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3EAD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rcRect l="72917" t="69259" r="0" b="0"/>
          <a:stretch>
            <a:fillRect/>
          </a:stretch>
        </p:blipFill>
        <p:spPr>
          <a:xfrm>
            <a:off x="9715500" y="4749799"/>
            <a:ext cx="2476500" cy="210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524000" y="1063671"/>
            <a:ext cx="9753600" cy="1875009"/>
          </a:xfrm>
          <a:prstGeom prst="rect">
            <a:avLst/>
          </a:prstGeom>
        </p:spPr>
        <p:txBody>
          <a:bodyPr anchor="b"/>
          <a:lstStyle>
            <a:lvl1pPr algn="r"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5486400" y="3240577"/>
            <a:ext cx="5791200" cy="2042623"/>
          </a:xfrm>
          <a:prstGeom prst="rect">
            <a:avLst/>
          </a:prstGeom>
        </p:spPr>
        <p:txBody>
          <a:bodyPr/>
          <a:lstStyle>
            <a:lvl1pPr marL="406400" indent="-355600" algn="r">
              <a:buClrTx/>
              <a:buSzTx/>
              <a:buFontTx/>
              <a:buNone/>
              <a:defRPr sz="2400">
                <a:solidFill>
                  <a:srgbClr val="E9F7F6"/>
                </a:solidFill>
              </a:defRPr>
            </a:lvl1pPr>
            <a:lvl2pPr marL="406400" indent="127000" algn="r">
              <a:buClrTx/>
              <a:buSzTx/>
              <a:buFontTx/>
              <a:buNone/>
              <a:defRPr sz="2400">
                <a:solidFill>
                  <a:srgbClr val="E9F7F6"/>
                </a:solidFill>
              </a:defRPr>
            </a:lvl2pPr>
            <a:lvl3pPr marL="406400" indent="609600" algn="r">
              <a:buClrTx/>
              <a:buSzTx/>
              <a:buFontTx/>
              <a:buNone/>
              <a:defRPr sz="2400">
                <a:solidFill>
                  <a:srgbClr val="E9F7F6"/>
                </a:solidFill>
              </a:defRPr>
            </a:lvl3pPr>
            <a:lvl4pPr marL="406400" indent="1079500" algn="r">
              <a:buClrTx/>
              <a:buSzTx/>
              <a:buFontTx/>
              <a:buNone/>
              <a:defRPr sz="2400">
                <a:solidFill>
                  <a:srgbClr val="E9F7F6"/>
                </a:solidFill>
              </a:defRPr>
            </a:lvl4pPr>
            <a:lvl5pPr marL="406400" indent="1536700" algn="r">
              <a:buClrTx/>
              <a:buSzTx/>
              <a:buFontTx/>
              <a:buNone/>
              <a:defRPr sz="2400">
                <a:solidFill>
                  <a:srgbClr val="E9F7F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Google Shape;17;p2"/>
          <p:cNvSpPr/>
          <p:nvPr/>
        </p:nvSpPr>
        <p:spPr>
          <a:xfrm>
            <a:off x="914400" y="3089628"/>
            <a:ext cx="103632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5" name="Google Shape;18;p2" descr="Google Shape;18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4534784"/>
            <a:ext cx="3014165" cy="165886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4;p11" descr="Google Shape;94;p11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/>
          <p:nvPr>
            <p:ph type="body" idx="1"/>
          </p:nvPr>
        </p:nvSpPr>
        <p:spPr>
          <a:xfrm rot="5400000">
            <a:off x="3703449" y="-1477140"/>
            <a:ext cx="4798957" cy="105156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Google Shape;100;p11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25" name="Google Shape;101;p11" descr="Google Shape;101;p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 rot="5400000">
            <a:off x="7133431" y="1951831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idx="1"/>
          </p:nvPr>
        </p:nvSpPr>
        <p:spPr>
          <a:xfrm rot="5400000">
            <a:off x="1799431" y="-600869"/>
            <a:ext cx="5811838" cy="77343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108;p12"/>
          <p:cNvSpPr/>
          <p:nvPr/>
        </p:nvSpPr>
        <p:spPr>
          <a:xfrm flipH="1">
            <a:off x="8724899" y="370118"/>
            <a:ext cx="1" cy="5806283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10;p13" descr="Google Shape;110;p13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Body Level One…"/>
          <p:cNvSpPr txBox="1"/>
          <p:nvPr>
            <p:ph type="body" sz="half" idx="1"/>
          </p:nvPr>
        </p:nvSpPr>
        <p:spPr>
          <a:xfrm>
            <a:off x="914399" y="1381181"/>
            <a:ext cx="5112328" cy="479896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112;p13"/>
          <p:cNvSpPr txBox="1"/>
          <p:nvPr>
            <p:ph type="body" sz="half" idx="21"/>
          </p:nvPr>
        </p:nvSpPr>
        <p:spPr>
          <a:xfrm>
            <a:off x="6244769" y="1381180"/>
            <a:ext cx="5105401" cy="4798962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Google Shape;117;p13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48" name="Google Shape;118;p13" descr="Google Shape;118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20;p14" descr="Google Shape;120;p14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8" name="Google Shape;125;p14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59" name="Google Shape;126;p14" descr="Google Shape;126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28;p15" descr="Google Shape;128;p15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Body Level One…"/>
          <p:cNvSpPr txBox="1"/>
          <p:nvPr>
            <p:ph type="body" sz="half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Google Shape;130;p15"/>
          <p:cNvSpPr txBox="1"/>
          <p:nvPr>
            <p:ph type="body" sz="quarter" idx="21"/>
          </p:nvPr>
        </p:nvSpPr>
        <p:spPr>
          <a:xfrm>
            <a:off x="841247" y="2191660"/>
            <a:ext cx="3931922" cy="3675744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841247" y="457200"/>
            <a:ext cx="3931922" cy="14877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71" name="Google Shape;135;p15"/>
          <p:cNvSpPr/>
          <p:nvPr/>
        </p:nvSpPr>
        <p:spPr>
          <a:xfrm>
            <a:off x="860599" y="2061029"/>
            <a:ext cx="3931922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72" name="Google Shape;136;p15" descr="Google Shape;136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38;p16" descr="Google Shape;138;p16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Body Level One…"/>
          <p:cNvSpPr txBox="1"/>
          <p:nvPr>
            <p:ph type="body" idx="1"/>
          </p:nvPr>
        </p:nvSpPr>
        <p:spPr>
          <a:xfrm rot="5400000">
            <a:off x="3715858" y="-1496477"/>
            <a:ext cx="4767212" cy="10522526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3" name="Google Shape;144;p16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84" name="Google Shape;145;p16" descr="Google Shape;145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0;p3" descr="Google Shape;20;p3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845126" y="1381181"/>
            <a:ext cx="10515601" cy="4798957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7" name="Google Shape;27;p3" descr="Google Shape;27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29;p4" descr="Google Shape;29;p4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914399" y="1262290"/>
            <a:ext cx="5086928" cy="825700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1;p4"/>
          <p:cNvSpPr txBox="1"/>
          <p:nvPr>
            <p:ph type="body" sz="half" idx="21"/>
          </p:nvPr>
        </p:nvSpPr>
        <p:spPr>
          <a:xfrm>
            <a:off x="914398" y="2154890"/>
            <a:ext cx="5086930" cy="4033187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38" name="Google Shape;32;p4"/>
          <p:cNvSpPr txBox="1"/>
          <p:nvPr>
            <p:ph type="body" sz="quarter" idx="22"/>
          </p:nvPr>
        </p:nvSpPr>
        <p:spPr>
          <a:xfrm>
            <a:off x="6230256" y="1262287"/>
            <a:ext cx="5105401" cy="825698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39" name="Google Shape;33;p4"/>
          <p:cNvSpPr txBox="1"/>
          <p:nvPr>
            <p:ph type="body" sz="half" idx="23"/>
          </p:nvPr>
        </p:nvSpPr>
        <p:spPr>
          <a:xfrm>
            <a:off x="6230256" y="2154890"/>
            <a:ext cx="5105401" cy="4033187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Google Shape;38;p4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2" name="Google Shape;39;p4" descr="Google Shape;39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41;p5" descr="Google Shape;41;p5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Google Shape;42;p5"/>
          <p:cNvSpPr/>
          <p:nvPr>
            <p:ph type="pic" sz="half" idx="2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841247" y="2191660"/>
            <a:ext cx="3931922" cy="3675744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841247" y="457200"/>
            <a:ext cx="3931922" cy="14877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Google Shape;48;p5"/>
          <p:cNvSpPr/>
          <p:nvPr/>
        </p:nvSpPr>
        <p:spPr>
          <a:xfrm>
            <a:off x="860599" y="2061029"/>
            <a:ext cx="3931922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5" name="Google Shape;49;p5" descr="Google Shape;49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51;p6" descr="Google Shape;51;p6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>
            <p:ph type="title"/>
          </p:nvPr>
        </p:nvSpPr>
        <p:spPr>
          <a:xfrm>
            <a:off x="841247" y="457200"/>
            <a:ext cx="3931922" cy="160019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half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Google Shape;54;p6"/>
          <p:cNvSpPr txBox="1"/>
          <p:nvPr>
            <p:ph type="body" sz="quarter" idx="21"/>
          </p:nvPr>
        </p:nvSpPr>
        <p:spPr>
          <a:xfrm>
            <a:off x="841247" y="2057399"/>
            <a:ext cx="3931922" cy="381000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67" name="Google Shape;58;p6"/>
          <p:cNvSpPr/>
          <p:nvPr/>
        </p:nvSpPr>
        <p:spPr>
          <a:xfrm>
            <a:off x="860599" y="2061029"/>
            <a:ext cx="3931922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8" name="Google Shape;59;p6" descr="Google Shape;59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61;p7" descr="Google Shape;61;p7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itle Text"/>
          <p:cNvSpPr txBox="1"/>
          <p:nvPr>
            <p:ph type="title"/>
          </p:nvPr>
        </p:nvSpPr>
        <p:spPr>
          <a:xfrm>
            <a:off x="831850" y="1712422"/>
            <a:ext cx="10515600" cy="285120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831850" y="455263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3F3F3F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3F3F3F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3F3F3F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3F3F3F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3F3F3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68;p8" descr="Google Shape;68;p8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845126" y="1381181"/>
            <a:ext cx="5181601" cy="4798957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Google Shape;70;p8"/>
          <p:cNvSpPr txBox="1"/>
          <p:nvPr>
            <p:ph type="body" sz="half" idx="21"/>
          </p:nvPr>
        </p:nvSpPr>
        <p:spPr>
          <a:xfrm>
            <a:off x="6172200" y="1381181"/>
            <a:ext cx="5181600" cy="4798957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Google Shape;75;p8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91" name="Google Shape;76;p8" descr="Google Shape;76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78;p9" descr="Google Shape;78;p9"/>
          <p:cNvPicPr>
            <a:picLocks noChangeAspect="1"/>
          </p:cNvPicPr>
          <p:nvPr/>
        </p:nvPicPr>
        <p:blipFill>
          <a:blip r:embed="rId2">
            <a:extLst/>
          </a:blip>
          <a:srcRect l="72690" t="69862" r="0" b="0"/>
          <a:stretch>
            <a:fillRect/>
          </a:stretch>
        </p:blipFill>
        <p:spPr>
          <a:xfrm>
            <a:off x="9694747" y="4789714"/>
            <a:ext cx="2497253" cy="20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845126" y="1381181"/>
            <a:ext cx="5156201" cy="825700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Google Shape;80;p9"/>
          <p:cNvSpPr txBox="1"/>
          <p:nvPr>
            <p:ph type="body" sz="half" idx="21"/>
          </p:nvPr>
        </p:nvSpPr>
        <p:spPr>
          <a:xfrm>
            <a:off x="845126" y="2206880"/>
            <a:ext cx="5156201" cy="3981195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102" name="Google Shape;81;p9"/>
          <p:cNvSpPr txBox="1"/>
          <p:nvPr>
            <p:ph type="body" sz="quarter" idx="22"/>
          </p:nvPr>
        </p:nvSpPr>
        <p:spPr>
          <a:xfrm>
            <a:off x="6172200" y="1381181"/>
            <a:ext cx="5181602" cy="825698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103" name="Google Shape;82;p9"/>
          <p:cNvSpPr txBox="1"/>
          <p:nvPr>
            <p:ph type="body" sz="half" idx="23"/>
          </p:nvPr>
        </p:nvSpPr>
        <p:spPr>
          <a:xfrm>
            <a:off x="6172200" y="2206880"/>
            <a:ext cx="5181602" cy="3981195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Google Shape;87;p9"/>
          <p:cNvSpPr/>
          <p:nvPr/>
        </p:nvSpPr>
        <p:spPr>
          <a:xfrm>
            <a:off x="845126" y="1191931"/>
            <a:ext cx="10515601" cy="1"/>
          </a:xfrm>
          <a:prstGeom prst="line">
            <a:avLst/>
          </a:prstGeom>
          <a:ln>
            <a:solidFill>
              <a:srgbClr val="3DAC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06" name="Google Shape;88;p9" descr="Google Shape;88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626" y="555007"/>
            <a:ext cx="800101" cy="44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EADA7"/>
          </a:solidFill>
          <a:uFillTx/>
          <a:latin typeface="Quattrocento Sans"/>
          <a:ea typeface="Quattrocento Sans"/>
          <a:cs typeface="Quattrocento Sans"/>
          <a:sym typeface="Quattrocento Sans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Helvetica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ieeexplore.ieee.org/document/10181907" TargetMode="External"/><Relationship Id="rId3" Type="http://schemas.openxmlformats.org/officeDocument/2006/relationships/hyperlink" Target="https://ieeexplore.ieee.org/document/10346683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datasets" TargetMode="External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dataset/20/census+income" TargetMode="External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50;p17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Census Income Prediction</a:t>
            </a:r>
          </a:p>
        </p:txBody>
      </p:sp>
      <p:sp>
        <p:nvSpPr>
          <p:cNvPr id="195" name="Google Shape;151;p1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</a:lvl1pPr>
          </a:lstStyle>
          <a:p>
            <a:pPr/>
            <a:r>
              <a:t>A Machine Learning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15;p26"/>
          <p:cNvSpPr txBox="1"/>
          <p:nvPr>
            <p:ph type="body" sz="quarter" idx="1"/>
          </p:nvPr>
        </p:nvSpPr>
        <p:spPr>
          <a:xfrm>
            <a:off x="841247" y="2137872"/>
            <a:ext cx="4080378" cy="3787800"/>
          </a:xfrm>
          <a:prstGeom prst="rect">
            <a:avLst/>
          </a:prstGeom>
        </p:spPr>
        <p:txBody>
          <a:bodyPr/>
          <a:lstStyle/>
          <a:p>
            <a:pPr marL="0" indent="226313" defTabSz="905255">
              <a:spcBef>
                <a:spcPts val="900"/>
              </a:spcBef>
              <a:defRPr sz="1386"/>
            </a:pPr>
            <a:r>
              <a:t>Histograms of numerical features:</a:t>
            </a:r>
          </a:p>
          <a:p>
            <a:pPr marL="565784" indent="-339470" defTabSz="905255">
              <a:spcBef>
                <a:spcPts val="900"/>
              </a:spcBef>
              <a:buClr>
                <a:srgbClr val="000000"/>
              </a:buClr>
              <a:buSzPts val="1300"/>
              <a:buAutoNum type="arabicPeriod" startAt="1"/>
              <a:defRPr b="1" sz="1386"/>
            </a:pPr>
            <a:r>
              <a:t>age:</a:t>
            </a:r>
            <a:r>
              <a:rPr b="0"/>
              <a:t> The distribution is right-skewed with most people between 20 and 50 years old.</a:t>
            </a:r>
            <a:endParaRPr b="0"/>
          </a:p>
          <a:p>
            <a:pPr marL="565784" indent="-339470" defTabSz="905255">
              <a:spcBef>
                <a:spcPts val="900"/>
              </a:spcBef>
              <a:buClr>
                <a:srgbClr val="000000"/>
              </a:buClr>
              <a:buSzPts val="1300"/>
              <a:buAutoNum type="arabicPeriod" startAt="1"/>
              <a:defRPr b="1" sz="1386"/>
            </a:pPr>
            <a:r>
              <a:t>fnlwgt (final weight): </a:t>
            </a:r>
            <a:r>
              <a:rPr b="0"/>
              <a:t>Strongly right-skewed, with the majority of values concentrated below 0.2 million.</a:t>
            </a:r>
            <a:endParaRPr b="0"/>
          </a:p>
          <a:p>
            <a:pPr marL="565784" indent="-339470" defTabSz="905255">
              <a:spcBef>
                <a:spcPts val="900"/>
              </a:spcBef>
              <a:buClr>
                <a:srgbClr val="000000"/>
              </a:buClr>
              <a:buSzPts val="1300"/>
              <a:buAutoNum type="arabicPeriod" startAt="1"/>
              <a:defRPr b="1" sz="1386"/>
            </a:pPr>
            <a:r>
              <a:t>education-num: </a:t>
            </a:r>
            <a:r>
              <a:rPr b="0"/>
              <a:t>Bimodal distribution, peaking at 9 and 10 years of education.</a:t>
            </a:r>
            <a:endParaRPr b="0"/>
          </a:p>
          <a:p>
            <a:pPr marL="565784" indent="-339470" defTabSz="905255">
              <a:spcBef>
                <a:spcPts val="900"/>
              </a:spcBef>
              <a:buClr>
                <a:srgbClr val="000000"/>
              </a:buClr>
              <a:buSzPts val="1300"/>
              <a:buAutoNum type="arabicPeriod" startAt="1"/>
              <a:defRPr b="1" sz="1386"/>
            </a:pPr>
            <a:r>
              <a:t>capital-gain: </a:t>
            </a:r>
            <a:r>
              <a:rPr b="0"/>
              <a:t>Highly right-skewed, with most people having zero capital gains.</a:t>
            </a:r>
            <a:endParaRPr b="0"/>
          </a:p>
          <a:p>
            <a:pPr marL="565784" indent="-339470" defTabSz="905255">
              <a:spcBef>
                <a:spcPts val="900"/>
              </a:spcBef>
              <a:buClr>
                <a:srgbClr val="000000"/>
              </a:buClr>
              <a:buSzPts val="1300"/>
              <a:buAutoNum type="arabicPeriod" startAt="1"/>
              <a:defRPr b="1" sz="1386"/>
            </a:pPr>
            <a:r>
              <a:t>capital-loss: </a:t>
            </a:r>
            <a:r>
              <a:rPr b="0"/>
              <a:t>Most people have zero capital losses, with very few reporting large losses.</a:t>
            </a:r>
            <a:endParaRPr b="0"/>
          </a:p>
          <a:p>
            <a:pPr marL="565784" indent="-339470" defTabSz="905255">
              <a:spcBef>
                <a:spcPts val="900"/>
              </a:spcBef>
              <a:buClr>
                <a:srgbClr val="000000"/>
              </a:buClr>
              <a:buSzPts val="1300"/>
              <a:buAutoNum type="arabicPeriod" startAt="1"/>
              <a:defRPr b="1" sz="1386"/>
            </a:pPr>
            <a:r>
              <a:t>hours-per-week: </a:t>
            </a:r>
            <a:r>
              <a:rPr b="0"/>
              <a:t>Peaks at around 40 hours, with a concentration of people working between 35-45 hours.</a:t>
            </a:r>
          </a:p>
        </p:txBody>
      </p:sp>
      <p:sp>
        <p:nvSpPr>
          <p:cNvPr id="233" name="Google Shape;216;p2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Histogram</a:t>
            </a:r>
          </a:p>
        </p:txBody>
      </p:sp>
      <p:pic>
        <p:nvPicPr>
          <p:cNvPr id="234" name="Google Shape;217;p26" descr="Google Shape;217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648" y="1201057"/>
            <a:ext cx="5742686" cy="4930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22;p27"/>
          <p:cNvSpPr txBox="1"/>
          <p:nvPr>
            <p:ph type="body" sz="quarter" idx="1"/>
          </p:nvPr>
        </p:nvSpPr>
        <p:spPr>
          <a:xfrm>
            <a:off x="841247" y="2191660"/>
            <a:ext cx="3931922" cy="3438176"/>
          </a:xfrm>
          <a:prstGeom prst="rect">
            <a:avLst/>
          </a:prstGeom>
        </p:spPr>
        <p:txBody>
          <a:bodyPr/>
          <a:lstStyle/>
          <a:p>
            <a:pPr marL="212597" defTabSz="850391">
              <a:spcBef>
                <a:spcPts val="900"/>
              </a:spcBef>
              <a:defRPr sz="1395"/>
            </a:pPr>
            <a:r>
              <a:t>Key observations w.r.t income:</a:t>
            </a:r>
          </a:p>
          <a:p>
            <a:pPr marL="478345" indent="-265747" defTabSz="850391">
              <a:spcBef>
                <a:spcPts val="900"/>
              </a:spcBef>
              <a:buClr>
                <a:srgbClr val="000000"/>
              </a:buClr>
              <a:buSzPts val="1300"/>
              <a:buFont typeface="Arial"/>
              <a:buChar char="•"/>
              <a:defRPr b="1" sz="1395"/>
            </a:pPr>
            <a:r>
              <a:t>capital-gain</a:t>
            </a:r>
            <a:r>
              <a:rPr b="0"/>
              <a:t>: Strongly correlated with high income, with significant gains in individuals earning &gt;50K.</a:t>
            </a:r>
            <a:endParaRPr b="0"/>
          </a:p>
          <a:p>
            <a:pPr marL="478345" indent="-265747" defTabSz="850391">
              <a:spcBef>
                <a:spcPts val="900"/>
              </a:spcBef>
              <a:buClr>
                <a:srgbClr val="000000"/>
              </a:buClr>
              <a:buSzPts val="1300"/>
              <a:buFont typeface="Arial"/>
              <a:buChar char="•"/>
              <a:defRPr b="1" sz="1395"/>
            </a:pPr>
            <a:r>
              <a:t>capital-loss</a:t>
            </a:r>
            <a:r>
              <a:rPr b="0"/>
              <a:t>: Higher capital losses also occur more frequently in the &gt;50K income group.</a:t>
            </a:r>
            <a:endParaRPr b="0"/>
          </a:p>
          <a:p>
            <a:pPr marL="478345" indent="-265747" defTabSz="850391">
              <a:spcBef>
                <a:spcPts val="900"/>
              </a:spcBef>
              <a:buClr>
                <a:srgbClr val="000000"/>
              </a:buClr>
              <a:buSzPts val="1300"/>
              <a:buFont typeface="Arial"/>
              <a:buChar char="•"/>
              <a:defRPr b="1" sz="1395"/>
            </a:pPr>
            <a:r>
              <a:t>marital-status</a:t>
            </a:r>
            <a:r>
              <a:rPr b="0"/>
              <a:t>: Married individuals tend to have higher income, indicating marital status may influence earnings.</a:t>
            </a:r>
            <a:endParaRPr b="0"/>
          </a:p>
          <a:p>
            <a:pPr marL="478345" indent="-265747" defTabSz="850391">
              <a:spcBef>
                <a:spcPts val="900"/>
              </a:spcBef>
              <a:buClr>
                <a:srgbClr val="000000"/>
              </a:buClr>
              <a:buSzPts val="1300"/>
              <a:buFont typeface="Arial"/>
              <a:buChar char="•"/>
              <a:defRPr b="1" sz="1395"/>
            </a:pPr>
            <a:r>
              <a:t>occupation</a:t>
            </a:r>
            <a:r>
              <a:rPr b="0"/>
              <a:t>: Certain occupations are more prevalent among higher-income individuals.</a:t>
            </a:r>
            <a:endParaRPr b="0"/>
          </a:p>
          <a:p>
            <a:pPr marL="478345" indent="-265747" defTabSz="850391">
              <a:spcBef>
                <a:spcPts val="900"/>
              </a:spcBef>
              <a:buClr>
                <a:srgbClr val="000000"/>
              </a:buClr>
              <a:buSzPts val="1300"/>
              <a:buFont typeface="Arial"/>
              <a:buChar char="•"/>
              <a:defRPr b="1" sz="1395"/>
            </a:pPr>
            <a:r>
              <a:t>relationship</a:t>
            </a:r>
            <a:r>
              <a:rPr b="0"/>
              <a:t>: Married individuals and specific relationship types are more associated with higher income.</a:t>
            </a:r>
          </a:p>
        </p:txBody>
      </p:sp>
      <p:sp>
        <p:nvSpPr>
          <p:cNvPr id="237" name="Google Shape;223;p2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 and Violin Plot</a:t>
            </a:r>
          </a:p>
        </p:txBody>
      </p:sp>
      <p:pic>
        <p:nvPicPr>
          <p:cNvPr id="23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2551" y="1127418"/>
            <a:ext cx="5582534" cy="4965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29;p28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Preprocessing Details</a:t>
            </a:r>
          </a:p>
        </p:txBody>
      </p:sp>
      <p:sp>
        <p:nvSpPr>
          <p:cNvPr id="241" name="Google Shape;230;p28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342900">
              <a:buSzPts val="1800"/>
              <a:buFontTx/>
              <a:buAutoNum type="arabicPeriod" startAt="1"/>
              <a:defRPr sz="1800"/>
            </a:pPr>
            <a:r>
              <a:t>Label Modification:</a:t>
            </a:r>
          </a:p>
          <a:p>
            <a:pPr lvl="1" marL="742950" indent="-285750">
              <a:spcBef>
                <a:spcPts val="500"/>
              </a:spcBef>
              <a:buSzPts val="1600"/>
              <a:defRPr sz="1600"/>
            </a:pPr>
            <a:r>
              <a:t>Fetched Income labels = </a:t>
            </a:r>
            <a:r>
              <a:rPr sz="1500"/>
              <a:t>{</a:t>
            </a:r>
            <a:r>
              <a:rPr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'&lt;=50K.’</a:t>
            </a:r>
            <a:r>
              <a:rPr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'&gt;50K.’</a:t>
            </a:r>
            <a:r>
              <a:rPr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sz="1500"/>
              <a:t>}</a:t>
            </a:r>
            <a:endParaRPr sz="1500"/>
          </a:p>
          <a:p>
            <a:pPr lvl="1" marL="742950" indent="-285750">
              <a:spcBef>
                <a:spcPts val="500"/>
              </a:spcBef>
              <a:buSzPts val="1600"/>
              <a:defRPr sz="1600"/>
            </a:pPr>
            <a:r>
              <a:t>Final modified Income labels = </a:t>
            </a:r>
            <a:r>
              <a:rPr sz="1500"/>
              <a:t>{</a:t>
            </a:r>
            <a:r>
              <a:rPr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sz="1500"/>
              <a:t>} </a:t>
            </a:r>
            <a:endParaRPr sz="1500"/>
          </a:p>
          <a:p>
            <a:pPr marL="342900">
              <a:buSzPts val="1800"/>
              <a:buFontTx/>
              <a:buAutoNum type="arabicPeriod" startAt="1"/>
              <a:defRPr sz="1800"/>
            </a:pPr>
            <a:r>
              <a:t>Dropped Duplicate Features:</a:t>
            </a:r>
          </a:p>
          <a:p>
            <a:pPr lvl="1" marL="742950" indent="-285750">
              <a:spcBef>
                <a:spcPts val="500"/>
              </a:spcBef>
              <a:buSzPts val="1600"/>
              <a:defRPr sz="1600"/>
            </a:pPr>
            <a:r>
              <a:t>`education` column was duplicate of `education-num`, so we dropped it.</a:t>
            </a:r>
            <a:endParaRPr sz="2400"/>
          </a:p>
          <a:p>
            <a:pPr marL="342900">
              <a:buSzPts val="1800"/>
              <a:buFontTx/>
              <a:buAutoNum type="arabicPeriod" startAt="1"/>
              <a:defRPr sz="1800"/>
            </a:pPr>
            <a:r>
              <a:t>Handling Missing Data: </a:t>
            </a:r>
          </a:p>
          <a:p>
            <a:pPr lvl="1" marL="742950" indent="-285750">
              <a:spcBef>
                <a:spcPts val="500"/>
              </a:spcBef>
              <a:buSzPts val="1600"/>
              <a:defRPr sz="1600"/>
            </a:pPr>
            <a:r>
              <a:t>Dropped all rows with missing value (around 1200 data points from 48k data points).</a:t>
            </a:r>
            <a:endParaRPr sz="2400"/>
          </a:p>
          <a:p>
            <a:pPr marL="342900">
              <a:buSzPts val="1800"/>
              <a:buFontTx/>
              <a:buAutoNum type="arabicPeriod" startAt="1"/>
              <a:defRPr sz="1800"/>
            </a:pPr>
            <a:r>
              <a:t>Encoding Categorical Features:</a:t>
            </a:r>
          </a:p>
          <a:p>
            <a:pPr lvl="1" marL="742950" indent="-285750">
              <a:spcBef>
                <a:spcPts val="500"/>
              </a:spcBef>
              <a:buSzPts val="1600"/>
              <a:defRPr sz="1600"/>
            </a:pPr>
            <a:r>
              <a:t>Applied Label encoding for features like sex, occupation, work-class, etc.</a:t>
            </a:r>
            <a:endParaRPr sz="2400"/>
          </a:p>
          <a:p>
            <a:pPr marL="342900">
              <a:buSzPts val="1800"/>
              <a:buFontTx/>
              <a:buAutoNum type="arabicPeriod" startAt="1"/>
              <a:defRPr sz="1800"/>
            </a:pPr>
            <a:r>
              <a:t>Normalizing Numerical Features:</a:t>
            </a:r>
          </a:p>
          <a:p>
            <a:pPr lvl="1" marL="742950" indent="-285750">
              <a:spcBef>
                <a:spcPts val="500"/>
              </a:spcBef>
              <a:buSzPts val="1600"/>
              <a:defRPr sz="1600"/>
            </a:pPr>
            <a:r>
              <a:t>Applied standard scaling technique to continuous numerical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35;p29"/>
          <p:cNvSpPr txBox="1"/>
          <p:nvPr>
            <p:ph type="title"/>
          </p:nvPr>
        </p:nvSpPr>
        <p:spPr>
          <a:xfrm>
            <a:off x="845126" y="365759"/>
            <a:ext cx="9445504" cy="826172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244" name="Google Shape;236;p2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indent="-571500">
              <a:buSzPts val="2000"/>
              <a:buFontTx/>
              <a:buAutoNum type="arabicPeriod" startAt="1"/>
              <a:defRPr sz="2000"/>
            </a:pPr>
            <a:r>
              <a:t>Train-Test Split</a:t>
            </a:r>
          </a:p>
          <a:p>
            <a:pPr marL="571500" indent="-571500">
              <a:buSzPts val="2000"/>
              <a:buFontTx/>
              <a:buAutoNum type="arabicPeriod" startAt="1"/>
              <a:defRPr sz="2000"/>
            </a:pPr>
            <a:r>
              <a:t>Model Selection and Training</a:t>
            </a:r>
          </a:p>
          <a:p>
            <a:pPr marL="571500" indent="-571500">
              <a:buSzPts val="2000"/>
              <a:buFontTx/>
              <a:buAutoNum type="arabicPeriod" startAt="1"/>
              <a:defRPr sz="2000"/>
            </a:pPr>
            <a:r>
              <a:t>Bias and Variance</a:t>
            </a:r>
          </a:p>
          <a:p>
            <a:pPr marL="571500" indent="-571500">
              <a:buSzPts val="2000"/>
              <a:buFontTx/>
              <a:buAutoNum type="arabicPeriod" startAt="1"/>
              <a:defRPr sz="2000"/>
            </a:pPr>
            <a:r>
              <a:t>Evaluation Metrics</a:t>
            </a:r>
          </a:p>
        </p:txBody>
      </p:sp>
      <p:pic>
        <p:nvPicPr>
          <p:cNvPr id="245" name="Google Shape;237;p29" descr="Google Shape;237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988" y="2659770"/>
            <a:ext cx="6295669" cy="3832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2;p30"/>
          <p:cNvSpPr txBox="1"/>
          <p:nvPr>
            <p:ph type="title"/>
          </p:nvPr>
        </p:nvSpPr>
        <p:spPr>
          <a:xfrm>
            <a:off x="845126" y="2133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Train-Test Split</a:t>
            </a:r>
          </a:p>
        </p:txBody>
      </p:sp>
      <p:sp>
        <p:nvSpPr>
          <p:cNvPr id="248" name="Google Shape;243;p30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571500" indent="-444500">
              <a:buSzPts val="2000"/>
              <a:buFont typeface="Arial"/>
              <a:defRPr sz="2000"/>
            </a:pPr>
            <a:r>
              <a:t>Split the data in 80:20 ratio.</a:t>
            </a:r>
          </a:p>
          <a:p>
            <a:pPr lvl="2" marL="901700" indent="-342900">
              <a:buSzPts val="1800"/>
              <a:buChar char="■"/>
              <a:defRPr sz="1800"/>
            </a:pPr>
            <a:r>
              <a:t>80% - Training Set to train the model</a:t>
            </a:r>
          </a:p>
          <a:p>
            <a:pPr lvl="2" marL="901700" indent="-342900">
              <a:buSzPts val="1800"/>
              <a:buChar char="■"/>
              <a:defRPr sz="1800"/>
            </a:pPr>
            <a:r>
              <a:t>20% - Testing set to measure model’s generalization</a:t>
            </a:r>
          </a:p>
          <a:p>
            <a:pPr marL="571500" indent="-444500">
              <a:buSzPts val="1100"/>
              <a:buFont typeface="Arial"/>
              <a:defRPr sz="2000"/>
            </a:pPr>
            <a:r>
              <a:t>This split helps avoid overfitting and ensures the model is robust when facing new data.</a:t>
            </a:r>
          </a:p>
        </p:txBody>
      </p:sp>
      <p:pic>
        <p:nvPicPr>
          <p:cNvPr id="249" name="Google Shape;244;p30" descr="Google Shape;244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288" y="3429000"/>
            <a:ext cx="6924676" cy="3028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49;p31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Model Selection and Training</a:t>
            </a:r>
          </a:p>
        </p:txBody>
      </p:sp>
      <p:sp>
        <p:nvSpPr>
          <p:cNvPr id="252" name="Google Shape;250;p31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Models:</a:t>
            </a:r>
          </a:p>
          <a:p>
            <a:pPr indent="-304800">
              <a:buSzPts val="2200"/>
              <a:buChar char="❖"/>
              <a:defRPr sz="2200"/>
            </a:pPr>
            <a:r>
              <a:t>Logistic Regression</a:t>
            </a:r>
          </a:p>
          <a:p>
            <a:pPr indent="-304800">
              <a:buSzPts val="2200"/>
              <a:buChar char="❖"/>
              <a:defRPr sz="2200"/>
            </a:pPr>
            <a:r>
              <a:t>Decision Trees</a:t>
            </a:r>
          </a:p>
          <a:p>
            <a:pPr indent="-304800">
              <a:buSzPts val="2200"/>
              <a:buChar char="❖"/>
              <a:defRPr sz="2200"/>
            </a:pPr>
            <a:r>
              <a:t>Random Forest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sz="2200"/>
          </a:p>
          <a:p>
            <a:pPr marL="0" indent="0">
              <a:spcBef>
                <a:spcPts val="0"/>
              </a:spcBef>
              <a:buSzTx/>
              <a:buNone/>
              <a:defRPr b="1" sz="2200"/>
            </a:pPr>
            <a:r>
              <a:t>Random Oversampling: </a:t>
            </a:r>
            <a:r>
              <a:rPr b="0"/>
              <a:t>To address the class imbalance in the dataset with individuals earning more than $50k representing 75% of the data, Random Oversampling method was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5;p32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Bias and Variance</a:t>
            </a:r>
          </a:p>
        </p:txBody>
      </p:sp>
      <p:sp>
        <p:nvSpPr>
          <p:cNvPr id="255" name="Google Shape;256;p32"/>
          <p:cNvSpPr txBox="1"/>
          <p:nvPr>
            <p:ph type="body" idx="1"/>
          </p:nvPr>
        </p:nvSpPr>
        <p:spPr>
          <a:xfrm>
            <a:off x="845124" y="1381174"/>
            <a:ext cx="10515601" cy="5154901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endParaRPr sz="2400"/>
          </a:p>
          <a:p>
            <a:pPr marL="0" indent="457200">
              <a:buSzTx/>
              <a:buNone/>
            </a:pPr>
            <a:endParaRPr sz="2400"/>
          </a:p>
          <a:p>
            <a:pPr marL="0" indent="457200">
              <a:buSzTx/>
              <a:buNone/>
            </a:pPr>
            <a:endParaRPr sz="2400"/>
          </a:p>
          <a:p>
            <a:pPr marL="0" indent="457200">
              <a:buSzTx/>
              <a:buNone/>
            </a:pPr>
            <a:endParaRPr sz="2400"/>
          </a:p>
          <a:p>
            <a:pPr marL="0" indent="457200">
              <a:buSzTx/>
              <a:buNone/>
            </a:pPr>
            <a:endParaRPr sz="2400"/>
          </a:p>
          <a:p>
            <a:pPr marL="0" indent="0">
              <a:buSzTx/>
              <a:buNone/>
            </a:pPr>
            <a:endParaRPr sz="2400"/>
          </a:p>
          <a:p>
            <a:pPr indent="-317500">
              <a:buSzPts val="2400"/>
              <a:defRPr sz="2400"/>
            </a:pPr>
            <a:r>
              <a:t>Random Forest shows the best overall performance</a:t>
            </a:r>
          </a:p>
          <a:p>
            <a:pPr indent="-317500">
              <a:spcBef>
                <a:spcPts val="0"/>
              </a:spcBef>
              <a:buSzPts val="2400"/>
              <a:defRPr sz="2400"/>
            </a:pPr>
            <a:r>
              <a:t>Decision Tree and Random Forest both suffer from overfitting but show promising validation improvements</a:t>
            </a:r>
          </a:p>
          <a:p>
            <a:pPr indent="-317500">
              <a:spcBef>
                <a:spcPts val="0"/>
              </a:spcBef>
              <a:buSzPts val="2400"/>
              <a:defRPr sz="2400"/>
            </a:pPr>
            <a:r>
              <a:t>Logistic Regression shows underfitting, suggesting it might be too simple for this problem</a:t>
            </a:r>
          </a:p>
        </p:txBody>
      </p:sp>
      <p:pic>
        <p:nvPicPr>
          <p:cNvPr id="256" name="Google Shape;257;p32" descr="Google Shape;257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24" y="1244150"/>
            <a:ext cx="9328702" cy="2555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62;p33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Evaluation Metrics</a:t>
            </a:r>
          </a:p>
        </p:txBody>
      </p:sp>
      <p:sp>
        <p:nvSpPr>
          <p:cNvPr id="259" name="Google Shape;263;p33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/>
            </a:pPr>
            <a:r>
              <a:t>• </a:t>
            </a:r>
            <a:r>
              <a:rPr b="1"/>
              <a:t>Accuracy:</a:t>
            </a:r>
            <a:r>
              <a:t> Random Forest achieved the highest accuracy at 93%, outperforming both Logistic Regression at 76% and Decision Trees at 91%.</a:t>
            </a:r>
          </a:p>
          <a:p>
            <a:pPr marL="0" indent="0">
              <a:buSzTx/>
              <a:buNone/>
              <a:defRPr sz="2200"/>
            </a:pPr>
            <a:r>
              <a:t>• </a:t>
            </a:r>
            <a:r>
              <a:rPr b="1"/>
              <a:t>Precision and Recall:</a:t>
            </a:r>
            <a:r>
              <a:t> Random Forest again performed best, striking a good balance between precision (90%) and recall (97%).</a:t>
            </a:r>
          </a:p>
          <a:p>
            <a:pPr marL="0" indent="0">
              <a:buSzTx/>
              <a:buNone/>
              <a:defRPr sz="2200"/>
            </a:pPr>
            <a:r>
              <a:t>• </a:t>
            </a:r>
            <a:r>
              <a:rPr b="1"/>
              <a:t>F1-Score:</a:t>
            </a:r>
            <a:r>
              <a:t> Random Forest had the highest F1-Score at 0.93.</a:t>
            </a:r>
          </a:p>
          <a:p>
            <a:pPr marL="0" indent="0">
              <a:buSzTx/>
              <a:buNone/>
              <a:defRPr sz="2200"/>
            </a:pPr>
            <a:r>
              <a:t>• </a:t>
            </a:r>
            <a:r>
              <a:rPr b="1"/>
              <a:t>AUC-ROC Curve:</a:t>
            </a:r>
            <a:r>
              <a:t> Random Forest achieved the highest AUC (= 0.99), indicating strong predictive capabilities across varying thresholds.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8;p34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62" name="Google Shape;269;p34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Preliminary Conclusion:</a:t>
            </a:r>
            <a:r>
              <a:rPr b="0"/>
              <a:t> Random Forest seems to be a strong candidate for further evaluation.</a:t>
            </a:r>
          </a:p>
          <a:p>
            <a:pPr marL="0" indent="0">
              <a:buSzTx/>
              <a:buNone/>
            </a:pPr>
            <a:endParaRPr sz="2400"/>
          </a:p>
          <a:p>
            <a:pPr marL="0" indent="0">
              <a:buSzTx/>
              <a:buNone/>
              <a:defRPr b="1" sz="2400"/>
            </a:pPr>
            <a:r>
              <a:t>Next Steps:</a:t>
            </a:r>
            <a:r>
              <a:rPr b="0"/>
              <a:t> </a:t>
            </a:r>
          </a:p>
          <a:p>
            <a:pPr indent="-317500">
              <a:buSzPts val="2400"/>
              <a:defRPr sz="2400"/>
            </a:pPr>
            <a:r>
              <a:t>Feature Selection to drop unnecessary features and simplify model.</a:t>
            </a:r>
          </a:p>
          <a:p>
            <a:pPr indent="-317500">
              <a:spcBef>
                <a:spcPts val="0"/>
              </a:spcBef>
              <a:buSzPts val="2400"/>
              <a:defRPr sz="2400"/>
            </a:pPr>
            <a:r>
              <a:t>Hyperparameter tuning to enhance performance.</a:t>
            </a:r>
          </a:p>
          <a:p>
            <a:pPr indent="-317500">
              <a:spcBef>
                <a:spcPts val="0"/>
              </a:spcBef>
              <a:buSzPts val="2400"/>
              <a:defRPr sz="2400"/>
            </a:pPr>
            <a:r>
              <a:t>SVMs: Exploring more complex models that may offer better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74;p35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sp>
        <p:nvSpPr>
          <p:cNvPr id="265" name="Google Shape;275;p35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Completed Task:</a:t>
            </a:r>
          </a:p>
          <a:p>
            <a:pPr indent="-304800">
              <a:buSzPts val="2200"/>
              <a:buChar char="❖"/>
              <a:defRPr sz="2200"/>
            </a:pPr>
            <a:r>
              <a:t>Data collection and preprocessing.</a:t>
            </a:r>
          </a:p>
          <a:p>
            <a:pPr indent="-304800">
              <a:spcBef>
                <a:spcPts val="0"/>
              </a:spcBef>
              <a:buSzPts val="2200"/>
              <a:buChar char="❖"/>
              <a:defRPr sz="2200"/>
            </a:pPr>
            <a:r>
              <a:t>Exploratory Data Analysis (EDA)</a:t>
            </a:r>
          </a:p>
          <a:p>
            <a:pPr indent="-304800">
              <a:spcBef>
                <a:spcPts val="0"/>
              </a:spcBef>
              <a:buSzPts val="2200"/>
              <a:buChar char="❖"/>
              <a:defRPr sz="2200"/>
            </a:pPr>
            <a:r>
              <a:t>Initial Model Selection and training</a:t>
            </a:r>
          </a:p>
          <a:p>
            <a:pPr marL="0" indent="0">
              <a:buSzTx/>
              <a:buNone/>
            </a:pPr>
            <a:endParaRPr sz="2400"/>
          </a:p>
          <a:p>
            <a:pPr marL="0" indent="0">
              <a:buSzTx/>
              <a:buNone/>
              <a:defRPr b="1" sz="2400"/>
            </a:pPr>
            <a:r>
              <a:t>Future Timeline:</a:t>
            </a:r>
          </a:p>
          <a:p>
            <a:pPr indent="-304800">
              <a:buSzPts val="2200"/>
              <a:buChar char="❖"/>
              <a:defRPr b="1" sz="2200"/>
            </a:pPr>
            <a:r>
              <a:t>Week 7-8:</a:t>
            </a:r>
            <a:r>
              <a:rPr b="0"/>
              <a:t> Hyperparameter tuning and advanced model comparison.</a:t>
            </a:r>
          </a:p>
          <a:p>
            <a:pPr indent="-304800">
              <a:spcBef>
                <a:spcPts val="0"/>
              </a:spcBef>
              <a:buSzPts val="2200"/>
              <a:buChar char="❖"/>
              <a:defRPr b="1" sz="2200"/>
            </a:pPr>
            <a:r>
              <a:t>Week 9-10:</a:t>
            </a:r>
            <a:r>
              <a:rPr b="0"/>
              <a:t> Final evaluation and report preparation.</a:t>
            </a:r>
          </a:p>
          <a:p>
            <a:pPr indent="-304800">
              <a:spcBef>
                <a:spcPts val="0"/>
              </a:spcBef>
              <a:buSzPts val="2200"/>
              <a:buChar char="❖"/>
              <a:defRPr b="1" sz="2200"/>
            </a:pPr>
            <a:r>
              <a:t>Week 11-12:</a:t>
            </a:r>
            <a:r>
              <a:rPr b="0"/>
              <a:t> Presentation and Submission.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56;p18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Introduction to Problem Statement</a:t>
            </a:r>
          </a:p>
        </p:txBody>
      </p:sp>
      <p:sp>
        <p:nvSpPr>
          <p:cNvPr id="198" name="Google Shape;157;p18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Predicting income levels based on demographic and socioeconomic factors is complex.</a:t>
            </a:r>
          </a:p>
          <a:p>
            <a:pPr marL="0" indent="0">
              <a:buSzTx/>
              <a:buNone/>
            </a:pPr>
            <a:endParaRPr sz="2000"/>
          </a:p>
          <a:p>
            <a:pPr marL="0" indent="0">
              <a:buSzTx/>
              <a:buNone/>
              <a:defRPr b="1" sz="2000"/>
            </a:pPr>
            <a:r>
              <a:t>Binary Classification</a:t>
            </a:r>
            <a:r>
              <a:rPr b="0"/>
              <a:t>: Identify if an individual’s income is above $50,000 or not.</a:t>
            </a:r>
          </a:p>
          <a:p>
            <a:pPr marL="0" indent="0">
              <a:buSzTx/>
              <a:buNone/>
            </a:pPr>
            <a:endParaRPr sz="2000"/>
          </a:p>
          <a:p>
            <a:pPr marL="0" indent="0">
              <a:buSzTx/>
              <a:buNone/>
              <a:defRPr b="1" sz="2000"/>
            </a:pPr>
            <a:r>
              <a:t>Motivation</a:t>
            </a:r>
            <a:r>
              <a:rPr b="0"/>
              <a:t>: Develop multiple machine learning models to determine the best approach for accurate predictions.</a:t>
            </a:r>
          </a:p>
        </p:txBody>
      </p:sp>
      <p:pic>
        <p:nvPicPr>
          <p:cNvPr id="199" name="Google Shape;158;p18" descr="Google Shape;158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702" y="3780732"/>
            <a:ext cx="6012348" cy="2730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80;p36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Individual Team Member’s Contribution</a:t>
            </a:r>
          </a:p>
        </p:txBody>
      </p:sp>
      <p:sp>
        <p:nvSpPr>
          <p:cNvPr id="268" name="Google Shape;281;p36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• </a:t>
            </a:r>
            <a:r>
              <a:rPr b="1"/>
              <a:t>Sameer Singh Godara (2022439)</a:t>
            </a:r>
            <a:r>
              <a:t>: Visualization, report writing, and presentation preparation.</a:t>
            </a:r>
          </a:p>
          <a:p>
            <a:pPr marL="0" indent="0">
              <a:buSzTx/>
              <a:buNone/>
              <a:defRPr sz="2400"/>
            </a:pPr>
            <a:r>
              <a:t>• </a:t>
            </a:r>
            <a:r>
              <a:rPr b="1"/>
              <a:t>Sanyam Barwar (2022447):</a:t>
            </a:r>
            <a:r>
              <a:t> Preprocessing, Exploratory Data Analysis (EDA), project management and finalization.</a:t>
            </a:r>
          </a:p>
          <a:p>
            <a:pPr marL="0" indent="0">
              <a:buSzTx/>
              <a:buNone/>
              <a:defRPr sz="2400"/>
            </a:pPr>
            <a:r>
              <a:t>•</a:t>
            </a:r>
            <a:r>
              <a:rPr b="1"/>
              <a:t> Sanyam Garg (2022448)</a:t>
            </a:r>
            <a:r>
              <a:t>: Data collection, feature engineering, and model comparison.</a:t>
            </a:r>
          </a:p>
          <a:p>
            <a:pPr marL="0" indent="0">
              <a:buSzTx/>
              <a:buNone/>
              <a:defRPr sz="2400"/>
            </a:pPr>
            <a:r>
              <a:t>• </a:t>
            </a:r>
            <a:r>
              <a:rPr b="1"/>
              <a:t>Vivan Rangra (2022581)</a:t>
            </a:r>
            <a:r>
              <a:t>: Model selection, initial training, and evaluation of traditional ML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63;p19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Why This Problem Matters?</a:t>
            </a:r>
          </a:p>
        </p:txBody>
      </p:sp>
      <p:sp>
        <p:nvSpPr>
          <p:cNvPr id="202" name="Google Shape;164;p19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00000"/>
              </a:lnSpc>
              <a:buSzPts val="2000"/>
              <a:defRPr sz="2000"/>
            </a:pPr>
            <a:r>
              <a:t>Practical applications in </a:t>
            </a:r>
            <a:r>
              <a:rPr b="1"/>
              <a:t>policy-making</a:t>
            </a:r>
            <a:r>
              <a:t>, </a:t>
            </a:r>
            <a:r>
              <a:rPr b="1"/>
              <a:t>targeted marketing</a:t>
            </a:r>
            <a:r>
              <a:t>, and </a:t>
            </a:r>
            <a:r>
              <a:rPr b="1"/>
              <a:t>financial planning</a:t>
            </a:r>
            <a:r>
              <a:t>. (E.g. targeted financial services using income predictions)</a:t>
            </a:r>
          </a:p>
          <a:p>
            <a:pPr indent="-355600">
              <a:lnSpc>
                <a:spcPct val="100000"/>
              </a:lnSpc>
              <a:buSzPts val="2000"/>
              <a:defRPr sz="2000"/>
            </a:pPr>
            <a:r>
              <a:t>Comparative analysis helps in understanding the </a:t>
            </a:r>
            <a:r>
              <a:rPr b="1"/>
              <a:t>strengths </a:t>
            </a:r>
            <a:r>
              <a:t>and </a:t>
            </a:r>
            <a:r>
              <a:rPr b="1"/>
              <a:t>weaknesses </a:t>
            </a:r>
            <a:r>
              <a:t>of the algorithm in a real-world scenario.</a:t>
            </a:r>
          </a:p>
          <a:p>
            <a:pPr indent="-355600">
              <a:lnSpc>
                <a:spcPct val="115000"/>
              </a:lnSpc>
              <a:buSzPts val="2000"/>
              <a:defRPr b="1" sz="2000"/>
            </a:pPr>
            <a:r>
              <a:t>Goal: </a:t>
            </a:r>
            <a:r>
              <a:rPr b="0"/>
              <a:t>Find the most effective methodology to predict income levels accurately and efficiently.</a:t>
            </a:r>
          </a:p>
        </p:txBody>
      </p:sp>
      <p:pic>
        <p:nvPicPr>
          <p:cNvPr id="203" name="Google Shape;165;p19" descr="Google Shape;16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311" y="3429000"/>
            <a:ext cx="5011127" cy="2929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70;p20"/>
          <p:cNvSpPr txBox="1"/>
          <p:nvPr>
            <p:ph type="body" sz="quarter" idx="1"/>
          </p:nvPr>
        </p:nvSpPr>
        <p:spPr>
          <a:xfrm>
            <a:off x="914398" y="1262290"/>
            <a:ext cx="5086930" cy="825700"/>
          </a:xfrm>
          <a:prstGeom prst="rect">
            <a:avLst/>
          </a:prstGeom>
        </p:spPr>
        <p:txBody>
          <a:bodyPr/>
          <a:lstStyle/>
          <a:p>
            <a:pPr/>
            <a:r>
              <a:t>Paper 1</a:t>
            </a:r>
          </a:p>
        </p:txBody>
      </p:sp>
      <p:sp>
        <p:nvSpPr>
          <p:cNvPr id="206" name="Google Shape;171;p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Adult Income Classification using Machine Learning Techniques</a:t>
            </a:r>
            <a:endParaRPr b="1"/>
          </a:p>
          <a:p>
            <a:pPr indent="-457200">
              <a:buSzPts val="1600"/>
              <a:defRPr b="1" sz="1600"/>
            </a:pPr>
            <a:r>
              <a:t>Objective: </a:t>
            </a:r>
            <a:r>
              <a:rPr b="0"/>
              <a:t>Applied different machine learning algorithms to the adult income dataset.</a:t>
            </a:r>
            <a:endParaRPr b="0"/>
          </a:p>
          <a:p>
            <a:pPr indent="-457200">
              <a:buSzPts val="1600"/>
              <a:defRPr b="1" sz="1600"/>
            </a:pPr>
            <a:r>
              <a:t>Key Findings:</a:t>
            </a:r>
            <a:r>
              <a:rPr b="0"/>
              <a:t> Logistic Regression and Decision Trees showed good performance, with Random Forest outperforming them.</a:t>
            </a:r>
            <a:endParaRPr b="0"/>
          </a:p>
          <a:p>
            <a:pPr indent="-457200">
              <a:buSzPts val="1600"/>
              <a:defRPr b="1" sz="1600"/>
            </a:pPr>
            <a:r>
              <a:t>Relevance</a:t>
            </a:r>
            <a:r>
              <a:rPr b="0"/>
              <a:t>: Provides baseline models and insights for comparison in this project.</a:t>
            </a:r>
            <a:endParaRPr b="0"/>
          </a:p>
          <a:p>
            <a:pPr indent="-457200">
              <a:buSzPts val="1600"/>
              <a:defRPr b="1" sz="1600"/>
            </a:pPr>
            <a:r>
              <a:t>Link: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IEEE Xplore - Adult Income Classification</a:t>
            </a:r>
          </a:p>
        </p:txBody>
      </p:sp>
      <p:sp>
        <p:nvSpPr>
          <p:cNvPr id="207" name="Google Shape;172;p20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b="1" sz="2400"/>
            </a:lvl1pPr>
          </a:lstStyle>
          <a:p>
            <a:pPr/>
            <a:r>
              <a:t>Paper 2</a:t>
            </a:r>
          </a:p>
        </p:txBody>
      </p:sp>
      <p:sp>
        <p:nvSpPr>
          <p:cNvPr id="208" name="Google Shape;173;p20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114300">
              <a:buSzTx/>
              <a:buNone/>
              <a:defRPr sz="2000"/>
            </a:pPr>
            <a:r>
              <a:t>A Comparative Analysis of Machine Learning Algorithms for Classification Purpose</a:t>
            </a:r>
          </a:p>
          <a:p>
            <a:pPr marL="342900" indent="-342900">
              <a:buSzPts val="1600"/>
              <a:defRPr b="1" sz="1600"/>
            </a:pPr>
            <a:r>
              <a:t>Objective: </a:t>
            </a:r>
            <a:r>
              <a:rPr b="0"/>
              <a:t>Analyzed various classification algorithms across multiple domains.</a:t>
            </a:r>
            <a:endParaRPr b="0"/>
          </a:p>
          <a:p>
            <a:pPr marL="342900" indent="-342900">
              <a:buSzPts val="1600"/>
              <a:defRPr b="1" sz="1600"/>
            </a:pPr>
            <a:r>
              <a:t>Key Findings:</a:t>
            </a:r>
            <a:r>
              <a:rPr b="0"/>
              <a:t> Identified trade-offs between accuracy and interpretability (e.g. Neural Networks vs. Decision Trees).</a:t>
            </a:r>
            <a:endParaRPr b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SzPts val="1600"/>
              <a:defRPr b="1" sz="1600"/>
            </a:pPr>
            <a:r>
              <a:t>Relevance:</a:t>
            </a:r>
            <a:r>
              <a:rPr b="0"/>
              <a:t> Informs our model selection strategy and highlights the need for balancing accuracy and interpretability.</a:t>
            </a:r>
            <a:endParaRPr b="0"/>
          </a:p>
          <a:p>
            <a:pPr marL="342900" indent="-342900">
              <a:lnSpc>
                <a:spcPct val="115000"/>
              </a:lnSpc>
              <a:buSzPts val="1600"/>
              <a:defRPr b="1" sz="1600"/>
            </a:pPr>
            <a:r>
              <a:t>Link:</a:t>
            </a:r>
            <a:r>
              <a:rPr b="0"/>
              <a:t>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IEEE Xplore - Comparative Analysis</a:t>
            </a:r>
          </a:p>
        </p:txBody>
      </p:sp>
      <p:sp>
        <p:nvSpPr>
          <p:cNvPr id="209" name="Google Shape;174;p20"/>
          <p:cNvSpPr txBox="1"/>
          <p:nvPr>
            <p:ph type="title"/>
          </p:nvPr>
        </p:nvSpPr>
        <p:spPr>
          <a:xfrm>
            <a:off x="914399" y="365759"/>
            <a:ext cx="9376231" cy="826172"/>
          </a:xfrm>
          <a:prstGeom prst="rect">
            <a:avLst/>
          </a:prstGeom>
        </p:spPr>
        <p:txBody>
          <a:bodyPr/>
          <a:lstStyle/>
          <a:p>
            <a:pPr/>
            <a:r>
              <a:t>Literature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79;p21"/>
          <p:cNvSpPr txBox="1"/>
          <p:nvPr>
            <p:ph type="title"/>
          </p:nvPr>
        </p:nvSpPr>
        <p:spPr>
          <a:xfrm>
            <a:off x="845126" y="365759"/>
            <a:ext cx="9445504" cy="826172"/>
          </a:xfrm>
          <a:prstGeom prst="rect">
            <a:avLst/>
          </a:prstGeom>
        </p:spPr>
        <p:txBody>
          <a:bodyPr/>
          <a:lstStyle/>
          <a:p>
            <a:pPr/>
            <a:r>
              <a:t>Dataset Description</a:t>
            </a:r>
          </a:p>
        </p:txBody>
      </p:sp>
      <p:sp>
        <p:nvSpPr>
          <p:cNvPr id="212" name="Google Shape;180;p2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>
              <a:spcBef>
                <a:spcPts val="0"/>
              </a:spcBef>
              <a:buSzPts val="2000"/>
              <a:buFontTx/>
              <a:buAutoNum type="arabicPeriod" startAt="1"/>
              <a:defRPr sz="2000"/>
            </a:pPr>
            <a:r>
              <a:t>Overview of the Dataset</a:t>
            </a:r>
          </a:p>
          <a:p>
            <a:pPr marL="571500">
              <a:spcBef>
                <a:spcPts val="1600"/>
              </a:spcBef>
              <a:buSzPts val="2000"/>
              <a:buFontTx/>
              <a:buAutoNum type="arabicPeriod" startAt="1"/>
              <a:defRPr sz="2000"/>
            </a:pPr>
            <a:r>
              <a:t>Visualization of Key Attributes</a:t>
            </a:r>
          </a:p>
          <a:p>
            <a:pPr marL="571500">
              <a:spcBef>
                <a:spcPts val="1600"/>
              </a:spcBef>
              <a:buSzPts val="2000"/>
              <a:buFontTx/>
              <a:buAutoNum type="arabicPeriod" startAt="1"/>
              <a:defRPr sz="2000"/>
            </a:pPr>
            <a:r>
              <a:t>Preprocessing Details</a:t>
            </a:r>
          </a:p>
        </p:txBody>
      </p:sp>
      <p:pic>
        <p:nvPicPr>
          <p:cNvPr id="213" name="Google Shape;181;p21" descr="Google Shape;181;p21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181" y="2913576"/>
            <a:ext cx="6950134" cy="3266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86;p22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Overview of the Dataset</a:t>
            </a:r>
          </a:p>
        </p:txBody>
      </p:sp>
      <p:sp>
        <p:nvSpPr>
          <p:cNvPr id="216" name="Google Shape;187;p22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342900">
              <a:buSzPts val="2000"/>
              <a:defRPr b="1" sz="2000"/>
            </a:pPr>
            <a:r>
              <a:t>Dataset Name:</a:t>
            </a:r>
            <a:r>
              <a:rPr b="0"/>
              <a:t>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Census Income Dataset</a:t>
            </a:r>
          </a:p>
          <a:p>
            <a:pPr marL="342900">
              <a:buSzPts val="2000"/>
              <a:defRPr b="1" sz="2000"/>
            </a:pPr>
            <a:r>
              <a:t>Target Variable: </a:t>
            </a:r>
            <a:r>
              <a:rPr b="0"/>
              <a:t>Income (Binary Classification: &gt;$50K or &lt;= $50K)</a:t>
            </a:r>
          </a:p>
          <a:p>
            <a:pPr marL="342900">
              <a:buSzPts val="2000"/>
              <a:defRPr b="1" sz="2000"/>
            </a:pPr>
            <a:r>
              <a:t>Attributes:</a:t>
            </a:r>
            <a:r>
              <a:rPr b="0"/>
              <a:t> age, work-class, education, marital-status, occupation, relationship, race, sex, hours-per-week, capital-gain, capital-loss, native-country, education-num, fnlwgt (final weight) .</a:t>
            </a:r>
          </a:p>
        </p:txBody>
      </p:sp>
      <p:pic>
        <p:nvPicPr>
          <p:cNvPr id="217" name="Google Shape;188;p22" descr="Google Shape;188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254" y="2996414"/>
            <a:ext cx="8842959" cy="3660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93;p23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</p:spPr>
        <p:txBody>
          <a:bodyPr/>
          <a:lstStyle/>
          <a:p>
            <a:pPr/>
            <a:r>
              <a:t>Visualization of Key Attributes</a:t>
            </a:r>
          </a:p>
        </p:txBody>
      </p:sp>
      <p:sp>
        <p:nvSpPr>
          <p:cNvPr id="220" name="Google Shape;194;p23"/>
          <p:cNvSpPr txBox="1"/>
          <p:nvPr>
            <p:ph type="body" idx="1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</p:spPr>
        <p:txBody>
          <a:bodyPr/>
          <a:lstStyle/>
          <a:p>
            <a:pPr marL="342900">
              <a:buSzPts val="2000"/>
              <a:defRPr b="1" sz="2000"/>
            </a:pPr>
            <a:r>
              <a:t>Bar Plot: </a:t>
            </a:r>
            <a:r>
              <a:rPr b="0"/>
              <a:t>Income, Avg of hours per week, Avg of age for sex</a:t>
            </a:r>
          </a:p>
          <a:p>
            <a:pPr marL="342900">
              <a:buSzPts val="2000"/>
              <a:defRPr b="1" sz="2000"/>
            </a:pPr>
            <a:r>
              <a:t>Heatmap: </a:t>
            </a:r>
            <a:r>
              <a:rPr b="0"/>
              <a:t>Income vs Education</a:t>
            </a:r>
          </a:p>
          <a:p>
            <a:pPr marL="342900">
              <a:buSzPts val="2000"/>
              <a:defRPr b="1" sz="2000"/>
            </a:pPr>
            <a:r>
              <a:t>Histogram: </a:t>
            </a:r>
            <a:r>
              <a:rPr b="0"/>
              <a:t>Numerical Features</a:t>
            </a:r>
          </a:p>
          <a:p>
            <a:pPr marL="342900">
              <a:buSzPts val="2000"/>
              <a:defRPr b="1" sz="2000"/>
            </a:pPr>
            <a:r>
              <a:t>Box and Violin Plot: </a:t>
            </a:r>
            <a:r>
              <a:rPr b="0"/>
              <a:t>Box plot for numerical features and Violin plot for categorical features</a:t>
            </a:r>
          </a:p>
          <a:p>
            <a:pPr marL="342900">
              <a:buSzPts val="2000"/>
              <a:defRPr b="1" sz="2000"/>
            </a:pPr>
            <a:r>
              <a:t>Pair Plot: </a:t>
            </a:r>
            <a:r>
              <a:rPr b="0"/>
              <a:t>All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199;p24" descr="Google Shape;199;p2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15" t="0" r="1115" b="0"/>
          <a:stretch>
            <a:fillRect/>
          </a:stretch>
        </p:blipFill>
        <p:spPr>
          <a:xfrm>
            <a:off x="5181600" y="990600"/>
            <a:ext cx="2743201" cy="2167467"/>
          </a:xfrm>
          <a:prstGeom prst="rect">
            <a:avLst/>
          </a:prstGeom>
        </p:spPr>
      </p:pic>
      <p:sp>
        <p:nvSpPr>
          <p:cNvPr id="223" name="Google Shape;200;p2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000000"/>
              </a:buClr>
              <a:buSzPts val="1600"/>
              <a:buAutoNum type="arabicPeriod" startAt="1"/>
              <a:defRPr b="1"/>
            </a:pPr>
            <a:r>
              <a:t>Income Distribution: </a:t>
            </a:r>
            <a:r>
              <a:rPr b="0"/>
              <a:t>Bar plot showing the number of people in different income classes (i.e. &gt; $50K or &lt;= $50K).</a:t>
            </a:r>
            <a:endParaRPr b="0"/>
          </a:p>
          <a:p>
            <a:pPr marL="342900" indent="-342900">
              <a:buClr>
                <a:srgbClr val="000000"/>
              </a:buClr>
              <a:buSzPts val="1600"/>
              <a:buAutoNum type="arabicPeriod" startAt="1"/>
              <a:defRPr b="1"/>
            </a:pPr>
            <a:r>
              <a:t>Average of Hours per Week vs Income: </a:t>
            </a:r>
            <a:r>
              <a:rPr b="0"/>
              <a:t>Bar plot depicting relationship of income growing directly with the average of work hours per week.</a:t>
            </a:r>
            <a:endParaRPr b="0"/>
          </a:p>
          <a:p>
            <a:pPr marL="342900" indent="-342900">
              <a:buClr>
                <a:srgbClr val="000000"/>
              </a:buClr>
              <a:buSzPts val="1600"/>
              <a:buAutoNum type="arabicPeriod" startAt="1"/>
              <a:defRPr b="1"/>
            </a:pPr>
            <a:r>
              <a:t>Average of Age for Sex vs Income: </a:t>
            </a:r>
            <a:r>
              <a:rPr b="0"/>
              <a:t>Bar plot showing that the people with income 50K have a higher average age. With male average age being greater in both cases.</a:t>
            </a:r>
          </a:p>
        </p:txBody>
      </p:sp>
      <p:sp>
        <p:nvSpPr>
          <p:cNvPr id="224" name="Google Shape;201;p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 Plots</a:t>
            </a:r>
          </a:p>
        </p:txBody>
      </p:sp>
      <p:pic>
        <p:nvPicPr>
          <p:cNvPr id="225" name="Google Shape;202;p24" descr="Google Shape;202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6665" y="970704"/>
            <a:ext cx="2743201" cy="2187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oogle Shape;203;p24" descr="Google Shape;203;p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1601" y="3549182"/>
            <a:ext cx="2907307" cy="2318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08;p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Heatmap</a:t>
            </a:r>
          </a:p>
        </p:txBody>
      </p:sp>
      <p:sp>
        <p:nvSpPr>
          <p:cNvPr id="229" name="Google Shape;209;p25"/>
          <p:cNvSpPr txBox="1"/>
          <p:nvPr>
            <p:ph type="body" sz="quarter" idx="1"/>
          </p:nvPr>
        </p:nvSpPr>
        <p:spPr>
          <a:xfrm>
            <a:off x="841247" y="2057399"/>
            <a:ext cx="3931922" cy="3810002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1600"/>
              <a:buFont typeface="Arial"/>
              <a:buChar char="•"/>
              <a:defRPr sz="1600"/>
            </a:pPr>
          </a:p>
          <a:p>
            <a:pPr marL="514350" indent="-285750">
              <a:buSzPts val="1600"/>
              <a:buFont typeface="Arial"/>
              <a:buChar char="•"/>
              <a:defRPr sz="1600"/>
            </a:pPr>
            <a:r>
              <a:t>The Income-Education heatmap suggests a strong relationship between education and income.</a:t>
            </a:r>
          </a:p>
          <a:p>
            <a:pPr marL="514350" indent="-285750">
              <a:buSzPts val="1600"/>
              <a:buFont typeface="Arial"/>
              <a:buChar char="•"/>
              <a:defRPr sz="1600"/>
            </a:pPr>
            <a:r>
              <a:t>Notably, the 9th and 10th education levels have the highest counts overall lower income (≤$50k).</a:t>
            </a:r>
          </a:p>
          <a:p>
            <a:pPr marL="514350" indent="-285750">
              <a:buSzPts val="1600"/>
              <a:buFont typeface="Arial"/>
              <a:buChar char="•"/>
              <a:defRPr sz="1600"/>
            </a:pPr>
            <a:r>
              <a:t>While level 13 shows significant representation in both income categories.</a:t>
            </a:r>
          </a:p>
        </p:txBody>
      </p:sp>
      <p:pic>
        <p:nvPicPr>
          <p:cNvPr id="230" name="Google Shape;210;p25" descr="Google Shape;210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994" y="1168565"/>
            <a:ext cx="4918558" cy="504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