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Quattrocento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regular.fntdata"/><Relationship Id="rId25" Type="http://schemas.openxmlformats.org/officeDocument/2006/relationships/slide" Target="slides/slide20.xml"/><Relationship Id="rId28" Type="http://schemas.openxmlformats.org/officeDocument/2006/relationships/font" Target="fonts/QuattrocentoSans-italic.fntdata"/><Relationship Id="rId27" Type="http://schemas.openxmlformats.org/officeDocument/2006/relationships/font" Target="fonts/Quattrocento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e2a72682d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0e2a72682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9715500" y="4749800"/>
            <a:ext cx="24765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24000" y="1063671"/>
            <a:ext cx="9753600" cy="1875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486400" y="3240578"/>
            <a:ext cx="5791200" cy="2042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5486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914400" y="3089628"/>
            <a:ext cx="1036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534784"/>
            <a:ext cx="3014164" cy="1658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1"/>
          <p:cNvSpPr txBox="1"/>
          <p:nvPr>
            <p:ph idx="1" type="body"/>
          </p:nvPr>
        </p:nvSpPr>
        <p:spPr>
          <a:xfrm rot="5400000">
            <a:off x="3703449" y="-1477140"/>
            <a:ext cx="4798956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1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0" name="Google Shape;100;p11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" name="Google Shape;10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8" name="Google Shape;108;p12"/>
          <p:cNvCxnSpPr/>
          <p:nvPr/>
        </p:nvCxnSpPr>
        <p:spPr>
          <a:xfrm>
            <a:off x="8724900" y="370119"/>
            <a:ext cx="0" cy="580628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914399" y="1381181"/>
            <a:ext cx="5112328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2" type="body"/>
          </p:nvPr>
        </p:nvSpPr>
        <p:spPr>
          <a:xfrm>
            <a:off x="6244770" y="1381181"/>
            <a:ext cx="5105400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7" name="Google Shape;117;p1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8" name="Google Shape;1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4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5" name="Google Shape;125;p14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130" name="Google Shape;130;p15"/>
          <p:cNvSpPr txBox="1"/>
          <p:nvPr>
            <p:ph idx="2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1" name="Google Shape;13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15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5" name="Google Shape;135;p15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6" name="Google Shape;1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 txBox="1"/>
          <p:nvPr>
            <p:ph idx="1" type="body"/>
          </p:nvPr>
        </p:nvSpPr>
        <p:spPr>
          <a:xfrm rot="5400000">
            <a:off x="3715859" y="-1496477"/>
            <a:ext cx="4767210" cy="10522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6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4" name="Google Shape;144;p16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5" name="Google Shape;14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" type="body"/>
          </p:nvPr>
        </p:nvSpPr>
        <p:spPr>
          <a:xfrm>
            <a:off x="914399" y="1262291"/>
            <a:ext cx="5086928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914399" y="2154891"/>
            <a:ext cx="5086928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3" type="body"/>
          </p:nvPr>
        </p:nvSpPr>
        <p:spPr>
          <a:xfrm>
            <a:off x="6230257" y="1262288"/>
            <a:ext cx="5105400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4"/>
          <p:cNvSpPr txBox="1"/>
          <p:nvPr>
            <p:ph idx="4" type="body"/>
          </p:nvPr>
        </p:nvSpPr>
        <p:spPr>
          <a:xfrm>
            <a:off x="6230257" y="2154891"/>
            <a:ext cx="5105400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" name="Google Shape;38;p4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" name="Google Shape;48;p5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9" name="Google Shape;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6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7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/>
              <a:buNone/>
              <a:defRPr b="0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8"/>
          <p:cNvSpPr txBox="1"/>
          <p:nvPr>
            <p:ph idx="1" type="body"/>
          </p:nvPr>
        </p:nvSpPr>
        <p:spPr>
          <a:xfrm>
            <a:off x="845127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2" type="body"/>
          </p:nvPr>
        </p:nvSpPr>
        <p:spPr>
          <a:xfrm>
            <a:off x="6172200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8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5" name="Google Shape;75;p8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6" name="Google Shape;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9"/>
          <p:cNvSpPr txBox="1"/>
          <p:nvPr>
            <p:ph idx="1" type="body"/>
          </p:nvPr>
        </p:nvSpPr>
        <p:spPr>
          <a:xfrm>
            <a:off x="845127" y="1381181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9"/>
          <p:cNvSpPr txBox="1"/>
          <p:nvPr>
            <p:ph idx="2" type="body"/>
          </p:nvPr>
        </p:nvSpPr>
        <p:spPr>
          <a:xfrm>
            <a:off x="845127" y="2206880"/>
            <a:ext cx="5156200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3" type="body"/>
          </p:nvPr>
        </p:nvSpPr>
        <p:spPr>
          <a:xfrm>
            <a:off x="6172200" y="1381182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9"/>
          <p:cNvSpPr txBox="1"/>
          <p:nvPr>
            <p:ph idx="4" type="body"/>
          </p:nvPr>
        </p:nvSpPr>
        <p:spPr>
          <a:xfrm>
            <a:off x="6172200" y="2206880"/>
            <a:ext cx="5181601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9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7" name="Google Shape;87;p9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eeexplore.ieee.org/document/10181907" TargetMode="External"/><Relationship Id="rId4" Type="http://schemas.openxmlformats.org/officeDocument/2006/relationships/hyperlink" Target="https://ieeexplore.ieee.org/document/1034668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chive.ics.uci.edu/datasets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chive.ics.uci.edu/dataset/20/census+income" TargetMode="External"/><Relationship Id="rId4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ctrTitle"/>
          </p:nvPr>
        </p:nvSpPr>
        <p:spPr>
          <a:xfrm>
            <a:off x="1524000" y="1063671"/>
            <a:ext cx="9753600" cy="1875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/>
              <a:t>Census Income Prediction</a:t>
            </a:r>
            <a:endParaRPr/>
          </a:p>
        </p:txBody>
      </p:sp>
      <p:sp>
        <p:nvSpPr>
          <p:cNvPr id="151" name="Google Shape;151;p17"/>
          <p:cNvSpPr txBox="1"/>
          <p:nvPr>
            <p:ph idx="1" type="subTitle"/>
          </p:nvPr>
        </p:nvSpPr>
        <p:spPr>
          <a:xfrm>
            <a:off x="5486400" y="3240578"/>
            <a:ext cx="5791200" cy="2042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/>
              <a:t>A Machine Learning Approach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841248" y="2137872"/>
            <a:ext cx="4080376" cy="378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0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Histograms of numerical features:</a:t>
            </a:r>
            <a:endParaRPr/>
          </a:p>
          <a:p>
            <a:pPr indent="-3429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90"/>
              <a:buFont typeface="Arial"/>
              <a:buAutoNum type="arabicPeriod"/>
            </a:pPr>
            <a:r>
              <a:rPr b="1" lang="en-US" sz="1400">
                <a:latin typeface="Calibri"/>
                <a:ea typeface="Calibri"/>
                <a:cs typeface="Calibri"/>
                <a:sym typeface="Calibri"/>
              </a:rPr>
              <a:t>age: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 The distribution is right-skewed with most people between 20 and 50 years old.</a:t>
            </a:r>
            <a:endParaRPr/>
          </a:p>
          <a:p>
            <a:pPr indent="-3429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90"/>
              <a:buFont typeface="Arial"/>
              <a:buAutoNum type="arabicPeriod"/>
            </a:pPr>
            <a:r>
              <a:rPr b="1" lang="en-US" sz="1400">
                <a:latin typeface="Calibri"/>
                <a:ea typeface="Calibri"/>
                <a:cs typeface="Calibri"/>
                <a:sym typeface="Calibri"/>
              </a:rPr>
              <a:t>fnlwgt (final weight):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Strongly right-skewed, with the majority of values concentrated below 0.2 million.</a:t>
            </a:r>
            <a:endParaRPr/>
          </a:p>
          <a:p>
            <a:pPr indent="-3429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90"/>
              <a:buFont typeface="Arial"/>
              <a:buAutoNum type="arabicPeriod"/>
            </a:pPr>
            <a:r>
              <a:rPr b="1" lang="en-US" sz="1400">
                <a:latin typeface="Calibri"/>
                <a:ea typeface="Calibri"/>
                <a:cs typeface="Calibri"/>
                <a:sym typeface="Calibri"/>
              </a:rPr>
              <a:t>education-num: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Bimodal distribution, peaking at 9 and 10 years of education.</a:t>
            </a:r>
            <a:endParaRPr/>
          </a:p>
          <a:p>
            <a:pPr indent="-3429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90"/>
              <a:buFont typeface="Arial"/>
              <a:buAutoNum type="arabicPeriod"/>
            </a:pPr>
            <a:r>
              <a:rPr b="1" lang="en-US" sz="1400">
                <a:latin typeface="Calibri"/>
                <a:ea typeface="Calibri"/>
                <a:cs typeface="Calibri"/>
                <a:sym typeface="Calibri"/>
              </a:rPr>
              <a:t>capital-gain: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Highly right-skewed, with most people having zero capital gains.</a:t>
            </a:r>
            <a:endParaRPr/>
          </a:p>
          <a:p>
            <a:pPr indent="-3429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90"/>
              <a:buFont typeface="Arial"/>
              <a:buAutoNum type="arabicPeriod"/>
            </a:pPr>
            <a:r>
              <a:rPr b="1" lang="en-US" sz="1400">
                <a:latin typeface="Calibri"/>
                <a:ea typeface="Calibri"/>
                <a:cs typeface="Calibri"/>
                <a:sym typeface="Calibri"/>
              </a:rPr>
              <a:t>capital-loss: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Most people have zero capital losses, with very few reporting large losses.</a:t>
            </a:r>
            <a:endParaRPr/>
          </a:p>
          <a:p>
            <a:pPr indent="-3429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90"/>
              <a:buFont typeface="Arial"/>
              <a:buAutoNum type="arabicPeriod"/>
            </a:pPr>
            <a:r>
              <a:rPr b="1" lang="en-US" sz="1400">
                <a:latin typeface="Calibri"/>
                <a:ea typeface="Calibri"/>
                <a:cs typeface="Calibri"/>
                <a:sym typeface="Calibri"/>
              </a:rPr>
              <a:t>hours-per-week: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Peaks at around 40 hours, with a concentration of people working between 35-45 hours.</a:t>
            </a:r>
            <a:endParaRPr/>
          </a:p>
          <a:p>
            <a:pPr indent="-127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6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</a:pPr>
            <a:r>
              <a:rPr lang="en-US"/>
              <a:t>Histogram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2648" y="1201057"/>
            <a:ext cx="5742685" cy="4930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841248" y="2191660"/>
            <a:ext cx="3931920" cy="34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500"/>
              <a:t>Key observations w.r.t income:</a:t>
            </a:r>
            <a:endParaRPr/>
          </a:p>
          <a:p>
            <a:pPr indent="-2857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 sz="1500"/>
              <a:t>c</a:t>
            </a:r>
            <a:r>
              <a:rPr b="1" lang="en-US" sz="1500"/>
              <a:t>apital-gain</a:t>
            </a:r>
            <a:r>
              <a:rPr lang="en-US" sz="1500"/>
              <a:t>: Strongly correlated with high income, with significant gains in individuals earning &gt;50K.</a:t>
            </a:r>
            <a:endParaRPr/>
          </a:p>
          <a:p>
            <a:pPr indent="-2857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 sz="1500"/>
              <a:t>c</a:t>
            </a:r>
            <a:r>
              <a:rPr b="1" lang="en-US" sz="1500"/>
              <a:t>apital-loss</a:t>
            </a:r>
            <a:r>
              <a:rPr lang="en-US" sz="1500"/>
              <a:t>: Higher capital losses also occur more frequently in the &gt;50K income group.</a:t>
            </a:r>
            <a:endParaRPr/>
          </a:p>
          <a:p>
            <a:pPr indent="-2857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 sz="1500"/>
              <a:t>m</a:t>
            </a:r>
            <a:r>
              <a:rPr b="1" lang="en-US" sz="1500"/>
              <a:t>arital-status</a:t>
            </a:r>
            <a:r>
              <a:rPr lang="en-US" sz="1500"/>
              <a:t>: Married individuals tend to have higher income, indicating marital status may influence earnings.</a:t>
            </a:r>
            <a:endParaRPr/>
          </a:p>
          <a:p>
            <a:pPr indent="-2857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 sz="1500"/>
              <a:t>o</a:t>
            </a:r>
            <a:r>
              <a:rPr b="1" lang="en-US" sz="1500"/>
              <a:t>ccupation</a:t>
            </a:r>
            <a:r>
              <a:rPr lang="en-US" sz="1500"/>
              <a:t>: Certain occupations are more prevalent among higher-income individuals.</a:t>
            </a:r>
            <a:endParaRPr/>
          </a:p>
          <a:p>
            <a:pPr indent="-2857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 sz="1500"/>
              <a:t>r</a:t>
            </a:r>
            <a:r>
              <a:rPr b="1" lang="en-US" sz="1500"/>
              <a:t>elationship</a:t>
            </a:r>
            <a:r>
              <a:rPr lang="en-US" sz="1500"/>
              <a:t>: Married individuals and specific relationship types are more associated with higher income.</a:t>
            </a:r>
            <a:endParaRPr/>
          </a:p>
        </p:txBody>
      </p:sp>
      <p:sp>
        <p:nvSpPr>
          <p:cNvPr id="223" name="Google Shape;223;p27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</a:pPr>
            <a:r>
              <a:rPr lang="en-US"/>
              <a:t>Box and Violin Plot</a:t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462" y="1264025"/>
            <a:ext cx="5563355" cy="494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Preprocessing Details</a:t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/>
              <a:t>Label Modification: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Fetched Income labels = </a:t>
            </a:r>
            <a:r>
              <a:rPr lang="en-US" sz="1500"/>
              <a:t>{</a:t>
            </a:r>
            <a:r>
              <a:rPr b="0" lang="en-US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'&lt;=50K.’</a:t>
            </a:r>
            <a:r>
              <a:rPr lang="en-US" sz="15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-US" sz="15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'&lt;=50K'</a:t>
            </a:r>
            <a:r>
              <a:rPr b="0" lang="en-US" sz="15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'&gt;50K.’</a:t>
            </a:r>
            <a:r>
              <a:rPr lang="en-US" sz="15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'&gt;50K’</a:t>
            </a:r>
            <a:r>
              <a:rPr lang="en-US" sz="1500"/>
              <a:t>}</a:t>
            </a:r>
            <a:endParaRPr sz="1500"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Final modified Income labels = </a:t>
            </a:r>
            <a:r>
              <a:rPr lang="en-US" sz="1500"/>
              <a:t>{</a:t>
            </a:r>
            <a:r>
              <a:rPr b="0" lang="en-US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'&lt;=50K'</a:t>
            </a:r>
            <a:r>
              <a:rPr b="0" lang="en-US" sz="15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5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'&gt;50K’</a:t>
            </a:r>
            <a:r>
              <a:rPr lang="en-US" sz="1500"/>
              <a:t>} </a:t>
            </a:r>
            <a:endParaRPr sz="15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/>
              <a:t>Dropped Duplicate Features: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`education` column was duplicate of `education-num`, so we dropped it.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/>
              <a:t>Handling Missing Data: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Dropped all rows with missing value (around 1200 </a:t>
            </a:r>
            <a:r>
              <a:rPr lang="en-US" sz="1600"/>
              <a:t>data points</a:t>
            </a:r>
            <a:r>
              <a:rPr lang="en-US" sz="1600"/>
              <a:t> from 48k </a:t>
            </a:r>
            <a:r>
              <a:rPr lang="en-US" sz="1600"/>
              <a:t>data points</a:t>
            </a:r>
            <a:r>
              <a:rPr lang="en-US" sz="1600"/>
              <a:t>).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/>
              <a:t>Encoding Categorical Features: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Applied Label encoding for features like sex, occupation, work-class, etc.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/>
              <a:t>Normalizing Numerical Features: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Applied standard scaling technique to continuous numerical features.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/>
              <a:t>Train-Test Split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/>
              <a:t>Model Selection and Training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/>
              <a:t>Evaluation Metrics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How to Write Research Methodology" id="237" name="Google Shape;23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2988" y="2659770"/>
            <a:ext cx="6295668" cy="3832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845127" y="2133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Train-Test Split</a:t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27050" lvl="0" marL="971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/>
              <a:t>Split the data in 80:20 ratio.</a:t>
            </a:r>
            <a:endParaRPr sz="20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80% - Training Set to train the model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20% - Testing set to measure model’s generalization</a:t>
            </a:r>
            <a:endParaRPr sz="1800"/>
          </a:p>
          <a:p>
            <a:pPr indent="-527050" lvl="0" marL="9715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/>
              <a:t>This split helps avoid overfitting and ensures the model is robust when facing new data.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288" y="3429000"/>
            <a:ext cx="692467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Model Selection and Training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400"/>
              <a:t>Models:</a:t>
            </a:r>
            <a:endParaRPr b="1" sz="2400"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❖"/>
            </a:pPr>
            <a:r>
              <a:rPr lang="en-US" sz="2200"/>
              <a:t>Logistic Regression</a:t>
            </a:r>
            <a:endParaRPr sz="2200"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❖"/>
            </a:pPr>
            <a:r>
              <a:rPr lang="en-US" sz="2200"/>
              <a:t>Decision Trees</a:t>
            </a:r>
            <a:endParaRPr sz="2200"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❖"/>
            </a:pPr>
            <a:r>
              <a:rPr lang="en-US" sz="2200"/>
              <a:t>Random Forest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Random Oversampling: </a:t>
            </a:r>
            <a:r>
              <a:rPr lang="en-US" sz="2200"/>
              <a:t>To address t</a:t>
            </a:r>
            <a:r>
              <a:rPr lang="en-US" sz="2200"/>
              <a:t>he class imbalance in the dataset with individuals earning more than $50k representing 75% of the data, Random Oversampling method was used.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Bias and Variance</a:t>
            </a:r>
            <a:endParaRPr/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845125" y="1381174"/>
            <a:ext cx="10515600" cy="515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2400"/>
              <a:t>Random Forest shows the best overall performance</a:t>
            </a:r>
            <a:endParaRPr sz="2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/>
              <a:t>Decision Tree and Random Forest both suffer from overfitting but show promising validation improvements</a:t>
            </a:r>
            <a:endParaRPr sz="2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/>
              <a:t>Logistic Regression shows underfitting, suggesting it might be too simple for this problem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25" y="1244151"/>
            <a:ext cx="9328700" cy="25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Evaluation Metrics</a:t>
            </a:r>
            <a:endParaRPr/>
          </a:p>
        </p:txBody>
      </p:sp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• </a:t>
            </a:r>
            <a:r>
              <a:rPr b="1" lang="en-US" sz="2200"/>
              <a:t>Accuracy:</a:t>
            </a:r>
            <a:r>
              <a:rPr lang="en-US" sz="2200"/>
              <a:t> Random Forest achieved the highest </a:t>
            </a:r>
            <a:r>
              <a:rPr lang="en-US" sz="2200"/>
              <a:t>accuracy</a:t>
            </a:r>
            <a:r>
              <a:rPr lang="en-US" sz="2200"/>
              <a:t> at 93%, outperforming both Logistic Regression at 76% and Decision Trees at 91%.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• </a:t>
            </a:r>
            <a:r>
              <a:rPr b="1" lang="en-US" sz="2200"/>
              <a:t>Precision and Recall:</a:t>
            </a:r>
            <a:r>
              <a:rPr lang="en-US" sz="2200"/>
              <a:t> Random Forest again performed best, striking a good balance between precision (90%) and recall (97%).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• </a:t>
            </a:r>
            <a:r>
              <a:rPr b="1" lang="en-US" sz="2200"/>
              <a:t>F1-Score:</a:t>
            </a:r>
            <a:r>
              <a:rPr lang="en-US" sz="2200"/>
              <a:t> Random Forest had the highest F1-Score at 0.93.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r>
              <a:rPr lang="en-US" sz="2200"/>
              <a:t>• </a:t>
            </a:r>
            <a:r>
              <a:rPr b="1" lang="en-US" sz="2200"/>
              <a:t>AUC-ROC Curve:</a:t>
            </a:r>
            <a:r>
              <a:rPr lang="en-US" sz="2200"/>
              <a:t> Random Forest achieved the highest AUC (= 0.99), indicating strong predictive capabilities across varying thresholds.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69" name="Google Shape;269;p34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400"/>
              <a:t>Preliminary Conclusion:</a:t>
            </a:r>
            <a:r>
              <a:rPr lang="en-US" sz="2400"/>
              <a:t> Random Forest seems to be a strong candidate for further evaluation.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400"/>
              <a:t>Next Steps:</a:t>
            </a:r>
            <a:r>
              <a:rPr lang="en-US" sz="2400"/>
              <a:t> </a:t>
            </a:r>
            <a:endParaRPr sz="2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2400"/>
              <a:t>Feature Selection to drop unnecessary features and simplify model.</a:t>
            </a:r>
            <a:endParaRPr sz="2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/>
              <a:t>Hyperparameter tuning to enhance performance.</a:t>
            </a:r>
            <a:endParaRPr sz="2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/>
              <a:t>SVMs: Exploring more complex models that may offer better accuracy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Timeline</a:t>
            </a:r>
            <a:endParaRPr/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400"/>
              <a:t>Completed Task:</a:t>
            </a:r>
            <a:endParaRPr b="1" sz="2400"/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❖"/>
            </a:pPr>
            <a:r>
              <a:rPr lang="en-US" sz="2200"/>
              <a:t>Data collection and preprocessing.</a:t>
            </a:r>
            <a:endParaRPr sz="2200"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US" sz="2200"/>
              <a:t>Exploratory Data Analysis (EDA)</a:t>
            </a:r>
            <a:endParaRPr sz="2200"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US" sz="2200"/>
              <a:t>Initial Model Selection and training</a:t>
            </a:r>
            <a:endParaRPr sz="22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400"/>
              <a:t>Future Timeline:</a:t>
            </a:r>
            <a:endParaRPr b="1" sz="2400"/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❖"/>
            </a:pPr>
            <a:r>
              <a:rPr b="1" lang="en-US" sz="2200"/>
              <a:t>Week 7-8:</a:t>
            </a:r>
            <a:r>
              <a:rPr lang="en-US" sz="2200"/>
              <a:t> Hyperparameter tuning and advanced model comparison.</a:t>
            </a:r>
            <a:endParaRPr sz="2200"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b="1" lang="en-US" sz="2200"/>
              <a:t>Week 9-10:</a:t>
            </a:r>
            <a:r>
              <a:rPr lang="en-US" sz="2200"/>
              <a:t> Final evaluation and report preparation.</a:t>
            </a:r>
            <a:endParaRPr sz="2200"/>
          </a:p>
          <a:p>
            <a: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b="1" lang="en-US" sz="2200"/>
              <a:t>Week 11-12:</a:t>
            </a:r>
            <a:r>
              <a:rPr lang="en-US" sz="2200"/>
              <a:t> Presentation and Submission.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Introduction to Problem Statement</a:t>
            </a:r>
            <a:endParaRPr/>
          </a:p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Predicting income levels based on demographic and socioeconomic factors is complex.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000"/>
              <a:t>Binary Classification</a:t>
            </a:r>
            <a:r>
              <a:rPr lang="en-US" sz="2000"/>
              <a:t>: Identify if an individual’s income is above $50,000 or not.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000"/>
              <a:t>Motivation</a:t>
            </a:r>
            <a:r>
              <a:rPr lang="en-US" sz="2000"/>
              <a:t>: Develop multiple machine learning models to determine the best approach for accurate predictions.</a:t>
            </a:r>
            <a:endParaRPr sz="2000"/>
          </a:p>
        </p:txBody>
      </p:sp>
      <p:pic>
        <p:nvPicPr>
          <p:cNvPr id="158" name="Google Shape;15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1703" y="3780732"/>
            <a:ext cx="6012347" cy="2730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/>
              <a:t>Individual Team Member’s Contribution</a:t>
            </a:r>
            <a:endParaRPr/>
          </a:p>
        </p:txBody>
      </p:sp>
      <p:sp>
        <p:nvSpPr>
          <p:cNvPr id="281" name="Google Shape;281;p36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• </a:t>
            </a:r>
            <a:r>
              <a:rPr b="1" lang="en-US" sz="2400"/>
              <a:t>Sameer Singh Godara (2022439)</a:t>
            </a:r>
            <a:r>
              <a:rPr lang="en-US" sz="2400"/>
              <a:t>: Visualization, report writing, and presentation preparation.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• </a:t>
            </a:r>
            <a:r>
              <a:rPr b="1" lang="en-US" sz="2400"/>
              <a:t>Sanyam Barwar (2022447):</a:t>
            </a:r>
            <a:r>
              <a:rPr lang="en-US" sz="2400"/>
              <a:t> Preprocessing, Exploratory Data Analysis (EDA), project management and finalization.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•</a:t>
            </a:r>
            <a:r>
              <a:rPr b="1" lang="en-US" sz="2400"/>
              <a:t> Sanyam Garg (2022448)</a:t>
            </a:r>
            <a:r>
              <a:rPr lang="en-US" sz="2400"/>
              <a:t>: Data collection, feature engineering, and model comparison.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• </a:t>
            </a:r>
            <a:r>
              <a:rPr b="1" lang="en-US" sz="2400"/>
              <a:t>Vivan Rangra (2022581)</a:t>
            </a:r>
            <a:r>
              <a:rPr lang="en-US" sz="2400"/>
              <a:t>: Model selection, initial training, and evaluation of traditional ML models.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Why This Problem Matters?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Practical applications in </a:t>
            </a:r>
            <a:r>
              <a:rPr b="1" lang="en-US" sz="2000"/>
              <a:t>policy-making</a:t>
            </a:r>
            <a:r>
              <a:rPr lang="en-US" sz="2000"/>
              <a:t>, </a:t>
            </a:r>
            <a:r>
              <a:rPr b="1" lang="en-US" sz="2000"/>
              <a:t>targeted marketing</a:t>
            </a:r>
            <a:r>
              <a:rPr lang="en-US" sz="2000"/>
              <a:t>, and </a:t>
            </a:r>
            <a:r>
              <a:rPr b="1" lang="en-US" sz="2000"/>
              <a:t>financial planning</a:t>
            </a:r>
            <a:r>
              <a:rPr lang="en-US" sz="2000"/>
              <a:t>. (E.g. targeted financial services using income predictions)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Comparative analysis helps in understanding the </a:t>
            </a:r>
            <a:r>
              <a:rPr b="1" lang="en-US" sz="2000"/>
              <a:t>strengths </a:t>
            </a:r>
            <a:r>
              <a:rPr lang="en-US" sz="2000"/>
              <a:t>and </a:t>
            </a:r>
            <a:r>
              <a:rPr b="1" lang="en-US" sz="2000"/>
              <a:t>weaknesses </a:t>
            </a:r>
            <a:r>
              <a:rPr lang="en-US" sz="2000"/>
              <a:t>of the algorithm in a real-world scenario.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Goal: </a:t>
            </a:r>
            <a:r>
              <a:rPr lang="en-US" sz="2000"/>
              <a:t>Find the most effective methodology to predict income levels accurately and efficiently.</a:t>
            </a:r>
            <a:endParaRPr sz="2000"/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2312" y="3429000"/>
            <a:ext cx="5011126" cy="29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914399" y="1262291"/>
            <a:ext cx="5086928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Paper 1</a:t>
            </a:r>
            <a:endParaRPr b="0"/>
          </a:p>
        </p:txBody>
      </p:sp>
      <p:sp>
        <p:nvSpPr>
          <p:cNvPr id="171" name="Google Shape;171;p20"/>
          <p:cNvSpPr txBox="1"/>
          <p:nvPr>
            <p:ph idx="2" type="body"/>
          </p:nvPr>
        </p:nvSpPr>
        <p:spPr>
          <a:xfrm>
            <a:off x="914399" y="2154891"/>
            <a:ext cx="5086928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0" lang="en-US" sz="2000">
                <a:solidFill>
                  <a:schemeClr val="dk1"/>
                </a:solidFill>
              </a:rPr>
              <a:t>Adult Income Classification using Machine Learning Techniques</a:t>
            </a:r>
            <a:endParaRPr b="1" sz="20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1600"/>
              <a:t>Objective: </a:t>
            </a:r>
            <a:r>
              <a:rPr lang="en-US" sz="1600"/>
              <a:t>Applied different machine learning algorithms to the adult income dataset.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1600"/>
              <a:t>Key Findings:</a:t>
            </a:r>
            <a:r>
              <a:rPr lang="en-US" sz="1600"/>
              <a:t> Logistic Regression and Decision Trees showed good performance, with Random Forest outperforming them.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1600"/>
              <a:t>Relevance</a:t>
            </a:r>
            <a:r>
              <a:rPr lang="en-US" sz="1600"/>
              <a:t>: Provides baseline models and insights for comparison in this project.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1600"/>
              <a:t>Link: </a:t>
            </a:r>
            <a:r>
              <a:rPr b="0" i="0" lang="en-US" sz="16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IEEE Xplore - Adult Income Classification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 txBox="1"/>
          <p:nvPr>
            <p:ph idx="3" type="body"/>
          </p:nvPr>
        </p:nvSpPr>
        <p:spPr>
          <a:xfrm>
            <a:off x="6230257" y="1262288"/>
            <a:ext cx="5105400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</a:rPr>
              <a:t>Paper 2</a:t>
            </a:r>
            <a:endParaRPr/>
          </a:p>
        </p:txBody>
      </p:sp>
      <p:sp>
        <p:nvSpPr>
          <p:cNvPr id="173" name="Google Shape;173;p20"/>
          <p:cNvSpPr txBox="1"/>
          <p:nvPr>
            <p:ph idx="4" type="body"/>
          </p:nvPr>
        </p:nvSpPr>
        <p:spPr>
          <a:xfrm>
            <a:off x="6230257" y="2154891"/>
            <a:ext cx="5105400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A Comparative Analysis of Machine Learning Algorithms for Classification Purpose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Objective: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Analyzed various classification algorithms across multiple domains.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Key Findings: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Identified trade-offs between accuracy and interpretability (e.g. Neural Networks vs. Decision Trees).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Relevance: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Informs our model selection strategy and highlights the need for balancing accuracy and interpretability.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Link: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IEEE Xplore - Comparative Analysis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>
            <p:ph type="title"/>
          </p:nvPr>
        </p:nvSpPr>
        <p:spPr>
          <a:xfrm>
            <a:off x="914399" y="365760"/>
            <a:ext cx="9376230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</a:pPr>
            <a:r>
              <a:rPr lang="en-US" sz="4400"/>
              <a:t>Literature Review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0" i="0" lang="en-US" sz="20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the Dataset</a:t>
            </a:r>
            <a:endParaRPr b="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5715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0" i="0" lang="en-US" sz="20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 of Key Attributes</a:t>
            </a:r>
            <a:endParaRPr b="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5715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0" i="0" lang="en-US" sz="20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 Details</a:t>
            </a:r>
            <a:endParaRPr/>
          </a:p>
          <a:p>
            <a:pPr indent="-228600" lvl="0" marL="5715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hat is a Dataset: Types, Features, and Examples - GeeksforGeeks" id="181" name="Google Shape;181;p2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181" y="2913576"/>
            <a:ext cx="6950133" cy="3266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Overview of the Dataset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2000"/>
              <a:t>Dataset Name:</a:t>
            </a:r>
            <a:r>
              <a:rPr lang="en-US" sz="2000"/>
              <a:t>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Census Income Dataset</a:t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2000"/>
              <a:t>Target Variable: </a:t>
            </a:r>
            <a:r>
              <a:rPr lang="en-US" sz="2000"/>
              <a:t>Income (Binary Classification: &gt;$50K or &lt;= $50K)</a:t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2000"/>
              <a:t>Attributes:</a:t>
            </a:r>
            <a:r>
              <a:rPr lang="en-US" sz="2000"/>
              <a:t> age, work-class, education, marital-status, occupation, relationship, race, sex, hours-per-week, capital-gain, capital-loss, native-country, education-num, fnlwgt (final weight) .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0255" y="2996414"/>
            <a:ext cx="8842958" cy="3660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Visualization of Key Attributes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2000"/>
              <a:t>Bar Plot: </a:t>
            </a:r>
            <a:r>
              <a:rPr lang="en-US" sz="2000"/>
              <a:t>Income, Avg of hours per week, Avg of age for sex</a:t>
            </a:r>
            <a:endParaRPr b="1" sz="20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2000"/>
              <a:t>Heatmap: </a:t>
            </a:r>
            <a:r>
              <a:rPr lang="en-US" sz="2000"/>
              <a:t>Income vs Education</a:t>
            </a:r>
            <a:endParaRPr b="1" sz="20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2000"/>
              <a:t>Histogram: </a:t>
            </a:r>
            <a:r>
              <a:rPr lang="en-US" sz="2000"/>
              <a:t>Numerical Features</a:t>
            </a:r>
            <a:endParaRPr b="1" sz="20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2000"/>
              <a:t>Box and Violin Plot: </a:t>
            </a:r>
            <a:r>
              <a:rPr lang="en-US" sz="2000"/>
              <a:t>Box plot for numerical features and Violin plot for categorical features</a:t>
            </a:r>
            <a:endParaRPr b="1" sz="20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2000"/>
              <a:t>Pair Plot: </a:t>
            </a:r>
            <a:r>
              <a:rPr lang="en-US" sz="2000"/>
              <a:t>All features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115" r="1115" t="0"/>
          <a:stretch/>
        </p:blipFill>
        <p:spPr>
          <a:xfrm>
            <a:off x="5181601" y="990601"/>
            <a:ext cx="2743200" cy="216746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b="1" lang="en-US" sz="1600"/>
              <a:t>Income Distribution: </a:t>
            </a:r>
            <a:r>
              <a:rPr lang="en-US" sz="1600"/>
              <a:t>Bar plot showing the number of people in different income classes (i.e. &gt; $50K or &lt;= $50K).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b="1" lang="en-US" sz="1600"/>
              <a:t>Average of Hours per Week vs Income: </a:t>
            </a:r>
            <a:r>
              <a:rPr lang="en-US" sz="1600"/>
              <a:t>Bar plot depicting relationship of </a:t>
            </a:r>
            <a:r>
              <a:rPr b="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income growing directly with the average of work hours per week.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of Age for Sex vs Income: </a:t>
            </a:r>
            <a:r>
              <a:rPr b="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 plot showing that the people with income 50K have a higher average age. With male average age being greater in both cases.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1" sz="1600"/>
          </a:p>
        </p:txBody>
      </p:sp>
      <p:sp>
        <p:nvSpPr>
          <p:cNvPr id="201" name="Google Shape;201;p24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</a:pPr>
            <a:r>
              <a:rPr lang="en-US"/>
              <a:t>Bar Plots</a:t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36666" y="970705"/>
            <a:ext cx="2743200" cy="2187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1601" y="3549183"/>
            <a:ext cx="2907306" cy="2318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</a:pPr>
            <a:r>
              <a:rPr lang="en-US"/>
              <a:t>Heatmap</a:t>
            </a:r>
            <a:endParaRPr/>
          </a:p>
        </p:txBody>
      </p:sp>
      <p:sp>
        <p:nvSpPr>
          <p:cNvPr id="209" name="Google Shape;209;p25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The Income-Education heatmap suggests a strong relationship between education and income.</a:t>
            </a:r>
            <a:endParaRPr/>
          </a:p>
          <a:p>
            <a:pPr indent="-2857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Notably, the 9th and 10th education levels have the highest counts overall lower income (≤$50k).</a:t>
            </a:r>
            <a:endParaRPr/>
          </a:p>
          <a:p>
            <a:pPr indent="-2857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While level 13 shows significant representation in both income categories.</a:t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4995" y="1168565"/>
            <a:ext cx="4918557" cy="5048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