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FC07-216C-AC11-D499-2EBC6891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1F251-4D6A-8C64-620C-C582FD10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2151-231A-1974-8525-B737E8B2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537D-38E4-9920-50F2-ACACD68E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C8B5D-9B60-3D98-BB4E-345BD282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3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7530-A199-F300-0BAC-D23BC4E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ECFAF-BF99-B6BB-47B1-3564FE53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6114-196F-DC68-EA4C-CC345AAB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B04AA-8F9C-F090-6D82-55244323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14E9-654D-C8D9-E97D-A9F33977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42BF8-6A84-398F-9BEC-A47089D52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C044-8B5B-068A-A386-5F2FDFD5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30A7-4DCF-3AA9-A5B4-D4C52345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15F2-7333-7590-D166-F8076F30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BD57-BBC6-FF73-0825-65D2070C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288-7785-4875-1182-65E47C5F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CC47-6B76-C62C-EEAA-C2D11855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C715-4E3B-2622-2A89-4ADD3736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EE87-4F09-0FC9-04A9-D20BE080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EC1A-5F68-263F-82FC-71B65FC7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8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EA80-21EC-F4D5-141C-ACC48C02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4CA8-CF2F-74BD-28DE-113A354C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45BB-AF87-3CA5-424B-26C0778E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E903-9787-A44C-B70A-63683651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890-451D-1460-8127-B7DDA423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4758-D3A8-26D3-B581-E717C1AB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E900-35FD-3683-C264-9B1EF0A7D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1B088-B6C4-D7BA-0252-51BBE107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23B1B-52C6-3763-7AFB-5C16D7E2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B14BF-030F-C0E6-3400-B5C8AA74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9E527-6A41-746C-5F1B-80A1A7C0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55E9-4442-7605-5E77-99F62D43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163C-3EBB-0966-AAA7-C7FB984A2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09BD9-2596-9317-8A43-5A65A3E10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E4E10-9979-395C-81DC-E17EAC58F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95521-25BC-1ED1-0E1B-ECEB9AD17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DF79E-08AA-A311-9A77-A6D43430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44BBB-4DD3-FEA7-10D6-D7BAC4CC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009C8-F9EE-CE6B-3DD3-57929619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6893-7E4A-35E1-667A-CE57C6F1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D6737-FEFC-6A19-825E-96AF4777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B8EC7-6538-0647-C92A-2A6D65D7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CF33A-97DC-690C-7C46-D14481A7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30B66-21B4-24D6-FE47-D5178F54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9E05F-12D5-C63D-F0F4-803740D1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44F3-63E6-547F-2307-5CC917BE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96FD-A280-BEF0-A945-2DF05F09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AEE6-8DCB-C0F0-9061-E70D35A5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F2934-C88B-1EA1-D95B-D8C41C8A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CA5B-6F2A-32CC-532F-AE58C523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F19A1-662D-164C-6673-C6B21B78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BD394-CD89-0CAC-7A61-4DF0875B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43E4-B7D0-C204-6A6E-5DA654C0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F9B23-367A-D01A-8047-040936231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FA8A-6169-435B-94A8-C4DC12A2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B7F99-75E2-03F0-FFEB-7FC4D1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7220-0BFF-FB77-F7DD-E99A6FFF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88934-235F-A065-365B-D7D633E4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412E6-48D0-20E7-5AE1-88B82371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3523-B995-8C1A-1A0A-7B0C48D76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9072-9BF2-8B16-267E-A0E0FA9B1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55FD-F51A-43E9-89CD-F697C38B34C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9295-BAED-12C0-5F33-931F67727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042F-E22E-EBA9-53CF-790A97458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1263-4997-4FBB-9C1B-4F1CEDF5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org/jeps/3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org/jeps/3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org/jeps/307" TargetMode="External"/><Relationship Id="rId2" Type="http://schemas.openxmlformats.org/officeDocument/2006/relationships/hyperlink" Target="https://docs.oracle.com/javase/9/gctuning/garbage-first-garbage-collector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92A43479-A13F-1C6A-03AD-A491ED43A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7" b="1598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DC1D12-E5BE-1B8A-3684-B9A7C5E01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Java 10 Feature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89CA7-E4C0-1AE2-6CC3-90A2F575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6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A68B-F550-49E4-DBEF-1C2084DA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pplication Class Data Sharing (&quot;AppCDS&quot;)">
            <a:extLst>
              <a:ext uri="{FF2B5EF4-FFF2-40B4-BE49-F238E27FC236}">
                <a16:creationId xmlns:a16="http://schemas.microsoft.com/office/drawing/2014/main" id="{C18DEFC0-C8F6-81D1-198C-353FFE821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43881"/>
            <a:ext cx="7620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2F33-2B4E-5683-567D-26B6A532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Experimental Java-Based JIT Compiler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444E-1CC9-E0C6-5F11-A8AA7F38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Since Java 9,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Graal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Compiler (a Java compiler written in Java) has been supplied as an experimental Ahead-of-Time (AOT) compiler. This allows a Java program to be compiled into a native executable file (e.g., an exe file on Windows).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Java 10, 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2"/>
              </a:rPr>
              <a:t>JEP 317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created the possibility of using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Graal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also as a just-in-time (JIT) compiler – at least on the Linux/x64 platform. For this purpose,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Graal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uses the JVM Compiler Interface (JVMCI) introduced in JDK 9.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D1F4-894C-45CF-5A8F-ED78A8DD1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34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EA295-832C-3F74-8EDF-E05D00ACE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8720"/>
            <a:ext cx="9144000" cy="3749040"/>
          </a:xfrm>
        </p:spPr>
        <p:txBody>
          <a:bodyPr/>
          <a:lstStyle/>
          <a:p>
            <a:pPr lvl="1"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With Java 10, on March 20, 2018, the six-month release cycle of the JDK began. </a:t>
            </a:r>
          </a:p>
          <a:p>
            <a:pPr lvl="1"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Instead of waiting years for a major update, we are now treated to new features - and previews of new features - every six months.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3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E8AE-DAA4-EBCD-401D-1D218FE7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20FA-AD64-502E-A1F0-5BBF412E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000" b="1" i="0" u="none" strike="noStrike" dirty="0">
                <a:solidFill>
                  <a:srgbClr val="1080B6"/>
                </a:solidFill>
                <a:effectLst/>
              </a:rPr>
              <a:t>1 Local-Variable Type Inference ("var")</a:t>
            </a:r>
            <a:endParaRPr lang="en-US" sz="1000" b="1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1000" b="1" i="0" u="none" strike="noStrike" dirty="0">
                <a:solidFill>
                  <a:srgbClr val="1080B6"/>
                </a:solidFill>
                <a:effectLst/>
              </a:rPr>
              <a:t>2 Immutable Collections</a:t>
            </a:r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2.1 </a:t>
            </a:r>
            <a:r>
              <a:rPr lang="en-US" sz="1000" b="0" i="0" u="none" strike="noStrike" dirty="0" err="1">
                <a:solidFill>
                  <a:srgbClr val="1080B6"/>
                </a:solidFill>
                <a:effectLst/>
              </a:rPr>
              <a:t>List.copyOf</a:t>
            </a:r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(), </a:t>
            </a:r>
            <a:r>
              <a:rPr lang="en-US" sz="1000" b="0" i="0" u="none" strike="noStrike" dirty="0" err="1">
                <a:solidFill>
                  <a:srgbClr val="1080B6"/>
                </a:solidFill>
                <a:effectLst/>
              </a:rPr>
              <a:t>Set.copyOf</a:t>
            </a:r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(), and </a:t>
            </a:r>
            <a:r>
              <a:rPr lang="en-US" sz="1000" b="0" i="0" u="none" strike="noStrike" dirty="0" err="1">
                <a:solidFill>
                  <a:srgbClr val="1080B6"/>
                </a:solidFill>
                <a:effectLst/>
              </a:rPr>
              <a:t>Map.copyOf</a:t>
            </a:r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()</a:t>
            </a:r>
            <a:endParaRPr lang="en-US" sz="10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2.2 </a:t>
            </a:r>
            <a:r>
              <a:rPr lang="en-US" sz="1000" b="0" i="0" u="none" strike="noStrike" dirty="0" err="1">
                <a:solidFill>
                  <a:srgbClr val="1080B6"/>
                </a:solidFill>
                <a:effectLst/>
              </a:rPr>
              <a:t>Collectors.toUnmodifiableList</a:t>
            </a:r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(), </a:t>
            </a:r>
            <a:r>
              <a:rPr lang="en-US" sz="1000" b="0" i="0" u="none" strike="noStrike" dirty="0" err="1">
                <a:solidFill>
                  <a:srgbClr val="1080B6"/>
                </a:solidFill>
                <a:effectLst/>
              </a:rPr>
              <a:t>toUnmodifiableSet</a:t>
            </a:r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(), and </a:t>
            </a:r>
            <a:r>
              <a:rPr lang="en-US" sz="1000" b="0" i="0" u="none" strike="noStrike" dirty="0" err="1">
                <a:solidFill>
                  <a:srgbClr val="1080B6"/>
                </a:solidFill>
                <a:effectLst/>
              </a:rPr>
              <a:t>toUnmodifiableMap</a:t>
            </a:r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()</a:t>
            </a:r>
            <a:endParaRPr lang="en-US" sz="10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1000" b="1" i="0" u="none" strike="noStrike" dirty="0">
                <a:solidFill>
                  <a:srgbClr val="1080B6"/>
                </a:solidFill>
                <a:effectLst/>
              </a:rPr>
              <a:t>3 </a:t>
            </a:r>
            <a:r>
              <a:rPr lang="en-US" sz="1000" b="1" i="0" u="none" strike="noStrike" dirty="0" err="1">
                <a:solidFill>
                  <a:srgbClr val="1080B6"/>
                </a:solidFill>
                <a:effectLst/>
              </a:rPr>
              <a:t>Optional.orElseThrow</a:t>
            </a:r>
            <a:r>
              <a:rPr lang="en-US" sz="1000" b="1" i="0" u="none" strike="noStrike" dirty="0">
                <a:solidFill>
                  <a:srgbClr val="1080B6"/>
                </a:solidFill>
                <a:effectLst/>
              </a:rPr>
              <a:t>()</a:t>
            </a:r>
            <a:endParaRPr lang="en-US" sz="1000" b="1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1000" b="1" i="0" u="none" strike="noStrike" dirty="0">
                <a:solidFill>
                  <a:srgbClr val="1080B6"/>
                </a:solidFill>
                <a:effectLst/>
              </a:rPr>
              <a:t>4 Time-Based Release Versioning</a:t>
            </a:r>
            <a:endParaRPr lang="en-US" sz="1000" b="1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1000" b="1" i="0" u="none" strike="noStrike" dirty="0">
                <a:solidFill>
                  <a:srgbClr val="1080B6"/>
                </a:solidFill>
                <a:effectLst/>
              </a:rPr>
              <a:t>5 Parallel Full GC for G1</a:t>
            </a:r>
            <a:endParaRPr lang="en-US" sz="1000" b="1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1000" b="1" i="0" u="none" strike="noStrike" dirty="0">
                <a:solidFill>
                  <a:srgbClr val="1080B6"/>
                </a:solidFill>
                <a:effectLst/>
              </a:rPr>
              <a:t>6 Application Class-Data Sharing</a:t>
            </a:r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6.1 Class-Data Sharing</a:t>
            </a:r>
            <a:endParaRPr lang="en-US" sz="10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1000" b="0" i="0" u="none" strike="noStrike" dirty="0">
                <a:solidFill>
                  <a:srgbClr val="1080B6"/>
                </a:solidFill>
                <a:effectLst/>
              </a:rPr>
              <a:t>6.2 Application Class-Data Sharing – Step by Step</a:t>
            </a:r>
            <a:endParaRPr lang="en-US" sz="10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1000" b="1" i="0" u="none" strike="noStrike" dirty="0">
                <a:solidFill>
                  <a:srgbClr val="1080B6"/>
                </a:solidFill>
                <a:effectLst/>
              </a:rPr>
              <a:t>7 Experimental Java-Based JIT Compiler</a:t>
            </a:r>
            <a:endParaRPr lang="en-US" sz="1000" b="1" i="0" dirty="0">
              <a:solidFill>
                <a:srgbClr val="333333"/>
              </a:solidFill>
              <a:effectLst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273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0843-1CBD-B531-40D5-A6459C6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Local-Variable Type Inference ("var") and Immutable Collections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49C2-B086-3A7E-D9C5-2DE43969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Java 10, we can use the keyword var to declare local variables </a:t>
            </a:r>
          </a:p>
          <a:p>
            <a:r>
              <a:rPr lang="en-US" dirty="0"/>
              <a:t>Example in eclipse</a:t>
            </a:r>
          </a:p>
          <a:p>
            <a:endParaRPr lang="en-US" dirty="0"/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List.copyOf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(),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Set.copyOf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(),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Map.copyOf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()</a:t>
            </a:r>
          </a:p>
          <a:p>
            <a:pPr lvl="1"/>
            <a:r>
              <a:rPr lang="en-US" dirty="0"/>
              <a:t>Example is in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9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92FE-5002-0092-D9DD-E310C83A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Optional.orElseThrow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()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1C42-85D3-BC45-1D13-598DD77A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Optional, introduced in Java 8, provides the get() method to retrieve the value wrapped by the Optional. Before calling get(), you should always check with </a:t>
            </a:r>
            <a:r>
              <a:rPr lang="en-US" dirty="0" err="1"/>
              <a:t>isPresent</a:t>
            </a:r>
            <a:r>
              <a:rPr lang="en-US" dirty="0"/>
              <a:t>() whether a value exists:</a:t>
            </a:r>
          </a:p>
          <a:p>
            <a:r>
              <a:rPr lang="en-US" dirty="0"/>
              <a:t>To minimize the risk of an unintended exception, IDEs and static code analysis tools issue a warning if get() is used without </a:t>
            </a:r>
            <a:r>
              <a:rPr lang="en-US" dirty="0" err="1"/>
              <a:t>isPresent</a:t>
            </a:r>
            <a:r>
              <a:rPr lang="en-US" dirty="0"/>
              <a:t>():</a:t>
            </a:r>
          </a:p>
          <a:p>
            <a:r>
              <a:rPr lang="en-US" dirty="0"/>
              <a:t>Java 10 has provided with this </a:t>
            </a:r>
            <a:r>
              <a:rPr lang="en-US" dirty="0" err="1"/>
              <a:t>orElseThrow</a:t>
            </a:r>
            <a:r>
              <a:rPr lang="en-US" dirty="0"/>
              <a:t> to avoid this warning</a:t>
            </a:r>
          </a:p>
          <a:p>
            <a:r>
              <a:rPr lang="en-US" dirty="0"/>
              <a:t>Example in 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0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C8A6-C9A6-BD0F-105B-3C0A9FCD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Time-Based Release Versioning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6821-17DE-81E6-3ACC-30251E07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After the version format was (finally) changed from the somewhat cryptic 1.8.0_291 to a much more readable 9.0.4 from Java 8 to 9, 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2"/>
              </a:rPr>
              <a:t>JEP 322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added the release date in Java 10 – and for Java 11, an "LTS" (Long-Term Support) in advance.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2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7E4F-C7D1-B7D4-94A9-9A2A6662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Parallel Full GC for G1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D432-B5C5-4628-CB96-1F4E1BC4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With JDK 9, the </a:t>
            </a:r>
            <a:r>
              <a:rPr lang="en-US" sz="2000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2"/>
              </a:rPr>
              <a:t>Garbage-First (G1)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garbage collector has replaced the parallel collector as the default GC.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While the parallel GC could perform a full garbage collection (i.e., cleaning up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all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regions of the heap) in parallel with the running application, this was not possible with G1 until now. G1 had to temporarily stop the application ("stop-the-world"), leading to noticeable latencies.</a:t>
            </a:r>
            <a:endParaRPr lang="en-US" sz="2000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Since G1 was designed to avoid full collections as much as possible, this rarely posed a problem.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Java 10, with </a:t>
            </a:r>
            <a:r>
              <a:rPr lang="en-US" sz="2000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3"/>
              </a:rPr>
              <a:t>JDK Enhancement Proposal 307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the full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gargage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collection of the G1 collector has now also been parallelized. The worst-case latencies (pause times) reach those of the parallel collector.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20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3A9-AD54-5291-CD62-72E7B712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Application Class-Data Sharing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9269-5C61-D74D-E5C3-C378A5D8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Class-Data Sharing </a:t>
            </a:r>
          </a:p>
          <a:p>
            <a:pPr lvl="1"/>
            <a:r>
              <a:rPr lang="en-US" dirty="0"/>
              <a:t>When a JVM starts, it loads the JDK class library from the file system (up to JDK 8 from the </a:t>
            </a:r>
            <a:r>
              <a:rPr lang="en-US" dirty="0" err="1"/>
              <a:t>jre</a:t>
            </a:r>
            <a:r>
              <a:rPr lang="en-US" dirty="0"/>
              <a:t>/lib/rt.jar file; since JDK 9 from the </a:t>
            </a:r>
            <a:r>
              <a:rPr lang="en-US" dirty="0" err="1"/>
              <a:t>jmod</a:t>
            </a:r>
            <a:r>
              <a:rPr lang="en-US" dirty="0"/>
              <a:t> files in the </a:t>
            </a:r>
            <a:r>
              <a:rPr lang="en-US" dirty="0" err="1"/>
              <a:t>jmods</a:t>
            </a:r>
            <a:r>
              <a:rPr lang="en-US" dirty="0"/>
              <a:t> directory).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the process, the class files are extracted from the archives, converted into an architecture-specific binary form, and stored in the main memory of the JVM process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If multiple JVMs are started on the same machine, this process repeats. Each JVM keeps its copy of the class library in memory: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Class-data sharing ("CDS") has two goals: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Reducing the startup time of the JVM.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Reducing the JVM's memory footprint.</a:t>
            </a:r>
          </a:p>
          <a:p>
            <a:pPr lvl="1"/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8C21-3388-505C-5241-8720EB4C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Application Class-Data Sharing</a:t>
            </a:r>
            <a:endParaRPr lang="en-US" dirty="0"/>
          </a:p>
        </p:txBody>
      </p:sp>
      <p:pic>
        <p:nvPicPr>
          <p:cNvPr id="4098" name="Picture 2" descr="Loading the JDK class library without class data sharing – single JVM">
            <a:extLst>
              <a:ext uri="{FF2B5EF4-FFF2-40B4-BE49-F238E27FC236}">
                <a16:creationId xmlns:a16="http://schemas.microsoft.com/office/drawing/2014/main" id="{813EB38F-C793-EC9E-5346-590A3E33E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29364"/>
            <a:ext cx="493268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ading the JDK class library without class data sharing – single JVM">
            <a:extLst>
              <a:ext uri="{FF2B5EF4-FFF2-40B4-BE49-F238E27FC236}">
                <a16:creationId xmlns:a16="http://schemas.microsoft.com/office/drawing/2014/main" id="{D1FE646B-0C7D-FB85-3FAE-04CA3277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2312670"/>
            <a:ext cx="5715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7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676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Roboto Slab</vt:lpstr>
      <vt:lpstr>Office Theme</vt:lpstr>
      <vt:lpstr>Java 10 Feature</vt:lpstr>
      <vt:lpstr>Introduction</vt:lpstr>
      <vt:lpstr>Features</vt:lpstr>
      <vt:lpstr>Local-Variable Type Inference ("var") and Immutable Collections  </vt:lpstr>
      <vt:lpstr>Optional.orElseThrow() </vt:lpstr>
      <vt:lpstr>Time-Based Release Versioning </vt:lpstr>
      <vt:lpstr>Parallel Full GC for G1 </vt:lpstr>
      <vt:lpstr>Application Class-Data Sharing </vt:lpstr>
      <vt:lpstr>Application Class-Data Sharing</vt:lpstr>
      <vt:lpstr>PowerPoint Presentation</vt:lpstr>
      <vt:lpstr>Experimental Java-Based JIT Compiler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 Feature</dc:title>
  <dc:creator>Praveen Kumar</dc:creator>
  <cp:lastModifiedBy>Praveen Kumar</cp:lastModifiedBy>
  <cp:revision>6</cp:revision>
  <dcterms:created xsi:type="dcterms:W3CDTF">2023-08-27T11:39:13Z</dcterms:created>
  <dcterms:modified xsi:type="dcterms:W3CDTF">2023-08-28T04:43:46Z</dcterms:modified>
</cp:coreProperties>
</file>