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71"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2F35-BDD5-81E4-63B3-A3D1634552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AC4DC3-0CE6-F878-9943-BB8FA56168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758F00-8CEB-D06B-3533-2E073F970DBA}"/>
              </a:ext>
            </a:extLst>
          </p:cNvPr>
          <p:cNvSpPr>
            <a:spLocks noGrp="1"/>
          </p:cNvSpPr>
          <p:nvPr>
            <p:ph type="dt" sz="half" idx="10"/>
          </p:nvPr>
        </p:nvSpPr>
        <p:spPr/>
        <p:txBody>
          <a:bodyPr/>
          <a:lstStyle/>
          <a:p>
            <a:fld id="{2110D0D8-B584-461A-ADFE-B004BA1B681D}" type="datetimeFigureOut">
              <a:rPr lang="en-US" smtClean="0"/>
              <a:t>8/27/2023</a:t>
            </a:fld>
            <a:endParaRPr lang="en-US"/>
          </a:p>
        </p:txBody>
      </p:sp>
      <p:sp>
        <p:nvSpPr>
          <p:cNvPr id="5" name="Footer Placeholder 4">
            <a:extLst>
              <a:ext uri="{FF2B5EF4-FFF2-40B4-BE49-F238E27FC236}">
                <a16:creationId xmlns:a16="http://schemas.microsoft.com/office/drawing/2014/main" id="{2E032362-193F-EC64-FBAF-E068ECF33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EC7CF-AAC6-C7CC-F064-C14BA4720A91}"/>
              </a:ext>
            </a:extLst>
          </p:cNvPr>
          <p:cNvSpPr>
            <a:spLocks noGrp="1"/>
          </p:cNvSpPr>
          <p:nvPr>
            <p:ph type="sldNum" sz="quarter" idx="12"/>
          </p:nvPr>
        </p:nvSpPr>
        <p:spPr/>
        <p:txBody>
          <a:bodyPr/>
          <a:lstStyle/>
          <a:p>
            <a:fld id="{932586F9-BCC9-44D0-B4FB-29FA75B55F18}" type="slidenum">
              <a:rPr lang="en-US" smtClean="0"/>
              <a:t>‹#›</a:t>
            </a:fld>
            <a:endParaRPr lang="en-US"/>
          </a:p>
        </p:txBody>
      </p:sp>
    </p:spTree>
    <p:extLst>
      <p:ext uri="{BB962C8B-B14F-4D97-AF65-F5344CB8AC3E}">
        <p14:creationId xmlns:p14="http://schemas.microsoft.com/office/powerpoint/2010/main" val="4139405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35B4-F3F5-F554-71DC-1FCF93B1E2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544AF1-3D5A-5E56-A926-697964713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27C72-8F51-C885-A0ED-8E9A48319468}"/>
              </a:ext>
            </a:extLst>
          </p:cNvPr>
          <p:cNvSpPr>
            <a:spLocks noGrp="1"/>
          </p:cNvSpPr>
          <p:nvPr>
            <p:ph type="dt" sz="half" idx="10"/>
          </p:nvPr>
        </p:nvSpPr>
        <p:spPr/>
        <p:txBody>
          <a:bodyPr/>
          <a:lstStyle/>
          <a:p>
            <a:fld id="{2110D0D8-B584-461A-ADFE-B004BA1B681D}" type="datetimeFigureOut">
              <a:rPr lang="en-US" smtClean="0"/>
              <a:t>8/27/2023</a:t>
            </a:fld>
            <a:endParaRPr lang="en-US"/>
          </a:p>
        </p:txBody>
      </p:sp>
      <p:sp>
        <p:nvSpPr>
          <p:cNvPr id="5" name="Footer Placeholder 4">
            <a:extLst>
              <a:ext uri="{FF2B5EF4-FFF2-40B4-BE49-F238E27FC236}">
                <a16:creationId xmlns:a16="http://schemas.microsoft.com/office/drawing/2014/main" id="{B126AD38-733A-3C9B-2AF8-A6B729D86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8C19B-069A-C53D-2676-7C67804B0E0C}"/>
              </a:ext>
            </a:extLst>
          </p:cNvPr>
          <p:cNvSpPr>
            <a:spLocks noGrp="1"/>
          </p:cNvSpPr>
          <p:nvPr>
            <p:ph type="sldNum" sz="quarter" idx="12"/>
          </p:nvPr>
        </p:nvSpPr>
        <p:spPr/>
        <p:txBody>
          <a:bodyPr/>
          <a:lstStyle/>
          <a:p>
            <a:fld id="{932586F9-BCC9-44D0-B4FB-29FA75B55F18}" type="slidenum">
              <a:rPr lang="en-US" smtClean="0"/>
              <a:t>‹#›</a:t>
            </a:fld>
            <a:endParaRPr lang="en-US"/>
          </a:p>
        </p:txBody>
      </p:sp>
    </p:spTree>
    <p:extLst>
      <p:ext uri="{BB962C8B-B14F-4D97-AF65-F5344CB8AC3E}">
        <p14:creationId xmlns:p14="http://schemas.microsoft.com/office/powerpoint/2010/main" val="1062774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55F278-2EDA-7441-2214-8DDE51B145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73ECF9-7BFF-7AC2-364A-09AE76D19A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76020-1671-36DB-D8C1-AF5A79539B1A}"/>
              </a:ext>
            </a:extLst>
          </p:cNvPr>
          <p:cNvSpPr>
            <a:spLocks noGrp="1"/>
          </p:cNvSpPr>
          <p:nvPr>
            <p:ph type="dt" sz="half" idx="10"/>
          </p:nvPr>
        </p:nvSpPr>
        <p:spPr/>
        <p:txBody>
          <a:bodyPr/>
          <a:lstStyle/>
          <a:p>
            <a:fld id="{2110D0D8-B584-461A-ADFE-B004BA1B681D}" type="datetimeFigureOut">
              <a:rPr lang="en-US" smtClean="0"/>
              <a:t>8/27/2023</a:t>
            </a:fld>
            <a:endParaRPr lang="en-US"/>
          </a:p>
        </p:txBody>
      </p:sp>
      <p:sp>
        <p:nvSpPr>
          <p:cNvPr id="5" name="Footer Placeholder 4">
            <a:extLst>
              <a:ext uri="{FF2B5EF4-FFF2-40B4-BE49-F238E27FC236}">
                <a16:creationId xmlns:a16="http://schemas.microsoft.com/office/drawing/2014/main" id="{E3A836BC-1597-60D8-A122-3D919F5F7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2527B-BE8A-24CB-4C58-AD100137D860}"/>
              </a:ext>
            </a:extLst>
          </p:cNvPr>
          <p:cNvSpPr>
            <a:spLocks noGrp="1"/>
          </p:cNvSpPr>
          <p:nvPr>
            <p:ph type="sldNum" sz="quarter" idx="12"/>
          </p:nvPr>
        </p:nvSpPr>
        <p:spPr/>
        <p:txBody>
          <a:bodyPr/>
          <a:lstStyle/>
          <a:p>
            <a:fld id="{932586F9-BCC9-44D0-B4FB-29FA75B55F18}" type="slidenum">
              <a:rPr lang="en-US" smtClean="0"/>
              <a:t>‹#›</a:t>
            </a:fld>
            <a:endParaRPr lang="en-US"/>
          </a:p>
        </p:txBody>
      </p:sp>
    </p:spTree>
    <p:extLst>
      <p:ext uri="{BB962C8B-B14F-4D97-AF65-F5344CB8AC3E}">
        <p14:creationId xmlns:p14="http://schemas.microsoft.com/office/powerpoint/2010/main" val="974360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8D51-8415-7830-4925-56594D5010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5C8ED5-4358-3B16-5E55-7F9AE367C2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53585-B6F9-CEB2-3B9C-9519CA5288FD}"/>
              </a:ext>
            </a:extLst>
          </p:cNvPr>
          <p:cNvSpPr>
            <a:spLocks noGrp="1"/>
          </p:cNvSpPr>
          <p:nvPr>
            <p:ph type="dt" sz="half" idx="10"/>
          </p:nvPr>
        </p:nvSpPr>
        <p:spPr/>
        <p:txBody>
          <a:bodyPr/>
          <a:lstStyle/>
          <a:p>
            <a:fld id="{2110D0D8-B584-461A-ADFE-B004BA1B681D}" type="datetimeFigureOut">
              <a:rPr lang="en-US" smtClean="0"/>
              <a:t>8/27/2023</a:t>
            </a:fld>
            <a:endParaRPr lang="en-US"/>
          </a:p>
        </p:txBody>
      </p:sp>
      <p:sp>
        <p:nvSpPr>
          <p:cNvPr id="5" name="Footer Placeholder 4">
            <a:extLst>
              <a:ext uri="{FF2B5EF4-FFF2-40B4-BE49-F238E27FC236}">
                <a16:creationId xmlns:a16="http://schemas.microsoft.com/office/drawing/2014/main" id="{29369AAF-B291-F8B8-FF39-B2BDDCEA0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55CA3-6416-84AE-B77E-1E79E9E50820}"/>
              </a:ext>
            </a:extLst>
          </p:cNvPr>
          <p:cNvSpPr>
            <a:spLocks noGrp="1"/>
          </p:cNvSpPr>
          <p:nvPr>
            <p:ph type="sldNum" sz="quarter" idx="12"/>
          </p:nvPr>
        </p:nvSpPr>
        <p:spPr/>
        <p:txBody>
          <a:bodyPr/>
          <a:lstStyle/>
          <a:p>
            <a:fld id="{932586F9-BCC9-44D0-B4FB-29FA75B55F18}" type="slidenum">
              <a:rPr lang="en-US" smtClean="0"/>
              <a:t>‹#›</a:t>
            </a:fld>
            <a:endParaRPr lang="en-US"/>
          </a:p>
        </p:txBody>
      </p:sp>
    </p:spTree>
    <p:extLst>
      <p:ext uri="{BB962C8B-B14F-4D97-AF65-F5344CB8AC3E}">
        <p14:creationId xmlns:p14="http://schemas.microsoft.com/office/powerpoint/2010/main" val="246429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97CF-AB34-AFA3-90CC-9733F4BA06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FB0107-14C3-7712-FF91-C216B5E5B5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745179-D707-711C-7BEA-670192E7AD87}"/>
              </a:ext>
            </a:extLst>
          </p:cNvPr>
          <p:cNvSpPr>
            <a:spLocks noGrp="1"/>
          </p:cNvSpPr>
          <p:nvPr>
            <p:ph type="dt" sz="half" idx="10"/>
          </p:nvPr>
        </p:nvSpPr>
        <p:spPr/>
        <p:txBody>
          <a:bodyPr/>
          <a:lstStyle/>
          <a:p>
            <a:fld id="{2110D0D8-B584-461A-ADFE-B004BA1B681D}" type="datetimeFigureOut">
              <a:rPr lang="en-US" smtClean="0"/>
              <a:t>8/27/2023</a:t>
            </a:fld>
            <a:endParaRPr lang="en-US"/>
          </a:p>
        </p:txBody>
      </p:sp>
      <p:sp>
        <p:nvSpPr>
          <p:cNvPr id="5" name="Footer Placeholder 4">
            <a:extLst>
              <a:ext uri="{FF2B5EF4-FFF2-40B4-BE49-F238E27FC236}">
                <a16:creationId xmlns:a16="http://schemas.microsoft.com/office/drawing/2014/main" id="{50D35739-9D86-D1D4-B524-F25A18C6B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38A0E-D667-BCBA-0BDF-F49BAEF7FB2D}"/>
              </a:ext>
            </a:extLst>
          </p:cNvPr>
          <p:cNvSpPr>
            <a:spLocks noGrp="1"/>
          </p:cNvSpPr>
          <p:nvPr>
            <p:ph type="sldNum" sz="quarter" idx="12"/>
          </p:nvPr>
        </p:nvSpPr>
        <p:spPr/>
        <p:txBody>
          <a:bodyPr/>
          <a:lstStyle/>
          <a:p>
            <a:fld id="{932586F9-BCC9-44D0-B4FB-29FA75B55F18}" type="slidenum">
              <a:rPr lang="en-US" smtClean="0"/>
              <a:t>‹#›</a:t>
            </a:fld>
            <a:endParaRPr lang="en-US"/>
          </a:p>
        </p:txBody>
      </p:sp>
    </p:spTree>
    <p:extLst>
      <p:ext uri="{BB962C8B-B14F-4D97-AF65-F5344CB8AC3E}">
        <p14:creationId xmlns:p14="http://schemas.microsoft.com/office/powerpoint/2010/main" val="61846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39D3-F9C4-504A-B899-C5C0E3ABE1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25C2F8-798B-B7FA-41A3-753C04A1B5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1C4CD9-72DB-AF7C-8C38-2A9CD7ED3C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012A3C-F452-9176-DBF8-E50ACA61D63A}"/>
              </a:ext>
            </a:extLst>
          </p:cNvPr>
          <p:cNvSpPr>
            <a:spLocks noGrp="1"/>
          </p:cNvSpPr>
          <p:nvPr>
            <p:ph type="dt" sz="half" idx="10"/>
          </p:nvPr>
        </p:nvSpPr>
        <p:spPr/>
        <p:txBody>
          <a:bodyPr/>
          <a:lstStyle/>
          <a:p>
            <a:fld id="{2110D0D8-B584-461A-ADFE-B004BA1B681D}" type="datetimeFigureOut">
              <a:rPr lang="en-US" smtClean="0"/>
              <a:t>8/27/2023</a:t>
            </a:fld>
            <a:endParaRPr lang="en-US"/>
          </a:p>
        </p:txBody>
      </p:sp>
      <p:sp>
        <p:nvSpPr>
          <p:cNvPr id="6" name="Footer Placeholder 5">
            <a:extLst>
              <a:ext uri="{FF2B5EF4-FFF2-40B4-BE49-F238E27FC236}">
                <a16:creationId xmlns:a16="http://schemas.microsoft.com/office/drawing/2014/main" id="{FD7EF5F1-0B67-7151-BEB6-B3DF977D9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258DC-9AC3-2D16-18B9-E9752611C630}"/>
              </a:ext>
            </a:extLst>
          </p:cNvPr>
          <p:cNvSpPr>
            <a:spLocks noGrp="1"/>
          </p:cNvSpPr>
          <p:nvPr>
            <p:ph type="sldNum" sz="quarter" idx="12"/>
          </p:nvPr>
        </p:nvSpPr>
        <p:spPr/>
        <p:txBody>
          <a:bodyPr/>
          <a:lstStyle/>
          <a:p>
            <a:fld id="{932586F9-BCC9-44D0-B4FB-29FA75B55F18}" type="slidenum">
              <a:rPr lang="en-US" smtClean="0"/>
              <a:t>‹#›</a:t>
            </a:fld>
            <a:endParaRPr lang="en-US"/>
          </a:p>
        </p:txBody>
      </p:sp>
    </p:spTree>
    <p:extLst>
      <p:ext uri="{BB962C8B-B14F-4D97-AF65-F5344CB8AC3E}">
        <p14:creationId xmlns:p14="http://schemas.microsoft.com/office/powerpoint/2010/main" val="3111123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DDD10-2D09-3B87-3209-420FD01D5C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794A10-D5EF-FDE4-7711-AE69B9DBA6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8DD84C-0217-5E41-FFBF-4B6336F518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DDE1EA-BB58-1A35-BD75-33FA949C8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35A0C4-AA1D-22B7-8DF9-1CECBF9859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23DFC4-B0EB-EDE7-A35F-978A57E05364}"/>
              </a:ext>
            </a:extLst>
          </p:cNvPr>
          <p:cNvSpPr>
            <a:spLocks noGrp="1"/>
          </p:cNvSpPr>
          <p:nvPr>
            <p:ph type="dt" sz="half" idx="10"/>
          </p:nvPr>
        </p:nvSpPr>
        <p:spPr/>
        <p:txBody>
          <a:bodyPr/>
          <a:lstStyle/>
          <a:p>
            <a:fld id="{2110D0D8-B584-461A-ADFE-B004BA1B681D}" type="datetimeFigureOut">
              <a:rPr lang="en-US" smtClean="0"/>
              <a:t>8/27/2023</a:t>
            </a:fld>
            <a:endParaRPr lang="en-US"/>
          </a:p>
        </p:txBody>
      </p:sp>
      <p:sp>
        <p:nvSpPr>
          <p:cNvPr id="8" name="Footer Placeholder 7">
            <a:extLst>
              <a:ext uri="{FF2B5EF4-FFF2-40B4-BE49-F238E27FC236}">
                <a16:creationId xmlns:a16="http://schemas.microsoft.com/office/drawing/2014/main" id="{66C4645D-0376-0D11-527D-5266BB9367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C5DE13-6410-4109-335B-37D7C0A6BAAE}"/>
              </a:ext>
            </a:extLst>
          </p:cNvPr>
          <p:cNvSpPr>
            <a:spLocks noGrp="1"/>
          </p:cNvSpPr>
          <p:nvPr>
            <p:ph type="sldNum" sz="quarter" idx="12"/>
          </p:nvPr>
        </p:nvSpPr>
        <p:spPr/>
        <p:txBody>
          <a:bodyPr/>
          <a:lstStyle/>
          <a:p>
            <a:fld id="{932586F9-BCC9-44D0-B4FB-29FA75B55F18}" type="slidenum">
              <a:rPr lang="en-US" smtClean="0"/>
              <a:t>‹#›</a:t>
            </a:fld>
            <a:endParaRPr lang="en-US"/>
          </a:p>
        </p:txBody>
      </p:sp>
    </p:spTree>
    <p:extLst>
      <p:ext uri="{BB962C8B-B14F-4D97-AF65-F5344CB8AC3E}">
        <p14:creationId xmlns:p14="http://schemas.microsoft.com/office/powerpoint/2010/main" val="240270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0927-FC25-43D5-112E-C6DEBC2857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1B17C4-60CB-D773-7D0D-BF02539BA758}"/>
              </a:ext>
            </a:extLst>
          </p:cNvPr>
          <p:cNvSpPr>
            <a:spLocks noGrp="1"/>
          </p:cNvSpPr>
          <p:nvPr>
            <p:ph type="dt" sz="half" idx="10"/>
          </p:nvPr>
        </p:nvSpPr>
        <p:spPr/>
        <p:txBody>
          <a:bodyPr/>
          <a:lstStyle/>
          <a:p>
            <a:fld id="{2110D0D8-B584-461A-ADFE-B004BA1B681D}" type="datetimeFigureOut">
              <a:rPr lang="en-US" smtClean="0"/>
              <a:t>8/27/2023</a:t>
            </a:fld>
            <a:endParaRPr lang="en-US"/>
          </a:p>
        </p:txBody>
      </p:sp>
      <p:sp>
        <p:nvSpPr>
          <p:cNvPr id="4" name="Footer Placeholder 3">
            <a:extLst>
              <a:ext uri="{FF2B5EF4-FFF2-40B4-BE49-F238E27FC236}">
                <a16:creationId xmlns:a16="http://schemas.microsoft.com/office/drawing/2014/main" id="{ED751A04-61C2-8D7B-239A-29AC88A6E5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960004-BBF8-AFD6-221D-0C16C0E718C9}"/>
              </a:ext>
            </a:extLst>
          </p:cNvPr>
          <p:cNvSpPr>
            <a:spLocks noGrp="1"/>
          </p:cNvSpPr>
          <p:nvPr>
            <p:ph type="sldNum" sz="quarter" idx="12"/>
          </p:nvPr>
        </p:nvSpPr>
        <p:spPr/>
        <p:txBody>
          <a:bodyPr/>
          <a:lstStyle/>
          <a:p>
            <a:fld id="{932586F9-BCC9-44D0-B4FB-29FA75B55F18}" type="slidenum">
              <a:rPr lang="en-US" smtClean="0"/>
              <a:t>‹#›</a:t>
            </a:fld>
            <a:endParaRPr lang="en-US"/>
          </a:p>
        </p:txBody>
      </p:sp>
    </p:spTree>
    <p:extLst>
      <p:ext uri="{BB962C8B-B14F-4D97-AF65-F5344CB8AC3E}">
        <p14:creationId xmlns:p14="http://schemas.microsoft.com/office/powerpoint/2010/main" val="360956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43624E-24F4-0889-B50F-F15BA114F106}"/>
              </a:ext>
            </a:extLst>
          </p:cNvPr>
          <p:cNvSpPr>
            <a:spLocks noGrp="1"/>
          </p:cNvSpPr>
          <p:nvPr>
            <p:ph type="dt" sz="half" idx="10"/>
          </p:nvPr>
        </p:nvSpPr>
        <p:spPr/>
        <p:txBody>
          <a:bodyPr/>
          <a:lstStyle/>
          <a:p>
            <a:fld id="{2110D0D8-B584-461A-ADFE-B004BA1B681D}" type="datetimeFigureOut">
              <a:rPr lang="en-US" smtClean="0"/>
              <a:t>8/27/2023</a:t>
            </a:fld>
            <a:endParaRPr lang="en-US"/>
          </a:p>
        </p:txBody>
      </p:sp>
      <p:sp>
        <p:nvSpPr>
          <p:cNvPr id="3" name="Footer Placeholder 2">
            <a:extLst>
              <a:ext uri="{FF2B5EF4-FFF2-40B4-BE49-F238E27FC236}">
                <a16:creationId xmlns:a16="http://schemas.microsoft.com/office/drawing/2014/main" id="{972122E5-931B-10EC-C42E-7D6D308B5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B1A745-CA9D-DA21-13DC-A56F134BB7B2}"/>
              </a:ext>
            </a:extLst>
          </p:cNvPr>
          <p:cNvSpPr>
            <a:spLocks noGrp="1"/>
          </p:cNvSpPr>
          <p:nvPr>
            <p:ph type="sldNum" sz="quarter" idx="12"/>
          </p:nvPr>
        </p:nvSpPr>
        <p:spPr/>
        <p:txBody>
          <a:bodyPr/>
          <a:lstStyle/>
          <a:p>
            <a:fld id="{932586F9-BCC9-44D0-B4FB-29FA75B55F18}" type="slidenum">
              <a:rPr lang="en-US" smtClean="0"/>
              <a:t>‹#›</a:t>
            </a:fld>
            <a:endParaRPr lang="en-US"/>
          </a:p>
        </p:txBody>
      </p:sp>
    </p:spTree>
    <p:extLst>
      <p:ext uri="{BB962C8B-B14F-4D97-AF65-F5344CB8AC3E}">
        <p14:creationId xmlns:p14="http://schemas.microsoft.com/office/powerpoint/2010/main" val="1571245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27E3-7D56-02C8-FE59-8C9B982F31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19C395-7D31-ADFC-19E9-556A670B04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E5C21D-04C4-A596-6FCA-82BF19588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ECCB8-6903-4BB1-5559-689A34FD3FE6}"/>
              </a:ext>
            </a:extLst>
          </p:cNvPr>
          <p:cNvSpPr>
            <a:spLocks noGrp="1"/>
          </p:cNvSpPr>
          <p:nvPr>
            <p:ph type="dt" sz="half" idx="10"/>
          </p:nvPr>
        </p:nvSpPr>
        <p:spPr/>
        <p:txBody>
          <a:bodyPr/>
          <a:lstStyle/>
          <a:p>
            <a:fld id="{2110D0D8-B584-461A-ADFE-B004BA1B681D}" type="datetimeFigureOut">
              <a:rPr lang="en-US" smtClean="0"/>
              <a:t>8/27/2023</a:t>
            </a:fld>
            <a:endParaRPr lang="en-US"/>
          </a:p>
        </p:txBody>
      </p:sp>
      <p:sp>
        <p:nvSpPr>
          <p:cNvPr id="6" name="Footer Placeholder 5">
            <a:extLst>
              <a:ext uri="{FF2B5EF4-FFF2-40B4-BE49-F238E27FC236}">
                <a16:creationId xmlns:a16="http://schemas.microsoft.com/office/drawing/2014/main" id="{4E4E92EE-ECB3-E475-6978-469E1115F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DFBF7D-F70E-2159-813A-EBAA2CB878F6}"/>
              </a:ext>
            </a:extLst>
          </p:cNvPr>
          <p:cNvSpPr>
            <a:spLocks noGrp="1"/>
          </p:cNvSpPr>
          <p:nvPr>
            <p:ph type="sldNum" sz="quarter" idx="12"/>
          </p:nvPr>
        </p:nvSpPr>
        <p:spPr/>
        <p:txBody>
          <a:bodyPr/>
          <a:lstStyle/>
          <a:p>
            <a:fld id="{932586F9-BCC9-44D0-B4FB-29FA75B55F18}" type="slidenum">
              <a:rPr lang="en-US" smtClean="0"/>
              <a:t>‹#›</a:t>
            </a:fld>
            <a:endParaRPr lang="en-US"/>
          </a:p>
        </p:txBody>
      </p:sp>
    </p:spTree>
    <p:extLst>
      <p:ext uri="{BB962C8B-B14F-4D97-AF65-F5344CB8AC3E}">
        <p14:creationId xmlns:p14="http://schemas.microsoft.com/office/powerpoint/2010/main" val="324147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F5FF-E627-2FC5-BA5E-BB4B02A59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3B91CA-6460-3FC5-A1BC-2F43C55047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3E455C-5AB7-1449-4466-1B7C799A3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926E1B-FF78-E7CA-8EE3-084C0A30CA79}"/>
              </a:ext>
            </a:extLst>
          </p:cNvPr>
          <p:cNvSpPr>
            <a:spLocks noGrp="1"/>
          </p:cNvSpPr>
          <p:nvPr>
            <p:ph type="dt" sz="half" idx="10"/>
          </p:nvPr>
        </p:nvSpPr>
        <p:spPr/>
        <p:txBody>
          <a:bodyPr/>
          <a:lstStyle/>
          <a:p>
            <a:fld id="{2110D0D8-B584-461A-ADFE-B004BA1B681D}" type="datetimeFigureOut">
              <a:rPr lang="en-US" smtClean="0"/>
              <a:t>8/27/2023</a:t>
            </a:fld>
            <a:endParaRPr lang="en-US"/>
          </a:p>
        </p:txBody>
      </p:sp>
      <p:sp>
        <p:nvSpPr>
          <p:cNvPr id="6" name="Footer Placeholder 5">
            <a:extLst>
              <a:ext uri="{FF2B5EF4-FFF2-40B4-BE49-F238E27FC236}">
                <a16:creationId xmlns:a16="http://schemas.microsoft.com/office/drawing/2014/main" id="{6D471484-CA79-5B15-8D4E-4DFB6ED5F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B67FE5-30D8-A682-2371-08CA06A7884F}"/>
              </a:ext>
            </a:extLst>
          </p:cNvPr>
          <p:cNvSpPr>
            <a:spLocks noGrp="1"/>
          </p:cNvSpPr>
          <p:nvPr>
            <p:ph type="sldNum" sz="quarter" idx="12"/>
          </p:nvPr>
        </p:nvSpPr>
        <p:spPr/>
        <p:txBody>
          <a:bodyPr/>
          <a:lstStyle/>
          <a:p>
            <a:fld id="{932586F9-BCC9-44D0-B4FB-29FA75B55F18}" type="slidenum">
              <a:rPr lang="en-US" smtClean="0"/>
              <a:t>‹#›</a:t>
            </a:fld>
            <a:endParaRPr lang="en-US"/>
          </a:p>
        </p:txBody>
      </p:sp>
    </p:spTree>
    <p:extLst>
      <p:ext uri="{BB962C8B-B14F-4D97-AF65-F5344CB8AC3E}">
        <p14:creationId xmlns:p14="http://schemas.microsoft.com/office/powerpoint/2010/main" val="290083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BA35F7-E8A2-D0FF-1DD9-A0B829657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BC8E4D-B1B8-CDAD-170D-47F8586563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ADFAB-BE5E-CC60-B7F4-C5B689C05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0D0D8-B584-461A-ADFE-B004BA1B681D}" type="datetimeFigureOut">
              <a:rPr lang="en-US" smtClean="0"/>
              <a:t>8/27/2023</a:t>
            </a:fld>
            <a:endParaRPr lang="en-US"/>
          </a:p>
        </p:txBody>
      </p:sp>
      <p:sp>
        <p:nvSpPr>
          <p:cNvPr id="5" name="Footer Placeholder 4">
            <a:extLst>
              <a:ext uri="{FF2B5EF4-FFF2-40B4-BE49-F238E27FC236}">
                <a16:creationId xmlns:a16="http://schemas.microsoft.com/office/drawing/2014/main" id="{A4DAE203-A330-E239-A8F4-BD19B57A2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908E71-DF35-75FE-53F0-6A9693B5F1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586F9-BCC9-44D0-B4FB-29FA75B55F18}" type="slidenum">
              <a:rPr lang="en-US" smtClean="0"/>
              <a:t>‹#›</a:t>
            </a:fld>
            <a:endParaRPr lang="en-US"/>
          </a:p>
        </p:txBody>
      </p:sp>
    </p:spTree>
    <p:extLst>
      <p:ext uri="{BB962C8B-B14F-4D97-AF65-F5344CB8AC3E}">
        <p14:creationId xmlns:p14="http://schemas.microsoft.com/office/powerpoint/2010/main" val="3648385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openjdk.org/jeps/32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penjdk.org/jeps/32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penjdk.org/jeps/400" TargetMode="External"/><Relationship Id="rId2" Type="http://schemas.openxmlformats.org/officeDocument/2006/relationships/hyperlink" Target="https://www.happycoders.eu/java/java-18-features/#UTF-8_by_Defaul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vy paint art pattern">
            <a:extLst>
              <a:ext uri="{FF2B5EF4-FFF2-40B4-BE49-F238E27FC236}">
                <a16:creationId xmlns:a16="http://schemas.microsoft.com/office/drawing/2014/main" id="{92A43479-A13F-1C6A-03AD-A491ED43AE2E}"/>
              </a:ext>
            </a:extLst>
          </p:cNvPr>
          <p:cNvPicPr>
            <a:picLocks noChangeAspect="1"/>
          </p:cNvPicPr>
          <p:nvPr/>
        </p:nvPicPr>
        <p:blipFill rotWithShape="1">
          <a:blip r:embed="rId2"/>
          <a:srcRect t="3657" b="15986"/>
          <a:stretch/>
        </p:blipFill>
        <p:spPr>
          <a:xfrm>
            <a:off x="-1" y="10"/>
            <a:ext cx="12191999" cy="6857990"/>
          </a:xfrm>
          <a:prstGeom prst="rect">
            <a:avLst/>
          </a:prstGeom>
        </p:spPr>
      </p:pic>
      <p:sp>
        <p:nvSpPr>
          <p:cNvPr id="2" name="Title 1">
            <a:extLst>
              <a:ext uri="{FF2B5EF4-FFF2-40B4-BE49-F238E27FC236}">
                <a16:creationId xmlns:a16="http://schemas.microsoft.com/office/drawing/2014/main" id="{C9DC1D12-E5BE-1B8A-3684-B9A7C5E01CA7}"/>
              </a:ext>
            </a:extLst>
          </p:cNvPr>
          <p:cNvSpPr>
            <a:spLocks noGrp="1"/>
          </p:cNvSpPr>
          <p:nvPr>
            <p:ph type="ctrTitle"/>
          </p:nvPr>
        </p:nvSpPr>
        <p:spPr>
          <a:xfrm>
            <a:off x="735791" y="3331444"/>
            <a:ext cx="6470692" cy="1229306"/>
          </a:xfrm>
        </p:spPr>
        <p:txBody>
          <a:bodyPr>
            <a:normAutofit/>
          </a:bodyPr>
          <a:lstStyle/>
          <a:p>
            <a:r>
              <a:rPr lang="en-US" sz="5400" dirty="0">
                <a:solidFill>
                  <a:schemeClr val="tx1"/>
                </a:solidFill>
              </a:rPr>
              <a:t>Java 11 Feature</a:t>
            </a:r>
          </a:p>
        </p:txBody>
      </p:sp>
      <p:sp>
        <p:nvSpPr>
          <p:cNvPr id="3" name="Subtitle 2">
            <a:extLst>
              <a:ext uri="{FF2B5EF4-FFF2-40B4-BE49-F238E27FC236}">
                <a16:creationId xmlns:a16="http://schemas.microsoft.com/office/drawing/2014/main" id="{6C989CA7-E4C0-1AE2-6CC3-90A2F5754970}"/>
              </a:ext>
            </a:extLst>
          </p:cNvPr>
          <p:cNvSpPr>
            <a:spLocks noGrp="1"/>
          </p:cNvSpPr>
          <p:nvPr>
            <p:ph type="subTitle" idx="1"/>
          </p:nvPr>
        </p:nvSpPr>
        <p:spPr>
          <a:xfrm>
            <a:off x="735791" y="4735799"/>
            <a:ext cx="6470693" cy="605256"/>
          </a:xfrm>
        </p:spPr>
        <p:txBody>
          <a:bodyPr>
            <a:normAutofit/>
          </a:bodyPr>
          <a:lstStyle/>
          <a:p>
            <a:endParaRPr lang="en-US" dirty="0"/>
          </a:p>
        </p:txBody>
      </p:sp>
    </p:spTree>
    <p:extLst>
      <p:ext uri="{BB962C8B-B14F-4D97-AF65-F5344CB8AC3E}">
        <p14:creationId xmlns:p14="http://schemas.microsoft.com/office/powerpoint/2010/main" val="242886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9B76-EB19-4D6D-8D1F-8ED2E1728C76}"/>
              </a:ext>
            </a:extLst>
          </p:cNvPr>
          <p:cNvSpPr>
            <a:spLocks noGrp="1"/>
          </p:cNvSpPr>
          <p:nvPr>
            <p:ph type="title"/>
          </p:nvPr>
        </p:nvSpPr>
        <p:spPr/>
        <p:txBody>
          <a:bodyPr/>
          <a:lstStyle/>
          <a:p>
            <a:r>
              <a:rPr lang="en-US" b="0" i="0" dirty="0" err="1">
                <a:solidFill>
                  <a:srgbClr val="222222"/>
                </a:solidFill>
                <a:effectLst/>
                <a:latin typeface="Roboto Slab" pitchFamily="2" charset="0"/>
              </a:rPr>
              <a:t>Path.of</a:t>
            </a:r>
            <a:r>
              <a:rPr lang="en-US" b="0" i="0" dirty="0">
                <a:solidFill>
                  <a:srgbClr val="222222"/>
                </a:solidFill>
                <a:effectLst/>
                <a:latin typeface="Roboto Slab" pitchFamily="2" charset="0"/>
              </a:rPr>
              <a:t>()</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4012ABE5-16CE-3CF6-FF7B-22CF0FF5C067}"/>
              </a:ext>
            </a:extLst>
          </p:cNvPr>
          <p:cNvSpPr>
            <a:spLocks noGrp="1"/>
          </p:cNvSpPr>
          <p:nvPr>
            <p:ph idx="1"/>
          </p:nvPr>
        </p:nvSpPr>
        <p:spPr/>
        <p:txBody>
          <a:bodyPr/>
          <a:lstStyle/>
          <a:p>
            <a:r>
              <a:rPr lang="en-US" dirty="0"/>
              <a:t>Up to now, we had to create Path objects via </a:t>
            </a:r>
            <a:r>
              <a:rPr lang="en-US" dirty="0" err="1"/>
              <a:t>Paths.get</a:t>
            </a:r>
            <a:r>
              <a:rPr lang="en-US" dirty="0"/>
              <a:t>() or </a:t>
            </a:r>
            <a:r>
              <a:rPr lang="en-US" dirty="0" err="1"/>
              <a:t>File.toPath</a:t>
            </a:r>
            <a:r>
              <a:rPr lang="en-US" dirty="0"/>
              <a:t>(). The introduction of interface default methods in Java 8 allowed JDK developers to integrate appropriate factory methods directly into the Path interface.</a:t>
            </a:r>
          </a:p>
          <a:p>
            <a:endParaRPr lang="en-US" dirty="0"/>
          </a:p>
        </p:txBody>
      </p:sp>
    </p:spTree>
    <p:extLst>
      <p:ext uri="{BB962C8B-B14F-4D97-AF65-F5344CB8AC3E}">
        <p14:creationId xmlns:p14="http://schemas.microsoft.com/office/powerpoint/2010/main" val="197756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F793-EF1D-FAF5-561C-B119662A71A5}"/>
              </a:ext>
            </a:extLst>
          </p:cNvPr>
          <p:cNvSpPr>
            <a:spLocks noGrp="1"/>
          </p:cNvSpPr>
          <p:nvPr>
            <p:ph type="title"/>
          </p:nvPr>
        </p:nvSpPr>
        <p:spPr/>
        <p:txBody>
          <a:bodyPr/>
          <a:lstStyle/>
          <a:p>
            <a:r>
              <a:rPr lang="en-US" b="0" i="0" dirty="0">
                <a:solidFill>
                  <a:srgbClr val="222222"/>
                </a:solidFill>
                <a:effectLst/>
                <a:latin typeface="Roboto Slab" pitchFamily="2" charset="0"/>
              </a:rPr>
              <a:t>Epsilon: A No-Op Garbage Collector</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CEB25AC7-FB7D-2CF6-B00E-7ED0E7FBC9F8}"/>
              </a:ext>
            </a:extLst>
          </p:cNvPr>
          <p:cNvSpPr>
            <a:spLocks noGrp="1"/>
          </p:cNvSpPr>
          <p:nvPr>
            <p:ph idx="1"/>
          </p:nvPr>
        </p:nvSpPr>
        <p:spPr/>
        <p:txBody>
          <a:bodyPr/>
          <a:lstStyle/>
          <a:p>
            <a:r>
              <a:rPr lang="en-US" b="0" i="0" dirty="0">
                <a:solidFill>
                  <a:srgbClr val="222222"/>
                </a:solidFill>
                <a:effectLst/>
                <a:latin typeface="Open Sans" panose="020B0606030504020204" pitchFamily="34" charset="0"/>
              </a:rPr>
              <a:t>With JDK 11, we get a new garbage collector: Epsilon GC.</a:t>
            </a:r>
          </a:p>
          <a:p>
            <a:r>
              <a:rPr lang="en-US" b="0" i="0" dirty="0">
                <a:solidFill>
                  <a:srgbClr val="222222"/>
                </a:solidFill>
                <a:effectLst/>
                <a:latin typeface="Open Sans" panose="020B0606030504020204" pitchFamily="34" charset="0"/>
              </a:rPr>
              <a:t>It manages the allocation of objects on the heap – but it has no garbage collection process to release the objects again.</a:t>
            </a:r>
            <a:endParaRPr lang="en-US" dirty="0">
              <a:solidFill>
                <a:srgbClr val="222222"/>
              </a:solidFill>
              <a:latin typeface="Open Sans" panose="020B0606030504020204" pitchFamily="34" charset="0"/>
            </a:endParaRPr>
          </a:p>
          <a:p>
            <a:endParaRPr lang="en-US" dirty="0"/>
          </a:p>
        </p:txBody>
      </p:sp>
    </p:spTree>
    <p:extLst>
      <p:ext uri="{BB962C8B-B14F-4D97-AF65-F5344CB8AC3E}">
        <p14:creationId xmlns:p14="http://schemas.microsoft.com/office/powerpoint/2010/main" val="84758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DF43-8D46-8833-D647-025F9FD88370}"/>
              </a:ext>
            </a:extLst>
          </p:cNvPr>
          <p:cNvSpPr>
            <a:spLocks noGrp="1"/>
          </p:cNvSpPr>
          <p:nvPr>
            <p:ph type="title"/>
          </p:nvPr>
        </p:nvSpPr>
        <p:spPr/>
        <p:txBody>
          <a:bodyPr>
            <a:normAutofit fontScale="90000"/>
          </a:bodyPr>
          <a:lstStyle/>
          <a:p>
            <a:r>
              <a:rPr lang="en-US" b="0" i="0" dirty="0">
                <a:solidFill>
                  <a:srgbClr val="222222"/>
                </a:solidFill>
                <a:effectLst/>
                <a:latin typeface="Roboto Slab" pitchFamily="2" charset="0"/>
              </a:rPr>
              <a:t>Launch Single-File Source-Code Programs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72F39750-1205-1A64-EB9F-AA22D9B06647}"/>
              </a:ext>
            </a:extLst>
          </p:cNvPr>
          <p:cNvSpPr>
            <a:spLocks noGrp="1"/>
          </p:cNvSpPr>
          <p:nvPr>
            <p:ph idx="1"/>
          </p:nvPr>
        </p:nvSpPr>
        <p:spPr/>
        <p:txBody>
          <a:bodyPr/>
          <a:lstStyle/>
          <a:p>
            <a:r>
              <a:rPr lang="en-US" b="0" i="0" dirty="0">
                <a:solidFill>
                  <a:srgbClr val="222222"/>
                </a:solidFill>
                <a:effectLst/>
                <a:latin typeface="Open Sans" panose="020B0606030504020204" pitchFamily="34" charset="0"/>
              </a:rPr>
              <a:t>For small Java programs consisting of only one class, this makes it possible to compile and execute a .java file using the java command.</a:t>
            </a:r>
            <a:endParaRPr lang="en-US" dirty="0"/>
          </a:p>
        </p:txBody>
      </p:sp>
    </p:spTree>
    <p:extLst>
      <p:ext uri="{BB962C8B-B14F-4D97-AF65-F5344CB8AC3E}">
        <p14:creationId xmlns:p14="http://schemas.microsoft.com/office/powerpoint/2010/main" val="2706048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B190-6E54-CD70-C146-1C630AED30FB}"/>
              </a:ext>
            </a:extLst>
          </p:cNvPr>
          <p:cNvSpPr>
            <a:spLocks noGrp="1"/>
          </p:cNvSpPr>
          <p:nvPr>
            <p:ph type="title"/>
          </p:nvPr>
        </p:nvSpPr>
        <p:spPr/>
        <p:txBody>
          <a:bodyPr/>
          <a:lstStyle/>
          <a:p>
            <a:r>
              <a:rPr lang="en-US" b="0" i="0" dirty="0">
                <a:solidFill>
                  <a:srgbClr val="222222"/>
                </a:solidFill>
                <a:effectLst/>
                <a:latin typeface="Roboto Slab" pitchFamily="2" charset="0"/>
              </a:rPr>
              <a:t>Nest-Based Access Control</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10F1B033-52D7-D723-7BC6-A3BEECE520F5}"/>
              </a:ext>
            </a:extLst>
          </p:cNvPr>
          <p:cNvSpPr>
            <a:spLocks noGrp="1"/>
          </p:cNvSpPr>
          <p:nvPr>
            <p:ph idx="1"/>
          </p:nvPr>
        </p:nvSpPr>
        <p:spPr/>
        <p:txBody>
          <a:bodyPr>
            <a:normAutofit/>
          </a:bodyPr>
          <a:lstStyle/>
          <a:p>
            <a:r>
              <a:rPr lang="en-US" sz="2000" b="0" i="0" dirty="0">
                <a:solidFill>
                  <a:srgbClr val="222222"/>
                </a:solidFill>
                <a:effectLst/>
                <a:latin typeface="Open Sans" panose="020B0606030504020204" pitchFamily="34" charset="0"/>
              </a:rPr>
              <a:t>When using inner classes, we Java developers frequently face the following warning:</a:t>
            </a:r>
          </a:p>
          <a:p>
            <a:r>
              <a:rPr lang="en-US" sz="2000" dirty="0">
                <a:solidFill>
                  <a:srgbClr val="222222"/>
                </a:solidFill>
                <a:latin typeface="Open Sans" panose="020B0606030504020204" pitchFamily="34" charset="0"/>
              </a:rPr>
              <a:t>Access to private member of the class ‘Counter’ requires synthetic accessor.</a:t>
            </a:r>
          </a:p>
          <a:p>
            <a:r>
              <a:rPr lang="en-US" sz="2000" b="0" i="0" dirty="0">
                <a:solidFill>
                  <a:srgbClr val="222222"/>
                </a:solidFill>
                <a:effectLst/>
                <a:latin typeface="Open Sans" panose="020B0606030504020204" pitchFamily="34" charset="0"/>
              </a:rPr>
              <a:t>The Java Language Specification (JLS) allows access to private fields and methods of inner classes. The Java Virtual Machine (JVM), on the other hand, does not (yet) allow this.</a:t>
            </a:r>
          </a:p>
          <a:p>
            <a:r>
              <a:rPr lang="en-US" sz="2000" b="0" i="0" dirty="0">
                <a:solidFill>
                  <a:srgbClr val="222222"/>
                </a:solidFill>
                <a:effectLst/>
                <a:latin typeface="Open Sans" panose="020B0606030504020204" pitchFamily="34" charset="0"/>
              </a:rPr>
              <a:t>To resolve this contradiction, the Java compiler (up to Java 10) inserts so-called "synthetic accessor methods" when accessing these private fields and methods – with default "package-private" visibility.</a:t>
            </a:r>
          </a:p>
          <a:p>
            <a:endParaRPr lang="en-US" sz="2000" b="0" i="0" dirty="0">
              <a:solidFill>
                <a:srgbClr val="222222"/>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88881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ACD8-D8B7-44FC-7B9E-2FA0AB3BEBF2}"/>
              </a:ext>
            </a:extLst>
          </p:cNvPr>
          <p:cNvSpPr>
            <a:spLocks noGrp="1"/>
          </p:cNvSpPr>
          <p:nvPr>
            <p:ph type="title"/>
          </p:nvPr>
        </p:nvSpPr>
        <p:spPr/>
        <p:txBody>
          <a:bodyPr/>
          <a:lstStyle/>
          <a:p>
            <a:r>
              <a:rPr lang="en-US" dirty="0"/>
              <a:t>Analysis Tool</a:t>
            </a:r>
          </a:p>
        </p:txBody>
      </p:sp>
      <p:sp>
        <p:nvSpPr>
          <p:cNvPr id="3" name="Content Placeholder 2">
            <a:extLst>
              <a:ext uri="{FF2B5EF4-FFF2-40B4-BE49-F238E27FC236}">
                <a16:creationId xmlns:a16="http://schemas.microsoft.com/office/drawing/2014/main" id="{6C487464-10C7-654A-7281-843798EF516F}"/>
              </a:ext>
            </a:extLst>
          </p:cNvPr>
          <p:cNvSpPr>
            <a:spLocks noGrp="1"/>
          </p:cNvSpPr>
          <p:nvPr>
            <p:ph idx="1"/>
          </p:nvPr>
        </p:nvSpPr>
        <p:spPr/>
        <p:txBody>
          <a:bodyPr>
            <a:normAutofit fontScale="92500" lnSpcReduction="10000"/>
          </a:bodyPr>
          <a:lstStyle/>
          <a:p>
            <a:r>
              <a:rPr lang="en-US" b="0" i="0" dirty="0">
                <a:solidFill>
                  <a:srgbClr val="222222"/>
                </a:solidFill>
                <a:effectLst/>
                <a:latin typeface="Roboto Slab" pitchFamily="2" charset="0"/>
              </a:rPr>
              <a:t>Java Flight Recorder</a:t>
            </a:r>
          </a:p>
          <a:p>
            <a:pPr lvl="1"/>
            <a:r>
              <a:rPr lang="en-US" sz="1600" b="0" i="0" dirty="0">
                <a:solidFill>
                  <a:srgbClr val="222222"/>
                </a:solidFill>
                <a:effectLst/>
                <a:latin typeface="Open Sans" panose="020B0606030504020204" pitchFamily="34" charset="0"/>
              </a:rPr>
              <a:t>Numerous tools help us analyze and fix errors during the development process. However, certain problems only occur at the runtime of an application. Analyzing them is often difficult or impossible, as we are often unable to reproduce such errors.</a:t>
            </a:r>
          </a:p>
          <a:p>
            <a:pPr lvl="1"/>
            <a:r>
              <a:rPr lang="en-US" sz="1200" b="0" i="0" dirty="0">
                <a:solidFill>
                  <a:srgbClr val="222222"/>
                </a:solidFill>
                <a:effectLst/>
                <a:latin typeface="Open Sans" panose="020B0606030504020204" pitchFamily="34" charset="0"/>
              </a:rPr>
              <a:t>Java Flight Recorder (JFR) can assist us by recording JVM data at runtime and making it available in a file for subsequent analysis.</a:t>
            </a:r>
            <a:endParaRPr lang="en-US" sz="1600" dirty="0">
              <a:solidFill>
                <a:srgbClr val="222222"/>
              </a:solidFill>
              <a:latin typeface="Open Sans" panose="020B0606030504020204" pitchFamily="34" charset="0"/>
            </a:endParaRPr>
          </a:p>
          <a:p>
            <a:pPr lvl="1"/>
            <a:r>
              <a:rPr lang="en-US" sz="1200" b="0" i="0" dirty="0">
                <a:solidFill>
                  <a:srgbClr val="222222"/>
                </a:solidFill>
                <a:effectLst/>
                <a:latin typeface="Open Sans" panose="020B0606030504020204" pitchFamily="34" charset="0"/>
              </a:rPr>
              <a:t>Flight Recorder has already existed for several years as a commercial feature in Oracle's JDK. With </a:t>
            </a:r>
            <a:r>
              <a:rPr lang="en-US" sz="1200" b="0" i="0" u="none" strike="noStrike" dirty="0">
                <a:solidFill>
                  <a:srgbClr val="1080B6"/>
                </a:solidFill>
                <a:effectLst/>
                <a:latin typeface="Open Sans" panose="020B0606030504020204" pitchFamily="34" charset="0"/>
                <a:hlinkClick r:id="rId2"/>
              </a:rPr>
              <a:t>JDK Enhancement Proposal 328</a:t>
            </a:r>
            <a:r>
              <a:rPr lang="en-US" sz="1200" b="0" i="0" dirty="0">
                <a:solidFill>
                  <a:srgbClr val="222222"/>
                </a:solidFill>
                <a:effectLst/>
                <a:latin typeface="Open Sans" panose="020B0606030504020204" pitchFamily="34" charset="0"/>
              </a:rPr>
              <a:t>, it becomes part of the OpenJDK and can thus be used freely.</a:t>
            </a:r>
            <a:endParaRPr lang="en-US" sz="1600" dirty="0">
              <a:solidFill>
                <a:srgbClr val="222222"/>
              </a:solidFill>
              <a:latin typeface="Open Sans" panose="020B0606030504020204" pitchFamily="34" charset="0"/>
            </a:endParaRPr>
          </a:p>
          <a:p>
            <a:r>
              <a:rPr lang="en-US" dirty="0">
                <a:solidFill>
                  <a:srgbClr val="222222"/>
                </a:solidFill>
                <a:latin typeface="Roboto Slab" pitchFamily="2" charset="0"/>
              </a:rPr>
              <a:t>JDK Mission Control</a:t>
            </a:r>
          </a:p>
          <a:p>
            <a:pPr lvl="1"/>
            <a:r>
              <a:rPr lang="en-US" b="0" i="0" dirty="0">
                <a:solidFill>
                  <a:srgbClr val="222222"/>
                </a:solidFill>
                <a:effectLst/>
                <a:latin typeface="Open Sans" panose="020B0606030504020204" pitchFamily="34" charset="0"/>
              </a:rPr>
              <a:t>To view the collected data, you need another tool: JDK Mission Control.</a:t>
            </a:r>
            <a:endParaRPr lang="en-US" dirty="0">
              <a:solidFill>
                <a:srgbClr val="222222"/>
              </a:solidFill>
              <a:latin typeface="Roboto Slab" pitchFamily="2" charset="0"/>
            </a:endParaRPr>
          </a:p>
          <a:p>
            <a:r>
              <a:rPr lang="en-US" b="0" i="0" dirty="0">
                <a:solidFill>
                  <a:srgbClr val="222222"/>
                </a:solidFill>
                <a:effectLst/>
                <a:latin typeface="Roboto Slab" pitchFamily="2" charset="0"/>
              </a:rPr>
              <a:t>Low-Overhead Heap Profiling</a:t>
            </a:r>
          </a:p>
          <a:p>
            <a:pPr lvl="1"/>
            <a:r>
              <a:rPr lang="en-US" b="0" i="0" dirty="0">
                <a:solidFill>
                  <a:srgbClr val="222222"/>
                </a:solidFill>
                <a:effectLst/>
                <a:latin typeface="Open Sans" panose="020B0606030504020204" pitchFamily="34" charset="0"/>
              </a:rPr>
              <a:t>An important tool for analyzing memory problems (e.g., high garbage collector latencies or </a:t>
            </a:r>
            <a:r>
              <a:rPr lang="en-US" b="0" i="0" dirty="0" err="1">
                <a:solidFill>
                  <a:srgbClr val="222222"/>
                </a:solidFill>
                <a:effectLst/>
                <a:latin typeface="Open Sans" panose="020B0606030504020204" pitchFamily="34" charset="0"/>
              </a:rPr>
              <a:t>OutOfMemoryErrors</a:t>
            </a:r>
            <a:r>
              <a:rPr lang="en-US" b="0" i="0" dirty="0">
                <a:solidFill>
                  <a:srgbClr val="222222"/>
                </a:solidFill>
                <a:effectLst/>
                <a:latin typeface="Open Sans" panose="020B0606030504020204" pitchFamily="34" charset="0"/>
              </a:rPr>
              <a:t>) are heap dumps for analyzing the objects located on the heap. The market offers numerous tools for this purpose. Up to now, these tools do not reveal at which point in the code the objects located on the heap were created.</a:t>
            </a:r>
            <a:endParaRPr lang="en-US" b="0" i="0" dirty="0">
              <a:solidFill>
                <a:srgbClr val="222222"/>
              </a:solidFill>
              <a:effectLst/>
              <a:latin typeface="Roboto Slab" pitchFamily="2" charset="0"/>
            </a:endParaRPr>
          </a:p>
          <a:p>
            <a:endParaRPr lang="en-US" dirty="0">
              <a:solidFill>
                <a:srgbClr val="222222"/>
              </a:solidFill>
              <a:latin typeface="Roboto Slab" pitchFamily="2" charset="0"/>
            </a:endParaRPr>
          </a:p>
          <a:p>
            <a:endParaRPr lang="en-US" sz="2000" b="0" i="0" dirty="0">
              <a:solidFill>
                <a:srgbClr val="222222"/>
              </a:solidFill>
              <a:effectLst/>
              <a:latin typeface="Open Sans" panose="020B0606030504020204" pitchFamily="34" charset="0"/>
            </a:endParaRPr>
          </a:p>
          <a:p>
            <a:pPr lvl="1"/>
            <a:endParaRPr lang="en-US" dirty="0"/>
          </a:p>
        </p:txBody>
      </p:sp>
    </p:spTree>
    <p:extLst>
      <p:ext uri="{BB962C8B-B14F-4D97-AF65-F5344CB8AC3E}">
        <p14:creationId xmlns:p14="http://schemas.microsoft.com/office/powerpoint/2010/main" val="2129097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BC2E-703C-7351-B420-F787CB186204}"/>
              </a:ext>
            </a:extLst>
          </p:cNvPr>
          <p:cNvSpPr>
            <a:spLocks noGrp="1"/>
          </p:cNvSpPr>
          <p:nvPr>
            <p:ph type="title"/>
          </p:nvPr>
        </p:nvSpPr>
        <p:spPr/>
        <p:txBody>
          <a:bodyPr/>
          <a:lstStyle/>
          <a:p>
            <a:r>
              <a:rPr lang="en-US" b="0" i="0" dirty="0">
                <a:solidFill>
                  <a:srgbClr val="222222"/>
                </a:solidFill>
                <a:effectLst/>
                <a:latin typeface="Roboto Slab" pitchFamily="2" charset="0"/>
              </a:rPr>
              <a:t>Deprecations and Deletions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BA3DF0B6-9102-DA53-F919-042B01F7DC38}"/>
              </a:ext>
            </a:extLst>
          </p:cNvPr>
          <p:cNvSpPr>
            <a:spLocks noGrp="1"/>
          </p:cNvSpPr>
          <p:nvPr>
            <p:ph idx="1"/>
          </p:nvPr>
        </p:nvSpPr>
        <p:spPr/>
        <p:txBody>
          <a:bodyPr/>
          <a:lstStyle/>
          <a:p>
            <a:r>
              <a:rPr lang="en-US" b="0" i="0" dirty="0">
                <a:solidFill>
                  <a:srgbClr val="222222"/>
                </a:solidFill>
                <a:effectLst/>
                <a:latin typeface="Roboto Slab" pitchFamily="2" charset="0"/>
              </a:rPr>
              <a:t>Remove the Java EE and CORBA Modules(marked deprecated in java 9 and removed in 10)</a:t>
            </a:r>
          </a:p>
          <a:p>
            <a:r>
              <a:rPr lang="en-US" b="0" i="0" dirty="0">
                <a:solidFill>
                  <a:srgbClr val="222222"/>
                </a:solidFill>
                <a:effectLst/>
                <a:latin typeface="Roboto Slab" pitchFamily="2" charset="0"/>
              </a:rPr>
              <a:t>Deprecate the </a:t>
            </a:r>
            <a:r>
              <a:rPr lang="en-US" b="0" i="0" dirty="0" err="1">
                <a:solidFill>
                  <a:srgbClr val="222222"/>
                </a:solidFill>
                <a:effectLst/>
                <a:latin typeface="Roboto Slab" pitchFamily="2" charset="0"/>
              </a:rPr>
              <a:t>Nashorn</a:t>
            </a:r>
            <a:r>
              <a:rPr lang="en-US" b="0" i="0" dirty="0">
                <a:solidFill>
                  <a:srgbClr val="222222"/>
                </a:solidFill>
                <a:effectLst/>
                <a:latin typeface="Roboto Slab" pitchFamily="2" charset="0"/>
              </a:rPr>
              <a:t> JavaScript Engine</a:t>
            </a:r>
          </a:p>
          <a:p>
            <a:r>
              <a:rPr lang="en-US" b="0" i="0" dirty="0">
                <a:solidFill>
                  <a:srgbClr val="222222"/>
                </a:solidFill>
                <a:effectLst/>
                <a:latin typeface="Roboto Slab" pitchFamily="2" charset="0"/>
              </a:rPr>
              <a:t>Deprecate the Pack200 Tools and API</a:t>
            </a:r>
          </a:p>
          <a:p>
            <a:r>
              <a:rPr lang="en-US" b="0" i="0" dirty="0">
                <a:solidFill>
                  <a:srgbClr val="222222"/>
                </a:solidFill>
                <a:effectLst/>
                <a:latin typeface="Roboto Slab" pitchFamily="2" charset="0"/>
              </a:rPr>
              <a:t>JavaFX Goes Its Own Way</a:t>
            </a:r>
          </a:p>
          <a:p>
            <a:endParaRPr lang="en-US" b="0" i="0" dirty="0">
              <a:solidFill>
                <a:srgbClr val="222222"/>
              </a:solidFill>
              <a:effectLst/>
              <a:latin typeface="Roboto Slab" pitchFamily="2" charset="0"/>
            </a:endParaRPr>
          </a:p>
          <a:p>
            <a:pPr lvl="1"/>
            <a:endParaRPr lang="en-US" b="0" i="0" dirty="0">
              <a:solidFill>
                <a:srgbClr val="222222"/>
              </a:solidFill>
              <a:effectLst/>
              <a:latin typeface="Roboto Slab" pitchFamily="2" charset="0"/>
            </a:endParaRPr>
          </a:p>
          <a:p>
            <a:endParaRPr lang="en-US" dirty="0"/>
          </a:p>
        </p:txBody>
      </p:sp>
    </p:spTree>
    <p:extLst>
      <p:ext uri="{BB962C8B-B14F-4D97-AF65-F5344CB8AC3E}">
        <p14:creationId xmlns:p14="http://schemas.microsoft.com/office/powerpoint/2010/main" val="217657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8A6D-FDB8-5CA5-5C57-3A03A53CCE5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02224B9-FBCD-B993-A9AB-5BEA58CEC927}"/>
              </a:ext>
            </a:extLst>
          </p:cNvPr>
          <p:cNvSpPr>
            <a:spLocks noGrp="1"/>
          </p:cNvSpPr>
          <p:nvPr>
            <p:ph idx="1"/>
          </p:nvPr>
        </p:nvSpPr>
        <p:spPr/>
        <p:txBody>
          <a:bodyPr/>
          <a:lstStyle/>
          <a:p>
            <a:r>
              <a:rPr lang="en-US" b="0" i="0" dirty="0">
                <a:solidFill>
                  <a:srgbClr val="222222"/>
                </a:solidFill>
                <a:effectLst/>
                <a:latin typeface="Open Sans" panose="020B0606030504020204" pitchFamily="34" charset="0"/>
              </a:rPr>
              <a:t>With Java 11, the first Long-Term Support (LTS) release of the JDK since the switch to the six-month release cycle was published on September 25, 2018.</a:t>
            </a:r>
          </a:p>
          <a:p>
            <a:pPr algn="l"/>
            <a:r>
              <a:rPr lang="en-US" b="0" i="0" dirty="0">
                <a:solidFill>
                  <a:srgbClr val="222222"/>
                </a:solidFill>
                <a:effectLst/>
                <a:latin typeface="Open Sans" panose="020B0606030504020204" pitchFamily="34" charset="0"/>
              </a:rPr>
              <a:t>"Long-Term Support" means that Oracle will provide this version with security patches for several years.</a:t>
            </a:r>
          </a:p>
          <a:p>
            <a:r>
              <a:rPr lang="en-US" dirty="0">
                <a:solidFill>
                  <a:srgbClr val="222222"/>
                </a:solidFill>
                <a:latin typeface="Open Sans" panose="020B0606030504020204" pitchFamily="34" charset="0"/>
              </a:rPr>
              <a:t>T</a:t>
            </a:r>
            <a:r>
              <a:rPr lang="en-US" b="0" i="0" dirty="0">
                <a:solidFill>
                  <a:srgbClr val="222222"/>
                </a:solidFill>
                <a:effectLst/>
                <a:latin typeface="Open Sans" panose="020B0606030504020204" pitchFamily="34" charset="0"/>
              </a:rPr>
              <a:t>he Oracle JDK can only be used freely by developers.</a:t>
            </a:r>
          </a:p>
          <a:p>
            <a:r>
              <a:rPr lang="en-US" b="0" i="0" dirty="0">
                <a:solidFill>
                  <a:srgbClr val="222222"/>
                </a:solidFill>
                <a:effectLst/>
                <a:latin typeface="Open Sans" panose="020B0606030504020204" pitchFamily="34" charset="0"/>
              </a:rPr>
              <a:t>Companies need a paid support contract with Oracle. </a:t>
            </a:r>
            <a:r>
              <a:rPr lang="en-US" b="0" i="1" dirty="0">
                <a:solidFill>
                  <a:srgbClr val="222222"/>
                </a:solidFill>
                <a:effectLst/>
                <a:latin typeface="Open Sans" panose="020B0606030504020204" pitchFamily="34" charset="0"/>
              </a:rPr>
              <a:t>Open</a:t>
            </a:r>
            <a:r>
              <a:rPr lang="en-US" b="0" i="0" dirty="0">
                <a:solidFill>
                  <a:srgbClr val="222222"/>
                </a:solidFill>
                <a:effectLst/>
                <a:latin typeface="Open Sans" panose="020B0606030504020204" pitchFamily="34" charset="0"/>
              </a:rPr>
              <a:t>JDK 11, on the other hand, is free to use for everyone.</a:t>
            </a:r>
          </a:p>
          <a:p>
            <a:endParaRPr lang="en-US" dirty="0">
              <a:solidFill>
                <a:srgbClr val="222222"/>
              </a:solidFill>
              <a:latin typeface="Open Sans" panose="020B0606030504020204" pitchFamily="34" charset="0"/>
            </a:endParaRPr>
          </a:p>
        </p:txBody>
      </p:sp>
    </p:spTree>
    <p:extLst>
      <p:ext uri="{BB962C8B-B14F-4D97-AF65-F5344CB8AC3E}">
        <p14:creationId xmlns:p14="http://schemas.microsoft.com/office/powerpoint/2010/main" val="195525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B425-DD8B-B0DF-48D8-3FDF6BDC21F2}"/>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214F2ECB-E77B-806F-7430-530666C85343}"/>
              </a:ext>
            </a:extLst>
          </p:cNvPr>
          <p:cNvSpPr>
            <a:spLocks noGrp="1"/>
          </p:cNvSpPr>
          <p:nvPr>
            <p:ph idx="1"/>
          </p:nvPr>
        </p:nvSpPr>
        <p:spPr/>
        <p:txBody>
          <a:bodyPr>
            <a:normAutofit fontScale="40000" lnSpcReduction="20000"/>
          </a:bodyPr>
          <a:lstStyle/>
          <a:p>
            <a:pPr algn="l"/>
            <a:r>
              <a:rPr lang="en-US" b="1" i="0" u="none" strike="noStrike" dirty="0">
                <a:solidFill>
                  <a:srgbClr val="1080B6"/>
                </a:solidFill>
                <a:effectLst/>
                <a:latin typeface="Open Sans" panose="020B0606030504020204" pitchFamily="34" charset="0"/>
              </a:rPr>
              <a:t>1 Local-Variable Syntax for Lambda Parameters</a:t>
            </a:r>
            <a:endParaRPr lang="en-US" b="1"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rPr>
              <a:t>2 HTTP Client (Standard)</a:t>
            </a:r>
            <a:endParaRPr lang="en-US" b="1"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rPr>
              <a:t>3 New </a:t>
            </a:r>
            <a:r>
              <a:rPr lang="en-US" b="1" i="0" u="none" strike="noStrike" dirty="0" err="1">
                <a:solidFill>
                  <a:srgbClr val="1080B6"/>
                </a:solidFill>
                <a:effectLst/>
                <a:latin typeface="Open Sans" panose="020B0606030504020204" pitchFamily="34" charset="0"/>
              </a:rPr>
              <a:t>Collection.toArray</a:t>
            </a:r>
            <a:r>
              <a:rPr lang="en-US" b="1" i="0" u="none" strike="noStrike" dirty="0">
                <a:solidFill>
                  <a:srgbClr val="1080B6"/>
                </a:solidFill>
                <a:effectLst/>
                <a:latin typeface="Open Sans" panose="020B0606030504020204" pitchFamily="34" charset="0"/>
              </a:rPr>
              <a:t>() Method</a:t>
            </a:r>
            <a:endParaRPr lang="en-US" b="1"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rPr>
              <a:t>4 New String Methods</a:t>
            </a:r>
            <a:endParaRPr lang="en-US" b="1"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rPr>
              <a:t>5 </a:t>
            </a:r>
            <a:r>
              <a:rPr lang="en-US" b="1" i="0" u="none" strike="noStrike" dirty="0" err="1">
                <a:solidFill>
                  <a:srgbClr val="1080B6"/>
                </a:solidFill>
                <a:effectLst/>
                <a:latin typeface="Open Sans" panose="020B0606030504020204" pitchFamily="34" charset="0"/>
              </a:rPr>
              <a:t>Files.readString</a:t>
            </a:r>
            <a:r>
              <a:rPr lang="en-US" b="1" i="0" u="none" strike="noStrike" dirty="0">
                <a:solidFill>
                  <a:srgbClr val="1080B6"/>
                </a:solidFill>
                <a:effectLst/>
                <a:latin typeface="Open Sans" panose="020B0606030504020204" pitchFamily="34" charset="0"/>
              </a:rPr>
              <a:t>() und </a:t>
            </a:r>
            <a:r>
              <a:rPr lang="en-US" b="1" i="0" u="none" strike="noStrike" dirty="0" err="1">
                <a:solidFill>
                  <a:srgbClr val="1080B6"/>
                </a:solidFill>
                <a:effectLst/>
                <a:latin typeface="Open Sans" panose="020B0606030504020204" pitchFamily="34" charset="0"/>
              </a:rPr>
              <a:t>writeString</a:t>
            </a:r>
            <a:r>
              <a:rPr lang="en-US" b="1" i="0" u="none" strike="noStrike" dirty="0">
                <a:solidFill>
                  <a:srgbClr val="1080B6"/>
                </a:solidFill>
                <a:effectLst/>
                <a:latin typeface="Open Sans" panose="020B0606030504020204" pitchFamily="34" charset="0"/>
              </a:rPr>
              <a:t>()</a:t>
            </a:r>
            <a:endParaRPr lang="en-US" b="1"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rPr>
              <a:t>6 </a:t>
            </a:r>
            <a:r>
              <a:rPr lang="en-US" b="1" i="0" u="none" strike="noStrike" dirty="0" err="1">
                <a:solidFill>
                  <a:srgbClr val="1080B6"/>
                </a:solidFill>
                <a:effectLst/>
                <a:latin typeface="Open Sans" panose="020B0606030504020204" pitchFamily="34" charset="0"/>
              </a:rPr>
              <a:t>Path.of</a:t>
            </a:r>
            <a:r>
              <a:rPr lang="en-US" b="1" i="0" u="none" strike="noStrike" dirty="0">
                <a:solidFill>
                  <a:srgbClr val="1080B6"/>
                </a:solidFill>
                <a:effectLst/>
                <a:latin typeface="Open Sans" panose="020B0606030504020204" pitchFamily="34" charset="0"/>
              </a:rPr>
              <a:t>()</a:t>
            </a:r>
            <a:endParaRPr lang="en-US" b="1"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rPr>
              <a:t>7 Epsilon: A No-Op Garbage Collector</a:t>
            </a:r>
            <a:endParaRPr lang="en-US" b="1"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rPr>
              <a:t>8 Launch Single-File Source-Code Programs</a:t>
            </a:r>
            <a:endParaRPr lang="en-US" b="1"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rPr>
              <a:t>9 Nest-Based Access Control</a:t>
            </a:r>
            <a:endParaRPr lang="en-US" b="1"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rPr>
              <a:t>10 Analysis Tools</a:t>
            </a:r>
            <a:r>
              <a:rPr lang="en-US" b="0" i="0" u="none" strike="noStrike" dirty="0">
                <a:solidFill>
                  <a:srgbClr val="1080B6"/>
                </a:solidFill>
                <a:effectLst/>
                <a:latin typeface="Open Sans" panose="020B0606030504020204" pitchFamily="34" charset="0"/>
              </a:rPr>
              <a:t>10.1 Java Flight Recorder</a:t>
            </a:r>
            <a:endParaRPr lang="en-US" b="0" i="0" dirty="0">
              <a:solidFill>
                <a:srgbClr val="333333"/>
              </a:solidFill>
              <a:effectLst/>
              <a:latin typeface="Open Sans" panose="020B0606030504020204" pitchFamily="34" charset="0"/>
            </a:endParaRPr>
          </a:p>
          <a:p>
            <a:pPr algn="l"/>
            <a:r>
              <a:rPr lang="en-US" b="0" i="0" u="none" strike="noStrike" dirty="0">
                <a:solidFill>
                  <a:srgbClr val="1080B6"/>
                </a:solidFill>
                <a:effectLst/>
                <a:latin typeface="Open Sans" panose="020B0606030504020204" pitchFamily="34" charset="0"/>
              </a:rPr>
              <a:t>10.2 Low-Overhead Heap Profiling</a:t>
            </a:r>
            <a:endParaRPr lang="en-US" b="0"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rPr>
              <a:t>11 Experimental and Preview Features</a:t>
            </a:r>
            <a:r>
              <a:rPr lang="en-US" b="0" i="0" u="none" strike="noStrike" dirty="0">
                <a:solidFill>
                  <a:srgbClr val="1080B6"/>
                </a:solidFill>
                <a:effectLst/>
                <a:latin typeface="Open Sans" panose="020B0606030504020204" pitchFamily="34" charset="0"/>
              </a:rPr>
              <a:t>11.1 ZGC: A Scalable Low-Latency Garbage Collector (Experimental)</a:t>
            </a:r>
            <a:endParaRPr lang="en-US" b="0"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rPr>
              <a:t>12 Deprecations and Deletions</a:t>
            </a:r>
            <a:r>
              <a:rPr lang="en-US" b="0" i="0" u="none" strike="noStrike" dirty="0">
                <a:solidFill>
                  <a:srgbClr val="1080B6"/>
                </a:solidFill>
                <a:effectLst/>
                <a:latin typeface="Open Sans" panose="020B0606030504020204" pitchFamily="34" charset="0"/>
              </a:rPr>
              <a:t>12.1 Remove the Java EE and CORBA Modules</a:t>
            </a:r>
            <a:endParaRPr lang="en-US" b="0" i="0" dirty="0">
              <a:solidFill>
                <a:srgbClr val="333333"/>
              </a:solidFill>
              <a:effectLst/>
              <a:latin typeface="Open Sans" panose="020B0606030504020204" pitchFamily="34" charset="0"/>
            </a:endParaRPr>
          </a:p>
          <a:p>
            <a:pPr algn="l"/>
            <a:r>
              <a:rPr lang="en-US" b="0" i="0" u="none" strike="noStrike" dirty="0">
                <a:solidFill>
                  <a:srgbClr val="1080B6"/>
                </a:solidFill>
                <a:effectLst/>
                <a:latin typeface="Open Sans" panose="020B0606030504020204" pitchFamily="34" charset="0"/>
              </a:rPr>
              <a:t>12.2 Deprecate the </a:t>
            </a:r>
            <a:r>
              <a:rPr lang="en-US" b="0" i="0" u="none" strike="noStrike" dirty="0" err="1">
                <a:solidFill>
                  <a:srgbClr val="1080B6"/>
                </a:solidFill>
                <a:effectLst/>
                <a:latin typeface="Open Sans" panose="020B0606030504020204" pitchFamily="34" charset="0"/>
              </a:rPr>
              <a:t>Nashorn</a:t>
            </a:r>
            <a:r>
              <a:rPr lang="en-US" b="0" i="0" u="none" strike="noStrike" dirty="0">
                <a:solidFill>
                  <a:srgbClr val="1080B6"/>
                </a:solidFill>
                <a:effectLst/>
                <a:latin typeface="Open Sans" panose="020B0606030504020204" pitchFamily="34" charset="0"/>
              </a:rPr>
              <a:t> JavaScript Engine</a:t>
            </a:r>
            <a:endParaRPr lang="en-US" b="0" i="0" dirty="0">
              <a:solidFill>
                <a:srgbClr val="333333"/>
              </a:solidFill>
              <a:effectLst/>
              <a:latin typeface="Open Sans" panose="020B0606030504020204" pitchFamily="34" charset="0"/>
            </a:endParaRPr>
          </a:p>
          <a:p>
            <a:pPr algn="l"/>
            <a:r>
              <a:rPr lang="en-US" b="0" i="0" u="none" strike="noStrike" dirty="0">
                <a:solidFill>
                  <a:srgbClr val="1080B6"/>
                </a:solidFill>
                <a:effectLst/>
                <a:latin typeface="Open Sans" panose="020B0606030504020204" pitchFamily="34" charset="0"/>
              </a:rPr>
              <a:t>12.3 Deprecate the Pack200 Tools and API</a:t>
            </a:r>
            <a:endParaRPr lang="en-US" b="0" i="0" dirty="0">
              <a:solidFill>
                <a:srgbClr val="333333"/>
              </a:solidFill>
              <a:effectLst/>
              <a:latin typeface="Open Sans" panose="020B0606030504020204" pitchFamily="34" charset="0"/>
            </a:endParaRPr>
          </a:p>
          <a:p>
            <a:pPr algn="l"/>
            <a:r>
              <a:rPr lang="en-US" b="0" i="0" u="none" strike="noStrike" dirty="0">
                <a:solidFill>
                  <a:srgbClr val="1080B6"/>
                </a:solidFill>
                <a:effectLst/>
                <a:latin typeface="Open Sans" panose="020B0606030504020204" pitchFamily="34" charset="0"/>
              </a:rPr>
              <a:t>12.4 JavaFX Goes Its Own Way</a:t>
            </a:r>
            <a:endParaRPr lang="en-US" b="0" i="0" dirty="0">
              <a:solidFill>
                <a:srgbClr val="333333"/>
              </a:solidFill>
              <a:effectLst/>
              <a:latin typeface="Open Sans" panose="020B0606030504020204" pitchFamily="34" charset="0"/>
            </a:endParaRPr>
          </a:p>
          <a:p>
            <a:pPr algn="l"/>
            <a:r>
              <a:rPr lang="en-US" b="1" i="0" u="none" strike="noStrike" dirty="0">
                <a:solidFill>
                  <a:srgbClr val="1080B6"/>
                </a:solidFill>
                <a:effectLst/>
                <a:latin typeface="Open Sans" panose="020B0606030504020204" pitchFamily="34" charset="0"/>
              </a:rPr>
              <a:t>14 Summary</a:t>
            </a:r>
            <a:endParaRPr lang="en-US" b="1" i="0" dirty="0">
              <a:solidFill>
                <a:srgbClr val="333333"/>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986658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C1200-1662-9321-BEF2-2180C2A4ADD2}"/>
              </a:ext>
            </a:extLst>
          </p:cNvPr>
          <p:cNvSpPr>
            <a:spLocks noGrp="1"/>
          </p:cNvSpPr>
          <p:nvPr>
            <p:ph type="title"/>
          </p:nvPr>
        </p:nvSpPr>
        <p:spPr/>
        <p:txBody>
          <a:bodyPr>
            <a:normAutofit fontScale="90000"/>
          </a:bodyPr>
          <a:lstStyle/>
          <a:p>
            <a:r>
              <a:rPr lang="en-US" b="0" i="0" dirty="0">
                <a:solidFill>
                  <a:srgbClr val="222222"/>
                </a:solidFill>
                <a:effectLst/>
                <a:latin typeface="Roboto Slab" pitchFamily="2" charset="0"/>
              </a:rPr>
              <a:t>Local-Variable Syntax for Lambda Parameters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C40A93F2-6545-5C1D-FF6D-D022AD03B4FC}"/>
              </a:ext>
            </a:extLst>
          </p:cNvPr>
          <p:cNvSpPr>
            <a:spLocks noGrp="1"/>
          </p:cNvSpPr>
          <p:nvPr>
            <p:ph idx="1"/>
          </p:nvPr>
        </p:nvSpPr>
        <p:spPr/>
        <p:txBody>
          <a:bodyPr/>
          <a:lstStyle/>
          <a:p>
            <a:r>
              <a:rPr lang="en-US" b="0" i="0" u="none" strike="noStrike" dirty="0">
                <a:solidFill>
                  <a:srgbClr val="1080B6"/>
                </a:solidFill>
                <a:effectLst/>
                <a:latin typeface="Open Sans" panose="020B0606030504020204" pitchFamily="34" charset="0"/>
                <a:hlinkClick r:id="rId2"/>
              </a:rPr>
              <a:t>JDK Enhancement Proposal 323</a:t>
            </a:r>
            <a:r>
              <a:rPr lang="en-US" b="0" i="0" dirty="0">
                <a:solidFill>
                  <a:srgbClr val="222222"/>
                </a:solidFill>
                <a:effectLst/>
                <a:latin typeface="Open Sans" panose="020B0606030504020204" pitchFamily="34" charset="0"/>
              </a:rPr>
              <a:t> allows the use of "var" in parameters of implicitly typed lambda expressions.</a:t>
            </a:r>
          </a:p>
          <a:p>
            <a:r>
              <a:rPr lang="en-US" dirty="0">
                <a:solidFill>
                  <a:srgbClr val="222222"/>
                </a:solidFill>
                <a:latin typeface="Open Sans" panose="020B0606030504020204" pitchFamily="34" charset="0"/>
              </a:rPr>
              <a:t>Example in eclipse</a:t>
            </a:r>
            <a:endParaRPr lang="en-US" b="0" i="0" dirty="0">
              <a:solidFill>
                <a:srgbClr val="222222"/>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244319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5018-518B-4378-9B1C-FD220D766E7A}"/>
              </a:ext>
            </a:extLst>
          </p:cNvPr>
          <p:cNvSpPr>
            <a:spLocks noGrp="1"/>
          </p:cNvSpPr>
          <p:nvPr>
            <p:ph type="title"/>
          </p:nvPr>
        </p:nvSpPr>
        <p:spPr/>
        <p:txBody>
          <a:bodyPr/>
          <a:lstStyle/>
          <a:p>
            <a:r>
              <a:rPr lang="en-US" b="0" i="0" dirty="0">
                <a:solidFill>
                  <a:srgbClr val="222222"/>
                </a:solidFill>
                <a:effectLst/>
                <a:latin typeface="Roboto Slab" pitchFamily="2" charset="0"/>
              </a:rPr>
              <a:t>HTTP Client (Standard)</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85D7460F-A241-34DE-B026-536104E1E37A}"/>
              </a:ext>
            </a:extLst>
          </p:cNvPr>
          <p:cNvSpPr>
            <a:spLocks noGrp="1"/>
          </p:cNvSpPr>
          <p:nvPr>
            <p:ph idx="1"/>
          </p:nvPr>
        </p:nvSpPr>
        <p:spPr/>
        <p:txBody>
          <a:bodyPr>
            <a:normAutofit fontScale="92500" lnSpcReduction="10000"/>
          </a:bodyPr>
          <a:lstStyle/>
          <a:p>
            <a:r>
              <a:rPr lang="en-US" b="0" i="0" dirty="0">
                <a:solidFill>
                  <a:srgbClr val="221D1F"/>
                </a:solidFill>
                <a:effectLst/>
                <a:latin typeface="Mulish"/>
              </a:rPr>
              <a:t>The </a:t>
            </a:r>
            <a:r>
              <a:rPr lang="en-US" b="0" i="0" dirty="0" err="1">
                <a:solidFill>
                  <a:srgbClr val="221D1F"/>
                </a:solidFill>
                <a:effectLst/>
                <a:latin typeface="Mulish"/>
              </a:rPr>
              <a:t>HTTPClient</a:t>
            </a:r>
            <a:r>
              <a:rPr lang="en-US" b="0" i="0" dirty="0">
                <a:solidFill>
                  <a:srgbClr val="221D1F"/>
                </a:solidFill>
                <a:effectLst/>
                <a:latin typeface="Mulish"/>
              </a:rPr>
              <a:t> library was introduced in Java 11, before that developer has to use some third-party libraries such as Apache Http Client, </a:t>
            </a:r>
            <a:r>
              <a:rPr lang="en-US" b="0" i="0" dirty="0" err="1">
                <a:solidFill>
                  <a:srgbClr val="221D1F"/>
                </a:solidFill>
                <a:effectLst/>
                <a:latin typeface="Mulish"/>
              </a:rPr>
              <a:t>OkHttp</a:t>
            </a:r>
            <a:r>
              <a:rPr lang="en-US" b="0" i="0" dirty="0">
                <a:solidFill>
                  <a:srgbClr val="221D1F"/>
                </a:solidFill>
                <a:effectLst/>
                <a:latin typeface="Mulish"/>
              </a:rPr>
              <a:t>, or the legacy class </a:t>
            </a:r>
            <a:r>
              <a:rPr lang="en-US" b="0" i="0" dirty="0" err="1">
                <a:solidFill>
                  <a:srgbClr val="221D1F"/>
                </a:solidFill>
                <a:effectLst/>
                <a:latin typeface="Mulish"/>
              </a:rPr>
              <a:t>HttpUrlConnection</a:t>
            </a:r>
            <a:r>
              <a:rPr lang="en-US" b="0" i="0" dirty="0">
                <a:solidFill>
                  <a:srgbClr val="221D1F"/>
                </a:solidFill>
                <a:effectLst/>
                <a:latin typeface="Mulish"/>
              </a:rPr>
              <a:t>. </a:t>
            </a:r>
          </a:p>
          <a:p>
            <a:r>
              <a:rPr lang="en-US" b="0" i="0" dirty="0" err="1">
                <a:solidFill>
                  <a:srgbClr val="221D1F"/>
                </a:solidFill>
                <a:effectLst/>
                <a:latin typeface="Mulish"/>
              </a:rPr>
              <a:t>HttpUrlConnection</a:t>
            </a:r>
            <a:r>
              <a:rPr lang="en-US" b="0" i="0" dirty="0">
                <a:solidFill>
                  <a:srgbClr val="221D1F"/>
                </a:solidFill>
                <a:effectLst/>
                <a:latin typeface="Mulish"/>
              </a:rPr>
              <a:t> is used to work only in Blocking mode</a:t>
            </a:r>
          </a:p>
          <a:p>
            <a:r>
              <a:rPr lang="en-US" b="0" i="0" dirty="0" err="1">
                <a:solidFill>
                  <a:srgbClr val="221D1F"/>
                </a:solidFill>
                <a:effectLst/>
                <a:latin typeface="Mulish"/>
              </a:rPr>
              <a:t>HTTPClient</a:t>
            </a:r>
            <a:r>
              <a:rPr lang="en-US" b="0" i="0" dirty="0">
                <a:solidFill>
                  <a:srgbClr val="221D1F"/>
                </a:solidFill>
                <a:effectLst/>
                <a:latin typeface="Mulish"/>
              </a:rPr>
              <a:t> replaces the </a:t>
            </a:r>
            <a:r>
              <a:rPr lang="en-US" b="0" i="0" dirty="0" err="1">
                <a:solidFill>
                  <a:srgbClr val="221D1F"/>
                </a:solidFill>
                <a:effectLst/>
                <a:latin typeface="Mulish"/>
              </a:rPr>
              <a:t>HttpUrlConnection</a:t>
            </a:r>
            <a:r>
              <a:rPr lang="en-US" b="0" i="0" dirty="0">
                <a:solidFill>
                  <a:srgbClr val="221D1F"/>
                </a:solidFill>
                <a:effectLst/>
                <a:latin typeface="Mulish"/>
              </a:rPr>
              <a:t> class present in the JDK since the early version of java. </a:t>
            </a:r>
            <a:r>
              <a:rPr lang="en-US" b="0" i="0" dirty="0" err="1">
                <a:solidFill>
                  <a:srgbClr val="221D1F"/>
                </a:solidFill>
                <a:effectLst/>
                <a:latin typeface="Mulish"/>
              </a:rPr>
              <a:t>HttpClient</a:t>
            </a:r>
            <a:r>
              <a:rPr lang="en-US" b="0" i="0" dirty="0">
                <a:solidFill>
                  <a:srgbClr val="221D1F"/>
                </a:solidFill>
                <a:effectLst/>
                <a:latin typeface="Mulish"/>
              </a:rPr>
              <a:t> is immutable, and can be used to send multiple requests. It provides a lot of useful and self-describing methods we can use to handle our request and response.</a:t>
            </a:r>
          </a:p>
          <a:p>
            <a:r>
              <a:rPr lang="en-US" b="0" i="0" dirty="0">
                <a:solidFill>
                  <a:srgbClr val="221D1F"/>
                </a:solidFill>
                <a:effectLst/>
                <a:latin typeface="Mulish"/>
              </a:rPr>
              <a:t> It supports both HTTP/1.1 and HTTP/2, by default the client sends requests using HTTP/2, if the request sent to the servers does not support HTTP/2 then it will automatically be downgraded to HTTP/1.1.</a:t>
            </a:r>
            <a:endParaRPr lang="en-US" dirty="0">
              <a:solidFill>
                <a:srgbClr val="221D1F"/>
              </a:solidFill>
              <a:latin typeface="Mulish"/>
            </a:endParaRPr>
          </a:p>
          <a:p>
            <a:endParaRPr lang="en-US" b="0" i="0" dirty="0">
              <a:solidFill>
                <a:srgbClr val="221D1F"/>
              </a:solidFill>
              <a:effectLst/>
              <a:latin typeface="Mulish"/>
            </a:endParaRPr>
          </a:p>
          <a:p>
            <a:endParaRPr lang="en-US" dirty="0"/>
          </a:p>
        </p:txBody>
      </p:sp>
    </p:spTree>
    <p:extLst>
      <p:ext uri="{BB962C8B-B14F-4D97-AF65-F5344CB8AC3E}">
        <p14:creationId xmlns:p14="http://schemas.microsoft.com/office/powerpoint/2010/main" val="1288616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323B-C2A8-37ED-8689-D3352235D565}"/>
              </a:ext>
            </a:extLst>
          </p:cNvPr>
          <p:cNvSpPr>
            <a:spLocks noGrp="1"/>
          </p:cNvSpPr>
          <p:nvPr>
            <p:ph type="title"/>
          </p:nvPr>
        </p:nvSpPr>
        <p:spPr/>
        <p:txBody>
          <a:bodyPr/>
          <a:lstStyle/>
          <a:p>
            <a:r>
              <a:rPr lang="en-US" b="0" i="0" dirty="0">
                <a:solidFill>
                  <a:srgbClr val="222222"/>
                </a:solidFill>
                <a:effectLst/>
                <a:latin typeface="Roboto Slab" pitchFamily="2" charset="0"/>
              </a:rPr>
              <a:t>New </a:t>
            </a:r>
            <a:r>
              <a:rPr lang="en-US" b="0" i="0" dirty="0" err="1">
                <a:solidFill>
                  <a:srgbClr val="222222"/>
                </a:solidFill>
                <a:effectLst/>
                <a:latin typeface="Roboto Slab" pitchFamily="2" charset="0"/>
              </a:rPr>
              <a:t>Collection.toArray</a:t>
            </a:r>
            <a:r>
              <a:rPr lang="en-US" b="0" i="0" dirty="0">
                <a:solidFill>
                  <a:srgbClr val="222222"/>
                </a:solidFill>
                <a:effectLst/>
                <a:latin typeface="Roboto Slab" pitchFamily="2" charset="0"/>
              </a:rPr>
              <a:t>() Method</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E703AADE-EE9E-3D80-18E5-ACCB1925DC1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7834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39E3-6F0A-61BC-34FD-1A782402340A}"/>
              </a:ext>
            </a:extLst>
          </p:cNvPr>
          <p:cNvSpPr>
            <a:spLocks noGrp="1"/>
          </p:cNvSpPr>
          <p:nvPr>
            <p:ph type="title"/>
          </p:nvPr>
        </p:nvSpPr>
        <p:spPr/>
        <p:txBody>
          <a:bodyPr/>
          <a:lstStyle/>
          <a:p>
            <a:r>
              <a:rPr lang="en-US" b="0" i="0" dirty="0">
                <a:solidFill>
                  <a:srgbClr val="222222"/>
                </a:solidFill>
                <a:effectLst/>
                <a:latin typeface="Roboto Slab" pitchFamily="2" charset="0"/>
              </a:rPr>
              <a:t>New String Methods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B709CC80-DBB1-A316-8EF8-C1319F178D37}"/>
              </a:ext>
            </a:extLst>
          </p:cNvPr>
          <p:cNvSpPr>
            <a:spLocks noGrp="1"/>
          </p:cNvSpPr>
          <p:nvPr>
            <p:ph idx="1"/>
          </p:nvPr>
        </p:nvSpPr>
        <p:spPr/>
        <p:txBody>
          <a:bodyPr/>
          <a:lstStyle/>
          <a:p>
            <a:r>
              <a:rPr lang="en-US" dirty="0"/>
              <a:t>In Java 11, the String class has been extended with some helpful methods:</a:t>
            </a:r>
          </a:p>
          <a:p>
            <a:pPr lvl="1"/>
            <a:r>
              <a:rPr lang="en-US" b="1" i="0" dirty="0" err="1">
                <a:solidFill>
                  <a:srgbClr val="222222"/>
                </a:solidFill>
                <a:effectLst/>
                <a:latin typeface="Roboto Slab" pitchFamily="2" charset="0"/>
              </a:rPr>
              <a:t>String.strip</a:t>
            </a:r>
            <a:r>
              <a:rPr lang="en-US" b="1" i="0" dirty="0">
                <a:solidFill>
                  <a:srgbClr val="222222"/>
                </a:solidFill>
                <a:effectLst/>
                <a:latin typeface="Roboto Slab" pitchFamily="2" charset="0"/>
              </a:rPr>
              <a:t>(), </a:t>
            </a:r>
            <a:r>
              <a:rPr lang="en-US" b="1" i="0" dirty="0" err="1">
                <a:solidFill>
                  <a:srgbClr val="222222"/>
                </a:solidFill>
                <a:effectLst/>
                <a:latin typeface="Roboto Slab" pitchFamily="2" charset="0"/>
              </a:rPr>
              <a:t>stripLeading</a:t>
            </a:r>
            <a:r>
              <a:rPr lang="en-US" b="1" i="0" dirty="0">
                <a:solidFill>
                  <a:srgbClr val="222222"/>
                </a:solidFill>
                <a:effectLst/>
                <a:latin typeface="Roboto Slab" pitchFamily="2" charset="0"/>
              </a:rPr>
              <a:t>(), </a:t>
            </a:r>
            <a:r>
              <a:rPr lang="en-US" b="1" i="0" dirty="0" err="1">
                <a:solidFill>
                  <a:srgbClr val="222222"/>
                </a:solidFill>
                <a:effectLst/>
                <a:latin typeface="Roboto Slab" pitchFamily="2" charset="0"/>
              </a:rPr>
              <a:t>stripTailing</a:t>
            </a:r>
            <a:r>
              <a:rPr lang="en-US" b="1" i="0" dirty="0">
                <a:solidFill>
                  <a:srgbClr val="222222"/>
                </a:solidFill>
                <a:effectLst/>
                <a:latin typeface="Roboto Slab" pitchFamily="2" charset="0"/>
              </a:rPr>
              <a:t>()</a:t>
            </a:r>
            <a:r>
              <a:rPr lang="en-US" b="0" i="0" dirty="0">
                <a:solidFill>
                  <a:srgbClr val="222222"/>
                </a:solidFill>
                <a:effectLst/>
                <a:latin typeface="Roboto Slab" pitchFamily="2" charset="0"/>
              </a:rPr>
              <a:t>, this removes those characters that classifies as Whitespace.</a:t>
            </a:r>
          </a:p>
          <a:p>
            <a:pPr lvl="1"/>
            <a:r>
              <a:rPr lang="en-US" b="1" i="0" dirty="0" err="1">
                <a:solidFill>
                  <a:srgbClr val="222222"/>
                </a:solidFill>
                <a:effectLst/>
                <a:latin typeface="Roboto Slab" pitchFamily="2" charset="0"/>
              </a:rPr>
              <a:t>String.isBlank</a:t>
            </a:r>
            <a:r>
              <a:rPr lang="en-US" b="1" i="0" dirty="0">
                <a:solidFill>
                  <a:srgbClr val="222222"/>
                </a:solidFill>
                <a:effectLst/>
                <a:latin typeface="Roboto Slab" pitchFamily="2" charset="0"/>
              </a:rPr>
              <a:t>()</a:t>
            </a:r>
            <a:r>
              <a:rPr lang="en-US" b="0" i="0" dirty="0">
                <a:solidFill>
                  <a:srgbClr val="222222"/>
                </a:solidFill>
                <a:effectLst/>
                <a:latin typeface="Roboto Slab" pitchFamily="2" charset="0"/>
              </a:rPr>
              <a:t>, this method returns true if and only if the String contains only those characters that the </a:t>
            </a:r>
            <a:r>
              <a:rPr lang="en-US" b="0" i="0" dirty="0" err="1">
                <a:solidFill>
                  <a:srgbClr val="222222"/>
                </a:solidFill>
                <a:effectLst/>
                <a:latin typeface="Roboto Slab" pitchFamily="2" charset="0"/>
              </a:rPr>
              <a:t>Character.isWhitespace</a:t>
            </a:r>
            <a:r>
              <a:rPr lang="en-US" b="0" i="0" dirty="0">
                <a:solidFill>
                  <a:srgbClr val="222222"/>
                </a:solidFill>
                <a:effectLst/>
                <a:latin typeface="Roboto Slab" pitchFamily="2" charset="0"/>
              </a:rPr>
              <a:t>() method mentioned in the previous point classifies as whitespaces.</a:t>
            </a:r>
          </a:p>
          <a:p>
            <a:pPr lvl="1"/>
            <a:r>
              <a:rPr lang="en-US" b="0" i="0" dirty="0">
                <a:solidFill>
                  <a:srgbClr val="222222"/>
                </a:solidFill>
                <a:effectLst/>
                <a:latin typeface="Roboto Slab" pitchFamily="2" charset="0"/>
              </a:rPr>
              <a:t>You can use </a:t>
            </a:r>
            <a:r>
              <a:rPr lang="en-US" b="1" i="0" dirty="0" err="1">
                <a:solidFill>
                  <a:srgbClr val="222222"/>
                </a:solidFill>
                <a:effectLst/>
                <a:latin typeface="Roboto Slab" pitchFamily="2" charset="0"/>
              </a:rPr>
              <a:t>String.repeat</a:t>
            </a:r>
            <a:r>
              <a:rPr lang="en-US" b="1" i="0" dirty="0">
                <a:solidFill>
                  <a:srgbClr val="222222"/>
                </a:solidFill>
                <a:effectLst/>
                <a:latin typeface="Roboto Slab" pitchFamily="2" charset="0"/>
              </a:rPr>
              <a:t>() </a:t>
            </a:r>
            <a:r>
              <a:rPr lang="en-US" b="0" i="0" dirty="0">
                <a:solidFill>
                  <a:srgbClr val="222222"/>
                </a:solidFill>
                <a:effectLst/>
                <a:latin typeface="Roboto Slab" pitchFamily="2" charset="0"/>
              </a:rPr>
              <a:t>to repeatedly concatenate a String</a:t>
            </a:r>
          </a:p>
          <a:p>
            <a:pPr lvl="1"/>
            <a:r>
              <a:rPr lang="en-US" b="0" i="0" dirty="0">
                <a:solidFill>
                  <a:srgbClr val="222222"/>
                </a:solidFill>
                <a:effectLst/>
                <a:latin typeface="Roboto Slab" pitchFamily="2" charset="0"/>
              </a:rPr>
              <a:t>The </a:t>
            </a:r>
            <a:r>
              <a:rPr lang="en-US" b="1" i="0" dirty="0" err="1">
                <a:solidFill>
                  <a:srgbClr val="222222"/>
                </a:solidFill>
                <a:effectLst/>
                <a:latin typeface="Roboto Slab" pitchFamily="2" charset="0"/>
              </a:rPr>
              <a:t>String.lines</a:t>
            </a:r>
            <a:r>
              <a:rPr lang="en-US" b="1" i="0" dirty="0">
                <a:solidFill>
                  <a:srgbClr val="222222"/>
                </a:solidFill>
                <a:effectLst/>
                <a:latin typeface="Roboto Slab" pitchFamily="2" charset="0"/>
              </a:rPr>
              <a:t>()</a:t>
            </a:r>
            <a:r>
              <a:rPr lang="en-US" b="0" i="0" dirty="0">
                <a:solidFill>
                  <a:srgbClr val="222222"/>
                </a:solidFill>
                <a:effectLst/>
                <a:latin typeface="Roboto Slab" pitchFamily="2" charset="0"/>
              </a:rPr>
              <a:t> method splits a String at line breaks and returns a Stream of all lines.</a:t>
            </a:r>
          </a:p>
          <a:p>
            <a:pPr lvl="1"/>
            <a:endParaRPr lang="en-US" b="0" i="0" dirty="0">
              <a:solidFill>
                <a:srgbClr val="222222"/>
              </a:solidFill>
              <a:effectLst/>
              <a:latin typeface="Roboto Slab" pitchFamily="2" charset="0"/>
            </a:endParaRPr>
          </a:p>
          <a:p>
            <a:pPr lvl="1"/>
            <a:endParaRPr lang="en-US" b="0" i="0" dirty="0">
              <a:solidFill>
                <a:srgbClr val="222222"/>
              </a:solidFill>
              <a:effectLst/>
              <a:latin typeface="Roboto Slab" pitchFamily="2" charset="0"/>
            </a:endParaRPr>
          </a:p>
          <a:p>
            <a:pPr lvl="1"/>
            <a:endParaRPr lang="en-US" b="0" i="0" dirty="0">
              <a:solidFill>
                <a:srgbClr val="222222"/>
              </a:solidFill>
              <a:effectLst/>
              <a:latin typeface="Roboto Slab" pitchFamily="2" charset="0"/>
            </a:endParaRPr>
          </a:p>
          <a:p>
            <a:pPr lvl="1"/>
            <a:endParaRPr lang="en-US" b="0" i="0" dirty="0">
              <a:solidFill>
                <a:srgbClr val="222222"/>
              </a:solidFill>
              <a:effectLst/>
              <a:latin typeface="Roboto Slab" pitchFamily="2" charset="0"/>
            </a:endParaRPr>
          </a:p>
          <a:p>
            <a:pPr lvl="1"/>
            <a:endParaRPr lang="en-US" dirty="0"/>
          </a:p>
        </p:txBody>
      </p:sp>
    </p:spTree>
    <p:extLst>
      <p:ext uri="{BB962C8B-B14F-4D97-AF65-F5344CB8AC3E}">
        <p14:creationId xmlns:p14="http://schemas.microsoft.com/office/powerpoint/2010/main" val="274165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ADDD-4FDF-E082-430E-A966EA0F7447}"/>
              </a:ext>
            </a:extLst>
          </p:cNvPr>
          <p:cNvSpPr>
            <a:spLocks noGrp="1"/>
          </p:cNvSpPr>
          <p:nvPr>
            <p:ph type="title"/>
          </p:nvPr>
        </p:nvSpPr>
        <p:spPr/>
        <p:txBody>
          <a:bodyPr/>
          <a:lstStyle/>
          <a:p>
            <a:r>
              <a:rPr lang="en-US" b="0" i="0" dirty="0">
                <a:solidFill>
                  <a:srgbClr val="222222"/>
                </a:solidFill>
                <a:effectLst/>
                <a:latin typeface="Roboto Slab" pitchFamily="2" charset="0"/>
              </a:rPr>
              <a:t>New String and Files methods</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95203B63-459D-CBD0-D172-7E55C3A11123}"/>
              </a:ext>
            </a:extLst>
          </p:cNvPr>
          <p:cNvSpPr>
            <a:spLocks noGrp="1"/>
          </p:cNvSpPr>
          <p:nvPr>
            <p:ph idx="1"/>
          </p:nvPr>
        </p:nvSpPr>
        <p:spPr/>
        <p:txBody>
          <a:bodyPr/>
          <a:lstStyle/>
          <a:p>
            <a:pPr algn="l"/>
            <a:r>
              <a:rPr lang="en-US" b="0" i="0" dirty="0" err="1">
                <a:solidFill>
                  <a:srgbClr val="222222"/>
                </a:solidFill>
                <a:effectLst/>
                <a:latin typeface="Roboto Slab" pitchFamily="2" charset="0"/>
              </a:rPr>
              <a:t>String.indent</a:t>
            </a:r>
            <a:r>
              <a:rPr lang="en-US" b="0" i="0" dirty="0">
                <a:solidFill>
                  <a:srgbClr val="222222"/>
                </a:solidFill>
                <a:effectLst/>
                <a:latin typeface="Roboto Slab" pitchFamily="2" charset="0"/>
              </a:rPr>
              <a:t>()</a:t>
            </a:r>
          </a:p>
          <a:p>
            <a:r>
              <a:rPr lang="en-US" b="0" i="0" dirty="0" err="1">
                <a:solidFill>
                  <a:srgbClr val="222222"/>
                </a:solidFill>
                <a:effectLst/>
                <a:latin typeface="Roboto Slab" pitchFamily="2" charset="0"/>
              </a:rPr>
              <a:t>String.transform</a:t>
            </a:r>
            <a:r>
              <a:rPr lang="en-US" b="0" i="0" dirty="0">
                <a:solidFill>
                  <a:srgbClr val="222222"/>
                </a:solidFill>
                <a:effectLst/>
                <a:latin typeface="Roboto Slab" pitchFamily="2" charset="0"/>
              </a:rPr>
              <a:t>()</a:t>
            </a:r>
          </a:p>
          <a:p>
            <a:r>
              <a:rPr lang="en-US" b="0" i="0" dirty="0" err="1">
                <a:solidFill>
                  <a:srgbClr val="222222"/>
                </a:solidFill>
                <a:effectLst/>
                <a:latin typeface="Roboto Slab" pitchFamily="2" charset="0"/>
              </a:rPr>
              <a:t>Files.mismatch</a:t>
            </a:r>
            <a:r>
              <a:rPr lang="en-US" b="0" i="0" dirty="0">
                <a:solidFill>
                  <a:srgbClr val="222222"/>
                </a:solidFill>
                <a:effectLst/>
                <a:latin typeface="Roboto Slab" pitchFamily="2" charset="0"/>
              </a:rPr>
              <a:t>()</a:t>
            </a:r>
          </a:p>
          <a:p>
            <a:endParaRPr lang="en-US" dirty="0"/>
          </a:p>
        </p:txBody>
      </p:sp>
    </p:spTree>
    <p:extLst>
      <p:ext uri="{BB962C8B-B14F-4D97-AF65-F5344CB8AC3E}">
        <p14:creationId xmlns:p14="http://schemas.microsoft.com/office/powerpoint/2010/main" val="86543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8B5E-1270-EC16-9876-4F206DF2C57F}"/>
              </a:ext>
            </a:extLst>
          </p:cNvPr>
          <p:cNvSpPr>
            <a:spLocks noGrp="1"/>
          </p:cNvSpPr>
          <p:nvPr>
            <p:ph type="title"/>
          </p:nvPr>
        </p:nvSpPr>
        <p:spPr/>
        <p:txBody>
          <a:bodyPr/>
          <a:lstStyle/>
          <a:p>
            <a:r>
              <a:rPr lang="en-US" b="0" i="0" dirty="0" err="1">
                <a:solidFill>
                  <a:srgbClr val="222222"/>
                </a:solidFill>
                <a:effectLst/>
                <a:latin typeface="Roboto Slab" pitchFamily="2" charset="0"/>
              </a:rPr>
              <a:t>Files.readString</a:t>
            </a:r>
            <a:r>
              <a:rPr lang="en-US" b="0" i="0" dirty="0">
                <a:solidFill>
                  <a:srgbClr val="222222"/>
                </a:solidFill>
                <a:effectLst/>
                <a:latin typeface="Roboto Slab" pitchFamily="2" charset="0"/>
              </a:rPr>
              <a:t>() and </a:t>
            </a:r>
            <a:r>
              <a:rPr lang="en-US" b="0" i="0" dirty="0" err="1">
                <a:solidFill>
                  <a:srgbClr val="222222"/>
                </a:solidFill>
                <a:effectLst/>
                <a:latin typeface="Roboto Slab" pitchFamily="2" charset="0"/>
              </a:rPr>
              <a:t>writeString</a:t>
            </a:r>
            <a:r>
              <a:rPr lang="en-US" b="0" i="0" dirty="0">
                <a:solidFill>
                  <a:srgbClr val="222222"/>
                </a:solidFill>
                <a:effectLst/>
                <a:latin typeface="Roboto Slab" pitchFamily="2" charset="0"/>
              </a:rPr>
              <a:t>()</a:t>
            </a:r>
            <a:br>
              <a:rPr lang="en-US" b="0" i="0" dirty="0">
                <a:solidFill>
                  <a:srgbClr val="222222"/>
                </a:solidFill>
                <a:effectLst/>
                <a:latin typeface="Roboto Slab" pitchFamily="2" charset="0"/>
              </a:rPr>
            </a:br>
            <a:endParaRPr lang="en-US" dirty="0"/>
          </a:p>
        </p:txBody>
      </p:sp>
      <p:sp>
        <p:nvSpPr>
          <p:cNvPr id="3" name="Content Placeholder 2">
            <a:extLst>
              <a:ext uri="{FF2B5EF4-FFF2-40B4-BE49-F238E27FC236}">
                <a16:creationId xmlns:a16="http://schemas.microsoft.com/office/drawing/2014/main" id="{3C16E568-FA2A-8A79-7CA2-1DC89BFE49B0}"/>
              </a:ext>
            </a:extLst>
          </p:cNvPr>
          <p:cNvSpPr>
            <a:spLocks noGrp="1"/>
          </p:cNvSpPr>
          <p:nvPr>
            <p:ph idx="1"/>
          </p:nvPr>
        </p:nvSpPr>
        <p:spPr/>
        <p:txBody>
          <a:bodyPr/>
          <a:lstStyle/>
          <a:p>
            <a:r>
              <a:rPr lang="en-US" dirty="0"/>
              <a:t>Reading and writing text files has been continuously simplified since Java 6. In Java 6, we had to open a </a:t>
            </a:r>
            <a:r>
              <a:rPr lang="en-US" dirty="0" err="1"/>
              <a:t>FileInputStream</a:t>
            </a:r>
            <a:r>
              <a:rPr lang="en-US" dirty="0"/>
              <a:t>, wrap it with an </a:t>
            </a:r>
            <a:r>
              <a:rPr lang="en-US" dirty="0" err="1"/>
              <a:t>InputStreamReader</a:t>
            </a:r>
            <a:r>
              <a:rPr lang="en-US" dirty="0"/>
              <a:t> and a </a:t>
            </a:r>
            <a:r>
              <a:rPr lang="en-US" dirty="0" err="1"/>
              <a:t>BufferedReader</a:t>
            </a:r>
            <a:r>
              <a:rPr lang="en-US" dirty="0"/>
              <a:t>, then load the text file line by line into a StringBuilder</a:t>
            </a:r>
          </a:p>
          <a:p>
            <a:r>
              <a:rPr lang="en-US" dirty="0"/>
              <a:t>Till Java 7,no of lines required to write this is code is little more and it got simplified in Java 11 using </a:t>
            </a:r>
            <a:r>
              <a:rPr lang="en-US" dirty="0" err="1"/>
              <a:t>readString</a:t>
            </a:r>
            <a:r>
              <a:rPr lang="en-US" dirty="0"/>
              <a:t>() and </a:t>
            </a:r>
            <a:r>
              <a:rPr lang="en-US" dirty="0" err="1"/>
              <a:t>writeString</a:t>
            </a:r>
            <a:r>
              <a:rPr lang="en-US" dirty="0"/>
              <a:t>()</a:t>
            </a:r>
          </a:p>
          <a:p>
            <a:r>
              <a:rPr lang="en-US" b="0" i="0" dirty="0">
                <a:solidFill>
                  <a:srgbClr val="222222"/>
                </a:solidFill>
                <a:effectLst/>
                <a:latin typeface="Open Sans" panose="020B0606030504020204" pitchFamily="34" charset="0"/>
              </a:rPr>
              <a:t>At this point, I would like to raise a little anticipation for </a:t>
            </a:r>
            <a:r>
              <a:rPr lang="en-US" b="0" i="0" u="none" strike="noStrike" dirty="0">
                <a:solidFill>
                  <a:srgbClr val="1080B6"/>
                </a:solidFill>
                <a:effectLst/>
                <a:latin typeface="Open Sans" panose="020B0606030504020204" pitchFamily="34" charset="0"/>
                <a:hlinkClick r:id="rId2"/>
              </a:rPr>
              <a:t>Java 18</a:t>
            </a:r>
            <a:r>
              <a:rPr lang="en-US" b="0" i="0" dirty="0">
                <a:solidFill>
                  <a:srgbClr val="222222"/>
                </a:solidFill>
                <a:effectLst/>
                <a:latin typeface="Open Sans" panose="020B0606030504020204" pitchFamily="34" charset="0"/>
              </a:rPr>
              <a:t>: </a:t>
            </a:r>
            <a:r>
              <a:rPr lang="en-US" b="0" i="0" u="none" strike="noStrike" dirty="0">
                <a:solidFill>
                  <a:srgbClr val="1080B6"/>
                </a:solidFill>
                <a:effectLst/>
                <a:latin typeface="Open Sans" panose="020B0606030504020204" pitchFamily="34" charset="0"/>
                <a:hlinkClick r:id="rId3"/>
              </a:rPr>
              <a:t>JEP 400</a:t>
            </a:r>
            <a:r>
              <a:rPr lang="en-US" b="0" i="0" dirty="0">
                <a:solidFill>
                  <a:srgbClr val="222222"/>
                </a:solidFill>
                <a:effectLst/>
                <a:latin typeface="Open Sans" panose="020B0606030504020204" pitchFamily="34" charset="0"/>
              </a:rPr>
              <a:t> will finally set UTF-8 as the default character set for all architectures and operating systems, so we can then omit the character set parameter.</a:t>
            </a:r>
            <a:endParaRPr lang="en-US" dirty="0"/>
          </a:p>
        </p:txBody>
      </p:sp>
    </p:spTree>
    <p:extLst>
      <p:ext uri="{BB962C8B-B14F-4D97-AF65-F5344CB8AC3E}">
        <p14:creationId xmlns:p14="http://schemas.microsoft.com/office/powerpoint/2010/main" val="980423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1083</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Mulish</vt:lpstr>
      <vt:lpstr>Open Sans</vt:lpstr>
      <vt:lpstr>Roboto Slab</vt:lpstr>
      <vt:lpstr>Office Theme</vt:lpstr>
      <vt:lpstr>Java 11 Feature</vt:lpstr>
      <vt:lpstr>Introduction</vt:lpstr>
      <vt:lpstr>Contents</vt:lpstr>
      <vt:lpstr>Local-Variable Syntax for Lambda Parameters </vt:lpstr>
      <vt:lpstr>HTTP Client (Standard) </vt:lpstr>
      <vt:lpstr>New Collection.toArray() Method </vt:lpstr>
      <vt:lpstr>New String Methods </vt:lpstr>
      <vt:lpstr>New String and Files methods </vt:lpstr>
      <vt:lpstr>Files.readString() and writeString() </vt:lpstr>
      <vt:lpstr>Path.of() </vt:lpstr>
      <vt:lpstr>Epsilon: A No-Op Garbage Collector </vt:lpstr>
      <vt:lpstr>Launch Single-File Source-Code Programs </vt:lpstr>
      <vt:lpstr>Nest-Based Access Control </vt:lpstr>
      <vt:lpstr>Analysis Tool</vt:lpstr>
      <vt:lpstr>Deprecations and Deletions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11 Feature</dc:title>
  <dc:creator>Praveen Kumar</dc:creator>
  <cp:lastModifiedBy>Praveen Kumar</cp:lastModifiedBy>
  <cp:revision>4</cp:revision>
  <dcterms:created xsi:type="dcterms:W3CDTF">2023-08-27T13:27:18Z</dcterms:created>
  <dcterms:modified xsi:type="dcterms:W3CDTF">2023-08-28T04:43:53Z</dcterms:modified>
</cp:coreProperties>
</file>