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EC53-2B79-5492-6A93-7368B9662E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A12EB8-4C0A-417A-FC38-835D80942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EF2314-2C19-73F3-FB24-4DBFE6EA34E5}"/>
              </a:ext>
            </a:extLst>
          </p:cNvPr>
          <p:cNvSpPr>
            <a:spLocks noGrp="1"/>
          </p:cNvSpPr>
          <p:nvPr>
            <p:ph type="dt" sz="half" idx="10"/>
          </p:nvPr>
        </p:nvSpPr>
        <p:spPr/>
        <p:txBody>
          <a:bodyPr/>
          <a:lstStyle/>
          <a:p>
            <a:fld id="{11B51882-5B4F-42AA-822C-DD9BA1CC876D}" type="datetimeFigureOut">
              <a:rPr lang="en-US" smtClean="0"/>
              <a:t>8/27/2023</a:t>
            </a:fld>
            <a:endParaRPr lang="en-US"/>
          </a:p>
        </p:txBody>
      </p:sp>
      <p:sp>
        <p:nvSpPr>
          <p:cNvPr id="5" name="Footer Placeholder 4">
            <a:extLst>
              <a:ext uri="{FF2B5EF4-FFF2-40B4-BE49-F238E27FC236}">
                <a16:creationId xmlns:a16="http://schemas.microsoft.com/office/drawing/2014/main" id="{88E809DB-8632-7396-AADB-31EC2F0D0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8E92E-D92B-81C9-F615-8418228650E1}"/>
              </a:ext>
            </a:extLst>
          </p:cNvPr>
          <p:cNvSpPr>
            <a:spLocks noGrp="1"/>
          </p:cNvSpPr>
          <p:nvPr>
            <p:ph type="sldNum" sz="quarter" idx="12"/>
          </p:nvPr>
        </p:nvSpPr>
        <p:spPr/>
        <p:txBody>
          <a:bodyPr/>
          <a:lstStyle/>
          <a:p>
            <a:fld id="{BFC2D0F0-D7DB-470B-94A8-606AA575B03C}" type="slidenum">
              <a:rPr lang="en-US" smtClean="0"/>
              <a:t>‹#›</a:t>
            </a:fld>
            <a:endParaRPr lang="en-US"/>
          </a:p>
        </p:txBody>
      </p:sp>
    </p:spTree>
    <p:extLst>
      <p:ext uri="{BB962C8B-B14F-4D97-AF65-F5344CB8AC3E}">
        <p14:creationId xmlns:p14="http://schemas.microsoft.com/office/powerpoint/2010/main" val="79057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703E-C3DC-1D8D-1EEC-A8F1C4354D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62B3FC-74A1-6B3A-7D54-78419DF390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6D35B-66FD-0D62-B6E5-BF83D6002DAC}"/>
              </a:ext>
            </a:extLst>
          </p:cNvPr>
          <p:cNvSpPr>
            <a:spLocks noGrp="1"/>
          </p:cNvSpPr>
          <p:nvPr>
            <p:ph type="dt" sz="half" idx="10"/>
          </p:nvPr>
        </p:nvSpPr>
        <p:spPr/>
        <p:txBody>
          <a:bodyPr/>
          <a:lstStyle/>
          <a:p>
            <a:fld id="{11B51882-5B4F-42AA-822C-DD9BA1CC876D}" type="datetimeFigureOut">
              <a:rPr lang="en-US" smtClean="0"/>
              <a:t>8/27/2023</a:t>
            </a:fld>
            <a:endParaRPr lang="en-US"/>
          </a:p>
        </p:txBody>
      </p:sp>
      <p:sp>
        <p:nvSpPr>
          <p:cNvPr id="5" name="Footer Placeholder 4">
            <a:extLst>
              <a:ext uri="{FF2B5EF4-FFF2-40B4-BE49-F238E27FC236}">
                <a16:creationId xmlns:a16="http://schemas.microsoft.com/office/drawing/2014/main" id="{D5A080ED-BFB9-FD63-C202-C3085102E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CFBF8-3854-A03A-0636-571B4DBD5F36}"/>
              </a:ext>
            </a:extLst>
          </p:cNvPr>
          <p:cNvSpPr>
            <a:spLocks noGrp="1"/>
          </p:cNvSpPr>
          <p:nvPr>
            <p:ph type="sldNum" sz="quarter" idx="12"/>
          </p:nvPr>
        </p:nvSpPr>
        <p:spPr/>
        <p:txBody>
          <a:bodyPr/>
          <a:lstStyle/>
          <a:p>
            <a:fld id="{BFC2D0F0-D7DB-470B-94A8-606AA575B03C}" type="slidenum">
              <a:rPr lang="en-US" smtClean="0"/>
              <a:t>‹#›</a:t>
            </a:fld>
            <a:endParaRPr lang="en-US"/>
          </a:p>
        </p:txBody>
      </p:sp>
    </p:spTree>
    <p:extLst>
      <p:ext uri="{BB962C8B-B14F-4D97-AF65-F5344CB8AC3E}">
        <p14:creationId xmlns:p14="http://schemas.microsoft.com/office/powerpoint/2010/main" val="420667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5543E1-816E-8110-D7CC-4645D0E0BB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BFB1C5-2F04-4DB4-F181-943B2CA27F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4BC36-40AB-EAA2-9975-0523C95E5F79}"/>
              </a:ext>
            </a:extLst>
          </p:cNvPr>
          <p:cNvSpPr>
            <a:spLocks noGrp="1"/>
          </p:cNvSpPr>
          <p:nvPr>
            <p:ph type="dt" sz="half" idx="10"/>
          </p:nvPr>
        </p:nvSpPr>
        <p:spPr/>
        <p:txBody>
          <a:bodyPr/>
          <a:lstStyle/>
          <a:p>
            <a:fld id="{11B51882-5B4F-42AA-822C-DD9BA1CC876D}" type="datetimeFigureOut">
              <a:rPr lang="en-US" smtClean="0"/>
              <a:t>8/27/2023</a:t>
            </a:fld>
            <a:endParaRPr lang="en-US"/>
          </a:p>
        </p:txBody>
      </p:sp>
      <p:sp>
        <p:nvSpPr>
          <p:cNvPr id="5" name="Footer Placeholder 4">
            <a:extLst>
              <a:ext uri="{FF2B5EF4-FFF2-40B4-BE49-F238E27FC236}">
                <a16:creationId xmlns:a16="http://schemas.microsoft.com/office/drawing/2014/main" id="{C37B522A-216C-71E8-7520-1F01CA5AA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A7E2D-6942-8435-BD9C-AF904C38D20E}"/>
              </a:ext>
            </a:extLst>
          </p:cNvPr>
          <p:cNvSpPr>
            <a:spLocks noGrp="1"/>
          </p:cNvSpPr>
          <p:nvPr>
            <p:ph type="sldNum" sz="quarter" idx="12"/>
          </p:nvPr>
        </p:nvSpPr>
        <p:spPr/>
        <p:txBody>
          <a:bodyPr/>
          <a:lstStyle/>
          <a:p>
            <a:fld id="{BFC2D0F0-D7DB-470B-94A8-606AA575B03C}" type="slidenum">
              <a:rPr lang="en-US" smtClean="0"/>
              <a:t>‹#›</a:t>
            </a:fld>
            <a:endParaRPr lang="en-US"/>
          </a:p>
        </p:txBody>
      </p:sp>
    </p:spTree>
    <p:extLst>
      <p:ext uri="{BB962C8B-B14F-4D97-AF65-F5344CB8AC3E}">
        <p14:creationId xmlns:p14="http://schemas.microsoft.com/office/powerpoint/2010/main" val="313256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499C-3181-E54E-CE5A-E020644773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B6FA78-30AC-0F92-842D-9BABF66418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FC346-B394-D387-71B4-6ED52FC97A84}"/>
              </a:ext>
            </a:extLst>
          </p:cNvPr>
          <p:cNvSpPr>
            <a:spLocks noGrp="1"/>
          </p:cNvSpPr>
          <p:nvPr>
            <p:ph type="dt" sz="half" idx="10"/>
          </p:nvPr>
        </p:nvSpPr>
        <p:spPr/>
        <p:txBody>
          <a:bodyPr/>
          <a:lstStyle/>
          <a:p>
            <a:fld id="{11B51882-5B4F-42AA-822C-DD9BA1CC876D}" type="datetimeFigureOut">
              <a:rPr lang="en-US" smtClean="0"/>
              <a:t>8/27/2023</a:t>
            </a:fld>
            <a:endParaRPr lang="en-US"/>
          </a:p>
        </p:txBody>
      </p:sp>
      <p:sp>
        <p:nvSpPr>
          <p:cNvPr id="5" name="Footer Placeholder 4">
            <a:extLst>
              <a:ext uri="{FF2B5EF4-FFF2-40B4-BE49-F238E27FC236}">
                <a16:creationId xmlns:a16="http://schemas.microsoft.com/office/drawing/2014/main" id="{53A446C2-14A7-9C7F-0201-17B3233E2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D9C19-BFFD-FC60-AF73-9EEA9A6BB010}"/>
              </a:ext>
            </a:extLst>
          </p:cNvPr>
          <p:cNvSpPr>
            <a:spLocks noGrp="1"/>
          </p:cNvSpPr>
          <p:nvPr>
            <p:ph type="sldNum" sz="quarter" idx="12"/>
          </p:nvPr>
        </p:nvSpPr>
        <p:spPr/>
        <p:txBody>
          <a:bodyPr/>
          <a:lstStyle/>
          <a:p>
            <a:fld id="{BFC2D0F0-D7DB-470B-94A8-606AA575B03C}" type="slidenum">
              <a:rPr lang="en-US" smtClean="0"/>
              <a:t>‹#›</a:t>
            </a:fld>
            <a:endParaRPr lang="en-US"/>
          </a:p>
        </p:txBody>
      </p:sp>
    </p:spTree>
    <p:extLst>
      <p:ext uri="{BB962C8B-B14F-4D97-AF65-F5344CB8AC3E}">
        <p14:creationId xmlns:p14="http://schemas.microsoft.com/office/powerpoint/2010/main" val="313232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2679-42E6-1C2B-9CA6-40AE0EA1B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19C967-A829-FC4E-3F8D-2FB9980D67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D485DD-46DB-6F1B-0B78-9B66094489AF}"/>
              </a:ext>
            </a:extLst>
          </p:cNvPr>
          <p:cNvSpPr>
            <a:spLocks noGrp="1"/>
          </p:cNvSpPr>
          <p:nvPr>
            <p:ph type="dt" sz="half" idx="10"/>
          </p:nvPr>
        </p:nvSpPr>
        <p:spPr/>
        <p:txBody>
          <a:bodyPr/>
          <a:lstStyle/>
          <a:p>
            <a:fld id="{11B51882-5B4F-42AA-822C-DD9BA1CC876D}" type="datetimeFigureOut">
              <a:rPr lang="en-US" smtClean="0"/>
              <a:t>8/27/2023</a:t>
            </a:fld>
            <a:endParaRPr lang="en-US"/>
          </a:p>
        </p:txBody>
      </p:sp>
      <p:sp>
        <p:nvSpPr>
          <p:cNvPr id="5" name="Footer Placeholder 4">
            <a:extLst>
              <a:ext uri="{FF2B5EF4-FFF2-40B4-BE49-F238E27FC236}">
                <a16:creationId xmlns:a16="http://schemas.microsoft.com/office/drawing/2014/main" id="{7F244EF5-F0EE-B58D-C0EA-0BA1F9D2E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B8DCB-221D-5D97-97B9-E62F2BB434A2}"/>
              </a:ext>
            </a:extLst>
          </p:cNvPr>
          <p:cNvSpPr>
            <a:spLocks noGrp="1"/>
          </p:cNvSpPr>
          <p:nvPr>
            <p:ph type="sldNum" sz="quarter" idx="12"/>
          </p:nvPr>
        </p:nvSpPr>
        <p:spPr/>
        <p:txBody>
          <a:bodyPr/>
          <a:lstStyle/>
          <a:p>
            <a:fld id="{BFC2D0F0-D7DB-470B-94A8-606AA575B03C}" type="slidenum">
              <a:rPr lang="en-US" smtClean="0"/>
              <a:t>‹#›</a:t>
            </a:fld>
            <a:endParaRPr lang="en-US"/>
          </a:p>
        </p:txBody>
      </p:sp>
    </p:spTree>
    <p:extLst>
      <p:ext uri="{BB962C8B-B14F-4D97-AF65-F5344CB8AC3E}">
        <p14:creationId xmlns:p14="http://schemas.microsoft.com/office/powerpoint/2010/main" val="182818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F0AA-C10D-D7AC-87CD-8560BBF90E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2E9B08-E505-F2CF-941E-1470F92541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89BBE4-8C42-F4CC-FE1F-BF7E5981D1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97F66F-1FD1-4B16-2D95-E4D206742A64}"/>
              </a:ext>
            </a:extLst>
          </p:cNvPr>
          <p:cNvSpPr>
            <a:spLocks noGrp="1"/>
          </p:cNvSpPr>
          <p:nvPr>
            <p:ph type="dt" sz="half" idx="10"/>
          </p:nvPr>
        </p:nvSpPr>
        <p:spPr/>
        <p:txBody>
          <a:bodyPr/>
          <a:lstStyle/>
          <a:p>
            <a:fld id="{11B51882-5B4F-42AA-822C-DD9BA1CC876D}" type="datetimeFigureOut">
              <a:rPr lang="en-US" smtClean="0"/>
              <a:t>8/27/2023</a:t>
            </a:fld>
            <a:endParaRPr lang="en-US"/>
          </a:p>
        </p:txBody>
      </p:sp>
      <p:sp>
        <p:nvSpPr>
          <p:cNvPr id="6" name="Footer Placeholder 5">
            <a:extLst>
              <a:ext uri="{FF2B5EF4-FFF2-40B4-BE49-F238E27FC236}">
                <a16:creationId xmlns:a16="http://schemas.microsoft.com/office/drawing/2014/main" id="{E8A0BED3-ACE1-7D16-85FA-88F30996E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F55DF-F223-D711-4524-9311CD630081}"/>
              </a:ext>
            </a:extLst>
          </p:cNvPr>
          <p:cNvSpPr>
            <a:spLocks noGrp="1"/>
          </p:cNvSpPr>
          <p:nvPr>
            <p:ph type="sldNum" sz="quarter" idx="12"/>
          </p:nvPr>
        </p:nvSpPr>
        <p:spPr/>
        <p:txBody>
          <a:bodyPr/>
          <a:lstStyle/>
          <a:p>
            <a:fld id="{BFC2D0F0-D7DB-470B-94A8-606AA575B03C}" type="slidenum">
              <a:rPr lang="en-US" smtClean="0"/>
              <a:t>‹#›</a:t>
            </a:fld>
            <a:endParaRPr lang="en-US"/>
          </a:p>
        </p:txBody>
      </p:sp>
    </p:spTree>
    <p:extLst>
      <p:ext uri="{BB962C8B-B14F-4D97-AF65-F5344CB8AC3E}">
        <p14:creationId xmlns:p14="http://schemas.microsoft.com/office/powerpoint/2010/main" val="80861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DC19-65B8-96EA-8277-E637C731EE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36F8A1-3F68-3379-0E45-549C0D8248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E00E1C-4864-6148-5751-B6C22AA208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CD951A-B065-4398-118D-F88CE7F002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1FB759-71EB-DCB3-FDDA-D0F0AA2D3A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973DC0-9AC3-30CB-74F2-F1B5CF02215F}"/>
              </a:ext>
            </a:extLst>
          </p:cNvPr>
          <p:cNvSpPr>
            <a:spLocks noGrp="1"/>
          </p:cNvSpPr>
          <p:nvPr>
            <p:ph type="dt" sz="half" idx="10"/>
          </p:nvPr>
        </p:nvSpPr>
        <p:spPr/>
        <p:txBody>
          <a:bodyPr/>
          <a:lstStyle/>
          <a:p>
            <a:fld id="{11B51882-5B4F-42AA-822C-DD9BA1CC876D}" type="datetimeFigureOut">
              <a:rPr lang="en-US" smtClean="0"/>
              <a:t>8/27/2023</a:t>
            </a:fld>
            <a:endParaRPr lang="en-US"/>
          </a:p>
        </p:txBody>
      </p:sp>
      <p:sp>
        <p:nvSpPr>
          <p:cNvPr id="8" name="Footer Placeholder 7">
            <a:extLst>
              <a:ext uri="{FF2B5EF4-FFF2-40B4-BE49-F238E27FC236}">
                <a16:creationId xmlns:a16="http://schemas.microsoft.com/office/drawing/2014/main" id="{DBE60B94-AA33-EB52-67A8-CDCC68EF29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D7D0B1-5A40-74CF-1B84-500F1471ECCC}"/>
              </a:ext>
            </a:extLst>
          </p:cNvPr>
          <p:cNvSpPr>
            <a:spLocks noGrp="1"/>
          </p:cNvSpPr>
          <p:nvPr>
            <p:ph type="sldNum" sz="quarter" idx="12"/>
          </p:nvPr>
        </p:nvSpPr>
        <p:spPr/>
        <p:txBody>
          <a:bodyPr/>
          <a:lstStyle/>
          <a:p>
            <a:fld id="{BFC2D0F0-D7DB-470B-94A8-606AA575B03C}" type="slidenum">
              <a:rPr lang="en-US" smtClean="0"/>
              <a:t>‹#›</a:t>
            </a:fld>
            <a:endParaRPr lang="en-US"/>
          </a:p>
        </p:txBody>
      </p:sp>
    </p:spTree>
    <p:extLst>
      <p:ext uri="{BB962C8B-B14F-4D97-AF65-F5344CB8AC3E}">
        <p14:creationId xmlns:p14="http://schemas.microsoft.com/office/powerpoint/2010/main" val="2660682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1E603-75EF-8F4A-3EDE-84716DEE21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2A2334-657C-5055-183A-FB29B3913C1F}"/>
              </a:ext>
            </a:extLst>
          </p:cNvPr>
          <p:cNvSpPr>
            <a:spLocks noGrp="1"/>
          </p:cNvSpPr>
          <p:nvPr>
            <p:ph type="dt" sz="half" idx="10"/>
          </p:nvPr>
        </p:nvSpPr>
        <p:spPr/>
        <p:txBody>
          <a:bodyPr/>
          <a:lstStyle/>
          <a:p>
            <a:fld id="{11B51882-5B4F-42AA-822C-DD9BA1CC876D}" type="datetimeFigureOut">
              <a:rPr lang="en-US" smtClean="0"/>
              <a:t>8/27/2023</a:t>
            </a:fld>
            <a:endParaRPr lang="en-US"/>
          </a:p>
        </p:txBody>
      </p:sp>
      <p:sp>
        <p:nvSpPr>
          <p:cNvPr id="4" name="Footer Placeholder 3">
            <a:extLst>
              <a:ext uri="{FF2B5EF4-FFF2-40B4-BE49-F238E27FC236}">
                <a16:creationId xmlns:a16="http://schemas.microsoft.com/office/drawing/2014/main" id="{28FDB7E4-88EF-BE63-CB3E-209C373B1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3496D3-4C5D-44BF-B8C8-112F25AEAA46}"/>
              </a:ext>
            </a:extLst>
          </p:cNvPr>
          <p:cNvSpPr>
            <a:spLocks noGrp="1"/>
          </p:cNvSpPr>
          <p:nvPr>
            <p:ph type="sldNum" sz="quarter" idx="12"/>
          </p:nvPr>
        </p:nvSpPr>
        <p:spPr/>
        <p:txBody>
          <a:bodyPr/>
          <a:lstStyle/>
          <a:p>
            <a:fld id="{BFC2D0F0-D7DB-470B-94A8-606AA575B03C}" type="slidenum">
              <a:rPr lang="en-US" smtClean="0"/>
              <a:t>‹#›</a:t>
            </a:fld>
            <a:endParaRPr lang="en-US"/>
          </a:p>
        </p:txBody>
      </p:sp>
    </p:spTree>
    <p:extLst>
      <p:ext uri="{BB962C8B-B14F-4D97-AF65-F5344CB8AC3E}">
        <p14:creationId xmlns:p14="http://schemas.microsoft.com/office/powerpoint/2010/main" val="3544763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7C2B8-96CB-ED3A-A2CE-7B4037300861}"/>
              </a:ext>
            </a:extLst>
          </p:cNvPr>
          <p:cNvSpPr>
            <a:spLocks noGrp="1"/>
          </p:cNvSpPr>
          <p:nvPr>
            <p:ph type="dt" sz="half" idx="10"/>
          </p:nvPr>
        </p:nvSpPr>
        <p:spPr/>
        <p:txBody>
          <a:bodyPr/>
          <a:lstStyle/>
          <a:p>
            <a:fld id="{11B51882-5B4F-42AA-822C-DD9BA1CC876D}" type="datetimeFigureOut">
              <a:rPr lang="en-US" smtClean="0"/>
              <a:t>8/27/2023</a:t>
            </a:fld>
            <a:endParaRPr lang="en-US"/>
          </a:p>
        </p:txBody>
      </p:sp>
      <p:sp>
        <p:nvSpPr>
          <p:cNvPr id="3" name="Footer Placeholder 2">
            <a:extLst>
              <a:ext uri="{FF2B5EF4-FFF2-40B4-BE49-F238E27FC236}">
                <a16:creationId xmlns:a16="http://schemas.microsoft.com/office/drawing/2014/main" id="{AC74B3AF-123B-18FA-BBC7-3788031F49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221CF1-732A-60D4-936A-FE38DBD4832A}"/>
              </a:ext>
            </a:extLst>
          </p:cNvPr>
          <p:cNvSpPr>
            <a:spLocks noGrp="1"/>
          </p:cNvSpPr>
          <p:nvPr>
            <p:ph type="sldNum" sz="quarter" idx="12"/>
          </p:nvPr>
        </p:nvSpPr>
        <p:spPr/>
        <p:txBody>
          <a:bodyPr/>
          <a:lstStyle/>
          <a:p>
            <a:fld id="{BFC2D0F0-D7DB-470B-94A8-606AA575B03C}" type="slidenum">
              <a:rPr lang="en-US" smtClean="0"/>
              <a:t>‹#›</a:t>
            </a:fld>
            <a:endParaRPr lang="en-US"/>
          </a:p>
        </p:txBody>
      </p:sp>
    </p:spTree>
    <p:extLst>
      <p:ext uri="{BB962C8B-B14F-4D97-AF65-F5344CB8AC3E}">
        <p14:creationId xmlns:p14="http://schemas.microsoft.com/office/powerpoint/2010/main" val="284706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9E66-6221-5B38-C322-5A3F1CB8B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261FE6-062C-0739-3530-8727DD64B4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CB57A8-966E-14ED-06F7-486FAD02A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694B7-1921-E36C-52D0-0AE6DD016A64}"/>
              </a:ext>
            </a:extLst>
          </p:cNvPr>
          <p:cNvSpPr>
            <a:spLocks noGrp="1"/>
          </p:cNvSpPr>
          <p:nvPr>
            <p:ph type="dt" sz="half" idx="10"/>
          </p:nvPr>
        </p:nvSpPr>
        <p:spPr/>
        <p:txBody>
          <a:bodyPr/>
          <a:lstStyle/>
          <a:p>
            <a:fld id="{11B51882-5B4F-42AA-822C-DD9BA1CC876D}" type="datetimeFigureOut">
              <a:rPr lang="en-US" smtClean="0"/>
              <a:t>8/27/2023</a:t>
            </a:fld>
            <a:endParaRPr lang="en-US"/>
          </a:p>
        </p:txBody>
      </p:sp>
      <p:sp>
        <p:nvSpPr>
          <p:cNvPr id="6" name="Footer Placeholder 5">
            <a:extLst>
              <a:ext uri="{FF2B5EF4-FFF2-40B4-BE49-F238E27FC236}">
                <a16:creationId xmlns:a16="http://schemas.microsoft.com/office/drawing/2014/main" id="{947EB0BF-A67C-AD3F-08AA-1F2969D29A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E99270-D2AE-C52A-5565-A0004576B43C}"/>
              </a:ext>
            </a:extLst>
          </p:cNvPr>
          <p:cNvSpPr>
            <a:spLocks noGrp="1"/>
          </p:cNvSpPr>
          <p:nvPr>
            <p:ph type="sldNum" sz="quarter" idx="12"/>
          </p:nvPr>
        </p:nvSpPr>
        <p:spPr/>
        <p:txBody>
          <a:bodyPr/>
          <a:lstStyle/>
          <a:p>
            <a:fld id="{BFC2D0F0-D7DB-470B-94A8-606AA575B03C}" type="slidenum">
              <a:rPr lang="en-US" smtClean="0"/>
              <a:t>‹#›</a:t>
            </a:fld>
            <a:endParaRPr lang="en-US"/>
          </a:p>
        </p:txBody>
      </p:sp>
    </p:spTree>
    <p:extLst>
      <p:ext uri="{BB962C8B-B14F-4D97-AF65-F5344CB8AC3E}">
        <p14:creationId xmlns:p14="http://schemas.microsoft.com/office/powerpoint/2010/main" val="169303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8C2F-3153-BD38-16FE-971E358C89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79C23C-6CBA-E55C-6739-64F164486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F49F1-1AFB-5D2D-4875-094EC4F2B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96D995-65B5-D4D2-E5AB-BB8B9550FB1B}"/>
              </a:ext>
            </a:extLst>
          </p:cNvPr>
          <p:cNvSpPr>
            <a:spLocks noGrp="1"/>
          </p:cNvSpPr>
          <p:nvPr>
            <p:ph type="dt" sz="half" idx="10"/>
          </p:nvPr>
        </p:nvSpPr>
        <p:spPr/>
        <p:txBody>
          <a:bodyPr/>
          <a:lstStyle/>
          <a:p>
            <a:fld id="{11B51882-5B4F-42AA-822C-DD9BA1CC876D}" type="datetimeFigureOut">
              <a:rPr lang="en-US" smtClean="0"/>
              <a:t>8/27/2023</a:t>
            </a:fld>
            <a:endParaRPr lang="en-US"/>
          </a:p>
        </p:txBody>
      </p:sp>
      <p:sp>
        <p:nvSpPr>
          <p:cNvPr id="6" name="Footer Placeholder 5">
            <a:extLst>
              <a:ext uri="{FF2B5EF4-FFF2-40B4-BE49-F238E27FC236}">
                <a16:creationId xmlns:a16="http://schemas.microsoft.com/office/drawing/2014/main" id="{C1DB5AED-50A6-AE06-AE23-23E127EF5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4377CA-7E8C-94AD-98AD-5EC0CB7A78FB}"/>
              </a:ext>
            </a:extLst>
          </p:cNvPr>
          <p:cNvSpPr>
            <a:spLocks noGrp="1"/>
          </p:cNvSpPr>
          <p:nvPr>
            <p:ph type="sldNum" sz="quarter" idx="12"/>
          </p:nvPr>
        </p:nvSpPr>
        <p:spPr/>
        <p:txBody>
          <a:bodyPr/>
          <a:lstStyle/>
          <a:p>
            <a:fld id="{BFC2D0F0-D7DB-470B-94A8-606AA575B03C}" type="slidenum">
              <a:rPr lang="en-US" smtClean="0"/>
              <a:t>‹#›</a:t>
            </a:fld>
            <a:endParaRPr lang="en-US"/>
          </a:p>
        </p:txBody>
      </p:sp>
    </p:spTree>
    <p:extLst>
      <p:ext uri="{BB962C8B-B14F-4D97-AF65-F5344CB8AC3E}">
        <p14:creationId xmlns:p14="http://schemas.microsoft.com/office/powerpoint/2010/main" val="404928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7FFFC8-BB77-651A-8BBC-66594E01B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34C73D-080E-505D-DF2B-179C1454A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3C5A2-CAA2-D833-D2D2-C646EB25A1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51882-5B4F-42AA-822C-DD9BA1CC876D}" type="datetimeFigureOut">
              <a:rPr lang="en-US" smtClean="0"/>
              <a:t>8/27/2023</a:t>
            </a:fld>
            <a:endParaRPr lang="en-US"/>
          </a:p>
        </p:txBody>
      </p:sp>
      <p:sp>
        <p:nvSpPr>
          <p:cNvPr id="5" name="Footer Placeholder 4">
            <a:extLst>
              <a:ext uri="{FF2B5EF4-FFF2-40B4-BE49-F238E27FC236}">
                <a16:creationId xmlns:a16="http://schemas.microsoft.com/office/drawing/2014/main" id="{A8CBF3AE-91ED-5A7B-7533-53BC559B0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5AB28E-02D8-64F9-0227-9661AAEDF7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2D0F0-D7DB-470B-94A8-606AA575B03C}" type="slidenum">
              <a:rPr lang="en-US" smtClean="0"/>
              <a:t>‹#›</a:t>
            </a:fld>
            <a:endParaRPr lang="en-US"/>
          </a:p>
        </p:txBody>
      </p:sp>
    </p:spTree>
    <p:extLst>
      <p:ext uri="{BB962C8B-B14F-4D97-AF65-F5344CB8AC3E}">
        <p14:creationId xmlns:p14="http://schemas.microsoft.com/office/powerpoint/2010/main" val="2674879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happycoders.eu/java/java-10-features/#Local-Variable_Type_Inference_var" TargetMode="External"/><Relationship Id="rId2" Type="http://schemas.openxmlformats.org/officeDocument/2006/relationships/hyperlink" Target="https://openjdk.org/projects/amber/" TargetMode="External"/><Relationship Id="rId1" Type="http://schemas.openxmlformats.org/officeDocument/2006/relationships/slideLayout" Target="../slideLayouts/slideLayout2.xml"/><Relationship Id="rId4" Type="http://schemas.openxmlformats.org/officeDocument/2006/relationships/hyperlink" Target="https://www.happycoders.eu/java/java-14-features/#Switch_Expressions_Standar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happycoders.eu/java/java-13-features/#Soft_Max_Heap_Size" TargetMode="External"/><Relationship Id="rId13" Type="http://schemas.openxmlformats.org/officeDocument/2006/relationships/hyperlink" Target="https://www.happycoders.eu/java/java-13-features/#Other_Changes_in_Java_13_Which_You_Dont_Necessarily_Need_to_Know_About_as_a_Java_Developer" TargetMode="External"/><Relationship Id="rId3" Type="http://schemas.openxmlformats.org/officeDocument/2006/relationships/hyperlink" Target="https://www.happycoders.eu/java/java-13-features/#Switch_Expressions_Second_Preview" TargetMode="External"/><Relationship Id="rId7" Type="http://schemas.openxmlformats.org/officeDocument/2006/relationships/hyperlink" Target="https://www.happycoders.eu/java/java-13-features/#Dynamic_CDS_Archives" TargetMode="External"/><Relationship Id="rId12" Type="http://schemas.openxmlformats.org/officeDocument/2006/relationships/hyperlink" Target="https://www.happycoders.eu/java/java-13-features/#FileSystemsnewFileSystem" TargetMode="External"/><Relationship Id="rId17" Type="http://schemas.openxmlformats.org/officeDocument/2006/relationships/hyperlink" Target="https://www.happycoders.eu/java/java-13-features/#Summary" TargetMode="External"/><Relationship Id="rId2" Type="http://schemas.openxmlformats.org/officeDocument/2006/relationships/hyperlink" Target="https://www.happycoders.eu/java/java-13-features/#Experimental_and_Preview_Features" TargetMode="External"/><Relationship Id="rId16" Type="http://schemas.openxmlformats.org/officeDocument/2006/relationships/hyperlink" Target="https://www.happycoders.eu/java/java-13-features/#Complete_List_of_All_Changes_in_Java_13" TargetMode="External"/><Relationship Id="rId1" Type="http://schemas.openxmlformats.org/officeDocument/2006/relationships/slideLayout" Target="../slideLayouts/slideLayout2.xml"/><Relationship Id="rId6" Type="http://schemas.openxmlformats.org/officeDocument/2006/relationships/hyperlink" Target="https://www.happycoders.eu/java/java-13-features/#Performance_Improvements" TargetMode="External"/><Relationship Id="rId11" Type="http://schemas.openxmlformats.org/officeDocument/2006/relationships/hyperlink" Target="https://www.happycoders.eu/java/java-13-features/#New_ByteBufferget_and_put_Methods" TargetMode="External"/><Relationship Id="rId5" Type="http://schemas.openxmlformats.org/officeDocument/2006/relationships/hyperlink" Target="https://www.happycoders.eu/java/java-13-features/#ZGC_Uncommit_Unused_Memory_Experimental" TargetMode="External"/><Relationship Id="rId15" Type="http://schemas.openxmlformats.org/officeDocument/2006/relationships/hyperlink" Target="https://www.happycoders.eu/java/java-13-features/#Unicode_121" TargetMode="External"/><Relationship Id="rId10" Type="http://schemas.openxmlformats.org/officeDocument/2006/relationships/hyperlink" Target="https://www.happycoders.eu/java/java-13-features/#ByteBufferslice" TargetMode="External"/><Relationship Id="rId4" Type="http://schemas.openxmlformats.org/officeDocument/2006/relationships/hyperlink" Target="https://www.happycoders.eu/java/java-13-features/#Text_Blocks_Preview" TargetMode="External"/><Relationship Id="rId9" Type="http://schemas.openxmlformats.org/officeDocument/2006/relationships/hyperlink" Target="https://www.happycoders.eu/java/java-13-features/#JDK_Class_Library_Enhancements" TargetMode="External"/><Relationship Id="rId14" Type="http://schemas.openxmlformats.org/officeDocument/2006/relationships/hyperlink" Target="https://www.happycoders.eu/java/java-13-features/#Reimplement_the_Legacy_Socket_API"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openjdk.org/jeps/35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penjdk.org/projects/amb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happycoders.eu/java/java-19-features/#Foreign_Function_Memory_API_Preview" TargetMode="External"/><Relationship Id="rId2" Type="http://schemas.openxmlformats.org/officeDocument/2006/relationships/hyperlink" Target="https://openjdk.org/projects/panam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vy paint art pattern">
            <a:extLst>
              <a:ext uri="{FF2B5EF4-FFF2-40B4-BE49-F238E27FC236}">
                <a16:creationId xmlns:a16="http://schemas.microsoft.com/office/drawing/2014/main" id="{92A43479-A13F-1C6A-03AD-A491ED43AE2E}"/>
              </a:ext>
            </a:extLst>
          </p:cNvPr>
          <p:cNvPicPr>
            <a:picLocks noChangeAspect="1"/>
          </p:cNvPicPr>
          <p:nvPr/>
        </p:nvPicPr>
        <p:blipFill rotWithShape="1">
          <a:blip r:embed="rId2"/>
          <a:srcRect t="3657" b="15986"/>
          <a:stretch/>
        </p:blipFill>
        <p:spPr>
          <a:xfrm>
            <a:off x="-1" y="10"/>
            <a:ext cx="12191999" cy="6857990"/>
          </a:xfrm>
          <a:prstGeom prst="rect">
            <a:avLst/>
          </a:prstGeom>
        </p:spPr>
      </p:pic>
      <p:sp>
        <p:nvSpPr>
          <p:cNvPr id="2" name="Title 1">
            <a:extLst>
              <a:ext uri="{FF2B5EF4-FFF2-40B4-BE49-F238E27FC236}">
                <a16:creationId xmlns:a16="http://schemas.microsoft.com/office/drawing/2014/main" id="{C9DC1D12-E5BE-1B8A-3684-B9A7C5E01CA7}"/>
              </a:ext>
            </a:extLst>
          </p:cNvPr>
          <p:cNvSpPr>
            <a:spLocks noGrp="1"/>
          </p:cNvSpPr>
          <p:nvPr>
            <p:ph type="ctrTitle"/>
          </p:nvPr>
        </p:nvSpPr>
        <p:spPr>
          <a:xfrm>
            <a:off x="735791" y="3331444"/>
            <a:ext cx="6470692" cy="1229306"/>
          </a:xfrm>
        </p:spPr>
        <p:txBody>
          <a:bodyPr>
            <a:normAutofit/>
          </a:bodyPr>
          <a:lstStyle/>
          <a:p>
            <a:r>
              <a:rPr lang="en-US" sz="5400" dirty="0">
                <a:solidFill>
                  <a:schemeClr val="tx1"/>
                </a:solidFill>
              </a:rPr>
              <a:t>Java 12 Feature</a:t>
            </a:r>
          </a:p>
        </p:txBody>
      </p:sp>
      <p:sp>
        <p:nvSpPr>
          <p:cNvPr id="3" name="Subtitle 2">
            <a:extLst>
              <a:ext uri="{FF2B5EF4-FFF2-40B4-BE49-F238E27FC236}">
                <a16:creationId xmlns:a16="http://schemas.microsoft.com/office/drawing/2014/main" id="{6C989CA7-E4C0-1AE2-6CC3-90A2F5754970}"/>
              </a:ext>
            </a:extLst>
          </p:cNvPr>
          <p:cNvSpPr>
            <a:spLocks noGrp="1"/>
          </p:cNvSpPr>
          <p:nvPr>
            <p:ph type="subTitle" idx="1"/>
          </p:nvPr>
        </p:nvSpPr>
        <p:spPr>
          <a:xfrm>
            <a:off x="735791" y="4735799"/>
            <a:ext cx="6470693" cy="605256"/>
          </a:xfrm>
        </p:spPr>
        <p:txBody>
          <a:bodyPr>
            <a:normAutofit/>
          </a:bodyPr>
          <a:lstStyle/>
          <a:p>
            <a:endParaRPr lang="en-US" dirty="0"/>
          </a:p>
        </p:txBody>
      </p:sp>
    </p:spTree>
    <p:extLst>
      <p:ext uri="{BB962C8B-B14F-4D97-AF65-F5344CB8AC3E}">
        <p14:creationId xmlns:p14="http://schemas.microsoft.com/office/powerpoint/2010/main" val="242886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4CD2-DFE5-560A-B1D1-1760EF2C4BB4}"/>
              </a:ext>
            </a:extLst>
          </p:cNvPr>
          <p:cNvSpPr>
            <a:spLocks noGrp="1"/>
          </p:cNvSpPr>
          <p:nvPr>
            <p:ph type="title"/>
          </p:nvPr>
        </p:nvSpPr>
        <p:spPr/>
        <p:txBody>
          <a:bodyPr/>
          <a:lstStyle/>
          <a:p>
            <a:r>
              <a:rPr lang="en-US" b="0" i="0" dirty="0">
                <a:solidFill>
                  <a:srgbClr val="222222"/>
                </a:solidFill>
                <a:effectLst/>
                <a:latin typeface="Roboto Slab" pitchFamily="2" charset="0"/>
              </a:rPr>
              <a:t>Performance Improvements</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9C2A35E8-507C-0A19-9DF5-97C43FAA17FC}"/>
              </a:ext>
            </a:extLst>
          </p:cNvPr>
          <p:cNvSpPr>
            <a:spLocks noGrp="1"/>
          </p:cNvSpPr>
          <p:nvPr>
            <p:ph idx="1"/>
          </p:nvPr>
        </p:nvSpPr>
        <p:spPr/>
        <p:txBody>
          <a:bodyPr/>
          <a:lstStyle/>
          <a:p>
            <a:r>
              <a:rPr lang="en-US" b="0" i="0" dirty="0">
                <a:solidFill>
                  <a:srgbClr val="222222"/>
                </a:solidFill>
                <a:effectLst/>
                <a:latin typeface="Roboto Slab" pitchFamily="2" charset="0"/>
              </a:rPr>
              <a:t>Non-Volatile Mapped Byte Buffers</a:t>
            </a:r>
          </a:p>
          <a:p>
            <a:r>
              <a:rPr lang="en-US" b="0" i="0" dirty="0">
                <a:solidFill>
                  <a:srgbClr val="222222"/>
                </a:solidFill>
                <a:effectLst/>
                <a:latin typeface="Roboto Slab" pitchFamily="2" charset="0"/>
              </a:rPr>
              <a:t>NUMA-Aware Memory Allocation for G1</a:t>
            </a:r>
          </a:p>
          <a:p>
            <a:r>
              <a:rPr lang="en-US" b="0" i="0" dirty="0">
                <a:solidFill>
                  <a:srgbClr val="222222"/>
                </a:solidFill>
                <a:effectLst/>
                <a:latin typeface="Roboto Slab" pitchFamily="2" charset="0"/>
              </a:rPr>
              <a:t>Parallel GC Improvements</a:t>
            </a:r>
          </a:p>
          <a:p>
            <a:endParaRPr lang="en-US" dirty="0"/>
          </a:p>
        </p:txBody>
      </p:sp>
    </p:spTree>
    <p:extLst>
      <p:ext uri="{BB962C8B-B14F-4D97-AF65-F5344CB8AC3E}">
        <p14:creationId xmlns:p14="http://schemas.microsoft.com/office/powerpoint/2010/main" val="218933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A16A-4D74-10E3-E996-59CD82202ABD}"/>
              </a:ext>
            </a:extLst>
          </p:cNvPr>
          <p:cNvSpPr>
            <a:spLocks noGrp="1"/>
          </p:cNvSpPr>
          <p:nvPr>
            <p:ph type="title"/>
          </p:nvPr>
        </p:nvSpPr>
        <p:spPr/>
        <p:txBody>
          <a:bodyPr/>
          <a:lstStyle/>
          <a:p>
            <a:r>
              <a:rPr lang="en-US" b="0" i="0" dirty="0">
                <a:solidFill>
                  <a:srgbClr val="222222"/>
                </a:solidFill>
                <a:effectLst/>
                <a:latin typeface="Roboto Slab" pitchFamily="2" charset="0"/>
              </a:rPr>
              <a:t>Deprecations and Deletions</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2EE2B79E-6A8F-BBA8-8A1E-199182164031}"/>
              </a:ext>
            </a:extLst>
          </p:cNvPr>
          <p:cNvSpPr>
            <a:spLocks noGrp="1"/>
          </p:cNvSpPr>
          <p:nvPr>
            <p:ph idx="1"/>
          </p:nvPr>
        </p:nvSpPr>
        <p:spPr/>
        <p:txBody>
          <a:bodyPr/>
          <a:lstStyle/>
          <a:p>
            <a:r>
              <a:rPr lang="en-US" b="0" i="0" dirty="0">
                <a:solidFill>
                  <a:srgbClr val="222222"/>
                </a:solidFill>
                <a:effectLst/>
                <a:latin typeface="Roboto Slab" pitchFamily="2" charset="0"/>
              </a:rPr>
              <a:t>Deprecate the Solaris and SPARC Ports</a:t>
            </a:r>
          </a:p>
          <a:p>
            <a:r>
              <a:rPr lang="en-US" b="0" i="0" dirty="0">
                <a:solidFill>
                  <a:srgbClr val="222222"/>
                </a:solidFill>
                <a:effectLst/>
                <a:latin typeface="Roboto Slab" pitchFamily="2" charset="0"/>
              </a:rPr>
              <a:t>Thread Suspend/Resume Are Deprecated for Removal</a:t>
            </a:r>
          </a:p>
          <a:p>
            <a:r>
              <a:rPr lang="en-US" b="0" i="0" dirty="0">
                <a:solidFill>
                  <a:srgbClr val="222222"/>
                </a:solidFill>
                <a:effectLst/>
                <a:latin typeface="Roboto Slab" pitchFamily="2" charset="0"/>
              </a:rPr>
              <a:t>Remove the Concurrent Mark Sweep (CMS) Garbage Collector</a:t>
            </a:r>
          </a:p>
          <a:p>
            <a:r>
              <a:rPr lang="en-US" b="0" i="0" dirty="0">
                <a:solidFill>
                  <a:srgbClr val="222222"/>
                </a:solidFill>
                <a:effectLst/>
                <a:latin typeface="Roboto Slab" pitchFamily="2" charset="0"/>
              </a:rPr>
              <a:t>Deprecate the </a:t>
            </a:r>
            <a:r>
              <a:rPr lang="en-US" b="0" i="0" dirty="0" err="1">
                <a:solidFill>
                  <a:srgbClr val="222222"/>
                </a:solidFill>
                <a:effectLst/>
                <a:latin typeface="Roboto Slab" pitchFamily="2" charset="0"/>
              </a:rPr>
              <a:t>ParallelScavenge</a:t>
            </a:r>
            <a:r>
              <a:rPr lang="en-US" b="0" i="0" dirty="0">
                <a:solidFill>
                  <a:srgbClr val="222222"/>
                </a:solidFill>
                <a:effectLst/>
                <a:latin typeface="Roboto Slab" pitchFamily="2" charset="0"/>
              </a:rPr>
              <a:t> + </a:t>
            </a:r>
            <a:r>
              <a:rPr lang="en-US" b="0" i="0" dirty="0" err="1">
                <a:solidFill>
                  <a:srgbClr val="222222"/>
                </a:solidFill>
                <a:effectLst/>
                <a:latin typeface="Roboto Slab" pitchFamily="2" charset="0"/>
              </a:rPr>
              <a:t>SerialOld</a:t>
            </a:r>
            <a:r>
              <a:rPr lang="en-US" b="0" i="0" dirty="0">
                <a:solidFill>
                  <a:srgbClr val="222222"/>
                </a:solidFill>
                <a:effectLst/>
                <a:latin typeface="Roboto Slab" pitchFamily="2" charset="0"/>
              </a:rPr>
              <a:t> GC Combination</a:t>
            </a:r>
          </a:p>
          <a:p>
            <a:r>
              <a:rPr lang="en-US" b="0" i="0" dirty="0">
                <a:solidFill>
                  <a:srgbClr val="222222"/>
                </a:solidFill>
                <a:effectLst/>
                <a:latin typeface="Roboto Slab" pitchFamily="2" charset="0"/>
              </a:rPr>
              <a:t>Remove the Pack200 Tools and API</a:t>
            </a:r>
          </a:p>
          <a:p>
            <a:endParaRPr lang="en-US" b="0" i="0" dirty="0">
              <a:solidFill>
                <a:srgbClr val="222222"/>
              </a:solidFill>
              <a:effectLst/>
              <a:latin typeface="Roboto Slab" pitchFamily="2" charset="0"/>
            </a:endParaRPr>
          </a:p>
          <a:p>
            <a:endParaRPr lang="en-US" dirty="0"/>
          </a:p>
        </p:txBody>
      </p:sp>
    </p:spTree>
    <p:extLst>
      <p:ext uri="{BB962C8B-B14F-4D97-AF65-F5344CB8AC3E}">
        <p14:creationId xmlns:p14="http://schemas.microsoft.com/office/powerpoint/2010/main" val="3685750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1228-E351-2809-38BC-4FA0A7491AE5}"/>
              </a:ext>
            </a:extLst>
          </p:cNvPr>
          <p:cNvSpPr>
            <a:spLocks noGrp="1"/>
          </p:cNvSpPr>
          <p:nvPr>
            <p:ph type="title"/>
          </p:nvPr>
        </p:nvSpPr>
        <p:spPr/>
        <p:txBody>
          <a:bodyPr/>
          <a:lstStyle/>
          <a:p>
            <a:r>
              <a:rPr lang="en-US" dirty="0"/>
              <a:t>Java 15 Features</a:t>
            </a:r>
          </a:p>
        </p:txBody>
      </p:sp>
      <p:sp>
        <p:nvSpPr>
          <p:cNvPr id="3" name="Content Placeholder 2">
            <a:extLst>
              <a:ext uri="{FF2B5EF4-FFF2-40B4-BE49-F238E27FC236}">
                <a16:creationId xmlns:a16="http://schemas.microsoft.com/office/drawing/2014/main" id="{4BE60FDA-8683-112B-B7B7-9B821BE816DD}"/>
              </a:ext>
            </a:extLst>
          </p:cNvPr>
          <p:cNvSpPr>
            <a:spLocks noGrp="1"/>
          </p:cNvSpPr>
          <p:nvPr>
            <p:ph idx="1"/>
          </p:nvPr>
        </p:nvSpPr>
        <p:spPr/>
        <p:txBody>
          <a:bodyPr/>
          <a:lstStyle/>
          <a:p>
            <a:r>
              <a:rPr lang="en-US" b="0" i="0" dirty="0">
                <a:solidFill>
                  <a:srgbClr val="222222"/>
                </a:solidFill>
                <a:effectLst/>
                <a:latin typeface="Open Sans" panose="020B0606030504020204" pitchFamily="34" charset="0"/>
              </a:rPr>
              <a:t>On September 15, 2020, Java 15 brought us "Text Blocks", the third language enhancement from </a:t>
            </a:r>
            <a:r>
              <a:rPr lang="en-US" b="0" i="0" u="none" strike="noStrike" dirty="0">
                <a:solidFill>
                  <a:srgbClr val="1080B6"/>
                </a:solidFill>
                <a:effectLst/>
                <a:latin typeface="Open Sans" panose="020B0606030504020204" pitchFamily="34" charset="0"/>
                <a:hlinkClick r:id="rId2"/>
              </a:rPr>
              <a:t>Project Amber</a:t>
            </a:r>
            <a:r>
              <a:rPr lang="en-US" b="0" i="0" dirty="0">
                <a:solidFill>
                  <a:srgbClr val="222222"/>
                </a:solidFill>
                <a:effectLst/>
                <a:latin typeface="Open Sans" panose="020B0606030504020204" pitchFamily="34" charset="0"/>
              </a:rPr>
              <a:t> (after </a:t>
            </a:r>
            <a:r>
              <a:rPr lang="en-US" b="0" i="0" u="none" strike="noStrike" dirty="0">
                <a:solidFill>
                  <a:srgbClr val="1080B6"/>
                </a:solidFill>
                <a:effectLst/>
                <a:latin typeface="Open Sans" panose="020B0606030504020204" pitchFamily="34" charset="0"/>
                <a:hlinkClick r:id="rId3"/>
              </a:rPr>
              <a:t>"var" in Java 10</a:t>
            </a:r>
            <a:r>
              <a:rPr lang="en-US" b="0" i="0" dirty="0">
                <a:solidFill>
                  <a:srgbClr val="222222"/>
                </a:solidFill>
                <a:effectLst/>
                <a:latin typeface="Open Sans" panose="020B0606030504020204" pitchFamily="34" charset="0"/>
              </a:rPr>
              <a:t> and </a:t>
            </a:r>
            <a:r>
              <a:rPr lang="en-US" b="0" i="0" u="none" strike="noStrike" dirty="0">
                <a:solidFill>
                  <a:srgbClr val="1080B6"/>
                </a:solidFill>
                <a:effectLst/>
                <a:latin typeface="Open Sans" panose="020B0606030504020204" pitchFamily="34" charset="0"/>
                <a:hlinkClick r:id="rId4"/>
              </a:rPr>
              <a:t>"Switch Expressions" in Java 14</a:t>
            </a:r>
            <a:r>
              <a:rPr lang="en-US" b="0" i="0" dirty="0">
                <a:solidFill>
                  <a:srgbClr val="222222"/>
                </a:solidFill>
                <a:effectLst/>
                <a:latin typeface="Open Sans" panose="020B0606030504020204" pitchFamily="34" charset="0"/>
              </a:rPr>
              <a:t>) – and with ZGC and Shenandoah, two new garbage collectors optimized for very short breaks.</a:t>
            </a:r>
          </a:p>
          <a:p>
            <a:r>
              <a:rPr lang="en-US" b="0" i="0" dirty="0">
                <a:solidFill>
                  <a:srgbClr val="222222"/>
                </a:solidFill>
                <a:effectLst/>
                <a:latin typeface="Open Sans" panose="020B0606030504020204" pitchFamily="34" charset="0"/>
              </a:rPr>
              <a:t>A total of 14 JDK Enhancement Proposals (JEPs) have made it into this release.</a:t>
            </a:r>
          </a:p>
          <a:p>
            <a:endParaRPr lang="en-US" dirty="0"/>
          </a:p>
        </p:txBody>
      </p:sp>
    </p:spTree>
    <p:extLst>
      <p:ext uri="{BB962C8B-B14F-4D97-AF65-F5344CB8AC3E}">
        <p14:creationId xmlns:p14="http://schemas.microsoft.com/office/powerpoint/2010/main" val="1041545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2B65-7963-D98D-17CF-41456BF9E716}"/>
              </a:ext>
            </a:extLst>
          </p:cNvPr>
          <p:cNvSpPr>
            <a:spLocks noGrp="1"/>
          </p:cNvSpPr>
          <p:nvPr>
            <p:ph type="title"/>
          </p:nvPr>
        </p:nvSpPr>
        <p:spPr/>
        <p:txBody>
          <a:bodyPr>
            <a:normAutofit fontScale="90000"/>
          </a:bodyPr>
          <a:lstStyle/>
          <a:p>
            <a:r>
              <a:rPr lang="en-US" dirty="0">
                <a:solidFill>
                  <a:srgbClr val="222222"/>
                </a:solidFill>
                <a:latin typeface="Roboto Slab" pitchFamily="2" charset="0"/>
              </a:rPr>
              <a:t>Features introduced in last versions as Preview</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75506D19-0C18-BF4A-59C2-5C3FC3948CCC}"/>
              </a:ext>
            </a:extLst>
          </p:cNvPr>
          <p:cNvSpPr>
            <a:spLocks noGrp="1"/>
          </p:cNvSpPr>
          <p:nvPr>
            <p:ph idx="1"/>
          </p:nvPr>
        </p:nvSpPr>
        <p:spPr/>
        <p:txBody>
          <a:bodyPr>
            <a:normAutofit fontScale="92500" lnSpcReduction="10000"/>
          </a:bodyPr>
          <a:lstStyle/>
          <a:p>
            <a:r>
              <a:rPr lang="en-US" b="0" i="0" dirty="0">
                <a:solidFill>
                  <a:srgbClr val="222222"/>
                </a:solidFill>
                <a:effectLst/>
                <a:latin typeface="Roboto Slab" pitchFamily="2" charset="0"/>
              </a:rPr>
              <a:t>Text Blocks</a:t>
            </a:r>
            <a:endParaRPr lang="en-US" dirty="0"/>
          </a:p>
          <a:p>
            <a:r>
              <a:rPr lang="en-US" b="0" i="0" dirty="0">
                <a:solidFill>
                  <a:srgbClr val="222222"/>
                </a:solidFill>
                <a:effectLst/>
                <a:latin typeface="Roboto Slab" pitchFamily="2" charset="0"/>
              </a:rPr>
              <a:t>New Garbage Collectors: ZGC + Shenandoah</a:t>
            </a:r>
          </a:p>
          <a:p>
            <a:pPr lvl="1"/>
            <a:r>
              <a:rPr lang="en-US" b="0" i="0" dirty="0">
                <a:solidFill>
                  <a:srgbClr val="222222"/>
                </a:solidFill>
                <a:effectLst/>
                <a:latin typeface="Open Sans" panose="020B0606030504020204" pitchFamily="34" charset="0"/>
              </a:rPr>
              <a:t>The requirements for modern applications are becoming increasingly demanding. With memory requirements ranging from gigabytes to terabytes, they may have to achieve response times in the single-digit millisecond range</a:t>
            </a:r>
            <a:endParaRPr lang="en-US" dirty="0">
              <a:solidFill>
                <a:srgbClr val="222222"/>
              </a:solidFill>
              <a:latin typeface="Roboto Slab" pitchFamily="2" charset="0"/>
            </a:endParaRPr>
          </a:p>
          <a:p>
            <a:pPr lvl="1"/>
            <a:r>
              <a:rPr lang="en-US" b="0" i="0" dirty="0">
                <a:solidFill>
                  <a:srgbClr val="222222"/>
                </a:solidFill>
                <a:effectLst/>
                <a:latin typeface="Open Sans" panose="020B0606030504020204" pitchFamily="34" charset="0"/>
              </a:rPr>
              <a:t>The Z Garbage Collector, or ZGC, promises not to exceed pause times of 10 </a:t>
            </a:r>
            <a:r>
              <a:rPr lang="en-US" b="0" i="0" dirty="0" err="1">
                <a:solidFill>
                  <a:srgbClr val="222222"/>
                </a:solidFill>
                <a:effectLst/>
                <a:latin typeface="Open Sans" panose="020B0606030504020204" pitchFamily="34" charset="0"/>
              </a:rPr>
              <a:t>ms</a:t>
            </a:r>
            <a:r>
              <a:rPr lang="en-US" b="0" i="0" dirty="0">
                <a:solidFill>
                  <a:srgbClr val="222222"/>
                </a:solidFill>
                <a:effectLst/>
                <a:latin typeface="Open Sans" panose="020B0606030504020204" pitchFamily="34" charset="0"/>
              </a:rPr>
              <a:t> while reducing overall application throughput by no more than 15% compared to the G1GC (the reduction in throughput is the cost of low latency).</a:t>
            </a:r>
            <a:endParaRPr lang="en-US" b="0" i="0" dirty="0">
              <a:solidFill>
                <a:srgbClr val="222222"/>
              </a:solidFill>
              <a:effectLst/>
              <a:latin typeface="Roboto Slab" pitchFamily="2" charset="0"/>
            </a:endParaRPr>
          </a:p>
          <a:p>
            <a:pPr lvl="1"/>
            <a:r>
              <a:rPr lang="en-US" b="0" i="0" dirty="0">
                <a:solidFill>
                  <a:srgbClr val="222222"/>
                </a:solidFill>
                <a:effectLst/>
                <a:latin typeface="Roboto Slab" pitchFamily="2" charset="0"/>
              </a:rPr>
              <a:t>Shenandoah: A Low-Pause-Time Garbage Collector</a:t>
            </a:r>
          </a:p>
          <a:p>
            <a:pPr lvl="1"/>
            <a:r>
              <a:rPr lang="en-US" b="0" i="0" dirty="0">
                <a:solidFill>
                  <a:srgbClr val="222222"/>
                </a:solidFill>
                <a:effectLst/>
                <a:latin typeface="Open Sans" panose="020B0606030504020204" pitchFamily="34" charset="0"/>
              </a:rPr>
              <a:t>Just like ZGC, Shenandoah promises minimal pause times, regardless of the heap size.</a:t>
            </a:r>
            <a:endParaRPr lang="en-US" b="0" i="0" dirty="0">
              <a:solidFill>
                <a:srgbClr val="222222"/>
              </a:solidFill>
              <a:effectLst/>
              <a:latin typeface="Roboto Slab" pitchFamily="2" charset="0"/>
            </a:endParaRPr>
          </a:p>
          <a:p>
            <a:endParaRPr lang="en-US" dirty="0"/>
          </a:p>
        </p:txBody>
      </p:sp>
    </p:spTree>
    <p:extLst>
      <p:ext uri="{BB962C8B-B14F-4D97-AF65-F5344CB8AC3E}">
        <p14:creationId xmlns:p14="http://schemas.microsoft.com/office/powerpoint/2010/main" val="3275229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E54E-8C8A-B282-8F21-4FE5075061CB}"/>
              </a:ext>
            </a:extLst>
          </p:cNvPr>
          <p:cNvSpPr>
            <a:spLocks noGrp="1"/>
          </p:cNvSpPr>
          <p:nvPr>
            <p:ph type="title"/>
          </p:nvPr>
        </p:nvSpPr>
        <p:spPr/>
        <p:txBody>
          <a:bodyPr>
            <a:normAutofit fontScale="90000"/>
          </a:bodyPr>
          <a:lstStyle/>
          <a:p>
            <a:r>
              <a:rPr lang="en-US" b="0" i="0" dirty="0">
                <a:solidFill>
                  <a:srgbClr val="222222"/>
                </a:solidFill>
                <a:effectLst/>
                <a:latin typeface="Roboto Slab" pitchFamily="2" charset="0"/>
              </a:rPr>
              <a:t>New String and </a:t>
            </a:r>
            <a:r>
              <a:rPr lang="en-US" b="0" i="0" dirty="0" err="1">
                <a:solidFill>
                  <a:srgbClr val="222222"/>
                </a:solidFill>
                <a:effectLst/>
                <a:latin typeface="Roboto Slab" pitchFamily="2" charset="0"/>
              </a:rPr>
              <a:t>CharSequence</a:t>
            </a:r>
            <a:r>
              <a:rPr lang="en-US" b="0" i="0" dirty="0">
                <a:solidFill>
                  <a:srgbClr val="222222"/>
                </a:solidFill>
                <a:effectLst/>
                <a:latin typeface="Roboto Slab" pitchFamily="2" charset="0"/>
              </a:rPr>
              <a:t> Methods</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2CD6B7C8-5064-92CB-91F5-6B8E6CFB9AF3}"/>
              </a:ext>
            </a:extLst>
          </p:cNvPr>
          <p:cNvSpPr>
            <a:spLocks noGrp="1"/>
          </p:cNvSpPr>
          <p:nvPr>
            <p:ph idx="1"/>
          </p:nvPr>
        </p:nvSpPr>
        <p:spPr/>
        <p:txBody>
          <a:bodyPr/>
          <a:lstStyle/>
          <a:p>
            <a:r>
              <a:rPr lang="en-US" b="0" i="0" dirty="0" err="1">
                <a:solidFill>
                  <a:srgbClr val="222222"/>
                </a:solidFill>
                <a:effectLst/>
                <a:latin typeface="Roboto Slab" pitchFamily="2" charset="0"/>
              </a:rPr>
              <a:t>String.formatted</a:t>
            </a:r>
            <a:r>
              <a:rPr lang="en-US" b="0" i="0" dirty="0">
                <a:solidFill>
                  <a:srgbClr val="222222"/>
                </a:solidFill>
                <a:effectLst/>
                <a:latin typeface="Roboto Slab" pitchFamily="2" charset="0"/>
              </a:rPr>
              <a:t>()</a:t>
            </a:r>
          </a:p>
          <a:p>
            <a:r>
              <a:rPr lang="en-US" b="0" i="0" dirty="0" err="1">
                <a:solidFill>
                  <a:srgbClr val="222222"/>
                </a:solidFill>
                <a:effectLst/>
                <a:latin typeface="Roboto Slab" pitchFamily="2" charset="0"/>
              </a:rPr>
              <a:t>String.stripIndent</a:t>
            </a:r>
            <a:r>
              <a:rPr lang="en-US" b="0" i="0" dirty="0">
                <a:solidFill>
                  <a:srgbClr val="222222"/>
                </a:solidFill>
                <a:effectLst/>
                <a:latin typeface="Roboto Slab" pitchFamily="2" charset="0"/>
              </a:rPr>
              <a:t>()</a:t>
            </a:r>
          </a:p>
          <a:p>
            <a:r>
              <a:rPr lang="en-US" b="0" i="0" dirty="0" err="1">
                <a:solidFill>
                  <a:srgbClr val="222222"/>
                </a:solidFill>
                <a:effectLst/>
                <a:latin typeface="Roboto Slab" pitchFamily="2" charset="0"/>
              </a:rPr>
              <a:t>String.translateEscapes</a:t>
            </a:r>
            <a:r>
              <a:rPr lang="en-US" b="0" i="0" dirty="0">
                <a:solidFill>
                  <a:srgbClr val="222222"/>
                </a:solidFill>
                <a:effectLst/>
                <a:latin typeface="Roboto Slab" pitchFamily="2" charset="0"/>
              </a:rPr>
              <a:t>()</a:t>
            </a:r>
          </a:p>
          <a:p>
            <a:r>
              <a:rPr lang="en-US" b="0" i="0" dirty="0" err="1">
                <a:solidFill>
                  <a:srgbClr val="222222"/>
                </a:solidFill>
                <a:effectLst/>
                <a:latin typeface="Roboto Slab" pitchFamily="2" charset="0"/>
              </a:rPr>
              <a:t>CharSequence.isEmpty</a:t>
            </a:r>
            <a:r>
              <a:rPr lang="en-US" b="0" i="0" dirty="0">
                <a:solidFill>
                  <a:srgbClr val="222222"/>
                </a:solidFill>
                <a:effectLst/>
                <a:latin typeface="Roboto Slab" pitchFamily="2" charset="0"/>
              </a:rPr>
              <a:t>()</a:t>
            </a:r>
          </a:p>
          <a:p>
            <a:r>
              <a:rPr lang="en-US" b="0" i="0" dirty="0">
                <a:solidFill>
                  <a:srgbClr val="222222"/>
                </a:solidFill>
                <a:effectLst/>
                <a:latin typeface="Roboto Slab" pitchFamily="2" charset="0"/>
              </a:rPr>
              <a:t>Helpful </a:t>
            </a:r>
            <a:r>
              <a:rPr lang="en-US" b="0" i="0" dirty="0" err="1">
                <a:solidFill>
                  <a:srgbClr val="222222"/>
                </a:solidFill>
                <a:effectLst/>
                <a:latin typeface="Roboto Slab" pitchFamily="2" charset="0"/>
              </a:rPr>
              <a:t>NullPointerExceptions</a:t>
            </a:r>
            <a:r>
              <a:rPr lang="en-US" b="0" i="0" dirty="0">
                <a:solidFill>
                  <a:srgbClr val="222222"/>
                </a:solidFill>
                <a:effectLst/>
                <a:latin typeface="Roboto Slab" pitchFamily="2" charset="0"/>
              </a:rPr>
              <a:t>(enabled by Default)</a:t>
            </a:r>
          </a:p>
          <a:p>
            <a:endParaRPr lang="en-US" dirty="0"/>
          </a:p>
        </p:txBody>
      </p:sp>
    </p:spTree>
    <p:extLst>
      <p:ext uri="{BB962C8B-B14F-4D97-AF65-F5344CB8AC3E}">
        <p14:creationId xmlns:p14="http://schemas.microsoft.com/office/powerpoint/2010/main" val="133329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9458-719D-00D9-17C4-7659633B9F9D}"/>
              </a:ext>
            </a:extLst>
          </p:cNvPr>
          <p:cNvSpPr>
            <a:spLocks noGrp="1"/>
          </p:cNvSpPr>
          <p:nvPr>
            <p:ph type="title"/>
          </p:nvPr>
        </p:nvSpPr>
        <p:spPr/>
        <p:txBody>
          <a:bodyPr/>
          <a:lstStyle/>
          <a:p>
            <a:r>
              <a:rPr lang="en-US" b="0" i="0" dirty="0">
                <a:solidFill>
                  <a:srgbClr val="222222"/>
                </a:solidFill>
                <a:effectLst/>
                <a:latin typeface="Roboto Slab" pitchFamily="2" charset="0"/>
              </a:rPr>
              <a:t>Performance Changes</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4AD024EC-7F6E-D912-619E-D82B03C15724}"/>
              </a:ext>
            </a:extLst>
          </p:cNvPr>
          <p:cNvSpPr>
            <a:spLocks noGrp="1"/>
          </p:cNvSpPr>
          <p:nvPr>
            <p:ph idx="1"/>
          </p:nvPr>
        </p:nvSpPr>
        <p:spPr/>
        <p:txBody>
          <a:bodyPr/>
          <a:lstStyle/>
          <a:p>
            <a:r>
              <a:rPr lang="en-US" b="0" i="0" dirty="0">
                <a:solidFill>
                  <a:srgbClr val="222222"/>
                </a:solidFill>
                <a:effectLst/>
                <a:latin typeface="Roboto Slab" pitchFamily="2" charset="0"/>
              </a:rPr>
              <a:t>Disable and Deprecate Biased Locking</a:t>
            </a:r>
          </a:p>
          <a:p>
            <a:r>
              <a:rPr lang="en-US" b="0" i="0" dirty="0">
                <a:solidFill>
                  <a:srgbClr val="222222"/>
                </a:solidFill>
                <a:effectLst/>
                <a:latin typeface="Roboto Slab" pitchFamily="2" charset="0"/>
              </a:rPr>
              <a:t>Specialized Implementations of </a:t>
            </a:r>
            <a:r>
              <a:rPr lang="en-US" b="0" i="0" dirty="0" err="1">
                <a:solidFill>
                  <a:srgbClr val="222222"/>
                </a:solidFill>
                <a:effectLst/>
                <a:latin typeface="Roboto Slab" pitchFamily="2" charset="0"/>
              </a:rPr>
              <a:t>TreeMap</a:t>
            </a:r>
            <a:r>
              <a:rPr lang="en-US" b="0" i="0" dirty="0">
                <a:solidFill>
                  <a:srgbClr val="222222"/>
                </a:solidFill>
                <a:effectLst/>
                <a:latin typeface="Roboto Slab" pitchFamily="2" charset="0"/>
              </a:rPr>
              <a:t> Methods</a:t>
            </a:r>
          </a:p>
          <a:p>
            <a:endParaRPr lang="en-US" dirty="0"/>
          </a:p>
        </p:txBody>
      </p:sp>
    </p:spTree>
    <p:extLst>
      <p:ext uri="{BB962C8B-B14F-4D97-AF65-F5344CB8AC3E}">
        <p14:creationId xmlns:p14="http://schemas.microsoft.com/office/powerpoint/2010/main" val="2033614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9D0D-0405-89BB-E44A-3E11A5B44ED3}"/>
              </a:ext>
            </a:extLst>
          </p:cNvPr>
          <p:cNvSpPr>
            <a:spLocks noGrp="1"/>
          </p:cNvSpPr>
          <p:nvPr>
            <p:ph type="title"/>
          </p:nvPr>
        </p:nvSpPr>
        <p:spPr/>
        <p:txBody>
          <a:bodyPr>
            <a:normAutofit fontScale="90000"/>
          </a:bodyPr>
          <a:lstStyle/>
          <a:p>
            <a:r>
              <a:rPr lang="en-US" b="0" i="0" dirty="0">
                <a:solidFill>
                  <a:srgbClr val="222222"/>
                </a:solidFill>
                <a:effectLst/>
                <a:latin typeface="Roboto Slab" pitchFamily="2" charset="0"/>
              </a:rPr>
              <a:t>Experimental, Preview, and Incubator Features</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A8799B01-1AFC-C0E2-3249-A8E22A8E1DDC}"/>
              </a:ext>
            </a:extLst>
          </p:cNvPr>
          <p:cNvSpPr>
            <a:spLocks noGrp="1"/>
          </p:cNvSpPr>
          <p:nvPr>
            <p:ph idx="1"/>
          </p:nvPr>
        </p:nvSpPr>
        <p:spPr/>
        <p:txBody>
          <a:bodyPr/>
          <a:lstStyle/>
          <a:p>
            <a:r>
              <a:rPr lang="en-US" b="0" i="0" dirty="0">
                <a:solidFill>
                  <a:srgbClr val="222222"/>
                </a:solidFill>
                <a:effectLst/>
                <a:latin typeface="Roboto Slab" pitchFamily="2" charset="0"/>
              </a:rPr>
              <a:t>Sealed Classes (Preview)</a:t>
            </a:r>
          </a:p>
          <a:p>
            <a:r>
              <a:rPr lang="en-US" b="0" i="0" dirty="0">
                <a:solidFill>
                  <a:srgbClr val="222222"/>
                </a:solidFill>
                <a:effectLst/>
                <a:latin typeface="Roboto Slab" pitchFamily="2" charset="0"/>
              </a:rPr>
              <a:t>Pattern Matching for </a:t>
            </a:r>
            <a:r>
              <a:rPr lang="en-US" b="0" i="0" dirty="0" err="1">
                <a:solidFill>
                  <a:srgbClr val="222222"/>
                </a:solidFill>
                <a:effectLst/>
                <a:latin typeface="Roboto Slab" pitchFamily="2" charset="0"/>
              </a:rPr>
              <a:t>instanceof</a:t>
            </a:r>
            <a:r>
              <a:rPr lang="en-US" b="0" i="0" dirty="0">
                <a:solidFill>
                  <a:srgbClr val="222222"/>
                </a:solidFill>
                <a:effectLst/>
                <a:latin typeface="Roboto Slab" pitchFamily="2" charset="0"/>
              </a:rPr>
              <a:t> (Second Preview)</a:t>
            </a:r>
          </a:p>
          <a:p>
            <a:r>
              <a:rPr lang="en-US" b="0" i="0" dirty="0">
                <a:solidFill>
                  <a:srgbClr val="222222"/>
                </a:solidFill>
                <a:effectLst/>
                <a:latin typeface="Roboto Slab" pitchFamily="2" charset="0"/>
              </a:rPr>
              <a:t>Records (Second Preview)</a:t>
            </a:r>
          </a:p>
          <a:p>
            <a:r>
              <a:rPr lang="en-US" b="0" i="0" dirty="0">
                <a:solidFill>
                  <a:srgbClr val="222222"/>
                </a:solidFill>
                <a:effectLst/>
                <a:latin typeface="Roboto Slab" pitchFamily="2" charset="0"/>
              </a:rPr>
              <a:t>Foreign-Memory Access API (Second Incubator)</a:t>
            </a:r>
          </a:p>
          <a:p>
            <a:endParaRPr lang="en-US" dirty="0"/>
          </a:p>
        </p:txBody>
      </p:sp>
    </p:spTree>
    <p:extLst>
      <p:ext uri="{BB962C8B-B14F-4D97-AF65-F5344CB8AC3E}">
        <p14:creationId xmlns:p14="http://schemas.microsoft.com/office/powerpoint/2010/main" val="2907046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5024-4E08-28D1-0CE9-B59BC41C5FAE}"/>
              </a:ext>
            </a:extLst>
          </p:cNvPr>
          <p:cNvSpPr>
            <a:spLocks noGrp="1"/>
          </p:cNvSpPr>
          <p:nvPr>
            <p:ph type="title"/>
          </p:nvPr>
        </p:nvSpPr>
        <p:spPr/>
        <p:txBody>
          <a:bodyPr/>
          <a:lstStyle/>
          <a:p>
            <a:r>
              <a:rPr lang="en-US" dirty="0"/>
              <a:t>Stream Methods in Java 16</a:t>
            </a:r>
          </a:p>
        </p:txBody>
      </p:sp>
      <p:sp>
        <p:nvSpPr>
          <p:cNvPr id="3" name="Content Placeholder 2">
            <a:extLst>
              <a:ext uri="{FF2B5EF4-FFF2-40B4-BE49-F238E27FC236}">
                <a16:creationId xmlns:a16="http://schemas.microsoft.com/office/drawing/2014/main" id="{AD87C465-6AA4-6C75-1DE2-6C661EDFE6D8}"/>
              </a:ext>
            </a:extLst>
          </p:cNvPr>
          <p:cNvSpPr>
            <a:spLocks noGrp="1"/>
          </p:cNvSpPr>
          <p:nvPr>
            <p:ph idx="1"/>
          </p:nvPr>
        </p:nvSpPr>
        <p:spPr/>
        <p:txBody>
          <a:bodyPr/>
          <a:lstStyle/>
          <a:p>
            <a:pPr marL="0" indent="0" algn="l">
              <a:buNone/>
            </a:pPr>
            <a:r>
              <a:rPr lang="en-US" b="0" i="0" u="none" strike="noStrike" dirty="0">
                <a:effectLst/>
                <a:latin typeface="Open Sans" panose="020B0606030504020204" pitchFamily="34" charset="0"/>
              </a:rPr>
              <a:t>1. </a:t>
            </a:r>
            <a:r>
              <a:rPr lang="en-US" b="0" i="0" u="none" strike="noStrike" dirty="0" err="1">
                <a:effectLst/>
                <a:latin typeface="Open Sans" panose="020B0606030504020204" pitchFamily="34" charset="0"/>
              </a:rPr>
              <a:t>Stream.toList</a:t>
            </a:r>
            <a:r>
              <a:rPr lang="en-US" b="0" i="0" u="none" strike="noStrike" dirty="0">
                <a:effectLst/>
                <a:latin typeface="Open Sans" panose="020B0606030504020204" pitchFamily="34" charset="0"/>
              </a:rPr>
              <a:t>()</a:t>
            </a:r>
            <a:endParaRPr lang="en-US" b="0" i="0" dirty="0">
              <a:effectLst/>
              <a:latin typeface="Open Sans" panose="020B0606030504020204" pitchFamily="34" charset="0"/>
            </a:endParaRPr>
          </a:p>
          <a:p>
            <a:pPr marL="0" indent="0" algn="l">
              <a:buNone/>
            </a:pPr>
            <a:r>
              <a:rPr lang="en-US" b="0" i="0" u="none" strike="noStrike" dirty="0">
                <a:effectLst/>
                <a:latin typeface="Open Sans" panose="020B0606030504020204" pitchFamily="34" charset="0"/>
              </a:rPr>
              <a:t>2. </a:t>
            </a:r>
            <a:r>
              <a:rPr lang="en-US" b="0" i="0" u="none" strike="noStrike" dirty="0" err="1">
                <a:effectLst/>
                <a:latin typeface="Open Sans" panose="020B0606030504020204" pitchFamily="34" charset="0"/>
              </a:rPr>
              <a:t>Stream.mapMulti</a:t>
            </a:r>
            <a:r>
              <a:rPr lang="en-US" b="0" i="0" u="none" strike="noStrike" dirty="0">
                <a:effectLst/>
                <a:latin typeface="Open Sans" panose="020B0606030504020204" pitchFamily="34" charset="0"/>
              </a:rPr>
              <a:t>()</a:t>
            </a:r>
            <a:endParaRPr lang="en-US" b="0" i="0" dirty="0">
              <a:effectLst/>
              <a:latin typeface="Open Sans" panose="020B0606030504020204" pitchFamily="34" charset="0"/>
            </a:endParaRPr>
          </a:p>
          <a:p>
            <a:endParaRPr lang="en-US" dirty="0"/>
          </a:p>
        </p:txBody>
      </p:sp>
    </p:spTree>
    <p:extLst>
      <p:ext uri="{BB962C8B-B14F-4D97-AF65-F5344CB8AC3E}">
        <p14:creationId xmlns:p14="http://schemas.microsoft.com/office/powerpoint/2010/main" val="276112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453A-03A2-E566-ED98-734F5360054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71FCDF5-7C66-B8D5-5B1F-3BD4D666D24C}"/>
              </a:ext>
            </a:extLst>
          </p:cNvPr>
          <p:cNvSpPr>
            <a:spLocks noGrp="1"/>
          </p:cNvSpPr>
          <p:nvPr>
            <p:ph idx="1"/>
          </p:nvPr>
        </p:nvSpPr>
        <p:spPr/>
        <p:txBody>
          <a:bodyPr/>
          <a:lstStyle/>
          <a:p>
            <a:pPr algn="l"/>
            <a:r>
              <a:rPr lang="en-US" b="0" i="0" dirty="0">
                <a:solidFill>
                  <a:srgbClr val="222222"/>
                </a:solidFill>
                <a:effectLst/>
                <a:latin typeface="Open Sans" panose="020B0606030504020204" pitchFamily="34" charset="0"/>
              </a:rPr>
              <a:t>Java 13 was released on September 17, 2019.</a:t>
            </a:r>
          </a:p>
          <a:p>
            <a:br>
              <a:rPr lang="en-US" dirty="0"/>
            </a:br>
            <a:endParaRPr lang="en-US" dirty="0"/>
          </a:p>
        </p:txBody>
      </p:sp>
    </p:spTree>
    <p:extLst>
      <p:ext uri="{BB962C8B-B14F-4D97-AF65-F5344CB8AC3E}">
        <p14:creationId xmlns:p14="http://schemas.microsoft.com/office/powerpoint/2010/main" val="3941308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A0C1-E46D-E4B2-59EC-45536425E76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B6777CC-6CC7-107C-F214-9685B1AE9735}"/>
              </a:ext>
            </a:extLst>
          </p:cNvPr>
          <p:cNvSpPr>
            <a:spLocks noGrp="1"/>
          </p:cNvSpPr>
          <p:nvPr>
            <p:ph idx="1"/>
          </p:nvPr>
        </p:nvSpPr>
        <p:spPr/>
        <p:txBody>
          <a:bodyPr>
            <a:normAutofit fontScale="62500" lnSpcReduction="20000"/>
          </a:bodyPr>
          <a:lstStyle/>
          <a:p>
            <a:pPr algn="l"/>
            <a:r>
              <a:rPr lang="en-US" b="1" i="0" u="none" strike="noStrike" dirty="0">
                <a:solidFill>
                  <a:srgbClr val="1080B6"/>
                </a:solidFill>
                <a:effectLst/>
                <a:latin typeface="Open Sans" panose="020B0606030504020204" pitchFamily="34" charset="0"/>
                <a:hlinkClick r:id="rId2"/>
              </a:rPr>
              <a:t>1 Experimental and Preview Features</a:t>
            </a:r>
            <a:endParaRPr lang="en-US" b="1" i="0" u="none" strike="noStrike" dirty="0">
              <a:solidFill>
                <a:srgbClr val="1080B6"/>
              </a:solidFill>
              <a:effectLst/>
              <a:latin typeface="Open Sans" panose="020B0606030504020204" pitchFamily="34" charset="0"/>
            </a:endParaRPr>
          </a:p>
          <a:p>
            <a:pPr algn="l"/>
            <a:r>
              <a:rPr lang="en-US" b="0" i="0" u="none" strike="noStrike" dirty="0">
                <a:solidFill>
                  <a:srgbClr val="1080B6"/>
                </a:solidFill>
                <a:effectLst/>
                <a:latin typeface="Open Sans" panose="020B0606030504020204" pitchFamily="34" charset="0"/>
                <a:hlinkClick r:id="rId3"/>
              </a:rPr>
              <a:t>1.1 Switch Expressions (Second Preview)</a:t>
            </a:r>
            <a:endParaRPr lang="en-US" b="0" i="0" dirty="0">
              <a:solidFill>
                <a:srgbClr val="333333"/>
              </a:solidFill>
              <a:effectLst/>
              <a:latin typeface="Open Sans" panose="020B0606030504020204" pitchFamily="34" charset="0"/>
            </a:endParaRPr>
          </a:p>
          <a:p>
            <a:pPr algn="l"/>
            <a:r>
              <a:rPr lang="en-US" b="0" i="0" u="none" strike="noStrike" dirty="0">
                <a:solidFill>
                  <a:srgbClr val="1080B6"/>
                </a:solidFill>
                <a:effectLst/>
                <a:latin typeface="Open Sans" panose="020B0606030504020204" pitchFamily="34" charset="0"/>
                <a:hlinkClick r:id="rId4"/>
              </a:rPr>
              <a:t>1.2 Text Blocks (Preview)</a:t>
            </a:r>
            <a:endParaRPr lang="en-US" b="0" i="0" dirty="0">
              <a:solidFill>
                <a:srgbClr val="333333"/>
              </a:solidFill>
              <a:effectLst/>
              <a:latin typeface="Open Sans" panose="020B0606030504020204" pitchFamily="34" charset="0"/>
            </a:endParaRPr>
          </a:p>
          <a:p>
            <a:pPr algn="l"/>
            <a:r>
              <a:rPr lang="en-US" b="0" i="0" u="none" strike="noStrike" dirty="0">
                <a:solidFill>
                  <a:srgbClr val="1080B6"/>
                </a:solidFill>
                <a:effectLst/>
                <a:latin typeface="Open Sans" panose="020B0606030504020204" pitchFamily="34" charset="0"/>
                <a:hlinkClick r:id="rId5"/>
              </a:rPr>
              <a:t>1.3 ZGC: Uncommit Unused Memory (Experimental)</a:t>
            </a:r>
            <a:endParaRPr lang="en-US" b="0" i="0" dirty="0">
              <a:solidFill>
                <a:srgbClr val="333333"/>
              </a:solidFill>
              <a:effectLst/>
              <a:latin typeface="Open Sans" panose="020B0606030504020204" pitchFamily="34" charset="0"/>
            </a:endParaRPr>
          </a:p>
          <a:p>
            <a:pPr algn="l"/>
            <a:r>
              <a:rPr lang="en-US" b="1" i="0" u="none" strike="noStrike" dirty="0">
                <a:solidFill>
                  <a:srgbClr val="1080B6"/>
                </a:solidFill>
                <a:effectLst/>
                <a:latin typeface="Open Sans" panose="020B0606030504020204" pitchFamily="34" charset="0"/>
                <a:hlinkClick r:id="rId6"/>
              </a:rPr>
              <a:t>2 Performance Improvements</a:t>
            </a:r>
            <a:r>
              <a:rPr lang="en-US" b="0" i="0" u="none" strike="noStrike" dirty="0">
                <a:solidFill>
                  <a:srgbClr val="1080B6"/>
                </a:solidFill>
                <a:effectLst/>
                <a:latin typeface="Open Sans" panose="020B0606030504020204" pitchFamily="34" charset="0"/>
                <a:hlinkClick r:id="rId7"/>
              </a:rPr>
              <a:t>2.1 Dynamic CDS Archives</a:t>
            </a:r>
            <a:endParaRPr lang="en-US" b="0" i="0" dirty="0">
              <a:solidFill>
                <a:srgbClr val="333333"/>
              </a:solidFill>
              <a:effectLst/>
              <a:latin typeface="Open Sans" panose="020B0606030504020204" pitchFamily="34" charset="0"/>
            </a:endParaRPr>
          </a:p>
          <a:p>
            <a:pPr algn="l"/>
            <a:r>
              <a:rPr lang="en-US" b="0" i="0" u="none" strike="noStrike" dirty="0">
                <a:solidFill>
                  <a:srgbClr val="1080B6"/>
                </a:solidFill>
                <a:effectLst/>
                <a:latin typeface="Open Sans" panose="020B0606030504020204" pitchFamily="34" charset="0"/>
                <a:hlinkClick r:id="rId8"/>
              </a:rPr>
              <a:t>2.2 Soft Max Heap Size</a:t>
            </a:r>
            <a:endParaRPr lang="en-US" b="0" i="0" dirty="0">
              <a:solidFill>
                <a:srgbClr val="333333"/>
              </a:solidFill>
              <a:effectLst/>
              <a:latin typeface="Open Sans" panose="020B0606030504020204" pitchFamily="34" charset="0"/>
            </a:endParaRPr>
          </a:p>
          <a:p>
            <a:pPr algn="l"/>
            <a:r>
              <a:rPr lang="en-US" b="1" i="0" u="none" strike="noStrike" dirty="0">
                <a:solidFill>
                  <a:srgbClr val="1080B6"/>
                </a:solidFill>
                <a:effectLst/>
                <a:latin typeface="Open Sans" panose="020B0606030504020204" pitchFamily="34" charset="0"/>
                <a:hlinkClick r:id="rId9"/>
              </a:rPr>
              <a:t>3 JDK Class Library Enhancements</a:t>
            </a:r>
            <a:r>
              <a:rPr lang="en-US" b="0" i="0" u="none" strike="noStrike" dirty="0">
                <a:solidFill>
                  <a:srgbClr val="1080B6"/>
                </a:solidFill>
                <a:effectLst/>
                <a:latin typeface="Open Sans" panose="020B0606030504020204" pitchFamily="34" charset="0"/>
                <a:hlinkClick r:id="rId10"/>
              </a:rPr>
              <a:t>3.1 </a:t>
            </a:r>
            <a:r>
              <a:rPr lang="en-US" b="0" i="0" u="none" strike="noStrike" dirty="0" err="1">
                <a:solidFill>
                  <a:srgbClr val="1080B6"/>
                </a:solidFill>
                <a:effectLst/>
                <a:latin typeface="Open Sans" panose="020B0606030504020204" pitchFamily="34" charset="0"/>
                <a:hlinkClick r:id="rId10"/>
              </a:rPr>
              <a:t>ByteBuffer.slice</a:t>
            </a:r>
            <a:r>
              <a:rPr lang="en-US" b="0" i="0" u="none" strike="noStrike" dirty="0">
                <a:solidFill>
                  <a:srgbClr val="1080B6"/>
                </a:solidFill>
                <a:effectLst/>
                <a:latin typeface="Open Sans" panose="020B0606030504020204" pitchFamily="34" charset="0"/>
                <a:hlinkClick r:id="rId10"/>
              </a:rPr>
              <a:t>()</a:t>
            </a:r>
            <a:endParaRPr lang="en-US" b="0" i="0" dirty="0">
              <a:solidFill>
                <a:srgbClr val="333333"/>
              </a:solidFill>
              <a:effectLst/>
              <a:latin typeface="Open Sans" panose="020B0606030504020204" pitchFamily="34" charset="0"/>
            </a:endParaRPr>
          </a:p>
          <a:p>
            <a:pPr algn="l"/>
            <a:r>
              <a:rPr lang="en-US" b="0" i="0" u="none" strike="noStrike" dirty="0">
                <a:solidFill>
                  <a:srgbClr val="1080B6"/>
                </a:solidFill>
                <a:effectLst/>
                <a:latin typeface="Open Sans" panose="020B0606030504020204" pitchFamily="34" charset="0"/>
                <a:hlinkClick r:id="rId11"/>
              </a:rPr>
              <a:t>3.2 New </a:t>
            </a:r>
            <a:r>
              <a:rPr lang="en-US" b="0" i="0" u="none" strike="noStrike" dirty="0" err="1">
                <a:solidFill>
                  <a:srgbClr val="1080B6"/>
                </a:solidFill>
                <a:effectLst/>
                <a:latin typeface="Open Sans" panose="020B0606030504020204" pitchFamily="34" charset="0"/>
                <a:hlinkClick r:id="rId11"/>
              </a:rPr>
              <a:t>ByteBuffer.get</a:t>
            </a:r>
            <a:r>
              <a:rPr lang="en-US" b="0" i="0" u="none" strike="noStrike" dirty="0">
                <a:solidFill>
                  <a:srgbClr val="1080B6"/>
                </a:solidFill>
                <a:effectLst/>
                <a:latin typeface="Open Sans" panose="020B0606030504020204" pitchFamily="34" charset="0"/>
                <a:hlinkClick r:id="rId11"/>
              </a:rPr>
              <a:t>() and put() Methods</a:t>
            </a:r>
            <a:endParaRPr lang="en-US" b="0" i="0" dirty="0">
              <a:solidFill>
                <a:srgbClr val="333333"/>
              </a:solidFill>
              <a:effectLst/>
              <a:latin typeface="Open Sans" panose="020B0606030504020204" pitchFamily="34" charset="0"/>
            </a:endParaRPr>
          </a:p>
          <a:p>
            <a:pPr algn="l"/>
            <a:r>
              <a:rPr lang="en-US" b="0" i="0" u="none" strike="noStrike" dirty="0">
                <a:solidFill>
                  <a:srgbClr val="1080B6"/>
                </a:solidFill>
                <a:effectLst/>
                <a:latin typeface="Open Sans" panose="020B0606030504020204" pitchFamily="34" charset="0"/>
                <a:hlinkClick r:id="rId12"/>
              </a:rPr>
              <a:t>3.3 </a:t>
            </a:r>
            <a:r>
              <a:rPr lang="en-US" b="0" i="0" u="none" strike="noStrike" dirty="0" err="1">
                <a:solidFill>
                  <a:srgbClr val="1080B6"/>
                </a:solidFill>
                <a:effectLst/>
                <a:latin typeface="Open Sans" panose="020B0606030504020204" pitchFamily="34" charset="0"/>
                <a:hlinkClick r:id="rId12"/>
              </a:rPr>
              <a:t>FileSystems.newFileSystem</a:t>
            </a:r>
            <a:r>
              <a:rPr lang="en-US" b="0" i="0" u="none" strike="noStrike" dirty="0">
                <a:solidFill>
                  <a:srgbClr val="1080B6"/>
                </a:solidFill>
                <a:effectLst/>
                <a:latin typeface="Open Sans" panose="020B0606030504020204" pitchFamily="34" charset="0"/>
                <a:hlinkClick r:id="rId12"/>
              </a:rPr>
              <a:t>()</a:t>
            </a:r>
            <a:endParaRPr lang="en-US" b="0" i="0" dirty="0">
              <a:solidFill>
                <a:srgbClr val="333333"/>
              </a:solidFill>
              <a:effectLst/>
              <a:latin typeface="Open Sans" panose="020B0606030504020204" pitchFamily="34" charset="0"/>
            </a:endParaRPr>
          </a:p>
          <a:p>
            <a:pPr algn="l"/>
            <a:r>
              <a:rPr lang="en-US" b="1" i="0" u="none" strike="noStrike" dirty="0">
                <a:solidFill>
                  <a:srgbClr val="1080B6"/>
                </a:solidFill>
                <a:effectLst/>
                <a:latin typeface="Open Sans" panose="020B0606030504020204" pitchFamily="34" charset="0"/>
                <a:hlinkClick r:id="rId13"/>
              </a:rPr>
              <a:t>4 Other Changes in Java 13 (Which You Don’t Necessarily Need to Know About as a Java Developer)</a:t>
            </a:r>
            <a:r>
              <a:rPr lang="en-US" b="0" i="0" u="none" strike="noStrike" dirty="0">
                <a:solidFill>
                  <a:srgbClr val="1080B6"/>
                </a:solidFill>
                <a:effectLst/>
                <a:latin typeface="Open Sans" panose="020B0606030504020204" pitchFamily="34" charset="0"/>
                <a:hlinkClick r:id="rId14"/>
              </a:rPr>
              <a:t>4.1 Reimplement the Legacy Socket API</a:t>
            </a:r>
            <a:endParaRPr lang="en-US" b="0" i="0" dirty="0">
              <a:solidFill>
                <a:srgbClr val="333333"/>
              </a:solidFill>
              <a:effectLst/>
              <a:latin typeface="Open Sans" panose="020B0606030504020204" pitchFamily="34" charset="0"/>
            </a:endParaRPr>
          </a:p>
          <a:p>
            <a:pPr algn="l"/>
            <a:r>
              <a:rPr lang="en-US" b="0" i="0" u="none" strike="noStrike" dirty="0">
                <a:solidFill>
                  <a:srgbClr val="1080B6"/>
                </a:solidFill>
                <a:effectLst/>
                <a:latin typeface="Open Sans" panose="020B0606030504020204" pitchFamily="34" charset="0"/>
                <a:hlinkClick r:id="rId15"/>
              </a:rPr>
              <a:t>4.2 Unicode 12.1</a:t>
            </a:r>
            <a:endParaRPr lang="en-US" b="0" i="0" dirty="0">
              <a:solidFill>
                <a:srgbClr val="333333"/>
              </a:solidFill>
              <a:effectLst/>
              <a:latin typeface="Open Sans" panose="020B0606030504020204" pitchFamily="34" charset="0"/>
            </a:endParaRPr>
          </a:p>
          <a:p>
            <a:pPr algn="l"/>
            <a:r>
              <a:rPr lang="en-US" b="0" i="0" u="none" strike="noStrike" dirty="0">
                <a:solidFill>
                  <a:srgbClr val="1080B6"/>
                </a:solidFill>
                <a:effectLst/>
                <a:latin typeface="Open Sans" panose="020B0606030504020204" pitchFamily="34" charset="0"/>
                <a:hlinkClick r:id="rId16"/>
              </a:rPr>
              <a:t>4.3 Complete List of All Changes in Java 13</a:t>
            </a:r>
            <a:endParaRPr lang="en-US" b="0" i="0" dirty="0">
              <a:solidFill>
                <a:srgbClr val="333333"/>
              </a:solidFill>
              <a:effectLst/>
              <a:latin typeface="Open Sans" panose="020B0606030504020204" pitchFamily="34" charset="0"/>
            </a:endParaRPr>
          </a:p>
          <a:p>
            <a:pPr algn="l"/>
            <a:r>
              <a:rPr lang="en-US" b="1" i="0" u="none" strike="noStrike" dirty="0">
                <a:solidFill>
                  <a:srgbClr val="1080B6"/>
                </a:solidFill>
                <a:effectLst/>
                <a:latin typeface="Open Sans" panose="020B0606030504020204" pitchFamily="34" charset="0"/>
                <a:hlinkClick r:id="rId17"/>
              </a:rPr>
              <a:t>5 Summary</a:t>
            </a:r>
            <a:endParaRPr lang="en-US" b="1" i="0" dirty="0">
              <a:solidFill>
                <a:srgbClr val="333333"/>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3853894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F445-6F33-0DCB-CBB0-C260AA49E552}"/>
              </a:ext>
            </a:extLst>
          </p:cNvPr>
          <p:cNvSpPr>
            <a:spLocks noGrp="1"/>
          </p:cNvSpPr>
          <p:nvPr>
            <p:ph type="title"/>
          </p:nvPr>
        </p:nvSpPr>
        <p:spPr/>
        <p:txBody>
          <a:bodyPr/>
          <a:lstStyle/>
          <a:p>
            <a:r>
              <a:rPr lang="en-US" b="0" i="0" dirty="0">
                <a:solidFill>
                  <a:srgbClr val="222222"/>
                </a:solidFill>
                <a:effectLst/>
                <a:latin typeface="Roboto Slab" pitchFamily="2" charset="0"/>
              </a:rPr>
              <a:t>Experimental and Preview Features</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D5A16230-BC62-C80F-F22C-38A30C3E6B7F}"/>
              </a:ext>
            </a:extLst>
          </p:cNvPr>
          <p:cNvSpPr>
            <a:spLocks noGrp="1"/>
          </p:cNvSpPr>
          <p:nvPr>
            <p:ph idx="1"/>
          </p:nvPr>
        </p:nvSpPr>
        <p:spPr/>
        <p:txBody>
          <a:bodyPr>
            <a:normAutofit fontScale="92500" lnSpcReduction="20000"/>
          </a:bodyPr>
          <a:lstStyle/>
          <a:p>
            <a:r>
              <a:rPr lang="en-US" b="0" i="0" dirty="0">
                <a:solidFill>
                  <a:srgbClr val="222222"/>
                </a:solidFill>
                <a:effectLst/>
                <a:latin typeface="Roboto Slab" pitchFamily="2" charset="0"/>
              </a:rPr>
              <a:t>Switch Expressions (Second Preview)</a:t>
            </a:r>
          </a:p>
          <a:p>
            <a:r>
              <a:rPr lang="en-US" b="0" i="0" dirty="0">
                <a:solidFill>
                  <a:srgbClr val="222222"/>
                </a:solidFill>
                <a:effectLst/>
                <a:latin typeface="Roboto Slab" pitchFamily="2" charset="0"/>
              </a:rPr>
              <a:t>Text Blocks (Preview)</a:t>
            </a:r>
          </a:p>
          <a:p>
            <a:r>
              <a:rPr lang="en-US" b="0" i="0" dirty="0">
                <a:solidFill>
                  <a:srgbClr val="222222"/>
                </a:solidFill>
                <a:effectLst/>
                <a:latin typeface="Roboto Slab" pitchFamily="2" charset="0"/>
              </a:rPr>
              <a:t>ZGC: Uncommit Unused Memory (Experimental)</a:t>
            </a:r>
          </a:p>
          <a:p>
            <a:pPr lvl="1"/>
            <a:r>
              <a:rPr lang="en-US" dirty="0"/>
              <a:t>ZGC is an experimental garbage collector introduced in Java 11 that promises extremely short stop-the-world pauses of 10 </a:t>
            </a:r>
            <a:r>
              <a:rPr lang="en-US" dirty="0" err="1"/>
              <a:t>ms</a:t>
            </a:r>
            <a:r>
              <a:rPr lang="en-US" dirty="0"/>
              <a:t> or less.</a:t>
            </a:r>
          </a:p>
          <a:p>
            <a:pPr lvl="1"/>
            <a:r>
              <a:rPr lang="en-US" b="0" i="0" u="none" strike="noStrike" dirty="0">
                <a:solidFill>
                  <a:srgbClr val="1080B6"/>
                </a:solidFill>
                <a:effectLst/>
                <a:latin typeface="Open Sans" panose="020B0606030504020204" pitchFamily="34" charset="0"/>
                <a:hlinkClick r:id="rId2"/>
              </a:rPr>
              <a:t>JDK Enhancement Proposal 351</a:t>
            </a:r>
            <a:r>
              <a:rPr lang="en-US" b="0" i="0" dirty="0">
                <a:solidFill>
                  <a:srgbClr val="222222"/>
                </a:solidFill>
                <a:effectLst/>
                <a:latin typeface="Open Sans" panose="020B0606030504020204" pitchFamily="34" charset="0"/>
              </a:rPr>
              <a:t> extends ZGC to return unused heap memory to the operating system after a specific time.</a:t>
            </a:r>
          </a:p>
          <a:p>
            <a:pPr lvl="1"/>
            <a:r>
              <a:rPr lang="en-US" dirty="0"/>
              <a:t>Using -</a:t>
            </a:r>
            <a:r>
              <a:rPr lang="en-US" dirty="0" err="1"/>
              <a:t>XX:ZUncommitDelay</a:t>
            </a:r>
            <a:r>
              <a:rPr lang="en-US" dirty="0"/>
              <a:t>, you can specify the time in seconds, after which ZGC returns unused memory. By default, this value is 300 seconds.</a:t>
            </a:r>
          </a:p>
          <a:p>
            <a:pPr lvl="1"/>
            <a:endParaRPr lang="en-US" dirty="0"/>
          </a:p>
          <a:p>
            <a:pPr lvl="1"/>
            <a:r>
              <a:rPr lang="en-US" dirty="0"/>
              <a:t>The feature is enabled by default and can be disabled with -XX:-</a:t>
            </a:r>
            <a:r>
              <a:rPr lang="en-US" dirty="0" err="1"/>
              <a:t>ZUncommit</a:t>
            </a:r>
            <a:r>
              <a:rPr lang="en-US" dirty="0"/>
              <a:t>.</a:t>
            </a:r>
          </a:p>
          <a:p>
            <a:pPr lvl="1"/>
            <a:endParaRPr lang="en-US" dirty="0"/>
          </a:p>
          <a:p>
            <a:pPr lvl="1"/>
            <a:r>
              <a:rPr lang="en-US" dirty="0"/>
              <a:t>ZGC will reach production status in Java 15. In the corresponding article, I will introduce the new garbage collector in more detail.</a:t>
            </a:r>
          </a:p>
        </p:txBody>
      </p:sp>
    </p:spTree>
    <p:extLst>
      <p:ext uri="{BB962C8B-B14F-4D97-AF65-F5344CB8AC3E}">
        <p14:creationId xmlns:p14="http://schemas.microsoft.com/office/powerpoint/2010/main" val="2900988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7FCC7-18A4-C55A-2FDB-7B11744D2175}"/>
              </a:ext>
            </a:extLst>
          </p:cNvPr>
          <p:cNvSpPr>
            <a:spLocks noGrp="1"/>
          </p:cNvSpPr>
          <p:nvPr>
            <p:ph type="title"/>
          </p:nvPr>
        </p:nvSpPr>
        <p:spPr/>
        <p:txBody>
          <a:bodyPr/>
          <a:lstStyle/>
          <a:p>
            <a:r>
              <a:rPr lang="en-US" b="0" i="0" dirty="0">
                <a:solidFill>
                  <a:srgbClr val="222222"/>
                </a:solidFill>
                <a:effectLst/>
                <a:latin typeface="Roboto Slab" pitchFamily="2" charset="0"/>
              </a:rPr>
              <a:t>Performance Improvements</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C16952CC-EB57-A3EE-01C0-73477ACA2A9B}"/>
              </a:ext>
            </a:extLst>
          </p:cNvPr>
          <p:cNvSpPr>
            <a:spLocks noGrp="1"/>
          </p:cNvSpPr>
          <p:nvPr>
            <p:ph idx="1"/>
          </p:nvPr>
        </p:nvSpPr>
        <p:spPr/>
        <p:txBody>
          <a:bodyPr>
            <a:normAutofit fontScale="92500" lnSpcReduction="10000"/>
          </a:bodyPr>
          <a:lstStyle/>
          <a:p>
            <a:r>
              <a:rPr lang="en-US" b="0" i="0" dirty="0">
                <a:solidFill>
                  <a:srgbClr val="222222"/>
                </a:solidFill>
                <a:effectLst/>
                <a:latin typeface="Roboto Slab" pitchFamily="2" charset="0"/>
              </a:rPr>
              <a:t>Dynamic CDS Archives</a:t>
            </a:r>
          </a:p>
          <a:p>
            <a:pPr lvl="1"/>
            <a:r>
              <a:rPr lang="en-US" dirty="0"/>
              <a:t>Java 10 introduced Application Class Data Sharing – a feature that allows creating a so-called shared archive file.</a:t>
            </a:r>
          </a:p>
          <a:p>
            <a:pPr lvl="1"/>
            <a:r>
              <a:rPr lang="en-US" dirty="0"/>
              <a:t>This file contains the application classes in a binary form as required by the JVM of the platform used. The file is mapped into the JVM's memory via memory-mapped I/O.</a:t>
            </a:r>
          </a:p>
          <a:p>
            <a:pPr lvl="1"/>
            <a:r>
              <a:rPr lang="en-US" dirty="0"/>
              <a:t>Earlier it was complex process, JDK Enhancement Proposal 350 simplifies this process. </a:t>
            </a:r>
          </a:p>
          <a:p>
            <a:pPr lvl="1"/>
            <a:endParaRPr lang="en-US" dirty="0"/>
          </a:p>
          <a:p>
            <a:pPr lvl="1"/>
            <a:endParaRPr lang="en-US" dirty="0"/>
          </a:p>
          <a:p>
            <a:pPr lvl="1"/>
            <a:endParaRPr lang="en-US" dirty="0"/>
          </a:p>
          <a:p>
            <a:pPr lvl="1"/>
            <a:endParaRPr lang="en-US" dirty="0"/>
          </a:p>
          <a:p>
            <a:r>
              <a:rPr lang="en-US" b="0" i="0" dirty="0">
                <a:solidFill>
                  <a:srgbClr val="222222"/>
                </a:solidFill>
                <a:effectLst/>
                <a:latin typeface="Roboto Slab" pitchFamily="2" charset="0"/>
              </a:rPr>
              <a:t>Soft Max Heap Size</a:t>
            </a:r>
          </a:p>
          <a:p>
            <a:endParaRPr lang="en-US" b="0" i="0" dirty="0">
              <a:solidFill>
                <a:srgbClr val="222222"/>
              </a:solidFill>
              <a:effectLst/>
              <a:latin typeface="Roboto Slab" pitchFamily="2" charset="0"/>
            </a:endParaRPr>
          </a:p>
          <a:p>
            <a:endParaRPr lang="en-US" dirty="0"/>
          </a:p>
        </p:txBody>
      </p:sp>
    </p:spTree>
    <p:extLst>
      <p:ext uri="{BB962C8B-B14F-4D97-AF65-F5344CB8AC3E}">
        <p14:creationId xmlns:p14="http://schemas.microsoft.com/office/powerpoint/2010/main" val="263058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5EB8-7A2A-7BDF-B492-FAF2A1D50202}"/>
              </a:ext>
            </a:extLst>
          </p:cNvPr>
          <p:cNvSpPr>
            <a:spLocks noGrp="1"/>
          </p:cNvSpPr>
          <p:nvPr>
            <p:ph type="title"/>
          </p:nvPr>
        </p:nvSpPr>
        <p:spPr/>
        <p:txBody>
          <a:bodyPr/>
          <a:lstStyle/>
          <a:p>
            <a:r>
              <a:rPr lang="en-US" b="0" i="0" dirty="0">
                <a:solidFill>
                  <a:srgbClr val="222222"/>
                </a:solidFill>
                <a:effectLst/>
                <a:latin typeface="Roboto Slab" pitchFamily="2" charset="0"/>
              </a:rPr>
              <a:t>JDK Class Library Enhancements</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3E9837C1-DE2B-A9CC-A1FD-818E8D678AB2}"/>
              </a:ext>
            </a:extLst>
          </p:cNvPr>
          <p:cNvSpPr>
            <a:spLocks noGrp="1"/>
          </p:cNvSpPr>
          <p:nvPr>
            <p:ph idx="1"/>
          </p:nvPr>
        </p:nvSpPr>
        <p:spPr/>
        <p:txBody>
          <a:bodyPr/>
          <a:lstStyle/>
          <a:p>
            <a:r>
              <a:rPr lang="en-US" dirty="0"/>
              <a:t>Several methods have been added to the </a:t>
            </a:r>
            <a:r>
              <a:rPr lang="en-US" dirty="0" err="1"/>
              <a:t>ByteBuffer</a:t>
            </a:r>
            <a:r>
              <a:rPr lang="en-US" dirty="0"/>
              <a:t> class, allowing read/write operations to be performed at specified buffer positions instead of the position managed by the </a:t>
            </a:r>
            <a:r>
              <a:rPr lang="en-US" dirty="0" err="1"/>
              <a:t>ByteBuffer</a:t>
            </a:r>
            <a:r>
              <a:rPr lang="en-US" dirty="0"/>
              <a:t>, as was previously the case.</a:t>
            </a:r>
          </a:p>
          <a:p>
            <a:r>
              <a:rPr lang="en-US" dirty="0"/>
              <a:t>New </a:t>
            </a:r>
            <a:r>
              <a:rPr lang="en-US" dirty="0" err="1"/>
              <a:t>ByteBuffer.get</a:t>
            </a:r>
            <a:r>
              <a:rPr lang="en-US" dirty="0"/>
              <a:t>() and put() Methods</a:t>
            </a:r>
          </a:p>
          <a:p>
            <a:r>
              <a:rPr lang="en-US" b="0" i="0" dirty="0" err="1">
                <a:solidFill>
                  <a:srgbClr val="222222"/>
                </a:solidFill>
                <a:effectLst/>
                <a:latin typeface="Roboto Slab" pitchFamily="2" charset="0"/>
              </a:rPr>
              <a:t>FileSystems.newFileSystem</a:t>
            </a:r>
            <a:r>
              <a:rPr lang="en-US" b="0" i="0" dirty="0">
                <a:solidFill>
                  <a:srgbClr val="222222"/>
                </a:solidFill>
                <a:effectLst/>
                <a:latin typeface="Roboto Slab" pitchFamily="2" charset="0"/>
              </a:rPr>
              <a:t>()</a:t>
            </a:r>
          </a:p>
          <a:p>
            <a:endParaRPr lang="en-US" dirty="0"/>
          </a:p>
        </p:txBody>
      </p:sp>
    </p:spTree>
    <p:extLst>
      <p:ext uri="{BB962C8B-B14F-4D97-AF65-F5344CB8AC3E}">
        <p14:creationId xmlns:p14="http://schemas.microsoft.com/office/powerpoint/2010/main" val="36008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079C-4AB6-023A-3FB4-CA17FD2F5B9C}"/>
              </a:ext>
            </a:extLst>
          </p:cNvPr>
          <p:cNvSpPr>
            <a:spLocks noGrp="1"/>
          </p:cNvSpPr>
          <p:nvPr>
            <p:ph type="title"/>
          </p:nvPr>
        </p:nvSpPr>
        <p:spPr/>
        <p:txBody>
          <a:bodyPr/>
          <a:lstStyle/>
          <a:p>
            <a:r>
              <a:rPr lang="en-US" dirty="0"/>
              <a:t>Java 14 Features</a:t>
            </a:r>
          </a:p>
        </p:txBody>
      </p:sp>
      <p:sp>
        <p:nvSpPr>
          <p:cNvPr id="3" name="Content Placeholder 2">
            <a:extLst>
              <a:ext uri="{FF2B5EF4-FFF2-40B4-BE49-F238E27FC236}">
                <a16:creationId xmlns:a16="http://schemas.microsoft.com/office/drawing/2014/main" id="{1F6DCA0F-0CE2-5561-187B-F761A341E0CD}"/>
              </a:ext>
            </a:extLst>
          </p:cNvPr>
          <p:cNvSpPr>
            <a:spLocks noGrp="1"/>
          </p:cNvSpPr>
          <p:nvPr>
            <p:ph idx="1"/>
          </p:nvPr>
        </p:nvSpPr>
        <p:spPr/>
        <p:txBody>
          <a:bodyPr/>
          <a:lstStyle/>
          <a:p>
            <a:r>
              <a:rPr lang="en-US" b="0" i="0" dirty="0">
                <a:solidFill>
                  <a:srgbClr val="222222"/>
                </a:solidFill>
                <a:effectLst/>
                <a:latin typeface="Roboto Slab" pitchFamily="2" charset="0"/>
              </a:rPr>
              <a:t>Switch Expressions (Standard)</a:t>
            </a:r>
          </a:p>
          <a:p>
            <a:pPr lvl="1"/>
            <a:r>
              <a:rPr lang="en-US" dirty="0"/>
              <a:t>It can return a value also now.</a:t>
            </a:r>
          </a:p>
          <a:p>
            <a:pPr lvl="1"/>
            <a:r>
              <a:rPr lang="en-US" dirty="0"/>
              <a:t>Switch Expressions were first introduced as a preview feature in Java 12. In the second preview in Java 13, the keyword break, used initially to return values, was replaced by yield. Due to positive feedback, Switch Expressions were released as a final feature in Java 14 by JDK Enhancement Proposal 361 without further changes</a:t>
            </a:r>
          </a:p>
          <a:p>
            <a:r>
              <a:rPr lang="en-US" b="0" i="0" dirty="0">
                <a:solidFill>
                  <a:srgbClr val="222222"/>
                </a:solidFill>
                <a:effectLst/>
                <a:latin typeface="Roboto Slab" pitchFamily="2" charset="0"/>
              </a:rPr>
              <a:t>Helpful </a:t>
            </a:r>
            <a:r>
              <a:rPr lang="en-US" b="0" i="0" dirty="0" err="1">
                <a:solidFill>
                  <a:srgbClr val="222222"/>
                </a:solidFill>
                <a:effectLst/>
                <a:latin typeface="Roboto Slab" pitchFamily="2" charset="0"/>
              </a:rPr>
              <a:t>NullPointerExceptions</a:t>
            </a:r>
            <a:endParaRPr lang="en-US" b="0" i="0" dirty="0">
              <a:solidFill>
                <a:srgbClr val="222222"/>
              </a:solidFill>
              <a:effectLst/>
              <a:latin typeface="Roboto Slab" pitchFamily="2" charset="0"/>
            </a:endParaRPr>
          </a:p>
          <a:p>
            <a:endParaRPr lang="en-US" dirty="0"/>
          </a:p>
        </p:txBody>
      </p:sp>
    </p:spTree>
    <p:extLst>
      <p:ext uri="{BB962C8B-B14F-4D97-AF65-F5344CB8AC3E}">
        <p14:creationId xmlns:p14="http://schemas.microsoft.com/office/powerpoint/2010/main" val="16184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946-0027-153B-6915-C777F8A1FF49}"/>
              </a:ext>
            </a:extLst>
          </p:cNvPr>
          <p:cNvSpPr>
            <a:spLocks noGrp="1"/>
          </p:cNvSpPr>
          <p:nvPr>
            <p:ph type="title"/>
          </p:nvPr>
        </p:nvSpPr>
        <p:spPr/>
        <p:txBody>
          <a:bodyPr>
            <a:normAutofit fontScale="90000"/>
          </a:bodyPr>
          <a:lstStyle/>
          <a:p>
            <a:r>
              <a:rPr lang="en-US" b="0" i="0" dirty="0">
                <a:solidFill>
                  <a:srgbClr val="222222"/>
                </a:solidFill>
                <a:effectLst/>
                <a:latin typeface="Roboto Slab" pitchFamily="2" charset="0"/>
              </a:rPr>
              <a:t>Experimental, Preview, and Incubator Features</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443D4C39-3E89-C0A1-02AF-7B789634F06F}"/>
              </a:ext>
            </a:extLst>
          </p:cNvPr>
          <p:cNvSpPr>
            <a:spLocks noGrp="1"/>
          </p:cNvSpPr>
          <p:nvPr>
            <p:ph idx="1"/>
          </p:nvPr>
        </p:nvSpPr>
        <p:spPr/>
        <p:txBody>
          <a:bodyPr>
            <a:normAutofit lnSpcReduction="10000"/>
          </a:bodyPr>
          <a:lstStyle/>
          <a:p>
            <a:r>
              <a:rPr lang="en-US" b="0" i="0" dirty="0">
                <a:solidFill>
                  <a:srgbClr val="222222"/>
                </a:solidFill>
                <a:effectLst/>
                <a:latin typeface="Open Sans" panose="020B0606030504020204" pitchFamily="34" charset="0"/>
              </a:rPr>
              <a:t>The first three features (Records, Pattern Matching for </a:t>
            </a:r>
            <a:r>
              <a:rPr lang="en-US" b="0" i="0" dirty="0" err="1">
                <a:solidFill>
                  <a:srgbClr val="222222"/>
                </a:solidFill>
                <a:effectLst/>
                <a:latin typeface="Open Sans" panose="020B0606030504020204" pitchFamily="34" charset="0"/>
              </a:rPr>
              <a:t>instanceof</a:t>
            </a:r>
            <a:r>
              <a:rPr lang="en-US" b="0" i="0" dirty="0">
                <a:solidFill>
                  <a:srgbClr val="222222"/>
                </a:solidFill>
                <a:effectLst/>
                <a:latin typeface="Open Sans" panose="020B0606030504020204" pitchFamily="34" charset="0"/>
              </a:rPr>
              <a:t>, and Text Blocks) are being developed (like Switch Expressions) in </a:t>
            </a:r>
            <a:r>
              <a:rPr lang="en-US" b="0" i="0" u="none" strike="noStrike" dirty="0">
                <a:solidFill>
                  <a:srgbClr val="1080B6"/>
                </a:solidFill>
                <a:effectLst/>
                <a:latin typeface="Open Sans" panose="020B0606030504020204" pitchFamily="34" charset="0"/>
                <a:hlinkClick r:id="rId2"/>
              </a:rPr>
              <a:t>Project Amber</a:t>
            </a:r>
            <a:r>
              <a:rPr lang="en-US" b="0" i="0" dirty="0">
                <a:solidFill>
                  <a:srgbClr val="222222"/>
                </a:solidFill>
                <a:effectLst/>
                <a:latin typeface="Open Sans" panose="020B0606030504020204" pitchFamily="34" charset="0"/>
              </a:rPr>
              <a:t>, whose goal is to make Java syntax more modern and concise.</a:t>
            </a:r>
          </a:p>
          <a:p>
            <a:endParaRPr lang="en-US" b="0" i="0" dirty="0">
              <a:solidFill>
                <a:srgbClr val="222222"/>
              </a:solidFill>
              <a:effectLst/>
              <a:latin typeface="Roboto Slab" pitchFamily="2" charset="0"/>
            </a:endParaRPr>
          </a:p>
          <a:p>
            <a:r>
              <a:rPr lang="en-US" b="0" i="0" dirty="0">
                <a:solidFill>
                  <a:srgbClr val="222222"/>
                </a:solidFill>
                <a:effectLst/>
                <a:latin typeface="Roboto Slab" pitchFamily="2" charset="0"/>
              </a:rPr>
              <a:t>Records (Preview)</a:t>
            </a:r>
          </a:p>
          <a:p>
            <a:r>
              <a:rPr lang="en-US" b="0" i="0" dirty="0">
                <a:solidFill>
                  <a:srgbClr val="222222"/>
                </a:solidFill>
                <a:effectLst/>
                <a:latin typeface="Roboto Slab" pitchFamily="2" charset="0"/>
              </a:rPr>
              <a:t>Pattern Matching for </a:t>
            </a:r>
            <a:r>
              <a:rPr lang="en-US" b="0" i="0" dirty="0" err="1">
                <a:solidFill>
                  <a:srgbClr val="222222"/>
                </a:solidFill>
                <a:effectLst/>
                <a:latin typeface="Roboto Slab" pitchFamily="2" charset="0"/>
              </a:rPr>
              <a:t>instanceof</a:t>
            </a:r>
            <a:r>
              <a:rPr lang="en-US" b="0" i="0" dirty="0">
                <a:solidFill>
                  <a:srgbClr val="222222"/>
                </a:solidFill>
                <a:effectLst/>
                <a:latin typeface="Roboto Slab" pitchFamily="2" charset="0"/>
              </a:rPr>
              <a:t> (Preview)</a:t>
            </a:r>
          </a:p>
          <a:p>
            <a:r>
              <a:rPr lang="en-US" b="0" i="0" dirty="0">
                <a:solidFill>
                  <a:srgbClr val="222222"/>
                </a:solidFill>
                <a:effectLst/>
                <a:latin typeface="Roboto Slab" pitchFamily="2" charset="0"/>
              </a:rPr>
              <a:t>Text Blocks (Second Preview)</a:t>
            </a:r>
          </a:p>
          <a:p>
            <a:r>
              <a:rPr lang="en-US" b="0" i="0" dirty="0">
                <a:solidFill>
                  <a:srgbClr val="222222"/>
                </a:solidFill>
                <a:effectLst/>
                <a:latin typeface="Roboto Slab" pitchFamily="2" charset="0"/>
              </a:rPr>
              <a:t>ZGC on macOS + Windows (Experimental)</a:t>
            </a:r>
          </a:p>
          <a:p>
            <a:r>
              <a:rPr lang="en-US" b="0" i="0" dirty="0">
                <a:solidFill>
                  <a:srgbClr val="222222"/>
                </a:solidFill>
                <a:effectLst/>
                <a:latin typeface="Roboto Slab" pitchFamily="2" charset="0"/>
              </a:rPr>
              <a:t>Packaging Tool (Incubator)</a:t>
            </a:r>
          </a:p>
          <a:p>
            <a:endParaRPr lang="en-US" b="0" i="0" dirty="0">
              <a:solidFill>
                <a:srgbClr val="222222"/>
              </a:solidFill>
              <a:effectLst/>
              <a:latin typeface="Roboto Slab" pitchFamily="2" charset="0"/>
            </a:endParaRPr>
          </a:p>
          <a:p>
            <a:endParaRPr lang="en-US" b="0" i="0" dirty="0">
              <a:solidFill>
                <a:srgbClr val="222222"/>
              </a:solidFill>
              <a:effectLst/>
              <a:latin typeface="Roboto Slab" pitchFamily="2" charset="0"/>
            </a:endParaRPr>
          </a:p>
          <a:p>
            <a:endParaRPr lang="en-US" dirty="0"/>
          </a:p>
        </p:txBody>
      </p:sp>
    </p:spTree>
    <p:extLst>
      <p:ext uri="{BB962C8B-B14F-4D97-AF65-F5344CB8AC3E}">
        <p14:creationId xmlns:p14="http://schemas.microsoft.com/office/powerpoint/2010/main" val="160391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FED7-3FCA-35A0-04EC-F0396F6C16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ECA0FF-EC11-49CF-58E8-CC10197B29DE}"/>
              </a:ext>
            </a:extLst>
          </p:cNvPr>
          <p:cNvSpPr>
            <a:spLocks noGrp="1"/>
          </p:cNvSpPr>
          <p:nvPr>
            <p:ph idx="1"/>
          </p:nvPr>
        </p:nvSpPr>
        <p:spPr/>
        <p:txBody>
          <a:bodyPr/>
          <a:lstStyle/>
          <a:p>
            <a:r>
              <a:rPr lang="en-US" b="0" i="0" dirty="0">
                <a:solidFill>
                  <a:srgbClr val="222222"/>
                </a:solidFill>
                <a:effectLst/>
                <a:latin typeface="Roboto Slab" pitchFamily="2" charset="0"/>
              </a:rPr>
              <a:t>Foreign-Memory Access API (Incubator)</a:t>
            </a:r>
          </a:p>
          <a:p>
            <a:pPr lvl="1"/>
            <a:r>
              <a:rPr lang="en-US" b="0" i="0" dirty="0">
                <a:solidFill>
                  <a:srgbClr val="222222"/>
                </a:solidFill>
                <a:effectLst/>
                <a:latin typeface="Open Sans" panose="020B0606030504020204" pitchFamily="34" charset="0"/>
              </a:rPr>
              <a:t>The Foreign-Memory Access API is part of </a:t>
            </a:r>
            <a:r>
              <a:rPr lang="en-US" b="0" i="0" u="none" strike="noStrike" dirty="0">
                <a:solidFill>
                  <a:srgbClr val="1080B6"/>
                </a:solidFill>
                <a:effectLst/>
                <a:latin typeface="Open Sans" panose="020B0606030504020204" pitchFamily="34" charset="0"/>
                <a:hlinkClick r:id="rId2"/>
              </a:rPr>
              <a:t>Project Panama</a:t>
            </a:r>
            <a:r>
              <a:rPr lang="en-US" b="0" i="0" dirty="0">
                <a:solidFill>
                  <a:srgbClr val="222222"/>
                </a:solidFill>
                <a:effectLst/>
                <a:latin typeface="Open Sans" panose="020B0606030504020204" pitchFamily="34" charset="0"/>
              </a:rPr>
              <a:t>, which aims to create a faster and easier-to-use replacement for the Java Native Interface (JNI).</a:t>
            </a:r>
            <a:endParaRPr lang="en-US" dirty="0">
              <a:solidFill>
                <a:srgbClr val="222222"/>
              </a:solidFill>
              <a:latin typeface="Roboto Slab" pitchFamily="2" charset="0"/>
            </a:endParaRPr>
          </a:p>
          <a:p>
            <a:pPr lvl="1"/>
            <a:r>
              <a:rPr lang="en-US" b="0" i="0" dirty="0">
                <a:solidFill>
                  <a:srgbClr val="222222"/>
                </a:solidFill>
                <a:effectLst/>
                <a:latin typeface="Open Sans" panose="020B0606030504020204" pitchFamily="34" charset="0"/>
              </a:rPr>
              <a:t>This interface will remain in the incubator stage until Java 18 and will first appear as a preview version in </a:t>
            </a:r>
            <a:r>
              <a:rPr lang="en-US" b="0" i="0" u="none" strike="noStrike" dirty="0">
                <a:solidFill>
                  <a:srgbClr val="1080B6"/>
                </a:solidFill>
                <a:effectLst/>
                <a:latin typeface="Open Sans" panose="020B0606030504020204" pitchFamily="34" charset="0"/>
                <a:hlinkClick r:id="rId3"/>
              </a:rPr>
              <a:t>Java 19</a:t>
            </a:r>
            <a:r>
              <a:rPr lang="en-US" b="0" i="0" dirty="0">
                <a:solidFill>
                  <a:srgbClr val="222222"/>
                </a:solidFill>
                <a:effectLst/>
                <a:latin typeface="Open Sans" panose="020B0606030504020204" pitchFamily="34" charset="0"/>
              </a:rPr>
              <a:t> as "Foreign Function &amp; Memory API".</a:t>
            </a:r>
            <a:endParaRPr lang="en-US" b="0" i="0" dirty="0">
              <a:solidFill>
                <a:srgbClr val="222222"/>
              </a:solidFill>
              <a:effectLst/>
              <a:latin typeface="Roboto Slab" pitchFamily="2" charset="0"/>
            </a:endParaRPr>
          </a:p>
          <a:p>
            <a:endParaRPr lang="en-US" dirty="0"/>
          </a:p>
        </p:txBody>
      </p:sp>
    </p:spTree>
    <p:extLst>
      <p:ext uri="{BB962C8B-B14F-4D97-AF65-F5344CB8AC3E}">
        <p14:creationId xmlns:p14="http://schemas.microsoft.com/office/powerpoint/2010/main" val="3597537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942</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Open Sans</vt:lpstr>
      <vt:lpstr>Roboto Slab</vt:lpstr>
      <vt:lpstr>Office Theme</vt:lpstr>
      <vt:lpstr>Java 12 Feature</vt:lpstr>
      <vt:lpstr>Introduction</vt:lpstr>
      <vt:lpstr>PowerPoint Presentation</vt:lpstr>
      <vt:lpstr>Experimental and Preview Features </vt:lpstr>
      <vt:lpstr>Performance Improvements </vt:lpstr>
      <vt:lpstr>JDK Class Library Enhancements </vt:lpstr>
      <vt:lpstr>Java 14 Features</vt:lpstr>
      <vt:lpstr>Experimental, Preview, and Incubator Features </vt:lpstr>
      <vt:lpstr>PowerPoint Presentation</vt:lpstr>
      <vt:lpstr>Performance Improvements </vt:lpstr>
      <vt:lpstr>Deprecations and Deletions </vt:lpstr>
      <vt:lpstr>Java 15 Features</vt:lpstr>
      <vt:lpstr>Features introduced in last versions as Preview </vt:lpstr>
      <vt:lpstr>New String and CharSequence Methods </vt:lpstr>
      <vt:lpstr>Performance Changes </vt:lpstr>
      <vt:lpstr>Experimental, Preview, and Incubator Features </vt:lpstr>
      <vt:lpstr>Stream Methods in Java 16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12 Feature</dc:title>
  <dc:creator>Praveen Kumar</dc:creator>
  <cp:lastModifiedBy>Praveen Kumar</cp:lastModifiedBy>
  <cp:revision>5</cp:revision>
  <dcterms:created xsi:type="dcterms:W3CDTF">2023-08-27T17:36:33Z</dcterms:created>
  <dcterms:modified xsi:type="dcterms:W3CDTF">2023-08-28T04:43:15Z</dcterms:modified>
</cp:coreProperties>
</file>