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325" r:id="rId2"/>
    <p:sldId id="326" r:id="rId3"/>
    <p:sldId id="284" r:id="rId4"/>
    <p:sldId id="263" r:id="rId5"/>
    <p:sldId id="291" r:id="rId6"/>
    <p:sldId id="286" r:id="rId7"/>
    <p:sldId id="287" r:id="rId8"/>
    <p:sldId id="260" r:id="rId9"/>
    <p:sldId id="261" r:id="rId10"/>
    <p:sldId id="29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00"/>
    <a:srgbClr val="55B6C1"/>
    <a:srgbClr val="FFFFFF"/>
    <a:srgbClr val="888888"/>
    <a:srgbClr val="ECEC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3" autoAdjust="0"/>
    <p:restoredTop sz="94271" autoAdjust="0"/>
  </p:normalViewPr>
  <p:slideViewPr>
    <p:cSldViewPr snapToGrid="0">
      <p:cViewPr varScale="1">
        <p:scale>
          <a:sx n="81" d="100"/>
          <a:sy n="81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0E2D-8B11-4338-BEFD-AE84477B3271}" type="datetimeFigureOut">
              <a:rPr lang="ru-RU" smtClean="0"/>
              <a:t>14.08.2023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DB00-D6CC-4B48-85B9-E1A1C959C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7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8AC4-D6AF-4DCF-8A2A-33C4ADCF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7663-2B02-4CCB-BC40-142C0FF1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8B0A-2DAB-44DE-B893-6620A461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6075-DC6C-4EF0-B19A-42FD340D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4ABD-7412-4A32-829C-EC99FD92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D56A-459B-4707-960E-99D3C9B9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4AE2E-5701-4512-ACBF-10EA0F15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D10D-C522-4C0B-B6D8-55AE2416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1C7C-32CB-4B19-8939-6CB2AD2B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6C5E-FC2A-45D7-87D5-096A06DC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6EC2-F622-466C-A1E1-998AFA4A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32E4-E71F-4B99-A3AA-AF162E34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3890-F44D-4C72-BD16-9BAC49F5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A22B-40B2-4A94-9F85-9668165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BD29-BB50-4B17-B8D2-56AB842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91DA-B48E-48A1-B4BA-9A906BD2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D106-5D67-45D1-BF85-A0A81390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503E-6B25-4917-B9EB-30D81B9F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3D75-142D-4714-81EF-9194154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BEAC-F0B6-4AD2-B5FF-C90D2E25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4AB4-FF1E-455C-A0AB-F27EBBBD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0B03-0244-40FE-8176-5E4BA8AB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CC8-07EC-4577-885E-EBAC748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3F92-F31B-4E4E-BD53-6508906F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2F39-85B5-47B7-8AE5-B1863896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3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A90A-7DB4-44C7-A301-F7DF6899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3189-1109-4EA7-A63C-678209172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D2C7-5B45-4047-B225-9EC5A0A5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4FB3-F62C-4EA0-BAEA-B6442D25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FDCB-F50E-4AB0-B29C-119C7975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84F34-2A01-42E0-AECE-32D09E90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1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FA32-07DD-43A2-86B6-97BF9002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BE6CB-A748-43AE-BBD7-47C0C1F8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F608B-5A0D-4839-B85F-A49CB97A5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5D5F6-53D0-483D-AC1F-8ADE8B9C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9177A-A0F7-44C6-B8EC-D572E1DD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F7646-90F0-4FF8-AB39-5366C400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8B0A7-C973-49FE-9FCB-678D9F62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58F8E-F0B0-45E3-83BC-6B59C631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22C0-FC67-4822-B046-149534BE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89F7-58BA-42B4-95AC-A3E079EF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E699-F6F9-459B-8CDB-CE4B9135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D874-8DA7-453C-84FD-44EF6F91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8D35-5416-4E3B-9E17-5FD1B4E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EAD7A-FEF2-4967-9A97-00A81684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0CD69-F37D-46F1-AD3D-5DD6FFC5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33F-3FCE-4266-8583-06B95B71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9855-291E-4603-8E2C-90932311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03C7-3C29-4E76-AD6E-47BB06C9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394B6-5D9C-43EC-8FC9-8C77F557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3E177-196B-4B8F-8251-7B1F101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E1E-396B-4BC6-8705-139D1424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12F9-DE84-4425-9230-EE6B0D34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B1BCE-7D5C-4295-BCE7-485396AFA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A36F-B428-4462-9763-2FF52F779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2388C-5CA0-4F8A-AAF0-68ACD08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4A38-1136-4AB0-B201-6982035A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5DA4D-103C-477D-8BD0-C6998134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57C67-BD3F-4755-BDCB-AAB8F6F7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F2855-3B03-4BFB-BF0B-B67392C9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AF0F-D043-4A53-8F5D-05639D2B1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1160-A5B9-49D4-8AAE-03017BFF8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0F75-DB8A-4A16-AD1D-9EBD063A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FD0D-B6E0-4814-8C8A-31407D173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571500" y="381000"/>
            <a:ext cx="10515600" cy="132556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E0F100"/>
                </a:solidFill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/>
              <a:t>Вступ до Нейронних Мереж</a:t>
            </a:r>
            <a:endParaRPr dirty="0"/>
          </a:p>
        </p:txBody>
      </p:sp>
      <p:sp>
        <p:nvSpPr>
          <p:cNvPr id="4" name="Slide Number Placeholder 43">
            <a:extLst>
              <a:ext uri="{FF2B5EF4-FFF2-40B4-BE49-F238E27FC236}">
                <a16:creationId xmlns:a16="http://schemas.microsoft.com/office/drawing/2014/main" id="{302705B8-9B4E-45C9-BF1A-D62E6BA1A253}"/>
              </a:ext>
            </a:extLst>
          </p:cNvPr>
          <p:cNvSpPr txBox="1">
            <a:spLocks/>
          </p:cNvSpPr>
          <p:nvPr/>
        </p:nvSpPr>
        <p:spPr>
          <a:xfrm>
            <a:off x="11617208" y="6369126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ECACD-BB9E-40B7-BE0A-194C0AD0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E134BB83-6D5C-40DA-B6B0-BE4551F64726}"/>
              </a:ext>
            </a:extLst>
          </p:cNvPr>
          <p:cNvSpPr/>
          <p:nvPr/>
        </p:nvSpPr>
        <p:spPr>
          <a:xfrm>
            <a:off x="4357396" y="4621624"/>
            <a:ext cx="3757245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A6D5112E-E12F-419C-A91E-477D42CFD502}"/>
              </a:ext>
            </a:extLst>
          </p:cNvPr>
          <p:cNvSpPr/>
          <p:nvPr/>
        </p:nvSpPr>
        <p:spPr>
          <a:xfrm>
            <a:off x="544530" y="4646929"/>
            <a:ext cx="3741574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A765B45-A0A2-4614-94E8-C6D0ECB0CF69}"/>
              </a:ext>
            </a:extLst>
          </p:cNvPr>
          <p:cNvSpPr/>
          <p:nvPr/>
        </p:nvSpPr>
        <p:spPr>
          <a:xfrm>
            <a:off x="8201609" y="4606010"/>
            <a:ext cx="3741573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F616687E-847E-4CE2-ABFC-B29FD917B52A}"/>
              </a:ext>
            </a:extLst>
          </p:cNvPr>
          <p:cNvSpPr/>
          <p:nvPr/>
        </p:nvSpPr>
        <p:spPr>
          <a:xfrm>
            <a:off x="4357396" y="1931086"/>
            <a:ext cx="3757245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DCB747-7513-4A54-8AA7-4FF15F54CCB8}"/>
              </a:ext>
            </a:extLst>
          </p:cNvPr>
          <p:cNvSpPr/>
          <p:nvPr/>
        </p:nvSpPr>
        <p:spPr>
          <a:xfrm>
            <a:off x="544530" y="1956391"/>
            <a:ext cx="3741574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678523AA-3846-4EC9-97CD-70B4988B3A70}"/>
              </a:ext>
            </a:extLst>
          </p:cNvPr>
          <p:cNvSpPr/>
          <p:nvPr/>
        </p:nvSpPr>
        <p:spPr>
          <a:xfrm>
            <a:off x="8201609" y="1915472"/>
            <a:ext cx="3741573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5C441B21-0D23-4ED8-8FC0-785E349F3178}"/>
              </a:ext>
            </a:extLst>
          </p:cNvPr>
          <p:cNvSpPr/>
          <p:nvPr/>
        </p:nvSpPr>
        <p:spPr>
          <a:xfrm>
            <a:off x="4341724" y="3216530"/>
            <a:ext cx="3757245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F64106A5-4163-4818-A657-BE3D9527F912}"/>
              </a:ext>
            </a:extLst>
          </p:cNvPr>
          <p:cNvSpPr/>
          <p:nvPr/>
        </p:nvSpPr>
        <p:spPr>
          <a:xfrm>
            <a:off x="528858" y="3241835"/>
            <a:ext cx="3741574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E8EF7428-CAF9-49D1-A2FB-38468B4EBEA6}"/>
              </a:ext>
            </a:extLst>
          </p:cNvPr>
          <p:cNvSpPr/>
          <p:nvPr/>
        </p:nvSpPr>
        <p:spPr>
          <a:xfrm>
            <a:off x="8185937" y="3200916"/>
            <a:ext cx="3741573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0488F-B6D9-4858-9C02-76003D9680DB}"/>
              </a:ext>
            </a:extLst>
          </p:cNvPr>
          <p:cNvSpPr txBox="1"/>
          <p:nvPr/>
        </p:nvSpPr>
        <p:spPr>
          <a:xfrm>
            <a:off x="544533" y="2281989"/>
            <a:ext cx="3812864" cy="584775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7F7F7"/>
                </a:solidFill>
              </a:rPr>
              <a:t>Hey, </a:t>
            </a:r>
            <a:r>
              <a:rPr lang="en-US" sz="1600" dirty="0" err="1">
                <a:solidFill>
                  <a:srgbClr val="F7F7F7"/>
                </a:solidFill>
              </a:rPr>
              <a:t>ChatGPT</a:t>
            </a:r>
            <a:r>
              <a:rPr lang="en-US" sz="1600" dirty="0">
                <a:solidFill>
                  <a:srgbClr val="F7F7F7"/>
                </a:solidFill>
              </a:rPr>
              <a:t>, tell a joke for an ML audience.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7DE08-4FF9-40FE-BDF1-BC2D51818C97}"/>
              </a:ext>
            </a:extLst>
          </p:cNvPr>
          <p:cNvSpPr txBox="1"/>
          <p:nvPr/>
        </p:nvSpPr>
        <p:spPr>
          <a:xfrm>
            <a:off x="4357397" y="1987907"/>
            <a:ext cx="3741574" cy="1203535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7F7F7"/>
                </a:solidFill>
              </a:rPr>
              <a:t>Q: What did the neural network say when it couldn't learn a new concept?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7F7F7"/>
                </a:solidFill>
              </a:rPr>
              <a:t>A: "This is beyond my neurons!"</a:t>
            </a:r>
            <a:endParaRPr lang="ru-RU" sz="1600" dirty="0">
              <a:solidFill>
                <a:srgbClr val="F7F7F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E69AF-1A3F-4EF5-A586-4710D769CF0F}"/>
              </a:ext>
            </a:extLst>
          </p:cNvPr>
          <p:cNvSpPr txBox="1"/>
          <p:nvPr/>
        </p:nvSpPr>
        <p:spPr>
          <a:xfrm>
            <a:off x="8098972" y="2316625"/>
            <a:ext cx="384421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>
                <a:solidFill>
                  <a:srgbClr val="F7F7F7"/>
                </a:solidFill>
              </a:rPr>
              <a:t>Chatbot</a:t>
            </a:r>
            <a:endParaRPr lang="ru-RU" sz="1600" dirty="0">
              <a:solidFill>
                <a:srgbClr val="F7F7F7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7BCD9B-33DA-4BAE-8E35-1DED3320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" y="3363288"/>
            <a:ext cx="3566455" cy="1079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FCF6EF-FD42-4357-869C-9EDCA0946CB8}"/>
              </a:ext>
            </a:extLst>
          </p:cNvPr>
          <p:cNvSpPr txBox="1"/>
          <p:nvPr/>
        </p:nvSpPr>
        <p:spPr>
          <a:xfrm>
            <a:off x="4357397" y="3418225"/>
            <a:ext cx="3741574" cy="792781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F7F7F7"/>
                </a:solidFill>
              </a:rPr>
              <a:t>Welcome to the world of Machine Learning!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5B567-DE08-4B46-B057-8207309C8D3E}"/>
              </a:ext>
            </a:extLst>
          </p:cNvPr>
          <p:cNvSpPr txBox="1"/>
          <p:nvPr/>
        </p:nvSpPr>
        <p:spPr>
          <a:xfrm>
            <a:off x="8098970" y="3602890"/>
            <a:ext cx="3844213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Розпізнавання голосу</a:t>
            </a:r>
            <a:endParaRPr lang="en-US" sz="1600" dirty="0">
              <a:solidFill>
                <a:srgbClr val="F7F7F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69705E-B9FA-423F-A742-C06D66BD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26669" y="4912975"/>
            <a:ext cx="3566454" cy="10699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19F9C7-D250-4553-8113-EF2EDB14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25451" y="4700400"/>
            <a:ext cx="3436814" cy="1548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C2A7B9-FD37-4812-9A86-E9ABEA7E64EC}"/>
              </a:ext>
            </a:extLst>
          </p:cNvPr>
          <p:cNvSpPr txBox="1"/>
          <p:nvPr/>
        </p:nvSpPr>
        <p:spPr>
          <a:xfrm>
            <a:off x="8098969" y="5223900"/>
            <a:ext cx="3844213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Семантична сегментація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5A166D1-2585-4073-92AF-CE09D834A4B2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dirty="0">
                <a:solidFill>
                  <a:srgbClr val="E0F100"/>
                </a:solidFill>
              </a:rPr>
              <a:t>Applications (Unstructured data)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BEB4-DDA0-4BED-ACD4-A0A62524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10</a:t>
            </a:fld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D7329-CDD5-47A0-9D86-37C63E722AD4}"/>
              </a:ext>
            </a:extLst>
          </p:cNvPr>
          <p:cNvSpPr txBox="1"/>
          <p:nvPr/>
        </p:nvSpPr>
        <p:spPr>
          <a:xfrm>
            <a:off x="544531" y="1442026"/>
            <a:ext cx="11398652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uk-UA" sz="2400" dirty="0">
                <a:solidFill>
                  <a:srgbClr val="F7F7F7"/>
                </a:solidFill>
              </a:rPr>
              <a:t>Вхідні дані</a:t>
            </a:r>
            <a:endParaRPr lang="en-US" sz="2400" dirty="0">
              <a:solidFill>
                <a:srgbClr val="F7F7F7"/>
              </a:solidFill>
            </a:endParaRPr>
          </a:p>
          <a:p>
            <a:pPr algn="ctr"/>
            <a:r>
              <a:rPr lang="uk-UA" sz="2400" dirty="0">
                <a:solidFill>
                  <a:srgbClr val="F7F7F7"/>
                </a:solidFill>
              </a:rPr>
              <a:t>Вихідні дані</a:t>
            </a:r>
            <a:endParaRPr lang="en-US" sz="2400" dirty="0">
              <a:solidFill>
                <a:srgbClr val="F7F7F7"/>
              </a:solidFill>
            </a:endParaRPr>
          </a:p>
          <a:p>
            <a:pPr algn="ctr"/>
            <a:r>
              <a:rPr lang="uk-UA" sz="2400" dirty="0">
                <a:solidFill>
                  <a:srgbClr val="F7F7F7"/>
                </a:solidFill>
              </a:rPr>
              <a:t>Застосування</a:t>
            </a:r>
            <a:endParaRPr lang="ru-RU" sz="2400" dirty="0">
              <a:solidFill>
                <a:srgbClr val="F7F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34" grpId="0" animBg="1"/>
      <p:bldP spid="32" grpId="0" animBg="1"/>
      <p:bldP spid="35" grpId="0" animBg="1"/>
      <p:bldP spid="23" grpId="0"/>
      <p:bldP spid="2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571500" y="381000"/>
            <a:ext cx="10515600" cy="132556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E0F100"/>
                </a:solidFill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/>
              <a:t>Прогноз зарплати на основі віку</a:t>
            </a:r>
            <a:endParaRPr dirty="0"/>
          </a:p>
        </p:txBody>
      </p:sp>
      <p:pic>
        <p:nvPicPr>
          <p:cNvPr id="157" name="2560px-LUXOFT_logo.png" descr="2560px-LUXOFT_logo.png"/>
          <p:cNvPicPr>
            <a:picLocks noChangeAspect="1"/>
          </p:cNvPicPr>
          <p:nvPr/>
        </p:nvPicPr>
        <p:blipFill>
          <a:blip r:embed="rId2"/>
          <a:srcRect t="8451"/>
          <a:stretch>
            <a:fillRect/>
          </a:stretch>
        </p:blipFill>
        <p:spPr>
          <a:xfrm>
            <a:off x="565268" y="1795969"/>
            <a:ext cx="7937625" cy="387110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val 62"/>
          <p:cNvSpPr/>
          <p:nvPr/>
        </p:nvSpPr>
        <p:spPr>
          <a:xfrm>
            <a:off x="9441541" y="2680349"/>
            <a:ext cx="755781" cy="755781"/>
          </a:xfrm>
          <a:prstGeom prst="ellipse">
            <a:avLst/>
          </a:prstGeom>
          <a:solidFill>
            <a:srgbClr val="E0F1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89230"/>
                </a:solidFill>
              </a:defRPr>
            </a:pPr>
            <a:endParaRPr/>
          </a:p>
        </p:txBody>
      </p:sp>
      <p:sp>
        <p:nvSpPr>
          <p:cNvPr id="159" name="Straight Arrow Connector 64"/>
          <p:cNvSpPr/>
          <p:nvPr/>
        </p:nvSpPr>
        <p:spPr>
          <a:xfrm>
            <a:off x="8735247" y="3058239"/>
            <a:ext cx="566934" cy="1"/>
          </a:xfrm>
          <a:prstGeom prst="line">
            <a:avLst/>
          </a:prstGeom>
          <a:ln w="25400">
            <a:solidFill>
              <a:srgbClr val="55B6C1"/>
            </a:solidFill>
            <a:miter/>
            <a:tailEnd type="arrow"/>
          </a:ln>
        </p:spPr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traight Arrow Connector 65"/>
          <p:cNvSpPr/>
          <p:nvPr/>
        </p:nvSpPr>
        <p:spPr>
          <a:xfrm flipV="1">
            <a:off x="10339222" y="3058239"/>
            <a:ext cx="566934" cy="2"/>
          </a:xfrm>
          <a:prstGeom prst="line">
            <a:avLst/>
          </a:prstGeom>
          <a:ln w="25400">
            <a:solidFill>
              <a:srgbClr val="5DC4D2"/>
            </a:solidFill>
            <a:miter lim="400000"/>
            <a:tailEnd type="arrow"/>
          </a:ln>
        </p:spPr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TextBox 68"/>
          <p:cNvSpPr txBox="1"/>
          <p:nvPr/>
        </p:nvSpPr>
        <p:spPr>
          <a:xfrm>
            <a:off x="8141310" y="2741883"/>
            <a:ext cx="37766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lang="uk-UA" dirty="0"/>
              <a:t>Вік</a:t>
            </a:r>
            <a:endParaRPr dirty="0"/>
          </a:p>
          <a:p>
            <a:pPr algn="ctr"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dirty="0"/>
              <a:t>x</a:t>
            </a:r>
          </a:p>
        </p:txBody>
      </p:sp>
      <p:sp>
        <p:nvSpPr>
          <p:cNvPr id="162" name="TextBox 70"/>
          <p:cNvSpPr txBox="1"/>
          <p:nvPr/>
        </p:nvSpPr>
        <p:spPr>
          <a:xfrm>
            <a:off x="10942341" y="2741883"/>
            <a:ext cx="9812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lang="uk-UA" dirty="0"/>
              <a:t>Зарплата</a:t>
            </a:r>
            <a:endParaRPr dirty="0"/>
          </a:p>
          <a:p>
            <a:pPr algn="ctr"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dirty="0"/>
              <a:t>ŷ</a:t>
            </a:r>
          </a:p>
        </p:txBody>
      </p:sp>
      <p:sp>
        <p:nvSpPr>
          <p:cNvPr id="163" name="TextBox 71"/>
          <p:cNvSpPr txBox="1"/>
          <p:nvPr/>
        </p:nvSpPr>
        <p:spPr>
          <a:xfrm>
            <a:off x="8969714" y="3832493"/>
            <a:ext cx="169943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dirty="0"/>
              <a:t>Model</a:t>
            </a:r>
          </a:p>
          <a:p>
            <a:pPr algn="ctr"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lang="uk-UA" dirty="0"/>
              <a:t>Зарплата</a:t>
            </a:r>
            <a:r>
              <a:rPr dirty="0"/>
              <a:t> = f(</a:t>
            </a:r>
            <a:r>
              <a:rPr lang="uk-UA" dirty="0"/>
              <a:t>Вік</a:t>
            </a:r>
            <a:r>
              <a:rPr dirty="0"/>
              <a:t>)</a:t>
            </a:r>
          </a:p>
          <a:p>
            <a:pPr algn="ctr">
              <a:defRPr>
                <a:solidFill>
                  <a:srgbClr val="FFFFFF"/>
                </a:solidFill>
                <a:latin typeface="AtypText-Regular"/>
                <a:ea typeface="AtypText-Regular"/>
                <a:cs typeface="AtypText-Regular"/>
                <a:sym typeface="AtypText-Regular"/>
              </a:defRPr>
            </a:pPr>
            <a:r>
              <a:rPr dirty="0"/>
              <a:t>ŷ = f(x)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77F4E-2957-471B-A75A-E1229029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EF16591-23C3-4CD5-94F8-AE555170FAB6}"/>
              </a:ext>
            </a:extLst>
          </p:cNvPr>
          <p:cNvSpPr/>
          <p:nvPr/>
        </p:nvSpPr>
        <p:spPr>
          <a:xfrm>
            <a:off x="6560716" y="3046475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F83A7-8693-4924-8A20-C4A69E026A8C}"/>
              </a:ext>
            </a:extLst>
          </p:cNvPr>
          <p:cNvSpPr txBox="1"/>
          <p:nvPr/>
        </p:nvSpPr>
        <p:spPr>
          <a:xfrm>
            <a:off x="4369463" y="1457351"/>
            <a:ext cx="12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7E06A-B9FD-4BAD-BBE1-25132225F999}"/>
              </a:ext>
            </a:extLst>
          </p:cNvPr>
          <p:cNvSpPr txBox="1"/>
          <p:nvPr/>
        </p:nvSpPr>
        <p:spPr>
          <a:xfrm>
            <a:off x="7087257" y="3057115"/>
            <a:ext cx="107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Зарплата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cy-GB" dirty="0">
                <a:solidFill>
                  <a:schemeClr val="bg1"/>
                </a:solidFill>
              </a:rPr>
              <a:t>ŷ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6D798F-D7E0-4C28-A92A-4D93715DFFD7}"/>
              </a:ext>
            </a:extLst>
          </p:cNvPr>
          <p:cNvSpPr/>
          <p:nvPr/>
        </p:nvSpPr>
        <p:spPr>
          <a:xfrm>
            <a:off x="4097684" y="1991913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756E29-B40D-4629-95C8-98BD08232742}"/>
              </a:ext>
            </a:extLst>
          </p:cNvPr>
          <p:cNvSpPr/>
          <p:nvPr/>
        </p:nvSpPr>
        <p:spPr>
          <a:xfrm>
            <a:off x="4097682" y="2696156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9BBAD5-F1B6-42DF-808B-8B5BCE4C7BFE}"/>
              </a:ext>
            </a:extLst>
          </p:cNvPr>
          <p:cNvSpPr/>
          <p:nvPr/>
        </p:nvSpPr>
        <p:spPr>
          <a:xfrm>
            <a:off x="4097682" y="3380281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6919E5-D70F-4C35-9FAA-902078D40F4D}"/>
              </a:ext>
            </a:extLst>
          </p:cNvPr>
          <p:cNvSpPr/>
          <p:nvPr/>
        </p:nvSpPr>
        <p:spPr>
          <a:xfrm>
            <a:off x="4097682" y="4086934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03DDA-7F9F-420D-9B0D-BE4256BBFCF1}"/>
              </a:ext>
            </a:extLst>
          </p:cNvPr>
          <p:cNvSpPr txBox="1"/>
          <p:nvPr/>
        </p:nvSpPr>
        <p:spPr>
          <a:xfrm>
            <a:off x="1760926" y="2776667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Вік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1A94B-3FCD-4278-8D60-DC7F351BB125}"/>
              </a:ext>
            </a:extLst>
          </p:cNvPr>
          <p:cNvSpPr txBox="1"/>
          <p:nvPr/>
        </p:nvSpPr>
        <p:spPr>
          <a:xfrm>
            <a:off x="1760926" y="3464746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Досвід роботи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82DA3-462A-4CCB-82C6-C12D34BA88A0}"/>
              </a:ext>
            </a:extLst>
          </p:cNvPr>
          <p:cNvSpPr txBox="1"/>
          <p:nvPr/>
        </p:nvSpPr>
        <p:spPr>
          <a:xfrm>
            <a:off x="1867356" y="4203194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Освіта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31D30E-4C4E-49B8-87A5-E4C97676F174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4593490" y="2257091"/>
            <a:ext cx="1967226" cy="1054562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95740-5109-487A-9456-BF8AD922BBF4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4593488" y="2961334"/>
            <a:ext cx="1967228" cy="35031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9917DD-64C2-4509-8360-C5C15CE684B0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V="1">
            <a:off x="4593488" y="3311653"/>
            <a:ext cx="1967228" cy="333806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15BCB-0D87-47E6-B396-206E9E55804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593488" y="3311653"/>
            <a:ext cx="1967228" cy="104045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F30DC8-D545-4CA2-BB00-CC61EA22FA34}"/>
                  </a:ext>
                </a:extLst>
              </p:cNvPr>
              <p:cNvSpPr txBox="1"/>
              <p:nvPr/>
            </p:nvSpPr>
            <p:spPr>
              <a:xfrm>
                <a:off x="4577562" y="4712295"/>
                <a:ext cx="44621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F30DC8-D545-4CA2-BB00-CC61EA22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562" y="4712295"/>
                <a:ext cx="44621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3A6734-B8DB-4F88-9EAA-175856C256E2}"/>
              </a:ext>
            </a:extLst>
          </p:cNvPr>
          <p:cNvCxnSpPr>
            <a:cxnSpLocks/>
            <a:stCxn id="12" idx="4"/>
            <a:endCxn id="30" idx="0"/>
          </p:cNvCxnSpPr>
          <p:nvPr/>
        </p:nvCxnSpPr>
        <p:spPr>
          <a:xfrm>
            <a:off x="6808619" y="3576830"/>
            <a:ext cx="0" cy="113546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572CE19-5FBA-460C-A0CD-FEA1F3964392}"/>
              </a:ext>
            </a:extLst>
          </p:cNvPr>
          <p:cNvSpPr/>
          <p:nvPr/>
        </p:nvSpPr>
        <p:spPr>
          <a:xfrm>
            <a:off x="5180899" y="1361761"/>
            <a:ext cx="495806" cy="530355"/>
          </a:xfrm>
          <a:prstGeom prst="ellips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967F3-43AE-40B3-AC42-ECE6EDC006D8}"/>
              </a:ext>
            </a:extLst>
          </p:cNvPr>
          <p:cNvCxnSpPr>
            <a:cxnSpLocks/>
            <a:stCxn id="49" idx="6"/>
            <a:endCxn id="12" idx="2"/>
          </p:cNvCxnSpPr>
          <p:nvPr/>
        </p:nvCxnSpPr>
        <p:spPr>
          <a:xfrm>
            <a:off x="5676705" y="1626939"/>
            <a:ext cx="884011" cy="1684714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387E10-0414-4ECF-AF9E-A7DBA416B685}"/>
              </a:ext>
            </a:extLst>
          </p:cNvPr>
          <p:cNvSpPr txBox="1"/>
          <p:nvPr/>
        </p:nvSpPr>
        <p:spPr>
          <a:xfrm>
            <a:off x="5720621" y="1441518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CF4CAA-FB17-4E1C-A0BC-9AF85B21D6F0}"/>
              </a:ext>
            </a:extLst>
          </p:cNvPr>
          <p:cNvSpPr txBox="1"/>
          <p:nvPr/>
        </p:nvSpPr>
        <p:spPr>
          <a:xfrm>
            <a:off x="1760927" y="2089268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Вік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15126A-326F-409E-8244-48B878D88DA1}"/>
              </a:ext>
            </a:extLst>
          </p:cNvPr>
          <p:cNvSpPr txBox="1"/>
          <p:nvPr/>
        </p:nvSpPr>
        <p:spPr>
          <a:xfrm>
            <a:off x="4893546" y="2123817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88946-C33F-40D5-BD98-5B78F3E41816}"/>
              </a:ext>
            </a:extLst>
          </p:cNvPr>
          <p:cNvSpPr txBox="1"/>
          <p:nvPr/>
        </p:nvSpPr>
        <p:spPr>
          <a:xfrm>
            <a:off x="4880105" y="2689586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3E3E14-942A-4E97-9290-A32247FF4C8E}"/>
              </a:ext>
            </a:extLst>
          </p:cNvPr>
          <p:cNvSpPr txBox="1"/>
          <p:nvPr/>
        </p:nvSpPr>
        <p:spPr>
          <a:xfrm>
            <a:off x="4893546" y="3150664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499F27-C6BE-4D0B-8412-1E2F496CA792}"/>
              </a:ext>
            </a:extLst>
          </p:cNvPr>
          <p:cNvSpPr txBox="1"/>
          <p:nvPr/>
        </p:nvSpPr>
        <p:spPr>
          <a:xfrm>
            <a:off x="4880105" y="3622540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0DC1E5-39F1-429F-8FB9-CED47BFADAEF}"/>
              </a:ext>
            </a:extLst>
          </p:cNvPr>
          <p:cNvSpPr txBox="1"/>
          <p:nvPr/>
        </p:nvSpPr>
        <p:spPr>
          <a:xfrm>
            <a:off x="3766881" y="559124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Вхідний шар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11E8B-A9B6-42E9-AA2A-63A38D3298D4}"/>
              </a:ext>
            </a:extLst>
          </p:cNvPr>
          <p:cNvSpPr txBox="1"/>
          <p:nvPr/>
        </p:nvSpPr>
        <p:spPr>
          <a:xfrm>
            <a:off x="6149937" y="558959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Вихідний шар</a:t>
            </a:r>
            <a:endParaRPr lang="ru-RU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1640B80-60CD-4446-8DBE-3E66CDA0510D}"/>
                  </a:ext>
                </a:extLst>
              </p:cNvPr>
              <p:cNvSpPr/>
              <p:nvPr/>
            </p:nvSpPr>
            <p:spPr>
              <a:xfrm>
                <a:off x="9309440" y="4712295"/>
                <a:ext cx="246490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y-GB" dirty="0" smtClean="0">
                          <a:solidFill>
                            <a:schemeClr val="bg1"/>
                          </a:solidFill>
                        </a:rPr>
                        <m:t>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1640B80-60CD-4446-8DBE-3E66CDA05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40" y="4712295"/>
                <a:ext cx="2464906" cy="36933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B96FC4-E893-4750-9177-70B1329DC406}"/>
              </a:ext>
            </a:extLst>
          </p:cNvPr>
          <p:cNvCxnSpPr>
            <a:cxnSpLocks/>
            <a:stCxn id="30" idx="3"/>
            <a:endCxn id="94" idx="1"/>
          </p:cNvCxnSpPr>
          <p:nvPr/>
        </p:nvCxnSpPr>
        <p:spPr>
          <a:xfrm>
            <a:off x="9039675" y="4896961"/>
            <a:ext cx="269765" cy="0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3E3FDB7E-79A7-494F-A856-290677267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500" y="381000"/>
            <a:ext cx="10515600" cy="132556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>
                <a:solidFill>
                  <a:srgbClr val="E0F100"/>
                </a:solidFill>
              </a:rPr>
              <a:t>Прогноз зарплати на основі віку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6B7C-CBC1-4D4A-8AD9-0A44C526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oter Placeholder 42"/>
          <p:cNvSpPr txBox="1"/>
          <p:nvPr/>
        </p:nvSpPr>
        <p:spPr>
          <a:xfrm>
            <a:off x="590252" y="6371829"/>
            <a:ext cx="65814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source: https://machine-learning.paperspace.com/wiki/activation-function</a:t>
            </a: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56603" y="1566797"/>
            <a:ext cx="6581426" cy="441264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le 1"/>
          <p:cNvSpPr txBox="1"/>
          <p:nvPr/>
        </p:nvSpPr>
        <p:spPr>
          <a:xfrm>
            <a:off x="571500" y="38100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4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>
                <a:solidFill>
                  <a:srgbClr val="E0F100"/>
                </a:solidFill>
              </a:rPr>
              <a:t>Функції активації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E3CF4-2BE2-4E6F-B2CF-C6C774F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EF16591-23C3-4CD5-94F8-AE555170FAB6}"/>
              </a:ext>
            </a:extLst>
          </p:cNvPr>
          <p:cNvSpPr/>
          <p:nvPr/>
        </p:nvSpPr>
        <p:spPr>
          <a:xfrm>
            <a:off x="5334637" y="2754158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7E06A-B9FD-4BAD-BBE1-25132225F999}"/>
              </a:ext>
            </a:extLst>
          </p:cNvPr>
          <p:cNvSpPr txBox="1"/>
          <p:nvPr/>
        </p:nvSpPr>
        <p:spPr>
          <a:xfrm>
            <a:off x="5857858" y="2742854"/>
            <a:ext cx="8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F7F7F7"/>
                </a:solidFill>
              </a:rPr>
              <a:t>Це кіт</a:t>
            </a:r>
            <a:r>
              <a:rPr lang="en-US" b="1" dirty="0">
                <a:solidFill>
                  <a:srgbClr val="F7F7F7"/>
                </a:solidFill>
              </a:rPr>
              <a:t>?</a:t>
            </a:r>
          </a:p>
          <a:p>
            <a:pPr algn="ctr"/>
            <a:r>
              <a:rPr lang="cy-GB" b="1" dirty="0">
                <a:solidFill>
                  <a:srgbClr val="F7F7F7"/>
                </a:solidFill>
              </a:rPr>
              <a:t>ŷ</a:t>
            </a:r>
            <a:endParaRPr lang="ru-RU" b="1" dirty="0">
              <a:solidFill>
                <a:srgbClr val="F7F7F7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6D798F-D7E0-4C28-A92A-4D93715DFFD7}"/>
              </a:ext>
            </a:extLst>
          </p:cNvPr>
          <p:cNvSpPr/>
          <p:nvPr/>
        </p:nvSpPr>
        <p:spPr>
          <a:xfrm>
            <a:off x="2876378" y="2049915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756E29-B40D-4629-95C8-98BD08232742}"/>
              </a:ext>
            </a:extLst>
          </p:cNvPr>
          <p:cNvSpPr/>
          <p:nvPr/>
        </p:nvSpPr>
        <p:spPr>
          <a:xfrm>
            <a:off x="2876376" y="2754158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9BBAD5-F1B6-42DF-808B-8B5BCE4C7BFE}"/>
              </a:ext>
            </a:extLst>
          </p:cNvPr>
          <p:cNvSpPr/>
          <p:nvPr/>
        </p:nvSpPr>
        <p:spPr>
          <a:xfrm>
            <a:off x="2876376" y="3438283"/>
            <a:ext cx="495806" cy="530355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03DDA-7F9F-420D-9B0D-BE4256BBFCF1}"/>
              </a:ext>
            </a:extLst>
          </p:cNvPr>
          <p:cNvSpPr txBox="1"/>
          <p:nvPr/>
        </p:nvSpPr>
        <p:spPr>
          <a:xfrm>
            <a:off x="539620" y="2834669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Вага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1A94B-3FCD-4278-8D60-DC7F351BB125}"/>
              </a:ext>
            </a:extLst>
          </p:cNvPr>
          <p:cNvSpPr txBox="1"/>
          <p:nvPr/>
        </p:nvSpPr>
        <p:spPr>
          <a:xfrm>
            <a:off x="539619" y="3522748"/>
            <a:ext cx="22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Рівень активності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3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31D30E-4C4E-49B8-87A5-E4C97676F174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3372184" y="2315093"/>
            <a:ext cx="1962453" cy="704243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95740-5109-487A-9456-BF8AD922BBF4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3372182" y="3019336"/>
            <a:ext cx="1962455" cy="0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9917DD-64C2-4509-8360-C5C15CE684B0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V="1">
            <a:off x="3372182" y="3019336"/>
            <a:ext cx="1962455" cy="68412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F30DC8-D545-4CA2-BB00-CC61EA22FA34}"/>
                  </a:ext>
                </a:extLst>
              </p:cNvPr>
              <p:cNvSpPr txBox="1"/>
              <p:nvPr/>
            </p:nvSpPr>
            <p:spPr>
              <a:xfrm>
                <a:off x="4504083" y="3656170"/>
                <a:ext cx="1404300" cy="374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7F7F7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7F7F7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F7F7F7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F7F7F7"/>
                          </a:solidFill>
                        </a:rPr>
                        <m:t> +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F30DC8-D545-4CA2-BB00-CC61EA22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83" y="3656170"/>
                <a:ext cx="1404300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9572CE19-5FBA-460C-A0CD-FEA1F3964392}"/>
              </a:ext>
            </a:extLst>
          </p:cNvPr>
          <p:cNvSpPr/>
          <p:nvPr/>
        </p:nvSpPr>
        <p:spPr>
          <a:xfrm>
            <a:off x="3959593" y="1419763"/>
            <a:ext cx="495806" cy="530355"/>
          </a:xfrm>
          <a:prstGeom prst="ellips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967F3-43AE-40B3-AC42-ECE6EDC006D8}"/>
              </a:ext>
            </a:extLst>
          </p:cNvPr>
          <p:cNvCxnSpPr>
            <a:cxnSpLocks/>
            <a:stCxn id="49" idx="6"/>
            <a:endCxn id="12" idx="2"/>
          </p:cNvCxnSpPr>
          <p:nvPr/>
        </p:nvCxnSpPr>
        <p:spPr>
          <a:xfrm>
            <a:off x="4455399" y="1684941"/>
            <a:ext cx="879238" cy="133439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387E10-0414-4ECF-AF9E-A7DBA416B685}"/>
              </a:ext>
            </a:extLst>
          </p:cNvPr>
          <p:cNvSpPr txBox="1"/>
          <p:nvPr/>
        </p:nvSpPr>
        <p:spPr>
          <a:xfrm>
            <a:off x="4499315" y="1499520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b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CF4CAA-FB17-4E1C-A0BC-9AF85B21D6F0}"/>
              </a:ext>
            </a:extLst>
          </p:cNvPr>
          <p:cNvSpPr txBox="1"/>
          <p:nvPr/>
        </p:nvSpPr>
        <p:spPr>
          <a:xfrm>
            <a:off x="539621" y="2147270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Колір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15126A-326F-409E-8244-48B878D88DA1}"/>
              </a:ext>
            </a:extLst>
          </p:cNvPr>
          <p:cNvSpPr txBox="1"/>
          <p:nvPr/>
        </p:nvSpPr>
        <p:spPr>
          <a:xfrm>
            <a:off x="3658799" y="2128332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88946-C33F-40D5-BD98-5B78F3E41816}"/>
              </a:ext>
            </a:extLst>
          </p:cNvPr>
          <p:cNvSpPr txBox="1"/>
          <p:nvPr/>
        </p:nvSpPr>
        <p:spPr>
          <a:xfrm>
            <a:off x="3658799" y="2656250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3E3E14-942A-4E97-9290-A32247FF4C8E}"/>
              </a:ext>
            </a:extLst>
          </p:cNvPr>
          <p:cNvSpPr txBox="1"/>
          <p:nvPr/>
        </p:nvSpPr>
        <p:spPr>
          <a:xfrm>
            <a:off x="3672240" y="3116339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3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0DC1E5-39F1-429F-8FB9-CED47BFADAEF}"/>
              </a:ext>
            </a:extLst>
          </p:cNvPr>
          <p:cNvSpPr txBox="1"/>
          <p:nvPr/>
        </p:nvSpPr>
        <p:spPr>
          <a:xfrm>
            <a:off x="2344185" y="596231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Вхідний шар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11E8B-A9B6-42E9-AA2A-63A38D3298D4}"/>
              </a:ext>
            </a:extLst>
          </p:cNvPr>
          <p:cNvSpPr txBox="1"/>
          <p:nvPr/>
        </p:nvSpPr>
        <p:spPr>
          <a:xfrm>
            <a:off x="4822525" y="596231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Вихідний шар</a:t>
            </a:r>
            <a:endParaRPr lang="ru-RU" baseline="-25000" dirty="0">
              <a:solidFill>
                <a:srgbClr val="F7F7F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A25775-412B-48DB-B262-A0AFD6F2611C}"/>
                  </a:ext>
                </a:extLst>
              </p:cNvPr>
              <p:cNvSpPr txBox="1"/>
              <p:nvPr/>
            </p:nvSpPr>
            <p:spPr>
              <a:xfrm>
                <a:off x="6157750" y="3666454"/>
                <a:ext cx="14043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7F7F7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7F7F7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rgbClr val="F7F7F7"/>
                          </a:solidFill>
                        </a:rPr>
                        <m:t>σ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7F7F7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7F7F7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7F7F7"/>
                          </a:solidFill>
                        </a:rPr>
                        <m:t>) = </m:t>
                      </m:r>
                      <m:r>
                        <m:rPr>
                          <m:nor/>
                        </m:rPr>
                        <a:rPr lang="cy-GB" dirty="0">
                          <a:solidFill>
                            <a:srgbClr val="F7F7F7"/>
                          </a:solidFill>
                        </a:rPr>
                        <m:t>ŷ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A25775-412B-48DB-B262-A0AFD6F2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50" y="3666454"/>
                <a:ext cx="1404300" cy="369332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75EC01-C0AF-4F5F-B1D8-0BDE78FE43C6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5908383" y="3843305"/>
            <a:ext cx="249367" cy="781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D77249-E495-44C0-8495-AC2C63451D64}"/>
                  </a:ext>
                </a:extLst>
              </p:cNvPr>
              <p:cNvSpPr txBox="1"/>
              <p:nvPr/>
            </p:nvSpPr>
            <p:spPr>
              <a:xfrm>
                <a:off x="7772399" y="3665977"/>
                <a:ext cx="433832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 dirty="0" smtClean="0">
                          <a:solidFill>
                            <a:srgbClr val="F7F7F7"/>
                          </a:solidFill>
                        </a:rPr>
                        <m:t>ℒ</m:t>
                      </m:r>
                      <m:r>
                        <m:rPr>
                          <m:nor/>
                        </m:rPr>
                        <a:rPr lang="ru-RU" b="1" dirty="0" smtClean="0">
                          <a:solidFill>
                            <a:srgbClr val="F7F7F7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7F7F7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ru-RU" b="1" dirty="0" smtClean="0">
                          <a:solidFill>
                            <a:srgbClr val="F7F7F7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7F7F7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ru-RU" b="1" dirty="0" smtClean="0">
                          <a:solidFill>
                            <a:srgbClr val="F7F7F7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7F7F7"/>
                          </a:solidFill>
                        </a:rPr>
                        <m:t> =</m:t>
                      </m:r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D77249-E495-44C0-8495-AC2C6345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3665977"/>
                <a:ext cx="4338321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FCE88B-606D-4A43-B6B4-EDA455FD4183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7562050" y="3850643"/>
            <a:ext cx="210349" cy="477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23243D-290C-4B14-B59E-6C570B81D9DF}"/>
                  </a:ext>
                </a:extLst>
              </p:cNvPr>
              <p:cNvSpPr txBox="1"/>
              <p:nvPr/>
            </p:nvSpPr>
            <p:spPr>
              <a:xfrm>
                <a:off x="8983344" y="4721330"/>
                <a:ext cx="2893696" cy="668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𝒅𝒂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ru-RU" dirty="0">
                              <a:solidFill>
                                <a:srgbClr val="F7F7F7"/>
                              </a:solidFill>
                            </a:rPr>
                            <m:t>ℒ</m:t>
                          </m:r>
                          <m:r>
                            <m:rPr>
                              <m:nor/>
                            </m:rPr>
                            <a:rPr lang="ru-RU" dirty="0">
                              <a:solidFill>
                                <a:srgbClr val="F7F7F7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7F7F7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ru-RU" dirty="0">
                              <a:solidFill>
                                <a:srgbClr val="F7F7F7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7F7F7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ru-RU" dirty="0">
                              <a:solidFill>
                                <a:srgbClr val="F7F7F7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 (1−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23243D-290C-4B14-B59E-6C570B81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344" y="4721330"/>
                <a:ext cx="2893696" cy="668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485559B-ED56-4EC7-BA05-F38C869EB998}"/>
                  </a:ext>
                </a:extLst>
              </p:cNvPr>
              <p:cNvSpPr txBox="1"/>
              <p:nvPr/>
            </p:nvSpPr>
            <p:spPr>
              <a:xfrm>
                <a:off x="6191073" y="4745919"/>
                <a:ext cx="2351173" cy="619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7F7F7"/>
                              </a:solidFill>
                            </a:rPr>
                            <m:t>a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485559B-ED56-4EC7-BA05-F38C869E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73" y="4745919"/>
                <a:ext cx="2351173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5357F8-4009-47E0-9CA2-E16E12456C7F}"/>
                  </a:ext>
                </a:extLst>
              </p:cNvPr>
              <p:cNvSpPr txBox="1"/>
              <p:nvPr/>
            </p:nvSpPr>
            <p:spPr>
              <a:xfrm>
                <a:off x="3479790" y="4482748"/>
                <a:ext cx="2378067" cy="114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5357F8-4009-47E0-9CA2-E16E1245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790" y="4482748"/>
                <a:ext cx="2378067" cy="1145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5873B4F-0B12-4303-9E83-576610F4D8B4}"/>
              </a:ext>
            </a:extLst>
          </p:cNvPr>
          <p:cNvCxnSpPr>
            <a:cxnSpLocks/>
            <a:stCxn id="48" idx="2"/>
            <a:endCxn id="71" idx="0"/>
          </p:cNvCxnSpPr>
          <p:nvPr/>
        </p:nvCxnSpPr>
        <p:spPr>
          <a:xfrm rot="16200000" flipH="1">
            <a:off x="9842866" y="4134003"/>
            <a:ext cx="686021" cy="488632"/>
          </a:xfrm>
          <a:prstGeom prst="bentConnector3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D46537-123F-46DE-9881-F48CBB100CC0}"/>
              </a:ext>
            </a:extLst>
          </p:cNvPr>
          <p:cNvCxnSpPr>
            <a:cxnSpLocks/>
            <a:stCxn id="71" idx="1"/>
            <a:endCxn id="75" idx="3"/>
          </p:cNvCxnSpPr>
          <p:nvPr/>
        </p:nvCxnSpPr>
        <p:spPr>
          <a:xfrm flipH="1" flipV="1">
            <a:off x="8542246" y="5055427"/>
            <a:ext cx="441098" cy="1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53174AF-A3C6-44E2-B495-B35869E7108E}"/>
              </a:ext>
            </a:extLst>
          </p:cNvPr>
          <p:cNvCxnSpPr>
            <a:cxnSpLocks/>
            <a:stCxn id="75" idx="1"/>
            <a:endCxn id="80" idx="3"/>
          </p:cNvCxnSpPr>
          <p:nvPr/>
        </p:nvCxnSpPr>
        <p:spPr>
          <a:xfrm flipH="1">
            <a:off x="5857857" y="5055427"/>
            <a:ext cx="333216" cy="203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D0AD6F-9580-4C05-AD66-95D3E42CB240}"/>
                  </a:ext>
                </a:extLst>
              </p:cNvPr>
              <p:cNvSpPr txBox="1"/>
              <p:nvPr/>
            </p:nvSpPr>
            <p:spPr>
              <a:xfrm>
                <a:off x="670454" y="4720916"/>
                <a:ext cx="2351173" cy="6587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7F7F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7F7F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cy-GB" dirty="0">
                  <a:solidFill>
                    <a:srgbClr val="F7F7F7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D0AD6F-9580-4C05-AD66-95D3E42CB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54" y="4720916"/>
                <a:ext cx="2351173" cy="658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B04546-02C7-4C9A-9427-6708356F31BD}"/>
              </a:ext>
            </a:extLst>
          </p:cNvPr>
          <p:cNvCxnSpPr>
            <a:cxnSpLocks/>
            <a:stCxn id="80" idx="1"/>
            <a:endCxn id="98" idx="3"/>
          </p:cNvCxnSpPr>
          <p:nvPr/>
        </p:nvCxnSpPr>
        <p:spPr>
          <a:xfrm flipH="1" flipV="1">
            <a:off x="3021627" y="5050301"/>
            <a:ext cx="458163" cy="532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B47F80-F126-4985-A9EF-67C742F03B76}"/>
              </a:ext>
            </a:extLst>
          </p:cNvPr>
          <p:cNvCxnSpPr>
            <a:cxnSpLocks/>
            <a:stCxn id="12" idx="4"/>
            <a:endCxn id="30" idx="0"/>
          </p:cNvCxnSpPr>
          <p:nvPr/>
        </p:nvCxnSpPr>
        <p:spPr>
          <a:xfrm rot="5400000">
            <a:off x="5208559" y="3282188"/>
            <a:ext cx="371657" cy="376307"/>
          </a:xfrm>
          <a:prstGeom prst="bentConnector3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AE6FE40D-F1EB-495B-BB61-779B431DDCA0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dirty="0">
                <a:solidFill>
                  <a:srgbClr val="E0F100"/>
                </a:solidFill>
              </a:rPr>
              <a:t>1 </a:t>
            </a:r>
            <a:r>
              <a:rPr lang="uk-UA" dirty="0">
                <a:solidFill>
                  <a:srgbClr val="E0F100"/>
                </a:solidFill>
              </a:rPr>
              <a:t>крок </a:t>
            </a:r>
            <a:r>
              <a:rPr dirty="0">
                <a:solidFill>
                  <a:srgbClr val="E0F100"/>
                </a:solidFill>
              </a:rPr>
              <a:t>backpropagation </a:t>
            </a:r>
            <a:r>
              <a:rPr lang="uk-UA" dirty="0">
                <a:solidFill>
                  <a:srgbClr val="E0F100"/>
                </a:solidFill>
              </a:rPr>
              <a:t>для класифікації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E00EE-0BF5-4ADF-ADF4-87B83E62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5</a:t>
            </a:fld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CE83E7-58B8-48D1-9C38-D768CD8FC407}"/>
              </a:ext>
            </a:extLst>
          </p:cNvPr>
          <p:cNvSpPr txBox="1"/>
          <p:nvPr/>
        </p:nvSpPr>
        <p:spPr>
          <a:xfrm>
            <a:off x="3179906" y="1513680"/>
            <a:ext cx="12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ru-RU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8" grpId="0" animBg="1"/>
      <p:bldP spid="71" grpId="0" animBg="1"/>
      <p:bldP spid="75" grpId="0" animBg="1"/>
      <p:bldP spid="80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EF16591-23C3-4CD5-94F8-AE555170FAB6}"/>
              </a:ext>
            </a:extLst>
          </p:cNvPr>
          <p:cNvSpPr/>
          <p:nvPr/>
        </p:nvSpPr>
        <p:spPr>
          <a:xfrm>
            <a:off x="6266431" y="3625498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7E06A-B9FD-4BAD-BBE1-25132225F999}"/>
              </a:ext>
            </a:extLst>
          </p:cNvPr>
          <p:cNvSpPr txBox="1"/>
          <p:nvPr/>
        </p:nvSpPr>
        <p:spPr>
          <a:xfrm>
            <a:off x="9019279" y="3625498"/>
            <a:ext cx="107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F7F7F7"/>
                </a:solidFill>
              </a:rPr>
              <a:t>Зарплата</a:t>
            </a:r>
            <a:endParaRPr lang="en-US" dirty="0">
              <a:solidFill>
                <a:srgbClr val="F7F7F7"/>
              </a:solidFill>
            </a:endParaRPr>
          </a:p>
          <a:p>
            <a:pPr algn="ctr"/>
            <a:r>
              <a:rPr lang="cy-GB" dirty="0">
                <a:solidFill>
                  <a:srgbClr val="F7F7F7"/>
                </a:solidFill>
              </a:rPr>
              <a:t>ŷ</a:t>
            </a:r>
            <a:endParaRPr lang="ru-RU" dirty="0">
              <a:solidFill>
                <a:srgbClr val="F7F7F7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6D798F-D7E0-4C28-A92A-4D93715DFFD7}"/>
              </a:ext>
            </a:extLst>
          </p:cNvPr>
          <p:cNvSpPr/>
          <p:nvPr/>
        </p:nvSpPr>
        <p:spPr>
          <a:xfrm>
            <a:off x="3834017" y="2070919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756E29-B40D-4629-95C8-98BD08232742}"/>
              </a:ext>
            </a:extLst>
          </p:cNvPr>
          <p:cNvSpPr/>
          <p:nvPr/>
        </p:nvSpPr>
        <p:spPr>
          <a:xfrm>
            <a:off x="3834893" y="3109958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9BBAD5-F1B6-42DF-808B-8B5BCE4C7BFE}"/>
              </a:ext>
            </a:extLst>
          </p:cNvPr>
          <p:cNvSpPr/>
          <p:nvPr/>
        </p:nvSpPr>
        <p:spPr>
          <a:xfrm>
            <a:off x="3834016" y="4131798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6919E5-D70F-4C35-9FAA-902078D40F4D}"/>
              </a:ext>
            </a:extLst>
          </p:cNvPr>
          <p:cNvSpPr/>
          <p:nvPr/>
        </p:nvSpPr>
        <p:spPr>
          <a:xfrm>
            <a:off x="3834016" y="5149133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31D30E-4C4E-49B8-87A5-E4C97676F174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4263136" y="2296596"/>
            <a:ext cx="2003295" cy="155457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95740-5109-487A-9456-BF8AD922BBF4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4264012" y="3335635"/>
            <a:ext cx="2002419" cy="515540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9917DD-64C2-4509-8360-C5C15CE684B0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V="1">
            <a:off x="4263135" y="3851175"/>
            <a:ext cx="2003296" cy="506300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15BCB-0D87-47E6-B396-206E9E55804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263135" y="3851175"/>
            <a:ext cx="2003296" cy="152363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572CE19-5FBA-460C-A0CD-FEA1F3964392}"/>
              </a:ext>
            </a:extLst>
          </p:cNvPr>
          <p:cNvSpPr/>
          <p:nvPr/>
        </p:nvSpPr>
        <p:spPr>
          <a:xfrm>
            <a:off x="4975052" y="1628504"/>
            <a:ext cx="429119" cy="4513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967F3-43AE-40B3-AC42-ECE6EDC006D8}"/>
              </a:ext>
            </a:extLst>
          </p:cNvPr>
          <p:cNvCxnSpPr>
            <a:cxnSpLocks/>
            <a:stCxn id="49" idx="6"/>
            <a:endCxn id="12" idx="2"/>
          </p:cNvCxnSpPr>
          <p:nvPr/>
        </p:nvCxnSpPr>
        <p:spPr>
          <a:xfrm>
            <a:off x="5404171" y="1854181"/>
            <a:ext cx="862260" cy="1996994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A8BB407-4D0A-4167-9A35-A34D4B2C723D}"/>
              </a:ext>
            </a:extLst>
          </p:cNvPr>
          <p:cNvSpPr/>
          <p:nvPr/>
        </p:nvSpPr>
        <p:spPr>
          <a:xfrm>
            <a:off x="6264282" y="2404689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8236BE-5AD0-4B78-94BC-892BB85DBC10}"/>
              </a:ext>
            </a:extLst>
          </p:cNvPr>
          <p:cNvCxnSpPr>
            <a:cxnSpLocks/>
            <a:stCxn id="18" idx="6"/>
            <a:endCxn id="38" idx="2"/>
          </p:cNvCxnSpPr>
          <p:nvPr/>
        </p:nvCxnSpPr>
        <p:spPr>
          <a:xfrm>
            <a:off x="4263136" y="2296596"/>
            <a:ext cx="2001146" cy="333770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DE5157-6FF9-43B8-A205-5AA088E2A9B9}"/>
              </a:ext>
            </a:extLst>
          </p:cNvPr>
          <p:cNvCxnSpPr>
            <a:cxnSpLocks/>
            <a:stCxn id="19" idx="6"/>
            <a:endCxn id="38" idx="2"/>
          </p:cNvCxnSpPr>
          <p:nvPr/>
        </p:nvCxnSpPr>
        <p:spPr>
          <a:xfrm flipV="1">
            <a:off x="4264012" y="2630366"/>
            <a:ext cx="2000270" cy="70526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11D9B-F9B3-4789-ABE3-D618757E1F17}"/>
              </a:ext>
            </a:extLst>
          </p:cNvPr>
          <p:cNvCxnSpPr>
            <a:cxnSpLocks/>
            <a:stCxn id="20" idx="6"/>
            <a:endCxn id="38" idx="2"/>
          </p:cNvCxnSpPr>
          <p:nvPr/>
        </p:nvCxnSpPr>
        <p:spPr>
          <a:xfrm flipV="1">
            <a:off x="4263135" y="2630366"/>
            <a:ext cx="2001147" cy="172710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3AED06-35FA-44BC-8D92-75F7D122DB15}"/>
              </a:ext>
            </a:extLst>
          </p:cNvPr>
          <p:cNvCxnSpPr>
            <a:cxnSpLocks/>
            <a:stCxn id="21" idx="6"/>
            <a:endCxn id="38" idx="2"/>
          </p:cNvCxnSpPr>
          <p:nvPr/>
        </p:nvCxnSpPr>
        <p:spPr>
          <a:xfrm flipV="1">
            <a:off x="4263135" y="2630366"/>
            <a:ext cx="2001147" cy="2744444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632DC3-C283-416E-9674-8812DC5CEC7D}"/>
              </a:ext>
            </a:extLst>
          </p:cNvPr>
          <p:cNvCxnSpPr>
            <a:cxnSpLocks/>
            <a:stCxn id="49" idx="6"/>
            <a:endCxn id="38" idx="2"/>
          </p:cNvCxnSpPr>
          <p:nvPr/>
        </p:nvCxnSpPr>
        <p:spPr>
          <a:xfrm>
            <a:off x="5404171" y="1854181"/>
            <a:ext cx="860111" cy="77618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BADE66A-0548-40DF-A684-BBCF91F321B9}"/>
              </a:ext>
            </a:extLst>
          </p:cNvPr>
          <p:cNvSpPr txBox="1"/>
          <p:nvPr/>
        </p:nvSpPr>
        <p:spPr>
          <a:xfrm>
            <a:off x="5514499" y="1678356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B</a:t>
            </a:r>
            <a:r>
              <a:rPr lang="en-US" baseline="-25000" dirty="0">
                <a:solidFill>
                  <a:srgbClr val="F7F7F7"/>
                </a:solidFill>
              </a:rPr>
              <a:t>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30FF5C-3833-49AA-9592-3D1DA2E0ECF1}"/>
              </a:ext>
            </a:extLst>
          </p:cNvPr>
          <p:cNvSpPr txBox="1"/>
          <p:nvPr/>
        </p:nvSpPr>
        <p:spPr>
          <a:xfrm>
            <a:off x="3988680" y="1701323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11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5BB008-C68A-4666-87B5-0C0ACAB029C4}"/>
              </a:ext>
            </a:extLst>
          </p:cNvPr>
          <p:cNvSpPr txBox="1"/>
          <p:nvPr/>
        </p:nvSpPr>
        <p:spPr>
          <a:xfrm>
            <a:off x="3981624" y="2751527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12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9A7BAE-F8EE-4178-B4FD-2FD2BFC9182D}"/>
              </a:ext>
            </a:extLst>
          </p:cNvPr>
          <p:cNvSpPr txBox="1"/>
          <p:nvPr/>
        </p:nvSpPr>
        <p:spPr>
          <a:xfrm>
            <a:off x="3981624" y="3773417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13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3B340B-99FD-4B23-9CD4-670A80F42AE9}"/>
              </a:ext>
            </a:extLst>
          </p:cNvPr>
          <p:cNvSpPr txBox="1"/>
          <p:nvPr/>
        </p:nvSpPr>
        <p:spPr>
          <a:xfrm>
            <a:off x="3982971" y="4681476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14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28AF9A5-2C2C-470B-A7FC-A739985D4DE5}"/>
              </a:ext>
            </a:extLst>
          </p:cNvPr>
          <p:cNvSpPr/>
          <p:nvPr/>
        </p:nvSpPr>
        <p:spPr>
          <a:xfrm>
            <a:off x="6262941" y="4846307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CC5FEE-661F-44F8-A8A8-2AC183B4043E}"/>
              </a:ext>
            </a:extLst>
          </p:cNvPr>
          <p:cNvCxnSpPr>
            <a:cxnSpLocks/>
            <a:stCxn id="18" idx="6"/>
            <a:endCxn id="75" idx="2"/>
          </p:cNvCxnSpPr>
          <p:nvPr/>
        </p:nvCxnSpPr>
        <p:spPr>
          <a:xfrm>
            <a:off x="4263136" y="2296596"/>
            <a:ext cx="1999805" cy="2775388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B903C7-5B3D-4E12-BCEA-356198217E58}"/>
              </a:ext>
            </a:extLst>
          </p:cNvPr>
          <p:cNvCxnSpPr>
            <a:cxnSpLocks/>
            <a:stCxn id="19" idx="6"/>
            <a:endCxn id="75" idx="2"/>
          </p:cNvCxnSpPr>
          <p:nvPr/>
        </p:nvCxnSpPr>
        <p:spPr>
          <a:xfrm>
            <a:off x="4264012" y="3335635"/>
            <a:ext cx="1998929" cy="173634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B0C786-3C99-453E-887B-AE8CE91C8897}"/>
              </a:ext>
            </a:extLst>
          </p:cNvPr>
          <p:cNvCxnSpPr>
            <a:cxnSpLocks/>
            <a:stCxn id="20" idx="6"/>
            <a:endCxn id="75" idx="2"/>
          </p:cNvCxnSpPr>
          <p:nvPr/>
        </p:nvCxnSpPr>
        <p:spPr>
          <a:xfrm>
            <a:off x="4263135" y="4357475"/>
            <a:ext cx="1999806" cy="714509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B2EDA9-32FC-4895-B58A-0F414DB9B376}"/>
              </a:ext>
            </a:extLst>
          </p:cNvPr>
          <p:cNvCxnSpPr>
            <a:cxnSpLocks/>
            <a:stCxn id="21" idx="6"/>
            <a:endCxn id="75" idx="2"/>
          </p:cNvCxnSpPr>
          <p:nvPr/>
        </p:nvCxnSpPr>
        <p:spPr>
          <a:xfrm flipV="1">
            <a:off x="4263135" y="5071984"/>
            <a:ext cx="1999806" cy="302826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B1E91A-F462-4596-B955-D944CE7C0531}"/>
              </a:ext>
            </a:extLst>
          </p:cNvPr>
          <p:cNvCxnSpPr>
            <a:cxnSpLocks/>
            <a:stCxn id="49" idx="6"/>
            <a:endCxn id="75" idx="2"/>
          </p:cNvCxnSpPr>
          <p:nvPr/>
        </p:nvCxnSpPr>
        <p:spPr>
          <a:xfrm>
            <a:off x="5404171" y="1854181"/>
            <a:ext cx="858770" cy="3217803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DADC25-7A51-4376-9B1C-C1101D9C65F6}"/>
              </a:ext>
            </a:extLst>
          </p:cNvPr>
          <p:cNvSpPr txBox="1"/>
          <p:nvPr/>
        </p:nvSpPr>
        <p:spPr>
          <a:xfrm>
            <a:off x="3339887" y="57327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Вхідний шар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1D3468-234A-4738-8AF7-2C13255C5AB0}"/>
              </a:ext>
            </a:extLst>
          </p:cNvPr>
          <p:cNvSpPr txBox="1"/>
          <p:nvPr/>
        </p:nvSpPr>
        <p:spPr>
          <a:xfrm>
            <a:off x="5556608" y="5726533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Прихований шар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4B178E-2232-4621-8EA6-FC6E24552BC1}"/>
              </a:ext>
            </a:extLst>
          </p:cNvPr>
          <p:cNvSpPr txBox="1"/>
          <p:nvPr/>
        </p:nvSpPr>
        <p:spPr>
          <a:xfrm>
            <a:off x="7900417" y="573035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Вихідний шар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74E4BE4-A074-4738-B852-41D94A444000}"/>
              </a:ext>
            </a:extLst>
          </p:cNvPr>
          <p:cNvSpPr/>
          <p:nvPr/>
        </p:nvSpPr>
        <p:spPr>
          <a:xfrm>
            <a:off x="8548371" y="3643866"/>
            <a:ext cx="429119" cy="451353"/>
          </a:xfrm>
          <a:prstGeom prst="ellipse">
            <a:avLst/>
          </a:prstGeom>
          <a:solidFill>
            <a:srgbClr val="E0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EEC7EE-A028-4B38-86D6-8EFD613FFDBC}"/>
              </a:ext>
            </a:extLst>
          </p:cNvPr>
          <p:cNvCxnSpPr>
            <a:cxnSpLocks/>
            <a:stCxn id="12" idx="6"/>
            <a:endCxn id="94" idx="2"/>
          </p:cNvCxnSpPr>
          <p:nvPr/>
        </p:nvCxnSpPr>
        <p:spPr>
          <a:xfrm>
            <a:off x="6695550" y="3851175"/>
            <a:ext cx="1852821" cy="18368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18B3E8-3A47-481D-A446-9F9D7F19C145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 flipV="1">
            <a:off x="6692060" y="3869543"/>
            <a:ext cx="1856311" cy="1202441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490E4A0-C425-4369-883F-87AC160D47D8}"/>
              </a:ext>
            </a:extLst>
          </p:cNvPr>
          <p:cNvCxnSpPr>
            <a:cxnSpLocks/>
            <a:stCxn id="122" idx="6"/>
            <a:endCxn id="94" idx="2"/>
          </p:cNvCxnSpPr>
          <p:nvPr/>
        </p:nvCxnSpPr>
        <p:spPr>
          <a:xfrm>
            <a:off x="7908172" y="2159258"/>
            <a:ext cx="640199" cy="1710285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EFEC55D-0911-4643-A190-148951CEF023}"/>
              </a:ext>
            </a:extLst>
          </p:cNvPr>
          <p:cNvCxnSpPr>
            <a:cxnSpLocks/>
            <a:stCxn id="38" idx="6"/>
            <a:endCxn id="94" idx="2"/>
          </p:cNvCxnSpPr>
          <p:nvPr/>
        </p:nvCxnSpPr>
        <p:spPr>
          <a:xfrm>
            <a:off x="6693401" y="2630366"/>
            <a:ext cx="1854970" cy="1239177"/>
          </a:xfrm>
          <a:prstGeom prst="straightConnector1">
            <a:avLst/>
          </a:prstGeom>
          <a:ln w="25400">
            <a:solidFill>
              <a:srgbClr val="55B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BBF7157-AB01-41FA-B349-7035E8722DF6}"/>
              </a:ext>
            </a:extLst>
          </p:cNvPr>
          <p:cNvSpPr/>
          <p:nvPr/>
        </p:nvSpPr>
        <p:spPr>
          <a:xfrm>
            <a:off x="7479053" y="1933581"/>
            <a:ext cx="429119" cy="4513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7F7F7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1AEF6C-BDBA-43AC-859A-9CEFFC106367}"/>
              </a:ext>
            </a:extLst>
          </p:cNvPr>
          <p:cNvSpPr txBox="1"/>
          <p:nvPr/>
        </p:nvSpPr>
        <p:spPr>
          <a:xfrm>
            <a:off x="7003057" y="4226865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23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E8B247-2D8E-4163-A61D-E9EFB1EA0F56}"/>
              </a:ext>
            </a:extLst>
          </p:cNvPr>
          <p:cNvSpPr txBox="1"/>
          <p:nvPr/>
        </p:nvSpPr>
        <p:spPr>
          <a:xfrm>
            <a:off x="7015627" y="3481842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22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BC1B35E-032D-4846-A9B3-11AE395BF4CC}"/>
              </a:ext>
            </a:extLst>
          </p:cNvPr>
          <p:cNvSpPr txBox="1"/>
          <p:nvPr/>
        </p:nvSpPr>
        <p:spPr>
          <a:xfrm>
            <a:off x="7003057" y="2658928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w</a:t>
            </a:r>
            <a:r>
              <a:rPr lang="en-US" baseline="-25000" dirty="0">
                <a:solidFill>
                  <a:srgbClr val="F7F7F7"/>
                </a:solidFill>
              </a:rPr>
              <a:t>21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0D8804-1650-4D3F-99AD-D52400F5FB46}"/>
              </a:ext>
            </a:extLst>
          </p:cNvPr>
          <p:cNvSpPr txBox="1"/>
          <p:nvPr/>
        </p:nvSpPr>
        <p:spPr>
          <a:xfrm>
            <a:off x="7946783" y="1943036"/>
            <a:ext cx="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F7F7"/>
                </a:solidFill>
              </a:rPr>
              <a:t>b</a:t>
            </a:r>
            <a:r>
              <a:rPr lang="en-US" baseline="-25000" dirty="0">
                <a:solidFill>
                  <a:srgbClr val="F7F7F7"/>
                </a:solidFill>
              </a:rPr>
              <a:t>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69EA058-3CA8-4A07-AA62-9EAABFC8F21E}"/>
              </a:ext>
            </a:extLst>
          </p:cNvPr>
          <p:cNvSpPr txBox="1"/>
          <p:nvPr/>
        </p:nvSpPr>
        <p:spPr>
          <a:xfrm>
            <a:off x="1538290" y="3150968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Вік</a:t>
            </a:r>
            <a:r>
              <a:rPr lang="en-US" baseline="30000" dirty="0">
                <a:solidFill>
                  <a:srgbClr val="F7F7F7"/>
                </a:solidFill>
              </a:rPr>
              <a:t>2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2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9D84B3-8B19-4752-A786-95C0746853F1}"/>
              </a:ext>
            </a:extLst>
          </p:cNvPr>
          <p:cNvSpPr txBox="1"/>
          <p:nvPr/>
        </p:nvSpPr>
        <p:spPr>
          <a:xfrm>
            <a:off x="1538129" y="4172808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Досвід роботи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3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D672D0A-F32D-4C3E-80DD-D9B275E43ADB}"/>
              </a:ext>
            </a:extLst>
          </p:cNvPr>
          <p:cNvSpPr txBox="1"/>
          <p:nvPr/>
        </p:nvSpPr>
        <p:spPr>
          <a:xfrm>
            <a:off x="1543941" y="5194648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Освіта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4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43FBBFE-A553-4B62-86B7-5F4A8E7EDB42}"/>
              </a:ext>
            </a:extLst>
          </p:cNvPr>
          <p:cNvSpPr txBox="1"/>
          <p:nvPr/>
        </p:nvSpPr>
        <p:spPr>
          <a:xfrm>
            <a:off x="1538129" y="2070919"/>
            <a:ext cx="20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7F7F7"/>
                </a:solidFill>
              </a:rPr>
              <a:t>Вік</a:t>
            </a:r>
            <a:r>
              <a:rPr lang="en-US" dirty="0">
                <a:solidFill>
                  <a:srgbClr val="F7F7F7"/>
                </a:solidFill>
              </a:rPr>
              <a:t>, x</a:t>
            </a:r>
            <a:r>
              <a:rPr lang="en-US" baseline="-25000" dirty="0">
                <a:solidFill>
                  <a:srgbClr val="F7F7F7"/>
                </a:solidFill>
              </a:rPr>
              <a:t>1</a:t>
            </a:r>
            <a:endParaRPr lang="ru-RU" baseline="-25000" dirty="0">
              <a:solidFill>
                <a:srgbClr val="F7F7F7"/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4F3398C4-0A65-4921-9903-66BCE7D9B326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>
                <a:solidFill>
                  <a:srgbClr val="E0F100"/>
                </a:solidFill>
              </a:rPr>
              <a:t>Прогноз зарплати на основі віку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E003E-C1D9-459A-A069-9B57ECF5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6</a:t>
            </a:fld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972B1-503A-455E-BDC2-F83BF2CF5F19}"/>
              </a:ext>
            </a:extLst>
          </p:cNvPr>
          <p:cNvSpPr txBox="1"/>
          <p:nvPr/>
        </p:nvSpPr>
        <p:spPr>
          <a:xfrm>
            <a:off x="4224481" y="1627218"/>
            <a:ext cx="12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3D9B33-3C9C-4CA2-87F2-CA5C654E4542}"/>
              </a:ext>
            </a:extLst>
          </p:cNvPr>
          <p:cNvSpPr txBox="1"/>
          <p:nvPr/>
        </p:nvSpPr>
        <p:spPr>
          <a:xfrm>
            <a:off x="6686336" y="1984639"/>
            <a:ext cx="12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ru-RU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8DE315-DB07-4CBB-B3B3-E6A1504D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1690688"/>
            <a:ext cx="9495343" cy="43209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DA44FF-DCC4-4F5C-9006-02653166C5EF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>
                <a:solidFill>
                  <a:srgbClr val="E0F100"/>
                </a:solidFill>
              </a:rPr>
              <a:t>Приклади </a:t>
            </a:r>
            <a:r>
              <a:rPr lang="uk-UA" dirty="0" err="1">
                <a:solidFill>
                  <a:srgbClr val="E0F100"/>
                </a:solidFill>
              </a:rPr>
              <a:t>архітектур</a:t>
            </a:r>
            <a:r>
              <a:rPr lang="uk-UA" dirty="0">
                <a:solidFill>
                  <a:srgbClr val="E0F100"/>
                </a:solidFill>
              </a:rPr>
              <a:t> Нейронних мереж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2514C-D261-4622-A9EA-DB31CE8B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4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D59B03-4F66-4A6E-86D9-9FC6EE0FC4F9}"/>
                  </a:ext>
                </a:extLst>
              </p:cNvPr>
              <p:cNvSpPr txBox="1"/>
              <p:nvPr/>
            </p:nvSpPr>
            <p:spPr>
              <a:xfrm>
                <a:off x="838200" y="1838131"/>
                <a:ext cx="8164398" cy="335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7F7F7"/>
                    </a:solidFill>
                  </a:rPr>
                  <a:t>Learning rate,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7F7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>
                  <a:solidFill>
                    <a:srgbClr val="F7F7F7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7F7F7"/>
                    </a:solidFill>
                  </a:rPr>
                  <a:t># </a:t>
                </a:r>
                <a:r>
                  <a:rPr lang="uk-UA" sz="2400" dirty="0">
                    <a:solidFill>
                      <a:srgbClr val="F7F7F7"/>
                    </a:solidFill>
                  </a:rPr>
                  <a:t>ітерацій для градієнтного спуску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7F7F7"/>
                    </a:solidFill>
                  </a:rPr>
                  <a:t>#</a:t>
                </a:r>
                <a:r>
                  <a:rPr lang="uk-UA" sz="2400" dirty="0">
                    <a:solidFill>
                      <a:srgbClr val="F7F7F7"/>
                    </a:solidFill>
                  </a:rPr>
                  <a:t> прихованих шарів</a:t>
                </a:r>
                <a:endParaRPr lang="en-US" sz="2400" dirty="0">
                  <a:solidFill>
                    <a:srgbClr val="F7F7F7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7F7F7"/>
                    </a:solidFill>
                  </a:rPr>
                  <a:t># </a:t>
                </a:r>
                <a:r>
                  <a:rPr lang="uk-UA" sz="2400" dirty="0">
                    <a:solidFill>
                      <a:srgbClr val="F7F7F7"/>
                    </a:solidFill>
                  </a:rPr>
                  <a:t>прихованих нейронів в прихованих шарах</a:t>
                </a:r>
                <a:endParaRPr lang="en-US" sz="2400" dirty="0">
                  <a:solidFill>
                    <a:srgbClr val="F7F7F7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uk-UA" sz="2400" dirty="0">
                    <a:solidFill>
                      <a:srgbClr val="F7F7F7"/>
                    </a:solidFill>
                  </a:rPr>
                  <a:t>Функція активації</a:t>
                </a:r>
                <a:endParaRPr lang="en-US" sz="2400" dirty="0">
                  <a:solidFill>
                    <a:srgbClr val="F7F7F7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uk-UA" sz="2400" dirty="0">
                    <a:solidFill>
                      <a:srgbClr val="F7F7F7"/>
                    </a:solidFill>
                  </a:rPr>
                  <a:t>Інше</a:t>
                </a:r>
                <a:endParaRPr lang="ru-RU" sz="2400" dirty="0">
                  <a:solidFill>
                    <a:srgbClr val="F7F7F7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D59B03-4F66-4A6E-86D9-9FC6EE0F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8131"/>
                <a:ext cx="8164398" cy="3359061"/>
              </a:xfrm>
              <a:prstGeom prst="rect">
                <a:avLst/>
              </a:prstGeom>
              <a:blipFill>
                <a:blip r:embed="rId2"/>
                <a:stretch>
                  <a:fillRect l="-1046" b="-3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0A8A113A-2AC5-4D7C-BA16-1DC337A5E0FC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 err="1">
                <a:solidFill>
                  <a:srgbClr val="E0F100"/>
                </a:solidFill>
              </a:rPr>
              <a:t>Гіперпараметри</a:t>
            </a:r>
            <a:endParaRPr dirty="0">
              <a:solidFill>
                <a:srgbClr val="E0F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FA88C-97D7-4D65-B8FC-123A6667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6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E134BB83-6D5C-40DA-B6B0-BE4551F64726}"/>
              </a:ext>
            </a:extLst>
          </p:cNvPr>
          <p:cNvSpPr/>
          <p:nvPr/>
        </p:nvSpPr>
        <p:spPr>
          <a:xfrm>
            <a:off x="4357396" y="4621624"/>
            <a:ext cx="3757245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A6D5112E-E12F-419C-A91E-477D42CFD502}"/>
              </a:ext>
            </a:extLst>
          </p:cNvPr>
          <p:cNvSpPr/>
          <p:nvPr/>
        </p:nvSpPr>
        <p:spPr>
          <a:xfrm>
            <a:off x="544530" y="4646929"/>
            <a:ext cx="3741574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A765B45-A0A2-4614-94E8-C6D0ECB0CF69}"/>
              </a:ext>
            </a:extLst>
          </p:cNvPr>
          <p:cNvSpPr/>
          <p:nvPr/>
        </p:nvSpPr>
        <p:spPr>
          <a:xfrm>
            <a:off x="8201609" y="4606010"/>
            <a:ext cx="3741573" cy="1706141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F616687E-847E-4CE2-ABFC-B29FD917B52A}"/>
              </a:ext>
            </a:extLst>
          </p:cNvPr>
          <p:cNvSpPr/>
          <p:nvPr/>
        </p:nvSpPr>
        <p:spPr>
          <a:xfrm>
            <a:off x="4357396" y="1931086"/>
            <a:ext cx="3757245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DCB747-7513-4A54-8AA7-4FF15F54CCB8}"/>
              </a:ext>
            </a:extLst>
          </p:cNvPr>
          <p:cNvSpPr/>
          <p:nvPr/>
        </p:nvSpPr>
        <p:spPr>
          <a:xfrm>
            <a:off x="544530" y="1956391"/>
            <a:ext cx="3741574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678523AA-3846-4EC9-97CD-70B4988B3A70}"/>
              </a:ext>
            </a:extLst>
          </p:cNvPr>
          <p:cNvSpPr/>
          <p:nvPr/>
        </p:nvSpPr>
        <p:spPr>
          <a:xfrm>
            <a:off x="8201609" y="1915472"/>
            <a:ext cx="3741573" cy="1244526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5C441B21-0D23-4ED8-8FC0-785E349F3178}"/>
              </a:ext>
            </a:extLst>
          </p:cNvPr>
          <p:cNvSpPr/>
          <p:nvPr/>
        </p:nvSpPr>
        <p:spPr>
          <a:xfrm>
            <a:off x="4341724" y="3216530"/>
            <a:ext cx="3757245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F64106A5-4163-4818-A657-BE3D9527F912}"/>
              </a:ext>
            </a:extLst>
          </p:cNvPr>
          <p:cNvSpPr/>
          <p:nvPr/>
        </p:nvSpPr>
        <p:spPr>
          <a:xfrm>
            <a:off x="528858" y="3241835"/>
            <a:ext cx="3741574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E8EF7428-CAF9-49D1-A2FB-38468B4EBEA6}"/>
              </a:ext>
            </a:extLst>
          </p:cNvPr>
          <p:cNvSpPr/>
          <p:nvPr/>
        </p:nvSpPr>
        <p:spPr>
          <a:xfrm>
            <a:off x="8185937" y="3200916"/>
            <a:ext cx="3741573" cy="132556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A7C11-54C3-43A7-B3DE-7FB5B8118E60}"/>
              </a:ext>
            </a:extLst>
          </p:cNvPr>
          <p:cNvSpPr txBox="1"/>
          <p:nvPr/>
        </p:nvSpPr>
        <p:spPr>
          <a:xfrm>
            <a:off x="544531" y="1442026"/>
            <a:ext cx="11398652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uk-UA" sz="2400" dirty="0">
                <a:solidFill>
                  <a:srgbClr val="F7F7F7"/>
                </a:solidFill>
              </a:rPr>
              <a:t>Вхідні дані</a:t>
            </a:r>
            <a:endParaRPr lang="en-US" sz="2400" dirty="0">
              <a:solidFill>
                <a:srgbClr val="F7F7F7"/>
              </a:solidFill>
            </a:endParaRPr>
          </a:p>
          <a:p>
            <a:pPr algn="ctr"/>
            <a:r>
              <a:rPr lang="uk-UA" sz="2400" dirty="0">
                <a:solidFill>
                  <a:srgbClr val="F7F7F7"/>
                </a:solidFill>
              </a:rPr>
              <a:t>Вихідні дані</a:t>
            </a:r>
            <a:endParaRPr lang="en-US" sz="2400" dirty="0">
              <a:solidFill>
                <a:srgbClr val="F7F7F7"/>
              </a:solidFill>
            </a:endParaRPr>
          </a:p>
          <a:p>
            <a:pPr algn="ctr"/>
            <a:r>
              <a:rPr lang="uk-UA" sz="2400" dirty="0">
                <a:solidFill>
                  <a:srgbClr val="F7F7F7"/>
                </a:solidFill>
              </a:rPr>
              <a:t>Застосування</a:t>
            </a:r>
            <a:endParaRPr lang="ru-RU" sz="2400" dirty="0">
              <a:solidFill>
                <a:srgbClr val="F7F7F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0488F-B6D9-4858-9C02-76003D9680DB}"/>
              </a:ext>
            </a:extLst>
          </p:cNvPr>
          <p:cNvSpPr txBox="1"/>
          <p:nvPr/>
        </p:nvSpPr>
        <p:spPr>
          <a:xfrm>
            <a:off x="544533" y="2405099"/>
            <a:ext cx="381286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ctr">
            <a:spAutoFit/>
          </a:bodyPr>
          <a:lstStyle/>
          <a:p>
            <a:pPr algn="ctr"/>
            <a:r>
              <a:rPr lang="uk-UA" sz="1600" dirty="0">
                <a:solidFill>
                  <a:srgbClr val="F7F7F7"/>
                </a:solidFill>
              </a:rPr>
              <a:t>Дані клієнтів банку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7DE08-4FF9-40FE-BDF1-BC2D51818C97}"/>
              </a:ext>
            </a:extLst>
          </p:cNvPr>
          <p:cNvSpPr txBox="1"/>
          <p:nvPr/>
        </p:nvSpPr>
        <p:spPr>
          <a:xfrm>
            <a:off x="4373072" y="2339886"/>
            <a:ext cx="3741574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Надати кредит чи ні? (1/0)</a:t>
            </a:r>
            <a:endParaRPr lang="ru-RU" sz="1600" dirty="0">
              <a:solidFill>
                <a:srgbClr val="F7F7F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E69AF-1A3F-4EF5-A586-4710D769CF0F}"/>
              </a:ext>
            </a:extLst>
          </p:cNvPr>
          <p:cNvSpPr txBox="1"/>
          <p:nvPr/>
        </p:nvSpPr>
        <p:spPr>
          <a:xfrm>
            <a:off x="8098972" y="2316625"/>
            <a:ext cx="384421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uk-UA" sz="1600" dirty="0">
                <a:solidFill>
                  <a:srgbClr val="F7F7F7"/>
                </a:solidFill>
              </a:rPr>
              <a:t>Банки</a:t>
            </a:r>
            <a:endParaRPr lang="ru-RU" sz="1600" dirty="0">
              <a:solidFill>
                <a:srgbClr val="F7F7F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CF6EF-FD42-4357-869C-9EDCA0946CB8}"/>
              </a:ext>
            </a:extLst>
          </p:cNvPr>
          <p:cNvSpPr txBox="1"/>
          <p:nvPr/>
        </p:nvSpPr>
        <p:spPr>
          <a:xfrm>
            <a:off x="4357397" y="3418225"/>
            <a:ext cx="3741574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Клієнт продовжить користуватися чи ні?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5B567-DE08-4B46-B057-8207309C8D3E}"/>
              </a:ext>
            </a:extLst>
          </p:cNvPr>
          <p:cNvSpPr txBox="1"/>
          <p:nvPr/>
        </p:nvSpPr>
        <p:spPr>
          <a:xfrm>
            <a:off x="8098970" y="3602890"/>
            <a:ext cx="3844213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Прогноз відтоку клієнтів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2A7B9-FD37-4812-9A86-E9ABEA7E64EC}"/>
              </a:ext>
            </a:extLst>
          </p:cNvPr>
          <p:cNvSpPr txBox="1"/>
          <p:nvPr/>
        </p:nvSpPr>
        <p:spPr>
          <a:xfrm>
            <a:off x="8098969" y="5223900"/>
            <a:ext cx="3844213" cy="4234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dirty="0">
                <a:solidFill>
                  <a:srgbClr val="F7F7F7"/>
                </a:solidFill>
              </a:rPr>
              <a:t>Сегментація клієнтів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A67CB-3EA0-46A2-A7E9-D480B2A03905}"/>
              </a:ext>
            </a:extLst>
          </p:cNvPr>
          <p:cNvSpPr txBox="1"/>
          <p:nvPr/>
        </p:nvSpPr>
        <p:spPr>
          <a:xfrm>
            <a:off x="544533" y="3734003"/>
            <a:ext cx="381286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ctr">
            <a:spAutoFit/>
          </a:bodyPr>
          <a:lstStyle/>
          <a:p>
            <a:pPr algn="ctr"/>
            <a:r>
              <a:rPr lang="uk-UA" sz="1600" dirty="0">
                <a:solidFill>
                  <a:srgbClr val="F7F7F7"/>
                </a:solidFill>
              </a:rPr>
              <a:t>Дані </a:t>
            </a:r>
            <a:r>
              <a:rPr lang="en-US" sz="1600" dirty="0">
                <a:solidFill>
                  <a:srgbClr val="F7F7F7"/>
                </a:solidFill>
              </a:rPr>
              <a:t>Vodafone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1D98D1-1911-40B3-A0C3-2FFAC76E56B7}"/>
              </a:ext>
            </a:extLst>
          </p:cNvPr>
          <p:cNvSpPr txBox="1"/>
          <p:nvPr/>
        </p:nvSpPr>
        <p:spPr>
          <a:xfrm>
            <a:off x="501048" y="5319735"/>
            <a:ext cx="381286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ctr">
            <a:spAutoFit/>
          </a:bodyPr>
          <a:lstStyle/>
          <a:p>
            <a:pPr algn="ctr"/>
            <a:r>
              <a:rPr lang="uk-UA" sz="1600" dirty="0">
                <a:solidFill>
                  <a:srgbClr val="F7F7F7"/>
                </a:solidFill>
              </a:rPr>
              <a:t>Дані користувачів </a:t>
            </a:r>
            <a:r>
              <a:rPr lang="en-US" sz="1600" dirty="0">
                <a:solidFill>
                  <a:srgbClr val="F7F7F7"/>
                </a:solidFill>
              </a:rPr>
              <a:t>chess.com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941C0B-520F-4CEC-8E37-0D1686A18CA0}"/>
              </a:ext>
            </a:extLst>
          </p:cNvPr>
          <p:cNvSpPr txBox="1"/>
          <p:nvPr/>
        </p:nvSpPr>
        <p:spPr>
          <a:xfrm>
            <a:off x="4242621" y="5294430"/>
            <a:ext cx="3812864" cy="338554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ctr">
            <a:spAutoFit/>
          </a:bodyPr>
          <a:lstStyle/>
          <a:p>
            <a:pPr algn="ctr"/>
            <a:r>
              <a:rPr lang="uk-UA" sz="1600" dirty="0">
                <a:solidFill>
                  <a:srgbClr val="F7F7F7"/>
                </a:solidFill>
              </a:rPr>
              <a:t>Зробити сегментацію клієнтів</a:t>
            </a:r>
            <a:endParaRPr lang="en-US" sz="1600" dirty="0">
              <a:solidFill>
                <a:srgbClr val="F7F7F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C96EB36-17DC-4498-ACA2-581AF281B4A0}"/>
              </a:ext>
            </a:extLst>
          </p:cNvPr>
          <p:cNvSpPr txBox="1"/>
          <p:nvPr/>
        </p:nvSpPr>
        <p:spPr>
          <a:xfrm>
            <a:off x="571499" y="381000"/>
            <a:ext cx="11713952" cy="85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4000">
                <a:latin typeface="Atyp Text Medium"/>
                <a:ea typeface="Atyp Text Medium"/>
                <a:cs typeface="Atyp Text Medium"/>
                <a:sym typeface="Atyp Text Medium"/>
              </a:defRPr>
            </a:lvl1pPr>
          </a:lstStyle>
          <a:p>
            <a:r>
              <a:rPr lang="uk-UA" dirty="0">
                <a:solidFill>
                  <a:srgbClr val="E0F100"/>
                </a:solidFill>
              </a:rPr>
              <a:t>Застосування</a:t>
            </a:r>
            <a:r>
              <a:rPr dirty="0">
                <a:solidFill>
                  <a:srgbClr val="E0F100"/>
                </a:solidFill>
              </a:rPr>
              <a:t> (</a:t>
            </a:r>
            <a:r>
              <a:rPr lang="uk-UA" dirty="0">
                <a:solidFill>
                  <a:srgbClr val="E0F100"/>
                </a:solidFill>
              </a:rPr>
              <a:t>Структуровані дані</a:t>
            </a:r>
            <a:r>
              <a:rPr dirty="0">
                <a:solidFill>
                  <a:srgbClr val="E0F100"/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3E4A5-EF93-46D6-BEB7-97937FA4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D0D-B6E0-4814-8C8A-31407D1731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34" grpId="0" animBg="1"/>
      <p:bldP spid="32" grpId="0" animBg="1"/>
      <p:bldP spid="35" grpId="0" animBg="1"/>
      <p:bldP spid="23" grpId="0"/>
      <p:bldP spid="25" grpId="0"/>
      <p:bldP spid="30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9597</TotalTime>
  <Words>378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Atyp Text Medium</vt:lpstr>
      <vt:lpstr>AtypText-Regular</vt:lpstr>
      <vt:lpstr>Calibri</vt:lpstr>
      <vt:lpstr>Calibri Light</vt:lpstr>
      <vt:lpstr>Cambria Math</vt:lpstr>
      <vt:lpstr>Office Theme</vt:lpstr>
      <vt:lpstr>Вступ до Нейронних Мереж</vt:lpstr>
      <vt:lpstr>Прогноз зарплати на основі віку</vt:lpstr>
      <vt:lpstr>Прогноз зарплати на основі віку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Workshop: Roof footprints Recognition</dc:title>
  <dc:creator>Anton Liutov</dc:creator>
  <cp:lastModifiedBy>Anton Liutov</cp:lastModifiedBy>
  <cp:revision>192</cp:revision>
  <dcterms:created xsi:type="dcterms:W3CDTF">2023-01-29T19:40:39Z</dcterms:created>
  <dcterms:modified xsi:type="dcterms:W3CDTF">2023-08-14T08:47:56Z</dcterms:modified>
</cp:coreProperties>
</file>