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68" r:id="rId6"/>
    <p:sldId id="269" r:id="rId7"/>
    <p:sldId id="270" r:id="rId8"/>
    <p:sldId id="271" r:id="rId9"/>
    <p:sldId id="272" r:id="rId10"/>
    <p:sldId id="273"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7" d="100"/>
          <a:sy n="87" d="100"/>
        </p:scale>
        <p:origin x="102" y="15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2/11/2019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2/11/2019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2/11/2019</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2/11/2019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2/11/2019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2/11/2019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2/11/2019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2/11/2019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2/11/2019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2/11/2019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2/11/2019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2/11/2019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2/11/2019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2/11/2019</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2" y="584200"/>
            <a:ext cx="10971213" cy="2311400"/>
          </a:xfrm>
        </p:spPr>
        <p:txBody>
          <a:bodyPr/>
          <a:lstStyle/>
          <a:p>
            <a:r>
              <a:rPr lang="en-US" b="1" dirty="0" smtClean="0">
                <a:solidFill>
                  <a:schemeClr val="accent1">
                    <a:lumMod val="60000"/>
                    <a:lumOff val="40000"/>
                  </a:schemeClr>
                </a:solidFill>
              </a:rPr>
              <a:t>         </a:t>
            </a:r>
            <a:r>
              <a:rPr lang="en-US" b="1" dirty="0" smtClean="0">
                <a:solidFill>
                  <a:schemeClr val="accent1"/>
                </a:solidFill>
              </a:rPr>
              <a:t>Restaurant </a:t>
            </a:r>
            <a:r>
              <a:rPr lang="en-US" b="1" dirty="0">
                <a:solidFill>
                  <a:schemeClr val="accent1"/>
                </a:solidFill>
              </a:rPr>
              <a:t>Reservation System</a:t>
            </a:r>
            <a:endParaRPr lang="en-US"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043513339"/>
              </p:ext>
            </p:extLst>
          </p:nvPr>
        </p:nvGraphicFramePr>
        <p:xfrm>
          <a:off x="4570412" y="3441539"/>
          <a:ext cx="6781800" cy="1892460"/>
        </p:xfrm>
        <a:graphic>
          <a:graphicData uri="http://schemas.openxmlformats.org/drawingml/2006/table">
            <a:tbl>
              <a:tblPr firstRow="1" firstCol="1" bandRow="1">
                <a:tableStyleId>{2D5ABB26-0587-4C30-8999-92F81FD0307C}</a:tableStyleId>
              </a:tblPr>
              <a:tblGrid>
                <a:gridCol w="3035290">
                  <a:extLst>
                    <a:ext uri="{9D8B030D-6E8A-4147-A177-3AD203B41FA5}">
                      <a16:colId xmlns:a16="http://schemas.microsoft.com/office/drawing/2014/main" val="20000"/>
                    </a:ext>
                  </a:extLst>
                </a:gridCol>
                <a:gridCol w="3746510">
                  <a:extLst>
                    <a:ext uri="{9D8B030D-6E8A-4147-A177-3AD203B41FA5}">
                      <a16:colId xmlns:a16="http://schemas.microsoft.com/office/drawing/2014/main" val="20001"/>
                    </a:ext>
                  </a:extLst>
                </a:gridCol>
              </a:tblGrid>
              <a:tr h="630820">
                <a:tc>
                  <a:txBody>
                    <a:bodyPr/>
                    <a:lstStyle/>
                    <a:p>
                      <a:pPr marL="0" marR="0" algn="ctr">
                        <a:lnSpc>
                          <a:spcPct val="115000"/>
                        </a:lnSpc>
                        <a:spcBef>
                          <a:spcPts val="0"/>
                        </a:spcBef>
                        <a:spcAft>
                          <a:spcPts val="0"/>
                        </a:spcAft>
                        <a:tabLst>
                          <a:tab pos="1371600" algn="ctr"/>
                        </a:tabLst>
                      </a:pPr>
                      <a:r>
                        <a:rPr lang="en-US" sz="2400" dirty="0">
                          <a:solidFill>
                            <a:schemeClr val="accent1"/>
                          </a:solidFill>
                          <a:effectLst/>
                        </a:rPr>
                        <a:t>M S Arifin Khan Ahee</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123825" marT="36195" marB="0"/>
                </a:tc>
                <a:tc>
                  <a:txBody>
                    <a:bodyPr/>
                    <a:lstStyle/>
                    <a:p>
                      <a:pPr marL="0" marR="0" algn="ctr">
                        <a:lnSpc>
                          <a:spcPct val="115000"/>
                        </a:lnSpc>
                        <a:spcBef>
                          <a:spcPts val="0"/>
                        </a:spcBef>
                        <a:spcAft>
                          <a:spcPts val="0"/>
                        </a:spcAft>
                      </a:pPr>
                      <a:r>
                        <a:rPr lang="en-US" sz="2400" dirty="0">
                          <a:solidFill>
                            <a:schemeClr val="accent1"/>
                          </a:solidFill>
                          <a:effectLst/>
                        </a:rPr>
                        <a:t>1421068042</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123825" marT="36195" marB="0"/>
                </a:tc>
                <a:extLst>
                  <a:ext uri="{0D108BD9-81ED-4DB2-BD59-A6C34878D82A}">
                    <a16:rowId xmlns:a16="http://schemas.microsoft.com/office/drawing/2014/main" val="10000"/>
                  </a:ext>
                </a:extLst>
              </a:tr>
              <a:tr h="630820">
                <a:tc>
                  <a:txBody>
                    <a:bodyPr/>
                    <a:lstStyle/>
                    <a:p>
                      <a:pPr marL="0" marR="0" algn="ctr">
                        <a:lnSpc>
                          <a:spcPct val="115000"/>
                        </a:lnSpc>
                        <a:spcBef>
                          <a:spcPts val="0"/>
                        </a:spcBef>
                        <a:spcAft>
                          <a:spcPts val="0"/>
                        </a:spcAft>
                        <a:tabLst>
                          <a:tab pos="1371600" algn="ctr"/>
                        </a:tabLst>
                      </a:pPr>
                      <a:r>
                        <a:rPr lang="en-US" sz="2400" dirty="0">
                          <a:solidFill>
                            <a:schemeClr val="accent1"/>
                          </a:solidFill>
                          <a:effectLst/>
                        </a:rPr>
                        <a:t>Sazzad Hossain</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123825" marT="36195" marB="0"/>
                </a:tc>
                <a:tc>
                  <a:txBody>
                    <a:bodyPr/>
                    <a:lstStyle/>
                    <a:p>
                      <a:pPr marL="0" marR="0" algn="ctr">
                        <a:lnSpc>
                          <a:spcPct val="115000"/>
                        </a:lnSpc>
                        <a:spcBef>
                          <a:spcPts val="0"/>
                        </a:spcBef>
                        <a:spcAft>
                          <a:spcPts val="0"/>
                        </a:spcAft>
                      </a:pPr>
                      <a:r>
                        <a:rPr lang="en-US" sz="2400" dirty="0">
                          <a:solidFill>
                            <a:schemeClr val="accent1"/>
                          </a:solidFill>
                          <a:effectLst/>
                        </a:rPr>
                        <a:t>1610139042</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123825" marT="36195" marB="0"/>
                </a:tc>
                <a:extLst>
                  <a:ext uri="{0D108BD9-81ED-4DB2-BD59-A6C34878D82A}">
                    <a16:rowId xmlns:a16="http://schemas.microsoft.com/office/drawing/2014/main" val="10001"/>
                  </a:ext>
                </a:extLst>
              </a:tr>
              <a:tr h="630820">
                <a:tc>
                  <a:txBody>
                    <a:bodyPr/>
                    <a:lstStyle/>
                    <a:p>
                      <a:pPr marL="0" marR="0" algn="ctr">
                        <a:lnSpc>
                          <a:spcPct val="115000"/>
                        </a:lnSpc>
                        <a:spcBef>
                          <a:spcPts val="0"/>
                        </a:spcBef>
                        <a:spcAft>
                          <a:spcPts val="0"/>
                        </a:spcAft>
                        <a:tabLst>
                          <a:tab pos="1371600" algn="ctr"/>
                        </a:tabLst>
                      </a:pPr>
                      <a:r>
                        <a:rPr lang="en-US" sz="2400" dirty="0">
                          <a:solidFill>
                            <a:schemeClr val="accent1"/>
                          </a:solidFill>
                          <a:effectLst/>
                        </a:rPr>
                        <a:t>Md. Rashad Tanjim</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123825" marT="36195" marB="0"/>
                </a:tc>
                <a:tc>
                  <a:txBody>
                    <a:bodyPr/>
                    <a:lstStyle/>
                    <a:p>
                      <a:pPr marL="0" marR="0" algn="ctr">
                        <a:lnSpc>
                          <a:spcPct val="115000"/>
                        </a:lnSpc>
                        <a:spcBef>
                          <a:spcPts val="0"/>
                        </a:spcBef>
                        <a:spcAft>
                          <a:spcPts val="0"/>
                        </a:spcAft>
                      </a:pPr>
                      <a:r>
                        <a:rPr lang="en-US" sz="2400" dirty="0">
                          <a:solidFill>
                            <a:schemeClr val="accent1"/>
                          </a:solidFill>
                          <a:effectLst/>
                        </a:rPr>
                        <a:t>1620952042</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123825" marT="36195"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Introduction</a:t>
            </a:r>
            <a:endParaRPr lang="en-US" dirty="0"/>
          </a:p>
        </p:txBody>
      </p:sp>
      <p:sp>
        <p:nvSpPr>
          <p:cNvPr id="14" name="Content Placeholder 13"/>
          <p:cNvSpPr>
            <a:spLocks noGrp="1"/>
          </p:cNvSpPr>
          <p:nvPr>
            <p:ph idx="1"/>
          </p:nvPr>
        </p:nvSpPr>
        <p:spPr/>
        <p:txBody>
          <a:bodyPr>
            <a:normAutofit/>
          </a:bodyPr>
          <a:lstStyle/>
          <a:p>
            <a:pPr marL="0" indent="0">
              <a:buNone/>
            </a:pPr>
            <a:r>
              <a:rPr lang="en-US" dirty="0" smtClean="0"/>
              <a:t>Restaurant </a:t>
            </a:r>
            <a:r>
              <a:rPr lang="en-US" dirty="0"/>
              <a:t>Booking System is a simple and easy-to-use online restaurant reservation system with all the functionality needed to reserve a table online.</a:t>
            </a:r>
            <a:br>
              <a:rPr lang="en-US" dirty="0"/>
            </a:br>
            <a:r>
              <a:rPr lang="en-US" dirty="0"/>
              <a:t>You can easily manage guest inquiries, send emails and SMS reminders, and accept online payments and much more.</a:t>
            </a:r>
            <a:br>
              <a:rPr lang="en-US" dirty="0"/>
            </a:br>
            <a:r>
              <a:rPr lang="en-US" dirty="0"/>
              <a:t/>
            </a:r>
            <a:br>
              <a:rPr lang="en-US" dirty="0"/>
            </a:br>
            <a:r>
              <a:rPr lang="en-US" dirty="0" smtClean="0"/>
              <a:t>A restaurant reservation software with an easy web based and password protected admin panel accessible from any computer or mobile with an internet connection. Through the admin panel even users with no programming skills can manage reservations, table availability and payments and set email auto responder.</a:t>
            </a:r>
            <a:endParaRPr lang="en-US" dirty="0"/>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3" y="274637"/>
            <a:ext cx="10514172" cy="2087563"/>
          </a:xfrm>
        </p:spPr>
        <p:txBody>
          <a:bodyPr>
            <a:normAutofit fontScale="90000"/>
          </a:bodyPr>
          <a:lstStyle/>
          <a:p>
            <a:r>
              <a:rPr lang="en-US" u="heavy" dirty="0" smtClean="0"/>
              <a:t/>
            </a:r>
            <a:br>
              <a:rPr lang="en-US" u="heavy" dirty="0" smtClean="0"/>
            </a:br>
            <a:r>
              <a:rPr lang="en-US" u="heavy" dirty="0"/>
              <a:t/>
            </a:r>
            <a:br>
              <a:rPr lang="en-US" u="heavy" dirty="0"/>
            </a:br>
            <a:r>
              <a:rPr lang="en-US" u="heavy" dirty="0" smtClean="0"/>
              <a:t/>
            </a:r>
            <a:br>
              <a:rPr lang="en-US" u="heavy" dirty="0" smtClean="0"/>
            </a:br>
            <a:r>
              <a:rPr lang="en-US" u="heavy" dirty="0"/>
              <a:t/>
            </a:r>
            <a:br>
              <a:rPr lang="en-US" u="heavy" dirty="0"/>
            </a:br>
            <a:r>
              <a:rPr lang="en-US" sz="4400" u="heavy" dirty="0" smtClean="0"/>
              <a:t>Tools used:</a:t>
            </a:r>
            <a:r>
              <a:rPr lang="en-US" sz="4400" dirty="0"/>
              <a:t/>
            </a:r>
            <a:br>
              <a:rPr lang="en-US" sz="4400" dirty="0"/>
            </a:b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a:p>
          <a:p>
            <a:r>
              <a:rPr lang="en-US" cap="all" dirty="0"/>
              <a:t>Android Studio</a:t>
            </a:r>
            <a:endParaRPr lang="en-US" dirty="0"/>
          </a:p>
          <a:p>
            <a:pPr lvl="0"/>
            <a:r>
              <a:rPr lang="en-US" cap="all" dirty="0" smtClean="0"/>
              <a:t>PowerPoint</a:t>
            </a:r>
          </a:p>
          <a:p>
            <a:pPr lvl="0"/>
            <a:r>
              <a:rPr lang="en-US" dirty="0" smtClean="0"/>
              <a:t>BALSAMIQ </a:t>
            </a:r>
            <a:r>
              <a:rPr lang="en-US" dirty="0"/>
              <a:t>OR OTHER UX DESIGN TOOLS.</a:t>
            </a:r>
          </a:p>
          <a:p>
            <a:pPr lvl="0"/>
            <a:r>
              <a:rPr lang="en-US" cap="all" dirty="0"/>
              <a:t>Piazza (For communication)</a:t>
            </a:r>
            <a:endParaRPr lang="en-US" dirty="0"/>
          </a:p>
          <a:p>
            <a:r>
              <a:rPr lang="en-US" cap="all" dirty="0"/>
              <a:t>GIT (</a:t>
            </a:r>
            <a:r>
              <a:rPr lang="en-US" cap="all" dirty="0" smtClean="0"/>
              <a:t>GITHUB</a:t>
            </a:r>
            <a:r>
              <a:rPr lang="en-US" dirty="0" smtClean="0"/>
              <a:t>)</a:t>
            </a:r>
            <a:endParaRPr lang="en-US" dirty="0"/>
          </a:p>
          <a:p>
            <a:pPr lvl="0"/>
            <a:r>
              <a:rPr lang="en-US" cap="all" dirty="0" smtClean="0"/>
              <a:t>TRELLO</a:t>
            </a:r>
            <a:endParaRPr lang="en-US" dirty="0"/>
          </a:p>
          <a:p>
            <a:pPr lvl="0"/>
            <a:r>
              <a:rPr lang="en-US" cap="all" dirty="0"/>
              <a:t>Microsoft word/EXCEL</a:t>
            </a:r>
            <a:endParaRPr lang="en-US" dirty="0"/>
          </a:p>
          <a:p>
            <a:endParaRPr lang="en-US" dirty="0"/>
          </a:p>
        </p:txBody>
      </p:sp>
    </p:spTree>
    <p:extLst>
      <p:ext uri="{BB962C8B-B14F-4D97-AF65-F5344CB8AC3E}">
        <p14:creationId xmlns:p14="http://schemas.microsoft.com/office/powerpoint/2010/main" val="2020224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an online reservation </a:t>
            </a:r>
            <a:r>
              <a:rPr lang="en-US" b="1" dirty="0" smtClean="0"/>
              <a:t>system:</a:t>
            </a:r>
            <a:endParaRPr lang="en-US" b="1" dirty="0"/>
          </a:p>
        </p:txBody>
      </p:sp>
      <p:sp>
        <p:nvSpPr>
          <p:cNvPr id="3" name="Content Placeholder 2"/>
          <p:cNvSpPr>
            <a:spLocks noGrp="1"/>
          </p:cNvSpPr>
          <p:nvPr>
            <p:ph idx="1"/>
          </p:nvPr>
        </p:nvSpPr>
        <p:spPr/>
        <p:txBody>
          <a:bodyPr/>
          <a:lstStyle/>
          <a:p>
            <a:pPr lvl="0"/>
            <a:r>
              <a:rPr lang="en-US" b="1" u="sng" dirty="0">
                <a:solidFill>
                  <a:schemeClr val="accent1"/>
                </a:solidFill>
              </a:rPr>
              <a:t>Better idea of how busy a night will be:</a:t>
            </a:r>
            <a:r>
              <a:rPr lang="en-US" u="sng" dirty="0"/>
              <a:t> </a:t>
            </a:r>
            <a:r>
              <a:rPr lang="en-US" dirty="0"/>
              <a:t>Whether or not a restaurant will have a dinner rush with open tables is an unknown fact, but taking reservations will give owners a better idea of how busy or quiet their nights will be. And, if in fact, they have a low number of reservations, this will give them enough time to come up with a special to market on social media accounts to encourage customers to come out and spend money.</a:t>
            </a:r>
          </a:p>
          <a:p>
            <a:endParaRPr lang="en-US" dirty="0"/>
          </a:p>
        </p:txBody>
      </p:sp>
    </p:spTree>
    <p:extLst>
      <p:ext uri="{BB962C8B-B14F-4D97-AF65-F5344CB8AC3E}">
        <p14:creationId xmlns:p14="http://schemas.microsoft.com/office/powerpoint/2010/main" val="233363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an online reservation </a:t>
            </a:r>
            <a:r>
              <a:rPr lang="en-US" b="1" dirty="0" smtClean="0"/>
              <a:t>system:</a:t>
            </a:r>
            <a:endParaRPr lang="en-US" b="1" dirty="0"/>
          </a:p>
        </p:txBody>
      </p:sp>
      <p:sp>
        <p:nvSpPr>
          <p:cNvPr id="3" name="Content Placeholder 2"/>
          <p:cNvSpPr>
            <a:spLocks noGrp="1"/>
          </p:cNvSpPr>
          <p:nvPr>
            <p:ph idx="1"/>
          </p:nvPr>
        </p:nvSpPr>
        <p:spPr/>
        <p:txBody>
          <a:bodyPr/>
          <a:lstStyle/>
          <a:p>
            <a:pPr lvl="0"/>
            <a:r>
              <a:rPr lang="en-US" b="1" u="sng" dirty="0">
                <a:solidFill>
                  <a:schemeClr val="accent1"/>
                </a:solidFill>
              </a:rPr>
              <a:t>Prepare chefs for a rush:</a:t>
            </a:r>
            <a:r>
              <a:rPr lang="en-US" dirty="0"/>
              <a:t> On the contrary, if the reservation schedule is showing that they're going to be packed, chefs and kitchen staff will have a fair warning to be prepared for an incoming rush at a specific time. Also, hostesses making the reservations, or seating walk-in customers, will also be able to space the seating times out enough so that the kitchen doesn't get slammed all at once.</a:t>
            </a:r>
          </a:p>
          <a:p>
            <a:endParaRPr lang="en-US" dirty="0"/>
          </a:p>
        </p:txBody>
      </p:sp>
    </p:spTree>
    <p:extLst>
      <p:ext uri="{BB962C8B-B14F-4D97-AF65-F5344CB8AC3E}">
        <p14:creationId xmlns:p14="http://schemas.microsoft.com/office/powerpoint/2010/main" val="127971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an online reservation system:</a:t>
            </a:r>
            <a:endParaRPr lang="en-US" dirty="0"/>
          </a:p>
        </p:txBody>
      </p:sp>
      <p:sp>
        <p:nvSpPr>
          <p:cNvPr id="3" name="Content Placeholder 2"/>
          <p:cNvSpPr>
            <a:spLocks noGrp="1"/>
          </p:cNvSpPr>
          <p:nvPr>
            <p:ph idx="1"/>
          </p:nvPr>
        </p:nvSpPr>
        <p:spPr/>
        <p:txBody>
          <a:bodyPr/>
          <a:lstStyle/>
          <a:p>
            <a:r>
              <a:rPr lang="en-US" b="1" u="sng" dirty="0">
                <a:solidFill>
                  <a:schemeClr val="accent1"/>
                </a:solidFill>
              </a:rPr>
              <a:t>Reduce waiting </a:t>
            </a:r>
            <a:r>
              <a:rPr lang="en-US" b="1" u="sng" dirty="0" smtClean="0">
                <a:solidFill>
                  <a:schemeClr val="accent1"/>
                </a:solidFill>
              </a:rPr>
              <a:t>time</a:t>
            </a:r>
            <a:r>
              <a:rPr lang="en-US" b="1" dirty="0">
                <a:solidFill>
                  <a:schemeClr val="accent1"/>
                </a:solidFill>
              </a:rPr>
              <a:t>:</a:t>
            </a:r>
            <a:r>
              <a:rPr lang="en-US" dirty="0"/>
              <a:t> Not only are restaurant reservations beneficial to owners and kitchen staff, but they help make the dining experience for customers more enjoyable. When a party books a table for 6:00 p.m. on a Friday, they can expect to be seated pretty close to that time, reducing their wait. Remaining on top of reservations and getting guests seated as closely to their time slot as </a:t>
            </a:r>
            <a:r>
              <a:rPr lang="en-US" dirty="0" smtClean="0"/>
              <a:t>possible.</a:t>
            </a:r>
            <a:endParaRPr lang="en-US" dirty="0"/>
          </a:p>
        </p:txBody>
      </p:sp>
    </p:spTree>
    <p:extLst>
      <p:ext uri="{BB962C8B-B14F-4D97-AF65-F5344CB8AC3E}">
        <p14:creationId xmlns:p14="http://schemas.microsoft.com/office/powerpoint/2010/main" val="373811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Conclusion: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Restaurant </a:t>
            </a:r>
            <a:r>
              <a:rPr lang="en-US" dirty="0"/>
              <a:t>Booking System is a fully supported, affordable, and scalable solution for anyone who needs an online table reservation.</a:t>
            </a:r>
          </a:p>
          <a:p>
            <a:endParaRPr lang="en-US" dirty="0"/>
          </a:p>
        </p:txBody>
      </p:sp>
    </p:spTree>
    <p:extLst>
      <p:ext uri="{BB962C8B-B14F-4D97-AF65-F5344CB8AC3E}">
        <p14:creationId xmlns:p14="http://schemas.microsoft.com/office/powerpoint/2010/main" val="25386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147</TotalTime>
  <Words>129</Words>
  <Application>Microsoft Office PowerPoint</Application>
  <PresentationFormat>Custom</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Tech 16x9</vt:lpstr>
      <vt:lpstr>         Restaurant Reservation System</vt:lpstr>
      <vt:lpstr>Introduction</vt:lpstr>
      <vt:lpstr>    Tools used: </vt:lpstr>
      <vt:lpstr>Benefits of an online reservation system:</vt:lpstr>
      <vt:lpstr>Benefits of an online reservation system:</vt:lpstr>
      <vt:lpstr>Benefits of an online reservation system:</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Reservation System</dc:title>
  <dc:creator>Windows User</dc:creator>
  <cp:lastModifiedBy>MD Rashad Tanjim</cp:lastModifiedBy>
  <cp:revision>8</cp:revision>
  <dcterms:created xsi:type="dcterms:W3CDTF">2019-02-11T10:50:29Z</dcterms:created>
  <dcterms:modified xsi:type="dcterms:W3CDTF">2019-02-11T18:10:15Z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