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9" r:id="rId4"/>
    <p:sldId id="269" r:id="rId5"/>
    <p:sldId id="261" r:id="rId6"/>
    <p:sldId id="262" r:id="rId7"/>
    <p:sldId id="263" r:id="rId8"/>
    <p:sldId id="264" r:id="rId9"/>
    <p:sldId id="287" r:id="rId10"/>
    <p:sldId id="288" r:id="rId11"/>
    <p:sldId id="276" r:id="rId12"/>
    <p:sldId id="289" r:id="rId13"/>
    <p:sldId id="290" r:id="rId14"/>
    <p:sldId id="277" r:id="rId15"/>
    <p:sldId id="278" r:id="rId16"/>
    <p:sldId id="279" r:id="rId17"/>
    <p:sldId id="280" r:id="rId18"/>
    <p:sldId id="286" r:id="rId19"/>
    <p:sldId id="292" r:id="rId20"/>
    <p:sldId id="293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52BEA-D1E2-408D-B7A2-C8EAEF64CDB5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07F6-D7F6-4C59-8912-AD658B4E6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202D45-99BD-4B4A-91AF-B2BAC28AEE58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E33637A-55D1-47FE-8204-18730F39534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6629400" cy="1219201"/>
          </a:xfrm>
        </p:spPr>
        <p:txBody>
          <a:bodyPr/>
          <a:lstStyle/>
          <a:p>
            <a:r>
              <a:rPr lang="kk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Дискретті кездейсоқ шаманың сандық сипаттамалары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3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kk-KZ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Математикалық күтім үлестірімнің сипаттамаларына жатады (мода мен медиана сияқты). Бұл сипаттама кездейсоқ шаманың сандық өстегі  орналасуын көрсетеді. Мысалы, егер кездейсоқ шаманың математикалық күтімі – «шамның қызмет көрсету мерзімі 100 сағат» болса, онда қызмет көрсету мерзімінің мәндері 100 сағаттың маңайында. Шашырандылық мәнін анықтау үшін дисперсия деп аталатын сандық сипаттама енгізіледі. </a:t>
            </a:r>
            <a:endParaRPr lang="ru-RU" sz="1400" b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kk-KZ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Дисперсияны анықтау үшін Х кездейсоқ шаманың (Х – М(Х)) математикалық күтімінен ауытқуы қарастырылады.</a:t>
            </a:r>
            <a:endParaRPr lang="ru-RU" sz="1400" b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kk-K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кездейсоқ шамасының өзінің математикалық күтімінен ауытқуының </a:t>
            </a:r>
            <a:r>
              <a:rPr lang="kk-K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(Х- М(Х)) </a:t>
            </a:r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квадратының математикалық күтімін </a:t>
            </a:r>
            <a:r>
              <a:rPr lang="kk-K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кездейсоқ шамасының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дисперсиясы</a:t>
            </a:r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деп атайды.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581128"/>
            <a:ext cx="2376265" cy="38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8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/>
          <a:stretch/>
        </p:blipFill>
        <p:spPr>
          <a:xfrm>
            <a:off x="107504" y="116632"/>
            <a:ext cx="7619919" cy="4824536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25088"/>
            <a:ext cx="3456384" cy="68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75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04663"/>
            <a:ext cx="8996538" cy="47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FD88C0-AD6A-F857-CCA1-620F70340A36}"/>
              </a:ext>
            </a:extLst>
          </p:cNvPr>
          <p:cNvSpPr/>
          <p:nvPr/>
        </p:nvSpPr>
        <p:spPr>
          <a:xfrm>
            <a:off x="107505" y="3429000"/>
            <a:ext cx="8928990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6480720" cy="47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FBD484-D4EC-8190-E74B-CACE5CBF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8" y="1916832"/>
            <a:ext cx="89497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40960" cy="3808844"/>
          </a:xfrm>
        </p:spPr>
      </p:pic>
    </p:spTree>
    <p:extLst>
      <p:ext uri="{BB962C8B-B14F-4D97-AF65-F5344CB8AC3E}">
        <p14:creationId xmlns:p14="http://schemas.microsoft.com/office/powerpoint/2010/main" val="22680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335343" cy="2736304"/>
          </a:xfrm>
        </p:spPr>
      </p:pic>
    </p:spTree>
    <p:extLst>
      <p:ext uri="{BB962C8B-B14F-4D97-AF65-F5344CB8AC3E}">
        <p14:creationId xmlns:p14="http://schemas.microsoft.com/office/powerpoint/2010/main" val="187599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615657" cy="4248472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84FA51-05AF-F854-C727-351C09CB1013}"/>
              </a:ext>
            </a:extLst>
          </p:cNvPr>
          <p:cNvSpPr/>
          <p:nvPr/>
        </p:nvSpPr>
        <p:spPr>
          <a:xfrm>
            <a:off x="98909" y="3933056"/>
            <a:ext cx="892899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597483" cy="2016224"/>
          </a:xfrm>
        </p:spPr>
      </p:pic>
    </p:spTree>
    <p:extLst>
      <p:ext uri="{BB962C8B-B14F-4D97-AF65-F5344CB8AC3E}">
        <p14:creationId xmlns:p14="http://schemas.microsoft.com/office/powerpoint/2010/main" val="407100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424936" cy="3292056"/>
          </a:xfrm>
        </p:spPr>
      </p:pic>
    </p:spTree>
    <p:extLst>
      <p:ext uri="{BB962C8B-B14F-4D97-AF65-F5344CB8AC3E}">
        <p14:creationId xmlns:p14="http://schemas.microsoft.com/office/powerpoint/2010/main" val="355727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1251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Оқу</a:t>
            </a:r>
            <a: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мақсаттары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12.5.2.1 «математикалық күтім»,  «дисперсия» және «стандартты ауытқу» («орташа квадраттық ауытқу») терминдерін түсіну;</a:t>
            </a:r>
          </a:p>
          <a:p>
            <a:r>
              <a:rPr lang="kk-KZ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12.4.2.6 дискреттік кездейсоқ шаманың математикалық күтімін есептеу;</a:t>
            </a:r>
          </a:p>
          <a:p>
            <a:r>
              <a:rPr lang="kk-KZ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12.4.2.7 дискретті кездейсоқ шаманың дисперсиясын және орташа квадраттық ауытқуын есептеу;</a:t>
            </a:r>
          </a:p>
          <a:p>
            <a:r>
              <a:rPr lang="kk-KZ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12.4.2.8 математикалық күтім мен дисперсияның қасиеттерін есептер шешуде қолдану;</a:t>
            </a:r>
          </a:p>
        </p:txBody>
      </p:sp>
    </p:spTree>
    <p:extLst>
      <p:ext uri="{BB962C8B-B14F-4D97-AF65-F5344CB8AC3E}">
        <p14:creationId xmlns:p14="http://schemas.microsoft.com/office/powerpoint/2010/main" val="355697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84"/>
            <a:ext cx="7128792" cy="669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30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8932571"/>
                  </p:ext>
                </p:extLst>
              </p:nvPr>
            </p:nvGraphicFramePr>
            <p:xfrm>
              <a:off x="251520" y="260648"/>
              <a:ext cx="8568952" cy="4752528"/>
            </p:xfrm>
            <a:graphic>
              <a:graphicData uri="http://schemas.openxmlformats.org/drawingml/2006/table">
                <a:tbl>
                  <a:tblPr/>
                  <a:tblGrid>
                    <a:gridCol w="8568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5252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Бір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ұжымда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жұмысшылардың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жастары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: 18, 19, 20, 40, 60, 61, 62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 </a:t>
                          </a: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Басқа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ұжымда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жұмысшылардың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жастары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: 18, 35, 39, 40, 41, 45, 62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</a:t>
                          </a:r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Екі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сандық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қатардың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да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келесі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мәндері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тең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: медиана,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арифметикалық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орта,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өзгеріс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ауқымы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Бірақ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бұл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ұжымдардың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жастық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құрамдары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біршама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ерекше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екені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байқалады.Бірінші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жұмысшыларының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жастары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орташа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мәнге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қатысты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шашыраңды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екінші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ұжымға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қарағанда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Ұзақ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мерзімді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келісім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шарт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жасау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кезінде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осы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екі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ұжымның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біреуі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ұсынылады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ол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ұйымның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қажеттілігіне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тәуелді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Мысалы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бірінші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ұжымда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үш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жылдан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кейін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жаңа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жұмысшылар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қажет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болады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өйткені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олардың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үшеуі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зейнет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жасында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болады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</a:t>
                          </a: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ДИСПЕРСИЯ —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орташа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мәнге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қатысты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мәліметтердің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шашыраңдылығының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дәрежесін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сипаттайтын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шама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Оны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есептеу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үшін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келесі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 формула </a:t>
                          </a:r>
                          <a:r>
                            <a:rPr lang="ru-RU" sz="1600" dirty="0" err="1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қолданылады</a:t>
                          </a:r>
                          <a:r>
                            <a:rPr lang="ru-RU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:</a:t>
                          </a:r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sz="16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16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16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k-KZ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k-KZ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Дисперсияның кемшілігі: өлшем бірліктері, мысалы, жыл</a:t>
                          </a:r>
                          <a:r>
                            <a:rPr lang="kk-KZ" sz="1600" baseline="300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2</a:t>
                          </a:r>
                          <a:r>
                            <a:rPr lang="kk-KZ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. Сондықтан жаңа ұғым енгізілген, </a:t>
                          </a:r>
                          <a:r>
                            <a:rPr lang="kk-KZ" sz="1600" i="1" u="sng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стандартты ауытқу S</a:t>
                          </a:r>
                          <a:r>
                            <a:rPr lang="kk-KZ" sz="1600" i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, </a:t>
                          </a:r>
                          <a:r>
                            <a:rPr lang="kk-KZ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ол дисперсияның квадрат түбіріне тең.</a:t>
                          </a:r>
                          <a:endParaRPr lang="ru-RU" sz="14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114300" marR="11430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2728546"/>
                  </p:ext>
                </p:extLst>
              </p:nvPr>
            </p:nvGraphicFramePr>
            <p:xfrm>
              <a:off x="251520" y="260648"/>
              <a:ext cx="8568952" cy="4752528"/>
            </p:xfrm>
            <a:graphic>
              <a:graphicData uri="http://schemas.openxmlformats.org/drawingml/2006/table">
                <a:tbl>
                  <a:tblPr/>
                  <a:tblGrid>
                    <a:gridCol w="8568952"/>
                  </a:tblGrid>
                  <a:tr h="47525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4300" marR="11430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t="-1412" b="-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054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4"/>
          <p:cNvSpPr>
            <a:spLocks noChangeArrowheads="1"/>
          </p:cNvSpPr>
          <p:nvPr/>
        </p:nvSpPr>
        <p:spPr bwMode="auto">
          <a:xfrm>
            <a:off x="900113" y="44624"/>
            <a:ext cx="755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 b="1" dirty="0">
                <a:solidFill>
                  <a:srgbClr val="FF0000"/>
                </a:solidFill>
              </a:rPr>
              <a:t>Задача. </a:t>
            </a:r>
          </a:p>
        </p:txBody>
      </p:sp>
      <p:pic>
        <p:nvPicPr>
          <p:cNvPr id="17411" name="Рисунок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825" y="568499"/>
            <a:ext cx="705643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Рисунок 4"/>
          <p:cNvPicPr>
            <a:picLocks noChangeAspect="1" noChangeArrowheads="1"/>
          </p:cNvPicPr>
          <p:nvPr/>
        </p:nvPicPr>
        <p:blipFill>
          <a:blip r:embed="rId3" cstate="print"/>
          <a:srcRect b="86591"/>
          <a:stretch>
            <a:fillRect/>
          </a:stretch>
        </p:blipFill>
        <p:spPr bwMode="auto">
          <a:xfrm>
            <a:off x="1161954" y="3577814"/>
            <a:ext cx="64801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64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3"/>
          <p:cNvPicPr>
            <a:picLocks noChangeAspect="1" noChangeArrowheads="1"/>
          </p:cNvPicPr>
          <p:nvPr/>
        </p:nvPicPr>
        <p:blipFill>
          <a:blip r:embed="rId2" cstate="print"/>
          <a:srcRect t="14447" b="50928"/>
          <a:stretch>
            <a:fillRect/>
          </a:stretch>
        </p:blipFill>
        <p:spPr bwMode="auto">
          <a:xfrm>
            <a:off x="1063571" y="116632"/>
            <a:ext cx="68421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32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pic>
        <p:nvPicPr>
          <p:cNvPr id="19459" name="Рисунок 3"/>
          <p:cNvPicPr>
            <a:picLocks noChangeAspect="1" noChangeArrowheads="1"/>
          </p:cNvPicPr>
          <p:nvPr/>
        </p:nvPicPr>
        <p:blipFill>
          <a:blip r:embed="rId2" cstate="print"/>
          <a:srcRect t="48836"/>
          <a:stretch>
            <a:fillRect/>
          </a:stretch>
        </p:blipFill>
        <p:spPr bwMode="auto">
          <a:xfrm>
            <a:off x="1475656" y="24000"/>
            <a:ext cx="5689600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805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6632"/>
            <a:ext cx="75501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056784" cy="4795542"/>
          </a:xfrm>
        </p:spPr>
      </p:pic>
    </p:spTree>
    <p:extLst>
      <p:ext uri="{BB962C8B-B14F-4D97-AF65-F5344CB8AC3E}">
        <p14:creationId xmlns:p14="http://schemas.microsoft.com/office/powerpoint/2010/main" val="6021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322" y="3303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k-K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Тапсырма: </a:t>
            </a:r>
            <a:r>
              <a:rPr lang="kk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Екі ойын сүйегінің  ұпайлары қосындысының ықтималдықтарының үлестіруін көрсетіңіз.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203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5" t="38477" r="22913" b="37305"/>
          <a:stretch/>
        </p:blipFill>
        <p:spPr bwMode="auto">
          <a:xfrm>
            <a:off x="87281" y="2347191"/>
            <a:ext cx="9025831" cy="233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578" y="165862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800" dirty="0">
                <a:solidFill>
                  <a:srgbClr val="FF0000"/>
                </a:solidFill>
              </a:rPr>
              <a:t>Шешуі: 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t="49353" r="23253" b="37733"/>
          <a:stretch/>
        </p:blipFill>
        <p:spPr bwMode="auto">
          <a:xfrm>
            <a:off x="7984" y="4725144"/>
            <a:ext cx="895005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1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Жәшікте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стандартты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стандартты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бұйымдар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ішінен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стандартты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бұйым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шыққанша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бұйымдар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алынып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отырды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бұйымдардың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саны Х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дискретті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шамасының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үлестірім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қатарын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көпбұрышын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салыңыз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02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22451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2942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" y="1556792"/>
            <a:ext cx="945333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7553A-7D35-134D-AB4E-8AD1FA769A5E}"/>
              </a:ext>
            </a:extLst>
          </p:cNvPr>
          <p:cNvSpPr/>
          <p:nvPr/>
        </p:nvSpPr>
        <p:spPr>
          <a:xfrm>
            <a:off x="107504" y="2348880"/>
            <a:ext cx="8928992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100628"/>
            <a:ext cx="7781488" cy="391254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kk-KZ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Математикалық күтім – ықтималдықтар теориясындағы кездейсоқ шаманың</a:t>
            </a:r>
          </a:p>
          <a:p>
            <a:pPr algn="just">
              <a:spcAft>
                <a:spcPts val="600"/>
              </a:spcAft>
            </a:pPr>
            <a:r>
              <a:rPr lang="kk-KZ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орта мән өлшемі. Математикалық күтім – кездейсоқ шаманың барлық</a:t>
            </a:r>
          </a:p>
          <a:p>
            <a:pPr algn="just">
              <a:spcAft>
                <a:spcPts val="600"/>
              </a:spcAft>
            </a:pPr>
            <a:r>
              <a:rPr lang="kk-KZ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мәндері шоғырланған сан. </a:t>
            </a:r>
            <a:r>
              <a:rPr lang="kk-KZ" sz="1800" b="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х</a:t>
            </a:r>
            <a:r>
              <a:rPr lang="kk-KZ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кездейсоқ шаманың математикалық күтімі </a:t>
            </a:r>
            <a:r>
              <a:rPr lang="kk-KZ" sz="1800" b="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M(x) </a:t>
            </a:r>
          </a:p>
          <a:p>
            <a:pPr algn="just">
              <a:spcAft>
                <a:spcPts val="600"/>
              </a:spcAft>
            </a:pPr>
            <a:r>
              <a:rPr lang="kk-KZ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деп белгіленеді</a:t>
            </a:r>
            <a:r>
              <a:rPr lang="kk-KZ" sz="1800" b="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ru-RU" b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9"/>
          <a:stretch/>
        </p:blipFill>
        <p:spPr bwMode="auto">
          <a:xfrm>
            <a:off x="1619672" y="3127789"/>
            <a:ext cx="5886979" cy="43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9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191</TotalTime>
  <Words>406</Words>
  <Application>Microsoft Office PowerPoint</Application>
  <PresentationFormat>Экран (4:3)</PresentationFormat>
  <Paragraphs>28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Углы</vt:lpstr>
      <vt:lpstr>Дискретті кездейсоқ шаманың сандық сипаттамалары</vt:lpstr>
      <vt:lpstr>Оқу мақсаттары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Қасиеттері: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Дискретті кездейсоқ шама</dc:title>
  <dc:creator>Dimash</dc:creator>
  <cp:lastModifiedBy>Аида Калыбай</cp:lastModifiedBy>
  <cp:revision>9</cp:revision>
  <dcterms:created xsi:type="dcterms:W3CDTF">2020-04-25T11:29:46Z</dcterms:created>
  <dcterms:modified xsi:type="dcterms:W3CDTF">2022-09-08T08:52:17Z</dcterms:modified>
</cp:coreProperties>
</file>