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7559675" cx="11998325"/>
  <p:notesSz cx="7559675" cy="10691800"/>
  <p:embeddedFontLst>
    <p:embeddedFont>
      <p:font typeface="Source Sans Pro Black"/>
      <p:bold r:id="rId12"/>
      <p:boldItalic r:id="rId13"/>
    </p:embeddedFont>
    <p:embeddedFont>
      <p:font typeface="Source Sans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SourceSansProBlack-boldItalic.fntdata"/><Relationship Id="rId12" Type="http://schemas.openxmlformats.org/officeDocument/2006/relationships/font" Target="fonts/SourceSansProBlac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SourceSansPro-bold.fntdata"/><Relationship Id="rId14" Type="http://schemas.openxmlformats.org/officeDocument/2006/relationships/font" Target="fonts/SourceSansPro-regular.fntdata"/><Relationship Id="rId17" Type="http://schemas.openxmlformats.org/officeDocument/2006/relationships/font" Target="fonts/SourceSansPro-boldItalic.fntdata"/><Relationship Id="rId16" Type="http://schemas.openxmlformats.org/officeDocument/2006/relationships/font" Target="fonts/SourceSansPro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f3234114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ef3234114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"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2"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idx="1"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2"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3"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1"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3"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3"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1"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2"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3"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4"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1"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2"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3"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4"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5"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6"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2400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2400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2400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2400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2400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2400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2400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2400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2400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27"/>
          <p:cNvSpPr txBox="1"/>
          <p:nvPr>
            <p:ph idx="10"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7"/>
          <p:cNvSpPr txBox="1"/>
          <p:nvPr>
            <p:ph idx="11"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abr.com/ru/company/mailru/blog/344398/" TargetMode="External"/><Relationship Id="rId4" Type="http://schemas.openxmlformats.org/officeDocument/2006/relationships/hyperlink" Target="https://eng.lyft.com/running-apache-airflow-at-lyft-6e53bb8fccff" TargetMode="External"/><Relationship Id="rId5" Type="http://schemas.openxmlformats.org/officeDocument/2006/relationships/hyperlink" Target="https://en.paradigmadigital.com/dev/apache-airflow/" TargetMode="External"/><Relationship Id="rId6" Type="http://schemas.openxmlformats.org/officeDocument/2006/relationships/hyperlink" Target="https://habr.com/ru/company/ivi/blog/456630/" TargetMode="External"/><Relationship Id="rId7" Type="http://schemas.openxmlformats.org/officeDocument/2006/relationships/hyperlink" Target="https://airbnb.io/projects/airflo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4617B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tech Stack</a:t>
            </a:r>
            <a:endParaRPr b="1" i="0" sz="4000" u="none" cap="none" strike="noStrike">
              <a:solidFill>
                <a:srgbClr val="04617B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 txBox="1"/>
          <p:nvPr/>
        </p:nvSpPr>
        <p:spPr>
          <a:xfrm>
            <a:off x="631440" y="-7315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04617B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04617B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4617B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Сontent</a:t>
            </a:r>
            <a:endParaRPr b="1" i="0" sz="4000" u="none" cap="none" strike="noStrike">
              <a:solidFill>
                <a:srgbClr val="04617B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04617B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04617B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 u="none" cap="none" strike="noStrik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Postgresql</a:t>
            </a:r>
            <a:endParaRPr sz="4000" strike="noStrike">
              <a:solidFill>
                <a:srgbClr val="04617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ElasticSearch</a:t>
            </a:r>
            <a:endParaRPr sz="4000" strike="noStrike">
              <a:solidFill>
                <a:srgbClr val="04617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Airflow </a:t>
            </a:r>
            <a:endParaRPr sz="4000" strike="noStrike">
              <a:solidFill>
                <a:srgbClr val="04617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208277" y="301320"/>
            <a:ext cx="1079850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 strike="noStrike">
              <a:solidFill>
                <a:srgbClr val="04617B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82" name="Google Shape;182;p42"/>
          <p:cNvSpPr/>
          <p:nvPr/>
        </p:nvSpPr>
        <p:spPr>
          <a:xfrm>
            <a:off x="706517" y="731520"/>
            <a:ext cx="2469000" cy="5029200"/>
          </a:xfrm>
          <a:prstGeom prst="ellipse">
            <a:avLst/>
          </a:prstGeom>
          <a:noFill/>
          <a:ln>
            <a:noFill/>
          </a:ln>
          <a:effectLst>
            <a:outerShdw dir="2700000" dist="101823">
              <a:srgbClr val="0066B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2"/>
          <p:cNvSpPr/>
          <p:nvPr/>
        </p:nvSpPr>
        <p:spPr>
          <a:xfrm>
            <a:off x="1072278" y="822960"/>
            <a:ext cx="1828800" cy="4937700"/>
          </a:xfrm>
          <a:prstGeom prst="flowChartAlternateProcess">
            <a:avLst/>
          </a:prstGeom>
          <a:noFill/>
          <a:ln cap="flat" cmpd="sng" w="1907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2"/>
          <p:cNvSpPr txBox="1"/>
          <p:nvPr/>
        </p:nvSpPr>
        <p:spPr>
          <a:xfrm>
            <a:off x="1072288" y="956795"/>
            <a:ext cx="201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              </a:t>
            </a:r>
            <a:r>
              <a:rPr b="0" lang="en-US" sz="1200" strike="noStrike">
                <a:latin typeface="Source Sans Pro"/>
                <a:ea typeface="Source Sans Pro"/>
                <a:cs typeface="Source Sans Pro"/>
                <a:sym typeface="Source Sans Pro"/>
              </a:rPr>
              <a:t>Хранение </a:t>
            </a:r>
            <a:endParaRPr b="0" sz="1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5" name="Google Shape;18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717" y="2419560"/>
            <a:ext cx="1554480" cy="16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1157" y="2011680"/>
            <a:ext cx="1945080" cy="194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7598" y="2329920"/>
            <a:ext cx="2639880" cy="141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2"/>
          <p:cNvSpPr/>
          <p:nvPr/>
        </p:nvSpPr>
        <p:spPr>
          <a:xfrm>
            <a:off x="3175398" y="3291840"/>
            <a:ext cx="914402" cy="457201"/>
          </a:xfrm>
          <a:custGeom>
            <a:rect b="b" l="l" r="r" t="t"/>
            <a:pathLst>
              <a:path extrusionOk="0" h="1272" w="2542">
                <a:moveTo>
                  <a:pt x="0" y="317"/>
                </a:moveTo>
                <a:lnTo>
                  <a:pt x="1905" y="317"/>
                </a:lnTo>
                <a:lnTo>
                  <a:pt x="1905" y="0"/>
                </a:lnTo>
                <a:lnTo>
                  <a:pt x="2541" y="635"/>
                </a:lnTo>
                <a:lnTo>
                  <a:pt x="1905" y="1271"/>
                </a:lnTo>
                <a:lnTo>
                  <a:pt x="1905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noFill/>
          <a:ln>
            <a:noFill/>
          </a:ln>
        </p:spPr>
      </p:sp>
      <p:sp>
        <p:nvSpPr>
          <p:cNvPr id="189" name="Google Shape;189;p42"/>
          <p:cNvSpPr/>
          <p:nvPr/>
        </p:nvSpPr>
        <p:spPr>
          <a:xfrm>
            <a:off x="5256313" y="2834000"/>
            <a:ext cx="1311600" cy="4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2"/>
          <p:cNvSpPr/>
          <p:nvPr/>
        </p:nvSpPr>
        <p:spPr>
          <a:xfrm>
            <a:off x="8648838" y="2158700"/>
            <a:ext cx="2877000" cy="1761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Recommendations</a:t>
            </a:r>
            <a:endParaRPr/>
          </a:p>
        </p:txBody>
      </p:sp>
      <p:sp>
        <p:nvSpPr>
          <p:cNvPr id="191" name="Google Shape;191;p42"/>
          <p:cNvSpPr/>
          <p:nvPr/>
        </p:nvSpPr>
        <p:spPr>
          <a:xfrm>
            <a:off x="7467513" y="2833988"/>
            <a:ext cx="1115400" cy="4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2"/>
          <p:cNvSpPr/>
          <p:nvPr/>
        </p:nvSpPr>
        <p:spPr>
          <a:xfrm>
            <a:off x="2901088" y="2834000"/>
            <a:ext cx="835200" cy="4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2"/>
          <p:cNvSpPr txBox="1"/>
          <p:nvPr/>
        </p:nvSpPr>
        <p:spPr>
          <a:xfrm>
            <a:off x="6309213" y="1322350"/>
            <a:ext cx="20118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хранение расстояний между айтемами, предрасчитанные кластеры и статистики</a:t>
            </a:r>
            <a:endParaRPr sz="1200"/>
          </a:p>
        </p:txBody>
      </p:sp>
      <p:sp>
        <p:nvSpPr>
          <p:cNvPr id="194" name="Google Shape;194;p42"/>
          <p:cNvSpPr txBox="1"/>
          <p:nvPr/>
        </p:nvSpPr>
        <p:spPr>
          <a:xfrm>
            <a:off x="3736400" y="731525"/>
            <a:ext cx="20118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пайплайны, расчеты статистик, обучение, дообучение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3"/>
          <p:cNvSpPr txBox="1"/>
          <p:nvPr/>
        </p:nvSpPr>
        <p:spPr>
          <a:xfrm>
            <a:off x="599040" y="30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dag</a:t>
            </a:r>
            <a:r>
              <a:rPr lang="en-US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= DAG(DAG_NAME, default_args=default_args, schedule_interval=</a:t>
            </a:r>
            <a:r>
              <a:rPr lang="en-US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@hourly</a:t>
            </a:r>
            <a:r>
              <a:rPr lang="en-US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43"/>
          <p:cNvSpPr txBox="1"/>
          <p:nvPr/>
        </p:nvSpPr>
        <p:spPr>
          <a:xfrm>
            <a:off x="825850" y="800825"/>
            <a:ext cx="107985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DAG (Directed Acyclic Graph) - базовая сущность в Airflow, класс написанный на языке Python, смысловое объединение ваших задач,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которые вы хотите выполнить в строго определенной последовательности по определенному расписанию (DAG это </a:t>
            </a:r>
            <a:r>
              <a:rPr lang="en-US" sz="1300"/>
              <a:t>конфигурационный</a:t>
            </a:r>
            <a:r>
              <a:rPr lang="en-US" sz="1300"/>
              <a:t> файл на Python)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01" name="Google Shape;2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075" y="1371000"/>
            <a:ext cx="6993225" cy="31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3"/>
          <p:cNvSpPr txBox="1"/>
          <p:nvPr/>
        </p:nvSpPr>
        <p:spPr>
          <a:xfrm>
            <a:off x="1680999" y="4658850"/>
            <a:ext cx="908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TASKS</a:t>
            </a:r>
            <a:endParaRPr sz="105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         t1 </a:t>
            </a: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BashOperator(task_id = ‘print_date’, bash_comand = ‘date’, dag=dag)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         t2 </a:t>
            </a: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BashOperator(task_id = ‘sleep’, bash_comand = ‘sleep 5’, retries = 5, dag=dag)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050">
                <a:solidFill>
                  <a:srgbClr val="6AA84F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t3</a:t>
            </a:r>
            <a:r>
              <a:rPr lang="en-US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= BashOperator(task_id = ‘templated’, bash_command = templated_command, dag=dag)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t3&lt;&lt;t1&gt;&gt;t2 (t2.set_upstream(t1) t3.set_upstream(t1))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43"/>
          <p:cNvSpPr txBox="1"/>
          <p:nvPr/>
        </p:nvSpPr>
        <p:spPr>
          <a:xfrm>
            <a:off x="446163" y="4407650"/>
            <a:ext cx="119982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dag</a:t>
            </a:r>
            <a:r>
              <a:rPr lang="en-US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= DAG(DAG_NAME, default_args=default_args, schedule_interval=</a:t>
            </a:r>
            <a:r>
              <a:rPr lang="en-US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@hourly</a:t>
            </a:r>
            <a:r>
              <a:rPr lang="en-US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pic>
        <p:nvPicPr>
          <p:cNvPr id="204" name="Google Shape;20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000" y="5605425"/>
            <a:ext cx="3681374" cy="16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/>
          <p:nvPr>
            <p:ph idx="1" type="subTitle"/>
          </p:nvPr>
        </p:nvSpPr>
        <p:spPr>
          <a:xfrm>
            <a:off x="599040" y="301320"/>
            <a:ext cx="10798500" cy="585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use-cases: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a) </a:t>
            </a:r>
            <a:r>
              <a:rPr lang="en-US" sz="2400">
                <a:solidFill>
                  <a:srgbClr val="6AA84F"/>
                </a:solidFill>
              </a:rPr>
              <a:t>mail.ru group</a:t>
            </a:r>
            <a:r>
              <a:rPr lang="en-US" sz="2400"/>
              <a:t> (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https://habr.com/ru/company/mailru/blog/344398/</a:t>
            </a:r>
            <a:r>
              <a:rPr lang="en-US" sz="2400"/>
              <a:t> 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b) </a:t>
            </a:r>
            <a:r>
              <a:rPr lang="en-US" sz="2400">
                <a:solidFill>
                  <a:srgbClr val="6AA84F"/>
                </a:solidFill>
              </a:rPr>
              <a:t>lyft</a:t>
            </a:r>
            <a:r>
              <a:rPr lang="en-US" sz="2400"/>
              <a:t> (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https://eng.lyft.com/running-apache-airflow-at-lyft-6e53bb8fccff</a:t>
            </a:r>
            <a:r>
              <a:rPr lang="en-US" sz="2400"/>
              <a:t> 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c) </a:t>
            </a:r>
            <a:r>
              <a:rPr lang="en-US" sz="2400">
                <a:solidFill>
                  <a:srgbClr val="6AA84F"/>
                </a:solidFill>
              </a:rPr>
              <a:t>google</a:t>
            </a:r>
            <a:r>
              <a:rPr lang="en-US" sz="2400"/>
              <a:t> (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https://en.paradigmadigital.com/dev/apache-airflow/</a:t>
            </a:r>
            <a:r>
              <a:rPr lang="en-US" sz="2400"/>
              <a:t> 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d) </a:t>
            </a:r>
            <a:r>
              <a:rPr lang="en-US" sz="2400">
                <a:solidFill>
                  <a:srgbClr val="6AA84F"/>
                </a:solidFill>
              </a:rPr>
              <a:t>ivi</a:t>
            </a:r>
            <a:r>
              <a:rPr lang="en-US" sz="2400"/>
              <a:t> (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https://habr.com/ru/company/ivi/blog/456630/</a:t>
            </a:r>
            <a:r>
              <a:rPr lang="en-US" sz="2400"/>
              <a:t> 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e) </a:t>
            </a:r>
            <a:r>
              <a:rPr lang="en-US" sz="2400">
                <a:solidFill>
                  <a:srgbClr val="6AA84F"/>
                </a:solidFill>
              </a:rPr>
              <a:t>airbnb</a:t>
            </a:r>
            <a:r>
              <a:rPr lang="en-US" sz="2400"/>
              <a:t> (</a:t>
            </a:r>
            <a:r>
              <a:rPr lang="en-US" sz="2400" u="sng">
                <a:solidFill>
                  <a:schemeClr val="hlink"/>
                </a:solidFill>
                <a:hlinkClick r:id="rId7"/>
              </a:rPr>
              <a:t>https://airbnb.io/projects/airflow/</a:t>
            </a:r>
            <a:r>
              <a:rPr lang="en-US" sz="2400"/>
              <a:t> 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