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32EA12-BD25-4F9C-A446-1F9880F08BE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26C610B-8421-4F35-8837-2BFD2FB75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1EE7FBB-C16B-42C6-99E1-B2ACD7ABACC5}"/>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EEDE1D67-7AF8-4E2C-A5D5-7CF54B7AE3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4483D9-BD3A-4BD6-93E5-D1E64A077E5A}"/>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40654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83D017-A4E3-4C74-876E-A99C6CA607B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6951BD9-8D1B-468A-A5E4-F7D1172BCF4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EFC246-B46C-4EC2-B53C-256A5F609970}"/>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85207D4A-037E-4FB7-A597-93A37F7606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F56A400-5F90-44F8-990F-64B457B19C8A}"/>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96961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BCDAAC3-9F16-4CE9-A6C1-DFC9084F408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B2CB8D0-211D-4FEA-9EF8-4A86CE79C61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B6AF0D-6DE1-4138-AC1F-D9CA4DDF384D}"/>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081FCA60-3120-4F95-8347-45B128D087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CCE385-A442-4760-9D92-658A922AF05D}"/>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146601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7EF16-CE2A-41AB-BE73-4E3BF88D50E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F0C829B-4093-4BB8-89FE-A16DD2291D2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F28A2C6-DE54-4016-9EFD-760A221FD8C8}"/>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D9654DD1-90AC-4181-8889-CFDD524D57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7E9C3B-4F96-4C70-85C3-F30FF22A0EBE}"/>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141908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D833A9-1CEC-4CBC-96CA-9BD4D3CCB6F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7C4787E-4B09-4808-831A-A62028A6E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4F386BF-0A92-477B-B2C1-49350FDDD4AA}"/>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A5D675C1-E480-4406-9D6C-173DB023F18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9416C2-84DE-4F1A-94F8-D3C0E95DC25A}"/>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67300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B5A2EE-3FE9-410A-A1AD-357A1C3C447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BDB3CED-231E-4E37-BB62-7989562981A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62C64EF-3BFE-4D21-B9E3-3CD9D139C97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8506DE9-2974-42B5-BAC0-C5C3C0E273E9}"/>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AA38CBDD-1D91-4AB3-8B0B-C05F75208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A921429-14CD-436A-B520-1046BD86B883}"/>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6983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EF0C3A-9228-431E-8517-2954633C9D6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86DF551-2979-48C4-8646-382F0D26E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7DC75A5-0221-44AB-9223-563B4E6C2E2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08EC5A9-4E11-4B73-81D8-76758128D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B64FA8D-1790-43D2-AB31-1B4D210353E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19EBF05-A6C2-4E00-85F2-17DFC11CD972}"/>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8" name="Нижний колонтитул 7">
            <a:extLst>
              <a:ext uri="{FF2B5EF4-FFF2-40B4-BE49-F238E27FC236}">
                <a16:creationId xmlns:a16="http://schemas.microsoft.com/office/drawing/2014/main" id="{6B505B62-85EC-4C34-95A8-6DB99CB278F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0F949BD-7313-404C-81B8-0C2CA4B08C52}"/>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250347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680560-ADC6-4727-A6F3-7AE3DE7A1FF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30E4100-4B6C-4200-B3C8-ECB6B64BD5C2}"/>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4" name="Нижний колонтитул 3">
            <a:extLst>
              <a:ext uri="{FF2B5EF4-FFF2-40B4-BE49-F238E27FC236}">
                <a16:creationId xmlns:a16="http://schemas.microsoft.com/office/drawing/2014/main" id="{6D503069-A5D2-4065-A3D1-2E4A6392141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B012F9-B062-4A18-9A07-C7FAF8529D5B}"/>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8172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FAD2F46-EB56-4FC5-AE70-982E247B9112}"/>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3" name="Нижний колонтитул 2">
            <a:extLst>
              <a:ext uri="{FF2B5EF4-FFF2-40B4-BE49-F238E27FC236}">
                <a16:creationId xmlns:a16="http://schemas.microsoft.com/office/drawing/2014/main" id="{1B45E1E7-156A-48F2-A3B2-90405878720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44086E9-9FBA-42F6-BA70-C3B7BF0BC554}"/>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363453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0E15C1-FDA6-4D92-8ECC-0EE4BA584B6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DE3E493-B286-4534-A763-5022B0EB9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2055D78-328C-45B7-BE53-B175AAFD8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C61CAEE-7152-4D4C-8047-B0E8BE4F4DFE}"/>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FDCBA099-603D-42AA-AFFB-A6FF7F8A401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92C147-90D4-403D-A01A-9EA9BEF8A7B5}"/>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362521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AA388D-FED0-4147-94A7-3CBDDA5A3F9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F3DFB59-C27C-4FE5-B4D4-FC861B1E2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A3CF6D3-571A-4A01-9EAD-462053F66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308AA65-67A4-486C-BA1B-C062316E3AF1}"/>
              </a:ext>
            </a:extLst>
          </p:cNvPr>
          <p:cNvSpPr>
            <a:spLocks noGrp="1"/>
          </p:cNvSpPr>
          <p:nvPr>
            <p:ph type="dt" sz="half" idx="10"/>
          </p:nvPr>
        </p:nvSpPr>
        <p:spPr/>
        <p:txBody>
          <a:bodyPr/>
          <a:lstStyle/>
          <a:p>
            <a:fld id="{9B2FB21A-8B0D-4538-AF3B-4BDB3FD5D5E3}"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16F054E3-1B83-47B1-B9A1-BEB5B8E32E2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6C7E7F-26BA-4C29-8FE5-40BE62DB1F83}"/>
              </a:ext>
            </a:extLst>
          </p:cNvPr>
          <p:cNvSpPr>
            <a:spLocks noGrp="1"/>
          </p:cNvSpPr>
          <p:nvPr>
            <p:ph type="sldNum" sz="quarter" idx="12"/>
          </p:nvPr>
        </p:nvSpPr>
        <p:spPr/>
        <p:txBody>
          <a:bodyPr/>
          <a:lstStyle/>
          <a:p>
            <a:fld id="{BF01C65A-E581-4CF7-9E0D-4B44FB09E7C1}" type="slidenum">
              <a:rPr lang="ru-RU" smtClean="0"/>
              <a:t>‹#›</a:t>
            </a:fld>
            <a:endParaRPr lang="ru-RU"/>
          </a:p>
        </p:txBody>
      </p:sp>
    </p:spTree>
    <p:extLst>
      <p:ext uri="{BB962C8B-B14F-4D97-AF65-F5344CB8AC3E}">
        <p14:creationId xmlns:p14="http://schemas.microsoft.com/office/powerpoint/2010/main" val="2243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A27D91-4608-4D82-9C22-94873651A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4ED1F83-B5C2-42D4-8F79-06729C029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B3425CF-6176-4141-9397-0D360229C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FB21A-8B0D-4538-AF3B-4BDB3FD5D5E3}"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2490D5AF-ED0E-45A3-B45E-8115988A5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8DEC0EB-B491-4A1F-95E9-DE26A62E0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C65A-E581-4CF7-9E0D-4B44FB09E7C1}" type="slidenum">
              <a:rPr lang="ru-RU" smtClean="0"/>
              <a:t>‹#›</a:t>
            </a:fld>
            <a:endParaRPr lang="ru-RU"/>
          </a:p>
        </p:txBody>
      </p:sp>
    </p:spTree>
    <p:extLst>
      <p:ext uri="{BB962C8B-B14F-4D97-AF65-F5344CB8AC3E}">
        <p14:creationId xmlns:p14="http://schemas.microsoft.com/office/powerpoint/2010/main" val="37489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407653-E919-4A9A-B9C5-622CF3E632E5}"/>
              </a:ext>
            </a:extLst>
          </p:cNvPr>
          <p:cNvSpPr>
            <a:spLocks noGrp="1"/>
          </p:cNvSpPr>
          <p:nvPr>
            <p:ph type="ctrTitle"/>
          </p:nvPr>
        </p:nvSpPr>
        <p:spPr>
          <a:xfrm>
            <a:off x="7464614" y="1783959"/>
            <a:ext cx="4087306" cy="2889114"/>
          </a:xfrm>
        </p:spPr>
        <p:txBody>
          <a:bodyPr anchor="b">
            <a:normAutofit/>
          </a:bodyPr>
          <a:lstStyle/>
          <a:p>
            <a:pPr algn="l"/>
            <a:r>
              <a:rPr lang="en-US" sz="5400"/>
              <a:t>Activity and sequence diagram</a:t>
            </a:r>
            <a:endParaRPr lang="ru-RU" sz="5400"/>
          </a:p>
        </p:txBody>
      </p:sp>
      <p:sp>
        <p:nvSpPr>
          <p:cNvPr id="3" name="Подзаголовок 2">
            <a:extLst>
              <a:ext uri="{FF2B5EF4-FFF2-40B4-BE49-F238E27FC236}">
                <a16:creationId xmlns:a16="http://schemas.microsoft.com/office/drawing/2014/main" id="{E16BEB5D-21B1-4FB0-A018-3E2B7B834AAE}"/>
              </a:ext>
            </a:extLst>
          </p:cNvPr>
          <p:cNvSpPr>
            <a:spLocks noGrp="1"/>
          </p:cNvSpPr>
          <p:nvPr>
            <p:ph type="subTitle" idx="1"/>
          </p:nvPr>
        </p:nvSpPr>
        <p:spPr>
          <a:xfrm>
            <a:off x="7464612" y="4750893"/>
            <a:ext cx="4087305" cy="1147863"/>
          </a:xfrm>
        </p:spPr>
        <p:txBody>
          <a:bodyPr anchor="t">
            <a:normAutofit/>
          </a:bodyPr>
          <a:lstStyle/>
          <a:p>
            <a:pPr algn="l"/>
            <a:r>
              <a:rPr lang="en-GB" sz="2000" dirty="0" err="1" smtClean="0"/>
              <a:t>Sanzhar</a:t>
            </a:r>
            <a:r>
              <a:rPr lang="en-GB" sz="2000" dirty="0" smtClean="0"/>
              <a:t> </a:t>
            </a:r>
            <a:r>
              <a:rPr lang="en-GB" sz="2000" dirty="0" err="1" smtClean="0"/>
              <a:t>Kipshakbaev</a:t>
            </a:r>
            <a:endParaRPr lang="ru-RU" sz="20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Rolls of blueprints">
            <a:extLst>
              <a:ext uri="{FF2B5EF4-FFF2-40B4-BE49-F238E27FC236}">
                <a16:creationId xmlns:a16="http://schemas.microsoft.com/office/drawing/2014/main" id="{1145043D-4F61-411C-97C2-9F266EAD3E17}"/>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7535412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94434-1E16-4FA2-AEF4-4BE71F7F7147}"/>
              </a:ext>
            </a:extLst>
          </p:cNvPr>
          <p:cNvSpPr>
            <a:spLocks noGrp="1"/>
          </p:cNvSpPr>
          <p:nvPr>
            <p:ph type="title"/>
          </p:nvPr>
        </p:nvSpPr>
        <p:spPr>
          <a:xfrm>
            <a:off x="804673" y="1445494"/>
            <a:ext cx="3616856" cy="4376572"/>
          </a:xfrm>
        </p:spPr>
        <p:txBody>
          <a:bodyPr anchor="ctr">
            <a:normAutofit/>
          </a:bodyPr>
          <a:lstStyle/>
          <a:p>
            <a:r>
              <a:rPr lang="en-US" sz="4800"/>
              <a:t>Activity and sequence diagram</a:t>
            </a:r>
            <a:endParaRPr lang="ru-RU" sz="480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494F15AF-62F2-4FF7-B13C-E4A71A6BAE66}"/>
              </a:ext>
            </a:extLst>
          </p:cNvPr>
          <p:cNvSpPr>
            <a:spLocks noGrp="1"/>
          </p:cNvSpPr>
          <p:nvPr>
            <p:ph idx="1"/>
          </p:nvPr>
        </p:nvSpPr>
        <p:spPr>
          <a:xfrm>
            <a:off x="6096000" y="1399032"/>
            <a:ext cx="5501834" cy="4471416"/>
          </a:xfrm>
        </p:spPr>
        <p:txBody>
          <a:bodyPr anchor="ctr">
            <a:normAutofit/>
          </a:bodyPr>
          <a:lstStyle/>
          <a:p>
            <a:r>
              <a:rPr lang="en-US" sz="2200" dirty="0"/>
              <a:t>A UML sequence diagram is a diagram that shows the interactions of objects, ordered by the time of their manifestation. The main elements of the sequence diagram are: object designations (rectangles), vertical lines showing the passage of time during the activity of the object, and arrows showing the execution of actions by objects.</a:t>
            </a:r>
          </a:p>
          <a:p>
            <a:r>
              <a:rPr lang="en-US" sz="2200" dirty="0"/>
              <a:t>The activity diagram shows the flow of transitions from one activity to another. Activity is a non-atomic step of calculations in an automaton that continues in time.</a:t>
            </a:r>
            <a:endParaRPr lang="ru-RU" sz="2200" dirty="0"/>
          </a:p>
        </p:txBody>
      </p:sp>
    </p:spTree>
    <p:extLst>
      <p:ext uri="{BB962C8B-B14F-4D97-AF65-F5344CB8AC3E}">
        <p14:creationId xmlns:p14="http://schemas.microsoft.com/office/powerpoint/2010/main" val="1434320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3CEBAF7-2F2B-4391-942D-825EA7BD925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Activity diagram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a:extLst>
              <a:ext uri="{FF2B5EF4-FFF2-40B4-BE49-F238E27FC236}">
                <a16:creationId xmlns:a16="http://schemas.microsoft.com/office/drawing/2014/main" id="{6659BE6F-7EAF-4224-B7D5-A5409C246B8A}"/>
              </a:ext>
            </a:extLst>
          </p:cNvPr>
          <p:cNvPicPr>
            <a:picLocks noGrp="1" noChangeAspect="1"/>
          </p:cNvPicPr>
          <p:nvPr>
            <p:ph idx="1"/>
          </p:nvPr>
        </p:nvPicPr>
        <p:blipFill>
          <a:blip r:embed="rId2"/>
          <a:stretch>
            <a:fillRect/>
          </a:stretch>
        </p:blipFill>
        <p:spPr>
          <a:xfrm>
            <a:off x="4654296" y="1223845"/>
            <a:ext cx="7214616" cy="4382878"/>
          </a:xfrm>
          <a:prstGeom prst="rect">
            <a:avLst/>
          </a:prstGeom>
        </p:spPr>
      </p:pic>
    </p:spTree>
    <p:extLst>
      <p:ext uri="{BB962C8B-B14F-4D97-AF65-F5344CB8AC3E}">
        <p14:creationId xmlns:p14="http://schemas.microsoft.com/office/powerpoint/2010/main" val="251628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E837ADA-1B4F-483D-988E-1B2B3866EED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Sequence diagram</a:t>
            </a:r>
          </a:p>
        </p:txBody>
      </p:sp>
      <p:pic>
        <p:nvPicPr>
          <p:cNvPr id="1026" name="Picture 2">
            <a:extLst>
              <a:ext uri="{FF2B5EF4-FFF2-40B4-BE49-F238E27FC236}">
                <a16:creationId xmlns:a16="http://schemas.microsoft.com/office/drawing/2014/main" id="{A562F786-0012-4437-842C-1C504B3519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01801" y="1675227"/>
            <a:ext cx="878839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71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B79536-04D7-4A8E-8E42-433686FE8A34}"/>
              </a:ext>
            </a:extLst>
          </p:cNvPr>
          <p:cNvSpPr>
            <a:spLocks noGrp="1"/>
          </p:cNvSpPr>
          <p:nvPr>
            <p:ph type="title"/>
          </p:nvPr>
        </p:nvSpPr>
        <p:spPr>
          <a:xfrm>
            <a:off x="4965430" y="629268"/>
            <a:ext cx="6586491" cy="1286160"/>
          </a:xfrm>
        </p:spPr>
        <p:txBody>
          <a:bodyPr anchor="b">
            <a:normAutofit/>
          </a:bodyPr>
          <a:lstStyle/>
          <a:p>
            <a:r>
              <a:rPr lang="en-US" sz="2800" b="0" i="0" dirty="0">
                <a:effectLst/>
                <a:latin typeface="Arial" panose="020B0604020202020204" pitchFamily="34" charset="0"/>
              </a:rPr>
              <a:t>Explain why you might want to develop both activity and sequence diagrams when modeling the behavior of a system</a:t>
            </a:r>
            <a:endParaRPr lang="ru-RU" sz="2800" dirty="0"/>
          </a:p>
        </p:txBody>
      </p:sp>
      <p:sp>
        <p:nvSpPr>
          <p:cNvPr id="3" name="Объект 2">
            <a:extLst>
              <a:ext uri="{FF2B5EF4-FFF2-40B4-BE49-F238E27FC236}">
                <a16:creationId xmlns:a16="http://schemas.microsoft.com/office/drawing/2014/main" id="{42CAE46A-681F-43B2-A72E-21AD50419CC0}"/>
              </a:ext>
            </a:extLst>
          </p:cNvPr>
          <p:cNvSpPr>
            <a:spLocks noGrp="1"/>
          </p:cNvSpPr>
          <p:nvPr>
            <p:ph idx="1"/>
          </p:nvPr>
        </p:nvSpPr>
        <p:spPr>
          <a:xfrm>
            <a:off x="4965431" y="2438400"/>
            <a:ext cx="6586489" cy="3785419"/>
          </a:xfrm>
        </p:spPr>
        <p:txBody>
          <a:bodyPr>
            <a:normAutofit/>
          </a:bodyPr>
          <a:lstStyle/>
          <a:p>
            <a:r>
              <a:rPr lang="en-US" sz="2000" b="0" i="0">
                <a:effectLst/>
                <a:latin typeface="helvetica neue"/>
              </a:rPr>
              <a:t>Both activity and sequence diagrams model a system, but each gives a different view. Activity diagrams track the process flow, modeling the functionality of the system. Sequence diagrams track the flow of information between objects of the system, often down to the method and parameter level. Activity diagrams may be easier for the client to understand, while sequence diagrams add ideas that can be extracted by a coder or implementer of the system.</a:t>
            </a:r>
            <a:endParaRPr lang="en-US" sz="2000" b="0" i="0">
              <a:effectLst/>
              <a:latin typeface="Droid Serif"/>
            </a:endParaRPr>
          </a:p>
          <a:p>
            <a:endParaRPr lang="ru-RU" sz="2000"/>
          </a:p>
        </p:txBody>
      </p:sp>
      <p:pic>
        <p:nvPicPr>
          <p:cNvPr id="11" name="Picture 4" descr="Light bulb on yellow background with sketched light beams and cord">
            <a:extLst>
              <a:ext uri="{FF2B5EF4-FFF2-40B4-BE49-F238E27FC236}">
                <a16:creationId xmlns:a16="http://schemas.microsoft.com/office/drawing/2014/main" id="{910D5EEF-E460-4694-868C-00F866025FC5}"/>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12"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08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891C81-37B5-41A1-A9FB-0F66CED99087}"/>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Thank you for your attention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ark floating bulbs with one lit up brightly">
            <a:extLst>
              <a:ext uri="{FF2B5EF4-FFF2-40B4-BE49-F238E27FC236}">
                <a16:creationId xmlns:a16="http://schemas.microsoft.com/office/drawing/2014/main" id="{CE3E8643-2CFA-438A-A213-B6703A3B794C}"/>
              </a:ext>
            </a:extLst>
          </p:cNvPr>
          <p:cNvPicPr>
            <a:picLocks noChangeAspect="1"/>
          </p:cNvPicPr>
          <p:nvPr/>
        </p:nvPicPr>
        <p:blipFill rotWithShape="1">
          <a:blip r:embed="rId2"/>
          <a:srcRect r="-1" b="242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434397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203</Words>
  <Application>Microsoft Office PowerPoint</Application>
  <PresentationFormat>Широкоэкранный</PresentationFormat>
  <Paragraphs>10</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Calibri</vt:lpstr>
      <vt:lpstr>Calibri Light</vt:lpstr>
      <vt:lpstr>Droid Serif</vt:lpstr>
      <vt:lpstr>helvetica neue</vt:lpstr>
      <vt:lpstr>Тема Office</vt:lpstr>
      <vt:lpstr>Activity and sequence diagram</vt:lpstr>
      <vt:lpstr>Activity and sequence diagram</vt:lpstr>
      <vt:lpstr>Activity diagram</vt:lpstr>
      <vt:lpstr>Sequence diagram</vt:lpstr>
      <vt:lpstr>Explain why you might want to develop both activity and sequence diagrams when modeling the behavior of a system</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and sequence diagram</dc:title>
  <dc:creator>Erik S. Khamitov</dc:creator>
  <cp:lastModifiedBy>Санжар</cp:lastModifiedBy>
  <cp:revision>2</cp:revision>
  <dcterms:created xsi:type="dcterms:W3CDTF">2021-10-07T12:33:30Z</dcterms:created>
  <dcterms:modified xsi:type="dcterms:W3CDTF">2022-10-06T08:12:17Z</dcterms:modified>
</cp:coreProperties>
</file>