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1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9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1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8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7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Computer script on a screen">
            <a:extLst>
              <a:ext uri="{FF2B5EF4-FFF2-40B4-BE49-F238E27FC236}">
                <a16:creationId xmlns:a16="http://schemas.microsoft.com/office/drawing/2014/main" id="{D6D5F34F-3E58-41CA-B504-6D99E155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B16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8C192-475C-48D0-89E5-8E9DF723B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500"/>
              <a:t>Difference between generic and custom software development</a:t>
            </a:r>
            <a:endParaRPr lang="ru-RU" sz="55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6F4A75-6CF4-411F-9EBC-6584828A0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Sanzhar</a:t>
            </a:r>
            <a:r>
              <a:rPr lang="en-US" sz="3200" dirty="0" smtClean="0"/>
              <a:t> </a:t>
            </a:r>
            <a:r>
              <a:rPr lang="en-US" sz="3200" dirty="0" err="1" smtClean="0"/>
              <a:t>Kipshakbaev</a:t>
            </a:r>
            <a:endParaRPr lang="ru-RU" sz="32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8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02E41-AE57-4163-86AF-8620C47E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The main features of the software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1653B"/>
          </a:solidFill>
          <a:ln w="38100" cap="rnd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A4585-F7F4-46D8-82A8-8B0F517A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Uniqueness</a:t>
            </a:r>
            <a:endParaRPr lang="ru-RU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functions</a:t>
            </a: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Developing costs</a:t>
            </a:r>
            <a:endParaRPr lang="ru-RU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ru-RU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5CA73D9-C68B-48EB-9BB2-8F50ADC81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11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1653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BBEAD-9948-4479-9A4E-0F93FC33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solidFill>
                  <a:schemeClr val="bg1"/>
                </a:solidFill>
              </a:rPr>
              <a:t>Generic software product development</a:t>
            </a:r>
            <a:endParaRPr lang="ru-RU" sz="430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A58C0-3825-4A22-9AED-EE5FB270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0" i="1" dirty="0">
                <a:effectLst/>
                <a:latin typeface="Agency FB" panose="020B0503020202020204" pitchFamily="34" charset="0"/>
              </a:rPr>
              <a:t>Uniqueness</a:t>
            </a:r>
            <a:r>
              <a:rPr lang="en-US" sz="2400" b="0" i="1" dirty="0" smtClean="0">
                <a:effectLst/>
                <a:latin typeface="Agency FB" panose="020B0503020202020204" pitchFamily="34" charset="0"/>
              </a:rPr>
              <a:t>: </a:t>
            </a:r>
            <a:r>
              <a:rPr lang="en-US" sz="2400" b="0" i="0" dirty="0" smtClean="0">
                <a:effectLst/>
                <a:latin typeface="Agency FB" panose="020B0503020202020204" pitchFamily="34" charset="0"/>
              </a:rPr>
              <a:t>The </a:t>
            </a:r>
            <a:r>
              <a:rPr lang="en-US" sz="2400" b="0" i="0" dirty="0">
                <a:effectLst/>
                <a:latin typeface="Agency FB" panose="020B0503020202020204" pitchFamily="34" charset="0"/>
              </a:rPr>
              <a:t>generic software (GS) is produced for the </a:t>
            </a:r>
            <a:r>
              <a:rPr lang="en-US" sz="2400" b="0" i="1" dirty="0">
                <a:effectLst/>
                <a:latin typeface="Agency FB" panose="020B0503020202020204" pitchFamily="34" charset="0"/>
              </a:rPr>
              <a:t>open market</a:t>
            </a:r>
            <a:endParaRPr lang="ru-RU" sz="2400" b="0" i="1" dirty="0"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en-US" sz="2400" b="0" i="1" dirty="0">
                <a:effectLst/>
                <a:latin typeface="Agency FB" panose="020B0503020202020204" pitchFamily="34" charset="0"/>
              </a:rPr>
              <a:t>Number of functions: </a:t>
            </a:r>
            <a:r>
              <a:rPr lang="en-US" sz="2400" dirty="0">
                <a:latin typeface="Agency FB" panose="020B0503020202020204" pitchFamily="34" charset="0"/>
              </a:rPr>
              <a:t>GS typically includes as many functions as possible because of its wide usage. For this reason, these functions are made quite simple. However, you may hardly ever use a half of these functions.</a:t>
            </a:r>
            <a:endParaRPr lang="en-US" sz="2400" b="0" i="1" dirty="0">
              <a:effectLst/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i="1" dirty="0">
                <a:effectLst/>
                <a:latin typeface="Agency FB" panose="020B0503020202020204" pitchFamily="34" charset="0"/>
              </a:rPr>
              <a:t>Developing costs</a:t>
            </a:r>
            <a:r>
              <a:rPr lang="en-US" sz="2400" b="0" i="1" dirty="0" smtClean="0">
                <a:effectLst/>
                <a:latin typeface="Agency FB" panose="020B0503020202020204" pitchFamily="34" charset="0"/>
              </a:rPr>
              <a:t>: T </a:t>
            </a:r>
            <a:r>
              <a:rPr lang="en-US" sz="2400" dirty="0">
                <a:latin typeface="Agency FB" panose="020B0503020202020204" pitchFamily="34" charset="0"/>
              </a:rPr>
              <a:t>he GS is usually rather affordable. However, there are certain hidden costs. For example, extra costs connected with its implementation.</a:t>
            </a:r>
            <a:endParaRPr lang="ru-RU" sz="2400" b="0" i="1" dirty="0"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en-US" sz="2400" b="0" i="1" dirty="0">
                <a:effectLst/>
                <a:latin typeface="Agency FB" panose="020B0503020202020204" pitchFamily="34" charset="0"/>
              </a:rPr>
              <a:t>Control</a:t>
            </a:r>
            <a:r>
              <a:rPr lang="en-US" sz="2400" b="0" i="1" dirty="0" smtClean="0">
                <a:effectLst/>
                <a:latin typeface="Agency FB" panose="020B0503020202020204" pitchFamily="34" charset="0"/>
              </a:rPr>
              <a:t>: </a:t>
            </a:r>
            <a:r>
              <a:rPr lang="en-US" sz="2400" b="0" i="0" dirty="0" smtClean="0">
                <a:effectLst/>
                <a:latin typeface="Agency FB" panose="020B0503020202020204" pitchFamily="34" charset="0"/>
              </a:rPr>
              <a:t>Despite </a:t>
            </a:r>
            <a:r>
              <a:rPr lang="en-US" sz="2400" b="0" i="0" dirty="0">
                <a:effectLst/>
                <a:latin typeface="Agency FB" panose="020B0503020202020204" pitchFamily="34" charset="0"/>
              </a:rPr>
              <a:t>the fact that you acquire a license to use the GS, its owner is still the developer. </a:t>
            </a:r>
            <a:endParaRPr lang="ru-RU" sz="2400" b="0" i="1" dirty="0"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en-US" sz="2400" b="0" i="1" dirty="0">
                <a:effectLst/>
                <a:latin typeface="Agency FB" panose="020B0503020202020204" pitchFamily="34" charset="0"/>
              </a:rPr>
              <a:t>Testing</a:t>
            </a:r>
            <a:r>
              <a:rPr lang="en-US" sz="2400" b="0" i="1" dirty="0" smtClean="0">
                <a:effectLst/>
                <a:latin typeface="Agency FB" panose="020B0503020202020204" pitchFamily="34" charset="0"/>
              </a:rPr>
              <a:t>: </a:t>
            </a:r>
            <a:r>
              <a:rPr lang="en-US" sz="2400" b="0" i="0" dirty="0" smtClean="0">
                <a:effectLst/>
                <a:latin typeface="Agency FB" panose="020B0503020202020204" pitchFamily="34" charset="0"/>
              </a:rPr>
              <a:t>As </a:t>
            </a:r>
            <a:r>
              <a:rPr lang="en-US" sz="2400" b="0" i="0" dirty="0">
                <a:effectLst/>
                <a:latin typeface="Agency FB" panose="020B0503020202020204" pitchFamily="34" charset="0"/>
              </a:rPr>
              <a:t>for the GS, basically, the user installs and tests it itself. </a:t>
            </a:r>
            <a:endParaRPr lang="ru-RU" sz="2400" i="1" dirty="0">
              <a:latin typeface="-apple-system"/>
            </a:endParaRPr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37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B1653B"/>
          </a:solidFill>
          <a:ln w="25400">
            <a:solidFill>
              <a:srgbClr val="B1653B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A36F2-7396-4F25-82E0-CDF4F95B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chemeClr val="bg1"/>
                </a:solidFill>
              </a:rPr>
              <a:t>Custom software development</a:t>
            </a:r>
            <a:endParaRPr lang="ru-RU" sz="510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D19CD-A340-42E5-A2EC-DF65A800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0" i="1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Uniqueness: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custom software (CS) is developed for a </a:t>
            </a:r>
            <a:r>
              <a:rPr lang="en-US" sz="1500" b="0" i="1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particular customer 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and is a one-of-a-kind solution in its nature.</a:t>
            </a:r>
            <a:endParaRPr lang="en-US" sz="1500" b="0" i="1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500" i="1" dirty="0">
                <a:solidFill>
                  <a:schemeClr val="bg1"/>
                </a:solidFill>
                <a:latin typeface="Agency FB" panose="020B0503020202020204" pitchFamily="34" charset="0"/>
              </a:rPr>
              <a:t>Number of functions:</a:t>
            </a:r>
            <a:r>
              <a:rPr lang="en-US" sz="1500" dirty="0">
                <a:solidFill>
                  <a:schemeClr val="bg1"/>
                </a:solidFill>
                <a:latin typeface="Agency FB" panose="020B0503020202020204" pitchFamily="34" charset="0"/>
              </a:rPr>
              <a:t> The CS is focused on the features the customer needs. The CS is less user-friendly than the GS. However, it may be developed for company’s specialists, clients, and they know how to deal with it.</a:t>
            </a:r>
            <a:endParaRPr lang="en-US" sz="1500" i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500" i="1" dirty="0">
                <a:solidFill>
                  <a:schemeClr val="bg1"/>
                </a:solidFill>
                <a:latin typeface="Agency FB" panose="020B0503020202020204" pitchFamily="34" charset="0"/>
              </a:rPr>
              <a:t>Developing costs:</a:t>
            </a:r>
            <a:r>
              <a:rPr lang="en-US" sz="1500" dirty="0">
                <a:solidFill>
                  <a:schemeClr val="bg1"/>
                </a:solidFill>
                <a:latin typeface="Agency FB" panose="020B0503020202020204" pitchFamily="34" charset="0"/>
              </a:rPr>
              <a:t> To put it simply, developing the CS may really cost a fortune, as the customer gets a unique product. However, a competitive advantage the customer acquires may overweight heavy investments.</a:t>
            </a:r>
            <a:endParaRPr lang="en-US" sz="1500" i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en-US" sz="1500" i="1" dirty="0">
                <a:solidFill>
                  <a:schemeClr val="bg1"/>
                </a:solidFill>
                <a:latin typeface="Agency FB" panose="020B0503020202020204" pitchFamily="34" charset="0"/>
              </a:rPr>
              <a:t>Control: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In the case of the CS, the customer decides what to do with the product on its own.</a:t>
            </a:r>
            <a:endParaRPr lang="en-US" sz="1500" i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500" i="1" dirty="0">
                <a:solidFill>
                  <a:schemeClr val="bg1"/>
                </a:solidFill>
                <a:latin typeface="Agency FB" panose="020B0503020202020204" pitchFamily="34" charset="0"/>
              </a:rPr>
              <a:t>Testing: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The CS is already tested for the customer to perfectly satisfy its requirements.</a:t>
            </a:r>
            <a:endParaRPr lang="en-US" sz="1500" i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500" i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5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A19C7F9F-7507-408F-85B7-E3B004DB1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1B089-88C5-4F0D-8BFC-61CE0B2F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1691596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58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Agency FB</vt:lpstr>
      <vt:lpstr>-apple-system</vt:lpstr>
      <vt:lpstr>Arial</vt:lpstr>
      <vt:lpstr>Modern Love</vt:lpstr>
      <vt:lpstr>The Hand</vt:lpstr>
      <vt:lpstr>SketchyVTI</vt:lpstr>
      <vt:lpstr>Difference between generic and custom software development</vt:lpstr>
      <vt:lpstr>The main features of the software</vt:lpstr>
      <vt:lpstr>Generic software product development</vt:lpstr>
      <vt:lpstr>Custom software development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generic and custom software development</dc:title>
  <dc:creator>Erik S. Khamitov</dc:creator>
  <cp:lastModifiedBy>Санжар</cp:lastModifiedBy>
  <cp:revision>2</cp:revision>
  <dcterms:created xsi:type="dcterms:W3CDTF">2021-09-13T16:55:47Z</dcterms:created>
  <dcterms:modified xsi:type="dcterms:W3CDTF">2022-09-30T16:16:51Z</dcterms:modified>
</cp:coreProperties>
</file>