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272" r:id="rId2"/>
    <p:sldId id="273" r:id="rId3"/>
    <p:sldId id="259" r:id="rId4"/>
    <p:sldId id="285" r:id="rId5"/>
    <p:sldId id="286" r:id="rId6"/>
    <p:sldId id="287" r:id="rId7"/>
    <p:sldId id="288" r:id="rId8"/>
    <p:sldId id="284" r:id="rId9"/>
    <p:sldId id="290" r:id="rId10"/>
    <p:sldId id="291" r:id="rId11"/>
    <p:sldId id="263" r:id="rId12"/>
    <p:sldId id="28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1D8B7"/>
    <a:srgbClr val="A09D79"/>
    <a:srgbClr val="AD5C4D"/>
    <a:srgbClr val="543E35"/>
    <a:srgbClr val="637700"/>
    <a:srgbClr val="FFF4ED"/>
    <a:srgbClr val="5E6A76"/>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30"/>
  </p:normalViewPr>
  <p:slideViewPr>
    <p:cSldViewPr snapToGrid="0">
      <p:cViewPr varScale="1">
        <p:scale>
          <a:sx n="85" d="100"/>
          <a:sy n="85" d="100"/>
        </p:scale>
        <p:origin x="590" y="58"/>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10/1/2022</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10/1/2022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8</a:t>
            </a:fld>
            <a:endParaRPr lang="en-US" dirty="0"/>
          </a:p>
        </p:txBody>
      </p:sp>
    </p:spTree>
    <p:extLst>
      <p:ext uri="{BB962C8B-B14F-4D97-AF65-F5344CB8AC3E}">
        <p14:creationId xmlns:p14="http://schemas.microsoft.com/office/powerpoint/2010/main" val="134663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255059" y="1532965"/>
            <a:ext cx="9565341" cy="1828800"/>
          </a:xfrm>
        </p:spPr>
        <p:txBody>
          <a:bodyPr/>
          <a:lstStyle/>
          <a:p>
            <a:r>
              <a:rPr lang="en-US" sz="2800" b="1" dirty="0">
                <a:latin typeface="Arial" panose="020B0604020202020204" pitchFamily="34" charset="0"/>
                <a:cs typeface="Arial" panose="020B0604020202020204" pitchFamily="34" charset="0"/>
              </a:rPr>
              <a:t>COURSE NO: CSE384</a:t>
            </a:r>
            <a:br>
              <a:rPr lang="en-US" sz="2800" b="1" dirty="0">
                <a:latin typeface="Arial" panose="020B0604020202020204" pitchFamily="34" charset="0"/>
                <a:cs typeface="Arial" panose="020B0604020202020204" pitchFamily="34" charset="0"/>
              </a:rPr>
            </a:br>
            <a:r>
              <a:rPr lang="en-US" sz="2800" b="1" dirty="0">
                <a:latin typeface="Arial" panose="020B0604020202020204" pitchFamily="34" charset="0"/>
                <a:cs typeface="Arial" panose="020B0604020202020204" pitchFamily="34" charset="0"/>
              </a:rPr>
              <a:t>COURSE NAME: DATABASE DESIGN LAB</a:t>
            </a:r>
            <a:br>
              <a:rPr lang="en-US" sz="2800" b="1" dirty="0">
                <a:latin typeface="Arial" panose="020B0604020202020204" pitchFamily="34" charset="0"/>
                <a:cs typeface="Arial" panose="020B0604020202020204" pitchFamily="34" charset="0"/>
              </a:rPr>
            </a:br>
            <a:r>
              <a:rPr lang="en-US" sz="2800" b="1" dirty="0">
                <a:latin typeface="Arial" panose="020B0604020202020204" pitchFamily="34" charset="0"/>
                <a:cs typeface="Arial" panose="020B0604020202020204" pitchFamily="34" charset="0"/>
              </a:rPr>
              <a:t>DATE: 19-08-2022</a:t>
            </a:r>
            <a:br>
              <a:rPr lang="en-US" sz="2800" b="1" dirty="0">
                <a:latin typeface="Arial" panose="020B0604020202020204" pitchFamily="34" charset="0"/>
                <a:cs typeface="Arial" panose="020B0604020202020204" pitchFamily="34" charset="0"/>
              </a:rPr>
            </a:br>
            <a:endParaRPr lang="en-US" sz="2800" b="1"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1138518" y="3818964"/>
            <a:ext cx="9816351" cy="2761129"/>
          </a:xfrm>
        </p:spPr>
        <p:txBody>
          <a:bodyPr/>
          <a:lstStyle/>
          <a:p>
            <a:pPr algn="l"/>
            <a:r>
              <a:rPr lang="en-US" b="1" dirty="0">
                <a:latin typeface="Arial" panose="020B0604020202020204" pitchFamily="34" charset="0"/>
                <a:cs typeface="Arial" panose="020B0604020202020204" pitchFamily="34" charset="0"/>
              </a:rPr>
              <a:t>         SUBMITTED BY                                         SUBMITTED TO</a:t>
            </a:r>
          </a:p>
          <a:p>
            <a:pPr algn="l"/>
            <a:r>
              <a:rPr lang="en-US" b="1" dirty="0">
                <a:latin typeface="Arial" panose="020B0604020202020204" pitchFamily="34" charset="0"/>
                <a:cs typeface="Arial" panose="020B0604020202020204" pitchFamily="34" charset="0"/>
              </a:rPr>
              <a:t>NAME: </a:t>
            </a:r>
            <a:r>
              <a:rPr lang="en-US" dirty="0">
                <a:latin typeface="Arial" panose="020B0604020202020204" pitchFamily="34" charset="0"/>
                <a:cs typeface="Arial" panose="020B0604020202020204" pitchFamily="34" charset="0"/>
              </a:rPr>
              <a:t>Sanzida Afrin Maisha                       Name: </a:t>
            </a:r>
            <a:r>
              <a:rPr lang="en-US" dirty="0" err="1">
                <a:latin typeface="Arial" panose="020B0604020202020204" pitchFamily="34" charset="0"/>
                <a:cs typeface="Arial" panose="020B0604020202020204" pitchFamily="34" charset="0"/>
              </a:rPr>
              <a:t>Nahin</a:t>
            </a:r>
            <a:r>
              <a:rPr lang="en-US" dirty="0">
                <a:latin typeface="Arial" panose="020B0604020202020204" pitchFamily="34" charset="0"/>
                <a:cs typeface="Arial" panose="020B0604020202020204" pitchFamily="34" charset="0"/>
              </a:rPr>
              <a:t> Kumar Dey</a:t>
            </a:r>
            <a:endParaRPr lang="en-US" b="1" dirty="0">
              <a:latin typeface="Arial" panose="020B0604020202020204" pitchFamily="34" charset="0"/>
              <a:cs typeface="Arial" panose="020B0604020202020204" pitchFamily="34" charset="0"/>
            </a:endParaRPr>
          </a:p>
          <a:p>
            <a:pPr algn="l"/>
            <a:r>
              <a:rPr lang="en-US" b="1" dirty="0">
                <a:latin typeface="Arial" panose="020B0604020202020204" pitchFamily="34" charset="0"/>
                <a:cs typeface="Arial" panose="020B0604020202020204" pitchFamily="34" charset="0"/>
              </a:rPr>
              <a:t>ID: </a:t>
            </a:r>
            <a:r>
              <a:rPr lang="en-US" dirty="0">
                <a:latin typeface="Arial" panose="020B0604020202020204" pitchFamily="34" charset="0"/>
                <a:cs typeface="Arial" panose="020B0604020202020204" pitchFamily="34" charset="0"/>
              </a:rPr>
              <a:t>2020000000068                                      </a:t>
            </a:r>
            <a:endParaRPr lang="en-US" b="1" dirty="0">
              <a:latin typeface="Arial" panose="020B0604020202020204" pitchFamily="34" charset="0"/>
              <a:cs typeface="Arial" panose="020B0604020202020204" pitchFamily="34" charset="0"/>
            </a:endParaRPr>
          </a:p>
          <a:p>
            <a:pPr algn="l"/>
            <a:r>
              <a:rPr lang="en-US" b="1" dirty="0">
                <a:latin typeface="Arial" panose="020B0604020202020204" pitchFamily="34" charset="0"/>
                <a:cs typeface="Arial" panose="020B0604020202020204" pitchFamily="34" charset="0"/>
              </a:rPr>
              <a:t>BATCH:</a:t>
            </a:r>
            <a:r>
              <a:rPr lang="en-US" dirty="0">
                <a:latin typeface="Arial" panose="020B0604020202020204" pitchFamily="34" charset="0"/>
                <a:cs typeface="Arial" panose="020B0604020202020204" pitchFamily="34" charset="0"/>
              </a:rPr>
              <a:t> 54</a:t>
            </a:r>
            <a:endParaRPr lang="en-US" b="1" dirty="0">
              <a:latin typeface="Arial" panose="020B0604020202020204" pitchFamily="34" charset="0"/>
              <a:cs typeface="Arial" panose="020B0604020202020204" pitchFamily="34" charset="0"/>
            </a:endParaRPr>
          </a:p>
          <a:p>
            <a:pPr algn="l"/>
            <a:endParaRPr lang="en-US" b="1" dirty="0">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C6EB0AD1-DD8E-8EE4-1D3F-4FD6DF129E87}"/>
              </a:ext>
            </a:extLst>
          </p:cNvPr>
          <p:cNvSpPr txBox="1">
            <a:spLocks/>
          </p:cNvSpPr>
          <p:nvPr/>
        </p:nvSpPr>
        <p:spPr>
          <a:xfrm>
            <a:off x="1559859" y="439270"/>
            <a:ext cx="9260541" cy="74406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Arial" panose="020B0604020202020204" pitchFamily="34" charset="0"/>
                <a:cs typeface="Arial" panose="020B0604020202020204" pitchFamily="34" charset="0"/>
              </a:rPr>
              <a:t>Travel Agency Management System</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50E2D-4262-D2EB-4459-5F91692B79B2}"/>
              </a:ext>
            </a:extLst>
          </p:cNvPr>
          <p:cNvSpPr>
            <a:spLocks noGrp="1"/>
          </p:cNvSpPr>
          <p:nvPr>
            <p:ph type="title"/>
          </p:nvPr>
        </p:nvSpPr>
        <p:spPr>
          <a:xfrm>
            <a:off x="576071" y="365760"/>
            <a:ext cx="10515600" cy="676656"/>
          </a:xfrm>
        </p:spPr>
        <p:txBody>
          <a:bodyPr/>
          <a:lstStyle/>
          <a:p>
            <a:r>
              <a:rPr lang="en-US" sz="2400" b="1" u="sng" dirty="0">
                <a:solidFill>
                  <a:srgbClr val="000000"/>
                </a:solidFill>
                <a:latin typeface="Arial" panose="020B0604020202020204" pitchFamily="34" charset="0"/>
                <a:cs typeface="Arial" panose="020B0604020202020204" pitchFamily="34" charset="0"/>
              </a:rPr>
              <a:t>Future of The Database:</a:t>
            </a:r>
          </a:p>
        </p:txBody>
      </p:sp>
      <p:sp>
        <p:nvSpPr>
          <p:cNvPr id="3" name="Content Placeholder 2">
            <a:extLst>
              <a:ext uri="{FF2B5EF4-FFF2-40B4-BE49-F238E27FC236}">
                <a16:creationId xmlns:a16="http://schemas.microsoft.com/office/drawing/2014/main" id="{5AEA6F40-4F84-16A5-B1D9-F92C47C20B45}"/>
              </a:ext>
            </a:extLst>
          </p:cNvPr>
          <p:cNvSpPr>
            <a:spLocks noGrp="1"/>
          </p:cNvSpPr>
          <p:nvPr>
            <p:ph idx="1"/>
          </p:nvPr>
        </p:nvSpPr>
        <p:spPr>
          <a:xfrm>
            <a:off x="576071" y="1140937"/>
            <a:ext cx="10844963" cy="5224003"/>
          </a:xfrm>
        </p:spPr>
        <p:txBody>
          <a:bodyPr>
            <a:normAutofit lnSpcReduction="10000"/>
          </a:bodyPr>
          <a:lstStyle/>
          <a:p>
            <a:pPr marL="0" indent="0">
              <a:buNone/>
            </a:pPr>
            <a:r>
              <a:rPr lang="en-US" sz="2000" dirty="0">
                <a:solidFill>
                  <a:srgbClr val="000000"/>
                </a:solidFill>
                <a:latin typeface="Calibri" panose="020F0502020204030204" pitchFamily="34" charset="0"/>
                <a:cs typeface="Calibri" panose="020F0502020204030204" pitchFamily="34" charset="0"/>
              </a:rPr>
              <a:t>The database is currently functional Oracle back-end and can begin to be used. It is anticipated that</a:t>
            </a:r>
          </a:p>
          <a:p>
            <a:pPr marL="0" indent="0">
              <a:buNone/>
            </a:pPr>
            <a:r>
              <a:rPr lang="en-US" sz="2000" dirty="0">
                <a:solidFill>
                  <a:srgbClr val="000000"/>
                </a:solidFill>
                <a:latin typeface="Calibri" panose="020F0502020204030204" pitchFamily="34" charset="0"/>
                <a:cs typeface="Calibri" panose="020F0502020204030204" pitchFamily="34" charset="0"/>
              </a:rPr>
              <a:t>the following tasks will need to be done in order to achieve the goals stated above:</a:t>
            </a:r>
          </a:p>
          <a:p>
            <a:pPr marL="0" indent="0">
              <a:buNone/>
            </a:pPr>
            <a:endParaRPr lang="en-US" sz="2000" dirty="0">
              <a:solidFill>
                <a:srgbClr val="000000"/>
              </a:solidFill>
              <a:latin typeface="Calibri" panose="020F0502020204030204" pitchFamily="34" charset="0"/>
              <a:cs typeface="Calibri" panose="020F0502020204030204" pitchFamily="34" charset="0"/>
            </a:endParaRPr>
          </a:p>
          <a:p>
            <a:pPr>
              <a:buFont typeface="Wingdings" panose="05000000000000000000" pitchFamily="2" charset="2"/>
              <a:buChar char="v"/>
            </a:pPr>
            <a:r>
              <a:rPr lang="en-US" sz="2000" dirty="0">
                <a:solidFill>
                  <a:srgbClr val="000000"/>
                </a:solidFill>
                <a:latin typeface="Calibri" panose="020F0502020204030204" pitchFamily="34" charset="0"/>
                <a:cs typeface="Calibri" panose="020F0502020204030204" pitchFamily="34" charset="0"/>
              </a:rPr>
              <a:t> Collect more detailed information about the customer, package and tour order.</a:t>
            </a:r>
          </a:p>
          <a:p>
            <a:pPr>
              <a:buFont typeface="Wingdings" panose="05000000000000000000" pitchFamily="2" charset="2"/>
              <a:buChar char="v"/>
            </a:pPr>
            <a:r>
              <a:rPr lang="en-US" sz="2000" dirty="0">
                <a:solidFill>
                  <a:srgbClr val="000000"/>
                </a:solidFill>
                <a:latin typeface="Calibri" panose="020F0502020204030204" pitchFamily="34" charset="0"/>
                <a:cs typeface="Calibri" panose="020F0502020204030204" pitchFamily="34" charset="0"/>
              </a:rPr>
              <a:t> Add an option rating of the different attributes packages and tour guide by the registered customers.</a:t>
            </a:r>
          </a:p>
          <a:p>
            <a:pPr>
              <a:buFont typeface="Wingdings" panose="05000000000000000000" pitchFamily="2" charset="2"/>
              <a:buChar char="v"/>
            </a:pPr>
            <a:r>
              <a:rPr lang="en-US" sz="2000" dirty="0">
                <a:solidFill>
                  <a:srgbClr val="000000"/>
                </a:solidFill>
                <a:latin typeface="Calibri" panose="020F0502020204030204" pitchFamily="34" charset="0"/>
                <a:cs typeface="Calibri" panose="020F0502020204030204" pitchFamily="34" charset="0"/>
              </a:rPr>
              <a:t> More file based operations.</a:t>
            </a:r>
          </a:p>
          <a:p>
            <a:pPr>
              <a:buFont typeface="Wingdings" panose="05000000000000000000" pitchFamily="2" charset="2"/>
              <a:buChar char="v"/>
            </a:pPr>
            <a:r>
              <a:rPr lang="en-US" sz="2000" dirty="0">
                <a:solidFill>
                  <a:srgbClr val="000000"/>
                </a:solidFill>
                <a:latin typeface="Calibri" panose="020F0502020204030204" pitchFamily="34" charset="0"/>
                <a:cs typeface="Calibri" panose="020F0502020204030204" pitchFamily="34" charset="0"/>
              </a:rPr>
              <a:t> Option for booking via online.</a:t>
            </a:r>
          </a:p>
          <a:p>
            <a:pPr>
              <a:buFont typeface="Wingdings" panose="05000000000000000000" pitchFamily="2" charset="2"/>
              <a:buChar char="v"/>
            </a:pPr>
            <a:r>
              <a:rPr lang="en-US" sz="2000" dirty="0">
                <a:solidFill>
                  <a:srgbClr val="000000"/>
                </a:solidFill>
                <a:latin typeface="Calibri" panose="020F0502020204030204" pitchFamily="34" charset="0"/>
                <a:cs typeface="Calibri" panose="020F0502020204030204" pitchFamily="34" charset="0"/>
              </a:rPr>
              <a:t> Rich design architecture.   </a:t>
            </a:r>
          </a:p>
          <a:p>
            <a:pPr marL="0" indent="0">
              <a:buNone/>
            </a:pPr>
            <a:endParaRPr lang="en-US" sz="2000" dirty="0">
              <a:solidFill>
                <a:srgbClr val="000000"/>
              </a:solidFill>
              <a:latin typeface="Calibri" panose="020F0502020204030204" pitchFamily="34" charset="0"/>
              <a:cs typeface="Calibri" panose="020F0502020204030204" pitchFamily="34" charset="0"/>
            </a:endParaRPr>
          </a:p>
          <a:p>
            <a:pPr marL="0" indent="0">
              <a:buNone/>
            </a:pPr>
            <a:r>
              <a:rPr lang="en-US" sz="2400" b="1" u="sng" dirty="0">
                <a:solidFill>
                  <a:srgbClr val="000000"/>
                </a:solidFill>
                <a:latin typeface="Arial" panose="020B0604020202020204" pitchFamily="34" charset="0"/>
                <a:cs typeface="Arial" panose="020B0604020202020204" pitchFamily="34" charset="0"/>
              </a:rPr>
              <a:t>Summary:</a:t>
            </a:r>
          </a:p>
          <a:p>
            <a:pPr marL="0" indent="0" rtl="0">
              <a:spcBef>
                <a:spcPts val="0"/>
              </a:spcBef>
              <a:spcAft>
                <a:spcPts val="0"/>
              </a:spcAft>
              <a:buNone/>
            </a:pPr>
            <a:r>
              <a:rPr lang="en-US" sz="2000" dirty="0">
                <a:solidFill>
                  <a:srgbClr val="000000"/>
                </a:solidFill>
                <a:latin typeface="Calibri" panose="020F0502020204030204" pitchFamily="34" charset="0"/>
                <a:cs typeface="Calibri" panose="020F0502020204030204" pitchFamily="34" charset="0"/>
              </a:rPr>
              <a:t>In this course, we learnt many real life implementation thing which encourage me to learn more about this database design course. </a:t>
            </a:r>
            <a:r>
              <a:rPr lang="en-US" sz="2000" b="0" i="0" u="none" strike="noStrike" dirty="0">
                <a:solidFill>
                  <a:srgbClr val="000000"/>
                </a:solidFill>
                <a:effectLst/>
                <a:latin typeface="Calibri" panose="020F0502020204030204" pitchFamily="34" charset="0"/>
                <a:cs typeface="Calibri" panose="020F0502020204030204" pitchFamily="34" charset="0"/>
              </a:rPr>
              <a:t>Not only learn something new but also </a:t>
            </a:r>
            <a:r>
              <a:rPr lang="en-US" sz="2000" dirty="0">
                <a:solidFill>
                  <a:srgbClr val="000000"/>
                </a:solidFill>
                <a:latin typeface="Calibri" panose="020F0502020204030204" pitchFamily="34" charset="0"/>
                <a:cs typeface="Calibri" panose="020F0502020204030204" pitchFamily="34" charset="0"/>
              </a:rPr>
              <a:t>i</a:t>
            </a:r>
            <a:r>
              <a:rPr lang="en-US" sz="2000" b="0" i="0" u="none" strike="noStrike" dirty="0">
                <a:solidFill>
                  <a:srgbClr val="000000"/>
                </a:solidFill>
                <a:effectLst/>
                <a:latin typeface="Calibri" panose="020F0502020204030204" pitchFamily="34" charset="0"/>
                <a:cs typeface="Calibri" panose="020F0502020204030204" pitchFamily="34" charset="0"/>
              </a:rPr>
              <a:t> added these learnings in my project also. I must say </a:t>
            </a:r>
            <a:r>
              <a:rPr lang="en-US" sz="2000" dirty="0">
                <a:solidFill>
                  <a:srgbClr val="000000"/>
                </a:solidFill>
                <a:latin typeface="Calibri" panose="020F0502020204030204" pitchFamily="34" charset="0"/>
                <a:cs typeface="Calibri" panose="020F0502020204030204" pitchFamily="34" charset="0"/>
              </a:rPr>
              <a:t>i</a:t>
            </a:r>
            <a:r>
              <a:rPr lang="en-US" sz="2000" b="0" i="0" u="none" strike="noStrike" dirty="0">
                <a:solidFill>
                  <a:srgbClr val="000000"/>
                </a:solidFill>
                <a:effectLst/>
                <a:latin typeface="Calibri" panose="020F0502020204030204" pitchFamily="34" charset="0"/>
                <a:cs typeface="Calibri" panose="020F0502020204030204" pitchFamily="34" charset="0"/>
              </a:rPr>
              <a:t> have gathered much knowledge and improved myself. Now I’m looking forward to improve and apply in real life applications as well.</a:t>
            </a:r>
            <a:br>
              <a:rPr lang="en-US" sz="2000" dirty="0">
                <a:latin typeface="Calibri" panose="020F0502020204030204" pitchFamily="34" charset="0"/>
                <a:cs typeface="Calibri" panose="020F0502020204030204" pitchFamily="34" charset="0"/>
              </a:rPr>
            </a:br>
            <a:endParaRPr lang="en-US" sz="2000" dirty="0">
              <a:solidFill>
                <a:srgbClr val="000000"/>
              </a:solidFill>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0D8203C1-6BB7-3D31-47B6-8C90C769787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26AD5EC-2074-9383-6974-8218481C68DF}"/>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AD64ADE6-21EB-3511-635C-8F51F591B729}"/>
              </a:ext>
            </a:extLst>
          </p:cNvPr>
          <p:cNvSpPr>
            <a:spLocks noGrp="1"/>
          </p:cNvSpPr>
          <p:nvPr>
            <p:ph type="sldNum" sz="quarter" idx="12"/>
          </p:nvPr>
        </p:nvSpPr>
        <p:spPr/>
        <p:txBody>
          <a:bodyPr/>
          <a:lstStyle/>
          <a:p>
            <a:fld id="{58FB4751-880F-D840-AAA9-3A15815CC996}" type="slidenum">
              <a:rPr lang="en-US" smtClean="0"/>
              <a:t>10</a:t>
            </a:fld>
            <a:endParaRPr lang="en-US" dirty="0"/>
          </a:p>
        </p:txBody>
      </p:sp>
    </p:spTree>
    <p:extLst>
      <p:ext uri="{BB962C8B-B14F-4D97-AF65-F5344CB8AC3E}">
        <p14:creationId xmlns:p14="http://schemas.microsoft.com/office/powerpoint/2010/main" val="3693279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50B43-2FC6-DBFA-2920-C8265C1C6A48}"/>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B1EFDBE1-8C88-4D39-6BA3-537373DFA091}"/>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a:lstStyle/>
          <a:p>
            <a:fld id="{58FB4751-880F-D840-AAA9-3A15815CC996}" type="slidenum">
              <a:rPr lang="en-US" smtClean="0"/>
              <a:t>11</a:t>
            </a:fld>
            <a:endParaRPr lang="en-US" dirty="0"/>
          </a:p>
        </p:txBody>
      </p:sp>
      <p:sp>
        <p:nvSpPr>
          <p:cNvPr id="5" name="Text Placeholder 15">
            <a:extLst>
              <a:ext uri="{FF2B5EF4-FFF2-40B4-BE49-F238E27FC236}">
                <a16:creationId xmlns:a16="http://schemas.microsoft.com/office/drawing/2014/main" id="{8FB8461C-48C3-F1C2-8EAA-5FEDC82A9DBF}"/>
              </a:ext>
            </a:extLst>
          </p:cNvPr>
          <p:cNvSpPr txBox="1">
            <a:spLocks/>
          </p:cNvSpPr>
          <p:nvPr/>
        </p:nvSpPr>
        <p:spPr>
          <a:xfrm>
            <a:off x="869575" y="466165"/>
            <a:ext cx="10650071" cy="609599"/>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1" u="sng">
                <a:solidFill>
                  <a:srgbClr val="002060"/>
                </a:solidFill>
                <a:latin typeface="Calibri" panose="020F0502020204030204" pitchFamily="34" charset="0"/>
                <a:cs typeface="Calibri" panose="020F0502020204030204" pitchFamily="34" charset="0"/>
              </a:rPr>
              <a:t>Schema Diagram:</a:t>
            </a:r>
            <a:endParaRPr lang="en-US" b="1" u="sng" dirty="0">
              <a:solidFill>
                <a:srgbClr val="002060"/>
              </a:solidFill>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3726662F-BEF1-8767-E2A6-2E682E5526FC}"/>
              </a:ext>
            </a:extLst>
          </p:cNvPr>
          <p:cNvPicPr>
            <a:picLocks noChangeAspect="1"/>
          </p:cNvPicPr>
          <p:nvPr/>
        </p:nvPicPr>
        <p:blipFill>
          <a:blip r:embed="rId2"/>
          <a:stretch>
            <a:fillRect/>
          </a:stretch>
        </p:blipFill>
        <p:spPr>
          <a:xfrm>
            <a:off x="1353312" y="672353"/>
            <a:ext cx="9278829" cy="5695900"/>
          </a:xfrm>
          <a:prstGeom prst="rect">
            <a:avLst/>
          </a:prstGeom>
        </p:spPr>
      </p:pic>
    </p:spTree>
    <p:extLst>
      <p:ext uri="{BB962C8B-B14F-4D97-AF65-F5344CB8AC3E}">
        <p14:creationId xmlns:p14="http://schemas.microsoft.com/office/powerpoint/2010/main" val="1096717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sz="2400" b="1" u="sng" dirty="0">
                <a:solidFill>
                  <a:srgbClr val="002060"/>
                </a:solidFill>
                <a:latin typeface="Arial" panose="020B0604020202020204" pitchFamily="34" charset="0"/>
                <a:cs typeface="Arial" panose="020B0604020202020204" pitchFamily="34" charset="0"/>
              </a:rPr>
              <a:t>Project Overview</a:t>
            </a:r>
            <a:r>
              <a:rPr lang="en-US" sz="2400" b="1" dirty="0">
                <a:solidFill>
                  <a:srgbClr val="002060"/>
                </a:solidFill>
                <a:latin typeface="Arial" panose="020B0604020202020204" pitchFamily="34" charset="0"/>
                <a:cs typeface="Arial" panose="020B0604020202020204" pitchFamily="34" charset="0"/>
              </a:rPr>
              <a:t>:</a:t>
            </a:r>
          </a:p>
        </p:txBody>
      </p:sp>
      <p:sp>
        <p:nvSpPr>
          <p:cNvPr id="5" name="Content Placeholder 4">
            <a:extLst>
              <a:ext uri="{FF2B5EF4-FFF2-40B4-BE49-F238E27FC236}">
                <a16:creationId xmlns:a16="http://schemas.microsoft.com/office/drawing/2014/main" id="{906DAD2A-3EE4-5DDA-939E-AC900AB16179}"/>
              </a:ext>
            </a:extLst>
          </p:cNvPr>
          <p:cNvSpPr>
            <a:spLocks noGrp="1"/>
          </p:cNvSpPr>
          <p:nvPr>
            <p:ph idx="1"/>
          </p:nvPr>
        </p:nvSpPr>
        <p:spPr>
          <a:xfrm>
            <a:off x="576072" y="1452281"/>
            <a:ext cx="10925646" cy="4527177"/>
          </a:xfrm>
        </p:spPr>
        <p:txBody>
          <a:bodyPr>
            <a:normAutofit/>
          </a:bodyPr>
          <a:lstStyle/>
          <a:p>
            <a:pPr marL="0" indent="0">
              <a:buNone/>
            </a:pPr>
            <a:r>
              <a:rPr lang="en-US" sz="2000" dirty="0">
                <a:latin typeface="Calibri" panose="020F0502020204030204" pitchFamily="34" charset="0"/>
                <a:cs typeface="Calibri" panose="020F0502020204030204" pitchFamily="34" charset="0"/>
              </a:rPr>
              <a:t>Travel agency management is a specialism, which is based around organizing corporate travel for the people who loves to travel. A travel agency management system refers to a platform that offers travel inventory, travel policies and reporting but it also refers to the overall process of managing corporate travel. There are many places around the world to travel and for travelling we have to know about the place, hotels, food. </a:t>
            </a:r>
          </a:p>
          <a:p>
            <a:pPr marL="0" indent="0">
              <a:buNone/>
            </a:pPr>
            <a:r>
              <a:rPr lang="en-US" sz="2000" dirty="0">
                <a:latin typeface="Calibri" panose="020F0502020204030204" pitchFamily="34" charset="0"/>
                <a:cs typeface="Calibri" panose="020F0502020204030204" pitchFamily="34" charset="0"/>
              </a:rPr>
              <a:t>By DBMS, we can easily find out everything about place where we want to go. It is helpful for the general people who have not much knowledge about place where they want to go. From this project, people will be benefitted about travelling. </a:t>
            </a:r>
          </a:p>
          <a:p>
            <a:pPr marL="0" indent="0">
              <a:buNone/>
            </a:pPr>
            <a:r>
              <a:rPr lang="en-US" sz="2000" dirty="0">
                <a:latin typeface="Calibri" panose="020F0502020204030204" pitchFamily="34" charset="0"/>
                <a:cs typeface="Calibri" panose="020F0502020204030204" pitchFamily="34" charset="0"/>
              </a:rPr>
              <a:t>And also, by this project people can save their time and money. Because, travel on an unknown country or place, sometimes it takes more time and costs as well. </a:t>
            </a:r>
          </a:p>
          <a:p>
            <a:pPr marL="0" indent="0">
              <a:buNone/>
            </a:pPr>
            <a:r>
              <a:rPr lang="en-US" sz="2000" dirty="0">
                <a:latin typeface="Calibri" panose="020F0502020204030204" pitchFamily="34" charset="0"/>
                <a:cs typeface="Calibri" panose="020F0502020204030204" pitchFamily="34" charset="0"/>
              </a:rPr>
              <a:t>There are mainly four entities for this project and here is my entity table to descried why I use this entity .</a:t>
            </a:r>
          </a:p>
        </p:txBody>
      </p:sp>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5FCABB49-8F21-28B3-28C7-095AAB561231}"/>
              </a:ext>
            </a:extLst>
          </p:cNvPr>
          <p:cNvPicPr>
            <a:picLocks noGrp="1" noChangeAspect="1"/>
          </p:cNvPicPr>
          <p:nvPr>
            <p:ph type="pic" idx="1"/>
          </p:nvPr>
        </p:nvPicPr>
        <p:blipFill>
          <a:blip r:embed="rId2"/>
          <a:srcRect l="25758" r="25758"/>
          <a:stretch>
            <a:fillRect/>
          </a:stretch>
        </p:blipFill>
        <p:spPr>
          <a:xfrm>
            <a:off x="9798424" y="82296"/>
            <a:ext cx="2393576" cy="6300575"/>
          </a:xfrm>
        </p:spPr>
      </p:pic>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591669" y="457199"/>
            <a:ext cx="10345271" cy="5405718"/>
          </a:xfrm>
        </p:spPr>
        <p:txBody>
          <a:bodyPr/>
          <a:lstStyle/>
          <a:p>
            <a:r>
              <a:rPr lang="en-US" dirty="0"/>
              <a:t>​</a:t>
            </a:r>
          </a:p>
          <a:p>
            <a:endParaRPr lang="en-US" dirty="0"/>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20XX</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graphicFrame>
        <p:nvGraphicFramePr>
          <p:cNvPr id="9" name="Table 9">
            <a:extLst>
              <a:ext uri="{FF2B5EF4-FFF2-40B4-BE49-F238E27FC236}">
                <a16:creationId xmlns:a16="http://schemas.microsoft.com/office/drawing/2014/main" id="{8A4408E4-E28E-DA34-F5FF-ACA90C8E3053}"/>
              </a:ext>
            </a:extLst>
          </p:cNvPr>
          <p:cNvGraphicFramePr>
            <a:graphicFrameLocks noGrp="1"/>
          </p:cNvGraphicFramePr>
          <p:nvPr>
            <p:extLst>
              <p:ext uri="{D42A27DB-BD31-4B8C-83A1-F6EECF244321}">
                <p14:modId xmlns:p14="http://schemas.microsoft.com/office/powerpoint/2010/main" val="3469760163"/>
              </p:ext>
            </p:extLst>
          </p:nvPr>
        </p:nvGraphicFramePr>
        <p:xfrm>
          <a:off x="582706" y="457199"/>
          <a:ext cx="11017624" cy="5769327"/>
        </p:xfrm>
        <a:graphic>
          <a:graphicData uri="http://schemas.openxmlformats.org/drawingml/2006/table">
            <a:tbl>
              <a:tblPr firstRow="1" bandRow="1">
                <a:tableStyleId>{21E4AEA4-8DFA-4A89-87EB-49C32662AFE0}</a:tableStyleId>
              </a:tblPr>
              <a:tblGrid>
                <a:gridCol w="1734856">
                  <a:extLst>
                    <a:ext uri="{9D8B030D-6E8A-4147-A177-3AD203B41FA5}">
                      <a16:colId xmlns:a16="http://schemas.microsoft.com/office/drawing/2014/main" val="1213712499"/>
                    </a:ext>
                  </a:extLst>
                </a:gridCol>
                <a:gridCol w="9282768">
                  <a:extLst>
                    <a:ext uri="{9D8B030D-6E8A-4147-A177-3AD203B41FA5}">
                      <a16:colId xmlns:a16="http://schemas.microsoft.com/office/drawing/2014/main" val="4242041140"/>
                    </a:ext>
                  </a:extLst>
                </a:gridCol>
              </a:tblGrid>
              <a:tr h="1166847">
                <a:tc>
                  <a:txBody>
                    <a:bodyPr/>
                    <a:lstStyle/>
                    <a:p>
                      <a:pPr algn="ctr"/>
                      <a:r>
                        <a:rPr lang="en-US" sz="2000" dirty="0">
                          <a:latin typeface="Calibri" panose="020F0502020204030204" pitchFamily="34" charset="0"/>
                          <a:cs typeface="Calibri" panose="020F0502020204030204" pitchFamily="34" charset="0"/>
                        </a:rPr>
                        <a:t>DATABASE TABLE</a:t>
                      </a:r>
                    </a:p>
                  </a:txBody>
                  <a:tcPr/>
                </a:tc>
                <a:tc>
                  <a:txBody>
                    <a:bodyPr/>
                    <a:lstStyle/>
                    <a:p>
                      <a:pPr algn="ctr"/>
                      <a:r>
                        <a:rPr lang="en-US" sz="2000" dirty="0">
                          <a:latin typeface="Calibri" panose="020F0502020204030204" pitchFamily="34" charset="0"/>
                          <a:cs typeface="Calibri" panose="020F0502020204030204" pitchFamily="34" charset="0"/>
                        </a:rPr>
                        <a:t>DESCRIPTION</a:t>
                      </a:r>
                    </a:p>
                  </a:txBody>
                  <a:tcPr/>
                </a:tc>
                <a:extLst>
                  <a:ext uri="{0D108BD9-81ED-4DB2-BD59-A6C34878D82A}">
                    <a16:rowId xmlns:a16="http://schemas.microsoft.com/office/drawing/2014/main" val="3433698025"/>
                  </a:ext>
                </a:extLst>
              </a:tr>
              <a:tr h="4543672">
                <a:tc>
                  <a:txBody>
                    <a:bodyPr/>
                    <a:lstStyle/>
                    <a:p>
                      <a:pPr algn="ctr"/>
                      <a:r>
                        <a:rPr lang="en-US" sz="2000" b="1" dirty="0">
                          <a:latin typeface="Calibri" panose="020F0502020204030204" pitchFamily="34" charset="0"/>
                          <a:cs typeface="Calibri" panose="020F0502020204030204" pitchFamily="34" charset="0"/>
                        </a:rPr>
                        <a:t>CUSTOMER</a:t>
                      </a:r>
                    </a:p>
                    <a:p>
                      <a:pPr algn="ctr"/>
                      <a:endParaRPr lang="en-US" sz="2000" b="1" dirty="0">
                        <a:latin typeface="Calibri" panose="020F0502020204030204" pitchFamily="34" charset="0"/>
                        <a:cs typeface="Calibri" panose="020F0502020204030204" pitchFamily="34" charset="0"/>
                      </a:endParaRPr>
                    </a:p>
                    <a:p>
                      <a:pPr algn="ctr"/>
                      <a:endParaRPr lang="en-US" sz="2000" b="1" dirty="0">
                        <a:latin typeface="Calibri" panose="020F0502020204030204" pitchFamily="34" charset="0"/>
                        <a:cs typeface="Calibri" panose="020F0502020204030204" pitchFamily="34" charset="0"/>
                      </a:endParaRPr>
                    </a:p>
                    <a:p>
                      <a:pPr algn="ctr"/>
                      <a:endParaRPr lang="en-US" sz="2000" b="1" dirty="0">
                        <a:latin typeface="Calibri" panose="020F0502020204030204" pitchFamily="34" charset="0"/>
                        <a:cs typeface="Calibri" panose="020F0502020204030204" pitchFamily="34" charset="0"/>
                      </a:endParaRPr>
                    </a:p>
                    <a:p>
                      <a:pPr algn="ctr"/>
                      <a:r>
                        <a:rPr lang="en-US" sz="2000" b="1" dirty="0">
                          <a:latin typeface="Calibri" panose="020F0502020204030204" pitchFamily="34" charset="0"/>
                          <a:cs typeface="Calibri" panose="020F0502020204030204" pitchFamily="34" charset="0"/>
                        </a:rPr>
                        <a:t>PACKAGE</a:t>
                      </a:r>
                    </a:p>
                    <a:p>
                      <a:pPr algn="ctr"/>
                      <a:endParaRPr lang="en-US" sz="2000" b="1" dirty="0">
                        <a:latin typeface="Calibri" panose="020F0502020204030204" pitchFamily="34" charset="0"/>
                        <a:cs typeface="Calibri" panose="020F0502020204030204" pitchFamily="34" charset="0"/>
                      </a:endParaRPr>
                    </a:p>
                    <a:p>
                      <a:pPr algn="ctr"/>
                      <a:endParaRPr lang="en-US" sz="2000" b="1" dirty="0">
                        <a:latin typeface="Calibri" panose="020F0502020204030204" pitchFamily="34" charset="0"/>
                        <a:cs typeface="Calibri" panose="020F0502020204030204" pitchFamily="34" charset="0"/>
                      </a:endParaRPr>
                    </a:p>
                    <a:p>
                      <a:pPr algn="ctr"/>
                      <a:endParaRPr lang="en-US" sz="2000" b="1" dirty="0">
                        <a:latin typeface="Calibri" panose="020F0502020204030204" pitchFamily="34" charset="0"/>
                        <a:cs typeface="Calibri" panose="020F0502020204030204" pitchFamily="34" charset="0"/>
                      </a:endParaRPr>
                    </a:p>
                    <a:p>
                      <a:pPr algn="ctr"/>
                      <a:r>
                        <a:rPr lang="en-US" sz="2000" b="1" dirty="0">
                          <a:latin typeface="Calibri" panose="020F0502020204030204" pitchFamily="34" charset="0"/>
                          <a:cs typeface="Calibri" panose="020F0502020204030204" pitchFamily="34" charset="0"/>
                        </a:rPr>
                        <a:t>TOUR GUIDE</a:t>
                      </a:r>
                    </a:p>
                    <a:p>
                      <a:pPr algn="ctr"/>
                      <a:endParaRPr lang="en-US" sz="2000" b="1" dirty="0">
                        <a:latin typeface="Calibri" panose="020F0502020204030204" pitchFamily="34" charset="0"/>
                        <a:cs typeface="Calibri" panose="020F0502020204030204" pitchFamily="34" charset="0"/>
                      </a:endParaRPr>
                    </a:p>
                    <a:p>
                      <a:pPr algn="ctr"/>
                      <a:endParaRPr lang="en-US" sz="2000" b="1" dirty="0">
                        <a:latin typeface="Calibri" panose="020F0502020204030204" pitchFamily="34" charset="0"/>
                        <a:cs typeface="Calibri" panose="020F0502020204030204" pitchFamily="34" charset="0"/>
                      </a:endParaRPr>
                    </a:p>
                    <a:p>
                      <a:pPr algn="ctr"/>
                      <a:endParaRPr lang="en-US" sz="2000" b="1" dirty="0">
                        <a:latin typeface="Calibri" panose="020F0502020204030204" pitchFamily="34" charset="0"/>
                        <a:cs typeface="Calibri" panose="020F0502020204030204" pitchFamily="34" charset="0"/>
                      </a:endParaRPr>
                    </a:p>
                    <a:p>
                      <a:pPr algn="ctr"/>
                      <a:r>
                        <a:rPr lang="en-US" sz="2000" b="1" dirty="0">
                          <a:latin typeface="Calibri" panose="020F0502020204030204" pitchFamily="34" charset="0"/>
                          <a:cs typeface="Calibri" panose="020F0502020204030204" pitchFamily="34" charset="0"/>
                        </a:rPr>
                        <a:t>TOUR ORDER</a:t>
                      </a:r>
                    </a:p>
                  </a:txBody>
                  <a:tcPr/>
                </a:tc>
                <a:tc>
                  <a:txBody>
                    <a:bodyPr/>
                    <a:lstStyle/>
                    <a:p>
                      <a:pPr algn="just"/>
                      <a:r>
                        <a:rPr lang="en-US" sz="2000" dirty="0">
                          <a:latin typeface="Calibri" panose="020F0502020204030204" pitchFamily="34" charset="0"/>
                          <a:cs typeface="Calibri" panose="020F0502020204030204" pitchFamily="34" charset="0"/>
                        </a:rPr>
                        <a:t>This is the table for customer who wants to travel with this agency. There are four attributes: Customer ID, Name, Address and Phone No.</a:t>
                      </a:r>
                      <a:r>
                        <a:rPr lang="en-US" dirty="0"/>
                        <a:t> </a:t>
                      </a:r>
                    </a:p>
                    <a:p>
                      <a:endParaRPr lang="en-US" dirty="0"/>
                    </a:p>
                    <a:p>
                      <a:pPr algn="just"/>
                      <a:r>
                        <a:rPr lang="en-US" sz="2000" dirty="0">
                          <a:latin typeface="Calibri" panose="020F0502020204030204" pitchFamily="34" charset="0"/>
                          <a:cs typeface="Calibri" panose="020F0502020204030204" pitchFamily="34" charset="0"/>
                        </a:rPr>
                        <a:t>This is the table for package. And in this entity, customers all details related to travelling that where they want to go, how many people wants to go and their desirable price range. There are six attributes: Package ID, Tour Guide ID, Persons, Destination, price and Expire Date</a:t>
                      </a:r>
                      <a:r>
                        <a:rPr lang="en-US" dirty="0"/>
                        <a:t>.</a:t>
                      </a:r>
                    </a:p>
                    <a:p>
                      <a:pPr algn="just"/>
                      <a:endParaRPr lang="en-US" dirty="0"/>
                    </a:p>
                    <a:p>
                      <a:pPr algn="just"/>
                      <a:r>
                        <a:rPr lang="en-US" sz="2000" dirty="0">
                          <a:latin typeface="Calibri" panose="020F0502020204030204" pitchFamily="34" charset="0"/>
                          <a:cs typeface="Calibri" panose="020F0502020204030204" pitchFamily="34" charset="0"/>
                        </a:rPr>
                        <a:t>This the table for all information about tour guide which will be provided with the customers. There are seven attributes: Tour Guide ID, Name, Phone No, Address, Salary, Available, Tour area.</a:t>
                      </a:r>
                    </a:p>
                    <a:p>
                      <a:endParaRPr lang="en-US" sz="2000" dirty="0">
                        <a:latin typeface="Calibri" panose="020F0502020204030204" pitchFamily="34" charset="0"/>
                        <a:cs typeface="Calibri" panose="020F0502020204030204" pitchFamily="34" charset="0"/>
                      </a:endParaRPr>
                    </a:p>
                    <a:p>
                      <a:pPr algn="just"/>
                      <a:r>
                        <a:rPr lang="en-US" sz="2000" dirty="0">
                          <a:latin typeface="Calibri" panose="020F0502020204030204" pitchFamily="34" charset="0"/>
                          <a:cs typeface="Calibri" panose="020F0502020204030204" pitchFamily="34" charset="0"/>
                        </a:rPr>
                        <a:t>This is the table for tour order which has all the information related to customer’s travelling. There are five entities: Tour Order ID, Customer ID, Package ID, Tour Guide ID and Date.</a:t>
                      </a:r>
                    </a:p>
                  </a:txBody>
                  <a:tcPr/>
                </a:tc>
                <a:extLst>
                  <a:ext uri="{0D108BD9-81ED-4DB2-BD59-A6C34878D82A}">
                    <a16:rowId xmlns:a16="http://schemas.microsoft.com/office/drawing/2014/main" val="3780684690"/>
                  </a:ext>
                </a:extLst>
              </a:tr>
            </a:tbl>
          </a:graphicData>
        </a:graphic>
      </p:graphicFrame>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D697D-83AF-D476-B957-50DC4117103D}"/>
              </a:ext>
            </a:extLst>
          </p:cNvPr>
          <p:cNvSpPr>
            <a:spLocks noGrp="1"/>
          </p:cNvSpPr>
          <p:nvPr>
            <p:ph type="title"/>
          </p:nvPr>
        </p:nvSpPr>
        <p:spPr>
          <a:xfrm>
            <a:off x="576072" y="82296"/>
            <a:ext cx="6502620" cy="527304"/>
          </a:xfrm>
        </p:spPr>
        <p:txBody>
          <a:bodyPr/>
          <a:lstStyle/>
          <a:p>
            <a:r>
              <a:rPr lang="en-US" sz="2400" b="1" u="sng" dirty="0">
                <a:solidFill>
                  <a:schemeClr val="tx2">
                    <a:lumMod val="75000"/>
                  </a:schemeClr>
                </a:solidFill>
                <a:latin typeface="Arial" panose="020B0604020202020204" pitchFamily="34" charset="0"/>
                <a:cs typeface="Arial" panose="020B0604020202020204" pitchFamily="34" charset="0"/>
              </a:rPr>
              <a:t>Functionality:</a:t>
            </a:r>
          </a:p>
        </p:txBody>
      </p:sp>
      <p:sp>
        <p:nvSpPr>
          <p:cNvPr id="3" name="Text Placeholder 2">
            <a:extLst>
              <a:ext uri="{FF2B5EF4-FFF2-40B4-BE49-F238E27FC236}">
                <a16:creationId xmlns:a16="http://schemas.microsoft.com/office/drawing/2014/main" id="{19DFF87C-1A77-E17E-F7F6-997A0B9B8FF6}"/>
              </a:ext>
            </a:extLst>
          </p:cNvPr>
          <p:cNvSpPr>
            <a:spLocks noGrp="1"/>
          </p:cNvSpPr>
          <p:nvPr>
            <p:ph type="body" sz="half" idx="2"/>
          </p:nvPr>
        </p:nvSpPr>
        <p:spPr>
          <a:xfrm>
            <a:off x="576072" y="839598"/>
            <a:ext cx="10451592" cy="5780657"/>
          </a:xfrm>
        </p:spPr>
        <p:txBody>
          <a:bodyPr>
            <a:normAutofit/>
          </a:bodyPr>
          <a:lstStyle/>
          <a:p>
            <a:r>
              <a:rPr lang="en-US" sz="2000" dirty="0">
                <a:solidFill>
                  <a:srgbClr val="000000"/>
                </a:solidFill>
                <a:latin typeface="Calibri" panose="020F0502020204030204" pitchFamily="34" charset="0"/>
                <a:cs typeface="Calibri" panose="020F0502020204030204" pitchFamily="34" charset="0"/>
              </a:rPr>
              <a:t>The database allow the technicians to do the following functions:</a:t>
            </a:r>
          </a:p>
          <a:p>
            <a:endParaRPr lang="en-US" sz="2000" dirty="0">
              <a:solidFill>
                <a:srgbClr val="000000"/>
              </a:solidFill>
              <a:latin typeface="Calibri" panose="020F0502020204030204" pitchFamily="34" charset="0"/>
              <a:cs typeface="Calibri" panose="020F0502020204030204" pitchFamily="34" charset="0"/>
            </a:endParaRPr>
          </a:p>
          <a:p>
            <a:r>
              <a:rPr lang="en-US" sz="2000" dirty="0">
                <a:solidFill>
                  <a:srgbClr val="000000"/>
                </a:solidFill>
                <a:latin typeface="Calibri" panose="020F0502020204030204" pitchFamily="34" charset="0"/>
                <a:cs typeface="Calibri" panose="020F0502020204030204" pitchFamily="34" charset="0"/>
              </a:rPr>
              <a:t>• Enter &amp; modify new customer and their information</a:t>
            </a:r>
          </a:p>
          <a:p>
            <a:r>
              <a:rPr lang="en-US" sz="2000" dirty="0">
                <a:solidFill>
                  <a:srgbClr val="000000"/>
                </a:solidFill>
                <a:latin typeface="Calibri" panose="020F0502020204030204" pitchFamily="34" charset="0"/>
                <a:cs typeface="Calibri" panose="020F0502020204030204" pitchFamily="34" charset="0"/>
              </a:rPr>
              <a:t>• Enter &amp; modify new tour guide, destination, tour area and their information</a:t>
            </a:r>
          </a:p>
          <a:p>
            <a:r>
              <a:rPr lang="en-US" sz="2000" dirty="0">
                <a:solidFill>
                  <a:srgbClr val="000000"/>
                </a:solidFill>
                <a:latin typeface="Calibri" panose="020F0502020204030204" pitchFamily="34" charset="0"/>
                <a:cs typeface="Calibri" panose="020F0502020204030204" pitchFamily="34" charset="0"/>
              </a:rPr>
              <a:t>The administrator handle all the operations and monitor them.</a:t>
            </a:r>
          </a:p>
          <a:p>
            <a:endParaRPr lang="en-US" sz="2000" dirty="0">
              <a:solidFill>
                <a:srgbClr val="000000"/>
              </a:solidFill>
              <a:latin typeface="Calibri" panose="020F0502020204030204" pitchFamily="34" charset="0"/>
              <a:cs typeface="Calibri" panose="020F0502020204030204" pitchFamily="34" charset="0"/>
            </a:endParaRPr>
          </a:p>
          <a:p>
            <a:r>
              <a:rPr lang="en-US" sz="2000" dirty="0">
                <a:solidFill>
                  <a:srgbClr val="000000"/>
                </a:solidFill>
                <a:latin typeface="Calibri" panose="020F0502020204030204" pitchFamily="34" charset="0"/>
                <a:cs typeface="Calibri" panose="020F0502020204030204" pitchFamily="34" charset="0"/>
              </a:rPr>
              <a:t>There are some functions and procedure in my project which is describing below:</a:t>
            </a:r>
          </a:p>
          <a:p>
            <a:endParaRPr lang="en-US" sz="2000" dirty="0">
              <a:solidFill>
                <a:srgbClr val="000000"/>
              </a:solidFill>
              <a:latin typeface="Calibri" panose="020F0502020204030204" pitchFamily="34" charset="0"/>
              <a:cs typeface="Calibri" panose="020F0502020204030204" pitchFamily="34" charset="0"/>
            </a:endParaRPr>
          </a:p>
          <a:p>
            <a:r>
              <a:rPr lang="en-US" sz="2000" b="1" i="0" u="none" strike="noStrike" dirty="0">
                <a:solidFill>
                  <a:srgbClr val="000000"/>
                </a:solidFill>
                <a:effectLst/>
                <a:latin typeface="Arial" panose="020B0604020202020204" pitchFamily="34" charset="0"/>
              </a:rPr>
              <a:t>Function(using Join): </a:t>
            </a:r>
            <a:r>
              <a:rPr lang="en-US" sz="2000" b="0" i="0" u="none" strike="noStrike" dirty="0">
                <a:solidFill>
                  <a:srgbClr val="000000"/>
                </a:solidFill>
                <a:effectLst/>
                <a:latin typeface="Arial" panose="020B0604020202020204" pitchFamily="34" charset="0"/>
              </a:rPr>
              <a:t>I have used natural join, equivalent join, left outer join, right outer join and full outer join among the tables</a:t>
            </a:r>
            <a:r>
              <a:rPr lang="en-US" sz="1800" b="0" i="0" u="none" strike="noStrike" dirty="0">
                <a:solidFill>
                  <a:srgbClr val="000000"/>
                </a:solidFill>
                <a:effectLst/>
                <a:latin typeface="Arial" panose="020B0604020202020204" pitchFamily="34" charset="0"/>
              </a:rPr>
              <a:t>.</a:t>
            </a:r>
            <a:endParaRPr lang="en-US" sz="2000" dirty="0">
              <a:solidFill>
                <a:srgbClr val="000000"/>
              </a:solidFill>
              <a:latin typeface="Calibri" panose="020F0502020204030204" pitchFamily="34" charset="0"/>
              <a:cs typeface="Calibri" panose="020F0502020204030204" pitchFamily="34" charset="0"/>
            </a:endParaRPr>
          </a:p>
          <a:p>
            <a:endParaRPr lang="en-US" sz="2000" dirty="0">
              <a:solidFill>
                <a:srgbClr val="000000"/>
              </a:solidFill>
              <a:latin typeface="Calibri" panose="020F0502020204030204" pitchFamily="34" charset="0"/>
              <a:cs typeface="Calibri" panose="020F0502020204030204" pitchFamily="34" charset="0"/>
            </a:endParaRPr>
          </a:p>
          <a:p>
            <a:endParaRPr lang="en-US" sz="2000" dirty="0">
              <a:solidFill>
                <a:srgbClr val="000000"/>
              </a:solidFill>
              <a:latin typeface="Calibri" panose="020F0502020204030204" pitchFamily="34" charset="0"/>
              <a:cs typeface="Calibri" panose="020F0502020204030204" pitchFamily="34" charset="0"/>
            </a:endParaRPr>
          </a:p>
        </p:txBody>
      </p:sp>
      <p:sp>
        <p:nvSpPr>
          <p:cNvPr id="5" name="Date Placeholder 4">
            <a:extLst>
              <a:ext uri="{FF2B5EF4-FFF2-40B4-BE49-F238E27FC236}">
                <a16:creationId xmlns:a16="http://schemas.microsoft.com/office/drawing/2014/main" id="{422D4621-C0E1-5150-CA57-B4635BD33DC3}"/>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D0756207-6DC6-584E-7345-5CB4C90252FB}"/>
              </a:ext>
            </a:extLst>
          </p:cNvPr>
          <p:cNvSpPr>
            <a:spLocks noGrp="1"/>
          </p:cNvSpPr>
          <p:nvPr>
            <p:ph type="ftr" sz="quarter" idx="11"/>
          </p:nvPr>
        </p:nvSpPr>
        <p:spPr>
          <a:xfrm>
            <a:off x="3555223" y="6496004"/>
            <a:ext cx="3438144" cy="310896"/>
          </a:xfrm>
        </p:spPr>
        <p:txBody>
          <a:bodyPr/>
          <a:lstStyle/>
          <a:p>
            <a:r>
              <a:rPr lang="en-US" dirty="0"/>
              <a:t> </a:t>
            </a:r>
            <a:r>
              <a:rPr lang="en-US" sz="1800" b="1" dirty="0">
                <a:latin typeface="Calibri" panose="020F0502020204030204" pitchFamily="34" charset="0"/>
                <a:cs typeface="Calibri" panose="020F0502020204030204" pitchFamily="34" charset="0"/>
              </a:rPr>
              <a:t>Create Table</a:t>
            </a:r>
          </a:p>
        </p:txBody>
      </p:sp>
      <p:sp>
        <p:nvSpPr>
          <p:cNvPr id="7" name="Slide Number Placeholder 6">
            <a:extLst>
              <a:ext uri="{FF2B5EF4-FFF2-40B4-BE49-F238E27FC236}">
                <a16:creationId xmlns:a16="http://schemas.microsoft.com/office/drawing/2014/main" id="{DF27C5D7-FFAC-D327-4A88-AAA1B51B63F5}"/>
              </a:ext>
            </a:extLst>
          </p:cNvPr>
          <p:cNvSpPr>
            <a:spLocks noGrp="1"/>
          </p:cNvSpPr>
          <p:nvPr>
            <p:ph type="sldNum" sz="quarter" idx="12"/>
          </p:nvPr>
        </p:nvSpPr>
        <p:spPr/>
        <p:txBody>
          <a:bodyPr/>
          <a:lstStyle/>
          <a:p>
            <a:fld id="{58FB4751-880F-D840-AAA9-3A15815CC996}" type="slidenum">
              <a:rPr lang="en-US" smtClean="0"/>
              <a:t>4</a:t>
            </a:fld>
            <a:endParaRPr lang="en-US" dirty="0"/>
          </a:p>
        </p:txBody>
      </p:sp>
      <p:pic>
        <p:nvPicPr>
          <p:cNvPr id="12" name="Picture 11">
            <a:extLst>
              <a:ext uri="{FF2B5EF4-FFF2-40B4-BE49-F238E27FC236}">
                <a16:creationId xmlns:a16="http://schemas.microsoft.com/office/drawing/2014/main" id="{A3CB3C70-8836-63DD-F125-AD22AB57BC1E}"/>
              </a:ext>
            </a:extLst>
          </p:cNvPr>
          <p:cNvPicPr>
            <a:picLocks noChangeAspect="1"/>
          </p:cNvPicPr>
          <p:nvPr/>
        </p:nvPicPr>
        <p:blipFill>
          <a:blip r:embed="rId2"/>
          <a:stretch>
            <a:fillRect/>
          </a:stretch>
        </p:blipFill>
        <p:spPr>
          <a:xfrm>
            <a:off x="1066799" y="3951078"/>
            <a:ext cx="9099176" cy="2544926"/>
          </a:xfrm>
          <a:prstGeom prst="rect">
            <a:avLst/>
          </a:prstGeom>
        </p:spPr>
      </p:pic>
    </p:spTree>
    <p:extLst>
      <p:ext uri="{BB962C8B-B14F-4D97-AF65-F5344CB8AC3E}">
        <p14:creationId xmlns:p14="http://schemas.microsoft.com/office/powerpoint/2010/main" val="3347765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B36C7606-45CC-54EB-8660-33EEA33B197A}"/>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6B87BE2-9804-C5C9-C5A3-07559716F3AD}"/>
              </a:ext>
            </a:extLst>
          </p:cNvPr>
          <p:cNvSpPr>
            <a:spLocks noGrp="1"/>
          </p:cNvSpPr>
          <p:nvPr>
            <p:ph type="ftr" sz="quarter" idx="11"/>
          </p:nvPr>
        </p:nvSpPr>
        <p:spPr/>
        <p:txBody>
          <a:bodyPr/>
          <a:lstStyle/>
          <a:p>
            <a:r>
              <a:rPr lang="en-US" sz="1800" b="1" dirty="0">
                <a:latin typeface="Calibri" panose="020F0502020204030204" pitchFamily="34" charset="0"/>
                <a:cs typeface="Calibri" panose="020F0502020204030204" pitchFamily="34" charset="0"/>
              </a:rPr>
              <a:t>Insert Table</a:t>
            </a:r>
          </a:p>
        </p:txBody>
      </p:sp>
      <p:sp>
        <p:nvSpPr>
          <p:cNvPr id="7" name="Slide Number Placeholder 6">
            <a:extLst>
              <a:ext uri="{FF2B5EF4-FFF2-40B4-BE49-F238E27FC236}">
                <a16:creationId xmlns:a16="http://schemas.microsoft.com/office/drawing/2014/main" id="{79EC66C6-011F-27DE-2956-5B9C1A525E69}"/>
              </a:ext>
            </a:extLst>
          </p:cNvPr>
          <p:cNvSpPr>
            <a:spLocks noGrp="1"/>
          </p:cNvSpPr>
          <p:nvPr>
            <p:ph type="sldNum" sz="quarter" idx="12"/>
          </p:nvPr>
        </p:nvSpPr>
        <p:spPr/>
        <p:txBody>
          <a:bodyPr/>
          <a:lstStyle/>
          <a:p>
            <a:fld id="{58FB4751-880F-D840-AAA9-3A15815CC996}" type="slidenum">
              <a:rPr lang="en-US" smtClean="0"/>
              <a:t>5</a:t>
            </a:fld>
            <a:endParaRPr lang="en-US" dirty="0"/>
          </a:p>
        </p:txBody>
      </p:sp>
      <p:sp>
        <p:nvSpPr>
          <p:cNvPr id="12" name="Title 11">
            <a:extLst>
              <a:ext uri="{FF2B5EF4-FFF2-40B4-BE49-F238E27FC236}">
                <a16:creationId xmlns:a16="http://schemas.microsoft.com/office/drawing/2014/main" id="{F037C7BE-33E8-3107-6869-1E2027BFC8FC}"/>
              </a:ext>
            </a:extLst>
          </p:cNvPr>
          <p:cNvSpPr>
            <a:spLocks noGrp="1"/>
          </p:cNvSpPr>
          <p:nvPr>
            <p:ph type="title"/>
          </p:nvPr>
        </p:nvSpPr>
        <p:spPr>
          <a:xfrm>
            <a:off x="441600" y="82296"/>
            <a:ext cx="9144000" cy="676656"/>
          </a:xfrm>
        </p:spPr>
        <p:txBody>
          <a:bodyPr/>
          <a:lstStyle/>
          <a:p>
            <a:r>
              <a:rPr lang="en-US" sz="2000" u="sng" dirty="0">
                <a:solidFill>
                  <a:schemeClr val="accent5">
                    <a:lumMod val="75000"/>
                  </a:schemeClr>
                </a:solidFill>
                <a:latin typeface="Arial" panose="020B0604020202020204" pitchFamily="34" charset="0"/>
                <a:cs typeface="Arial" panose="020B0604020202020204" pitchFamily="34" charset="0"/>
              </a:rPr>
              <a:t>Here is how we insert value into a table:</a:t>
            </a:r>
          </a:p>
        </p:txBody>
      </p:sp>
      <p:pic>
        <p:nvPicPr>
          <p:cNvPr id="11" name="Picture 10">
            <a:extLst>
              <a:ext uri="{FF2B5EF4-FFF2-40B4-BE49-F238E27FC236}">
                <a16:creationId xmlns:a16="http://schemas.microsoft.com/office/drawing/2014/main" id="{DB3B1ACB-6756-18F2-A4DB-B4896771CE2C}"/>
              </a:ext>
            </a:extLst>
          </p:cNvPr>
          <p:cNvPicPr>
            <a:picLocks noChangeAspect="1"/>
          </p:cNvPicPr>
          <p:nvPr/>
        </p:nvPicPr>
        <p:blipFill>
          <a:blip r:embed="rId2"/>
          <a:stretch>
            <a:fillRect/>
          </a:stretch>
        </p:blipFill>
        <p:spPr>
          <a:xfrm>
            <a:off x="629859" y="906689"/>
            <a:ext cx="10768505" cy="5558119"/>
          </a:xfrm>
          <a:prstGeom prst="rect">
            <a:avLst/>
          </a:prstGeom>
        </p:spPr>
      </p:pic>
    </p:spTree>
    <p:extLst>
      <p:ext uri="{BB962C8B-B14F-4D97-AF65-F5344CB8AC3E}">
        <p14:creationId xmlns:p14="http://schemas.microsoft.com/office/powerpoint/2010/main" val="2530451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7AC2CC-2320-1CC7-81B0-0B9593521FA7}"/>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C158943F-5A0D-7095-2100-06C4CAC97E11}"/>
              </a:ext>
            </a:extLst>
          </p:cNvPr>
          <p:cNvSpPr>
            <a:spLocks noGrp="1"/>
          </p:cNvSpPr>
          <p:nvPr>
            <p:ph type="ftr" sz="quarter" idx="11"/>
          </p:nvPr>
        </p:nvSpPr>
        <p:spPr>
          <a:xfrm>
            <a:off x="7589520" y="6424288"/>
            <a:ext cx="3438144" cy="310896"/>
          </a:xfrm>
        </p:spPr>
        <p:txBody>
          <a:bodyPr/>
          <a:lstStyle/>
          <a:p>
            <a:r>
              <a:rPr lang="en-US" sz="1800" b="1" dirty="0">
                <a:latin typeface="Calibri" panose="020F0502020204030204" pitchFamily="34" charset="0"/>
                <a:cs typeface="Calibri" panose="020F0502020204030204" pitchFamily="34" charset="0"/>
              </a:rPr>
              <a:t>Tuple, View, Subquery Query</a:t>
            </a:r>
          </a:p>
        </p:txBody>
      </p:sp>
      <p:sp>
        <p:nvSpPr>
          <p:cNvPr id="4" name="Slide Number Placeholder 3">
            <a:extLst>
              <a:ext uri="{FF2B5EF4-FFF2-40B4-BE49-F238E27FC236}">
                <a16:creationId xmlns:a16="http://schemas.microsoft.com/office/drawing/2014/main" id="{AB17B406-A9B8-321F-E786-526D47B594F5}"/>
              </a:ext>
            </a:extLst>
          </p:cNvPr>
          <p:cNvSpPr>
            <a:spLocks noGrp="1"/>
          </p:cNvSpPr>
          <p:nvPr>
            <p:ph type="sldNum" sz="quarter" idx="12"/>
          </p:nvPr>
        </p:nvSpPr>
        <p:spPr/>
        <p:txBody>
          <a:bodyPr/>
          <a:lstStyle/>
          <a:p>
            <a:fld id="{58FB4751-880F-D840-AAA9-3A15815CC996}" type="slidenum">
              <a:rPr lang="en-US" smtClean="0"/>
              <a:t>6</a:t>
            </a:fld>
            <a:endParaRPr lang="en-US" dirty="0"/>
          </a:p>
        </p:txBody>
      </p:sp>
      <p:sp>
        <p:nvSpPr>
          <p:cNvPr id="5" name="Title 4">
            <a:extLst>
              <a:ext uri="{FF2B5EF4-FFF2-40B4-BE49-F238E27FC236}">
                <a16:creationId xmlns:a16="http://schemas.microsoft.com/office/drawing/2014/main" id="{FC2F07F9-84D4-275C-D004-75C05C1C8C51}"/>
              </a:ext>
            </a:extLst>
          </p:cNvPr>
          <p:cNvSpPr>
            <a:spLocks noGrp="1"/>
          </p:cNvSpPr>
          <p:nvPr>
            <p:ph type="title"/>
          </p:nvPr>
        </p:nvSpPr>
        <p:spPr>
          <a:xfrm>
            <a:off x="-71718" y="282748"/>
            <a:ext cx="7422776" cy="676656"/>
          </a:xfrm>
        </p:spPr>
        <p:txBody>
          <a:bodyPr/>
          <a:lstStyle/>
          <a:p>
            <a:r>
              <a:rPr lang="en-US" sz="2000" u="sng" dirty="0">
                <a:latin typeface="Arial" panose="020B0604020202020204" pitchFamily="34" charset="0"/>
                <a:cs typeface="Arial" panose="020B0604020202020204" pitchFamily="34" charset="0"/>
              </a:rPr>
              <a:t>Here is some query, Tuple, View, Subquery on our tables:</a:t>
            </a:r>
          </a:p>
        </p:txBody>
      </p:sp>
      <p:pic>
        <p:nvPicPr>
          <p:cNvPr id="7" name="Picture 6">
            <a:extLst>
              <a:ext uri="{FF2B5EF4-FFF2-40B4-BE49-F238E27FC236}">
                <a16:creationId xmlns:a16="http://schemas.microsoft.com/office/drawing/2014/main" id="{FF21B0F0-3FAD-8481-E54E-2D48D0EAE00A}"/>
              </a:ext>
            </a:extLst>
          </p:cNvPr>
          <p:cNvPicPr>
            <a:picLocks noChangeAspect="1"/>
          </p:cNvPicPr>
          <p:nvPr/>
        </p:nvPicPr>
        <p:blipFill>
          <a:blip r:embed="rId2"/>
          <a:stretch>
            <a:fillRect/>
          </a:stretch>
        </p:blipFill>
        <p:spPr>
          <a:xfrm>
            <a:off x="176784" y="2080406"/>
            <a:ext cx="5720867" cy="3373844"/>
          </a:xfrm>
          <a:prstGeom prst="rect">
            <a:avLst/>
          </a:prstGeom>
        </p:spPr>
      </p:pic>
      <p:pic>
        <p:nvPicPr>
          <p:cNvPr id="9" name="Picture 8">
            <a:extLst>
              <a:ext uri="{FF2B5EF4-FFF2-40B4-BE49-F238E27FC236}">
                <a16:creationId xmlns:a16="http://schemas.microsoft.com/office/drawing/2014/main" id="{58610D82-E1B1-F866-3CAB-D341A5FEA1A8}"/>
              </a:ext>
            </a:extLst>
          </p:cNvPr>
          <p:cNvPicPr>
            <a:picLocks noChangeAspect="1"/>
          </p:cNvPicPr>
          <p:nvPr/>
        </p:nvPicPr>
        <p:blipFill>
          <a:blip r:embed="rId3"/>
          <a:stretch>
            <a:fillRect/>
          </a:stretch>
        </p:blipFill>
        <p:spPr>
          <a:xfrm>
            <a:off x="6489284" y="384048"/>
            <a:ext cx="5702716" cy="5934456"/>
          </a:xfrm>
          <a:prstGeom prst="rect">
            <a:avLst/>
          </a:prstGeom>
        </p:spPr>
      </p:pic>
      <p:sp>
        <p:nvSpPr>
          <p:cNvPr id="6" name="Footer Placeholder 2">
            <a:extLst>
              <a:ext uri="{FF2B5EF4-FFF2-40B4-BE49-F238E27FC236}">
                <a16:creationId xmlns:a16="http://schemas.microsoft.com/office/drawing/2014/main" id="{C094C4A3-7E94-03CE-5DF1-ABD2F2D2635E}"/>
              </a:ext>
            </a:extLst>
          </p:cNvPr>
          <p:cNvSpPr txBox="1">
            <a:spLocks/>
          </p:cNvSpPr>
          <p:nvPr/>
        </p:nvSpPr>
        <p:spPr>
          <a:xfrm>
            <a:off x="1036252" y="5532960"/>
            <a:ext cx="3438144" cy="310896"/>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b="1" dirty="0">
                <a:latin typeface="Calibri" panose="020F0502020204030204" pitchFamily="34" charset="0"/>
                <a:cs typeface="Calibri" panose="020F0502020204030204" pitchFamily="34" charset="0"/>
              </a:rPr>
              <a:t>Query</a:t>
            </a:r>
          </a:p>
        </p:txBody>
      </p:sp>
    </p:spTree>
    <p:extLst>
      <p:ext uri="{BB962C8B-B14F-4D97-AF65-F5344CB8AC3E}">
        <p14:creationId xmlns:p14="http://schemas.microsoft.com/office/powerpoint/2010/main" val="1348478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B2BD701-868B-C889-3340-668C4492F6AC}"/>
              </a:ext>
            </a:extLst>
          </p:cNvPr>
          <p:cNvSpPr>
            <a:spLocks noGrp="1"/>
          </p:cNvSpPr>
          <p:nvPr>
            <p:ph type="ctrTitle"/>
          </p:nvPr>
        </p:nvSpPr>
        <p:spPr>
          <a:xfrm>
            <a:off x="510987" y="259796"/>
            <a:ext cx="5423647" cy="538063"/>
          </a:xfrm>
        </p:spPr>
        <p:txBody>
          <a:bodyPr/>
          <a:lstStyle/>
          <a:p>
            <a:pPr algn="l"/>
            <a:r>
              <a:rPr lang="en-US" sz="2400" u="sng" dirty="0">
                <a:latin typeface="Arial" panose="020B0604020202020204" pitchFamily="34" charset="0"/>
                <a:cs typeface="Arial" panose="020B0604020202020204" pitchFamily="34" charset="0"/>
              </a:rPr>
              <a:t>Here is some query on join instruction</a:t>
            </a:r>
            <a:r>
              <a:rPr lang="en-US" sz="2000" u="sng" dirty="0">
                <a:latin typeface="Arial" panose="020B0604020202020204" pitchFamily="34" charset="0"/>
                <a:cs typeface="Arial" panose="020B0604020202020204" pitchFamily="34" charset="0"/>
              </a:rPr>
              <a:t>:</a:t>
            </a:r>
          </a:p>
        </p:txBody>
      </p:sp>
      <p:sp>
        <p:nvSpPr>
          <p:cNvPr id="12" name="Subtitle 11">
            <a:extLst>
              <a:ext uri="{FF2B5EF4-FFF2-40B4-BE49-F238E27FC236}">
                <a16:creationId xmlns:a16="http://schemas.microsoft.com/office/drawing/2014/main" id="{6BF3109B-CB21-794D-82B3-45C0FA57E64F}"/>
              </a:ext>
            </a:extLst>
          </p:cNvPr>
          <p:cNvSpPr>
            <a:spLocks noGrp="1"/>
          </p:cNvSpPr>
          <p:nvPr>
            <p:ph type="subTitle" idx="1"/>
          </p:nvPr>
        </p:nvSpPr>
        <p:spPr>
          <a:xfrm>
            <a:off x="493712" y="923364"/>
            <a:ext cx="4563035" cy="5674840"/>
          </a:xfrm>
        </p:spPr>
        <p:txBody>
          <a:bodyPr>
            <a:normAutofit/>
          </a:bodyPr>
          <a:lstStyle/>
          <a:p>
            <a:pPr algn="l"/>
            <a:r>
              <a:rPr lang="en-US" sz="2000" dirty="0">
                <a:solidFill>
                  <a:schemeClr val="accent5">
                    <a:lumMod val="75000"/>
                  </a:schemeClr>
                </a:solidFill>
                <a:latin typeface="Calibri" panose="020F0502020204030204" pitchFamily="34" charset="0"/>
                <a:cs typeface="Calibri" panose="020F0502020204030204" pitchFamily="34" charset="0"/>
              </a:rPr>
              <a:t>Join statement has some parts. Here </a:t>
            </a:r>
            <a:r>
              <a:rPr lang="en-US" sz="2000" dirty="0" err="1">
                <a:solidFill>
                  <a:schemeClr val="accent5">
                    <a:lumMod val="75000"/>
                  </a:schemeClr>
                </a:solidFill>
                <a:latin typeface="Calibri" panose="020F0502020204030204" pitchFamily="34" charset="0"/>
                <a:cs typeface="Calibri" panose="020F0502020204030204" pitchFamily="34" charset="0"/>
              </a:rPr>
              <a:t>sre</a:t>
            </a:r>
            <a:r>
              <a:rPr lang="en-US" sz="2000" dirty="0">
                <a:solidFill>
                  <a:schemeClr val="accent5">
                    <a:lumMod val="75000"/>
                  </a:schemeClr>
                </a:solidFill>
                <a:latin typeface="Calibri" panose="020F0502020204030204" pitchFamily="34" charset="0"/>
                <a:cs typeface="Calibri" panose="020F0502020204030204" pitchFamily="34" charset="0"/>
              </a:rPr>
              <a:t> the parts:</a:t>
            </a:r>
          </a:p>
          <a:p>
            <a:pPr algn="l"/>
            <a:endParaRPr lang="en-US" sz="2000" dirty="0">
              <a:solidFill>
                <a:schemeClr val="accent5">
                  <a:lumMod val="75000"/>
                </a:schemeClr>
              </a:solidFill>
              <a:latin typeface="Calibri" panose="020F0502020204030204" pitchFamily="34" charset="0"/>
              <a:cs typeface="Calibri" panose="020F0502020204030204" pitchFamily="34" charset="0"/>
            </a:endParaRPr>
          </a:p>
          <a:p>
            <a:pPr marL="457200" indent="-457200" algn="l">
              <a:buAutoNum type="arabicPeriod"/>
            </a:pPr>
            <a:r>
              <a:rPr lang="en-US" sz="2000" b="1" dirty="0">
                <a:solidFill>
                  <a:schemeClr val="accent5">
                    <a:lumMod val="75000"/>
                  </a:schemeClr>
                </a:solidFill>
                <a:latin typeface="Calibri" panose="020F0502020204030204" pitchFamily="34" charset="0"/>
                <a:cs typeface="Calibri" panose="020F0502020204030204" pitchFamily="34" charset="0"/>
              </a:rPr>
              <a:t>Natural Join</a:t>
            </a:r>
          </a:p>
          <a:p>
            <a:pPr marL="457200" indent="-457200" algn="l">
              <a:buAutoNum type="arabicPeriod"/>
            </a:pPr>
            <a:r>
              <a:rPr lang="en-US" sz="2000" b="1" dirty="0">
                <a:solidFill>
                  <a:schemeClr val="accent5">
                    <a:lumMod val="75000"/>
                  </a:schemeClr>
                </a:solidFill>
                <a:latin typeface="Calibri" panose="020F0502020204030204" pitchFamily="34" charset="0"/>
                <a:cs typeface="Calibri" panose="020F0502020204030204" pitchFamily="34" charset="0"/>
              </a:rPr>
              <a:t>Self Join</a:t>
            </a:r>
          </a:p>
          <a:p>
            <a:pPr marL="457200" indent="-457200" algn="l">
              <a:buAutoNum type="arabicPeriod"/>
            </a:pPr>
            <a:r>
              <a:rPr lang="en-US" sz="2000" b="1" dirty="0" err="1">
                <a:solidFill>
                  <a:schemeClr val="accent5">
                    <a:lumMod val="75000"/>
                  </a:schemeClr>
                </a:solidFill>
                <a:latin typeface="Calibri" panose="020F0502020204030204" pitchFamily="34" charset="0"/>
                <a:cs typeface="Calibri" panose="020F0502020204030204" pitchFamily="34" charset="0"/>
              </a:rPr>
              <a:t>Equi</a:t>
            </a:r>
            <a:r>
              <a:rPr lang="en-US" sz="2000" b="1" dirty="0">
                <a:solidFill>
                  <a:schemeClr val="accent5">
                    <a:lumMod val="75000"/>
                  </a:schemeClr>
                </a:solidFill>
                <a:latin typeface="Calibri" panose="020F0502020204030204" pitchFamily="34" charset="0"/>
                <a:cs typeface="Calibri" panose="020F0502020204030204" pitchFamily="34" charset="0"/>
              </a:rPr>
              <a:t> Join</a:t>
            </a:r>
          </a:p>
          <a:p>
            <a:pPr marL="457200" indent="-457200" algn="l">
              <a:buAutoNum type="arabicPeriod"/>
            </a:pPr>
            <a:r>
              <a:rPr lang="en-US" sz="2000" b="1" dirty="0">
                <a:solidFill>
                  <a:schemeClr val="accent5">
                    <a:lumMod val="75000"/>
                  </a:schemeClr>
                </a:solidFill>
                <a:latin typeface="Calibri" panose="020F0502020204030204" pitchFamily="34" charset="0"/>
                <a:cs typeface="Calibri" panose="020F0502020204030204" pitchFamily="34" charset="0"/>
              </a:rPr>
              <a:t>Outer Join:</a:t>
            </a:r>
          </a:p>
          <a:p>
            <a:pPr algn="l"/>
            <a:r>
              <a:rPr lang="en-US" sz="2000" b="1" dirty="0">
                <a:solidFill>
                  <a:schemeClr val="accent5">
                    <a:lumMod val="75000"/>
                  </a:schemeClr>
                </a:solidFill>
                <a:latin typeface="Calibri" panose="020F0502020204030204" pitchFamily="34" charset="0"/>
                <a:cs typeface="Calibri" panose="020F0502020204030204" pitchFamily="34" charset="0"/>
              </a:rPr>
              <a:t>           a. Left Outer Join</a:t>
            </a:r>
          </a:p>
          <a:p>
            <a:pPr algn="l"/>
            <a:r>
              <a:rPr lang="en-US" sz="2000" b="1" dirty="0">
                <a:solidFill>
                  <a:schemeClr val="accent5">
                    <a:lumMod val="75000"/>
                  </a:schemeClr>
                </a:solidFill>
                <a:latin typeface="Calibri" panose="020F0502020204030204" pitchFamily="34" charset="0"/>
                <a:cs typeface="Calibri" panose="020F0502020204030204" pitchFamily="34" charset="0"/>
              </a:rPr>
              <a:t>           b. Right Outer Join</a:t>
            </a:r>
          </a:p>
          <a:p>
            <a:pPr algn="l"/>
            <a:r>
              <a:rPr lang="en-US" sz="2000" b="1" dirty="0">
                <a:solidFill>
                  <a:schemeClr val="accent5">
                    <a:lumMod val="75000"/>
                  </a:schemeClr>
                </a:solidFill>
                <a:latin typeface="Calibri" panose="020F0502020204030204" pitchFamily="34" charset="0"/>
                <a:cs typeface="Calibri" panose="020F0502020204030204" pitchFamily="34" charset="0"/>
              </a:rPr>
              <a:t>           c. Full Outer Join </a:t>
            </a:r>
          </a:p>
          <a:p>
            <a:pPr algn="l"/>
            <a:r>
              <a:rPr lang="en-US" sz="2000" b="1" dirty="0">
                <a:solidFill>
                  <a:schemeClr val="accent5">
                    <a:lumMod val="75000"/>
                  </a:schemeClr>
                </a:solidFill>
                <a:latin typeface="Calibri" panose="020F0502020204030204" pitchFamily="34" charset="0"/>
                <a:cs typeface="Calibri" panose="020F0502020204030204" pitchFamily="34" charset="0"/>
              </a:rPr>
              <a:t>5. Inner Join</a:t>
            </a:r>
          </a:p>
        </p:txBody>
      </p:sp>
      <p:sp>
        <p:nvSpPr>
          <p:cNvPr id="2" name="Date Placeholder 1">
            <a:extLst>
              <a:ext uri="{FF2B5EF4-FFF2-40B4-BE49-F238E27FC236}">
                <a16:creationId xmlns:a16="http://schemas.microsoft.com/office/drawing/2014/main" id="{886C4932-6662-E4C8-26DF-E776DDEED46F}"/>
              </a:ext>
            </a:extLst>
          </p:cNvPr>
          <p:cNvSpPr>
            <a:spLocks noGrp="1"/>
          </p:cNvSpPr>
          <p:nvPr>
            <p:ph type="dt" sz="half" idx="4294967295"/>
          </p:nvPr>
        </p:nvSpPr>
        <p:spPr>
          <a:xfrm>
            <a:off x="0" y="6464300"/>
            <a:ext cx="987425" cy="311150"/>
          </a:xfrm>
        </p:spPr>
        <p:txBody>
          <a:bodyPr/>
          <a:lstStyle/>
          <a:p>
            <a:r>
              <a:rPr lang="en-US"/>
              <a:t>20XX</a:t>
            </a:r>
            <a:endParaRPr lang="en-US" dirty="0"/>
          </a:p>
        </p:txBody>
      </p:sp>
      <p:sp>
        <p:nvSpPr>
          <p:cNvPr id="3" name="Footer Placeholder 2">
            <a:extLst>
              <a:ext uri="{FF2B5EF4-FFF2-40B4-BE49-F238E27FC236}">
                <a16:creationId xmlns:a16="http://schemas.microsoft.com/office/drawing/2014/main" id="{6B0D0D80-9D79-DF3A-E98C-2C3816335CEA}"/>
              </a:ext>
            </a:extLst>
          </p:cNvPr>
          <p:cNvSpPr>
            <a:spLocks noGrp="1"/>
          </p:cNvSpPr>
          <p:nvPr>
            <p:ph type="ftr" sz="quarter" idx="4294967295"/>
          </p:nvPr>
        </p:nvSpPr>
        <p:spPr>
          <a:xfrm>
            <a:off x="7233865" y="6619875"/>
            <a:ext cx="3048653" cy="216454"/>
          </a:xfrm>
        </p:spPr>
        <p:txBody>
          <a:bodyPr/>
          <a:lstStyle/>
          <a:p>
            <a:r>
              <a:rPr lang="en-US" sz="1800" b="1" dirty="0">
                <a:latin typeface="Calibri" panose="020F0502020204030204" pitchFamily="34" charset="0"/>
                <a:cs typeface="Calibri" panose="020F0502020204030204" pitchFamily="34" charset="0"/>
              </a:rPr>
              <a:t>Join Query</a:t>
            </a:r>
          </a:p>
        </p:txBody>
      </p:sp>
      <p:sp>
        <p:nvSpPr>
          <p:cNvPr id="4" name="Slide Number Placeholder 3">
            <a:extLst>
              <a:ext uri="{FF2B5EF4-FFF2-40B4-BE49-F238E27FC236}">
                <a16:creationId xmlns:a16="http://schemas.microsoft.com/office/drawing/2014/main" id="{679C92B7-2E9E-67A4-3999-8BC90B24DD00}"/>
              </a:ext>
            </a:extLst>
          </p:cNvPr>
          <p:cNvSpPr>
            <a:spLocks noGrp="1"/>
          </p:cNvSpPr>
          <p:nvPr>
            <p:ph type="sldNum" sz="quarter" idx="4294967295"/>
          </p:nvPr>
        </p:nvSpPr>
        <p:spPr>
          <a:xfrm>
            <a:off x="11204575" y="6464300"/>
            <a:ext cx="987425" cy="311150"/>
          </a:xfrm>
        </p:spPr>
        <p:txBody>
          <a:bodyPr/>
          <a:lstStyle/>
          <a:p>
            <a:fld id="{58FB4751-880F-D840-AAA9-3A15815CC996}" type="slidenum">
              <a:rPr lang="en-US" smtClean="0"/>
              <a:t>7</a:t>
            </a:fld>
            <a:endParaRPr lang="en-US" dirty="0"/>
          </a:p>
        </p:txBody>
      </p:sp>
      <p:pic>
        <p:nvPicPr>
          <p:cNvPr id="9" name="Picture 8">
            <a:extLst>
              <a:ext uri="{FF2B5EF4-FFF2-40B4-BE49-F238E27FC236}">
                <a16:creationId xmlns:a16="http://schemas.microsoft.com/office/drawing/2014/main" id="{CA9501A8-DB56-B956-A2C8-9B33C335528C}"/>
              </a:ext>
            </a:extLst>
          </p:cNvPr>
          <p:cNvPicPr>
            <a:picLocks noChangeAspect="1"/>
          </p:cNvPicPr>
          <p:nvPr/>
        </p:nvPicPr>
        <p:blipFill>
          <a:blip r:embed="rId2"/>
          <a:stretch>
            <a:fillRect/>
          </a:stretch>
        </p:blipFill>
        <p:spPr>
          <a:xfrm>
            <a:off x="5550459" y="717177"/>
            <a:ext cx="6588435" cy="4164284"/>
          </a:xfrm>
          <a:prstGeom prst="rect">
            <a:avLst/>
          </a:prstGeom>
        </p:spPr>
      </p:pic>
      <p:pic>
        <p:nvPicPr>
          <p:cNvPr id="11" name="Picture 10">
            <a:extLst>
              <a:ext uri="{FF2B5EF4-FFF2-40B4-BE49-F238E27FC236}">
                <a16:creationId xmlns:a16="http://schemas.microsoft.com/office/drawing/2014/main" id="{9DD71B5D-0E54-4B26-C2CC-CE0C8127B1AE}"/>
              </a:ext>
            </a:extLst>
          </p:cNvPr>
          <p:cNvPicPr>
            <a:picLocks noChangeAspect="1"/>
          </p:cNvPicPr>
          <p:nvPr/>
        </p:nvPicPr>
        <p:blipFill>
          <a:blip r:embed="rId3"/>
          <a:stretch>
            <a:fillRect/>
          </a:stretch>
        </p:blipFill>
        <p:spPr>
          <a:xfrm>
            <a:off x="5550459" y="4881461"/>
            <a:ext cx="6588434" cy="1721395"/>
          </a:xfrm>
          <a:prstGeom prst="rect">
            <a:avLst/>
          </a:prstGeom>
        </p:spPr>
      </p:pic>
    </p:spTree>
    <p:extLst>
      <p:ext uri="{BB962C8B-B14F-4D97-AF65-F5344CB8AC3E}">
        <p14:creationId xmlns:p14="http://schemas.microsoft.com/office/powerpoint/2010/main" val="3387898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633177" y="2866734"/>
            <a:ext cx="10515600" cy="562266"/>
          </a:xfrm>
        </p:spPr>
        <p:txBody>
          <a:bodyPr/>
          <a:lstStyle/>
          <a:p>
            <a:r>
              <a:rPr lang="en-US" sz="2400" b="1" u="sng" dirty="0">
                <a:solidFill>
                  <a:srgbClr val="002060"/>
                </a:solidFill>
                <a:latin typeface="Arial" panose="020B0604020202020204" pitchFamily="34" charset="0"/>
                <a:cs typeface="Arial" panose="020B0604020202020204" pitchFamily="34" charset="0"/>
              </a:rPr>
              <a:t>Database Design Process:</a:t>
            </a:r>
          </a:p>
        </p:txBody>
      </p:sp>
      <p:sp>
        <p:nvSpPr>
          <p:cNvPr id="5" name="Content Placeholder 4">
            <a:extLst>
              <a:ext uri="{FF2B5EF4-FFF2-40B4-BE49-F238E27FC236}">
                <a16:creationId xmlns:a16="http://schemas.microsoft.com/office/drawing/2014/main" id="{906DAD2A-3EE4-5DDA-939E-AC900AB16179}"/>
              </a:ext>
            </a:extLst>
          </p:cNvPr>
          <p:cNvSpPr>
            <a:spLocks noGrp="1"/>
          </p:cNvSpPr>
          <p:nvPr>
            <p:ph idx="1"/>
          </p:nvPr>
        </p:nvSpPr>
        <p:spPr>
          <a:xfrm>
            <a:off x="717176" y="1552330"/>
            <a:ext cx="10925646" cy="1201272"/>
          </a:xfrm>
        </p:spPr>
        <p:txBody>
          <a:bodyPr>
            <a:normAutofit/>
          </a:bodyPr>
          <a:lstStyle/>
          <a:p>
            <a:pPr marL="0" indent="0" algn="just">
              <a:buNone/>
            </a:pPr>
            <a:r>
              <a:rPr lang="en-US" sz="2000" dirty="0">
                <a:solidFill>
                  <a:srgbClr val="000000"/>
                </a:solidFill>
                <a:latin typeface="Calibri" panose="020F0502020204030204" pitchFamily="34" charset="0"/>
                <a:cs typeface="Calibri" panose="020F0502020204030204" pitchFamily="34" charset="0"/>
              </a:rPr>
              <a:t>The main customers or audience for this database management system who wants to travel in a budget friendly and comfortable way. And travel agency will be benefitted by those customer’s review</a:t>
            </a:r>
            <a:r>
              <a:rPr lang="en-US" sz="2000" dirty="0">
                <a:latin typeface="Calibri" panose="020F0502020204030204" pitchFamily="34" charset="0"/>
                <a:cs typeface="Calibri" panose="020F0502020204030204" pitchFamily="34" charset="0"/>
              </a:rPr>
              <a:t>. </a:t>
            </a:r>
            <a:r>
              <a:rPr lang="en-US" sz="2000" dirty="0">
                <a:solidFill>
                  <a:srgbClr val="000000"/>
                </a:solidFill>
                <a:latin typeface="Calibri" panose="020F0502020204030204" pitchFamily="34" charset="0"/>
                <a:cs typeface="Calibri" panose="020F0502020204030204" pitchFamily="34" charset="0"/>
              </a:rPr>
              <a:t>As customer’s details is important for us. So, this database system will help us to store those data of customers.</a:t>
            </a:r>
            <a:endParaRPr lang="en-US" sz="2000" dirty="0">
              <a:latin typeface="Calibri" panose="020F0502020204030204" pitchFamily="34" charset="0"/>
              <a:cs typeface="Calibri" panose="020F0502020204030204" pitchFamily="34" charset="0"/>
            </a:endParaRPr>
          </a:p>
        </p:txBody>
      </p:sp>
      <p:sp>
        <p:nvSpPr>
          <p:cNvPr id="2" name="Title 3">
            <a:extLst>
              <a:ext uri="{FF2B5EF4-FFF2-40B4-BE49-F238E27FC236}">
                <a16:creationId xmlns:a16="http://schemas.microsoft.com/office/drawing/2014/main" id="{836780D7-1F3B-C8AB-37BF-73A9D966D044}"/>
              </a:ext>
            </a:extLst>
          </p:cNvPr>
          <p:cNvSpPr txBox="1">
            <a:spLocks/>
          </p:cNvSpPr>
          <p:nvPr/>
        </p:nvSpPr>
        <p:spPr>
          <a:xfrm>
            <a:off x="717176" y="856488"/>
            <a:ext cx="10515600" cy="6766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r>
              <a:rPr lang="en-US" sz="2400" b="1" u="sng" dirty="0">
                <a:solidFill>
                  <a:srgbClr val="002060"/>
                </a:solidFill>
                <a:latin typeface="Arial" panose="020B0604020202020204" pitchFamily="34" charset="0"/>
                <a:cs typeface="Arial" panose="020B0604020202020204" pitchFamily="34" charset="0"/>
              </a:rPr>
              <a:t>Customer/Audience:</a:t>
            </a:r>
          </a:p>
        </p:txBody>
      </p:sp>
      <p:sp>
        <p:nvSpPr>
          <p:cNvPr id="3" name="Content Placeholder 4">
            <a:extLst>
              <a:ext uri="{FF2B5EF4-FFF2-40B4-BE49-F238E27FC236}">
                <a16:creationId xmlns:a16="http://schemas.microsoft.com/office/drawing/2014/main" id="{978A3C7B-61FC-173B-DA13-8869F755D41A}"/>
              </a:ext>
            </a:extLst>
          </p:cNvPr>
          <p:cNvSpPr txBox="1">
            <a:spLocks/>
          </p:cNvSpPr>
          <p:nvPr/>
        </p:nvSpPr>
        <p:spPr>
          <a:xfrm>
            <a:off x="633177" y="4254471"/>
            <a:ext cx="10925646" cy="12012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en-US" sz="2000" dirty="0">
              <a:latin typeface="Calibri" panose="020F0502020204030204" pitchFamily="34" charset="0"/>
              <a:cs typeface="Calibri" panose="020F0502020204030204" pitchFamily="34" charset="0"/>
            </a:endParaRPr>
          </a:p>
        </p:txBody>
      </p:sp>
      <p:sp>
        <p:nvSpPr>
          <p:cNvPr id="6" name="Content Placeholder 4">
            <a:extLst>
              <a:ext uri="{FF2B5EF4-FFF2-40B4-BE49-F238E27FC236}">
                <a16:creationId xmlns:a16="http://schemas.microsoft.com/office/drawing/2014/main" id="{B58C7B8A-4E6F-6A41-49B7-D7AA795C7671}"/>
              </a:ext>
            </a:extLst>
          </p:cNvPr>
          <p:cNvSpPr txBox="1">
            <a:spLocks/>
          </p:cNvSpPr>
          <p:nvPr/>
        </p:nvSpPr>
        <p:spPr>
          <a:xfrm>
            <a:off x="633177" y="3542132"/>
            <a:ext cx="11325741" cy="27021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en-US" sz="2000"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4BF08E65-96A9-137E-4012-BACCB301DB13}"/>
              </a:ext>
            </a:extLst>
          </p:cNvPr>
          <p:cNvSpPr txBox="1"/>
          <p:nvPr/>
        </p:nvSpPr>
        <p:spPr>
          <a:xfrm>
            <a:off x="633177" y="3542132"/>
            <a:ext cx="11182304" cy="2492990"/>
          </a:xfrm>
          <a:prstGeom prst="rect">
            <a:avLst/>
          </a:prstGeom>
          <a:noFill/>
        </p:spPr>
        <p:txBody>
          <a:bodyPr wrap="square">
            <a:spAutoFit/>
          </a:bodyPr>
          <a:lstStyle/>
          <a:p>
            <a:pPr rtl="0">
              <a:spcBef>
                <a:spcPts val="0"/>
              </a:spcBef>
              <a:spcAft>
                <a:spcPts val="0"/>
              </a:spcAft>
            </a:pPr>
            <a:r>
              <a:rPr lang="en-US" sz="2000" b="0" i="0" u="none" strike="noStrike" dirty="0">
                <a:solidFill>
                  <a:srgbClr val="000000"/>
                </a:solidFill>
                <a:effectLst/>
                <a:latin typeface="Calibri" panose="020F0502020204030204" pitchFamily="34" charset="0"/>
                <a:cs typeface="Calibri" panose="020F0502020204030204" pitchFamily="34" charset="0"/>
              </a:rPr>
              <a:t>For this database project our approach was to take an existing basic prototype and optimize the database design. I have developed it with oracle as it was my goal. We determined that the best course of action was to optimize the database design a stand-alone application so</a:t>
            </a:r>
            <a:r>
              <a:rPr lang="en-US" sz="2000" dirty="0">
                <a:latin typeface="Calibri" panose="020F0502020204030204" pitchFamily="34" charset="0"/>
                <a:cs typeface="Calibri" panose="020F0502020204030204" pitchFamily="34" charset="0"/>
              </a:rPr>
              <a:t> </a:t>
            </a:r>
            <a:r>
              <a:rPr lang="en-US" sz="2000" b="0" i="0" u="none" strike="noStrike" dirty="0">
                <a:solidFill>
                  <a:srgbClr val="000000"/>
                </a:solidFill>
                <a:effectLst/>
                <a:latin typeface="Calibri" panose="020F0502020204030204" pitchFamily="34" charset="0"/>
                <a:cs typeface="Calibri" panose="020F0502020204030204" pitchFamily="34" charset="0"/>
              </a:rPr>
              <a:t>that it is at least ready for use. </a:t>
            </a:r>
          </a:p>
          <a:p>
            <a:pPr rtl="0">
              <a:spcBef>
                <a:spcPts val="0"/>
              </a:spcBef>
              <a:spcAft>
                <a:spcPts val="0"/>
              </a:spcAft>
            </a:pPr>
            <a:endParaRPr lang="en-US" sz="2000" dirty="0">
              <a:solidFill>
                <a:srgbClr val="000000"/>
              </a:solidFill>
              <a:latin typeface="Calibri" panose="020F0502020204030204" pitchFamily="34" charset="0"/>
              <a:cs typeface="Calibri" panose="020F0502020204030204" pitchFamily="34" charset="0"/>
            </a:endParaRPr>
          </a:p>
          <a:p>
            <a:pPr rtl="0">
              <a:spcBef>
                <a:spcPts val="0"/>
              </a:spcBef>
              <a:spcAft>
                <a:spcPts val="0"/>
              </a:spcAft>
            </a:pPr>
            <a:r>
              <a:rPr lang="en-US" sz="2000" b="0" dirty="0">
                <a:solidFill>
                  <a:srgbClr val="000000"/>
                </a:solidFill>
                <a:effectLst/>
                <a:latin typeface="Calibri" panose="020F0502020204030204" pitchFamily="34" charset="0"/>
                <a:cs typeface="Calibri" panose="020F0502020204030204" pitchFamily="34" charset="0"/>
              </a:rPr>
              <a:t>I designed and developed four tables. </a:t>
            </a:r>
            <a:r>
              <a:rPr lang="en-US" sz="2000" b="0" i="0" u="none" strike="noStrike" dirty="0">
                <a:solidFill>
                  <a:srgbClr val="000000"/>
                </a:solidFill>
                <a:effectLst/>
                <a:latin typeface="Calibri" panose="020F0502020204030204" pitchFamily="34" charset="0"/>
                <a:cs typeface="Calibri" panose="020F0502020204030204" pitchFamily="34" charset="0"/>
              </a:rPr>
              <a:t>Our table design provides future flexibility for growth and changes to the database tables</a:t>
            </a:r>
            <a:r>
              <a:rPr lang="en-US" sz="2000" b="0" dirty="0">
                <a:solidFill>
                  <a:srgbClr val="000000"/>
                </a:solidFill>
                <a:effectLst/>
                <a:latin typeface="Calibri" panose="020F0502020204030204" pitchFamily="34" charset="0"/>
                <a:cs typeface="Calibri" panose="020F0502020204030204" pitchFamily="34" charset="0"/>
              </a:rPr>
              <a:t> . </a:t>
            </a:r>
            <a:endParaRPr lang="en-US" sz="2000" b="0" dirty="0">
              <a:effectLst/>
              <a:latin typeface="Calibri" panose="020F0502020204030204" pitchFamily="34" charset="0"/>
              <a:cs typeface="Calibri" panose="020F0502020204030204" pitchFamily="34" charset="0"/>
            </a:endParaRPr>
          </a:p>
          <a:p>
            <a:br>
              <a:rPr lang="en-US" dirty="0"/>
            </a:br>
            <a:endParaRPr lang="en-US" dirty="0"/>
          </a:p>
        </p:txBody>
      </p:sp>
    </p:spTree>
    <p:extLst>
      <p:ext uri="{BB962C8B-B14F-4D97-AF65-F5344CB8AC3E}">
        <p14:creationId xmlns:p14="http://schemas.microsoft.com/office/powerpoint/2010/main" val="4267783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7A3B1A-1D4C-9648-AB3E-FD6C75AF3E51}"/>
              </a:ext>
            </a:extLst>
          </p:cNvPr>
          <p:cNvSpPr>
            <a:spLocks noGrp="1"/>
          </p:cNvSpPr>
          <p:nvPr>
            <p:ph idx="1"/>
          </p:nvPr>
        </p:nvSpPr>
        <p:spPr>
          <a:xfrm>
            <a:off x="215152" y="569259"/>
            <a:ext cx="11519647" cy="5481917"/>
          </a:xfrm>
        </p:spPr>
        <p:txBody>
          <a:bodyPr>
            <a:normAutofit fontScale="92500" lnSpcReduction="20000"/>
          </a:bodyPr>
          <a:lstStyle/>
          <a:p>
            <a:pPr marL="0" indent="0">
              <a:buNone/>
            </a:pPr>
            <a:r>
              <a:rPr lang="en-US" sz="2200" dirty="0">
                <a:solidFill>
                  <a:schemeClr val="accent6">
                    <a:lumMod val="10000"/>
                  </a:schemeClr>
                </a:solidFill>
                <a:latin typeface="Calibri" panose="020F0502020204030204" pitchFamily="34" charset="0"/>
                <a:cs typeface="Calibri" panose="020F0502020204030204" pitchFamily="34" charset="0"/>
              </a:rPr>
              <a:t>Example, tour order entity can add more attribute for database’s betterment. It will help us for customer’s all details which belong to us. In, tour order table there are three foreign keys which are customer id , package id and tour guide id and one primary key which is tour order id. Foreign keys tells that which customer takes which package and tour guide. And same goes for rest of the table.</a:t>
            </a:r>
          </a:p>
          <a:p>
            <a:pPr marL="0" indent="0">
              <a:buNone/>
            </a:pPr>
            <a:endParaRPr lang="en-US" sz="2200" dirty="0">
              <a:solidFill>
                <a:schemeClr val="accent6">
                  <a:lumMod val="10000"/>
                </a:schemeClr>
              </a:solidFill>
              <a:latin typeface="Calibri" panose="020F0502020204030204" pitchFamily="34" charset="0"/>
              <a:cs typeface="Calibri" panose="020F0502020204030204" pitchFamily="34" charset="0"/>
            </a:endParaRPr>
          </a:p>
          <a:p>
            <a:pPr marL="0" indent="0">
              <a:buNone/>
            </a:pPr>
            <a:r>
              <a:rPr lang="en-US" sz="2200" dirty="0">
                <a:solidFill>
                  <a:schemeClr val="accent6">
                    <a:lumMod val="10000"/>
                  </a:schemeClr>
                </a:solidFill>
                <a:latin typeface="Calibri" panose="020F0502020204030204" pitchFamily="34" charset="0"/>
                <a:cs typeface="Calibri" panose="020F0502020204030204" pitchFamily="34" charset="0"/>
              </a:rPr>
              <a:t>We learned several important lessons through this database process. </a:t>
            </a:r>
          </a:p>
          <a:p>
            <a:pPr marL="0" indent="0">
              <a:buNone/>
            </a:pPr>
            <a:endParaRPr lang="en-US" sz="2200" dirty="0">
              <a:solidFill>
                <a:schemeClr val="accent6">
                  <a:lumMod val="10000"/>
                </a:schemeClr>
              </a:solidFill>
              <a:latin typeface="Calibri" panose="020F0502020204030204" pitchFamily="34" charset="0"/>
              <a:cs typeface="Calibri" panose="020F0502020204030204" pitchFamily="34" charset="0"/>
            </a:endParaRPr>
          </a:p>
          <a:p>
            <a:pPr>
              <a:buFont typeface="Wingdings" panose="05000000000000000000" pitchFamily="2" charset="2"/>
              <a:buChar char="v"/>
            </a:pPr>
            <a:r>
              <a:rPr lang="en-US" sz="2200" b="0" i="0" u="none" strike="noStrike" dirty="0">
                <a:solidFill>
                  <a:srgbClr val="000000"/>
                </a:solidFill>
                <a:effectLst/>
                <a:latin typeface="Calibri" panose="020F0502020204030204" pitchFamily="34" charset="0"/>
                <a:cs typeface="Calibri" panose="020F0502020204030204" pitchFamily="34" charset="0"/>
              </a:rPr>
              <a:t>One of the most important things is how we design a table as there may be some tables which won't be required much, for that we have to keep in mind that the lowest number of tables with the same effectiveness is better.</a:t>
            </a:r>
          </a:p>
          <a:p>
            <a:pPr>
              <a:buFont typeface="Wingdings" panose="05000000000000000000" pitchFamily="2" charset="2"/>
              <a:buChar char="v"/>
            </a:pPr>
            <a:r>
              <a:rPr lang="en-US" sz="2200" b="0" i="0" u="none" strike="noStrike" dirty="0">
                <a:solidFill>
                  <a:srgbClr val="000000"/>
                </a:solidFill>
                <a:effectLst/>
                <a:latin typeface="Calibri" panose="020F0502020204030204" pitchFamily="34" charset="0"/>
                <a:cs typeface="Calibri" panose="020F0502020204030204" pitchFamily="34" charset="0"/>
              </a:rPr>
              <a:t>SQL should be done in an effective way.</a:t>
            </a:r>
          </a:p>
          <a:p>
            <a:pPr>
              <a:buFont typeface="Wingdings" panose="05000000000000000000" pitchFamily="2" charset="2"/>
              <a:buChar char="v"/>
            </a:pPr>
            <a:r>
              <a:rPr lang="en-US" sz="2200" dirty="0">
                <a:solidFill>
                  <a:srgbClr val="000000"/>
                </a:solidFill>
                <a:latin typeface="Calibri" panose="020F0502020204030204" pitchFamily="34" charset="0"/>
                <a:cs typeface="Calibri" panose="020F0502020204030204" pitchFamily="34" charset="0"/>
              </a:rPr>
              <a:t>Being able to design a database well for a client requires a lot of understanding about the business process and needs behind the applications.</a:t>
            </a:r>
          </a:p>
          <a:p>
            <a:pPr>
              <a:buFont typeface="Wingdings" panose="05000000000000000000" pitchFamily="2" charset="2"/>
              <a:buChar char="v"/>
            </a:pPr>
            <a:r>
              <a:rPr lang="en-US" sz="2200" b="0" i="0" u="none" strike="noStrike" dirty="0">
                <a:solidFill>
                  <a:srgbClr val="000000"/>
                </a:solidFill>
                <a:effectLst/>
                <a:latin typeface="Calibri" panose="020F0502020204030204" pitchFamily="34" charset="0"/>
                <a:cs typeface="Calibri" panose="020F0502020204030204" pitchFamily="34" charset="0"/>
              </a:rPr>
              <a:t>Revising an existing database is quite harder than building a database which is why initial design.</a:t>
            </a:r>
          </a:p>
          <a:p>
            <a:pPr>
              <a:buFont typeface="Wingdings" panose="05000000000000000000" pitchFamily="2" charset="2"/>
              <a:buChar char="v"/>
            </a:pPr>
            <a:r>
              <a:rPr lang="en-US" sz="2200" dirty="0">
                <a:solidFill>
                  <a:srgbClr val="000000"/>
                </a:solidFill>
                <a:latin typeface="Calibri" panose="020F0502020204030204" pitchFamily="34" charset="0"/>
                <a:cs typeface="Calibri" panose="020F0502020204030204" pitchFamily="34" charset="0"/>
              </a:rPr>
              <a:t>We must be careful about composite keys.</a:t>
            </a:r>
          </a:p>
          <a:p>
            <a:pPr marL="0" indent="0">
              <a:buNone/>
            </a:pPr>
            <a:endParaRPr lang="en-US" sz="2200" b="0" i="0" u="none" strike="noStrike" dirty="0">
              <a:solidFill>
                <a:srgbClr val="000000"/>
              </a:solidFill>
              <a:effectLst/>
              <a:latin typeface="Calibri" panose="020F0502020204030204" pitchFamily="34" charset="0"/>
              <a:cs typeface="Calibri" panose="020F0502020204030204" pitchFamily="34" charset="0"/>
            </a:endParaRPr>
          </a:p>
          <a:p>
            <a:pPr marL="0" indent="0">
              <a:buNone/>
            </a:pPr>
            <a:br>
              <a:rPr lang="en-US" sz="1400" b="0" dirty="0">
                <a:effectLst/>
              </a:rPr>
            </a:br>
            <a:r>
              <a:rPr lang="en-US" sz="2000" b="0" i="0" u="none" strike="noStrike" dirty="0">
                <a:solidFill>
                  <a:srgbClr val="000000"/>
                </a:solidFill>
                <a:effectLst/>
                <a:latin typeface="Calibri" panose="020F0502020204030204" pitchFamily="34" charset="0"/>
                <a:cs typeface="Calibri" panose="020F0502020204030204" pitchFamily="34" charset="0"/>
              </a:rPr>
              <a:t>  </a:t>
            </a:r>
            <a:endParaRPr lang="en-US" sz="2000" dirty="0">
              <a:solidFill>
                <a:schemeClr val="accent6">
                  <a:lumMod val="10000"/>
                </a:schemeClr>
              </a:solidFill>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28F2E38E-049D-6CC5-8804-C4CD7BAA195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A63B5F1-3F08-FB97-69AE-21C5C079655F}"/>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F1111CCD-D33F-C2A7-89C1-9C4EB66D355B}"/>
              </a:ext>
            </a:extLst>
          </p:cNvPr>
          <p:cNvSpPr>
            <a:spLocks noGrp="1"/>
          </p:cNvSpPr>
          <p:nvPr>
            <p:ph type="sldNum" sz="quarter" idx="12"/>
          </p:nvPr>
        </p:nvSpPr>
        <p:spPr/>
        <p:txBody>
          <a:bodyPr/>
          <a:lstStyle/>
          <a:p>
            <a:fld id="{58FB4751-880F-D840-AAA9-3A15815CC996}" type="slidenum">
              <a:rPr lang="en-US" smtClean="0"/>
              <a:t>9</a:t>
            </a:fld>
            <a:endParaRPr lang="en-US" dirty="0"/>
          </a:p>
        </p:txBody>
      </p:sp>
    </p:spTree>
    <p:extLst>
      <p:ext uri="{BB962C8B-B14F-4D97-AF65-F5344CB8AC3E}">
        <p14:creationId xmlns:p14="http://schemas.microsoft.com/office/powerpoint/2010/main" val="2597345649"/>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{F37CA84A-4BDD-4342-A73F-A2FE9641673E}tf11964407_win32</Template>
  <TotalTime>740</TotalTime>
  <Words>1106</Words>
  <Application>Microsoft Office PowerPoint</Application>
  <PresentationFormat>Widescreen</PresentationFormat>
  <Paragraphs>115</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Courier New</vt:lpstr>
      <vt:lpstr>Gill Sans Nova</vt:lpstr>
      <vt:lpstr>Gill Sans Nova Light</vt:lpstr>
      <vt:lpstr>Sagona Book</vt:lpstr>
      <vt:lpstr>Wingdings</vt:lpstr>
      <vt:lpstr>Office Theme</vt:lpstr>
      <vt:lpstr>COURSE NO: CSE384 COURSE NAME: DATABASE DESIGN LAB DATE: 19-08-2022 </vt:lpstr>
      <vt:lpstr>Project Overview:</vt:lpstr>
      <vt:lpstr>PowerPoint Presentation</vt:lpstr>
      <vt:lpstr>Functionality:</vt:lpstr>
      <vt:lpstr>Here is how we insert value into a table:</vt:lpstr>
      <vt:lpstr>Here is some query, Tuple, View, Subquery on our tables:</vt:lpstr>
      <vt:lpstr>Here is some query on join instruction:</vt:lpstr>
      <vt:lpstr>Database Design Process:</vt:lpstr>
      <vt:lpstr>PowerPoint Presentation</vt:lpstr>
      <vt:lpstr>Future of The Database:</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NO: CSE384 COURSE NAME: DATABASE DESIGN LAB DATE: 19-08-2022 </dc:title>
  <dc:creator>Sanzida Afrin</dc:creator>
  <cp:lastModifiedBy>Sanzida Afrin</cp:lastModifiedBy>
  <cp:revision>6</cp:revision>
  <dcterms:created xsi:type="dcterms:W3CDTF">2022-08-25T18:40:13Z</dcterms:created>
  <dcterms:modified xsi:type="dcterms:W3CDTF">2022-10-01T11:02:48Z</dcterms:modified>
</cp:coreProperties>
</file>