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Arial Black" panose="020B0A04020102020204" pitchFamily="34" charset="0"/>
      <p:bold r:id="rId9"/>
    </p:embeddedFont>
    <p:embeddedFont>
      <p:font typeface="BTMONA+EBGaramond-Regular" panose="020B0604020202020204"/>
      <p:regular r:id="rId10"/>
    </p:embeddedFont>
    <p:embeddedFont>
      <p:font typeface="Calibri" panose="020F0502020204030204" pitchFamily="34" charset="0"/>
      <p:regular r:id="rId11"/>
      <p:bold r:id="rId12"/>
      <p:italic r:id="rId13"/>
      <p:boldItalic r:id="rId14"/>
    </p:embeddedFont>
    <p:embeddedFont>
      <p:font typeface="CFJCTS+PublicSans-Bold" panose="020B0604020202020204"/>
      <p:regular r:id="rId15"/>
    </p:embeddedFont>
    <p:embeddedFont>
      <p:font typeface="CFRUAJ+EBGaramond-Medium" panose="020B0604020202020204"/>
      <p:regular r:id="rId16"/>
    </p:embeddedFont>
    <p:embeddedFont>
      <p:font typeface="ILIIOR+EBGaramond-Bold" panose="020B0604020202020204"/>
      <p:regular r:id="rId17"/>
    </p:embeddedFont>
    <p:embeddedFont>
      <p:font typeface="KQGMTU+Arial-BoldMT" panose="020B0604020202020204"/>
      <p:regular r:id="rId18"/>
    </p:embeddedFont>
    <p:embeddedFont>
      <p:font typeface="PVLNNE+ArialMT" panose="020B0604020202020204"/>
      <p:regular r:id="rId19"/>
    </p:embeddedFont>
    <p:embeddedFont>
      <p:font typeface="RMKPBC+PublicSans-BoldItalic" panose="020B0604020202020204"/>
      <p:regular r:id="rId2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p:cViewPr>
        <p:scale>
          <a:sx n="66" d="100"/>
          <a:sy n="66" d="100"/>
        </p:scale>
        <p:origin x="1408" y="312"/>
      </p:cViewPr>
      <p:guideLst>
        <p:guide orient="horz" pos="3168"/>
        <p:guide pos="24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9/15/2023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425" y="2693035"/>
            <a:ext cx="3420110" cy="1449115"/>
          </a:xfrm>
          <a:prstGeom prst="rect">
            <a:avLst/>
          </a:prstGeom>
        </p:spPr>
        <p:txBody>
          <a:bodyPr vert="horz" wrap="square" lIns="0" tIns="0" rIns="0" bIns="0" rtlCol="0">
            <a:spAutoFit/>
          </a:bodyPr>
          <a:lstStyle/>
          <a:p>
            <a:pPr marL="0" marR="0">
              <a:lnSpc>
                <a:spcPts val="2820"/>
              </a:lnSpc>
              <a:spcBef>
                <a:spcPts val="0"/>
              </a:spcBef>
              <a:spcAft>
                <a:spcPts val="0"/>
              </a:spcAft>
            </a:pPr>
            <a:r>
              <a:rPr lang="en-IN" sz="2400" b="1" dirty="0">
                <a:solidFill>
                  <a:srgbClr val="223669"/>
                </a:solidFill>
                <a:latin typeface="CFJCTS+PublicSans-Bold" panose="02000500000000000000"/>
                <a:cs typeface="CFJCTS+PublicSans-Bold" panose="02000500000000000000"/>
              </a:rPr>
              <a:t>“ </a:t>
            </a:r>
            <a:r>
              <a:rPr lang="en-IN" sz="2400" b="1" dirty="0">
                <a:solidFill>
                  <a:srgbClr val="223669"/>
                </a:solidFill>
                <a:latin typeface="Arial Black" panose="020B0A04020102020204" pitchFamily="34" charset="0"/>
                <a:cs typeface="CFJCTS+PublicSans-Bold" panose="02000500000000000000"/>
              </a:rPr>
              <a:t>E Commerce Website</a:t>
            </a:r>
            <a:r>
              <a:rPr sz="2400" b="1" dirty="0">
                <a:solidFill>
                  <a:srgbClr val="223669"/>
                </a:solidFill>
                <a:latin typeface="CFJCTS+PublicSans-Bold" panose="02000500000000000000"/>
                <a:cs typeface="CFJCTS+PublicSans-Bold" panose="02000500000000000000"/>
              </a:rPr>
              <a:t>”</a:t>
            </a: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86267"/>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ILIIOR+EBGaramond-Bold" panose="02000500000000000000"/>
                <a:cs typeface="ILIIOR+EBGaramond-Bold" panose="02000500000000000000"/>
              </a:rPr>
              <a:t>E-Commerce Search and Filtering System</a:t>
            </a:r>
          </a:p>
        </p:txBody>
      </p:sp>
      <p:sp>
        <p:nvSpPr>
          <p:cNvPr id="5"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panose="02000500000000000000"/>
                <a:cs typeface="CFRUAJ+EBGaramond-Medium" panose="02000500000000000000"/>
              </a:rPr>
              <a:t>E-commerce (electronic commerce) is the buying and selling of goods and services, or the transmitting of funds or data, over an electronic network, primarily the internet.</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1"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2" name="Text Box 11"/>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
        <p:nvSpPr>
          <p:cNvPr id="14" name="Text Box 13"/>
          <p:cNvSpPr txBox="1"/>
          <p:nvPr/>
        </p:nvSpPr>
        <p:spPr>
          <a:xfrm>
            <a:off x="1982470" y="3147695"/>
            <a:ext cx="1623060" cy="337185"/>
          </a:xfrm>
          <a:prstGeom prst="rect">
            <a:avLst/>
          </a:prstGeom>
          <a:noFill/>
        </p:spPr>
        <p:txBody>
          <a:bodyPr wrap="square" rtlCol="0">
            <a:spAutoFit/>
          </a:bodyPr>
          <a:lstStyle/>
          <a:p>
            <a:r>
              <a:rPr lang="en-US" sz="1600">
                <a:solidFill>
                  <a:schemeClr val="bg1"/>
                </a:solidFill>
              </a:rPr>
              <a:t>SANA Y</a:t>
            </a:r>
          </a:p>
        </p:txBody>
      </p:sp>
      <p:sp>
        <p:nvSpPr>
          <p:cNvPr id="15" name="Text Box 14"/>
          <p:cNvSpPr txBox="1"/>
          <p:nvPr/>
        </p:nvSpPr>
        <p:spPr>
          <a:xfrm>
            <a:off x="1982470" y="3580130"/>
            <a:ext cx="1623060" cy="337185"/>
          </a:xfrm>
          <a:prstGeom prst="rect">
            <a:avLst/>
          </a:prstGeom>
          <a:noFill/>
        </p:spPr>
        <p:txBody>
          <a:bodyPr wrap="square" rtlCol="0">
            <a:spAutoFit/>
          </a:bodyPr>
          <a:lstStyle/>
          <a:p>
            <a:r>
              <a:rPr lang="en-US" sz="1600">
                <a:solidFill>
                  <a:schemeClr val="bg1"/>
                </a:solidFill>
              </a:rPr>
              <a:t>PREETHIKA B S</a:t>
            </a:r>
          </a:p>
        </p:txBody>
      </p:sp>
      <p:sp>
        <p:nvSpPr>
          <p:cNvPr id="16" name="Text Box 15"/>
          <p:cNvSpPr txBox="1"/>
          <p:nvPr/>
        </p:nvSpPr>
        <p:spPr>
          <a:xfrm>
            <a:off x="1972945" y="3947160"/>
            <a:ext cx="1623060" cy="337185"/>
          </a:xfrm>
          <a:prstGeom prst="rect">
            <a:avLst/>
          </a:prstGeom>
          <a:noFill/>
        </p:spPr>
        <p:txBody>
          <a:bodyPr wrap="square" rtlCol="0">
            <a:spAutoFit/>
          </a:bodyPr>
          <a:lstStyle/>
          <a:p>
            <a:r>
              <a:rPr lang="en-US" sz="1600">
                <a:solidFill>
                  <a:schemeClr val="bg1"/>
                </a:solidFill>
              </a:rPr>
              <a:t>YAMINIPRIYA B</a:t>
            </a:r>
          </a:p>
        </p:txBody>
      </p:sp>
      <p:sp>
        <p:nvSpPr>
          <p:cNvPr id="17"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18"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1"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2"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6" name="object 6"/>
          <p:cNvSpPr txBox="1"/>
          <p:nvPr/>
        </p:nvSpPr>
        <p:spPr>
          <a:xfrm>
            <a:off x="1030605" y="901065"/>
            <a:ext cx="4872990" cy="6946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CreateꢀSRSꢀ:ꢀ“</a:t>
            </a:r>
            <a:r>
              <a:rPr lang="en-US" sz="1400" dirty="0">
                <a:ln/>
                <a:solidFill>
                  <a:schemeClr val="tx1"/>
                </a:solidFill>
                <a:effectLst>
                  <a:outerShdw blurRad="38100" dist="19050" dir="2700000" algn="tl" rotWithShape="0">
                    <a:schemeClr val="dk1">
                      <a:alpha val="40000"/>
                    </a:schemeClr>
                  </a:outerShdw>
                </a:effectLst>
                <a:latin typeface="CFRUAJ+EBGaramond-Medium" panose="02000500000000000000"/>
                <a:cs typeface="CFRUAJ+EBGaramond-Medium" panose="02000500000000000000"/>
              </a:rPr>
              <a:t> </a:t>
            </a:r>
            <a:r>
              <a:rPr sz="1400" spc="-10" dirty="0">
                <a:ln/>
                <a:solidFill>
                  <a:schemeClr val="tx1"/>
                </a:solidFill>
                <a:effectLst>
                  <a:outerShdw blurRad="38100" dist="19050" dir="2700000" algn="tl" rotWithShape="0">
                    <a:schemeClr val="dk1">
                      <a:alpha val="40000"/>
                    </a:schemeClr>
                  </a:outerShdw>
                </a:effectLst>
                <a:latin typeface="ILIIOR+EBGaramond-Bold" panose="02000500000000000000"/>
                <a:cs typeface="ILIIOR+EBGaramond-Bold" panose="02000500000000000000"/>
                <a:sym typeface="+mn-ea"/>
              </a:rPr>
              <a:t>E-Commerce Search and Filtering System</a:t>
            </a:r>
            <a:r>
              <a:rPr lang="en-US" sz="1400" spc="-10" dirty="0">
                <a:ln/>
                <a:solidFill>
                  <a:schemeClr val="tx1"/>
                </a:solidFill>
                <a:effectLst>
                  <a:outerShdw blurRad="38100" dist="19050" dir="2700000" algn="tl" rotWithShape="0">
                    <a:schemeClr val="dk1">
                      <a:alpha val="40000"/>
                    </a:schemeClr>
                  </a:outerShdw>
                </a:effectLst>
                <a:latin typeface="ILIIOR+EBGaramond-Bold" panose="02000500000000000000"/>
                <a:cs typeface="ILIIOR+EBGaramond-Bold" panose="02000500000000000000"/>
                <a:sym typeface="+mn-ea"/>
              </a:rPr>
              <a:t> </a:t>
            </a:r>
            <a:r>
              <a:rPr sz="1400" dirty="0">
                <a:solidFill>
                  <a:srgbClr val="000000"/>
                </a:solidFill>
                <a:latin typeface="CFRUAJ+EBGaramond-Medium" panose="02000500000000000000"/>
                <a:cs typeface="CFRUAJ+EBGaramond-Medium" panose="02000500000000000000"/>
              </a:rPr>
              <a:t>”</a:t>
            </a: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Creationꢀ&amp;ꢀSet-upꢀofꢀGithubꢀaccount</a:t>
            </a: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CFRUAJ+EBGaramond-Medium" panose="02000500000000000000"/>
                <a:cs typeface="CFRUAJ+EBGaramond-Medium" panose="02000500000000000000"/>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Getꢀtoꢀknowꢀaboutꢀdifferentꢀlifecycleꢀmodels.</a:t>
            </a: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UnderstandingꢀimportanceꢀandꢀhowꢀtoꢀcreateꢀanꢀSRS</a:t>
            </a: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Understandingꢀagileꢀandꢀscrumꢀmanagementꢀtechniquesꢀforꢀefficientꢀproductꢀdevelopment</a:t>
            </a:r>
          </a:p>
        </p:txBody>
      </p:sp>
      <p:sp>
        <p:nvSpPr>
          <p:cNvPr id="13" name="Text Box 12"/>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Step-WiseꢀDescription</a:t>
            </a:r>
          </a:p>
        </p:txBody>
      </p:sp>
      <p:sp>
        <p:nvSpPr>
          <p:cNvPr id="4" name="object 4"/>
          <p:cNvSpPr txBox="1"/>
          <p:nvPr/>
        </p:nvSpPr>
        <p:spPr>
          <a:xfrm>
            <a:off x="638229" y="295475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panose="02000500000000000000"/>
                <a:cs typeface="ILIIOR+EBGaramond-Bold" panose="02000500000000000000"/>
              </a:rPr>
              <a:t>Summaryꢀofꢀyourꢀtask</a:t>
            </a:r>
          </a:p>
        </p:txBody>
      </p:sp>
      <p:sp>
        <p:nvSpPr>
          <p:cNvPr id="5" name="Text Box 4"/>
          <p:cNvSpPr txBox="1"/>
          <p:nvPr/>
        </p:nvSpPr>
        <p:spPr>
          <a:xfrm>
            <a:off x="879475" y="679450"/>
            <a:ext cx="3048000" cy="1476375"/>
          </a:xfrm>
          <a:prstGeom prst="rect">
            <a:avLst/>
          </a:prstGeom>
          <a:noFill/>
        </p:spPr>
        <p:txBody>
          <a:bodyPr wrap="square" rtlCol="0">
            <a:spAutoFit/>
          </a:bodyPr>
          <a:lstStyle/>
          <a:p>
            <a:pPr marL="285750" indent="-285750">
              <a:buFont typeface="Arial" panose="020B0604020202020204" pitchFamily="34" charset="0"/>
              <a:buChar char="•"/>
            </a:pPr>
            <a:r>
              <a:rPr lang="en-US"/>
              <a:t>Planning and Research</a:t>
            </a:r>
          </a:p>
          <a:p>
            <a:pPr marL="285750" indent="-285750">
              <a:buFont typeface="Arial" panose="020B0604020202020204" pitchFamily="34" charset="0"/>
              <a:buChar char="•"/>
            </a:pPr>
            <a:r>
              <a:rPr lang="en-US"/>
              <a:t>Domain and Hosting</a:t>
            </a:r>
          </a:p>
          <a:p>
            <a:pPr marL="285750" indent="-285750">
              <a:buFont typeface="Arial" panose="020B0604020202020204" pitchFamily="34" charset="0"/>
              <a:buChar char="•"/>
            </a:pPr>
            <a:r>
              <a:rPr lang="en-US"/>
              <a:t>Website Development</a:t>
            </a:r>
          </a:p>
          <a:p>
            <a:pPr marL="285750" indent="-285750">
              <a:buFont typeface="Arial" panose="020B0604020202020204" pitchFamily="34" charset="0"/>
              <a:buChar char="•"/>
            </a:pPr>
            <a:r>
              <a:rPr lang="en-US"/>
              <a:t>Content and SEO</a:t>
            </a:r>
          </a:p>
          <a:p>
            <a:pPr marL="285750" indent="-285750">
              <a:buFont typeface="Arial" panose="020B0604020202020204" pitchFamily="34" charset="0"/>
              <a:buChar char="•"/>
            </a:pPr>
            <a:r>
              <a:rPr lang="en-US"/>
              <a:t>Marketing and Promotion</a:t>
            </a:r>
          </a:p>
        </p:txBody>
      </p:sp>
      <p:sp>
        <p:nvSpPr>
          <p:cNvPr id="6" name="Text Box 5"/>
          <p:cNvSpPr txBox="1"/>
          <p:nvPr/>
        </p:nvSpPr>
        <p:spPr>
          <a:xfrm>
            <a:off x="633730" y="3315335"/>
            <a:ext cx="7743190" cy="1576070"/>
          </a:xfrm>
          <a:prstGeom prst="rect">
            <a:avLst/>
          </a:prstGeom>
          <a:noFill/>
        </p:spPr>
        <p:txBody>
          <a:bodyPr wrap="square" rtlCol="0">
            <a:noAutofit/>
          </a:bodyPr>
          <a:lstStyle/>
          <a:p>
            <a:pPr indent="457200" algn="just"/>
            <a:r>
              <a:rPr lang="en-US"/>
              <a:t>The introduction to our project is given first. Nextly, different sections like Navigation, Products, Price, etc., are created. Further, refactoring to clean code is done. Then functionalities are created and then components are refactored. Finally the bug are fixed and the outro is given.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ILIIOR+EBGaramond-Bold" panose="02000500000000000000"/>
                <a:cs typeface="ILIIOR+EBGaramond-Bold" panose="02000500000000000000"/>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Gatherꢀrequirementsꢀforꢀtheꢀ</a:t>
            </a:r>
          </a:p>
          <a:p>
            <a:pPr marL="101727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addꢀReadme.mdꢀfileꢀwithꢀ</a:t>
            </a: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Prepareꢀdatabaseꢀdesignꢀ</a:t>
            </a:r>
          </a:p>
          <a:p>
            <a:pPr marL="74295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Commitꢀallꢀchangesꢀwithꢀ"firstꢀ</a:t>
            </a: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Getꢀyourꢀinitialꢀprojectꢀ</a:t>
            </a:r>
          </a:p>
          <a:p>
            <a:pPr marL="365125"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createꢀaꢀrepositoryꢀonꢀgithubꢀ</a:t>
            </a: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Pushꢀyourꢀchangesꢀtoꢀgithub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p>
        </p:txBody>
      </p:sp>
      <p:sp>
        <p:nvSpPr>
          <p:cNvPr id="4" name="object 4"/>
          <p:cNvSpPr txBox="1"/>
          <p:nvPr/>
        </p:nvSpPr>
        <p:spPr>
          <a:xfrm>
            <a:off x="4273458" y="2270922"/>
            <a:ext cx="2527274" cy="392928"/>
          </a:xfrm>
          <a:prstGeom prst="rect">
            <a:avLst/>
          </a:prstGeom>
        </p:spPr>
        <p:txBody>
          <a:bodyPr vert="horz" wrap="square" lIns="0" tIns="0" rIns="0" bIns="0" rtlCol="0">
            <a:spAutoFit/>
          </a:bodyPr>
          <a:lstStyle/>
          <a:p>
            <a:pPr marL="0" marR="0">
              <a:lnSpc>
                <a:spcPts val="1645"/>
              </a:lnSpc>
              <a:spcBef>
                <a:spcPts val="0"/>
              </a:spcBef>
              <a:spcAft>
                <a:spcPts val="0"/>
              </a:spcAft>
            </a:pPr>
            <a:r>
              <a:rPr lang="en-IN" sz="1000" b="1" dirty="0">
                <a:solidFill>
                  <a:srgbClr val="BD8738"/>
                </a:solidFill>
                <a:cs typeface="RMKPBC+PublicSans-BoldItalic" panose="02000500000000000000"/>
              </a:rPr>
              <a:t>https://github.com/Sanzzz1234/NM-SPCET-CSE-GROUP04.git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386</Words>
  <Application>Microsoft Office PowerPoint</Application>
  <PresentationFormat>On-screen Show (16:9)</PresentationFormat>
  <Paragraphs>61</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PVLNNE+ArialMT</vt:lpstr>
      <vt:lpstr>CFJCTS+PublicSans-Bold</vt:lpstr>
      <vt:lpstr>Times New Roman</vt:lpstr>
      <vt:lpstr>RMKPBC+PublicSans-BoldItalic</vt:lpstr>
      <vt:lpstr>KQGMTU+Arial-BoldMT</vt:lpstr>
      <vt:lpstr>CFRUAJ+EBGaramond-Medium</vt:lpstr>
      <vt:lpstr>ILIIOR+EBGaramond-Bold</vt:lpstr>
      <vt:lpstr>Arial Black</vt:lpstr>
      <vt:lpstr>Calibri</vt:lpstr>
      <vt:lpstr>BTMONA+EBGaramond-Regular</vt:lpstr>
      <vt:lpstr>Arial</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Sana Y</cp:lastModifiedBy>
  <cp:revision>3</cp:revision>
  <dcterms:created xsi:type="dcterms:W3CDTF">2023-09-13T08:54:55Z</dcterms:created>
  <dcterms:modified xsi:type="dcterms:W3CDTF">2023-09-15T03:48:53Z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2169CDCF6971419DA384A222116E7984_12</vt:lpwstr>
  </property>
  <property fmtid="{D5CDD505-2E9C-101B-9397-08002B2CF9AE}" pid="3" name="KSOProductBuildVer">
    <vt:lpwstr>1033-12.2.0.13201</vt:lpwstr>
  </property>
</Properties>
</file>