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3F5"/>
    <a:srgbClr val="ED7D31"/>
    <a:srgbClr val="F4C231"/>
    <a:srgbClr val="477BB2"/>
    <a:srgbClr val="B4C7E7"/>
    <a:srgbClr val="CCB68A"/>
    <a:srgbClr val="B15D38"/>
    <a:srgbClr val="F8B99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48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52AD1-A8CA-4A77-B6A1-873B4BB3F8E3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FF1F4-EA2A-4951-B79C-C433BCDCF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3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FF1F4-EA2A-4951-B79C-C433BCDCF0D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5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88EC-1538-4995-9DEE-0E51A2644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5AE706-B563-40FE-897A-87E325556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68D63-2AEA-45DD-9300-C993BA16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931-74D9-4EF7-8D06-EBEB1617065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BB621-6D3C-4A56-875B-F422581D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855B3-6639-45D9-B469-AE692E6A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3D13-AA3A-4C96-9C13-753ACA1B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8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8A4A7-38AB-43AE-B5FF-D3186F4F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5ACA5D-5B1A-4E4D-8E53-DCE6D7530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D2E1A-F5C4-4B50-984D-826670F9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931-74D9-4EF7-8D06-EBEB1617065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826BF-0A66-4F67-8D71-21991A73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180E9-9D40-497B-A5A9-BFE3D012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3D13-AA3A-4C96-9C13-753ACA1B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4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72C7AE-79EF-4DDF-9199-AA26BDD2E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CE0327-47BF-4A8F-BE81-7504E55C0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91360-57B8-49A2-A981-A268747A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931-74D9-4EF7-8D06-EBEB1617065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D90C6-A57B-4947-9E09-823922F3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B496E-9F06-4084-B6E3-577BB9E0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3D13-AA3A-4C96-9C13-753ACA1B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FA5C9-C055-44FE-9BAB-57226E8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2E323-72E7-475C-83D5-E3844963D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B02E1-D6F7-44C7-A782-5341C3A5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931-74D9-4EF7-8D06-EBEB1617065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51045-E208-44C4-84BE-0C9CBEE0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E04EF-D8EC-4CA8-A755-2F0F7F9C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3D13-AA3A-4C96-9C13-753ACA1B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4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253AE-8E26-415F-8427-4CBB91D2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E1282F-5FAC-4BCA-A9C1-243FD8F1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D58FC-1F9A-4960-8F05-7480F9EE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931-74D9-4EF7-8D06-EBEB1617065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1E672-BF80-4441-A80B-A43D93ED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9B08B-C636-4BDD-8BC6-AFD3F2D6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3D13-AA3A-4C96-9C13-753ACA1B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3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8B6B0-5AAE-43A0-8D41-E6656683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5D8F2-EBC2-4B65-B364-7BB643DE7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04503-90C0-4334-95A6-D3A578860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07749-0254-4A55-9BDD-8338C609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931-74D9-4EF7-8D06-EBEB1617065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85B7FC-2FA0-48DA-A605-DEE991B4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7DACE-322C-448F-9B0F-AD6DA900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3D13-AA3A-4C96-9C13-753ACA1B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5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51616-1288-40AC-B4EE-EB55E04C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88562-8E3F-417B-AE46-BF2CEE01A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4D9020-0715-4245-9FCA-9DE40B6C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F11BBA-FFB9-4F11-9B7B-0B79B6106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D4B2D-DFDF-48BC-B961-97B539C62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56B4F3-9DC9-4B70-8D5C-088D90DA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931-74D9-4EF7-8D06-EBEB1617065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7809BF-2593-4FF7-8162-69934AE4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5F8B67-6581-4F0B-ACDB-E36837C2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3D13-AA3A-4C96-9C13-753ACA1B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6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7885E-44E9-4104-B3CC-1457D6EE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15C491-EA7B-4846-95BB-EE2E8925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931-74D9-4EF7-8D06-EBEB1617065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CC6588-F8C5-4151-86FA-F931A44C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05EEC9-7C8E-4515-BA7D-BF0F6CE8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3D13-AA3A-4C96-9C13-753ACA1B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1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F3320-0DB0-4E6B-AF4C-484C4E95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931-74D9-4EF7-8D06-EBEB1617065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D665BC-4208-4D0A-874A-95465753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C3AA0-017B-4985-B2DF-52ACDB70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3D13-AA3A-4C96-9C13-753ACA1B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3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AC23D-D3AF-4649-A9C2-CC2E2268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3B344-5130-4398-B8B4-1BF3D94C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144EAC-B4C4-4A35-B07E-88FA2D7DF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47D43-1E72-425A-8799-BC1D5812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931-74D9-4EF7-8D06-EBEB1617065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1CD95-C7EB-42D2-B0EE-1F1E3EE5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400C7-F6F7-4925-8DEF-E1A23938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3D13-AA3A-4C96-9C13-753ACA1B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2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C8C08-72EE-4B2C-BD67-C29943B0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F5189C-FA3B-4885-83AE-957BEBB04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26FEE7-CF68-4096-9FB7-4D8A99B0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764DA-76F7-440B-BD6D-0387D697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931-74D9-4EF7-8D06-EBEB1617065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4B5FE-22CF-49D2-8A47-067B7090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252E2-0008-4BA4-843C-7910CA9B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3D13-AA3A-4C96-9C13-753ACA1B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BA3348-1999-431E-8906-1EB0149B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FB01C-91A3-454D-907A-F8EA2D8AC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AFAE1-18E5-4D32-B706-692EA25FF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F931-74D9-4EF7-8D06-EBEB1617065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70216-5927-4CAF-AED0-00B22D0ED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2AE7C-B849-472A-BF0B-2A84A3A4D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3D13-AA3A-4C96-9C13-753ACA1B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2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590762-A88D-43A5-AD6A-B865E8B3F7FC}"/>
              </a:ext>
            </a:extLst>
          </p:cNvPr>
          <p:cNvSpPr/>
          <p:nvPr/>
        </p:nvSpPr>
        <p:spPr>
          <a:xfrm>
            <a:off x="955040" y="3058160"/>
            <a:ext cx="1595120" cy="7416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电磁屏蔽膜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D7A3A82-696D-458E-AC16-4352777F1B47}"/>
              </a:ext>
            </a:extLst>
          </p:cNvPr>
          <p:cNvSpPr/>
          <p:nvPr/>
        </p:nvSpPr>
        <p:spPr>
          <a:xfrm>
            <a:off x="2712720" y="1788160"/>
            <a:ext cx="243840" cy="328168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21374FB-1B7A-4E42-BE41-DB6CBB20E6A4}"/>
              </a:ext>
            </a:extLst>
          </p:cNvPr>
          <p:cNvSpPr/>
          <p:nvPr/>
        </p:nvSpPr>
        <p:spPr>
          <a:xfrm>
            <a:off x="3027680" y="1417320"/>
            <a:ext cx="1595120" cy="7416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导电胶型电磁屏蔽膜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BB70F3C-F10D-4E83-807F-786FD9DA380F}"/>
              </a:ext>
            </a:extLst>
          </p:cNvPr>
          <p:cNvSpPr/>
          <p:nvPr/>
        </p:nvSpPr>
        <p:spPr>
          <a:xfrm>
            <a:off x="3027680" y="3058160"/>
            <a:ext cx="1595120" cy="7416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金属合金型电磁屏蔽膜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9A4BD3F-649A-4E32-BFB7-05F60F8315AC}"/>
              </a:ext>
            </a:extLst>
          </p:cNvPr>
          <p:cNvSpPr/>
          <p:nvPr/>
        </p:nvSpPr>
        <p:spPr>
          <a:xfrm>
            <a:off x="3027680" y="4699000"/>
            <a:ext cx="1595120" cy="7416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微针型电磁屏蔽膜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E76DFA-01AE-4356-8012-907EC807B418}"/>
              </a:ext>
            </a:extLst>
          </p:cNvPr>
          <p:cNvSpPr/>
          <p:nvPr/>
        </p:nvSpPr>
        <p:spPr>
          <a:xfrm>
            <a:off x="5334000" y="3021096"/>
            <a:ext cx="1595120" cy="7416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FPC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670650F9-EFB3-4DF8-A133-E5D06D679BB9}"/>
              </a:ext>
            </a:extLst>
          </p:cNvPr>
          <p:cNvSpPr/>
          <p:nvPr/>
        </p:nvSpPr>
        <p:spPr>
          <a:xfrm>
            <a:off x="4775200" y="1788160"/>
            <a:ext cx="406400" cy="3281672"/>
          </a:xfrm>
          <a:prstGeom prst="righ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D1FAAA0-11F3-4746-83DD-6CFD3AB697EB}"/>
              </a:ext>
            </a:extLst>
          </p:cNvPr>
          <p:cNvSpPr/>
          <p:nvPr/>
        </p:nvSpPr>
        <p:spPr>
          <a:xfrm>
            <a:off x="9184640" y="-10160"/>
            <a:ext cx="1595120" cy="7416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PCB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C3B3572F-BC76-4B4F-91ED-ABAB101B2899}"/>
              </a:ext>
            </a:extLst>
          </p:cNvPr>
          <p:cNvSpPr/>
          <p:nvPr/>
        </p:nvSpPr>
        <p:spPr>
          <a:xfrm>
            <a:off x="7035801" y="2660416"/>
            <a:ext cx="45719" cy="151383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382E2F4-7093-47FA-9DDB-CA402B2904AD}"/>
              </a:ext>
            </a:extLst>
          </p:cNvPr>
          <p:cNvSpPr txBox="1"/>
          <p:nvPr/>
        </p:nvSpPr>
        <p:spPr>
          <a:xfrm>
            <a:off x="7233920" y="2492772"/>
            <a:ext cx="1346201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智能手机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009920-0B24-4F46-B78C-A449C2EAD7AA}"/>
              </a:ext>
            </a:extLst>
          </p:cNvPr>
          <p:cNvSpPr txBox="1"/>
          <p:nvPr/>
        </p:nvSpPr>
        <p:spPr>
          <a:xfrm>
            <a:off x="7233919" y="3058160"/>
            <a:ext cx="1346201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电脑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B8BFCD-7415-445E-BA27-47A7B3DFA922}"/>
              </a:ext>
            </a:extLst>
          </p:cNvPr>
          <p:cNvSpPr txBox="1"/>
          <p:nvPr/>
        </p:nvSpPr>
        <p:spPr>
          <a:xfrm>
            <a:off x="7223761" y="3578110"/>
            <a:ext cx="1346201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汽车电子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F493FB-679E-40F4-B2F4-9B7688DE9301}"/>
              </a:ext>
            </a:extLst>
          </p:cNvPr>
          <p:cNvSpPr txBox="1"/>
          <p:nvPr/>
        </p:nvSpPr>
        <p:spPr>
          <a:xfrm>
            <a:off x="7233919" y="4143498"/>
            <a:ext cx="1346201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5G</a:t>
            </a:r>
            <a:r>
              <a:rPr lang="zh-CN" altLang="en-US" b="1" dirty="0"/>
              <a:t>通讯</a:t>
            </a:r>
          </a:p>
        </p:txBody>
      </p:sp>
    </p:spTree>
    <p:extLst>
      <p:ext uri="{BB962C8B-B14F-4D97-AF65-F5344CB8AC3E}">
        <p14:creationId xmlns:p14="http://schemas.microsoft.com/office/powerpoint/2010/main" val="164758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373414C-F2DF-4228-AC52-6B8E3849FBCF}"/>
              </a:ext>
            </a:extLst>
          </p:cNvPr>
          <p:cNvGrpSpPr/>
          <p:nvPr/>
        </p:nvGrpSpPr>
        <p:grpSpPr>
          <a:xfrm>
            <a:off x="-7485534" y="625678"/>
            <a:ext cx="5756077" cy="2550385"/>
            <a:chOff x="304800" y="3201964"/>
            <a:chExt cx="6186865" cy="2978935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DE66F671-7E8C-40B4-9346-40F7AB310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201964"/>
              <a:ext cx="6186865" cy="2701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083B0D3-2793-433F-A5B9-C12DCFFFDC5F}"/>
                </a:ext>
              </a:extLst>
            </p:cNvPr>
            <p:cNvSpPr txBox="1"/>
            <p:nvPr/>
          </p:nvSpPr>
          <p:spPr>
            <a:xfrm>
              <a:off x="2405237" y="5903900"/>
              <a:ext cx="11079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charset="-122"/>
                  <a:ea typeface="楷体" panose="02010609060101010101" charset="-122"/>
                  <a:cs typeface="Helvetica"/>
                  <a:sym typeface="微软雅黑" panose="020B0503020204020204" charset="-122"/>
                </a:rPr>
                <a:t>公司股权结构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Helvetica"/>
                <a:sym typeface="微软雅黑" panose="020B0503020204020204" charset="-122"/>
              </a:endParaRPr>
            </a:p>
          </p:txBody>
        </p:sp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id="{94243B5A-99BB-4112-AB9C-E9BF21C1A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27816" y="3901817"/>
            <a:ext cx="5716772" cy="2570804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3DEF88A3-1AF7-46A7-B2B2-1668AFDA5758}"/>
              </a:ext>
            </a:extLst>
          </p:cNvPr>
          <p:cNvGrpSpPr/>
          <p:nvPr/>
        </p:nvGrpSpPr>
        <p:grpSpPr>
          <a:xfrm>
            <a:off x="1356563" y="3200247"/>
            <a:ext cx="1082020" cy="1230803"/>
            <a:chOff x="9922332" y="3171395"/>
            <a:chExt cx="1142586" cy="1111923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BE11FFB-11C2-45D6-9065-C99D0E219EFC}"/>
                </a:ext>
              </a:extLst>
            </p:cNvPr>
            <p:cNvGrpSpPr/>
            <p:nvPr/>
          </p:nvGrpSpPr>
          <p:grpSpPr>
            <a:xfrm>
              <a:off x="10032231" y="3171395"/>
              <a:ext cx="904759" cy="1111923"/>
              <a:chOff x="10032231" y="3171395"/>
              <a:chExt cx="904759" cy="111192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F8BBDB1-729E-4E31-A81D-A58324D2DA00}"/>
                  </a:ext>
                </a:extLst>
              </p:cNvPr>
              <p:cNvSpPr/>
              <p:nvPr/>
            </p:nvSpPr>
            <p:spPr>
              <a:xfrm>
                <a:off x="10032231" y="3171395"/>
                <a:ext cx="904759" cy="497840"/>
              </a:xfrm>
              <a:prstGeom prst="rect">
                <a:avLst/>
              </a:prstGeom>
              <a:solidFill>
                <a:srgbClr val="477BB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叶勇</a:t>
                </a: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D63173D3-D396-4357-B4BC-2ABD5F87E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5440" y="3677920"/>
                <a:ext cx="7826" cy="6053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51D05E8-E15D-4453-AF5F-5342BDB166BE}"/>
                </a:ext>
              </a:extLst>
            </p:cNvPr>
            <p:cNvSpPr txBox="1"/>
            <p:nvPr/>
          </p:nvSpPr>
          <p:spPr>
            <a:xfrm>
              <a:off x="9922332" y="3855960"/>
              <a:ext cx="11425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2.38%</a:t>
              </a:r>
              <a:endParaRPr lang="zh-CN" altLang="en-US" sz="12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3EAC0D3-5D57-4E41-84B4-C9F1B2996B01}"/>
              </a:ext>
            </a:extLst>
          </p:cNvPr>
          <p:cNvGrpSpPr/>
          <p:nvPr/>
        </p:nvGrpSpPr>
        <p:grpSpPr>
          <a:xfrm>
            <a:off x="367420" y="3193963"/>
            <a:ext cx="1082020" cy="1237087"/>
            <a:chOff x="5756026" y="3180080"/>
            <a:chExt cx="1142586" cy="111760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8BC58B1-6A33-42A6-AC08-A9670D4AB6A6}"/>
                </a:ext>
              </a:extLst>
            </p:cNvPr>
            <p:cNvGrpSpPr/>
            <p:nvPr/>
          </p:nvGrpSpPr>
          <p:grpSpPr>
            <a:xfrm>
              <a:off x="5902959" y="3180080"/>
              <a:ext cx="904232" cy="1117600"/>
              <a:chOff x="5902959" y="3180080"/>
              <a:chExt cx="904232" cy="11176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BE78AB1-AD7B-4F48-8DAE-63C609B88218}"/>
                  </a:ext>
                </a:extLst>
              </p:cNvPr>
              <p:cNvSpPr/>
              <p:nvPr/>
            </p:nvSpPr>
            <p:spPr>
              <a:xfrm>
                <a:off x="5902959" y="3180080"/>
                <a:ext cx="904232" cy="497840"/>
              </a:xfrm>
              <a:prstGeom prst="rect">
                <a:avLst/>
              </a:prstGeom>
              <a:solidFill>
                <a:srgbClr val="477BB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易红琼</a:t>
                </a: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3E74AC47-018A-4981-A910-E6354A022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0000" y="3677920"/>
                <a:ext cx="0" cy="619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9D57989-A3EB-4ACE-80DF-CF2C194DBF41}"/>
                </a:ext>
              </a:extLst>
            </p:cNvPr>
            <p:cNvSpPr txBox="1"/>
            <p:nvPr/>
          </p:nvSpPr>
          <p:spPr>
            <a:xfrm>
              <a:off x="5756026" y="3883305"/>
              <a:ext cx="11425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8.64%</a:t>
              </a:r>
              <a:endParaRPr lang="zh-CN" altLang="en-US" sz="12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C91D984-8C20-4DF8-8BCB-51F39883AFB5}"/>
              </a:ext>
            </a:extLst>
          </p:cNvPr>
          <p:cNvSpPr txBox="1"/>
          <p:nvPr/>
        </p:nvSpPr>
        <p:spPr>
          <a:xfrm>
            <a:off x="6637216" y="0"/>
            <a:ext cx="671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BB12CA2-510C-4F0E-8F75-73831BA0ED2E}"/>
              </a:ext>
            </a:extLst>
          </p:cNvPr>
          <p:cNvCxnSpPr>
            <a:cxnSpLocks/>
          </p:cNvCxnSpPr>
          <p:nvPr/>
        </p:nvCxnSpPr>
        <p:spPr>
          <a:xfrm>
            <a:off x="908430" y="4426203"/>
            <a:ext cx="10609413" cy="20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42B0A0DD-C3CE-47C0-BD8F-A2008EC1588C}"/>
              </a:ext>
            </a:extLst>
          </p:cNvPr>
          <p:cNvGrpSpPr/>
          <p:nvPr/>
        </p:nvGrpSpPr>
        <p:grpSpPr>
          <a:xfrm>
            <a:off x="3570910" y="3226210"/>
            <a:ext cx="1082020" cy="1220866"/>
            <a:chOff x="1303801" y="3031534"/>
            <a:chExt cx="1142586" cy="110294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13290B-2296-4938-B8E4-1048542517F5}"/>
                </a:ext>
              </a:extLst>
            </p:cNvPr>
            <p:cNvSpPr/>
            <p:nvPr/>
          </p:nvSpPr>
          <p:spPr>
            <a:xfrm>
              <a:off x="1447299" y="3031534"/>
              <a:ext cx="903600" cy="496800"/>
            </a:xfrm>
            <a:prstGeom prst="rect">
              <a:avLst/>
            </a:prstGeom>
            <a:solidFill>
              <a:srgbClr val="F4C23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胡云连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6E29A6B-6F10-4163-9ECE-A9ED720C3CB4}"/>
                </a:ext>
              </a:extLst>
            </p:cNvPr>
            <p:cNvCxnSpPr>
              <a:cxnSpLocks/>
            </p:cNvCxnSpPr>
            <p:nvPr/>
          </p:nvCxnSpPr>
          <p:spPr>
            <a:xfrm>
              <a:off x="1909614" y="3515280"/>
              <a:ext cx="0" cy="61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5628277-3F77-4BE1-9A46-F522BDAD32A3}"/>
                </a:ext>
              </a:extLst>
            </p:cNvPr>
            <p:cNvSpPr txBox="1"/>
            <p:nvPr/>
          </p:nvSpPr>
          <p:spPr>
            <a:xfrm>
              <a:off x="1303801" y="3700033"/>
              <a:ext cx="1142586" cy="3285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18.19%</a:t>
              </a:r>
              <a:endParaRPr lang="zh-CN" altLang="en-US" sz="12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70B95E2-5017-4CD7-80C4-D050BEF7095F}"/>
              </a:ext>
            </a:extLst>
          </p:cNvPr>
          <p:cNvGrpSpPr/>
          <p:nvPr/>
        </p:nvGrpSpPr>
        <p:grpSpPr>
          <a:xfrm>
            <a:off x="10928325" y="3191824"/>
            <a:ext cx="1154574" cy="1259319"/>
            <a:chOff x="7269458" y="3473026"/>
            <a:chExt cx="1219201" cy="1137685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6679DB8-8C58-45F9-A52A-02037F92E991}"/>
                </a:ext>
              </a:extLst>
            </p:cNvPr>
            <p:cNvGrpSpPr/>
            <p:nvPr/>
          </p:nvGrpSpPr>
          <p:grpSpPr>
            <a:xfrm>
              <a:off x="7269458" y="3473026"/>
              <a:ext cx="1219201" cy="1137685"/>
              <a:chOff x="8620648" y="3141071"/>
              <a:chExt cx="1219201" cy="1137685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C9BA812-CE7C-473F-B3C6-B7F2DE159AB1}"/>
                  </a:ext>
                </a:extLst>
              </p:cNvPr>
              <p:cNvSpPr/>
              <p:nvPr/>
            </p:nvSpPr>
            <p:spPr>
              <a:xfrm>
                <a:off x="8620648" y="3141071"/>
                <a:ext cx="1219201" cy="497840"/>
              </a:xfrm>
              <a:prstGeom prst="rect">
                <a:avLst/>
              </a:prstGeom>
              <a:solidFill>
                <a:srgbClr val="477BB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湖北小米长江产业投资基金</a:t>
                </a: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C11DA164-3E6A-451E-9C74-9207FCC69D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30248" y="3649290"/>
                <a:ext cx="0" cy="6294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3184A4A-96C6-48D6-BBE4-5471FEB2B877}"/>
                </a:ext>
              </a:extLst>
            </p:cNvPr>
            <p:cNvSpPr txBox="1"/>
            <p:nvPr/>
          </p:nvSpPr>
          <p:spPr>
            <a:xfrm>
              <a:off x="7307766" y="4194994"/>
              <a:ext cx="11425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2.50%</a:t>
              </a:r>
              <a:endParaRPr lang="zh-CN" altLang="en-US" sz="12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8AE8E4A-BA15-41B9-A545-DF96C92FABF3}"/>
              </a:ext>
            </a:extLst>
          </p:cNvPr>
          <p:cNvGrpSpPr/>
          <p:nvPr/>
        </p:nvGrpSpPr>
        <p:grpSpPr>
          <a:xfrm>
            <a:off x="9511110" y="3187194"/>
            <a:ext cx="1320170" cy="1252036"/>
            <a:chOff x="5337258" y="1483360"/>
            <a:chExt cx="1394067" cy="1131105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6926744-3C1E-4AB9-BF33-A60147D2355D}"/>
                </a:ext>
              </a:extLst>
            </p:cNvPr>
            <p:cNvGrpSpPr/>
            <p:nvPr/>
          </p:nvGrpSpPr>
          <p:grpSpPr>
            <a:xfrm>
              <a:off x="5337258" y="1483360"/>
              <a:ext cx="1394067" cy="1131105"/>
              <a:chOff x="5337258" y="1483360"/>
              <a:chExt cx="1394067" cy="1131105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5596C46-FBB5-449D-855E-BBF9745C4248}"/>
                  </a:ext>
                </a:extLst>
              </p:cNvPr>
              <p:cNvSpPr/>
              <p:nvPr/>
            </p:nvSpPr>
            <p:spPr>
              <a:xfrm>
                <a:off x="5337258" y="1483360"/>
                <a:ext cx="1394067" cy="497840"/>
              </a:xfrm>
              <a:prstGeom prst="rect">
                <a:avLst/>
              </a:prstGeom>
              <a:solidFill>
                <a:srgbClr val="477BB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苏州松禾成长二号创业投资中心</a:t>
                </a:r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6EDFCFBD-2EA8-409E-A57B-E3DD57463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9800" y="1994705"/>
                <a:ext cx="0" cy="619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3E8019E-DB01-44D3-A86E-544323E42A39}"/>
                </a:ext>
              </a:extLst>
            </p:cNvPr>
            <p:cNvSpPr txBox="1"/>
            <p:nvPr/>
          </p:nvSpPr>
          <p:spPr>
            <a:xfrm>
              <a:off x="5445006" y="2238085"/>
              <a:ext cx="11425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2.01%</a:t>
              </a:r>
              <a:endParaRPr lang="zh-CN" altLang="en-US" sz="12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28FC037-1779-4FF6-9B63-B25BAEF546D1}"/>
              </a:ext>
            </a:extLst>
          </p:cNvPr>
          <p:cNvGrpSpPr/>
          <p:nvPr/>
        </p:nvGrpSpPr>
        <p:grpSpPr>
          <a:xfrm>
            <a:off x="8293336" y="3187194"/>
            <a:ext cx="1105897" cy="1237087"/>
            <a:chOff x="5949904" y="5214481"/>
            <a:chExt cx="1167800" cy="11176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880F62A-0B73-4736-8178-5CB4C5B8E058}"/>
                </a:ext>
              </a:extLst>
            </p:cNvPr>
            <p:cNvGrpSpPr/>
            <p:nvPr/>
          </p:nvGrpSpPr>
          <p:grpSpPr>
            <a:xfrm>
              <a:off x="5949904" y="5214481"/>
              <a:ext cx="1155704" cy="1117600"/>
              <a:chOff x="5949904" y="5214481"/>
              <a:chExt cx="1155704" cy="111760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FDB8F45-3240-4396-949A-CA366DB62A26}"/>
                  </a:ext>
                </a:extLst>
              </p:cNvPr>
              <p:cNvSpPr/>
              <p:nvPr/>
            </p:nvSpPr>
            <p:spPr>
              <a:xfrm>
                <a:off x="5949904" y="5214481"/>
                <a:ext cx="1155704" cy="497840"/>
              </a:xfrm>
              <a:prstGeom prst="rect">
                <a:avLst/>
              </a:prstGeom>
              <a:solidFill>
                <a:srgbClr val="477BB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上海斐君投资管理中心</a:t>
                </a: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07F21697-F76F-4349-9963-2680CF147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200" y="5712321"/>
                <a:ext cx="0" cy="619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683B4BE-A52F-41C7-8DA7-4F3293A94F81}"/>
                </a:ext>
              </a:extLst>
            </p:cNvPr>
            <p:cNvSpPr txBox="1"/>
            <p:nvPr/>
          </p:nvSpPr>
          <p:spPr>
            <a:xfrm>
              <a:off x="5975118" y="5939880"/>
              <a:ext cx="11425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1.50%</a:t>
              </a:r>
              <a:endParaRPr lang="zh-CN" altLang="en-US" sz="12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744E43A3-05C2-47C5-93E2-A0CE0D411432}"/>
              </a:ext>
            </a:extLst>
          </p:cNvPr>
          <p:cNvGrpSpPr/>
          <p:nvPr/>
        </p:nvGrpSpPr>
        <p:grpSpPr>
          <a:xfrm>
            <a:off x="7074981" y="3187936"/>
            <a:ext cx="1082020" cy="1236345"/>
            <a:chOff x="9006660" y="4717311"/>
            <a:chExt cx="1142586" cy="111693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1120284-F99E-4734-9C0D-E2AE3FC34DE1}"/>
                </a:ext>
              </a:extLst>
            </p:cNvPr>
            <p:cNvSpPr/>
            <p:nvPr/>
          </p:nvSpPr>
          <p:spPr>
            <a:xfrm>
              <a:off x="9194801" y="4717311"/>
              <a:ext cx="904232" cy="497840"/>
            </a:xfrm>
            <a:prstGeom prst="rect">
              <a:avLst/>
            </a:prstGeom>
            <a:solidFill>
              <a:srgbClr val="477BB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夏登峰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127D13C-CBCB-407A-8C90-C55C39D5B0D6}"/>
                </a:ext>
              </a:extLst>
            </p:cNvPr>
            <p:cNvCxnSpPr>
              <a:cxnSpLocks/>
            </p:cNvCxnSpPr>
            <p:nvPr/>
          </p:nvCxnSpPr>
          <p:spPr>
            <a:xfrm>
              <a:off x="9657077" y="5214481"/>
              <a:ext cx="0" cy="619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31E3035-AC40-4BB3-BB49-3B5F7FCD5E6B}"/>
                </a:ext>
              </a:extLst>
            </p:cNvPr>
            <p:cNvSpPr txBox="1"/>
            <p:nvPr/>
          </p:nvSpPr>
          <p:spPr>
            <a:xfrm>
              <a:off x="9006660" y="5417848"/>
              <a:ext cx="11425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1.49%</a:t>
              </a:r>
              <a:endParaRPr lang="zh-CN" altLang="en-US" sz="12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7D3B479-53A3-48CE-96D2-ABA1700C8BA8}"/>
              </a:ext>
            </a:extLst>
          </p:cNvPr>
          <p:cNvGrpSpPr/>
          <p:nvPr/>
        </p:nvGrpSpPr>
        <p:grpSpPr>
          <a:xfrm>
            <a:off x="5979603" y="3195703"/>
            <a:ext cx="1010251" cy="1237087"/>
            <a:chOff x="3159760" y="3180080"/>
            <a:chExt cx="1066800" cy="11176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D32F535-546D-451E-85BF-3D79A7CE88D6}"/>
                </a:ext>
              </a:extLst>
            </p:cNvPr>
            <p:cNvSpPr/>
            <p:nvPr/>
          </p:nvSpPr>
          <p:spPr>
            <a:xfrm>
              <a:off x="3159760" y="3180080"/>
              <a:ext cx="1066800" cy="497840"/>
            </a:xfrm>
            <a:prstGeom prst="rect">
              <a:avLst/>
            </a:prstGeom>
            <a:solidFill>
              <a:srgbClr val="477BB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广州力加电子有限公司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B36F07D-64B3-4913-9AFD-C7A3600F5654}"/>
                </a:ext>
              </a:extLst>
            </p:cNvPr>
            <p:cNvCxnSpPr>
              <a:cxnSpLocks/>
            </p:cNvCxnSpPr>
            <p:nvPr/>
          </p:nvCxnSpPr>
          <p:spPr>
            <a:xfrm>
              <a:off x="3693160" y="3677920"/>
              <a:ext cx="0" cy="619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A3182C84-3A93-47E8-9B3D-7B4D8586859B}"/>
              </a:ext>
            </a:extLst>
          </p:cNvPr>
          <p:cNvSpPr txBox="1"/>
          <p:nvPr/>
        </p:nvSpPr>
        <p:spPr>
          <a:xfrm>
            <a:off x="5937338" y="3963370"/>
            <a:ext cx="1082020" cy="3066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17.61%</a:t>
            </a:r>
            <a:endParaRPr lang="zh-CN" altLang="en-US" sz="12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50E42BF-0D55-4E0D-AAC8-9132E3E93020}"/>
              </a:ext>
            </a:extLst>
          </p:cNvPr>
          <p:cNvGrpSpPr/>
          <p:nvPr/>
        </p:nvGrpSpPr>
        <p:grpSpPr>
          <a:xfrm>
            <a:off x="2373180" y="3215230"/>
            <a:ext cx="1163879" cy="1237087"/>
            <a:chOff x="4328485" y="3180080"/>
            <a:chExt cx="1229027" cy="111760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9B1F9FA-C04E-4EF9-B339-21D24B8D8AFE}"/>
                </a:ext>
              </a:extLst>
            </p:cNvPr>
            <p:cNvGrpSpPr/>
            <p:nvPr/>
          </p:nvGrpSpPr>
          <p:grpSpPr>
            <a:xfrm>
              <a:off x="4378959" y="3180080"/>
              <a:ext cx="1178553" cy="1117600"/>
              <a:chOff x="4378959" y="3180080"/>
              <a:chExt cx="1178553" cy="111760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F45F522-69AA-47CB-99EE-63073ADA15C8}"/>
                  </a:ext>
                </a:extLst>
              </p:cNvPr>
              <p:cNvSpPr/>
              <p:nvPr/>
            </p:nvSpPr>
            <p:spPr>
              <a:xfrm>
                <a:off x="4378959" y="3180080"/>
                <a:ext cx="1178553" cy="497840"/>
              </a:xfrm>
              <a:prstGeom prst="rect">
                <a:avLst/>
              </a:prstGeom>
              <a:solidFill>
                <a:srgbClr val="477BB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广州美智电子有限合伙企业</a:t>
                </a: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31581D9-2581-4909-95FD-995DAB357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2840" y="3677920"/>
                <a:ext cx="0" cy="619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1AF0C99-A34E-4777-81CF-3A2C8F37D846}"/>
                </a:ext>
              </a:extLst>
            </p:cNvPr>
            <p:cNvSpPr txBox="1"/>
            <p:nvPr/>
          </p:nvSpPr>
          <p:spPr>
            <a:xfrm>
              <a:off x="4328485" y="3856064"/>
              <a:ext cx="11425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9.00%</a:t>
              </a:r>
              <a:endParaRPr lang="zh-CN" altLang="en-US" sz="12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B54EC58-F1F9-4FFC-92BD-AB47E69F212B}"/>
              </a:ext>
            </a:extLst>
          </p:cNvPr>
          <p:cNvSpPr/>
          <p:nvPr/>
        </p:nvSpPr>
        <p:spPr>
          <a:xfrm>
            <a:off x="4757028" y="3215230"/>
            <a:ext cx="855702" cy="551066"/>
          </a:xfrm>
          <a:prstGeom prst="rect">
            <a:avLst/>
          </a:prstGeom>
          <a:solidFill>
            <a:srgbClr val="F4C23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李冬梅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B6E3FB5-92AB-44DA-9A5A-229CDFAACAFC}"/>
              </a:ext>
            </a:extLst>
          </p:cNvPr>
          <p:cNvCxnSpPr>
            <a:cxnSpLocks/>
          </p:cNvCxnSpPr>
          <p:nvPr/>
        </p:nvCxnSpPr>
        <p:spPr>
          <a:xfrm>
            <a:off x="5163930" y="3766296"/>
            <a:ext cx="0" cy="686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78F7023-E2E1-4168-9F99-EB98A6C62BD9}"/>
              </a:ext>
            </a:extLst>
          </p:cNvPr>
          <p:cNvSpPr txBox="1"/>
          <p:nvPr/>
        </p:nvSpPr>
        <p:spPr>
          <a:xfrm>
            <a:off x="4637716" y="3982875"/>
            <a:ext cx="1082020" cy="3066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2.93%</a:t>
            </a:r>
            <a:endParaRPr lang="zh-CN" altLang="en-US" sz="12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4B40F79-B7B4-4EAB-AA33-D70E9A1570C2}"/>
              </a:ext>
            </a:extLst>
          </p:cNvPr>
          <p:cNvSpPr/>
          <p:nvPr/>
        </p:nvSpPr>
        <p:spPr>
          <a:xfrm>
            <a:off x="4735530" y="1070386"/>
            <a:ext cx="856800" cy="551066"/>
          </a:xfrm>
          <a:prstGeom prst="rect">
            <a:avLst/>
          </a:prstGeom>
          <a:solidFill>
            <a:srgbClr val="F4C23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苏陟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6601117-97E1-4F3F-BFDB-704DE346F30B}"/>
              </a:ext>
            </a:extLst>
          </p:cNvPr>
          <p:cNvCxnSpPr>
            <a:stCxn id="62" idx="2"/>
            <a:endCxn id="12" idx="0"/>
          </p:cNvCxnSpPr>
          <p:nvPr/>
        </p:nvCxnSpPr>
        <p:spPr>
          <a:xfrm>
            <a:off x="5163930" y="1621452"/>
            <a:ext cx="0" cy="1593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3A8D319-6BD7-468F-B904-3F3F053B4C4C}"/>
              </a:ext>
            </a:extLst>
          </p:cNvPr>
          <p:cNvCxnSpPr>
            <a:cxnSpLocks/>
          </p:cNvCxnSpPr>
          <p:nvPr/>
        </p:nvCxnSpPr>
        <p:spPr>
          <a:xfrm flipH="1">
            <a:off x="4440358" y="2389505"/>
            <a:ext cx="723572" cy="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C86015F-B72F-4047-8774-E52F205D762F}"/>
              </a:ext>
            </a:extLst>
          </p:cNvPr>
          <p:cNvSpPr txBox="1"/>
          <p:nvPr/>
        </p:nvSpPr>
        <p:spPr>
          <a:xfrm>
            <a:off x="4600390" y="1818547"/>
            <a:ext cx="752681" cy="30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60.00%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2C1A6A3-8CFA-45C0-8BBB-626F73885123}"/>
              </a:ext>
            </a:extLst>
          </p:cNvPr>
          <p:cNvSpPr txBox="1"/>
          <p:nvPr/>
        </p:nvSpPr>
        <p:spPr>
          <a:xfrm>
            <a:off x="4589210" y="2624898"/>
            <a:ext cx="1082020" cy="30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40.00%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CB2330F-FD7B-436D-9A53-D7810DAB9AC0}"/>
              </a:ext>
            </a:extLst>
          </p:cNvPr>
          <p:cNvSpPr/>
          <p:nvPr/>
        </p:nvSpPr>
        <p:spPr>
          <a:xfrm>
            <a:off x="3606186" y="2114825"/>
            <a:ext cx="1180557" cy="549915"/>
          </a:xfrm>
          <a:prstGeom prst="rect">
            <a:avLst/>
          </a:prstGeom>
          <a:solidFill>
            <a:srgbClr val="477BB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广州美上电子科技有限公司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53A296C-2A36-4FF5-A218-BEC4F89C5613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2954969" y="1345919"/>
            <a:ext cx="17805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2FD378D-455E-48DB-9526-8CC1A12BA98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954969" y="1364439"/>
            <a:ext cx="0" cy="185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45F8650-1F0C-4F01-A34F-490688309BEE}"/>
              </a:ext>
            </a:extLst>
          </p:cNvPr>
          <p:cNvSpPr txBox="1"/>
          <p:nvPr/>
        </p:nvSpPr>
        <p:spPr>
          <a:xfrm>
            <a:off x="3584658" y="1071163"/>
            <a:ext cx="855700" cy="30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39.58%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0F6814E-98D0-4CB8-B39E-AB1EC0217109}"/>
              </a:ext>
            </a:extLst>
          </p:cNvPr>
          <p:cNvSpPr txBox="1"/>
          <p:nvPr/>
        </p:nvSpPr>
        <p:spPr>
          <a:xfrm>
            <a:off x="3091346" y="2112696"/>
            <a:ext cx="855700" cy="30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3.96%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89E407F-D14D-4DEA-B670-BAA1180043EF}"/>
              </a:ext>
            </a:extLst>
          </p:cNvPr>
          <p:cNvCxnSpPr>
            <a:cxnSpLocks/>
          </p:cNvCxnSpPr>
          <p:nvPr/>
        </p:nvCxnSpPr>
        <p:spPr>
          <a:xfrm flipH="1" flipV="1">
            <a:off x="2954969" y="2389505"/>
            <a:ext cx="6512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41E1F81-B021-44EE-8986-FD403C1FB619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5592330" y="1345919"/>
            <a:ext cx="886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C3A7E17-BC15-4EF3-8B57-BF6840C53AF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484728" y="1364439"/>
            <a:ext cx="0" cy="1831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25BC02A-71D0-4866-A069-6FAF279084D5}"/>
              </a:ext>
            </a:extLst>
          </p:cNvPr>
          <p:cNvSpPr txBox="1"/>
          <p:nvPr/>
        </p:nvSpPr>
        <p:spPr>
          <a:xfrm>
            <a:off x="5719736" y="1065023"/>
            <a:ext cx="855700" cy="30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50.00%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2855B6F0-526F-4BD2-956C-740A97A43F42}"/>
              </a:ext>
            </a:extLst>
          </p:cNvPr>
          <p:cNvCxnSpPr>
            <a:cxnSpLocks/>
          </p:cNvCxnSpPr>
          <p:nvPr/>
        </p:nvCxnSpPr>
        <p:spPr>
          <a:xfrm flipV="1">
            <a:off x="5496407" y="2570921"/>
            <a:ext cx="0" cy="65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068FBD64-A251-41D4-9E2E-8ECA56C1DB12}"/>
              </a:ext>
            </a:extLst>
          </p:cNvPr>
          <p:cNvCxnSpPr>
            <a:cxnSpLocks/>
          </p:cNvCxnSpPr>
          <p:nvPr/>
        </p:nvCxnSpPr>
        <p:spPr>
          <a:xfrm>
            <a:off x="5496406" y="2570921"/>
            <a:ext cx="983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D0D1D0CF-C353-44F8-9347-117F087D4DC5}"/>
              </a:ext>
            </a:extLst>
          </p:cNvPr>
          <p:cNvSpPr txBox="1"/>
          <p:nvPr/>
        </p:nvSpPr>
        <p:spPr>
          <a:xfrm>
            <a:off x="5739721" y="2289834"/>
            <a:ext cx="855700" cy="30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10.00%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A9C95D68-0CB5-4379-B41A-D5BC56EB7C6E}"/>
              </a:ext>
            </a:extLst>
          </p:cNvPr>
          <p:cNvGrpSpPr/>
          <p:nvPr/>
        </p:nvGrpSpPr>
        <p:grpSpPr>
          <a:xfrm>
            <a:off x="6470437" y="2569041"/>
            <a:ext cx="1202007" cy="602279"/>
            <a:chOff x="5868690" y="2401407"/>
            <a:chExt cx="1269290" cy="544107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AE46F60C-932C-4DBC-8922-0E26181AA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0423" y="2411156"/>
              <a:ext cx="0" cy="534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55B36746-20BF-4115-B324-1F184E7DA6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690" y="2401407"/>
              <a:ext cx="126929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F5436D5-74B5-4076-AEC2-3C8B8B7964B9}"/>
              </a:ext>
            </a:extLst>
          </p:cNvPr>
          <p:cNvSpPr txBox="1"/>
          <p:nvPr/>
        </p:nvSpPr>
        <p:spPr>
          <a:xfrm>
            <a:off x="6739888" y="2283195"/>
            <a:ext cx="855700" cy="30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40.00%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2E67700A-A6A0-426C-99AF-CC9E10BE973A}"/>
              </a:ext>
            </a:extLst>
          </p:cNvPr>
          <p:cNvCxnSpPr>
            <a:cxnSpLocks/>
          </p:cNvCxnSpPr>
          <p:nvPr/>
        </p:nvCxnSpPr>
        <p:spPr>
          <a:xfrm flipH="1">
            <a:off x="6016435" y="4446947"/>
            <a:ext cx="8128" cy="816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3F21A75-0806-4E45-AC7B-0F143895FD6C}"/>
              </a:ext>
            </a:extLst>
          </p:cNvPr>
          <p:cNvSpPr txBox="1"/>
          <p:nvPr/>
        </p:nvSpPr>
        <p:spPr>
          <a:xfrm>
            <a:off x="5462791" y="4778123"/>
            <a:ext cx="10820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66.25%</a:t>
            </a:r>
            <a:endParaRPr lang="zh-CN" altLang="en-US" sz="12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70C6AEA-5A5E-46F4-8070-33EC4AA10707}"/>
              </a:ext>
            </a:extLst>
          </p:cNvPr>
          <p:cNvSpPr/>
          <p:nvPr/>
        </p:nvSpPr>
        <p:spPr>
          <a:xfrm>
            <a:off x="4434259" y="5263657"/>
            <a:ext cx="3090687" cy="337448"/>
          </a:xfrm>
          <a:prstGeom prst="rect">
            <a:avLst/>
          </a:prstGeom>
          <a:solidFill>
            <a:srgbClr val="477B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广州方邦电子股份有限公司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6049C33-D2D7-4885-A1EF-511D78800B3F}"/>
              </a:ext>
            </a:extLst>
          </p:cNvPr>
          <p:cNvSpPr/>
          <p:nvPr/>
        </p:nvSpPr>
        <p:spPr>
          <a:xfrm>
            <a:off x="1212726" y="1070386"/>
            <a:ext cx="856800" cy="551066"/>
          </a:xfrm>
          <a:prstGeom prst="rect">
            <a:avLst/>
          </a:prstGeom>
          <a:solidFill>
            <a:srgbClr val="477BB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高强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DC8803FE-57F0-423F-BF2D-B9820BCDFD71}"/>
              </a:ext>
            </a:extLst>
          </p:cNvPr>
          <p:cNvSpPr/>
          <p:nvPr/>
        </p:nvSpPr>
        <p:spPr>
          <a:xfrm>
            <a:off x="1205772" y="1813157"/>
            <a:ext cx="856800" cy="551066"/>
          </a:xfrm>
          <a:prstGeom prst="rect">
            <a:avLst/>
          </a:prstGeom>
          <a:solidFill>
            <a:srgbClr val="477BB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佘宏伟</a:t>
            </a: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9EAA75A1-BB33-4D31-9116-7F656B4FF6B4}"/>
              </a:ext>
            </a:extLst>
          </p:cNvPr>
          <p:cNvCxnSpPr>
            <a:stCxn id="138" idx="3"/>
          </p:cNvCxnSpPr>
          <p:nvPr/>
        </p:nvCxnSpPr>
        <p:spPr>
          <a:xfrm>
            <a:off x="2069526" y="1345919"/>
            <a:ext cx="9094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5A733EEF-5718-43C6-BFC3-90666F21421F}"/>
              </a:ext>
            </a:extLst>
          </p:cNvPr>
          <p:cNvCxnSpPr/>
          <p:nvPr/>
        </p:nvCxnSpPr>
        <p:spPr>
          <a:xfrm>
            <a:off x="2056161" y="2088690"/>
            <a:ext cx="9094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DAE6E08-F3BB-4B57-8109-E4808488245C}"/>
              </a:ext>
            </a:extLst>
          </p:cNvPr>
          <p:cNvSpPr txBox="1"/>
          <p:nvPr/>
        </p:nvSpPr>
        <p:spPr>
          <a:xfrm>
            <a:off x="2196932" y="1065023"/>
            <a:ext cx="85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12.50%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7035531-D847-4E06-BD94-9D3302B281F9}"/>
              </a:ext>
            </a:extLst>
          </p:cNvPr>
          <p:cNvSpPr txBox="1"/>
          <p:nvPr/>
        </p:nvSpPr>
        <p:spPr>
          <a:xfrm>
            <a:off x="2195192" y="1789145"/>
            <a:ext cx="85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8.33%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161CEC1-3250-4D28-BAC3-06FEB8E6B734}"/>
              </a:ext>
            </a:extLst>
          </p:cNvPr>
          <p:cNvSpPr/>
          <p:nvPr/>
        </p:nvSpPr>
        <p:spPr>
          <a:xfrm>
            <a:off x="4429760" y="1879600"/>
            <a:ext cx="1595120" cy="7416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极薄挠</a:t>
            </a:r>
            <a:r>
              <a:rPr lang="zh-CN" altLang="en-US" b="1" dirty="0">
                <a:solidFill>
                  <a:srgbClr val="FF0000"/>
                </a:solidFill>
                <a:effectLst/>
              </a:rPr>
              <a:t>性覆铜板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A5D1F23-5645-4EDC-9D72-999223D5DB03}"/>
              </a:ext>
            </a:extLst>
          </p:cNvPr>
          <p:cNvSpPr/>
          <p:nvPr/>
        </p:nvSpPr>
        <p:spPr>
          <a:xfrm>
            <a:off x="1981200" y="1889760"/>
            <a:ext cx="1595120" cy="7416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超薄铜箔</a:t>
            </a:r>
            <a:endParaRPr lang="zh-CN" alt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436C632-F4D5-4BC3-8149-E50674D80052}"/>
              </a:ext>
            </a:extLst>
          </p:cNvPr>
          <p:cNvSpPr/>
          <p:nvPr/>
        </p:nvSpPr>
        <p:spPr>
          <a:xfrm>
            <a:off x="6878320" y="1879600"/>
            <a:ext cx="1595120" cy="7416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FPC</a:t>
            </a:r>
            <a:endParaRPr lang="zh-CN" altLang="en-US" b="1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7DFF05B-4F46-4959-997E-ECAED4C0F26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024880" y="2250440"/>
            <a:ext cx="8534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59982B6-7580-49AE-A159-06227FEED174}"/>
              </a:ext>
            </a:extLst>
          </p:cNvPr>
          <p:cNvSpPr/>
          <p:nvPr/>
        </p:nvSpPr>
        <p:spPr>
          <a:xfrm>
            <a:off x="3205480" y="3434082"/>
            <a:ext cx="1595120" cy="7416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高要求</a:t>
            </a:r>
            <a:r>
              <a:rPr lang="en-US" altLang="zh-CN" b="1" dirty="0">
                <a:solidFill>
                  <a:schemeClr val="tx1"/>
                </a:solidFill>
              </a:rPr>
              <a:t>PCB</a:t>
            </a:r>
            <a:endParaRPr lang="zh-CN" altLang="en-US" b="1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5216BA-AA72-45B2-A735-3729675635E8}"/>
              </a:ext>
            </a:extLst>
          </p:cNvPr>
          <p:cNvCxnSpPr>
            <a:cxnSpLocks/>
          </p:cNvCxnSpPr>
          <p:nvPr/>
        </p:nvCxnSpPr>
        <p:spPr>
          <a:xfrm>
            <a:off x="3576320" y="2250440"/>
            <a:ext cx="8534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9ED44584-7220-444A-B2C4-497940347567}"/>
              </a:ext>
            </a:extLst>
          </p:cNvPr>
          <p:cNvSpPr/>
          <p:nvPr/>
        </p:nvSpPr>
        <p:spPr>
          <a:xfrm>
            <a:off x="8636000" y="1249680"/>
            <a:ext cx="121920" cy="19507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2492D3-A8B3-42AC-A4D8-C67A1E4DB597}"/>
              </a:ext>
            </a:extLst>
          </p:cNvPr>
          <p:cNvSpPr txBox="1"/>
          <p:nvPr/>
        </p:nvSpPr>
        <p:spPr>
          <a:xfrm>
            <a:off x="8829040" y="1065014"/>
            <a:ext cx="1346201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旗胜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8495A4-C1F1-46E1-915B-8D9611BAC0CF}"/>
              </a:ext>
            </a:extLst>
          </p:cNvPr>
          <p:cNvSpPr txBox="1"/>
          <p:nvPr/>
        </p:nvSpPr>
        <p:spPr>
          <a:xfrm>
            <a:off x="8829040" y="1510268"/>
            <a:ext cx="1346201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景旺电子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7D9EB5-008A-4152-BC05-D6603F272F04}"/>
              </a:ext>
            </a:extLst>
          </p:cNvPr>
          <p:cNvSpPr txBox="1"/>
          <p:nvPr/>
        </p:nvSpPr>
        <p:spPr>
          <a:xfrm>
            <a:off x="8829040" y="1955522"/>
            <a:ext cx="1346201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弘信电子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1F0E1E-764C-4E05-8037-BE7B37C7DC37}"/>
              </a:ext>
            </a:extLst>
          </p:cNvPr>
          <p:cNvSpPr txBox="1"/>
          <p:nvPr/>
        </p:nvSpPr>
        <p:spPr>
          <a:xfrm>
            <a:off x="8829040" y="2420204"/>
            <a:ext cx="1346201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永丰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FC9A49B-9983-4F57-962C-0260D027B66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778760" y="2631440"/>
            <a:ext cx="1224280" cy="802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CD779F7-65DF-433B-84CD-741F775B20CA}"/>
              </a:ext>
            </a:extLst>
          </p:cNvPr>
          <p:cNvCxnSpPr>
            <a:stCxn id="7" idx="2"/>
          </p:cNvCxnSpPr>
          <p:nvPr/>
        </p:nvCxnSpPr>
        <p:spPr>
          <a:xfrm>
            <a:off x="7675880" y="2621280"/>
            <a:ext cx="5080" cy="1066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号 5">
            <a:extLst>
              <a:ext uri="{FF2B5EF4-FFF2-40B4-BE49-F238E27FC236}">
                <a16:creationId xmlns:a16="http://schemas.microsoft.com/office/drawing/2014/main" id="{A92B7661-BD49-4EE7-9E00-7A118C303CC0}"/>
              </a:ext>
            </a:extLst>
          </p:cNvPr>
          <p:cNvSpPr/>
          <p:nvPr/>
        </p:nvSpPr>
        <p:spPr>
          <a:xfrm rot="5400000">
            <a:off x="7442199" y="2527305"/>
            <a:ext cx="467362" cy="29311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95AB16-4952-43BA-A376-3EAA5443C2C9}"/>
              </a:ext>
            </a:extLst>
          </p:cNvPr>
          <p:cNvSpPr txBox="1"/>
          <p:nvPr/>
        </p:nvSpPr>
        <p:spPr>
          <a:xfrm>
            <a:off x="8829040" y="2954776"/>
            <a:ext cx="1346201" cy="36933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9D8DFC-A307-4A97-A7C3-4A4700FBC88E}"/>
              </a:ext>
            </a:extLst>
          </p:cNvPr>
          <p:cNvSpPr txBox="1"/>
          <p:nvPr/>
        </p:nvSpPr>
        <p:spPr>
          <a:xfrm>
            <a:off x="6019186" y="4297688"/>
            <a:ext cx="461665" cy="1434340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b="1" dirty="0"/>
              <a:t>智能手机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71DD-5F22-4014-B8AD-F0963CF97733}"/>
              </a:ext>
            </a:extLst>
          </p:cNvPr>
          <p:cNvSpPr txBox="1"/>
          <p:nvPr/>
        </p:nvSpPr>
        <p:spPr>
          <a:xfrm>
            <a:off x="6720226" y="4297688"/>
            <a:ext cx="461665" cy="1434340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b="1" dirty="0"/>
              <a:t>电脑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74B7F8C-2143-471F-A0F3-9CC7F0B5082A}"/>
              </a:ext>
            </a:extLst>
          </p:cNvPr>
          <p:cNvSpPr txBox="1"/>
          <p:nvPr/>
        </p:nvSpPr>
        <p:spPr>
          <a:xfrm>
            <a:off x="7379397" y="4297688"/>
            <a:ext cx="461665" cy="1434340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b="1" dirty="0"/>
              <a:t>汽车电子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C1C334E-7251-4365-BDBC-C4F8DA256124}"/>
              </a:ext>
            </a:extLst>
          </p:cNvPr>
          <p:cNvSpPr txBox="1"/>
          <p:nvPr/>
        </p:nvSpPr>
        <p:spPr>
          <a:xfrm>
            <a:off x="8038568" y="4287528"/>
            <a:ext cx="461665" cy="1434340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 dirty="0"/>
              <a:t>5G</a:t>
            </a:r>
            <a:r>
              <a:rPr lang="zh-CN" altLang="en-US" b="1" dirty="0"/>
              <a:t>通讯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82FE6D-D0A1-4F2F-A769-8C60A8022EEF}"/>
              </a:ext>
            </a:extLst>
          </p:cNvPr>
          <p:cNvSpPr txBox="1"/>
          <p:nvPr/>
        </p:nvSpPr>
        <p:spPr>
          <a:xfrm>
            <a:off x="8739608" y="4287545"/>
            <a:ext cx="461665" cy="1434340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102136A-D8AD-47BB-83DA-0285B47584E4}"/>
              </a:ext>
            </a:extLst>
          </p:cNvPr>
          <p:cNvSpPr/>
          <p:nvPr/>
        </p:nvSpPr>
        <p:spPr>
          <a:xfrm>
            <a:off x="1981200" y="967740"/>
            <a:ext cx="1595120" cy="7416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</a:rPr>
              <a:t>薄膜</a:t>
            </a:r>
            <a:endParaRPr lang="en-US" altLang="zh-CN" b="1" i="0" dirty="0">
              <a:solidFill>
                <a:srgbClr val="333333"/>
              </a:solidFill>
              <a:effectLst/>
              <a:latin typeface="+mn-ea"/>
            </a:endParaRPr>
          </a:p>
          <a:p>
            <a:pPr algn="ctr"/>
            <a:r>
              <a:rPr lang="zh-CN" altLang="en-US" b="1" dirty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PI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、</a:t>
            </a: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PET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）</a:t>
            </a:r>
            <a:endParaRPr lang="zh-CN" altLang="en-US" b="1" dirty="0"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CD8FE05-9EBC-416C-978C-64C1C10A96E1}"/>
              </a:ext>
            </a:extLst>
          </p:cNvPr>
          <p:cNvCxnSpPr>
            <a:stCxn id="24" idx="3"/>
            <a:endCxn id="4" idx="1"/>
          </p:cNvCxnSpPr>
          <p:nvPr/>
        </p:nvCxnSpPr>
        <p:spPr>
          <a:xfrm>
            <a:off x="3576320" y="1338580"/>
            <a:ext cx="853440" cy="9118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95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8DA906-4D88-4C17-B38D-5E79A71D3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712207"/>
            <a:ext cx="8056880" cy="57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7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CF2DFEC-2FDA-4313-B6B7-06A522360976}"/>
              </a:ext>
            </a:extLst>
          </p:cNvPr>
          <p:cNvSpPr/>
          <p:nvPr/>
        </p:nvSpPr>
        <p:spPr>
          <a:xfrm>
            <a:off x="4394200" y="430213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铜箔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0CDEAAB-1350-4FB1-A8B8-DF35CA77C869}"/>
              </a:ext>
            </a:extLst>
          </p:cNvPr>
          <p:cNvCxnSpPr>
            <a:stCxn id="2" idx="2"/>
          </p:cNvCxnSpPr>
          <p:nvPr/>
        </p:nvCxnSpPr>
        <p:spPr>
          <a:xfrm>
            <a:off x="5113020" y="884873"/>
            <a:ext cx="0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AB4EDBA-AD4F-4E6B-977C-731053E6EE10}"/>
              </a:ext>
            </a:extLst>
          </p:cNvPr>
          <p:cNvCxnSpPr>
            <a:cxnSpLocks/>
          </p:cNvCxnSpPr>
          <p:nvPr/>
        </p:nvCxnSpPr>
        <p:spPr>
          <a:xfrm>
            <a:off x="2844800" y="1423353"/>
            <a:ext cx="4358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EC01639-7F29-467A-84EC-42D5940F9A39}"/>
              </a:ext>
            </a:extLst>
          </p:cNvPr>
          <p:cNvCxnSpPr/>
          <p:nvPr/>
        </p:nvCxnSpPr>
        <p:spPr>
          <a:xfrm>
            <a:off x="2847340" y="1423353"/>
            <a:ext cx="0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5F20E4F-74BA-41B3-B3BE-CE14E6630F51}"/>
              </a:ext>
            </a:extLst>
          </p:cNvPr>
          <p:cNvCxnSpPr/>
          <p:nvPr/>
        </p:nvCxnSpPr>
        <p:spPr>
          <a:xfrm>
            <a:off x="7203440" y="1423353"/>
            <a:ext cx="0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4AD2A4C-FD85-427D-9465-41FBB0B73946}"/>
              </a:ext>
            </a:extLst>
          </p:cNvPr>
          <p:cNvSpPr/>
          <p:nvPr/>
        </p:nvSpPr>
        <p:spPr>
          <a:xfrm>
            <a:off x="2125980" y="1961833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压延铜箔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20-50</a:t>
            </a:r>
            <a:r>
              <a:rPr lang="zh-CN" altLang="en-US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微米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9EB8BB2-62AA-4F17-A095-1E2811EABB2B}"/>
              </a:ext>
            </a:extLst>
          </p:cNvPr>
          <p:cNvSpPr/>
          <p:nvPr/>
        </p:nvSpPr>
        <p:spPr>
          <a:xfrm>
            <a:off x="6484620" y="1961833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</a:t>
            </a:r>
            <a:r>
              <a:rPr lang="zh-CN" altLang="en-US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解铜箔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A04C57E-BB15-48A0-BAA2-06F1F0BA4360}"/>
              </a:ext>
            </a:extLst>
          </p:cNvPr>
          <p:cNvCxnSpPr>
            <a:stCxn id="18" idx="2"/>
          </p:cNvCxnSpPr>
          <p:nvPr/>
        </p:nvCxnSpPr>
        <p:spPr>
          <a:xfrm>
            <a:off x="2844800" y="2416493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B03B598-D9B6-407F-B8DB-A5DF01E70047}"/>
              </a:ext>
            </a:extLst>
          </p:cNvPr>
          <p:cNvCxnSpPr/>
          <p:nvPr/>
        </p:nvCxnSpPr>
        <p:spPr>
          <a:xfrm flipH="1">
            <a:off x="944880" y="2626043"/>
            <a:ext cx="1899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B473A98-E01E-4D1E-A507-5D0083BD86F1}"/>
              </a:ext>
            </a:extLst>
          </p:cNvPr>
          <p:cNvCxnSpPr/>
          <p:nvPr/>
        </p:nvCxnSpPr>
        <p:spPr>
          <a:xfrm>
            <a:off x="944880" y="2626043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B79B309-9C2C-4837-84D1-ACED4BE21E3E}"/>
              </a:ext>
            </a:extLst>
          </p:cNvPr>
          <p:cNvSpPr/>
          <p:nvPr/>
        </p:nvSpPr>
        <p:spPr>
          <a:xfrm>
            <a:off x="2125980" y="2835593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挠性覆铜板</a:t>
            </a:r>
            <a:endParaRPr lang="zh-CN" altLang="en-US" sz="1400" b="1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F89140D-7BD8-4435-B9E7-3E8633C1A988}"/>
              </a:ext>
            </a:extLst>
          </p:cNvPr>
          <p:cNvSpPr/>
          <p:nvPr/>
        </p:nvSpPr>
        <p:spPr>
          <a:xfrm>
            <a:off x="226060" y="3062923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载带技术</a:t>
            </a:r>
            <a:r>
              <a:rPr lang="en-US" altLang="zh-CN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TAB</a:t>
            </a:r>
            <a:endParaRPr lang="zh-CN" altLang="en-US" sz="1400" b="1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3B098C5-41B5-4180-BA8E-6E1F6B4C12B4}"/>
              </a:ext>
            </a:extLst>
          </p:cNvPr>
          <p:cNvCxnSpPr/>
          <p:nvPr/>
        </p:nvCxnSpPr>
        <p:spPr>
          <a:xfrm>
            <a:off x="2844800" y="3290253"/>
            <a:ext cx="0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0279586-1A25-4F6D-8726-3680F546109D}"/>
              </a:ext>
            </a:extLst>
          </p:cNvPr>
          <p:cNvSpPr/>
          <p:nvPr/>
        </p:nvSpPr>
        <p:spPr>
          <a:xfrm>
            <a:off x="2125980" y="3828733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FPC(</a:t>
            </a:r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挠性</a:t>
            </a:r>
            <a:r>
              <a:rPr lang="en-US" altLang="zh-CN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PCB)</a:t>
            </a:r>
            <a:endParaRPr lang="zh-CN" altLang="en-US" sz="1400" b="1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35F69B5-408F-4BC6-A5AF-C57E11B041BD}"/>
              </a:ext>
            </a:extLst>
          </p:cNvPr>
          <p:cNvCxnSpPr>
            <a:stCxn id="28" idx="2"/>
          </p:cNvCxnSpPr>
          <p:nvPr/>
        </p:nvCxnSpPr>
        <p:spPr>
          <a:xfrm>
            <a:off x="2844800" y="4283393"/>
            <a:ext cx="0" cy="47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CA30395-6890-45EC-AF82-B730FCA56AA4}"/>
              </a:ext>
            </a:extLst>
          </p:cNvPr>
          <p:cNvCxnSpPr>
            <a:cxnSpLocks/>
          </p:cNvCxnSpPr>
          <p:nvPr/>
        </p:nvCxnSpPr>
        <p:spPr>
          <a:xfrm>
            <a:off x="833120" y="4755833"/>
            <a:ext cx="309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1D563BB-16FB-4ABF-B0F7-160BFF9C4A21}"/>
              </a:ext>
            </a:extLst>
          </p:cNvPr>
          <p:cNvCxnSpPr/>
          <p:nvPr/>
        </p:nvCxnSpPr>
        <p:spPr>
          <a:xfrm>
            <a:off x="833120" y="4755833"/>
            <a:ext cx="0" cy="47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DB4057-41A9-4BFF-8FD7-B61457EFC766}"/>
              </a:ext>
            </a:extLst>
          </p:cNvPr>
          <p:cNvCxnSpPr/>
          <p:nvPr/>
        </p:nvCxnSpPr>
        <p:spPr>
          <a:xfrm>
            <a:off x="2286000" y="4755833"/>
            <a:ext cx="0" cy="47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4C8D3DE-A79F-47DF-8032-8FC127B739D4}"/>
              </a:ext>
            </a:extLst>
          </p:cNvPr>
          <p:cNvCxnSpPr/>
          <p:nvPr/>
        </p:nvCxnSpPr>
        <p:spPr>
          <a:xfrm>
            <a:off x="3931920" y="4755833"/>
            <a:ext cx="0" cy="47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38EF8F9-7063-4D0B-A6BA-0CA477675DAB}"/>
              </a:ext>
            </a:extLst>
          </p:cNvPr>
          <p:cNvSpPr/>
          <p:nvPr/>
        </p:nvSpPr>
        <p:spPr>
          <a:xfrm>
            <a:off x="114300" y="5228273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移动通信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BB123D8-9DAB-40FC-AA9A-F1B7245B72F2}"/>
              </a:ext>
            </a:extLst>
          </p:cNvPr>
          <p:cNvSpPr/>
          <p:nvPr/>
        </p:nvSpPr>
        <p:spPr>
          <a:xfrm>
            <a:off x="1663700" y="5228273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电脑与液晶屏幕</a:t>
            </a:r>
            <a:endParaRPr lang="zh-CN" altLang="en-US" sz="1400" b="1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30DF3F4-8199-479B-886A-2D9ACBD808C2}"/>
              </a:ext>
            </a:extLst>
          </p:cNvPr>
          <p:cNvSpPr/>
          <p:nvPr/>
        </p:nvSpPr>
        <p:spPr>
          <a:xfrm>
            <a:off x="3213100" y="5233353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硬盘驱动器的悬置电路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70CDAB1-84E6-4B14-8C43-601882942170}"/>
              </a:ext>
            </a:extLst>
          </p:cNvPr>
          <p:cNvSpPr/>
          <p:nvPr/>
        </p:nvSpPr>
        <p:spPr>
          <a:xfrm>
            <a:off x="4625347" y="2835593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超厚铜箔</a:t>
            </a:r>
            <a:r>
              <a:rPr lang="en-US" altLang="zh-CN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105-420</a:t>
            </a:r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微米</a:t>
            </a:r>
            <a:endParaRPr lang="zh-CN" altLang="en-US" sz="1400" b="1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EE5A9BB-B84A-4C51-8316-A784E69DA7FC}"/>
              </a:ext>
            </a:extLst>
          </p:cNvPr>
          <p:cNvCxnSpPr>
            <a:cxnSpLocks/>
          </p:cNvCxnSpPr>
          <p:nvPr/>
        </p:nvCxnSpPr>
        <p:spPr>
          <a:xfrm>
            <a:off x="7203440" y="2416493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6DD47C8-403C-44AB-B300-7790108BE52B}"/>
              </a:ext>
            </a:extLst>
          </p:cNvPr>
          <p:cNvCxnSpPr>
            <a:cxnSpLocks/>
          </p:cNvCxnSpPr>
          <p:nvPr/>
        </p:nvCxnSpPr>
        <p:spPr>
          <a:xfrm>
            <a:off x="3213100" y="2626043"/>
            <a:ext cx="625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B586BEE-FEDD-4941-847F-2CD3C8A85711}"/>
              </a:ext>
            </a:extLst>
          </p:cNvPr>
          <p:cNvCxnSpPr>
            <a:cxnSpLocks/>
          </p:cNvCxnSpPr>
          <p:nvPr/>
        </p:nvCxnSpPr>
        <p:spPr>
          <a:xfrm>
            <a:off x="3213100" y="2626043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37807EA-B727-4DB3-A258-F344E3CCF3F6}"/>
              </a:ext>
            </a:extLst>
          </p:cNvPr>
          <p:cNvCxnSpPr>
            <a:cxnSpLocks/>
          </p:cNvCxnSpPr>
          <p:nvPr/>
        </p:nvCxnSpPr>
        <p:spPr>
          <a:xfrm>
            <a:off x="5384796" y="2626043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65FF8F4-B344-4344-84A9-8EA0D5C7C64D}"/>
              </a:ext>
            </a:extLst>
          </p:cNvPr>
          <p:cNvCxnSpPr>
            <a:cxnSpLocks/>
          </p:cNvCxnSpPr>
          <p:nvPr/>
        </p:nvCxnSpPr>
        <p:spPr>
          <a:xfrm>
            <a:off x="7203440" y="2626043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72EFFC2-28A4-4932-86C2-55F5754A4B87}"/>
              </a:ext>
            </a:extLst>
          </p:cNvPr>
          <p:cNvCxnSpPr>
            <a:cxnSpLocks/>
          </p:cNvCxnSpPr>
          <p:nvPr/>
        </p:nvCxnSpPr>
        <p:spPr>
          <a:xfrm>
            <a:off x="9466580" y="2626043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2CA1DFE-3E33-415F-B61E-673A6410F87E}"/>
              </a:ext>
            </a:extLst>
          </p:cNvPr>
          <p:cNvSpPr/>
          <p:nvPr/>
        </p:nvSpPr>
        <p:spPr>
          <a:xfrm>
            <a:off x="6484620" y="2835593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标准铜箔</a:t>
            </a:r>
            <a:r>
              <a:rPr lang="en-US" altLang="zh-CN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12-70</a:t>
            </a:r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微米</a:t>
            </a:r>
            <a:endParaRPr lang="zh-CN" altLang="en-US" sz="1400" b="1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48EBF04-D53F-44A1-B1B6-3443DA1898F7}"/>
              </a:ext>
            </a:extLst>
          </p:cNvPr>
          <p:cNvSpPr/>
          <p:nvPr/>
        </p:nvSpPr>
        <p:spPr>
          <a:xfrm>
            <a:off x="8709660" y="2835593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锂电铜箔</a:t>
            </a:r>
            <a:r>
              <a:rPr lang="en-US" altLang="zh-CN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8/6/4</a:t>
            </a:r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微米</a:t>
            </a:r>
            <a:endParaRPr lang="zh-CN" altLang="en-US" sz="1400" b="1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B6E57FF0-84BB-4485-A982-D01231AC7B9E}"/>
              </a:ext>
            </a:extLst>
          </p:cNvPr>
          <p:cNvSpPr/>
          <p:nvPr/>
        </p:nvSpPr>
        <p:spPr>
          <a:xfrm>
            <a:off x="4394200" y="3854133"/>
            <a:ext cx="1859273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刚性覆铜板</a:t>
            </a:r>
            <a:endParaRPr lang="zh-CN" altLang="en-US" sz="1400" b="1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21168DE-8F1F-42C4-93C9-D77C9EAE4E2E}"/>
              </a:ext>
            </a:extLst>
          </p:cNvPr>
          <p:cNvCxnSpPr/>
          <p:nvPr/>
        </p:nvCxnSpPr>
        <p:spPr>
          <a:xfrm>
            <a:off x="5384796" y="3290253"/>
            <a:ext cx="0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B078F0B-B255-49C1-9CE5-6B3F38AAC3DE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5323837" y="3290253"/>
            <a:ext cx="1879603" cy="56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87B39A0-D48A-41CD-BA4E-E34126FA5AD9}"/>
              </a:ext>
            </a:extLst>
          </p:cNvPr>
          <p:cNvSpPr/>
          <p:nvPr/>
        </p:nvSpPr>
        <p:spPr>
          <a:xfrm>
            <a:off x="6484620" y="3850322"/>
            <a:ext cx="1859273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屏蔽材料</a:t>
            </a:r>
            <a:endParaRPr lang="zh-CN" altLang="en-US" sz="1400" b="1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0FB4765-C5EE-471D-BA20-D014A15E48BE}"/>
              </a:ext>
            </a:extLst>
          </p:cNvPr>
          <p:cNvCxnSpPr>
            <a:cxnSpLocks/>
          </p:cNvCxnSpPr>
          <p:nvPr/>
        </p:nvCxnSpPr>
        <p:spPr>
          <a:xfrm>
            <a:off x="5384796" y="4304982"/>
            <a:ext cx="0" cy="450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4D9AE69-15A5-4020-A288-89D0222A98BD}"/>
              </a:ext>
            </a:extLst>
          </p:cNvPr>
          <p:cNvSpPr/>
          <p:nvPr/>
        </p:nvSpPr>
        <p:spPr>
          <a:xfrm>
            <a:off x="4665976" y="4764723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刚性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PCB</a:t>
            </a:r>
            <a:endParaRPr lang="zh-CN" altLang="en-US" sz="1400" b="1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7EC91A5-3F6B-44C2-9D05-4E6FE6AE0966}"/>
              </a:ext>
            </a:extLst>
          </p:cNvPr>
          <p:cNvCxnSpPr>
            <a:cxnSpLocks/>
          </p:cNvCxnSpPr>
          <p:nvPr/>
        </p:nvCxnSpPr>
        <p:spPr>
          <a:xfrm>
            <a:off x="5384796" y="5219383"/>
            <a:ext cx="0" cy="572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BE85DCE-F6B8-4F2B-83F5-D7C7569BE0F8}"/>
              </a:ext>
            </a:extLst>
          </p:cNvPr>
          <p:cNvCxnSpPr>
            <a:cxnSpLocks/>
          </p:cNvCxnSpPr>
          <p:nvPr/>
        </p:nvCxnSpPr>
        <p:spPr>
          <a:xfrm>
            <a:off x="3835396" y="5792153"/>
            <a:ext cx="6311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F3DF220-8FD2-4346-9B02-229BBB828882}"/>
              </a:ext>
            </a:extLst>
          </p:cNvPr>
          <p:cNvCxnSpPr>
            <a:cxnSpLocks/>
          </p:cNvCxnSpPr>
          <p:nvPr/>
        </p:nvCxnSpPr>
        <p:spPr>
          <a:xfrm>
            <a:off x="3835396" y="5792153"/>
            <a:ext cx="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9DA085-3CF1-4A01-841C-072AACE2BB64}"/>
              </a:ext>
            </a:extLst>
          </p:cNvPr>
          <p:cNvSpPr/>
          <p:nvPr/>
        </p:nvSpPr>
        <p:spPr>
          <a:xfrm>
            <a:off x="3066671" y="6040122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消费电子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32EED97-81A1-4C25-99FB-9257DB2B9665}"/>
              </a:ext>
            </a:extLst>
          </p:cNvPr>
          <p:cNvSpPr/>
          <p:nvPr/>
        </p:nvSpPr>
        <p:spPr>
          <a:xfrm>
            <a:off x="4605016" y="6042342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通信设备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6272951C-6981-468F-880F-7B2EB2DB05A4}"/>
              </a:ext>
            </a:extLst>
          </p:cNvPr>
          <p:cNvSpPr/>
          <p:nvPr/>
        </p:nvSpPr>
        <p:spPr>
          <a:xfrm>
            <a:off x="6191244" y="6042342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航空国防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A5316D9-3968-45F6-A6A2-A683681F5E2A}"/>
              </a:ext>
            </a:extLst>
          </p:cNvPr>
          <p:cNvSpPr/>
          <p:nvPr/>
        </p:nvSpPr>
        <p:spPr>
          <a:xfrm>
            <a:off x="7777472" y="6042342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汽车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02FE750-8DDB-4C02-8566-2E0501ACE7AC}"/>
              </a:ext>
            </a:extLst>
          </p:cNvPr>
          <p:cNvSpPr/>
          <p:nvPr/>
        </p:nvSpPr>
        <p:spPr>
          <a:xfrm>
            <a:off x="9342110" y="6042342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计算机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DAB749A-20B3-41CE-9DEE-FE75293AF3CD}"/>
              </a:ext>
            </a:extLst>
          </p:cNvPr>
          <p:cNvCxnSpPr/>
          <p:nvPr/>
        </p:nvCxnSpPr>
        <p:spPr>
          <a:xfrm>
            <a:off x="9486900" y="3290253"/>
            <a:ext cx="0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190EDE6-A458-4681-A9B0-0F62AF5A08E6}"/>
              </a:ext>
            </a:extLst>
          </p:cNvPr>
          <p:cNvCxnSpPr/>
          <p:nvPr/>
        </p:nvCxnSpPr>
        <p:spPr>
          <a:xfrm>
            <a:off x="7203440" y="3290253"/>
            <a:ext cx="0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429DC48-98CC-4674-A9E6-6E97C18B32A4}"/>
              </a:ext>
            </a:extLst>
          </p:cNvPr>
          <p:cNvCxnSpPr>
            <a:cxnSpLocks/>
          </p:cNvCxnSpPr>
          <p:nvPr/>
        </p:nvCxnSpPr>
        <p:spPr>
          <a:xfrm>
            <a:off x="5384796" y="3290253"/>
            <a:ext cx="1818644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A8AA12DB-F4DF-4170-B33C-40D415AC3066}"/>
              </a:ext>
            </a:extLst>
          </p:cNvPr>
          <p:cNvSpPr/>
          <p:nvPr/>
        </p:nvSpPr>
        <p:spPr>
          <a:xfrm>
            <a:off x="8732509" y="3850322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锂电池</a:t>
            </a: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B56DF1C3-932B-4353-8E77-73685383295E}"/>
              </a:ext>
            </a:extLst>
          </p:cNvPr>
          <p:cNvCxnSpPr>
            <a:cxnSpLocks/>
          </p:cNvCxnSpPr>
          <p:nvPr/>
        </p:nvCxnSpPr>
        <p:spPr>
          <a:xfrm>
            <a:off x="9466580" y="4307840"/>
            <a:ext cx="0" cy="22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55ABD79-1370-407B-A9C2-73298109B0E7}"/>
              </a:ext>
            </a:extLst>
          </p:cNvPr>
          <p:cNvCxnSpPr>
            <a:cxnSpLocks/>
          </p:cNvCxnSpPr>
          <p:nvPr/>
        </p:nvCxnSpPr>
        <p:spPr>
          <a:xfrm>
            <a:off x="7414256" y="4530407"/>
            <a:ext cx="3489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3D99A8E-C2B4-480C-B219-3403DE37C1AC}"/>
              </a:ext>
            </a:extLst>
          </p:cNvPr>
          <p:cNvCxnSpPr>
            <a:cxnSpLocks/>
          </p:cNvCxnSpPr>
          <p:nvPr/>
        </p:nvCxnSpPr>
        <p:spPr>
          <a:xfrm>
            <a:off x="7414256" y="4530407"/>
            <a:ext cx="0" cy="22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D6CAD4E0-81D6-4980-BAB6-DCFB73F1286F}"/>
              </a:ext>
            </a:extLst>
          </p:cNvPr>
          <p:cNvSpPr/>
          <p:nvPr/>
        </p:nvSpPr>
        <p:spPr>
          <a:xfrm>
            <a:off x="6769092" y="4752974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消费类电子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F0260DAF-4116-49EE-B55F-C3A04306BED1}"/>
              </a:ext>
            </a:extLst>
          </p:cNvPr>
          <p:cNvSpPr/>
          <p:nvPr/>
        </p:nvSpPr>
        <p:spPr>
          <a:xfrm>
            <a:off x="8440417" y="4752974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储能市场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914B532-1111-4D29-A4D7-E7FF0F07F520}"/>
              </a:ext>
            </a:extLst>
          </p:cNvPr>
          <p:cNvSpPr/>
          <p:nvPr/>
        </p:nvSpPr>
        <p:spPr>
          <a:xfrm>
            <a:off x="10185398" y="4763446"/>
            <a:ext cx="1437640" cy="4546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交通工具电动化市场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1D15BE30-0E5B-461A-8A74-BB6DB40C5A5D}"/>
              </a:ext>
            </a:extLst>
          </p:cNvPr>
          <p:cNvCxnSpPr>
            <a:cxnSpLocks/>
          </p:cNvCxnSpPr>
          <p:nvPr/>
        </p:nvCxnSpPr>
        <p:spPr>
          <a:xfrm>
            <a:off x="9159237" y="4530406"/>
            <a:ext cx="0" cy="22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072FF32C-71FE-47F5-957B-455E21C798FF}"/>
              </a:ext>
            </a:extLst>
          </p:cNvPr>
          <p:cNvCxnSpPr>
            <a:cxnSpLocks/>
          </p:cNvCxnSpPr>
          <p:nvPr/>
        </p:nvCxnSpPr>
        <p:spPr>
          <a:xfrm>
            <a:off x="10904218" y="4530406"/>
            <a:ext cx="0" cy="22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1706C2FE-3B28-40C3-8312-19FC162F1C53}"/>
              </a:ext>
            </a:extLst>
          </p:cNvPr>
          <p:cNvCxnSpPr>
            <a:cxnSpLocks/>
          </p:cNvCxnSpPr>
          <p:nvPr/>
        </p:nvCxnSpPr>
        <p:spPr>
          <a:xfrm>
            <a:off x="5384796" y="5788342"/>
            <a:ext cx="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EC6880E5-0447-4456-8E46-112FC07CF792}"/>
              </a:ext>
            </a:extLst>
          </p:cNvPr>
          <p:cNvCxnSpPr>
            <a:cxnSpLocks/>
          </p:cNvCxnSpPr>
          <p:nvPr/>
        </p:nvCxnSpPr>
        <p:spPr>
          <a:xfrm>
            <a:off x="6923142" y="5788342"/>
            <a:ext cx="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B051AF49-9177-4495-AA3A-7045E68EBD96}"/>
              </a:ext>
            </a:extLst>
          </p:cNvPr>
          <p:cNvCxnSpPr>
            <a:cxnSpLocks/>
          </p:cNvCxnSpPr>
          <p:nvPr/>
        </p:nvCxnSpPr>
        <p:spPr>
          <a:xfrm>
            <a:off x="8472069" y="5788342"/>
            <a:ext cx="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F2940518-1B42-4B59-BB4E-0031E5EC88B0}"/>
              </a:ext>
            </a:extLst>
          </p:cNvPr>
          <p:cNvCxnSpPr>
            <a:cxnSpLocks/>
          </p:cNvCxnSpPr>
          <p:nvPr/>
        </p:nvCxnSpPr>
        <p:spPr>
          <a:xfrm>
            <a:off x="10144343" y="5788342"/>
            <a:ext cx="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2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B8F926E-7C78-4FB1-9ED4-280AD470CE18}"/>
              </a:ext>
            </a:extLst>
          </p:cNvPr>
          <p:cNvSpPr/>
          <p:nvPr/>
        </p:nvSpPr>
        <p:spPr>
          <a:xfrm>
            <a:off x="213361" y="3080386"/>
            <a:ext cx="19304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铜箔（按厚度）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911C810C-2C92-4F44-8056-117FB5741991}"/>
              </a:ext>
            </a:extLst>
          </p:cNvPr>
          <p:cNvSpPr/>
          <p:nvPr/>
        </p:nvSpPr>
        <p:spPr>
          <a:xfrm>
            <a:off x="10424160" y="1223012"/>
            <a:ext cx="436880" cy="41554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E998B05-815D-4282-B392-80BCBF79DD65}"/>
              </a:ext>
            </a:extLst>
          </p:cNvPr>
          <p:cNvSpPr/>
          <p:nvPr/>
        </p:nvSpPr>
        <p:spPr>
          <a:xfrm>
            <a:off x="3241040" y="1066800"/>
            <a:ext cx="19304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极薄铜箔（</a:t>
            </a:r>
            <a:r>
              <a:rPr lang="en-US" altLang="zh-CN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&lt;=6</a:t>
            </a:r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微米）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77B8A77-AA5C-433C-8F97-59C49F524563}"/>
              </a:ext>
            </a:extLst>
          </p:cNvPr>
          <p:cNvSpPr/>
          <p:nvPr/>
        </p:nvSpPr>
        <p:spPr>
          <a:xfrm>
            <a:off x="3241040" y="2073593"/>
            <a:ext cx="19304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超薄铜箔（</a:t>
            </a:r>
            <a:r>
              <a:rPr lang="en-US" altLang="zh-CN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6-12</a:t>
            </a:r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微米）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56331E9-31B2-4F50-BF21-968BB3C0E5A9}"/>
              </a:ext>
            </a:extLst>
          </p:cNvPr>
          <p:cNvSpPr/>
          <p:nvPr/>
        </p:nvSpPr>
        <p:spPr>
          <a:xfrm>
            <a:off x="3241040" y="3080386"/>
            <a:ext cx="19304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薄铜箔（</a:t>
            </a:r>
            <a:r>
              <a:rPr lang="en-US" altLang="zh-CN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12-18</a:t>
            </a:r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微米）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2AEC439-DA05-46B6-A3EB-3F50A1746D61}"/>
              </a:ext>
            </a:extLst>
          </p:cNvPr>
          <p:cNvSpPr/>
          <p:nvPr/>
        </p:nvSpPr>
        <p:spPr>
          <a:xfrm>
            <a:off x="3241040" y="4191638"/>
            <a:ext cx="19304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常规铜箔（</a:t>
            </a:r>
            <a:r>
              <a:rPr lang="en-US" altLang="zh-CN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18-90</a:t>
            </a:r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微米）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0F346DE-A00A-4C19-9FE1-60BFF73DBF49}"/>
              </a:ext>
            </a:extLst>
          </p:cNvPr>
          <p:cNvSpPr/>
          <p:nvPr/>
        </p:nvSpPr>
        <p:spPr>
          <a:xfrm>
            <a:off x="3241040" y="5378452"/>
            <a:ext cx="19304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厚铜箔（</a:t>
            </a:r>
            <a:r>
              <a:rPr lang="en-US" altLang="zh-CN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&gt;70</a:t>
            </a:r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微米）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F0D9B83-354D-45C6-B036-1466B8779746}"/>
              </a:ext>
            </a:extLst>
          </p:cNvPr>
          <p:cNvCxnSpPr/>
          <p:nvPr/>
        </p:nvCxnSpPr>
        <p:spPr>
          <a:xfrm>
            <a:off x="2692400" y="1391920"/>
            <a:ext cx="0" cy="4311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F9652AC-5F47-4EE0-B2C2-4022B5B5163E}"/>
              </a:ext>
            </a:extLst>
          </p:cNvPr>
          <p:cNvCxnSpPr>
            <a:endCxn id="6" idx="1"/>
          </p:cNvCxnSpPr>
          <p:nvPr/>
        </p:nvCxnSpPr>
        <p:spPr>
          <a:xfrm>
            <a:off x="2692400" y="1391920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A2285F3-1C01-4D2B-BBE8-1E688505B4C1}"/>
              </a:ext>
            </a:extLst>
          </p:cNvPr>
          <p:cNvCxnSpPr/>
          <p:nvPr/>
        </p:nvCxnSpPr>
        <p:spPr>
          <a:xfrm>
            <a:off x="2692400" y="2398713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E0B49A8-63F5-48DA-BB1D-BAE1ACB4397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43761" y="3405506"/>
            <a:ext cx="1097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482E22F-00C4-4D03-9CA5-852E1B489FE2}"/>
              </a:ext>
            </a:extLst>
          </p:cNvPr>
          <p:cNvCxnSpPr/>
          <p:nvPr/>
        </p:nvCxnSpPr>
        <p:spPr>
          <a:xfrm>
            <a:off x="2672080" y="4516758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920774A-23AE-481F-854F-1FE8A4E39274}"/>
              </a:ext>
            </a:extLst>
          </p:cNvPr>
          <p:cNvCxnSpPr/>
          <p:nvPr/>
        </p:nvCxnSpPr>
        <p:spPr>
          <a:xfrm>
            <a:off x="2692400" y="5703572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89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B8F926E-7C78-4FB1-9ED4-280AD470CE18}"/>
              </a:ext>
            </a:extLst>
          </p:cNvPr>
          <p:cNvSpPr/>
          <p:nvPr/>
        </p:nvSpPr>
        <p:spPr>
          <a:xfrm>
            <a:off x="508000" y="3140393"/>
            <a:ext cx="19304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三井金属矿业公司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911C810C-2C92-4F44-8056-117FB5741991}"/>
              </a:ext>
            </a:extLst>
          </p:cNvPr>
          <p:cNvSpPr/>
          <p:nvPr/>
        </p:nvSpPr>
        <p:spPr>
          <a:xfrm>
            <a:off x="2621280" y="1391920"/>
            <a:ext cx="436880" cy="41554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E998B05-815D-4282-B392-80BCBF79DD65}"/>
              </a:ext>
            </a:extLst>
          </p:cNvPr>
          <p:cNvSpPr/>
          <p:nvPr/>
        </p:nvSpPr>
        <p:spPr>
          <a:xfrm>
            <a:off x="3241040" y="1066800"/>
            <a:ext cx="19304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采矿和基本材料部门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77B8A77-AA5C-433C-8F97-59C49F524563}"/>
              </a:ext>
            </a:extLst>
          </p:cNvPr>
          <p:cNvSpPr/>
          <p:nvPr/>
        </p:nvSpPr>
        <p:spPr>
          <a:xfrm>
            <a:off x="3241040" y="2073593"/>
            <a:ext cx="19304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电子材料部门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56331E9-31B2-4F50-BF21-968BB3C0E5A9}"/>
              </a:ext>
            </a:extLst>
          </p:cNvPr>
          <p:cNvSpPr/>
          <p:nvPr/>
        </p:nvSpPr>
        <p:spPr>
          <a:xfrm>
            <a:off x="3241040" y="3080386"/>
            <a:ext cx="19304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零件部门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2AEC439-DA05-46B6-A3EB-3F50A1746D61}"/>
              </a:ext>
            </a:extLst>
          </p:cNvPr>
          <p:cNvSpPr/>
          <p:nvPr/>
        </p:nvSpPr>
        <p:spPr>
          <a:xfrm>
            <a:off x="3241040" y="4191638"/>
            <a:ext cx="19304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环境事业部门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0F346DE-A00A-4C19-9FE1-60BFF73DBF49}"/>
              </a:ext>
            </a:extLst>
          </p:cNvPr>
          <p:cNvSpPr/>
          <p:nvPr/>
        </p:nvSpPr>
        <p:spPr>
          <a:xfrm>
            <a:off x="3241040" y="5378452"/>
            <a:ext cx="19304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工程部门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A8FBC46-6B22-4144-AD4E-03BBE86E28D0}"/>
              </a:ext>
            </a:extLst>
          </p:cNvPr>
          <p:cNvCxnSpPr>
            <a:stCxn id="6" idx="3"/>
          </p:cNvCxnSpPr>
          <p:nvPr/>
        </p:nvCxnSpPr>
        <p:spPr>
          <a:xfrm>
            <a:off x="5171440" y="1391920"/>
            <a:ext cx="7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1458DCB-74A4-40C2-A1B6-5EC494109754}"/>
              </a:ext>
            </a:extLst>
          </p:cNvPr>
          <p:cNvSpPr/>
          <p:nvPr/>
        </p:nvSpPr>
        <p:spPr>
          <a:xfrm>
            <a:off x="5891440" y="1066800"/>
            <a:ext cx="36000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锌和采矿制造，出售锌、铜、金、银、硫酸和锌合金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B0951F7-6FF7-4EA1-847B-E325922CC79F}"/>
              </a:ext>
            </a:extLst>
          </p:cNvPr>
          <p:cNvCxnSpPr/>
          <p:nvPr/>
        </p:nvCxnSpPr>
        <p:spPr>
          <a:xfrm>
            <a:off x="5171440" y="2408873"/>
            <a:ext cx="7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08B5C6A-732A-4F03-AA9F-B5A111256A51}"/>
              </a:ext>
            </a:extLst>
          </p:cNvPr>
          <p:cNvSpPr/>
          <p:nvPr/>
        </p:nvSpPr>
        <p:spPr>
          <a:xfrm>
            <a:off x="5891440" y="2073593"/>
            <a:ext cx="36000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制造和销售电解铜箔、电池材料、陶瓷产品和罕见金属化合物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C2A11E6-9F5E-4A64-8BE3-1DD2B1FA05B3}"/>
              </a:ext>
            </a:extLst>
          </p:cNvPr>
          <p:cNvCxnSpPr/>
          <p:nvPr/>
        </p:nvCxnSpPr>
        <p:spPr>
          <a:xfrm>
            <a:off x="5171440" y="3405506"/>
            <a:ext cx="7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E7A270B-86F6-4FFA-99D3-FC84CD9E5865}"/>
              </a:ext>
            </a:extLst>
          </p:cNvPr>
          <p:cNvSpPr/>
          <p:nvPr/>
        </p:nvSpPr>
        <p:spPr>
          <a:xfrm>
            <a:off x="5891440" y="3080386"/>
            <a:ext cx="36000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提供汽车零件、粉末冶金产品和汽车催化剂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A675C0-5A06-4A7F-AABF-CB56F1A8F91F}"/>
              </a:ext>
            </a:extLst>
          </p:cNvPr>
          <p:cNvCxnSpPr/>
          <p:nvPr/>
        </p:nvCxnSpPr>
        <p:spPr>
          <a:xfrm>
            <a:off x="5171440" y="4518664"/>
            <a:ext cx="7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9AFC081-7F54-4E75-9348-58D33D952618}"/>
              </a:ext>
            </a:extLst>
          </p:cNvPr>
          <p:cNvSpPr/>
          <p:nvPr/>
        </p:nvSpPr>
        <p:spPr>
          <a:xfrm>
            <a:off x="5891440" y="4191638"/>
            <a:ext cx="36000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回收贵重金属、土壤调查和工业废料处理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8CA3F4C-F0AB-4204-AC1A-5BE99B27A79C}"/>
              </a:ext>
            </a:extLst>
          </p:cNvPr>
          <p:cNvCxnSpPr/>
          <p:nvPr/>
        </p:nvCxnSpPr>
        <p:spPr>
          <a:xfrm>
            <a:off x="5171440" y="5690876"/>
            <a:ext cx="7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06464D6-85D9-4655-9640-43E812F1A00E}"/>
              </a:ext>
            </a:extLst>
          </p:cNvPr>
          <p:cNvSpPr/>
          <p:nvPr/>
        </p:nvSpPr>
        <p:spPr>
          <a:xfrm>
            <a:off x="5891440" y="5378452"/>
            <a:ext cx="3600000" cy="6502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工厂设备、环境设备工程、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管制造和销售</a:t>
            </a:r>
          </a:p>
        </p:txBody>
      </p:sp>
    </p:spTree>
    <p:extLst>
      <p:ext uri="{BB962C8B-B14F-4D97-AF65-F5344CB8AC3E}">
        <p14:creationId xmlns:p14="http://schemas.microsoft.com/office/powerpoint/2010/main" val="216827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01557839-077E-42CA-903E-CEE3BE34F418}"/>
              </a:ext>
            </a:extLst>
          </p:cNvPr>
          <p:cNvSpPr/>
          <p:nvPr/>
        </p:nvSpPr>
        <p:spPr>
          <a:xfrm>
            <a:off x="3589020" y="-591820"/>
            <a:ext cx="355600" cy="355600"/>
          </a:xfrm>
          <a:prstGeom prst="ellipse">
            <a:avLst/>
          </a:prstGeom>
          <a:solidFill>
            <a:srgbClr val="B15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99E9BD6-1EF5-48EC-956E-99A9184C57B5}"/>
              </a:ext>
            </a:extLst>
          </p:cNvPr>
          <p:cNvSpPr/>
          <p:nvPr/>
        </p:nvSpPr>
        <p:spPr>
          <a:xfrm>
            <a:off x="4325620" y="-591820"/>
            <a:ext cx="355600" cy="355600"/>
          </a:xfrm>
          <a:prstGeom prst="ellipse">
            <a:avLst/>
          </a:prstGeom>
          <a:solidFill>
            <a:srgbClr val="C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B376F1B-B94A-4BF1-AA98-3822B4320C15}"/>
              </a:ext>
            </a:extLst>
          </p:cNvPr>
          <p:cNvGrpSpPr/>
          <p:nvPr/>
        </p:nvGrpSpPr>
        <p:grpSpPr>
          <a:xfrm>
            <a:off x="1158240" y="3731627"/>
            <a:ext cx="355600" cy="355600"/>
            <a:chOff x="5163820" y="1269206"/>
            <a:chExt cx="690880" cy="69088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0BC72AB-1772-4F4B-AAB3-66A987C506BD}"/>
                </a:ext>
              </a:extLst>
            </p:cNvPr>
            <p:cNvSpPr/>
            <p:nvPr/>
          </p:nvSpPr>
          <p:spPr>
            <a:xfrm>
              <a:off x="5163820" y="1269206"/>
              <a:ext cx="690880" cy="690880"/>
            </a:xfrm>
            <a:prstGeom prst="ellipse">
              <a:avLst/>
            </a:prstGeom>
            <a:solidFill>
              <a:srgbClr val="F8B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CEEDA93-62B1-48DF-A14C-B43F96553D5E}"/>
                </a:ext>
              </a:extLst>
            </p:cNvPr>
            <p:cNvSpPr/>
            <p:nvPr/>
          </p:nvSpPr>
          <p:spPr>
            <a:xfrm>
              <a:off x="5316220" y="1421606"/>
              <a:ext cx="386080" cy="386080"/>
            </a:xfrm>
            <a:prstGeom prst="ellipse">
              <a:avLst/>
            </a:prstGeom>
            <a:solidFill>
              <a:srgbClr val="B15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FB8A96F-98DC-442C-8120-37DCBE17F941}"/>
              </a:ext>
            </a:extLst>
          </p:cNvPr>
          <p:cNvCxnSpPr>
            <a:cxnSpLocks/>
          </p:cNvCxnSpPr>
          <p:nvPr/>
        </p:nvCxnSpPr>
        <p:spPr>
          <a:xfrm>
            <a:off x="1336040" y="3909427"/>
            <a:ext cx="10297160" cy="2"/>
          </a:xfrm>
          <a:prstGeom prst="straightConnector1">
            <a:avLst/>
          </a:prstGeom>
          <a:ln w="19050">
            <a:solidFill>
              <a:srgbClr val="B15D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B821D87-400D-449B-8DD0-62C3DB3B5B89}"/>
              </a:ext>
            </a:extLst>
          </p:cNvPr>
          <p:cNvSpPr/>
          <p:nvPr/>
        </p:nvSpPr>
        <p:spPr>
          <a:xfrm>
            <a:off x="5153660" y="-591820"/>
            <a:ext cx="355600" cy="355600"/>
          </a:xfrm>
          <a:prstGeom prst="ellipse">
            <a:avLst/>
          </a:prstGeom>
          <a:solidFill>
            <a:srgbClr val="F8B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C092F8-0C64-496C-B84B-3B472EAD0B08}"/>
              </a:ext>
            </a:extLst>
          </p:cNvPr>
          <p:cNvSpPr txBox="1"/>
          <p:nvPr/>
        </p:nvSpPr>
        <p:spPr>
          <a:xfrm>
            <a:off x="659130" y="4215840"/>
            <a:ext cx="1351280" cy="110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开始铜矿冶炼：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Hibi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冶炼厂和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Takahala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炼油厂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246EE5-A73E-44C0-859C-0920F502697B}"/>
              </a:ext>
            </a:extLst>
          </p:cNvPr>
          <p:cNvSpPr txBox="1"/>
          <p:nvPr/>
        </p:nvSpPr>
        <p:spPr>
          <a:xfrm>
            <a:off x="994410" y="3441912"/>
            <a:ext cx="68072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B1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1943</a:t>
            </a:r>
            <a:endParaRPr lang="zh-CN" altLang="en-US" sz="1400" dirty="0">
              <a:solidFill>
                <a:srgbClr val="B1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6CB0602-5BED-459E-BA75-CB648340D986}"/>
              </a:ext>
            </a:extLst>
          </p:cNvPr>
          <p:cNvGrpSpPr/>
          <p:nvPr/>
        </p:nvGrpSpPr>
        <p:grpSpPr>
          <a:xfrm>
            <a:off x="1836419" y="2233065"/>
            <a:ext cx="9796781" cy="1676364"/>
            <a:chOff x="3589020" y="1493520"/>
            <a:chExt cx="5219700" cy="52925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DDFDAE6-798D-4F28-B826-B7F629CA26D5}"/>
                </a:ext>
              </a:extLst>
            </p:cNvPr>
            <p:cNvCxnSpPr>
              <a:cxnSpLocks/>
            </p:cNvCxnSpPr>
            <p:nvPr/>
          </p:nvCxnSpPr>
          <p:spPr>
            <a:xfrm>
              <a:off x="3589020" y="1493520"/>
              <a:ext cx="0" cy="529250"/>
            </a:xfrm>
            <a:prstGeom prst="line">
              <a:avLst/>
            </a:prstGeom>
            <a:ln w="19050">
              <a:solidFill>
                <a:srgbClr val="CCB6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4B6A2D1-4E3C-4BE5-8CCA-0FED27E88DFC}"/>
                </a:ext>
              </a:extLst>
            </p:cNvPr>
            <p:cNvCxnSpPr/>
            <p:nvPr/>
          </p:nvCxnSpPr>
          <p:spPr>
            <a:xfrm>
              <a:off x="3589020" y="1493520"/>
              <a:ext cx="5219700" cy="0"/>
            </a:xfrm>
            <a:prstGeom prst="straightConnector1">
              <a:avLst/>
            </a:prstGeom>
            <a:ln w="19050">
              <a:solidFill>
                <a:srgbClr val="CCB6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椭圆 36">
            <a:extLst>
              <a:ext uri="{FF2B5EF4-FFF2-40B4-BE49-F238E27FC236}">
                <a16:creationId xmlns:a16="http://schemas.microsoft.com/office/drawing/2014/main" id="{717013E3-BCF7-4F01-9856-7127A3FCAE79}"/>
              </a:ext>
            </a:extLst>
          </p:cNvPr>
          <p:cNvSpPr/>
          <p:nvPr/>
        </p:nvSpPr>
        <p:spPr>
          <a:xfrm>
            <a:off x="2085339" y="2143768"/>
            <a:ext cx="182880" cy="182880"/>
          </a:xfrm>
          <a:prstGeom prst="ellipse">
            <a:avLst/>
          </a:prstGeom>
          <a:solidFill>
            <a:srgbClr val="C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5000B9-BE29-42C6-940A-ABA2D3F7FBC5}"/>
              </a:ext>
            </a:extLst>
          </p:cNvPr>
          <p:cNvSpPr txBox="1"/>
          <p:nvPr/>
        </p:nvSpPr>
        <p:spPr>
          <a:xfrm>
            <a:off x="1592579" y="1258450"/>
            <a:ext cx="1351280" cy="84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Takahala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炼油厂发展铜箔技术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6C25F3A-9CC5-46B4-95FB-78CD877A3089}"/>
              </a:ext>
            </a:extLst>
          </p:cNvPr>
          <p:cNvSpPr txBox="1"/>
          <p:nvPr/>
        </p:nvSpPr>
        <p:spPr>
          <a:xfrm>
            <a:off x="1836419" y="2326648"/>
            <a:ext cx="68072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CCB6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1959</a:t>
            </a:r>
            <a:endParaRPr lang="zh-CN" altLang="en-US" sz="1400" dirty="0">
              <a:solidFill>
                <a:srgbClr val="CCB6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B704697-BA61-4E7E-92D9-07802AD3215F}"/>
              </a:ext>
            </a:extLst>
          </p:cNvPr>
          <p:cNvSpPr/>
          <p:nvPr/>
        </p:nvSpPr>
        <p:spPr>
          <a:xfrm>
            <a:off x="2766059" y="2057408"/>
            <a:ext cx="355600" cy="355600"/>
          </a:xfrm>
          <a:prstGeom prst="ellipse">
            <a:avLst/>
          </a:prstGeom>
          <a:solidFill>
            <a:srgbClr val="C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32B73D7-DB5A-49E9-BD95-29C7BC992C7F}"/>
              </a:ext>
            </a:extLst>
          </p:cNvPr>
          <p:cNvSpPr txBox="1"/>
          <p:nvPr/>
        </p:nvSpPr>
        <p:spPr>
          <a:xfrm>
            <a:off x="2603499" y="1757687"/>
            <a:ext cx="68072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CCB6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1962</a:t>
            </a:r>
            <a:endParaRPr lang="zh-CN" altLang="en-US" sz="1400" dirty="0">
              <a:solidFill>
                <a:srgbClr val="CCB6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0E34736-B003-4B4C-8505-01175C7C9F17}"/>
              </a:ext>
            </a:extLst>
          </p:cNvPr>
          <p:cNvSpPr txBox="1"/>
          <p:nvPr/>
        </p:nvSpPr>
        <p:spPr>
          <a:xfrm>
            <a:off x="2494278" y="2417861"/>
            <a:ext cx="135128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生产电解铜箔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58402F2-CBBF-416E-96E5-06FE629653E7}"/>
              </a:ext>
            </a:extLst>
          </p:cNvPr>
          <p:cNvSpPr/>
          <p:nvPr/>
        </p:nvSpPr>
        <p:spPr>
          <a:xfrm>
            <a:off x="4112259" y="2143768"/>
            <a:ext cx="182880" cy="182880"/>
          </a:xfrm>
          <a:prstGeom prst="ellipse">
            <a:avLst/>
          </a:prstGeom>
          <a:solidFill>
            <a:srgbClr val="C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1C5CBB4-9946-4B0A-A483-1D61C91FAD68}"/>
              </a:ext>
            </a:extLst>
          </p:cNvPr>
          <p:cNvSpPr txBox="1"/>
          <p:nvPr/>
        </p:nvSpPr>
        <p:spPr>
          <a:xfrm>
            <a:off x="3831586" y="2429406"/>
            <a:ext cx="68072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CCB6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1968</a:t>
            </a:r>
            <a:endParaRPr lang="zh-CN" altLang="en-US" sz="1400" dirty="0">
              <a:solidFill>
                <a:srgbClr val="CCB6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8CBA2F5-20C3-4DE2-9AA6-6FBFD1CA0E36}"/>
              </a:ext>
            </a:extLst>
          </p:cNvPr>
          <p:cNvSpPr txBox="1"/>
          <p:nvPr/>
        </p:nvSpPr>
        <p:spPr>
          <a:xfrm>
            <a:off x="3649980" y="1483165"/>
            <a:ext cx="1351280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开始在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Ageo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生产铜箔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985F808-699B-46BC-BEE7-AE52F81FA6BA}"/>
              </a:ext>
            </a:extLst>
          </p:cNvPr>
          <p:cNvSpPr/>
          <p:nvPr/>
        </p:nvSpPr>
        <p:spPr>
          <a:xfrm>
            <a:off x="5062220" y="2138224"/>
            <a:ext cx="182880" cy="182880"/>
          </a:xfrm>
          <a:prstGeom prst="ellipse">
            <a:avLst/>
          </a:prstGeom>
          <a:solidFill>
            <a:srgbClr val="C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999C57E-F9FB-492C-9BA5-0CBAB48D3355}"/>
              </a:ext>
            </a:extLst>
          </p:cNvPr>
          <p:cNvSpPr txBox="1"/>
          <p:nvPr/>
        </p:nvSpPr>
        <p:spPr>
          <a:xfrm>
            <a:off x="4789166" y="1725524"/>
            <a:ext cx="68072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CCB6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1976</a:t>
            </a:r>
            <a:endParaRPr lang="zh-CN" altLang="en-US" sz="1400" b="1" dirty="0">
              <a:solidFill>
                <a:srgbClr val="CCB6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6893C5-C4A1-47C5-82E7-F0739D649F3E}"/>
              </a:ext>
            </a:extLst>
          </p:cNvPr>
          <p:cNvSpPr txBox="1"/>
          <p:nvPr/>
        </p:nvSpPr>
        <p:spPr>
          <a:xfrm>
            <a:off x="4569460" y="2324699"/>
            <a:ext cx="1351280" cy="84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在美国纽约成立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Oak-Mitsui inc.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92CF92F-4C2E-425B-B7DC-B749808C78C2}"/>
              </a:ext>
            </a:extLst>
          </p:cNvPr>
          <p:cNvSpPr/>
          <p:nvPr/>
        </p:nvSpPr>
        <p:spPr>
          <a:xfrm>
            <a:off x="6082589" y="2147068"/>
            <a:ext cx="182880" cy="182880"/>
          </a:xfrm>
          <a:prstGeom prst="ellipse">
            <a:avLst/>
          </a:prstGeom>
          <a:solidFill>
            <a:srgbClr val="C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689EBD7-BA41-4FFF-A777-60C8ABBF4BDB}"/>
              </a:ext>
            </a:extLst>
          </p:cNvPr>
          <p:cNvSpPr/>
          <p:nvPr/>
        </p:nvSpPr>
        <p:spPr>
          <a:xfrm>
            <a:off x="7102959" y="2147068"/>
            <a:ext cx="182880" cy="182880"/>
          </a:xfrm>
          <a:prstGeom prst="ellipse">
            <a:avLst/>
          </a:prstGeom>
          <a:solidFill>
            <a:srgbClr val="C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6944E0B-A518-47AA-953D-F1752B49DDE7}"/>
              </a:ext>
            </a:extLst>
          </p:cNvPr>
          <p:cNvSpPr/>
          <p:nvPr/>
        </p:nvSpPr>
        <p:spPr>
          <a:xfrm>
            <a:off x="7959089" y="2151628"/>
            <a:ext cx="182880" cy="182880"/>
          </a:xfrm>
          <a:prstGeom prst="ellipse">
            <a:avLst/>
          </a:prstGeom>
          <a:solidFill>
            <a:srgbClr val="C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9CA1F1B-F907-49F4-A8B4-87CB06129CB2}"/>
              </a:ext>
            </a:extLst>
          </p:cNvPr>
          <p:cNvSpPr/>
          <p:nvPr/>
        </p:nvSpPr>
        <p:spPr>
          <a:xfrm>
            <a:off x="8796579" y="2147068"/>
            <a:ext cx="182880" cy="182880"/>
          </a:xfrm>
          <a:prstGeom prst="ellipse">
            <a:avLst/>
          </a:prstGeom>
          <a:solidFill>
            <a:srgbClr val="C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6C2628D-C61A-4C5C-833E-F108D11D1804}"/>
              </a:ext>
            </a:extLst>
          </p:cNvPr>
          <p:cNvSpPr/>
          <p:nvPr/>
        </p:nvSpPr>
        <p:spPr>
          <a:xfrm>
            <a:off x="10180318" y="2138224"/>
            <a:ext cx="182880" cy="182880"/>
          </a:xfrm>
          <a:prstGeom prst="ellipse">
            <a:avLst/>
          </a:prstGeom>
          <a:solidFill>
            <a:srgbClr val="C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3BA9F81-EF41-4814-B2D0-9D474C66E04D}"/>
              </a:ext>
            </a:extLst>
          </p:cNvPr>
          <p:cNvSpPr txBox="1"/>
          <p:nvPr/>
        </p:nvSpPr>
        <p:spPr>
          <a:xfrm>
            <a:off x="5849052" y="2424789"/>
            <a:ext cx="68072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CCB6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1980</a:t>
            </a:r>
            <a:endParaRPr lang="zh-CN" altLang="en-US" sz="1400" b="1" dirty="0">
              <a:solidFill>
                <a:srgbClr val="CCB6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74BE27-A9B5-4249-9DAE-01619C105B77}"/>
              </a:ext>
            </a:extLst>
          </p:cNvPr>
          <p:cNvSpPr txBox="1"/>
          <p:nvPr/>
        </p:nvSpPr>
        <p:spPr>
          <a:xfrm>
            <a:off x="5589829" y="1502743"/>
            <a:ext cx="1351280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设立台湾铜箔股份有限公司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945AC0-EC10-4635-A515-C0A6836816F3}"/>
              </a:ext>
            </a:extLst>
          </p:cNvPr>
          <p:cNvSpPr txBox="1"/>
          <p:nvPr/>
        </p:nvSpPr>
        <p:spPr>
          <a:xfrm>
            <a:off x="6854039" y="1785370"/>
            <a:ext cx="68072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CCB6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1989</a:t>
            </a:r>
            <a:endParaRPr lang="zh-CN" altLang="en-US" sz="1400" b="1" dirty="0">
              <a:solidFill>
                <a:srgbClr val="CCB6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34D105F-7B10-40B2-BC52-91EF707F7EE2}"/>
              </a:ext>
            </a:extLst>
          </p:cNvPr>
          <p:cNvSpPr txBox="1"/>
          <p:nvPr/>
        </p:nvSpPr>
        <p:spPr>
          <a:xfrm>
            <a:off x="6458084" y="2397486"/>
            <a:ext cx="1351280" cy="85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成立三井铜箔（马来西亚）有限公司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E29DE50-0B01-4B57-A267-49383B021B04}"/>
              </a:ext>
            </a:extLst>
          </p:cNvPr>
          <p:cNvSpPr txBox="1"/>
          <p:nvPr/>
        </p:nvSpPr>
        <p:spPr>
          <a:xfrm>
            <a:off x="8587438" y="1721250"/>
            <a:ext cx="68072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CCB6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1999</a:t>
            </a:r>
            <a:endParaRPr lang="zh-CN" altLang="en-US" sz="1400" b="1" dirty="0">
              <a:solidFill>
                <a:srgbClr val="CCB6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766666-5FDA-44AD-8AEC-94ECA935E725}"/>
                  </a:ext>
                </a:extLst>
              </p:cNvPr>
              <p:cNvSpPr txBox="1"/>
              <p:nvPr/>
            </p:nvSpPr>
            <p:spPr>
              <a:xfrm>
                <a:off x="8424043" y="2408825"/>
                <a:ext cx="1351280" cy="1108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𝒊𝒄𝒓𝒐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𝒉𝒊𝒏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𝑻𝑴</m:t>
                        </m:r>
                      </m:sup>
                    </m:sSup>
                  </m:oMath>
                </a14:m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系列带载体铜箔</a:t>
                </a: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766666-5FDA-44AD-8AEC-94ECA935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043" y="2408825"/>
                <a:ext cx="1351280" cy="1108637"/>
              </a:xfrm>
              <a:prstGeom prst="rect">
                <a:avLst/>
              </a:prstGeom>
              <a:blipFill>
                <a:blip r:embed="rId2"/>
                <a:stretch>
                  <a:fillRect l="-1351" b="-4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>
            <a:extLst>
              <a:ext uri="{FF2B5EF4-FFF2-40B4-BE49-F238E27FC236}">
                <a16:creationId xmlns:a16="http://schemas.microsoft.com/office/drawing/2014/main" id="{F798DF72-30E5-4CF1-B9AC-84D6CAB2484E}"/>
              </a:ext>
            </a:extLst>
          </p:cNvPr>
          <p:cNvSpPr txBox="1"/>
          <p:nvPr/>
        </p:nvSpPr>
        <p:spPr>
          <a:xfrm>
            <a:off x="7743323" y="2392977"/>
            <a:ext cx="68072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CCB6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endParaRPr lang="zh-CN" altLang="en-US" sz="1400" b="1" dirty="0">
              <a:solidFill>
                <a:srgbClr val="CCB6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E59EC82-4603-4BE5-AF59-9DA36A32DF2A}"/>
              </a:ext>
            </a:extLst>
          </p:cNvPr>
          <p:cNvSpPr txBox="1"/>
          <p:nvPr/>
        </p:nvSpPr>
        <p:spPr>
          <a:xfrm>
            <a:off x="7447689" y="1432256"/>
            <a:ext cx="1351280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en-US" altLang="zh-CN" sz="1400" b="1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Ageo</a:t>
            </a:r>
            <a:r>
              <a:rPr lang="zh-CN" altLang="en-US" sz="1400" b="1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第二工厂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005EAB6-E9CA-459F-A136-6857F99CCAA3}"/>
              </a:ext>
            </a:extLst>
          </p:cNvPr>
          <p:cNvSpPr txBox="1"/>
          <p:nvPr/>
        </p:nvSpPr>
        <p:spPr>
          <a:xfrm>
            <a:off x="9931398" y="2392977"/>
            <a:ext cx="68072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CCB6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sz="1400" b="1" dirty="0">
              <a:solidFill>
                <a:srgbClr val="CCB6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851B078-6710-43A6-901D-B4E7EA676740}"/>
                  </a:ext>
                </a:extLst>
              </p:cNvPr>
              <p:cNvSpPr txBox="1"/>
              <p:nvPr/>
            </p:nvSpPr>
            <p:spPr>
              <a:xfrm>
                <a:off x="9687558" y="832631"/>
                <a:ext cx="1351280" cy="11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提升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</a:rPr>
                      <m:t>𝒊𝒄𝒓𝒐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𝒉𝒊𝒏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𝑻𝑴</m:t>
                        </m:r>
                      </m:sup>
                    </m:sSup>
                  </m:oMath>
                </a14:m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产能至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390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万平方米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851B078-6710-43A6-901D-B4E7EA67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558" y="832631"/>
                <a:ext cx="1351280" cy="1109086"/>
              </a:xfrm>
              <a:prstGeom prst="rect">
                <a:avLst/>
              </a:prstGeom>
              <a:blipFill>
                <a:blip r:embed="rId3"/>
                <a:stretch>
                  <a:fillRect l="-1351" b="-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FF969DF-0F72-4A89-9095-BAC9BA44FD4E}"/>
              </a:ext>
            </a:extLst>
          </p:cNvPr>
          <p:cNvSpPr/>
          <p:nvPr/>
        </p:nvSpPr>
        <p:spPr>
          <a:xfrm>
            <a:off x="8902700" y="3825906"/>
            <a:ext cx="182880" cy="182880"/>
          </a:xfrm>
          <a:prstGeom prst="ellipse">
            <a:avLst/>
          </a:prstGeom>
          <a:solidFill>
            <a:srgbClr val="B15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F855649-4EEC-448E-81CE-7AB1FB7DC225}"/>
              </a:ext>
            </a:extLst>
          </p:cNvPr>
          <p:cNvSpPr txBox="1"/>
          <p:nvPr/>
        </p:nvSpPr>
        <p:spPr>
          <a:xfrm>
            <a:off x="8653780" y="3470156"/>
            <a:ext cx="68072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B1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endParaRPr lang="zh-CN" altLang="en-US" sz="1400" b="1" dirty="0">
              <a:solidFill>
                <a:srgbClr val="B1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6D26C33-039E-4FD5-8F59-B24F71189B36}"/>
              </a:ext>
            </a:extLst>
          </p:cNvPr>
          <p:cNvSpPr txBox="1"/>
          <p:nvPr/>
        </p:nvSpPr>
        <p:spPr>
          <a:xfrm>
            <a:off x="8336278" y="4112766"/>
            <a:ext cx="1351280" cy="188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与日本矿业金属株式会社（现为</a:t>
            </a:r>
            <a:r>
              <a:rPr lang="en-US" altLang="zh-CN" sz="1400" b="1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JX</a:t>
            </a:r>
            <a:r>
              <a:rPr lang="zh-CN" altLang="en-US" sz="1400" b="1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日本矿业金属有限公司）共同成立泛太平洋铜业有限公司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BEA9240-7F77-41F5-8BEC-06D1CE26585E}"/>
              </a:ext>
            </a:extLst>
          </p:cNvPr>
          <p:cNvSpPr/>
          <p:nvPr/>
        </p:nvSpPr>
        <p:spPr>
          <a:xfrm>
            <a:off x="10612118" y="3810068"/>
            <a:ext cx="182880" cy="182880"/>
          </a:xfrm>
          <a:prstGeom prst="ellipse">
            <a:avLst/>
          </a:prstGeom>
          <a:solidFill>
            <a:srgbClr val="B15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EDECF19-26B1-4370-8C2D-C1F1D26418B3}"/>
              </a:ext>
            </a:extLst>
          </p:cNvPr>
          <p:cNvSpPr txBox="1"/>
          <p:nvPr/>
        </p:nvSpPr>
        <p:spPr>
          <a:xfrm>
            <a:off x="10353040" y="3420160"/>
            <a:ext cx="68072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B15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endParaRPr lang="zh-CN" altLang="en-US" sz="1400" b="1" dirty="0">
              <a:solidFill>
                <a:srgbClr val="B15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783511-4E97-4790-8A1A-44CEB517C479}"/>
              </a:ext>
            </a:extLst>
          </p:cNvPr>
          <p:cNvSpPr txBox="1"/>
          <p:nvPr/>
        </p:nvSpPr>
        <p:spPr>
          <a:xfrm>
            <a:off x="10017760" y="4038042"/>
            <a:ext cx="1351280" cy="84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en-US" altLang="zh-CN" sz="1400" b="1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Hibi</a:t>
            </a:r>
            <a:r>
              <a:rPr lang="zh-CN" altLang="en-US" sz="1400" b="1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＆</a:t>
            </a:r>
            <a:r>
              <a:rPr lang="en-US" altLang="zh-CN" sz="1400" b="1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Co.</a:t>
            </a:r>
            <a:r>
              <a:rPr lang="zh-CN" altLang="en-US" sz="1400" b="1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Ltd</a:t>
            </a:r>
            <a:r>
              <a:rPr lang="zh-CN" altLang="en-US" sz="14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冶炼公司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01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0D94E46-FEA7-4DF5-B0B2-D9FD42429679}"/>
              </a:ext>
            </a:extLst>
          </p:cNvPr>
          <p:cNvGrpSpPr/>
          <p:nvPr/>
        </p:nvGrpSpPr>
        <p:grpSpPr>
          <a:xfrm>
            <a:off x="1110994" y="688834"/>
            <a:ext cx="9970012" cy="5480332"/>
            <a:chOff x="1110994" y="688834"/>
            <a:chExt cx="9970012" cy="548033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0ED05FE-19EE-4722-9D64-A42669F3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0994" y="688834"/>
              <a:ext cx="9970012" cy="548033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07D45-EDE7-44C8-ABEF-C969F51481ED}"/>
                </a:ext>
              </a:extLst>
            </p:cNvPr>
            <p:cNvSpPr/>
            <p:nvPr/>
          </p:nvSpPr>
          <p:spPr>
            <a:xfrm>
              <a:off x="7437120" y="2194560"/>
              <a:ext cx="944880" cy="22656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002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97F92A2-EFBC-4861-949B-D2F941A855F6}"/>
              </a:ext>
            </a:extLst>
          </p:cNvPr>
          <p:cNvCxnSpPr>
            <a:cxnSpLocks/>
          </p:cNvCxnSpPr>
          <p:nvPr/>
        </p:nvCxnSpPr>
        <p:spPr>
          <a:xfrm>
            <a:off x="2113280" y="4226560"/>
            <a:ext cx="9093200" cy="0"/>
          </a:xfrm>
          <a:prstGeom prst="straightConnector1">
            <a:avLst/>
          </a:prstGeom>
          <a:ln w="57150">
            <a:solidFill>
              <a:srgbClr val="B4C7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A142B-613A-4D89-AC49-3934307E81DE}"/>
              </a:ext>
            </a:extLst>
          </p:cNvPr>
          <p:cNvGrpSpPr/>
          <p:nvPr/>
        </p:nvGrpSpPr>
        <p:grpSpPr>
          <a:xfrm>
            <a:off x="1933145" y="3298344"/>
            <a:ext cx="310485" cy="1098362"/>
            <a:chOff x="1933145" y="3298344"/>
            <a:chExt cx="310485" cy="10983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4A37793-FD06-46C6-B1C3-261FB35E1F5B}"/>
                </a:ext>
              </a:extLst>
            </p:cNvPr>
            <p:cNvSpPr/>
            <p:nvPr/>
          </p:nvSpPr>
          <p:spPr>
            <a:xfrm>
              <a:off x="1933145" y="4086221"/>
              <a:ext cx="310485" cy="3104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4C595E5-8558-44A9-AB1C-D42776404A6C}"/>
                </a:ext>
              </a:extLst>
            </p:cNvPr>
            <p:cNvCxnSpPr>
              <a:cxnSpLocks/>
            </p:cNvCxnSpPr>
            <p:nvPr/>
          </p:nvCxnSpPr>
          <p:spPr>
            <a:xfrm>
              <a:off x="2088387" y="3298344"/>
              <a:ext cx="0" cy="767151"/>
            </a:xfrm>
            <a:prstGeom prst="line">
              <a:avLst/>
            </a:prstGeom>
            <a:ln w="19050">
              <a:solidFill>
                <a:srgbClr val="BFD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7F5F058-865D-4C9A-86F5-B0C00F09189F}"/>
              </a:ext>
            </a:extLst>
          </p:cNvPr>
          <p:cNvSpPr txBox="1"/>
          <p:nvPr/>
        </p:nvSpPr>
        <p:spPr>
          <a:xfrm>
            <a:off x="1699262" y="3053973"/>
            <a:ext cx="86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2010.12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84D726-0C59-4FCB-AD02-A6AF9282AF32}"/>
              </a:ext>
            </a:extLst>
          </p:cNvPr>
          <p:cNvSpPr/>
          <p:nvPr/>
        </p:nvSpPr>
        <p:spPr>
          <a:xfrm>
            <a:off x="1652560" y="2682242"/>
            <a:ext cx="894080" cy="37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方邦成立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28F3D7-5519-42B3-BC13-501D3161D641}"/>
              </a:ext>
            </a:extLst>
          </p:cNvPr>
          <p:cNvSpPr txBox="1"/>
          <p:nvPr/>
        </p:nvSpPr>
        <p:spPr>
          <a:xfrm>
            <a:off x="3448037" y="3052210"/>
            <a:ext cx="714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2012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D0AD839-FDED-4368-AB38-A4AD18F1FC34}"/>
              </a:ext>
            </a:extLst>
          </p:cNvPr>
          <p:cNvSpPr/>
          <p:nvPr/>
        </p:nvSpPr>
        <p:spPr>
          <a:xfrm>
            <a:off x="2867100" y="2688748"/>
            <a:ext cx="1933373" cy="42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电磁屏蔽膜</a:t>
            </a:r>
            <a:r>
              <a:rPr lang="en-US" altLang="zh-CN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HSF6000</a:t>
            </a:r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系列批量生产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6F4302-EC9E-46B7-89F1-9A62ED885418}"/>
              </a:ext>
            </a:extLst>
          </p:cNvPr>
          <p:cNvSpPr txBox="1"/>
          <p:nvPr/>
        </p:nvSpPr>
        <p:spPr>
          <a:xfrm>
            <a:off x="5245184" y="3061007"/>
            <a:ext cx="1003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2016.12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11EBD4D-6B22-4E29-BB15-2B9832CE39B1}"/>
              </a:ext>
            </a:extLst>
          </p:cNvPr>
          <p:cNvSpPr/>
          <p:nvPr/>
        </p:nvSpPr>
        <p:spPr>
          <a:xfrm>
            <a:off x="4911280" y="2688748"/>
            <a:ext cx="1671520" cy="378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高性能导电胶成功推向市场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7D8A23-EB8E-40C3-8D6D-4E3B59E34D5E}"/>
              </a:ext>
            </a:extLst>
          </p:cNvPr>
          <p:cNvSpPr txBox="1"/>
          <p:nvPr/>
        </p:nvSpPr>
        <p:spPr>
          <a:xfrm>
            <a:off x="6783456" y="5202742"/>
            <a:ext cx="795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2017.12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548440B-F752-404A-868B-128EFD24CBC0}"/>
              </a:ext>
            </a:extLst>
          </p:cNvPr>
          <p:cNvSpPr/>
          <p:nvPr/>
        </p:nvSpPr>
        <p:spPr>
          <a:xfrm>
            <a:off x="6305052" y="5485294"/>
            <a:ext cx="1671520" cy="378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极薄挠性覆铜板进入试产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F2BD4FE-D7ED-4731-9D15-8AF3703C4E69}"/>
              </a:ext>
            </a:extLst>
          </p:cNvPr>
          <p:cNvSpPr txBox="1"/>
          <p:nvPr/>
        </p:nvSpPr>
        <p:spPr>
          <a:xfrm>
            <a:off x="8031754" y="3061007"/>
            <a:ext cx="714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2018.3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EDA0D3C-4D3D-4BED-AF76-01A1DC521481}"/>
              </a:ext>
            </a:extLst>
          </p:cNvPr>
          <p:cNvSpPr/>
          <p:nvPr/>
        </p:nvSpPr>
        <p:spPr>
          <a:xfrm>
            <a:off x="7579353" y="2670392"/>
            <a:ext cx="1671520" cy="378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高端屏蔽膜成功推向市场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486B5D3-7C42-433A-9B30-CC534A5DB46B}"/>
              </a:ext>
            </a:extLst>
          </p:cNvPr>
          <p:cNvSpPr txBox="1"/>
          <p:nvPr/>
        </p:nvSpPr>
        <p:spPr>
          <a:xfrm>
            <a:off x="9087815" y="5186957"/>
            <a:ext cx="89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2020.12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6875B16-178E-4981-B3E9-E9967BF0D6E9}"/>
              </a:ext>
            </a:extLst>
          </p:cNvPr>
          <p:cNvSpPr/>
          <p:nvPr/>
        </p:nvSpPr>
        <p:spPr>
          <a:xfrm>
            <a:off x="8971008" y="5463253"/>
            <a:ext cx="1272133" cy="393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广州项目封顶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74E296A-4B07-41C1-82FC-0BF3608C05FB}"/>
              </a:ext>
            </a:extLst>
          </p:cNvPr>
          <p:cNvSpPr txBox="1"/>
          <p:nvPr/>
        </p:nvSpPr>
        <p:spPr>
          <a:xfrm>
            <a:off x="11128864" y="4065495"/>
            <a:ext cx="67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4C7E7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至今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3298D6-02B7-489E-81A4-C59B1A6A3683}"/>
              </a:ext>
            </a:extLst>
          </p:cNvPr>
          <p:cNvSpPr txBox="1"/>
          <p:nvPr/>
        </p:nvSpPr>
        <p:spPr>
          <a:xfrm>
            <a:off x="10243141" y="3052608"/>
            <a:ext cx="714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2021.1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0118979-23BD-4AB3-8798-2B97B639E4AF}"/>
              </a:ext>
            </a:extLst>
          </p:cNvPr>
          <p:cNvSpPr/>
          <p:nvPr/>
        </p:nvSpPr>
        <p:spPr>
          <a:xfrm>
            <a:off x="9747440" y="2680349"/>
            <a:ext cx="1671520" cy="378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铜箔试产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BAE773A-B6BE-4306-9732-AE16DFCCEC34}"/>
              </a:ext>
            </a:extLst>
          </p:cNvPr>
          <p:cNvGrpSpPr/>
          <p:nvPr/>
        </p:nvGrpSpPr>
        <p:grpSpPr>
          <a:xfrm>
            <a:off x="3651124" y="3298344"/>
            <a:ext cx="310485" cy="1098362"/>
            <a:chOff x="1933145" y="3298344"/>
            <a:chExt cx="310485" cy="1098362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7ECC017-169B-4177-A756-34CD0CC4426B}"/>
                </a:ext>
              </a:extLst>
            </p:cNvPr>
            <p:cNvSpPr/>
            <p:nvPr/>
          </p:nvSpPr>
          <p:spPr>
            <a:xfrm>
              <a:off x="1933145" y="4086221"/>
              <a:ext cx="310485" cy="3104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B366CF5-DD67-4F1F-980C-8C39CF7227B4}"/>
                </a:ext>
              </a:extLst>
            </p:cNvPr>
            <p:cNvCxnSpPr>
              <a:cxnSpLocks/>
            </p:cNvCxnSpPr>
            <p:nvPr/>
          </p:nvCxnSpPr>
          <p:spPr>
            <a:xfrm>
              <a:off x="2088387" y="3298344"/>
              <a:ext cx="0" cy="767151"/>
            </a:xfrm>
            <a:prstGeom prst="line">
              <a:avLst/>
            </a:prstGeom>
            <a:ln w="19050">
              <a:solidFill>
                <a:srgbClr val="BFD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83B744C-4552-4057-B5DB-2785DD492025}"/>
              </a:ext>
            </a:extLst>
          </p:cNvPr>
          <p:cNvGrpSpPr/>
          <p:nvPr/>
        </p:nvGrpSpPr>
        <p:grpSpPr>
          <a:xfrm rot="10800000">
            <a:off x="4516090" y="4086221"/>
            <a:ext cx="310485" cy="1098362"/>
            <a:chOff x="1933145" y="3298344"/>
            <a:chExt cx="310485" cy="109836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0506EC0-2B54-4B22-BC8B-2EBF8FA453FB}"/>
                </a:ext>
              </a:extLst>
            </p:cNvPr>
            <p:cNvSpPr/>
            <p:nvPr/>
          </p:nvSpPr>
          <p:spPr>
            <a:xfrm>
              <a:off x="1933145" y="4086221"/>
              <a:ext cx="310485" cy="3104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6B46345-8658-4ACB-A55B-D925973D58D3}"/>
                </a:ext>
              </a:extLst>
            </p:cNvPr>
            <p:cNvCxnSpPr>
              <a:cxnSpLocks/>
            </p:cNvCxnSpPr>
            <p:nvPr/>
          </p:nvCxnSpPr>
          <p:spPr>
            <a:xfrm>
              <a:off x="2088387" y="3298344"/>
              <a:ext cx="0" cy="767151"/>
            </a:xfrm>
            <a:prstGeom prst="line">
              <a:avLst/>
            </a:prstGeom>
            <a:ln w="19050">
              <a:solidFill>
                <a:srgbClr val="BFD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6253AEB-9EE6-4929-960F-5016ADE2B136}"/>
              </a:ext>
            </a:extLst>
          </p:cNvPr>
          <p:cNvSpPr/>
          <p:nvPr/>
        </p:nvSpPr>
        <p:spPr>
          <a:xfrm>
            <a:off x="3833787" y="5446848"/>
            <a:ext cx="1671520" cy="378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推出微针型电磁屏蔽膜</a:t>
            </a:r>
            <a:r>
              <a:rPr lang="en-US" altLang="zh-CN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HSFUSB3</a:t>
            </a:r>
            <a:r>
              <a:rPr lang="zh-CN" altLang="en-US" sz="1200" b="1" dirty="0">
                <a:latin typeface="KaiTi" panose="02010609060101010101" pitchFamily="49" charset="-122"/>
                <a:ea typeface="KaiTi" panose="02010609060101010101" pitchFamily="49" charset="-122"/>
              </a:rPr>
              <a:t>系列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7D4866F-364A-41F5-B481-60D3F01D5CA7}"/>
              </a:ext>
            </a:extLst>
          </p:cNvPr>
          <p:cNvSpPr txBox="1"/>
          <p:nvPr/>
        </p:nvSpPr>
        <p:spPr>
          <a:xfrm>
            <a:off x="4313976" y="5181186"/>
            <a:ext cx="714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2014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0DE9BDD-DD85-46DC-AD66-6DB3206882E5}"/>
              </a:ext>
            </a:extLst>
          </p:cNvPr>
          <p:cNvGrpSpPr/>
          <p:nvPr/>
        </p:nvGrpSpPr>
        <p:grpSpPr>
          <a:xfrm>
            <a:off x="10445253" y="3274910"/>
            <a:ext cx="310485" cy="1098362"/>
            <a:chOff x="1933145" y="3298344"/>
            <a:chExt cx="310485" cy="109836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23B9CA7-4238-48F8-B5AE-87C44ABB0B3C}"/>
                </a:ext>
              </a:extLst>
            </p:cNvPr>
            <p:cNvSpPr/>
            <p:nvPr/>
          </p:nvSpPr>
          <p:spPr>
            <a:xfrm>
              <a:off x="1933145" y="4086221"/>
              <a:ext cx="310485" cy="3104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4A864FB-957B-4E33-8216-A53A2DBA6DC7}"/>
                </a:ext>
              </a:extLst>
            </p:cNvPr>
            <p:cNvCxnSpPr>
              <a:cxnSpLocks/>
            </p:cNvCxnSpPr>
            <p:nvPr/>
          </p:nvCxnSpPr>
          <p:spPr>
            <a:xfrm>
              <a:off x="2088387" y="3298344"/>
              <a:ext cx="0" cy="767151"/>
            </a:xfrm>
            <a:prstGeom prst="line">
              <a:avLst/>
            </a:prstGeom>
            <a:ln w="19050">
              <a:solidFill>
                <a:srgbClr val="BFD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9939847-122E-438D-8E8F-8410F14B7981}"/>
              </a:ext>
            </a:extLst>
          </p:cNvPr>
          <p:cNvGrpSpPr/>
          <p:nvPr/>
        </p:nvGrpSpPr>
        <p:grpSpPr>
          <a:xfrm rot="10800000">
            <a:off x="6969062" y="4103364"/>
            <a:ext cx="310485" cy="1098362"/>
            <a:chOff x="1933145" y="3298344"/>
            <a:chExt cx="310485" cy="109836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4E82D0D-10F7-4149-811F-C29BFB6A6CAD}"/>
                </a:ext>
              </a:extLst>
            </p:cNvPr>
            <p:cNvSpPr/>
            <p:nvPr/>
          </p:nvSpPr>
          <p:spPr>
            <a:xfrm>
              <a:off x="1933145" y="4086221"/>
              <a:ext cx="310485" cy="3104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FD45A1C-A4C5-4A5A-A1A4-92071AADA7D5}"/>
                </a:ext>
              </a:extLst>
            </p:cNvPr>
            <p:cNvCxnSpPr>
              <a:cxnSpLocks/>
            </p:cNvCxnSpPr>
            <p:nvPr/>
          </p:nvCxnSpPr>
          <p:spPr>
            <a:xfrm>
              <a:off x="2088387" y="3298344"/>
              <a:ext cx="0" cy="767151"/>
            </a:xfrm>
            <a:prstGeom prst="line">
              <a:avLst/>
            </a:prstGeom>
            <a:ln w="19050">
              <a:solidFill>
                <a:srgbClr val="BFD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5014C6B-78A5-4CD8-90A6-1D31AC5C9C07}"/>
              </a:ext>
            </a:extLst>
          </p:cNvPr>
          <p:cNvGrpSpPr/>
          <p:nvPr/>
        </p:nvGrpSpPr>
        <p:grpSpPr>
          <a:xfrm>
            <a:off x="8235678" y="3283440"/>
            <a:ext cx="310485" cy="1098362"/>
            <a:chOff x="1933145" y="3298344"/>
            <a:chExt cx="310485" cy="109836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5680EA9-62F7-4472-90F2-D42AC106B24D}"/>
                </a:ext>
              </a:extLst>
            </p:cNvPr>
            <p:cNvSpPr/>
            <p:nvPr/>
          </p:nvSpPr>
          <p:spPr>
            <a:xfrm>
              <a:off x="1933145" y="4086221"/>
              <a:ext cx="310485" cy="3104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962B2F3-7087-467A-A89E-3D2B27C81E5F}"/>
                </a:ext>
              </a:extLst>
            </p:cNvPr>
            <p:cNvCxnSpPr>
              <a:cxnSpLocks/>
            </p:cNvCxnSpPr>
            <p:nvPr/>
          </p:nvCxnSpPr>
          <p:spPr>
            <a:xfrm>
              <a:off x="2088387" y="3298344"/>
              <a:ext cx="0" cy="767151"/>
            </a:xfrm>
            <a:prstGeom prst="line">
              <a:avLst/>
            </a:prstGeom>
            <a:ln w="19050">
              <a:solidFill>
                <a:srgbClr val="BFD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0C9EED8-7B2D-4F10-A68D-85BC6C3527A7}"/>
              </a:ext>
            </a:extLst>
          </p:cNvPr>
          <p:cNvGrpSpPr/>
          <p:nvPr/>
        </p:nvGrpSpPr>
        <p:grpSpPr>
          <a:xfrm rot="10800000">
            <a:off x="9436955" y="4082638"/>
            <a:ext cx="310485" cy="1098362"/>
            <a:chOff x="1933145" y="3298344"/>
            <a:chExt cx="310485" cy="1098362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6FAA4C1-4A41-40E7-A1DC-B8378CC4A9B8}"/>
                </a:ext>
              </a:extLst>
            </p:cNvPr>
            <p:cNvSpPr/>
            <p:nvPr/>
          </p:nvSpPr>
          <p:spPr>
            <a:xfrm>
              <a:off x="1933145" y="4086221"/>
              <a:ext cx="310485" cy="3104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C621BD9-E4A7-4AE4-8EE3-91AA9BEFF9B1}"/>
                </a:ext>
              </a:extLst>
            </p:cNvPr>
            <p:cNvCxnSpPr>
              <a:cxnSpLocks/>
            </p:cNvCxnSpPr>
            <p:nvPr/>
          </p:nvCxnSpPr>
          <p:spPr>
            <a:xfrm>
              <a:off x="2088387" y="3298344"/>
              <a:ext cx="0" cy="767151"/>
            </a:xfrm>
            <a:prstGeom prst="line">
              <a:avLst/>
            </a:prstGeom>
            <a:ln w="19050">
              <a:solidFill>
                <a:srgbClr val="BFD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1690966-F26A-4D8A-B8A3-DA3EBEC840E0}"/>
              </a:ext>
            </a:extLst>
          </p:cNvPr>
          <p:cNvGrpSpPr/>
          <p:nvPr/>
        </p:nvGrpSpPr>
        <p:grpSpPr>
          <a:xfrm>
            <a:off x="5562124" y="3315487"/>
            <a:ext cx="310485" cy="1098362"/>
            <a:chOff x="1933145" y="3298344"/>
            <a:chExt cx="310485" cy="1098362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64334C34-FDBA-4484-884B-1C5185B1215B}"/>
                </a:ext>
              </a:extLst>
            </p:cNvPr>
            <p:cNvSpPr/>
            <p:nvPr/>
          </p:nvSpPr>
          <p:spPr>
            <a:xfrm>
              <a:off x="1933145" y="4086221"/>
              <a:ext cx="310485" cy="3104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BAF95E3-A094-4AB4-ACA9-A63C7F608071}"/>
                </a:ext>
              </a:extLst>
            </p:cNvPr>
            <p:cNvCxnSpPr>
              <a:cxnSpLocks/>
            </p:cNvCxnSpPr>
            <p:nvPr/>
          </p:nvCxnSpPr>
          <p:spPr>
            <a:xfrm>
              <a:off x="2088387" y="3298344"/>
              <a:ext cx="0" cy="767151"/>
            </a:xfrm>
            <a:prstGeom prst="line">
              <a:avLst/>
            </a:prstGeom>
            <a:ln w="19050">
              <a:solidFill>
                <a:srgbClr val="BFD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0C46ECA2-FD3D-42EC-AF55-982B8D2D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00977" y="692513"/>
            <a:ext cx="4291604" cy="190868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1F5DB179-E5FA-4614-AA0D-A33212B2DE26}"/>
              </a:ext>
            </a:extLst>
          </p:cNvPr>
          <p:cNvSpPr/>
          <p:nvPr/>
        </p:nvSpPr>
        <p:spPr>
          <a:xfrm>
            <a:off x="3162793" y="4497686"/>
            <a:ext cx="1285197" cy="649641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KaiTi" panose="02010609060101010101" pitchFamily="49" charset="-122"/>
                <a:ea typeface="KaiTi" panose="02010609060101010101" pitchFamily="49" charset="-122"/>
              </a:rPr>
              <a:t>进口替代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A4F303-5186-4C22-B0D3-B70B4E45EA84}"/>
              </a:ext>
            </a:extLst>
          </p:cNvPr>
          <p:cNvSpPr txBox="1"/>
          <p:nvPr/>
        </p:nvSpPr>
        <p:spPr>
          <a:xfrm>
            <a:off x="2867099" y="2139534"/>
            <a:ext cx="1933373" cy="461665"/>
          </a:xfrm>
          <a:prstGeom prst="rect">
            <a:avLst/>
          </a:prstGeom>
          <a:solidFill>
            <a:srgbClr val="BFD3F5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打破日本垄断，市占率全球第三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3A03D85-5590-4895-A7A5-1E12A5FB370B}"/>
              </a:ext>
            </a:extLst>
          </p:cNvPr>
          <p:cNvSpPr txBox="1"/>
          <p:nvPr/>
        </p:nvSpPr>
        <p:spPr>
          <a:xfrm>
            <a:off x="3833786" y="5931807"/>
            <a:ext cx="1671521" cy="461665"/>
          </a:xfrm>
          <a:prstGeom prst="rect">
            <a:avLst/>
          </a:prstGeom>
          <a:solidFill>
            <a:srgbClr val="BFD3F5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市占率超过东洋科美成为全球第二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8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505</Words>
  <Application>Microsoft Office PowerPoint</Application>
  <PresentationFormat>宽屏</PresentationFormat>
  <Paragraphs>149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KaiTi</vt:lpstr>
      <vt:lpstr>等线</vt:lpstr>
      <vt:lpstr>等线 Light</vt:lpstr>
      <vt:lpstr>楷体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shanshan</dc:creator>
  <cp:lastModifiedBy>sun shanshan</cp:lastModifiedBy>
  <cp:revision>68</cp:revision>
  <dcterms:created xsi:type="dcterms:W3CDTF">2021-03-16T01:21:50Z</dcterms:created>
  <dcterms:modified xsi:type="dcterms:W3CDTF">2021-04-30T16:37:19Z</dcterms:modified>
</cp:coreProperties>
</file>