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15"/>
  </p:notesMasterIdLst>
  <p:sldIdLst>
    <p:sldId id="257" r:id="rId3"/>
    <p:sldId id="319" r:id="rId4"/>
    <p:sldId id="447" r:id="rId5"/>
    <p:sldId id="320" r:id="rId6"/>
    <p:sldId id="468" r:id="rId7"/>
    <p:sldId id="460" r:id="rId8"/>
    <p:sldId id="461" r:id="rId9"/>
    <p:sldId id="474" r:id="rId10"/>
    <p:sldId id="475" r:id="rId11"/>
    <p:sldId id="465" r:id="rId12"/>
    <p:sldId id="466" r:id="rId13"/>
    <p:sldId id="467"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CE59C72-5D74-4F12-9CB6-41A895D314C0}">
          <p14:sldIdLst>
            <p14:sldId id="257"/>
            <p14:sldId id="319"/>
            <p14:sldId id="447"/>
            <p14:sldId id="320"/>
            <p14:sldId id="468"/>
            <p14:sldId id="460"/>
          </p14:sldIdLst>
        </p14:section>
        <p14:section name="软板行业分析" id="{05D30BA9-F168-4BDB-9BAC-3FA03C013C6F}">
          <p14:sldIdLst>
            <p14:sldId id="461"/>
            <p14:sldId id="474"/>
          </p14:sldIdLst>
        </p14:section>
        <p14:section name="软板行业对电磁屏蔽膜的拉动" id="{34F7CA14-534C-489A-BAE3-ADEDB45749D0}">
          <p14:sldIdLst>
            <p14:sldId id="475"/>
          </p14:sldIdLst>
        </p14:section>
        <p14:section name="电磁屏蔽膜竞争格局" id="{E1761A62-D43F-44F5-853C-4443C305B28C}">
          <p14:sldIdLst>
            <p14:sldId id="465"/>
            <p14:sldId id="466"/>
          </p14:sldIdLst>
        </p14:section>
        <p14:section name="技术同源性、客户同源性" id="{1B3E533D-538F-40EE-A8ED-B83AB11A051A}">
          <p14:sldIdLst>
            <p14:sldId id="46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 凯丰" initials="田" lastIdx="19" clrIdx="0">
    <p:extLst>
      <p:ext uri="{19B8F6BF-5375-455C-9EA6-DF929625EA0E}">
        <p15:presenceInfo xmlns:p15="http://schemas.microsoft.com/office/powerpoint/2012/main" userId="28c9f75c3906746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9EC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3" d="100"/>
          <a:sy n="63" d="100"/>
        </p:scale>
        <p:origin x="804" y="40"/>
      </p:cViewPr>
      <p:guideLst/>
    </p:cSldViewPr>
  </p:slideViewPr>
  <p:notesTextViewPr>
    <p:cViewPr>
      <p:scale>
        <a:sx n="1" d="1"/>
        <a:sy n="1" d="1"/>
      </p:scale>
      <p:origin x="0" y="0"/>
    </p:cViewPr>
  </p:notesTextViewPr>
  <p:notesViewPr>
    <p:cSldViewPr snapToGrid="0" showGuides="1">
      <p:cViewPr varScale="1">
        <p:scale>
          <a:sx n="51" d="100"/>
          <a:sy n="51" d="100"/>
        </p:scale>
        <p:origin x="2692" y="4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3" Type="http://schemas.openxmlformats.org/officeDocument/2006/relationships/oleObject" Target="file:///D:\&#19996;&#21271;&#35777;&#21048;\&#26041;&#37030;&#32929;&#20221;\&#26041;&#37030;&#32929;&#2022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19996;&#21271;&#35777;&#21048;\&#26041;&#37030;&#32929;&#20221;\&#26041;&#37030;&#32929;&#2022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19996;&#21271;&#35777;&#21048;\&#26041;&#37030;&#32929;&#20221;\20210426-&#26041;&#37030;&#32929;&#20221;-&#23385;&#29642;&#29642;&#20316;&#2227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19996;&#21271;&#35777;&#21048;\&#26041;&#37030;&#32929;&#20221;\20210426-&#26041;&#37030;&#32929;&#20221;-&#23385;&#29642;&#29642;&#20316;&#22270;.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19996;&#21271;&#35777;&#21048;\&#26041;&#37030;&#32929;&#20221;\20210426-&#26041;&#37030;&#32929;&#20221;-&#23385;&#29642;&#29642;&#20316;&#22270;.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19996;&#21271;&#35777;&#21048;\&#26041;&#37030;&#32929;&#20221;\&#26041;&#37030;&#32929;&#2022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19996;&#21271;&#35777;&#21048;\&#26041;&#37030;&#32929;&#20221;\&#26041;&#37030;&#32929;&#20221;.xlsx" TargetMode="Externa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0A2-47BC-84A8-8698932ED6B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0A2-47BC-84A8-8698932ED6B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0A2-47BC-84A8-8698932ED6B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KaiTi" panose="02010609060101010101" pitchFamily="49" charset="-122"/>
                    <a:ea typeface="KaiTi" panose="02010609060101010101" pitchFamily="49" charset="-122"/>
                    <a:cs typeface="+mn-cs"/>
                  </a:defRPr>
                </a:pPr>
                <a:endParaRPr lang="zh-CN"/>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Sheet2!$A$2:$A$4</c:f>
              <c:strCache>
                <c:ptCount val="3"/>
                <c:pt idx="0">
                  <c:v>拓自达</c:v>
                </c:pt>
                <c:pt idx="1">
                  <c:v>方邦</c:v>
                </c:pt>
                <c:pt idx="2">
                  <c:v>其他</c:v>
                </c:pt>
              </c:strCache>
            </c:strRef>
          </c:cat>
          <c:val>
            <c:numRef>
              <c:f>Sheet2!$B$2:$B$4</c:f>
              <c:numCache>
                <c:formatCode>0.0%</c:formatCode>
                <c:ptCount val="3"/>
                <c:pt idx="0">
                  <c:v>0.53700000000000003</c:v>
                </c:pt>
                <c:pt idx="1">
                  <c:v>0.19600000000000001</c:v>
                </c:pt>
                <c:pt idx="2">
                  <c:v>0.2669999999999999</c:v>
                </c:pt>
              </c:numCache>
            </c:numRef>
          </c:val>
          <c:extLst>
            <c:ext xmlns:c16="http://schemas.microsoft.com/office/drawing/2014/chart" uri="{C3380CC4-5D6E-409C-BE32-E72D297353CC}">
              <c16:uniqueId val="{00000006-30A2-47BC-84A8-8698932ED6B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财务数据!$B$21</c:f>
              <c:strCache>
                <c:ptCount val="1"/>
                <c:pt idx="0">
                  <c:v>毛利率（%）</c:v>
                </c:pt>
              </c:strCache>
            </c:strRef>
          </c:tx>
          <c:spPr>
            <a:ln w="28575" cap="rnd">
              <a:solidFill>
                <a:schemeClr val="accent1"/>
              </a:solidFill>
              <a:round/>
            </a:ln>
            <a:effectLst/>
          </c:spPr>
          <c:marker>
            <c:symbol val="none"/>
          </c:marker>
          <c:cat>
            <c:numRef>
              <c:f>财务数据!$A$22:$A$28</c:f>
              <c:numCache>
                <c:formatCode>General</c:formatCode>
                <c:ptCount val="7"/>
                <c:pt idx="0">
                  <c:v>2014</c:v>
                </c:pt>
                <c:pt idx="1">
                  <c:v>2015</c:v>
                </c:pt>
                <c:pt idx="2">
                  <c:v>2016</c:v>
                </c:pt>
                <c:pt idx="3">
                  <c:v>2017</c:v>
                </c:pt>
                <c:pt idx="4">
                  <c:v>2018</c:v>
                </c:pt>
                <c:pt idx="5">
                  <c:v>2019</c:v>
                </c:pt>
                <c:pt idx="6">
                  <c:v>2020</c:v>
                </c:pt>
              </c:numCache>
            </c:numRef>
          </c:cat>
          <c:val>
            <c:numRef>
              <c:f>财务数据!$B$22:$B$28</c:f>
              <c:numCache>
                <c:formatCode>General</c:formatCode>
                <c:ptCount val="7"/>
                <c:pt idx="0">
                  <c:v>63.08</c:v>
                </c:pt>
                <c:pt idx="1">
                  <c:v>61</c:v>
                </c:pt>
                <c:pt idx="2">
                  <c:v>72.11</c:v>
                </c:pt>
                <c:pt idx="3">
                  <c:v>73.17</c:v>
                </c:pt>
                <c:pt idx="4">
                  <c:v>71.67</c:v>
                </c:pt>
                <c:pt idx="5">
                  <c:v>67.290000000000006</c:v>
                </c:pt>
                <c:pt idx="6">
                  <c:v>66.400000000000006</c:v>
                </c:pt>
              </c:numCache>
            </c:numRef>
          </c:val>
          <c:smooth val="0"/>
          <c:extLst>
            <c:ext xmlns:c16="http://schemas.microsoft.com/office/drawing/2014/chart" uri="{C3380CC4-5D6E-409C-BE32-E72D297353CC}">
              <c16:uniqueId val="{00000000-77E4-419E-AC5D-A3397B2E1459}"/>
            </c:ext>
          </c:extLst>
        </c:ser>
        <c:ser>
          <c:idx val="1"/>
          <c:order val="1"/>
          <c:tx>
            <c:strRef>
              <c:f>财务数据!$C$21</c:f>
              <c:strCache>
                <c:ptCount val="1"/>
                <c:pt idx="0">
                  <c:v>净利率（%）</c:v>
                </c:pt>
              </c:strCache>
            </c:strRef>
          </c:tx>
          <c:spPr>
            <a:ln w="28575" cap="rnd">
              <a:solidFill>
                <a:schemeClr val="accent2"/>
              </a:solidFill>
              <a:round/>
            </a:ln>
            <a:effectLst/>
          </c:spPr>
          <c:marker>
            <c:symbol val="none"/>
          </c:marker>
          <c:cat>
            <c:numRef>
              <c:f>财务数据!$A$22:$A$28</c:f>
              <c:numCache>
                <c:formatCode>General</c:formatCode>
                <c:ptCount val="7"/>
                <c:pt idx="0">
                  <c:v>2014</c:v>
                </c:pt>
                <c:pt idx="1">
                  <c:v>2015</c:v>
                </c:pt>
                <c:pt idx="2">
                  <c:v>2016</c:v>
                </c:pt>
                <c:pt idx="3">
                  <c:v>2017</c:v>
                </c:pt>
                <c:pt idx="4">
                  <c:v>2018</c:v>
                </c:pt>
                <c:pt idx="5">
                  <c:v>2019</c:v>
                </c:pt>
                <c:pt idx="6">
                  <c:v>2020</c:v>
                </c:pt>
              </c:numCache>
            </c:numRef>
          </c:cat>
          <c:val>
            <c:numRef>
              <c:f>财务数据!$C$22:$C$28</c:f>
              <c:numCache>
                <c:formatCode>General</c:formatCode>
                <c:ptCount val="7"/>
                <c:pt idx="0">
                  <c:v>32.090000000000003</c:v>
                </c:pt>
                <c:pt idx="1">
                  <c:v>33.090000000000003</c:v>
                </c:pt>
                <c:pt idx="2">
                  <c:v>43.69</c:v>
                </c:pt>
                <c:pt idx="3">
                  <c:v>44.31</c:v>
                </c:pt>
                <c:pt idx="4">
                  <c:v>44.76</c:v>
                </c:pt>
                <c:pt idx="5">
                  <c:v>46.36</c:v>
                </c:pt>
                <c:pt idx="6">
                  <c:v>43.52</c:v>
                </c:pt>
              </c:numCache>
            </c:numRef>
          </c:val>
          <c:smooth val="0"/>
          <c:extLst>
            <c:ext xmlns:c16="http://schemas.microsoft.com/office/drawing/2014/chart" uri="{C3380CC4-5D6E-409C-BE32-E72D297353CC}">
              <c16:uniqueId val="{00000001-77E4-419E-AC5D-A3397B2E1459}"/>
            </c:ext>
          </c:extLst>
        </c:ser>
        <c:dLbls>
          <c:showLegendKey val="0"/>
          <c:showVal val="0"/>
          <c:showCatName val="0"/>
          <c:showSerName val="0"/>
          <c:showPercent val="0"/>
          <c:showBubbleSize val="0"/>
        </c:dLbls>
        <c:smooth val="0"/>
        <c:axId val="857527455"/>
        <c:axId val="857526207"/>
      </c:lineChart>
      <c:catAx>
        <c:axId val="8575274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857526207"/>
        <c:crosses val="autoZero"/>
        <c:auto val="1"/>
        <c:lblAlgn val="ctr"/>
        <c:lblOffset val="100"/>
        <c:noMultiLvlLbl val="0"/>
      </c:catAx>
      <c:valAx>
        <c:axId val="8575262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8575274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财务数据!$B$2</c:f>
              <c:strCache>
                <c:ptCount val="1"/>
                <c:pt idx="0">
                  <c:v>营业总收入（百万元）</c:v>
                </c:pt>
              </c:strCache>
            </c:strRef>
          </c:tx>
          <c:spPr>
            <a:solidFill>
              <a:schemeClr val="accent1"/>
            </a:solidFill>
            <a:ln>
              <a:noFill/>
            </a:ln>
            <a:effectLst/>
          </c:spPr>
          <c:invertIfNegative val="0"/>
          <c:cat>
            <c:numRef>
              <c:f>财务数据!$A$3:$A$9</c:f>
              <c:numCache>
                <c:formatCode>General</c:formatCode>
                <c:ptCount val="7"/>
                <c:pt idx="0">
                  <c:v>2014</c:v>
                </c:pt>
                <c:pt idx="1">
                  <c:v>2015</c:v>
                </c:pt>
                <c:pt idx="2">
                  <c:v>2016</c:v>
                </c:pt>
                <c:pt idx="3">
                  <c:v>2017</c:v>
                </c:pt>
                <c:pt idx="4">
                  <c:v>2018</c:v>
                </c:pt>
                <c:pt idx="5">
                  <c:v>2019</c:v>
                </c:pt>
                <c:pt idx="6">
                  <c:v>2020</c:v>
                </c:pt>
              </c:numCache>
            </c:numRef>
          </c:cat>
          <c:val>
            <c:numRef>
              <c:f>财务数据!$B$3:$B$9</c:f>
              <c:numCache>
                <c:formatCode>General</c:formatCode>
                <c:ptCount val="7"/>
                <c:pt idx="0">
                  <c:v>100.99</c:v>
                </c:pt>
                <c:pt idx="1">
                  <c:v>129.33000000000001</c:v>
                </c:pt>
                <c:pt idx="2">
                  <c:v>190.28</c:v>
                </c:pt>
                <c:pt idx="3">
                  <c:v>226.25</c:v>
                </c:pt>
                <c:pt idx="4">
                  <c:v>274.7</c:v>
                </c:pt>
                <c:pt idx="5">
                  <c:v>291.69</c:v>
                </c:pt>
                <c:pt idx="6">
                  <c:v>288.52999999999997</c:v>
                </c:pt>
              </c:numCache>
            </c:numRef>
          </c:val>
          <c:extLst>
            <c:ext xmlns:c16="http://schemas.microsoft.com/office/drawing/2014/chart" uri="{C3380CC4-5D6E-409C-BE32-E72D297353CC}">
              <c16:uniqueId val="{00000000-D581-44B2-8881-C8B0F4F363E1}"/>
            </c:ext>
          </c:extLst>
        </c:ser>
        <c:dLbls>
          <c:showLegendKey val="0"/>
          <c:showVal val="0"/>
          <c:showCatName val="0"/>
          <c:showSerName val="0"/>
          <c:showPercent val="0"/>
          <c:showBubbleSize val="0"/>
        </c:dLbls>
        <c:gapWidth val="219"/>
        <c:overlap val="-27"/>
        <c:axId val="386092127"/>
        <c:axId val="386092543"/>
      </c:barChart>
      <c:lineChart>
        <c:grouping val="standard"/>
        <c:varyColors val="0"/>
        <c:ser>
          <c:idx val="1"/>
          <c:order val="1"/>
          <c:tx>
            <c:strRef>
              <c:f>财务数据!$C$2</c:f>
              <c:strCache>
                <c:ptCount val="1"/>
                <c:pt idx="0">
                  <c:v>同比（%）</c:v>
                </c:pt>
              </c:strCache>
            </c:strRef>
          </c:tx>
          <c:spPr>
            <a:ln w="28575" cap="rnd">
              <a:solidFill>
                <a:schemeClr val="accent2"/>
              </a:solidFill>
              <a:round/>
            </a:ln>
            <a:effectLst/>
          </c:spPr>
          <c:marker>
            <c:symbol val="none"/>
          </c:marker>
          <c:cat>
            <c:numRef>
              <c:f>财务数据!$A$3:$A$9</c:f>
              <c:numCache>
                <c:formatCode>General</c:formatCode>
                <c:ptCount val="7"/>
                <c:pt idx="0">
                  <c:v>2014</c:v>
                </c:pt>
                <c:pt idx="1">
                  <c:v>2015</c:v>
                </c:pt>
                <c:pt idx="2">
                  <c:v>2016</c:v>
                </c:pt>
                <c:pt idx="3">
                  <c:v>2017</c:v>
                </c:pt>
                <c:pt idx="4">
                  <c:v>2018</c:v>
                </c:pt>
                <c:pt idx="5">
                  <c:v>2019</c:v>
                </c:pt>
                <c:pt idx="6">
                  <c:v>2020</c:v>
                </c:pt>
              </c:numCache>
            </c:numRef>
          </c:cat>
          <c:val>
            <c:numRef>
              <c:f>财务数据!$C$3:$C$9</c:f>
              <c:numCache>
                <c:formatCode>0.00_);[Red]\(0.00\)</c:formatCode>
                <c:ptCount val="7"/>
                <c:pt idx="1">
                  <c:v>28.062184374690592</c:v>
                </c:pt>
                <c:pt idx="2">
                  <c:v>47.127503286167148</c:v>
                </c:pt>
                <c:pt idx="3">
                  <c:v>18.903720832457438</c:v>
                </c:pt>
                <c:pt idx="4">
                  <c:v>21.414364640883974</c:v>
                </c:pt>
                <c:pt idx="5">
                  <c:v>6.1849290134692536</c:v>
                </c:pt>
                <c:pt idx="6">
                  <c:v>-1.0833419040762515</c:v>
                </c:pt>
              </c:numCache>
            </c:numRef>
          </c:val>
          <c:smooth val="0"/>
          <c:extLst>
            <c:ext xmlns:c16="http://schemas.microsoft.com/office/drawing/2014/chart" uri="{C3380CC4-5D6E-409C-BE32-E72D297353CC}">
              <c16:uniqueId val="{00000001-D581-44B2-8881-C8B0F4F363E1}"/>
            </c:ext>
          </c:extLst>
        </c:ser>
        <c:dLbls>
          <c:showLegendKey val="0"/>
          <c:showVal val="0"/>
          <c:showCatName val="0"/>
          <c:showSerName val="0"/>
          <c:showPercent val="0"/>
          <c:showBubbleSize val="0"/>
        </c:dLbls>
        <c:marker val="1"/>
        <c:smooth val="0"/>
        <c:axId val="774116079"/>
        <c:axId val="774115663"/>
      </c:lineChart>
      <c:catAx>
        <c:axId val="3860921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386092543"/>
        <c:crosses val="autoZero"/>
        <c:auto val="1"/>
        <c:lblAlgn val="ctr"/>
        <c:lblOffset val="100"/>
        <c:noMultiLvlLbl val="0"/>
      </c:catAx>
      <c:valAx>
        <c:axId val="3860925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386092127"/>
        <c:crosses val="autoZero"/>
        <c:crossBetween val="between"/>
      </c:valAx>
      <c:valAx>
        <c:axId val="774115663"/>
        <c:scaling>
          <c:orientation val="minMax"/>
        </c:scaling>
        <c:delete val="0"/>
        <c:axPos val="r"/>
        <c:numFmt formatCode="0.00_);[Red]\(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774116079"/>
        <c:crosses val="max"/>
        <c:crossBetween val="between"/>
      </c:valAx>
      <c:catAx>
        <c:axId val="774116079"/>
        <c:scaling>
          <c:orientation val="minMax"/>
        </c:scaling>
        <c:delete val="1"/>
        <c:axPos val="b"/>
        <c:numFmt formatCode="General" sourceLinked="1"/>
        <c:majorTickMark val="out"/>
        <c:minorTickMark val="none"/>
        <c:tickLblPos val="nextTo"/>
        <c:crossAx val="774115663"/>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财务数据!$B$11</c:f>
              <c:strCache>
                <c:ptCount val="1"/>
                <c:pt idx="0">
                  <c:v>归母净利润（百万元）</c:v>
                </c:pt>
              </c:strCache>
            </c:strRef>
          </c:tx>
          <c:spPr>
            <a:solidFill>
              <a:schemeClr val="accent1"/>
            </a:solidFill>
            <a:ln>
              <a:noFill/>
            </a:ln>
            <a:effectLst/>
          </c:spPr>
          <c:invertIfNegative val="0"/>
          <c:cat>
            <c:numRef>
              <c:f>财务数据!$A$12:$A$18</c:f>
              <c:numCache>
                <c:formatCode>General</c:formatCode>
                <c:ptCount val="7"/>
                <c:pt idx="0">
                  <c:v>2014</c:v>
                </c:pt>
                <c:pt idx="1">
                  <c:v>2015</c:v>
                </c:pt>
                <c:pt idx="2">
                  <c:v>2016</c:v>
                </c:pt>
                <c:pt idx="3">
                  <c:v>2017</c:v>
                </c:pt>
                <c:pt idx="4">
                  <c:v>2018</c:v>
                </c:pt>
                <c:pt idx="5">
                  <c:v>2019</c:v>
                </c:pt>
                <c:pt idx="6">
                  <c:v>2020</c:v>
                </c:pt>
              </c:numCache>
            </c:numRef>
          </c:cat>
          <c:val>
            <c:numRef>
              <c:f>财务数据!$B$12:$B$18</c:f>
              <c:numCache>
                <c:formatCode>General</c:formatCode>
                <c:ptCount val="7"/>
                <c:pt idx="0">
                  <c:v>32.409999999999997</c:v>
                </c:pt>
                <c:pt idx="1">
                  <c:v>42.79</c:v>
                </c:pt>
                <c:pt idx="2">
                  <c:v>79.900000000000006</c:v>
                </c:pt>
                <c:pt idx="3">
                  <c:v>96.29</c:v>
                </c:pt>
                <c:pt idx="4">
                  <c:v>117.16</c:v>
                </c:pt>
                <c:pt idx="5">
                  <c:v>128.66</c:v>
                </c:pt>
                <c:pt idx="6">
                  <c:v>119.23</c:v>
                </c:pt>
              </c:numCache>
            </c:numRef>
          </c:val>
          <c:extLst>
            <c:ext xmlns:c16="http://schemas.microsoft.com/office/drawing/2014/chart" uri="{C3380CC4-5D6E-409C-BE32-E72D297353CC}">
              <c16:uniqueId val="{00000000-3EE6-4F8A-9133-D96DB5D30DE1}"/>
            </c:ext>
          </c:extLst>
        </c:ser>
        <c:dLbls>
          <c:showLegendKey val="0"/>
          <c:showVal val="0"/>
          <c:showCatName val="0"/>
          <c:showSerName val="0"/>
          <c:showPercent val="0"/>
          <c:showBubbleSize val="0"/>
        </c:dLbls>
        <c:gapWidth val="219"/>
        <c:overlap val="-27"/>
        <c:axId val="848123263"/>
        <c:axId val="848122847"/>
      </c:barChart>
      <c:lineChart>
        <c:grouping val="standard"/>
        <c:varyColors val="0"/>
        <c:ser>
          <c:idx val="1"/>
          <c:order val="1"/>
          <c:tx>
            <c:strRef>
              <c:f>财务数据!$C$11</c:f>
              <c:strCache>
                <c:ptCount val="1"/>
                <c:pt idx="0">
                  <c:v>同比（%）</c:v>
                </c:pt>
              </c:strCache>
            </c:strRef>
          </c:tx>
          <c:spPr>
            <a:ln w="28575" cap="rnd">
              <a:solidFill>
                <a:schemeClr val="accent2"/>
              </a:solidFill>
              <a:round/>
            </a:ln>
            <a:effectLst/>
          </c:spPr>
          <c:marker>
            <c:symbol val="none"/>
          </c:marker>
          <c:cat>
            <c:numRef>
              <c:f>财务数据!$A$12:$A$18</c:f>
              <c:numCache>
                <c:formatCode>General</c:formatCode>
                <c:ptCount val="7"/>
                <c:pt idx="0">
                  <c:v>2014</c:v>
                </c:pt>
                <c:pt idx="1">
                  <c:v>2015</c:v>
                </c:pt>
                <c:pt idx="2">
                  <c:v>2016</c:v>
                </c:pt>
                <c:pt idx="3">
                  <c:v>2017</c:v>
                </c:pt>
                <c:pt idx="4">
                  <c:v>2018</c:v>
                </c:pt>
                <c:pt idx="5">
                  <c:v>2019</c:v>
                </c:pt>
                <c:pt idx="6">
                  <c:v>2020</c:v>
                </c:pt>
              </c:numCache>
            </c:numRef>
          </c:cat>
          <c:val>
            <c:numRef>
              <c:f>财务数据!$C$12:$C$18</c:f>
              <c:numCache>
                <c:formatCode>0.00_);[Red]\(0.00\)</c:formatCode>
                <c:ptCount val="7"/>
                <c:pt idx="1">
                  <c:v>32.027152113545213</c:v>
                </c:pt>
                <c:pt idx="2">
                  <c:v>86.725870530497801</c:v>
                </c:pt>
                <c:pt idx="3">
                  <c:v>20.513141426783488</c:v>
                </c:pt>
                <c:pt idx="4">
                  <c:v>21.674109461003212</c:v>
                </c:pt>
                <c:pt idx="5">
                  <c:v>9.8156367360874075</c:v>
                </c:pt>
                <c:pt idx="6">
                  <c:v>-7.3293953054562326</c:v>
                </c:pt>
              </c:numCache>
            </c:numRef>
          </c:val>
          <c:smooth val="0"/>
          <c:extLst>
            <c:ext xmlns:c16="http://schemas.microsoft.com/office/drawing/2014/chart" uri="{C3380CC4-5D6E-409C-BE32-E72D297353CC}">
              <c16:uniqueId val="{00000001-3EE6-4F8A-9133-D96DB5D30DE1}"/>
            </c:ext>
          </c:extLst>
        </c:ser>
        <c:dLbls>
          <c:showLegendKey val="0"/>
          <c:showVal val="0"/>
          <c:showCatName val="0"/>
          <c:showSerName val="0"/>
          <c:showPercent val="0"/>
          <c:showBubbleSize val="0"/>
        </c:dLbls>
        <c:marker val="1"/>
        <c:smooth val="0"/>
        <c:axId val="845512415"/>
        <c:axId val="845517407"/>
      </c:lineChart>
      <c:catAx>
        <c:axId val="8481232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848122847"/>
        <c:crosses val="autoZero"/>
        <c:auto val="1"/>
        <c:lblAlgn val="ctr"/>
        <c:lblOffset val="100"/>
        <c:noMultiLvlLbl val="0"/>
      </c:catAx>
      <c:valAx>
        <c:axId val="8481228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848123263"/>
        <c:crosses val="autoZero"/>
        <c:crossBetween val="between"/>
      </c:valAx>
      <c:valAx>
        <c:axId val="845517407"/>
        <c:scaling>
          <c:orientation val="minMax"/>
        </c:scaling>
        <c:delete val="0"/>
        <c:axPos val="r"/>
        <c:numFmt formatCode="0.00_);[Red]\(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845512415"/>
        <c:crosses val="max"/>
        <c:crossBetween val="between"/>
      </c:valAx>
      <c:catAx>
        <c:axId val="845512415"/>
        <c:scaling>
          <c:orientation val="minMax"/>
        </c:scaling>
        <c:delete val="1"/>
        <c:axPos val="b"/>
        <c:numFmt formatCode="General" sourceLinked="1"/>
        <c:majorTickMark val="out"/>
        <c:minorTickMark val="none"/>
        <c:tickLblPos val="nextTo"/>
        <c:crossAx val="845517407"/>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财务数据!$B$30</c:f>
              <c:strCache>
                <c:ptCount val="1"/>
                <c:pt idx="0">
                  <c:v>销售费用率（%）</c:v>
                </c:pt>
              </c:strCache>
            </c:strRef>
          </c:tx>
          <c:spPr>
            <a:ln w="28575" cap="rnd">
              <a:solidFill>
                <a:schemeClr val="accent1"/>
              </a:solidFill>
              <a:round/>
            </a:ln>
            <a:effectLst/>
          </c:spPr>
          <c:marker>
            <c:symbol val="none"/>
          </c:marker>
          <c:cat>
            <c:numRef>
              <c:f>财务数据!$A$31:$A$37</c:f>
              <c:numCache>
                <c:formatCode>General</c:formatCode>
                <c:ptCount val="7"/>
                <c:pt idx="0">
                  <c:v>2014</c:v>
                </c:pt>
                <c:pt idx="1">
                  <c:v>2015</c:v>
                </c:pt>
                <c:pt idx="2">
                  <c:v>2016</c:v>
                </c:pt>
                <c:pt idx="3">
                  <c:v>2017</c:v>
                </c:pt>
                <c:pt idx="4">
                  <c:v>2018</c:v>
                </c:pt>
                <c:pt idx="5">
                  <c:v>2019</c:v>
                </c:pt>
                <c:pt idx="6">
                  <c:v>2020</c:v>
                </c:pt>
              </c:numCache>
            </c:numRef>
          </c:cat>
          <c:val>
            <c:numRef>
              <c:f>财务数据!$B$31:$B$37</c:f>
              <c:numCache>
                <c:formatCode>0.00_);[Red]\(0.00\)</c:formatCode>
                <c:ptCount val="7"/>
                <c:pt idx="0">
                  <c:v>3.373898405782751</c:v>
                </c:pt>
                <c:pt idx="1">
                  <c:v>3.3204206293976646</c:v>
                </c:pt>
                <c:pt idx="2">
                  <c:v>3.6048454908555811</c:v>
                </c:pt>
                <c:pt idx="3">
                  <c:v>4.1189834254143642</c:v>
                </c:pt>
                <c:pt idx="4">
                  <c:v>3.9498725882781218</c:v>
                </c:pt>
                <c:pt idx="5">
                  <c:v>3.7333470465219927</c:v>
                </c:pt>
                <c:pt idx="6">
                  <c:v>3.7833154264721172</c:v>
                </c:pt>
              </c:numCache>
            </c:numRef>
          </c:val>
          <c:smooth val="0"/>
          <c:extLst>
            <c:ext xmlns:c16="http://schemas.microsoft.com/office/drawing/2014/chart" uri="{C3380CC4-5D6E-409C-BE32-E72D297353CC}">
              <c16:uniqueId val="{00000000-2227-40A5-BDC5-CB9B0662A5BB}"/>
            </c:ext>
          </c:extLst>
        </c:ser>
        <c:ser>
          <c:idx val="1"/>
          <c:order val="1"/>
          <c:tx>
            <c:strRef>
              <c:f>财务数据!$C$30</c:f>
              <c:strCache>
                <c:ptCount val="1"/>
                <c:pt idx="0">
                  <c:v>管理费用率（%）</c:v>
                </c:pt>
              </c:strCache>
            </c:strRef>
          </c:tx>
          <c:spPr>
            <a:ln w="28575" cap="rnd">
              <a:solidFill>
                <a:schemeClr val="accent2"/>
              </a:solidFill>
              <a:round/>
            </a:ln>
            <a:effectLst/>
          </c:spPr>
          <c:marker>
            <c:symbol val="none"/>
          </c:marker>
          <c:cat>
            <c:numRef>
              <c:f>财务数据!$A$31:$A$37</c:f>
              <c:numCache>
                <c:formatCode>General</c:formatCode>
                <c:ptCount val="7"/>
                <c:pt idx="0">
                  <c:v>2014</c:v>
                </c:pt>
                <c:pt idx="1">
                  <c:v>2015</c:v>
                </c:pt>
                <c:pt idx="2">
                  <c:v>2016</c:v>
                </c:pt>
                <c:pt idx="3">
                  <c:v>2017</c:v>
                </c:pt>
                <c:pt idx="4">
                  <c:v>2018</c:v>
                </c:pt>
                <c:pt idx="5">
                  <c:v>2019</c:v>
                </c:pt>
                <c:pt idx="6">
                  <c:v>2020</c:v>
                </c:pt>
              </c:numCache>
            </c:numRef>
          </c:cat>
          <c:val>
            <c:numRef>
              <c:f>财务数据!$C$31:$C$37</c:f>
              <c:numCache>
                <c:formatCode>0.00_);[Red]\(0.00\)</c:formatCode>
                <c:ptCount val="7"/>
                <c:pt idx="0">
                  <c:v>19.430735716407565</c:v>
                </c:pt>
                <c:pt idx="1">
                  <c:v>20.754658625222294</c:v>
                </c:pt>
                <c:pt idx="2">
                  <c:v>18.735337397519444</c:v>
                </c:pt>
                <c:pt idx="3">
                  <c:v>16.027226519337017</c:v>
                </c:pt>
                <c:pt idx="4">
                  <c:v>15.151328722242447</c:v>
                </c:pt>
                <c:pt idx="5">
                  <c:v>20.169872124515756</c:v>
                </c:pt>
                <c:pt idx="6">
                  <c:v>26.092156794787375</c:v>
                </c:pt>
              </c:numCache>
            </c:numRef>
          </c:val>
          <c:smooth val="0"/>
          <c:extLst>
            <c:ext xmlns:c16="http://schemas.microsoft.com/office/drawing/2014/chart" uri="{C3380CC4-5D6E-409C-BE32-E72D297353CC}">
              <c16:uniqueId val="{00000001-2227-40A5-BDC5-CB9B0662A5BB}"/>
            </c:ext>
          </c:extLst>
        </c:ser>
        <c:ser>
          <c:idx val="2"/>
          <c:order val="2"/>
          <c:tx>
            <c:strRef>
              <c:f>财务数据!$D$30</c:f>
              <c:strCache>
                <c:ptCount val="1"/>
                <c:pt idx="0">
                  <c:v>财务费用率（%）</c:v>
                </c:pt>
              </c:strCache>
            </c:strRef>
          </c:tx>
          <c:spPr>
            <a:ln w="28575" cap="rnd">
              <a:solidFill>
                <a:schemeClr val="accent3"/>
              </a:solidFill>
              <a:round/>
            </a:ln>
            <a:effectLst/>
          </c:spPr>
          <c:marker>
            <c:symbol val="none"/>
          </c:marker>
          <c:cat>
            <c:numRef>
              <c:f>财务数据!$A$31:$A$37</c:f>
              <c:numCache>
                <c:formatCode>General</c:formatCode>
                <c:ptCount val="7"/>
                <c:pt idx="0">
                  <c:v>2014</c:v>
                </c:pt>
                <c:pt idx="1">
                  <c:v>2015</c:v>
                </c:pt>
                <c:pt idx="2">
                  <c:v>2016</c:v>
                </c:pt>
                <c:pt idx="3">
                  <c:v>2017</c:v>
                </c:pt>
                <c:pt idx="4">
                  <c:v>2018</c:v>
                </c:pt>
                <c:pt idx="5">
                  <c:v>2019</c:v>
                </c:pt>
                <c:pt idx="6">
                  <c:v>2020</c:v>
                </c:pt>
              </c:numCache>
            </c:numRef>
          </c:cat>
          <c:val>
            <c:numRef>
              <c:f>财务数据!$D$31:$D$37</c:f>
              <c:numCache>
                <c:formatCode>0.00_);[Red]\(0.00\)</c:formatCode>
                <c:ptCount val="7"/>
                <c:pt idx="0">
                  <c:v>-0.58560253490444603</c:v>
                </c:pt>
                <c:pt idx="1">
                  <c:v>-1.0242016546818216</c:v>
                </c:pt>
                <c:pt idx="2">
                  <c:v>-0.83513769182257724</c:v>
                </c:pt>
                <c:pt idx="3">
                  <c:v>0.83337016574585643</c:v>
                </c:pt>
                <c:pt idx="4">
                  <c:v>-1.6020749908991627</c:v>
                </c:pt>
                <c:pt idx="5">
                  <c:v>-1.4643285680002742</c:v>
                </c:pt>
                <c:pt idx="6">
                  <c:v>-0.31445603576751124</c:v>
                </c:pt>
              </c:numCache>
            </c:numRef>
          </c:val>
          <c:smooth val="0"/>
          <c:extLst>
            <c:ext xmlns:c16="http://schemas.microsoft.com/office/drawing/2014/chart" uri="{C3380CC4-5D6E-409C-BE32-E72D297353CC}">
              <c16:uniqueId val="{00000002-2227-40A5-BDC5-CB9B0662A5BB}"/>
            </c:ext>
          </c:extLst>
        </c:ser>
        <c:dLbls>
          <c:showLegendKey val="0"/>
          <c:showVal val="0"/>
          <c:showCatName val="0"/>
          <c:showSerName val="0"/>
          <c:showPercent val="0"/>
          <c:showBubbleSize val="0"/>
        </c:dLbls>
        <c:smooth val="0"/>
        <c:axId val="845530719"/>
        <c:axId val="845526559"/>
      </c:lineChart>
      <c:catAx>
        <c:axId val="8455307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845526559"/>
        <c:crosses val="autoZero"/>
        <c:auto val="1"/>
        <c:lblAlgn val="ctr"/>
        <c:lblOffset val="100"/>
        <c:noMultiLvlLbl val="0"/>
      </c:catAx>
      <c:valAx>
        <c:axId val="845526559"/>
        <c:scaling>
          <c:orientation val="minMax"/>
        </c:scaling>
        <c:delete val="0"/>
        <c:axPos val="l"/>
        <c:majorGridlines>
          <c:spPr>
            <a:ln w="9525" cap="flat" cmpd="sng" algn="ctr">
              <a:solidFill>
                <a:schemeClr val="tx1">
                  <a:lumMod val="15000"/>
                  <a:lumOff val="85000"/>
                </a:schemeClr>
              </a:solidFill>
              <a:round/>
            </a:ln>
            <a:effectLst/>
          </c:spPr>
        </c:majorGridlines>
        <c:numFmt formatCode="#,##0_ "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8455307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楷体" panose="02010609060101010101" pitchFamily="49" charset="-122"/>
          <a:ea typeface="楷体" panose="02010609060101010101" pitchFamily="49" charset="-122"/>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6F0-4A32-855A-523688456B0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6F0-4A32-855A-523688456B0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6F0-4A32-855A-523688456B0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6F0-4A32-855A-523688456B0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86F0-4A32-855A-523688456B0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86F0-4A32-855A-523688456B0F}"/>
              </c:ext>
            </c:extLst>
          </c:dPt>
          <c:dLbls>
            <c:dLbl>
              <c:idx val="3"/>
              <c:layout>
                <c:manualLayout>
                  <c:x val="0"/>
                  <c:y val="-7.6295030910644324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86F0-4A32-855A-523688456B0F}"/>
                </c:ext>
              </c:extLst>
            </c:dLbl>
            <c:spPr>
              <a:solidFill>
                <a:sysClr val="window" lastClr="FFFFFF"/>
              </a:solidFill>
              <a:ln>
                <a:no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楷体" panose="02010609060101010101" pitchFamily="49" charset="-122"/>
                    <a:ea typeface="楷体" panose="02010609060101010101" pitchFamily="49" charset="-122"/>
                    <a:cs typeface="+mn-cs"/>
                  </a:defRPr>
                </a:pPr>
                <a:endParaRPr lang="zh-CN"/>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accentCallout2">
                    <a:avLst/>
                  </a:prstGeom>
                  <a:noFill/>
                  <a:ln>
                    <a:noFill/>
                  </a:ln>
                </c15:spPr>
              </c:ext>
            </c:extLst>
          </c:dLbls>
          <c:cat>
            <c:strRef>
              <c:f>Sheet1!$A$1:$A$6</c:f>
              <c:strCache>
                <c:ptCount val="6"/>
                <c:pt idx="0">
                  <c:v>智能手机</c:v>
                </c:pt>
                <c:pt idx="1">
                  <c:v>平板电脑</c:v>
                </c:pt>
                <c:pt idx="2">
                  <c:v>PC</c:v>
                </c:pt>
                <c:pt idx="3">
                  <c:v>消费电子</c:v>
                </c:pt>
                <c:pt idx="4">
                  <c:v>功能手机</c:v>
                </c:pt>
                <c:pt idx="5">
                  <c:v>其他</c:v>
                </c:pt>
              </c:strCache>
            </c:strRef>
          </c:cat>
          <c:val>
            <c:numRef>
              <c:f>Sheet1!$B$1:$B$6</c:f>
              <c:numCache>
                <c:formatCode>0%</c:formatCode>
                <c:ptCount val="6"/>
                <c:pt idx="0">
                  <c:v>0.28999999999999998</c:v>
                </c:pt>
                <c:pt idx="1">
                  <c:v>0.22</c:v>
                </c:pt>
                <c:pt idx="2">
                  <c:v>0.13</c:v>
                </c:pt>
                <c:pt idx="3">
                  <c:v>0.19</c:v>
                </c:pt>
                <c:pt idx="4">
                  <c:v>0.04</c:v>
                </c:pt>
                <c:pt idx="5">
                  <c:v>0.13</c:v>
                </c:pt>
              </c:numCache>
            </c:numRef>
          </c:val>
          <c:extLst>
            <c:ext xmlns:c16="http://schemas.microsoft.com/office/drawing/2014/chart" uri="{C3380CC4-5D6E-409C-BE32-E72D297353CC}">
              <c16:uniqueId val="{0000000C-86F0-4A32-855A-523688456B0F}"/>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楷体" panose="02010609060101010101" pitchFamily="49" charset="-122"/>
          <a:ea typeface="楷体" panose="02010609060101010101" pitchFamily="49" charset="-122"/>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FPC数据!$A$46</c:f>
              <c:strCache>
                <c:ptCount val="1"/>
                <c:pt idx="0">
                  <c:v>全球FPC产值（亿美元）</c:v>
                </c:pt>
              </c:strCache>
            </c:strRef>
          </c:tx>
          <c:spPr>
            <a:solidFill>
              <a:schemeClr val="accent1"/>
            </a:solidFill>
            <a:ln>
              <a:noFill/>
            </a:ln>
            <a:effectLst/>
          </c:spPr>
          <c:invertIfNegative val="0"/>
          <c:cat>
            <c:strRef>
              <c:f>FPC数据!$B$45:$L$45</c:f>
              <c:strCache>
                <c:ptCount val="11"/>
                <c:pt idx="0">
                  <c:v>2009/12/31</c:v>
                </c:pt>
                <c:pt idx="1">
                  <c:v>2010/12/31</c:v>
                </c:pt>
                <c:pt idx="2">
                  <c:v>2011/12/31</c:v>
                </c:pt>
                <c:pt idx="3">
                  <c:v>2012/12/31</c:v>
                </c:pt>
                <c:pt idx="4">
                  <c:v>2013/12/31</c:v>
                </c:pt>
                <c:pt idx="5">
                  <c:v>2014/12/31</c:v>
                </c:pt>
                <c:pt idx="6">
                  <c:v>2015/12/31</c:v>
                </c:pt>
                <c:pt idx="7">
                  <c:v>2016/12/31</c:v>
                </c:pt>
                <c:pt idx="8">
                  <c:v>2017/12/31</c:v>
                </c:pt>
                <c:pt idx="9">
                  <c:v>2018/12/31</c:v>
                </c:pt>
                <c:pt idx="10">
                  <c:v>2019/12/31E</c:v>
                </c:pt>
              </c:strCache>
            </c:strRef>
          </c:cat>
          <c:val>
            <c:numRef>
              <c:f>FPC数据!$B$46:$L$46</c:f>
              <c:numCache>
                <c:formatCode>0_);[Red]\(0\)</c:formatCode>
                <c:ptCount val="11"/>
                <c:pt idx="0">
                  <c:v>67.59</c:v>
                </c:pt>
                <c:pt idx="1">
                  <c:v>81.88</c:v>
                </c:pt>
                <c:pt idx="2">
                  <c:v>92.05</c:v>
                </c:pt>
                <c:pt idx="3">
                  <c:v>107.88</c:v>
                </c:pt>
                <c:pt idx="4">
                  <c:v>112.84</c:v>
                </c:pt>
                <c:pt idx="5">
                  <c:v>114.76</c:v>
                </c:pt>
                <c:pt idx="6">
                  <c:v>117.98</c:v>
                </c:pt>
                <c:pt idx="7">
                  <c:v>109.01</c:v>
                </c:pt>
                <c:pt idx="8">
                  <c:v>120.63</c:v>
                </c:pt>
                <c:pt idx="9">
                  <c:v>126.46</c:v>
                </c:pt>
                <c:pt idx="10">
                  <c:v>138</c:v>
                </c:pt>
              </c:numCache>
            </c:numRef>
          </c:val>
          <c:extLst>
            <c:ext xmlns:c16="http://schemas.microsoft.com/office/drawing/2014/chart" uri="{C3380CC4-5D6E-409C-BE32-E72D297353CC}">
              <c16:uniqueId val="{00000000-8093-4CF1-9722-03BE49B060F6}"/>
            </c:ext>
          </c:extLst>
        </c:ser>
        <c:ser>
          <c:idx val="2"/>
          <c:order val="2"/>
          <c:tx>
            <c:strRef>
              <c:f>FPC数据!$A$48</c:f>
              <c:strCache>
                <c:ptCount val="1"/>
                <c:pt idx="0">
                  <c:v>中国FPC产值（亿美元）</c:v>
                </c:pt>
              </c:strCache>
            </c:strRef>
          </c:tx>
          <c:spPr>
            <a:solidFill>
              <a:schemeClr val="accent3"/>
            </a:solidFill>
            <a:ln>
              <a:noFill/>
            </a:ln>
            <a:effectLst/>
          </c:spPr>
          <c:invertIfNegative val="0"/>
          <c:cat>
            <c:strRef>
              <c:f>FPC数据!$B$45:$L$45</c:f>
              <c:strCache>
                <c:ptCount val="11"/>
                <c:pt idx="0">
                  <c:v>2009/12/31</c:v>
                </c:pt>
                <c:pt idx="1">
                  <c:v>2010/12/31</c:v>
                </c:pt>
                <c:pt idx="2">
                  <c:v>2011/12/31</c:v>
                </c:pt>
                <c:pt idx="3">
                  <c:v>2012/12/31</c:v>
                </c:pt>
                <c:pt idx="4">
                  <c:v>2013/12/31</c:v>
                </c:pt>
                <c:pt idx="5">
                  <c:v>2014/12/31</c:v>
                </c:pt>
                <c:pt idx="6">
                  <c:v>2015/12/31</c:v>
                </c:pt>
                <c:pt idx="7">
                  <c:v>2016/12/31</c:v>
                </c:pt>
                <c:pt idx="8">
                  <c:v>2017/12/31</c:v>
                </c:pt>
                <c:pt idx="9">
                  <c:v>2018/12/31</c:v>
                </c:pt>
                <c:pt idx="10">
                  <c:v>2019/12/31E</c:v>
                </c:pt>
              </c:strCache>
            </c:strRef>
          </c:cat>
          <c:val>
            <c:numRef>
              <c:f>FPC数据!$B$48:$L$48</c:f>
              <c:numCache>
                <c:formatCode>0_);[Red]\(0\)</c:formatCode>
                <c:ptCount val="11"/>
                <c:pt idx="0">
                  <c:v>25.582815</c:v>
                </c:pt>
                <c:pt idx="1">
                  <c:v>30.967015999999997</c:v>
                </c:pt>
                <c:pt idx="2">
                  <c:v>41.496139999999997</c:v>
                </c:pt>
                <c:pt idx="3">
                  <c:v>44.122919999999993</c:v>
                </c:pt>
                <c:pt idx="4">
                  <c:v>48.871003999999992</c:v>
                </c:pt>
                <c:pt idx="5">
                  <c:v>53.742108000000002</c:v>
                </c:pt>
                <c:pt idx="6">
                  <c:v>58.954606000000005</c:v>
                </c:pt>
                <c:pt idx="7">
                  <c:v>55.638703999999997</c:v>
                </c:pt>
                <c:pt idx="8">
                  <c:v>59.748038999999999</c:v>
                </c:pt>
                <c:pt idx="9">
                  <c:v>66.01212000000001</c:v>
                </c:pt>
                <c:pt idx="10">
                  <c:v>74.699400000000011</c:v>
                </c:pt>
              </c:numCache>
            </c:numRef>
          </c:val>
          <c:extLst>
            <c:ext xmlns:c16="http://schemas.microsoft.com/office/drawing/2014/chart" uri="{C3380CC4-5D6E-409C-BE32-E72D297353CC}">
              <c16:uniqueId val="{00000001-8093-4CF1-9722-03BE49B060F6}"/>
            </c:ext>
          </c:extLst>
        </c:ser>
        <c:dLbls>
          <c:showLegendKey val="0"/>
          <c:showVal val="0"/>
          <c:showCatName val="0"/>
          <c:showSerName val="0"/>
          <c:showPercent val="0"/>
          <c:showBubbleSize val="0"/>
        </c:dLbls>
        <c:gapWidth val="219"/>
        <c:overlap val="-27"/>
        <c:axId val="435746831"/>
        <c:axId val="433624879"/>
      </c:barChart>
      <c:lineChart>
        <c:grouping val="standard"/>
        <c:varyColors val="0"/>
        <c:ser>
          <c:idx val="1"/>
          <c:order val="1"/>
          <c:tx>
            <c:strRef>
              <c:f>FPC数据!$A$47</c:f>
              <c:strCache>
                <c:ptCount val="1"/>
                <c:pt idx="0">
                  <c:v>中国FPC产值占比（%）</c:v>
                </c:pt>
              </c:strCache>
            </c:strRef>
          </c:tx>
          <c:spPr>
            <a:ln w="28575" cap="rnd">
              <a:solidFill>
                <a:schemeClr val="accent2"/>
              </a:solidFill>
              <a:round/>
            </a:ln>
            <a:effectLst/>
          </c:spPr>
          <c:marker>
            <c:symbol val="none"/>
          </c:marker>
          <c:cat>
            <c:strRef>
              <c:f>FPC数据!$B$45:$L$45</c:f>
              <c:strCache>
                <c:ptCount val="11"/>
                <c:pt idx="0">
                  <c:v>2009/12/31</c:v>
                </c:pt>
                <c:pt idx="1">
                  <c:v>2010/12/31</c:v>
                </c:pt>
                <c:pt idx="2">
                  <c:v>2011/12/31</c:v>
                </c:pt>
                <c:pt idx="3">
                  <c:v>2012/12/31</c:v>
                </c:pt>
                <c:pt idx="4">
                  <c:v>2013/12/31</c:v>
                </c:pt>
                <c:pt idx="5">
                  <c:v>2014/12/31</c:v>
                </c:pt>
                <c:pt idx="6">
                  <c:v>2015/12/31</c:v>
                </c:pt>
                <c:pt idx="7">
                  <c:v>2016/12/31</c:v>
                </c:pt>
                <c:pt idx="8">
                  <c:v>2017/12/31</c:v>
                </c:pt>
                <c:pt idx="9">
                  <c:v>2018/12/31</c:v>
                </c:pt>
                <c:pt idx="10">
                  <c:v>2019/12/31E</c:v>
                </c:pt>
              </c:strCache>
            </c:strRef>
          </c:cat>
          <c:val>
            <c:numRef>
              <c:f>FPC数据!$B$47:$L$47</c:f>
              <c:numCache>
                <c:formatCode>0_);[Red]\(0\)</c:formatCode>
                <c:ptCount val="11"/>
                <c:pt idx="0">
                  <c:v>37.85</c:v>
                </c:pt>
                <c:pt idx="1">
                  <c:v>37.82</c:v>
                </c:pt>
                <c:pt idx="2">
                  <c:v>45.08</c:v>
                </c:pt>
                <c:pt idx="3">
                  <c:v>40.9</c:v>
                </c:pt>
                <c:pt idx="4">
                  <c:v>43.309999999999995</c:v>
                </c:pt>
                <c:pt idx="5">
                  <c:v>46.83</c:v>
                </c:pt>
                <c:pt idx="6">
                  <c:v>49.97</c:v>
                </c:pt>
                <c:pt idx="7">
                  <c:v>51.04</c:v>
                </c:pt>
                <c:pt idx="8">
                  <c:v>49.53</c:v>
                </c:pt>
                <c:pt idx="9">
                  <c:v>52.2</c:v>
                </c:pt>
                <c:pt idx="10">
                  <c:v>54.13</c:v>
                </c:pt>
              </c:numCache>
            </c:numRef>
          </c:val>
          <c:smooth val="0"/>
          <c:extLst>
            <c:ext xmlns:c16="http://schemas.microsoft.com/office/drawing/2014/chart" uri="{C3380CC4-5D6E-409C-BE32-E72D297353CC}">
              <c16:uniqueId val="{00000002-8093-4CF1-9722-03BE49B060F6}"/>
            </c:ext>
          </c:extLst>
        </c:ser>
        <c:dLbls>
          <c:showLegendKey val="0"/>
          <c:showVal val="0"/>
          <c:showCatName val="0"/>
          <c:showSerName val="0"/>
          <c:showPercent val="0"/>
          <c:showBubbleSize val="0"/>
        </c:dLbls>
        <c:marker val="1"/>
        <c:smooth val="0"/>
        <c:axId val="231868287"/>
        <c:axId val="231874943"/>
      </c:lineChart>
      <c:catAx>
        <c:axId val="4357468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433624879"/>
        <c:crosses val="autoZero"/>
        <c:auto val="1"/>
        <c:lblAlgn val="ctr"/>
        <c:lblOffset val="100"/>
        <c:noMultiLvlLbl val="0"/>
      </c:catAx>
      <c:valAx>
        <c:axId val="433624879"/>
        <c:scaling>
          <c:orientation val="minMax"/>
        </c:scaling>
        <c:delete val="0"/>
        <c:axPos val="l"/>
        <c:majorGridlines>
          <c:spPr>
            <a:ln w="9525" cap="flat" cmpd="sng" algn="ctr">
              <a:solidFill>
                <a:schemeClr val="tx1">
                  <a:lumMod val="15000"/>
                  <a:lumOff val="85000"/>
                </a:schemeClr>
              </a:solidFill>
              <a:round/>
            </a:ln>
            <a:effectLst/>
          </c:spPr>
        </c:majorGridlines>
        <c:numFmt formatCode="0_);[Red]\(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435746831"/>
        <c:crosses val="autoZero"/>
        <c:crossBetween val="between"/>
      </c:valAx>
      <c:valAx>
        <c:axId val="231874943"/>
        <c:scaling>
          <c:orientation val="minMax"/>
        </c:scaling>
        <c:delete val="0"/>
        <c:axPos val="r"/>
        <c:numFmt formatCode="0_);[Red]\(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231868287"/>
        <c:crosses val="max"/>
        <c:crossBetween val="between"/>
      </c:valAx>
      <c:catAx>
        <c:axId val="231868287"/>
        <c:scaling>
          <c:orientation val="minMax"/>
        </c:scaling>
        <c:delete val="1"/>
        <c:axPos val="b"/>
        <c:numFmt formatCode="General" sourceLinked="1"/>
        <c:majorTickMark val="out"/>
        <c:minorTickMark val="none"/>
        <c:tickLblPos val="nextTo"/>
        <c:crossAx val="231874943"/>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FPC数据!$D$69</c:f>
              <c:strCache>
                <c:ptCount val="1"/>
                <c:pt idx="0">
                  <c:v>智能耳穿戴</c:v>
                </c:pt>
              </c:strCache>
            </c:strRef>
          </c:tx>
          <c:spPr>
            <a:solidFill>
              <a:schemeClr val="accent1"/>
            </a:solidFill>
            <a:ln>
              <a:noFill/>
            </a:ln>
            <a:effectLst/>
          </c:spPr>
          <c:invertIfNegative val="0"/>
          <c:cat>
            <c:numRef>
              <c:f>FPC数据!$C$70:$C$71</c:f>
              <c:numCache>
                <c:formatCode>General</c:formatCode>
                <c:ptCount val="2"/>
                <c:pt idx="0">
                  <c:v>2020</c:v>
                </c:pt>
                <c:pt idx="1">
                  <c:v>2024</c:v>
                </c:pt>
              </c:numCache>
            </c:numRef>
          </c:cat>
          <c:val>
            <c:numRef>
              <c:f>FPC数据!$D$70:$D$71</c:f>
              <c:numCache>
                <c:formatCode>General</c:formatCode>
                <c:ptCount val="2"/>
                <c:pt idx="0">
                  <c:v>203.8</c:v>
                </c:pt>
                <c:pt idx="1">
                  <c:v>301.5</c:v>
                </c:pt>
              </c:numCache>
            </c:numRef>
          </c:val>
          <c:extLst>
            <c:ext xmlns:c16="http://schemas.microsoft.com/office/drawing/2014/chart" uri="{C3380CC4-5D6E-409C-BE32-E72D297353CC}">
              <c16:uniqueId val="{00000000-E41E-4E30-8ED4-B9ED7D2B0955}"/>
            </c:ext>
          </c:extLst>
        </c:ser>
        <c:ser>
          <c:idx val="1"/>
          <c:order val="1"/>
          <c:tx>
            <c:strRef>
              <c:f>FPC数据!$E$69</c:f>
              <c:strCache>
                <c:ptCount val="1"/>
                <c:pt idx="0">
                  <c:v>智能手表</c:v>
                </c:pt>
              </c:strCache>
            </c:strRef>
          </c:tx>
          <c:spPr>
            <a:solidFill>
              <a:schemeClr val="accent2"/>
            </a:solidFill>
            <a:ln>
              <a:noFill/>
            </a:ln>
            <a:effectLst/>
          </c:spPr>
          <c:invertIfNegative val="0"/>
          <c:cat>
            <c:numRef>
              <c:f>FPC数据!$C$70:$C$71</c:f>
              <c:numCache>
                <c:formatCode>General</c:formatCode>
                <c:ptCount val="2"/>
                <c:pt idx="0">
                  <c:v>2020</c:v>
                </c:pt>
                <c:pt idx="1">
                  <c:v>2024</c:v>
                </c:pt>
              </c:numCache>
            </c:numRef>
          </c:cat>
          <c:val>
            <c:numRef>
              <c:f>FPC数据!$E$70:$E$71</c:f>
              <c:numCache>
                <c:formatCode>General</c:formatCode>
                <c:ptCount val="2"/>
                <c:pt idx="0">
                  <c:v>95</c:v>
                </c:pt>
                <c:pt idx="1">
                  <c:v>149.5</c:v>
                </c:pt>
              </c:numCache>
            </c:numRef>
          </c:val>
          <c:extLst>
            <c:ext xmlns:c16="http://schemas.microsoft.com/office/drawing/2014/chart" uri="{C3380CC4-5D6E-409C-BE32-E72D297353CC}">
              <c16:uniqueId val="{00000001-E41E-4E30-8ED4-B9ED7D2B0955}"/>
            </c:ext>
          </c:extLst>
        </c:ser>
        <c:ser>
          <c:idx val="2"/>
          <c:order val="2"/>
          <c:tx>
            <c:strRef>
              <c:f>FPC数据!$F$69</c:f>
              <c:strCache>
                <c:ptCount val="1"/>
                <c:pt idx="0">
                  <c:v>智能手环</c:v>
                </c:pt>
              </c:strCache>
            </c:strRef>
          </c:tx>
          <c:spPr>
            <a:solidFill>
              <a:schemeClr val="accent3"/>
            </a:solidFill>
            <a:ln>
              <a:noFill/>
            </a:ln>
            <a:effectLst/>
          </c:spPr>
          <c:invertIfNegative val="0"/>
          <c:cat>
            <c:numRef>
              <c:f>FPC数据!$C$70:$C$71</c:f>
              <c:numCache>
                <c:formatCode>General</c:formatCode>
                <c:ptCount val="2"/>
                <c:pt idx="0">
                  <c:v>2020</c:v>
                </c:pt>
                <c:pt idx="1">
                  <c:v>2024</c:v>
                </c:pt>
              </c:numCache>
            </c:numRef>
          </c:cat>
          <c:val>
            <c:numRef>
              <c:f>FPC数据!$F$70:$F$71</c:f>
              <c:numCache>
                <c:formatCode>General</c:formatCode>
                <c:ptCount val="2"/>
                <c:pt idx="0">
                  <c:v>65.099999999999994</c:v>
                </c:pt>
                <c:pt idx="1">
                  <c:v>69.8</c:v>
                </c:pt>
              </c:numCache>
            </c:numRef>
          </c:val>
          <c:extLst>
            <c:ext xmlns:c16="http://schemas.microsoft.com/office/drawing/2014/chart" uri="{C3380CC4-5D6E-409C-BE32-E72D297353CC}">
              <c16:uniqueId val="{00000002-E41E-4E30-8ED4-B9ED7D2B0955}"/>
            </c:ext>
          </c:extLst>
        </c:ser>
        <c:ser>
          <c:idx val="3"/>
          <c:order val="3"/>
          <c:tx>
            <c:strRef>
              <c:f>FPC数据!$G$69</c:f>
              <c:strCache>
                <c:ptCount val="1"/>
                <c:pt idx="0">
                  <c:v>其他</c:v>
                </c:pt>
              </c:strCache>
            </c:strRef>
          </c:tx>
          <c:spPr>
            <a:solidFill>
              <a:schemeClr val="accent4"/>
            </a:solidFill>
            <a:ln>
              <a:noFill/>
            </a:ln>
            <a:effectLst/>
          </c:spPr>
          <c:invertIfNegative val="0"/>
          <c:cat>
            <c:numRef>
              <c:f>FPC数据!$C$70:$C$71</c:f>
              <c:numCache>
                <c:formatCode>General</c:formatCode>
                <c:ptCount val="2"/>
                <c:pt idx="0">
                  <c:v>2020</c:v>
                </c:pt>
                <c:pt idx="1">
                  <c:v>2024</c:v>
                </c:pt>
              </c:numCache>
            </c:numRef>
          </c:cat>
          <c:val>
            <c:numRef>
              <c:f>FPC数据!$G$70:$G$71</c:f>
              <c:numCache>
                <c:formatCode>General</c:formatCode>
                <c:ptCount val="2"/>
                <c:pt idx="0">
                  <c:v>4.3</c:v>
                </c:pt>
                <c:pt idx="1">
                  <c:v>6</c:v>
                </c:pt>
              </c:numCache>
            </c:numRef>
          </c:val>
          <c:extLst>
            <c:ext xmlns:c16="http://schemas.microsoft.com/office/drawing/2014/chart" uri="{C3380CC4-5D6E-409C-BE32-E72D297353CC}">
              <c16:uniqueId val="{00000003-E41E-4E30-8ED4-B9ED7D2B0955}"/>
            </c:ext>
          </c:extLst>
        </c:ser>
        <c:dLbls>
          <c:showLegendKey val="0"/>
          <c:showVal val="0"/>
          <c:showCatName val="0"/>
          <c:showSerName val="0"/>
          <c:showPercent val="0"/>
          <c:showBubbleSize val="0"/>
        </c:dLbls>
        <c:gapWidth val="150"/>
        <c:overlap val="100"/>
        <c:axId val="1439185007"/>
        <c:axId val="1439177103"/>
      </c:barChart>
      <c:catAx>
        <c:axId val="1439185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1439177103"/>
        <c:crosses val="autoZero"/>
        <c:auto val="1"/>
        <c:lblAlgn val="ctr"/>
        <c:lblOffset val="100"/>
        <c:noMultiLvlLbl val="0"/>
      </c:catAx>
      <c:valAx>
        <c:axId val="14391771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14391850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zh-CN"/>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0.39629</cdr:x>
      <cdr:y>0.15318</cdr:y>
    </cdr:from>
    <cdr:to>
      <cdr:x>0.65603</cdr:x>
      <cdr:y>0.30704</cdr:y>
    </cdr:to>
    <cdr:cxnSp macro="">
      <cdr:nvCxnSpPr>
        <cdr:cNvPr id="3" name="直接箭头连接符 2">
          <a:extLst xmlns:a="http://schemas.openxmlformats.org/drawingml/2006/main">
            <a:ext uri="{FF2B5EF4-FFF2-40B4-BE49-F238E27FC236}">
              <a16:creationId xmlns:a16="http://schemas.microsoft.com/office/drawing/2014/main" id="{ABBDF2EF-8F19-4A5F-AE0F-12C599957A50}"/>
            </a:ext>
          </a:extLst>
        </cdr:cNvPr>
        <cdr:cNvCxnSpPr/>
      </cdr:nvCxnSpPr>
      <cdr:spPr>
        <a:xfrm xmlns:a="http://schemas.openxmlformats.org/drawingml/2006/main" flipV="1">
          <a:off x="1550144" y="385482"/>
          <a:ext cx="1016000" cy="387195"/>
        </a:xfrm>
        <a:prstGeom xmlns:a="http://schemas.openxmlformats.org/drawingml/2006/main" prst="straightConnector1">
          <a:avLst/>
        </a:prstGeom>
        <a:noFill xmlns:a="http://schemas.openxmlformats.org/drawingml/2006/main"/>
        <a:ln xmlns:a="http://schemas.openxmlformats.org/drawingml/2006/main" w="25400" cap="flat">
          <a:solidFill>
            <a:srgbClr val="C00000"/>
          </a:solidFill>
          <a:prstDash val="solid"/>
          <a:round/>
          <a:tailEnd type="triangle"/>
        </a:ln>
        <a:effectLst xmlns:a="http://schemas.openxmlformats.org/drawingml/2006/main">
          <a:outerShdw blurRad="38100" dist="20000" dir="5400000" rotWithShape="0">
            <a:srgbClr val="000000">
              <a:alpha val="38000"/>
            </a:srgbClr>
          </a:outerShdw>
        </a:effectLst>
      </cdr:spPr>
      <cdr:style>
        <a:lnRef xmlns:a="http://schemas.openxmlformats.org/drawingml/2006/main" idx="0">
          <a:srgbClr val="FFFFFF"/>
        </a:lnRef>
        <a:fillRef xmlns:a="http://schemas.openxmlformats.org/drawingml/2006/main" idx="0">
          <a:srgbClr val="FFFFFF"/>
        </a:fillRef>
        <a:effectRef xmlns:a="http://schemas.openxmlformats.org/drawingml/2006/main" idx="0">
          <a:srgbClr val="FFFFFF"/>
        </a:effectRef>
        <a:fontRef xmlns:a="http://schemas.openxmlformats.org/drawingml/2006/main" idx="none"/>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EB481F-D179-4D9A-8BFA-BBEF2B5A9124}" type="datetimeFigureOut">
              <a:rPr lang="zh-CN" altLang="en-US" smtClean="0"/>
              <a:t>2021/4/27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5CCAE9-F031-4F86-82B9-A65AB5A15FB1}" type="slidenum">
              <a:rPr lang="zh-CN" altLang="en-US" smtClean="0"/>
              <a:t>‹#›</a:t>
            </a:fld>
            <a:endParaRPr lang="zh-CN" altLang="en-US"/>
          </a:p>
        </p:txBody>
      </p:sp>
    </p:spTree>
    <p:extLst>
      <p:ext uri="{BB962C8B-B14F-4D97-AF65-F5344CB8AC3E}">
        <p14:creationId xmlns:p14="http://schemas.microsoft.com/office/powerpoint/2010/main" val="4265921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r>
              <a:rPr lang="zh-CN" altLang="en-US" dirty="0"/>
              <a:t>市场竞争格局来源：</a:t>
            </a:r>
            <a:r>
              <a:rPr lang="en-US" altLang="zh-CN" dirty="0"/>
              <a:t>https://pdf.dfcfw.com/pdf/H3_AP202008101397571977_1.pdf?1597076385000.pdf</a:t>
            </a:r>
            <a:endParaRPr lang="en-US" dirty="0"/>
          </a:p>
        </p:txBody>
      </p:sp>
    </p:spTree>
    <p:extLst>
      <p:ext uri="{BB962C8B-B14F-4D97-AF65-F5344CB8AC3E}">
        <p14:creationId xmlns:p14="http://schemas.microsoft.com/office/powerpoint/2010/main" val="554099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85501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D5CCAE9-F031-4F86-82B9-A65AB5A15FB1}" type="slidenum">
              <a:rPr lang="zh-CN" altLang="en-US" smtClean="0"/>
              <a:t>6</a:t>
            </a:fld>
            <a:endParaRPr lang="zh-CN" altLang="en-US"/>
          </a:p>
        </p:txBody>
      </p:sp>
    </p:spTree>
    <p:extLst>
      <p:ext uri="{BB962C8B-B14F-4D97-AF65-F5344CB8AC3E}">
        <p14:creationId xmlns:p14="http://schemas.microsoft.com/office/powerpoint/2010/main" val="1797758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资料来源：</a:t>
            </a:r>
            <a:r>
              <a:rPr lang="en-US" altLang="zh-CN" dirty="0"/>
              <a:t>https://m.huaon.com/detail/678961.html</a:t>
            </a:r>
            <a:r>
              <a:rPr lang="zh-CN" altLang="en-US" dirty="0"/>
              <a:t>，景旺电子</a:t>
            </a:r>
            <a:r>
              <a:rPr lang="en-US" altLang="zh-CN" dirty="0"/>
              <a:t>2020</a:t>
            </a:r>
            <a:r>
              <a:rPr lang="zh-CN" altLang="en-US" dirty="0"/>
              <a:t>年年报，</a:t>
            </a:r>
            <a:endParaRPr lang="en-US" altLang="zh-CN" dirty="0"/>
          </a:p>
          <a:p>
            <a:r>
              <a:rPr lang="en-US" altLang="zh-CN" dirty="0"/>
              <a:t>FPC</a:t>
            </a:r>
            <a:r>
              <a:rPr lang="zh-CN" altLang="en-US" dirty="0"/>
              <a:t>下游应用占比：</a:t>
            </a:r>
            <a:r>
              <a:rPr lang="en-US" altLang="zh-CN" dirty="0"/>
              <a:t>https://www.sidvc.com/index.php?g=&amp;m=Detail&amp;a=detail&amp;id=463</a:t>
            </a:r>
            <a:endParaRPr lang="zh-CN" altLang="en-US" dirty="0"/>
          </a:p>
        </p:txBody>
      </p:sp>
      <p:sp>
        <p:nvSpPr>
          <p:cNvPr id="4" name="灯片编号占位符 3"/>
          <p:cNvSpPr>
            <a:spLocks noGrp="1"/>
          </p:cNvSpPr>
          <p:nvPr>
            <p:ph type="sldNum" sz="quarter" idx="5"/>
          </p:nvPr>
        </p:nvSpPr>
        <p:spPr/>
        <p:txBody>
          <a:bodyPr/>
          <a:lstStyle/>
          <a:p>
            <a:fld id="{AD5CCAE9-F031-4F86-82B9-A65AB5A15FB1}" type="slidenum">
              <a:rPr lang="zh-CN" altLang="en-US" smtClean="0"/>
              <a:t>7</a:t>
            </a:fld>
            <a:endParaRPr lang="zh-CN" altLang="en-US"/>
          </a:p>
        </p:txBody>
      </p:sp>
    </p:spTree>
    <p:extLst>
      <p:ext uri="{BB962C8B-B14F-4D97-AF65-F5344CB8AC3E}">
        <p14:creationId xmlns:p14="http://schemas.microsoft.com/office/powerpoint/2010/main" val="885505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5AF51B06-BE1F-4A36-A395-1CAEB94B0529}"/>
              </a:ext>
            </a:extLst>
          </p:cNvPr>
          <p:cNvSpPr>
            <a:spLocks noGrp="1" noRot="1" noChangeAspect="1" noChangeArrowheads="1" noTextEdit="1"/>
          </p:cNvSpPr>
          <p:nvPr>
            <p:ph type="sldImg"/>
          </p:nvPr>
        </p:nvSpPr>
        <p:spPr bwMode="auto">
          <a:xfrm>
            <a:off x="2286000" y="514350"/>
            <a:ext cx="4572000" cy="25717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CBCA1A7C-0B76-4CBD-9EE0-9DC80F51B948}"/>
              </a:ext>
            </a:extLst>
          </p:cNvPr>
          <p:cNvSpPr>
            <a:spLocks noGrp="1"/>
          </p:cNvSpPr>
          <p:nvPr>
            <p:ph type="body" idx="1"/>
          </p:nvPr>
        </p:nvSpPr>
        <p:spPr/>
        <p:txBody>
          <a:bodyPr/>
          <a:lstStyle/>
          <a:p>
            <a:pPr eaLnBrk="1" fontAlgn="auto" hangingPunct="1">
              <a:spcBef>
                <a:spcPts val="0"/>
              </a:spcBef>
              <a:spcAft>
                <a:spcPts val="0"/>
              </a:spcAft>
              <a:defRPr/>
            </a:pPr>
            <a:r>
              <a:rPr lang="en-US" altLang="zh-CN" dirty="0"/>
              <a:t>FPC/</a:t>
            </a:r>
            <a:r>
              <a:rPr lang="zh-CN" altLang="en-US" dirty="0"/>
              <a:t>相关营收情况</a:t>
            </a:r>
            <a:endParaRPr lang="en-US" altLang="zh-CN" dirty="0"/>
          </a:p>
          <a:p>
            <a:pPr eaLnBrk="1" fontAlgn="auto" hangingPunct="1">
              <a:spcBef>
                <a:spcPts val="0"/>
              </a:spcBef>
              <a:spcAft>
                <a:spcPts val="0"/>
              </a:spcAft>
              <a:defRPr/>
            </a:pPr>
            <a:r>
              <a:rPr lang="zh-CN" altLang="en-US" dirty="0"/>
              <a:t>日本厂商：（</a:t>
            </a:r>
            <a:r>
              <a:rPr lang="en-US" altLang="zh-CN" dirty="0">
                <a:sym typeface="Wingdings" panose="05000000000000000000" pitchFamily="2" charset="2"/>
              </a:rPr>
              <a:t>1</a:t>
            </a:r>
            <a:r>
              <a:rPr lang="zh-CN" altLang="en-US" dirty="0">
                <a:sym typeface="Wingdings" panose="05000000000000000000" pitchFamily="2" charset="2"/>
              </a:rPr>
              <a:t>）</a:t>
            </a:r>
            <a:r>
              <a:rPr lang="zh-CN" altLang="en-US" dirty="0"/>
              <a:t>旗胜</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2015-2019</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年电子产品业务（主要包括</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FPC</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）销售额分别为</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4097</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3668</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3611</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2974</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2831</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亿日元</a:t>
            </a:r>
            <a:endPar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p>
            <a:pPr eaLnBrk="1" fontAlgn="auto" hangingPunct="1">
              <a:spcBef>
                <a:spcPts val="0"/>
              </a:spcBef>
              <a:spcAft>
                <a:spcPts val="0"/>
              </a:spcAft>
              <a:defRPr/>
            </a:pP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                 </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）藤仓</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2015-2019</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年</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FPC</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业务销售额分别为</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972</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936</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1252</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1221</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和</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1042</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亿日元</a:t>
            </a:r>
            <a:endPar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p>
            <a:pPr eaLnBrk="1" fontAlgn="auto" hangingPunct="1">
              <a:spcBef>
                <a:spcPts val="0"/>
              </a:spcBef>
              <a:spcAft>
                <a:spcPts val="0"/>
              </a:spcAft>
              <a:defRPr/>
            </a:pP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                 </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3</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）住友电工</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FPC</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业务包含在电子事业部内，电子事业部在</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2015-2019</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年销售额分别为</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3120</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2511</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2463</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2289</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和</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2521</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亿日元，</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FPC</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业务在</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2018-                             </a:t>
            </a:r>
          </a:p>
          <a:p>
            <a:pPr eaLnBrk="1" fontAlgn="auto" hangingPunct="1">
              <a:spcBef>
                <a:spcPts val="0"/>
              </a:spcBef>
              <a:spcAft>
                <a:spcPts val="0"/>
              </a:spcAft>
              <a:defRPr/>
            </a:pP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                          2019</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财年销售额分别为</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999</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732</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亿日元</a:t>
            </a:r>
            <a:endPar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p>
            <a:pPr eaLnBrk="1" fontAlgn="auto" hangingPunct="1">
              <a:spcBef>
                <a:spcPts val="0"/>
              </a:spcBef>
              <a:spcAft>
                <a:spcPts val="0"/>
              </a:spcAft>
              <a:defRPr/>
            </a:pP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台湾厂商</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Wingdings" panose="05000000000000000000" pitchFamily="2" charset="2"/>
              </a:rPr>
              <a:t>：台郡</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2015-2019</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年营收为</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181</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191</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258</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268</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260</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亿元新台币</a:t>
            </a:r>
            <a:endPar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p>
            <a:pPr eaLnBrk="1" fontAlgn="auto" hangingPunct="1">
              <a:spcBef>
                <a:spcPts val="0"/>
              </a:spcBef>
              <a:spcAft>
                <a:spcPts val="0"/>
              </a:spcAft>
              <a:defRPr/>
            </a:pP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鹏鼎：产品主要应用在通讯、消费电子及计算机领域，近</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5</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年来二者营收占比大致稳定在</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75%</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和</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25%</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左右，</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2019</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年占比分别为</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74.76%</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和</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25.19%</a:t>
            </a:r>
          </a:p>
          <a:p>
            <a:pPr eaLnBrk="1" fontAlgn="auto" hangingPunct="1">
              <a:spcBef>
                <a:spcPts val="0"/>
              </a:spcBef>
              <a:spcAft>
                <a:spcPts val="0"/>
              </a:spcAft>
              <a:defRPr/>
            </a:pP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中国大陆厂商：</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Wingdings" panose="05000000000000000000" pitchFamily="2" charset="2"/>
              </a:rPr>
              <a:t>（</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Wingdings" panose="05000000000000000000" pitchFamily="2" charset="2"/>
              </a:rPr>
              <a:t>1</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Wingdings" panose="05000000000000000000" pitchFamily="2" charset="2"/>
              </a:rPr>
              <a:t>）东山精密</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印刷电路板业务（包含</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FPC</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）在</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2016-2019</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年营收分别为</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19.70</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63.90</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102.35</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和</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146.57</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亿元</a:t>
            </a:r>
            <a:endPar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p>
            <a:pPr eaLnBrk="1" fontAlgn="auto" hangingPunct="1">
              <a:spcBef>
                <a:spcPts val="0"/>
              </a:spcBef>
              <a:spcAft>
                <a:spcPts val="0"/>
              </a:spcAft>
              <a:defRPr/>
            </a:pP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                        （</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）景旺电子</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FPC</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业务在</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2015-2019</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年营收分别为</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6.96</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亿元、</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9.81</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亿元、</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13.18</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亿元、</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15.00</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亿元和</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22.14</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亿元</a:t>
            </a:r>
            <a:endPar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p>
            <a:pPr eaLnBrk="1" fontAlgn="auto" hangingPunct="1">
              <a:spcBef>
                <a:spcPts val="0"/>
              </a:spcBef>
              <a:spcAft>
                <a:spcPts val="0"/>
              </a:spcAft>
              <a:defRPr/>
            </a:pP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                        （</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3</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）弘信电子</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FPC</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业务在</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2015-2019</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年营收分别为</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7.29</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8.08</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9.14</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13.39</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和</a:t>
            </a:r>
            <a:r>
              <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14.45</a:t>
            </a:r>
            <a:r>
              <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亿元</a:t>
            </a:r>
            <a:endPar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p>
            <a:pPr eaLnBrk="1" fontAlgn="auto" hangingPunct="1">
              <a:spcBef>
                <a:spcPts val="0"/>
              </a:spcBef>
              <a:spcAft>
                <a:spcPts val="0"/>
              </a:spcAft>
              <a:defRPr/>
            </a:pPr>
            <a:endPar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p>
            <a:pPr eaLnBrk="1" fontAlgn="auto" hangingPunct="1">
              <a:spcBef>
                <a:spcPts val="0"/>
              </a:spcBef>
              <a:spcAft>
                <a:spcPts val="0"/>
              </a:spcAft>
              <a:defRPr/>
            </a:pPr>
            <a:endParaRPr lang="zh-CN" altLang="en-US"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p>
            <a:pPr eaLnBrk="1" fontAlgn="auto" hangingPunct="1">
              <a:spcBef>
                <a:spcPts val="0"/>
              </a:spcBef>
              <a:spcAft>
                <a:spcPts val="0"/>
              </a:spcAft>
              <a:defRPr/>
            </a:pPr>
            <a:endParaRPr lang="en-US" altLang="zh-CN" kern="100" dirty="0">
              <a:solidFill>
                <a:schemeClr val="dk1"/>
              </a:solidFill>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p>
            <a:pPr eaLnBrk="1" fontAlgn="auto" hangingPunct="1">
              <a:spcBef>
                <a:spcPts val="0"/>
              </a:spcBef>
              <a:spcAft>
                <a:spcPts val="0"/>
              </a:spcAft>
              <a:defRPr/>
            </a:pP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https://www.jfinfo.com/articles_categories/2759947</a:t>
            </a:r>
            <a:r>
              <a:rPr lang="zh-CN" altLang="en-US" dirty="0"/>
              <a:t>，</a:t>
            </a:r>
            <a:r>
              <a:rPr lang="en-US" altLang="zh-CN" dirty="0"/>
              <a:t>https://www.chyxx.com/industry/202003/842264.html</a:t>
            </a:r>
            <a:endParaRPr lang="zh-CN" altLang="en-US" dirty="0"/>
          </a:p>
        </p:txBody>
      </p:sp>
      <p:sp>
        <p:nvSpPr>
          <p:cNvPr id="4" name="灯片编号占位符 3"/>
          <p:cNvSpPr>
            <a:spLocks noGrp="1"/>
          </p:cNvSpPr>
          <p:nvPr>
            <p:ph type="sldNum" sz="quarter" idx="5"/>
          </p:nvPr>
        </p:nvSpPr>
        <p:spPr/>
        <p:txBody>
          <a:bodyPr/>
          <a:lstStyle/>
          <a:p>
            <a:fld id="{AD5CCAE9-F031-4F86-82B9-A65AB5A15FB1}" type="slidenum">
              <a:rPr lang="zh-CN" altLang="en-US" smtClean="0"/>
              <a:t>9</a:t>
            </a:fld>
            <a:endParaRPr lang="zh-CN" altLang="en-US"/>
          </a:p>
        </p:txBody>
      </p:sp>
    </p:spTree>
    <p:extLst>
      <p:ext uri="{BB962C8B-B14F-4D97-AF65-F5344CB8AC3E}">
        <p14:creationId xmlns:p14="http://schemas.microsoft.com/office/powerpoint/2010/main" val="1894454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大气标题版">
    <p:spTree>
      <p:nvGrpSpPr>
        <p:cNvPr id="1" name=""/>
        <p:cNvGrpSpPr/>
        <p:nvPr/>
      </p:nvGrpSpPr>
      <p:grpSpPr>
        <a:xfrm>
          <a:off x="0" y="0"/>
          <a:ext cx="0" cy="0"/>
          <a:chOff x="0" y="0"/>
          <a:chExt cx="0" cy="0"/>
        </a:xfrm>
      </p:grpSpPr>
      <p:sp>
        <p:nvSpPr>
          <p:cNvPr id="14" name="标题文本"/>
          <p:cNvSpPr txBox="1">
            <a:spLocks noGrp="1"/>
          </p:cNvSpPr>
          <p:nvPr>
            <p:ph type="title" hasCustomPrompt="1"/>
          </p:nvPr>
        </p:nvSpPr>
        <p:spPr>
          <a:xfrm>
            <a:off x="914400" y="2130425"/>
            <a:ext cx="10363200" cy="1470026"/>
          </a:xfrm>
          <a:prstGeom prst="rect">
            <a:avLst/>
          </a:prstGeom>
        </p:spPr>
        <p:txBody>
          <a:bodyPr>
            <a:normAutofit/>
          </a:bodyPr>
          <a:lstStyle/>
          <a:p>
            <a:r>
              <a:t>标题文本</a:t>
            </a:r>
          </a:p>
        </p:txBody>
      </p:sp>
      <p:sp>
        <p:nvSpPr>
          <p:cNvPr id="15" name="正文级别 1…"/>
          <p:cNvSpPr txBox="1">
            <a:spLocks noGrp="1"/>
          </p:cNvSpPr>
          <p:nvPr>
            <p:ph type="body" sz="quarter" idx="1" hasCustomPrompt="1"/>
          </p:nvPr>
        </p:nvSpPr>
        <p:spPr>
          <a:xfrm>
            <a:off x="1828800" y="3886200"/>
            <a:ext cx="8534400" cy="1752600"/>
          </a:xfrm>
          <a:prstGeom prst="rect">
            <a:avLst/>
          </a:prstGeom>
        </p:spPr>
        <p:txBody>
          <a:bodyPr>
            <a:normAutofit/>
          </a:bodyP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r>
              <a:t>正文级别 1</a:t>
            </a:r>
          </a:p>
          <a:p>
            <a:pPr lvl="1"/>
            <a:r>
              <a:t>正文级别 2</a:t>
            </a:r>
          </a:p>
          <a:p>
            <a:pPr lvl="2"/>
            <a:r>
              <a:t>正文级别 3</a:t>
            </a:r>
          </a:p>
          <a:p>
            <a:pPr lvl="3"/>
            <a:r>
              <a:t>正文级别 4</a:t>
            </a:r>
          </a:p>
          <a:p>
            <a:pPr lvl="4"/>
            <a:r>
              <a:t>正文级别 5</a:t>
            </a:r>
          </a:p>
        </p:txBody>
      </p:sp>
      <p:sp>
        <p:nvSpPr>
          <p:cNvPr id="16" name="幻灯片编号"/>
          <p:cNvSpPr txBox="1">
            <a:spLocks noGrp="1"/>
          </p:cNvSpPr>
          <p:nvPr>
            <p:ph type="sldNum" sz="quarter" idx="2"/>
          </p:nvPr>
        </p:nvSpPr>
        <p:spPr>
          <a:prstGeom prst="rect">
            <a:avLst/>
          </a:prstGeom>
        </p:spPr>
        <p:txBody>
          <a:bodyPr/>
          <a:lstStyle>
            <a:lvl1pPr>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002437933"/>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2_大气空白版">
    <p:spTree>
      <p:nvGrpSpPr>
        <p:cNvPr id="1" name=""/>
        <p:cNvGrpSpPr/>
        <p:nvPr/>
      </p:nvGrpSpPr>
      <p:grpSpPr>
        <a:xfrm>
          <a:off x="0" y="0"/>
          <a:ext cx="0" cy="0"/>
          <a:chOff x="0" y="0"/>
          <a:chExt cx="0" cy="0"/>
        </a:xfrm>
      </p:grpSpPr>
      <p:sp>
        <p:nvSpPr>
          <p:cNvPr id="113" name="幻灯片编号"/>
          <p:cNvSpPr txBox="1">
            <a:spLocks noGrp="1"/>
          </p:cNvSpPr>
          <p:nvPr>
            <p:ph type="sldNum" sz="quarter" idx="2"/>
          </p:nvPr>
        </p:nvSpPr>
        <p:spPr>
          <a:prstGeom prst="rect">
            <a:avLst/>
          </a:prstGeom>
        </p:spPr>
        <p:txBody>
          <a:bodyPr/>
          <a:lstStyle>
            <a:lvl1pPr>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41494412"/>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lvl1pPr>
              <a:defRPr>
                <a:latin typeface="楷体" panose="02010609060101010101" pitchFamily="49" charset="-122"/>
                <a:ea typeface="楷体" panose="02010609060101010101" pitchFamily="49" charset="-122"/>
              </a:defRPr>
            </a:lvl1pPr>
          </a:lstStyle>
          <a:p>
            <a:fld id="{82F288E0-7875-42C4-84C8-98DBBD3BF4D2}" type="datetimeFigureOut">
              <a:rPr lang="zh-CN" altLang="en-US" smtClean="0"/>
              <a:pPr/>
              <a:t>2021/4/27</a:t>
            </a:fld>
            <a:endParaRPr lang="zh-CN" altLang="en-US" dirty="0"/>
          </a:p>
        </p:txBody>
      </p:sp>
      <p:sp>
        <p:nvSpPr>
          <p:cNvPr id="3" name="页脚占位符 2"/>
          <p:cNvSpPr>
            <a:spLocks noGrp="1"/>
          </p:cNvSpPr>
          <p:nvPr>
            <p:ph type="ftr" sz="quarter" idx="11"/>
          </p:nvPr>
        </p:nvSpPr>
        <p:spPr>
          <a:xfrm>
            <a:off x="4038600" y="6356350"/>
            <a:ext cx="4114800" cy="365125"/>
          </a:xfrm>
        </p:spPr>
        <p:txBody>
          <a:bodyPr/>
          <a:lstStyle>
            <a:lvl1pPr>
              <a:defRPr>
                <a:latin typeface="楷体" panose="02010609060101010101" pitchFamily="49" charset="-122"/>
                <a:ea typeface="楷体" panose="02010609060101010101" pitchFamily="49" charset="-122"/>
              </a:defRPr>
            </a:lvl1pPr>
          </a:lstStyle>
          <a:p>
            <a:endParaRPr lang="zh-CN" altLang="en-US" dirty="0"/>
          </a:p>
        </p:txBody>
      </p:sp>
      <p:sp>
        <p:nvSpPr>
          <p:cNvPr id="4" name="灯片编号占位符 3"/>
          <p:cNvSpPr>
            <a:spLocks noGrp="1"/>
          </p:cNvSpPr>
          <p:nvPr>
            <p:ph type="sldNum" sz="quarter" idx="12"/>
          </p:nvPr>
        </p:nvSpPr>
        <p:spPr/>
        <p:txBody>
          <a:bodyPr/>
          <a:lstStyle>
            <a:lvl1pPr>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94246191"/>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大气标题版">
    <p:spTree>
      <p:nvGrpSpPr>
        <p:cNvPr id="1" name=""/>
        <p:cNvGrpSpPr/>
        <p:nvPr/>
      </p:nvGrpSpPr>
      <p:grpSpPr>
        <a:xfrm>
          <a:off x="0" y="0"/>
          <a:ext cx="0" cy="0"/>
          <a:chOff x="0" y="0"/>
          <a:chExt cx="0" cy="0"/>
        </a:xfrm>
      </p:grpSpPr>
      <p:sp>
        <p:nvSpPr>
          <p:cNvPr id="14" name="标题文本"/>
          <p:cNvSpPr txBox="1">
            <a:spLocks noGrp="1"/>
          </p:cNvSpPr>
          <p:nvPr>
            <p:ph type="title" hasCustomPrompt="1"/>
          </p:nvPr>
        </p:nvSpPr>
        <p:spPr>
          <a:xfrm>
            <a:off x="914400" y="2130425"/>
            <a:ext cx="10363200" cy="1470026"/>
          </a:xfrm>
          <a:prstGeom prst="rect">
            <a:avLst/>
          </a:prstGeom>
        </p:spPr>
        <p:txBody>
          <a:bodyPr>
            <a:normAutofit/>
          </a:bodyPr>
          <a:lstStyle/>
          <a:p>
            <a:r>
              <a:t>标题文本</a:t>
            </a:r>
          </a:p>
        </p:txBody>
      </p:sp>
      <p:sp>
        <p:nvSpPr>
          <p:cNvPr id="15" name="正文级别 1…"/>
          <p:cNvSpPr txBox="1">
            <a:spLocks noGrp="1"/>
          </p:cNvSpPr>
          <p:nvPr>
            <p:ph type="body" sz="quarter" idx="1" hasCustomPrompt="1"/>
          </p:nvPr>
        </p:nvSpPr>
        <p:spPr>
          <a:xfrm>
            <a:off x="1828800" y="3886200"/>
            <a:ext cx="8534400" cy="1752600"/>
          </a:xfrm>
          <a:prstGeom prst="rect">
            <a:avLst/>
          </a:prstGeom>
        </p:spPr>
        <p:txBody>
          <a:bodyPr>
            <a:normAutofit/>
          </a:bodyP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r>
              <a:t>正文级别 1</a:t>
            </a:r>
          </a:p>
          <a:p>
            <a:pPr lvl="1"/>
            <a:r>
              <a:t>正文级别 2</a:t>
            </a:r>
          </a:p>
          <a:p>
            <a:pPr lvl="2"/>
            <a:r>
              <a:t>正文级别 3</a:t>
            </a:r>
          </a:p>
          <a:p>
            <a:pPr lvl="3"/>
            <a:r>
              <a:t>正文级别 4</a:t>
            </a:r>
          </a:p>
          <a:p>
            <a:pPr lvl="4"/>
            <a:r>
              <a:t>正文级别 5</a:t>
            </a:r>
          </a:p>
        </p:txBody>
      </p:sp>
      <p:sp>
        <p:nvSpPr>
          <p:cNvPr id="16" name="幻灯片编号"/>
          <p:cNvSpPr txBox="1">
            <a:spLocks noGrp="1"/>
          </p:cNvSpPr>
          <p:nvPr>
            <p:ph type="sldNum" sz="quarter" idx="2"/>
          </p:nvPr>
        </p:nvSpPr>
        <p:spPr>
          <a:prstGeom prst="rect">
            <a:avLst/>
          </a:prstGeom>
        </p:spPr>
        <p:txBody>
          <a:bodyPr/>
          <a:lstStyle>
            <a:lvl1pPr>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931800312"/>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大气空白版">
    <p:spTree>
      <p:nvGrpSpPr>
        <p:cNvPr id="1" name=""/>
        <p:cNvGrpSpPr/>
        <p:nvPr/>
      </p:nvGrpSpPr>
      <p:grpSpPr>
        <a:xfrm>
          <a:off x="0" y="0"/>
          <a:ext cx="0" cy="0"/>
          <a:chOff x="0" y="0"/>
          <a:chExt cx="0" cy="0"/>
        </a:xfrm>
      </p:grpSpPr>
      <p:sp>
        <p:nvSpPr>
          <p:cNvPr id="23" name="幻灯片编号"/>
          <p:cNvSpPr txBox="1">
            <a:spLocks noGrp="1"/>
          </p:cNvSpPr>
          <p:nvPr>
            <p:ph type="sldNum" sz="quarter" idx="2"/>
          </p:nvPr>
        </p:nvSpPr>
        <p:spPr>
          <a:prstGeom prst="rect">
            <a:avLst/>
          </a:prstGeom>
        </p:spPr>
        <p:txBody>
          <a:bodyPr/>
          <a:lstStyle>
            <a:lvl1pPr>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70860791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简洁无底线">
    <p:spTree>
      <p:nvGrpSpPr>
        <p:cNvPr id="1" name=""/>
        <p:cNvGrpSpPr/>
        <p:nvPr/>
      </p:nvGrpSpPr>
      <p:grpSpPr>
        <a:xfrm>
          <a:off x="0" y="0"/>
          <a:ext cx="0" cy="0"/>
          <a:chOff x="0" y="0"/>
          <a:chExt cx="0" cy="0"/>
        </a:xfrm>
      </p:grpSpPr>
      <p:sp>
        <p:nvSpPr>
          <p:cNvPr id="30" name="直接连接符 6"/>
          <p:cNvSpPr/>
          <p:nvPr/>
        </p:nvSpPr>
        <p:spPr>
          <a:xfrm>
            <a:off x="356750" y="646343"/>
            <a:ext cx="11538140" cy="1"/>
          </a:xfrm>
          <a:prstGeom prst="line">
            <a:avLst/>
          </a:prstGeom>
          <a:ln w="66675">
            <a:solidFill>
              <a:srgbClr val="005BAC"/>
            </a:solidFill>
          </a:ln>
        </p:spPr>
        <p:txBody>
          <a:bodyPr lIns="45719" rIns="45719"/>
          <a:lstStyle/>
          <a:p>
            <a:endParaRPr dirty="0">
              <a:latin typeface="楷体" panose="02010609060101010101" pitchFamily="49" charset="-122"/>
              <a:ea typeface="楷体" panose="02010609060101010101" pitchFamily="49" charset="-122"/>
            </a:endParaRPr>
          </a:p>
        </p:txBody>
      </p:sp>
      <p:pic>
        <p:nvPicPr>
          <p:cNvPr id="31" name="Picture 5" descr="Picture 5"/>
          <p:cNvPicPr>
            <a:picLocks noChangeAspect="1"/>
          </p:cNvPicPr>
          <p:nvPr/>
        </p:nvPicPr>
        <p:blipFill>
          <a:blip r:embed="rId2"/>
          <a:stretch>
            <a:fillRect/>
          </a:stretch>
        </p:blipFill>
        <p:spPr>
          <a:xfrm>
            <a:off x="9744405" y="209540"/>
            <a:ext cx="2225107" cy="386005"/>
          </a:xfrm>
          <a:prstGeom prst="rect">
            <a:avLst/>
          </a:prstGeom>
          <a:ln w="12700">
            <a:miter lim="400000"/>
            <a:headEnd/>
            <a:tailEnd/>
          </a:ln>
        </p:spPr>
      </p:pic>
      <p:sp>
        <p:nvSpPr>
          <p:cNvPr id="32" name="幻灯片编号"/>
          <p:cNvSpPr txBox="1">
            <a:spLocks noGrp="1"/>
          </p:cNvSpPr>
          <p:nvPr>
            <p:ph type="sldNum" sz="quarter" idx="2"/>
          </p:nvPr>
        </p:nvSpPr>
        <p:spPr>
          <a:prstGeom prst="rect">
            <a:avLst/>
          </a:prstGeom>
        </p:spPr>
        <p:txBody>
          <a:bodyPr/>
          <a:lstStyle>
            <a:lvl1pPr>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818545840"/>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简洁有底线">
    <p:spTree>
      <p:nvGrpSpPr>
        <p:cNvPr id="1" name=""/>
        <p:cNvGrpSpPr/>
        <p:nvPr/>
      </p:nvGrpSpPr>
      <p:grpSpPr>
        <a:xfrm>
          <a:off x="0" y="0"/>
          <a:ext cx="0" cy="0"/>
          <a:chOff x="0" y="0"/>
          <a:chExt cx="0" cy="0"/>
        </a:xfrm>
      </p:grpSpPr>
      <p:sp>
        <p:nvSpPr>
          <p:cNvPr id="39" name="直接连接符 6"/>
          <p:cNvSpPr/>
          <p:nvPr/>
        </p:nvSpPr>
        <p:spPr>
          <a:xfrm>
            <a:off x="356750" y="646343"/>
            <a:ext cx="11538141" cy="1"/>
          </a:xfrm>
          <a:prstGeom prst="line">
            <a:avLst/>
          </a:prstGeom>
          <a:ln w="66675">
            <a:solidFill>
              <a:srgbClr val="005BAC"/>
            </a:solidFill>
          </a:ln>
        </p:spPr>
        <p:txBody>
          <a:bodyPr lIns="45719" rIns="45719"/>
          <a:lstStyle/>
          <a:p>
            <a:endParaRPr dirty="0">
              <a:latin typeface="楷体" panose="02010609060101010101" pitchFamily="49" charset="-122"/>
              <a:ea typeface="楷体" panose="02010609060101010101" pitchFamily="49" charset="-122"/>
            </a:endParaRPr>
          </a:p>
        </p:txBody>
      </p:sp>
      <p:pic>
        <p:nvPicPr>
          <p:cNvPr id="40" name="Picture 5" descr="Picture 5"/>
          <p:cNvPicPr>
            <a:picLocks noChangeAspect="1"/>
          </p:cNvPicPr>
          <p:nvPr/>
        </p:nvPicPr>
        <p:blipFill>
          <a:blip r:embed="rId2"/>
          <a:stretch>
            <a:fillRect/>
          </a:stretch>
        </p:blipFill>
        <p:spPr>
          <a:xfrm>
            <a:off x="9744405" y="209540"/>
            <a:ext cx="2225107" cy="386005"/>
          </a:xfrm>
          <a:prstGeom prst="rect">
            <a:avLst/>
          </a:prstGeom>
          <a:ln w="12700">
            <a:miter lim="400000"/>
            <a:headEnd/>
            <a:tailEnd/>
          </a:ln>
        </p:spPr>
      </p:pic>
      <p:sp>
        <p:nvSpPr>
          <p:cNvPr id="41" name="直接连接符 7"/>
          <p:cNvSpPr/>
          <p:nvPr/>
        </p:nvSpPr>
        <p:spPr>
          <a:xfrm>
            <a:off x="431371" y="6237311"/>
            <a:ext cx="11280001" cy="1"/>
          </a:xfrm>
          <a:prstGeom prst="line">
            <a:avLst/>
          </a:prstGeom>
          <a:ln w="6350">
            <a:solidFill>
              <a:srgbClr val="595959"/>
            </a:solidFill>
            <a:miter/>
          </a:ln>
        </p:spPr>
        <p:txBody>
          <a:bodyPr lIns="45719" rIns="45719"/>
          <a:lstStyle/>
          <a:p>
            <a:endParaRPr dirty="0">
              <a:latin typeface="楷体" panose="02010609060101010101" pitchFamily="49" charset="-122"/>
              <a:ea typeface="楷体" panose="02010609060101010101" pitchFamily="49" charset="-122"/>
            </a:endParaRPr>
          </a:p>
        </p:txBody>
      </p:sp>
      <p:sp>
        <p:nvSpPr>
          <p:cNvPr id="42" name="幻灯片编号"/>
          <p:cNvSpPr txBox="1">
            <a:spLocks noGrp="1"/>
          </p:cNvSpPr>
          <p:nvPr>
            <p:ph type="sldNum" sz="quarter" idx="2"/>
          </p:nvPr>
        </p:nvSpPr>
        <p:spPr>
          <a:prstGeom prst="rect">
            <a:avLst/>
          </a:prstGeom>
        </p:spPr>
        <p:txBody>
          <a:bodyPr/>
          <a:lstStyle>
            <a:lvl1pPr>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460478117"/>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自定义版式">
    <p:spTree>
      <p:nvGrpSpPr>
        <p:cNvPr id="1" name=""/>
        <p:cNvGrpSpPr/>
        <p:nvPr/>
      </p:nvGrpSpPr>
      <p:grpSpPr>
        <a:xfrm>
          <a:off x="0" y="0"/>
          <a:ext cx="0" cy="0"/>
          <a:chOff x="0" y="0"/>
          <a:chExt cx="0" cy="0"/>
        </a:xfrm>
      </p:grpSpPr>
      <p:sp>
        <p:nvSpPr>
          <p:cNvPr id="49" name="直接连接符 6"/>
          <p:cNvSpPr/>
          <p:nvPr/>
        </p:nvSpPr>
        <p:spPr>
          <a:xfrm>
            <a:off x="356750" y="646343"/>
            <a:ext cx="11538140" cy="1"/>
          </a:xfrm>
          <a:prstGeom prst="line">
            <a:avLst/>
          </a:prstGeom>
          <a:ln w="66675">
            <a:solidFill>
              <a:srgbClr val="005BAC"/>
            </a:solidFill>
          </a:ln>
        </p:spPr>
        <p:txBody>
          <a:bodyPr lIns="45719" rIns="45719"/>
          <a:lstStyle/>
          <a:p>
            <a:endParaRPr dirty="0">
              <a:latin typeface="楷体" panose="02010609060101010101" pitchFamily="49" charset="-122"/>
              <a:ea typeface="楷体" panose="02010609060101010101" pitchFamily="49" charset="-122"/>
            </a:endParaRPr>
          </a:p>
        </p:txBody>
      </p:sp>
      <p:pic>
        <p:nvPicPr>
          <p:cNvPr id="50" name="Picture 5" descr="Picture 5"/>
          <p:cNvPicPr>
            <a:picLocks noChangeAspect="1"/>
          </p:cNvPicPr>
          <p:nvPr/>
        </p:nvPicPr>
        <p:blipFill>
          <a:blip r:embed="rId2"/>
          <a:stretch>
            <a:fillRect/>
          </a:stretch>
        </p:blipFill>
        <p:spPr>
          <a:xfrm>
            <a:off x="9744405" y="209540"/>
            <a:ext cx="2225107" cy="386005"/>
          </a:xfrm>
          <a:prstGeom prst="rect">
            <a:avLst/>
          </a:prstGeom>
          <a:ln w="12700">
            <a:miter lim="400000"/>
            <a:headEnd/>
            <a:tailEnd/>
          </a:ln>
        </p:spPr>
      </p:pic>
      <p:sp>
        <p:nvSpPr>
          <p:cNvPr id="51" name="标题文本"/>
          <p:cNvSpPr txBox="1">
            <a:spLocks noGrp="1"/>
          </p:cNvSpPr>
          <p:nvPr>
            <p:ph type="title" hasCustomPrompt="1"/>
          </p:nvPr>
        </p:nvSpPr>
        <p:spPr>
          <a:xfrm>
            <a:off x="838200" y="365125"/>
            <a:ext cx="10515600" cy="1325564"/>
          </a:xfrm>
          <a:prstGeom prst="rect">
            <a:avLst/>
          </a:prstGeom>
        </p:spPr>
        <p:txBody>
          <a:bodyPr anchor="t">
            <a:normAutofit/>
          </a:bodyPr>
          <a:lstStyle>
            <a:lvl1pPr algn="l">
              <a:lnSpc>
                <a:spcPct val="90000"/>
              </a:lnSpc>
              <a:defRPr sz="4400" b="0">
                <a:solidFill>
                  <a:srgbClr val="000000"/>
                </a:solidFill>
                <a:latin typeface="Calibri Light" panose="020F0302020204030204"/>
                <a:ea typeface="Calibri Light" panose="020F0302020204030204"/>
                <a:cs typeface="Calibri Light" panose="020F0302020204030204"/>
                <a:sym typeface="Calibri Light" panose="020F0302020204030204"/>
              </a:defRPr>
            </a:lvl1pPr>
          </a:lstStyle>
          <a:p>
            <a:r>
              <a:t>标题文本</a:t>
            </a:r>
          </a:p>
        </p:txBody>
      </p:sp>
      <p:sp>
        <p:nvSpPr>
          <p:cNvPr id="52" name="幻灯片编号"/>
          <p:cNvSpPr txBox="1">
            <a:spLocks noGrp="1"/>
          </p:cNvSpPr>
          <p:nvPr>
            <p:ph type="sldNum" sz="quarter" idx="2"/>
          </p:nvPr>
        </p:nvSpPr>
        <p:spPr>
          <a:xfrm>
            <a:off x="8610600" y="6356351"/>
            <a:ext cx="343903" cy="358141"/>
          </a:xfrm>
          <a:prstGeom prst="rect">
            <a:avLst/>
          </a:prstGeom>
        </p:spPr>
        <p:txBody>
          <a:bodyPr anchor="t"/>
          <a:lstStyle>
            <a:lvl1pPr algn="l">
              <a:defRPr sz="1800">
                <a:latin typeface="+mj-lt"/>
                <a:ea typeface="+mj-ea"/>
                <a:cs typeface="+mj-cs"/>
                <a:sym typeface="Calibri" panose="020F0502020204030204"/>
              </a:defRPr>
            </a:lvl1pPr>
          </a:lstStyle>
          <a:p>
            <a:fld id="{86CB4B4D-7CA3-9044-876B-883B54F8677D}" type="slidenum">
              <a:rPr/>
              <a:t>‹#›</a:t>
            </a:fld>
            <a:endParaRPr/>
          </a:p>
        </p:txBody>
      </p:sp>
    </p:spTree>
    <p:extLst>
      <p:ext uri="{BB962C8B-B14F-4D97-AF65-F5344CB8AC3E}">
        <p14:creationId xmlns:p14="http://schemas.microsoft.com/office/powerpoint/2010/main" val="2233193970"/>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1_简洁无底线">
    <p:spTree>
      <p:nvGrpSpPr>
        <p:cNvPr id="1" name=""/>
        <p:cNvGrpSpPr/>
        <p:nvPr/>
      </p:nvGrpSpPr>
      <p:grpSpPr>
        <a:xfrm>
          <a:off x="0" y="0"/>
          <a:ext cx="0" cy="0"/>
          <a:chOff x="0" y="0"/>
          <a:chExt cx="0" cy="0"/>
        </a:xfrm>
      </p:grpSpPr>
      <p:sp>
        <p:nvSpPr>
          <p:cNvPr id="59" name="直接连接符 6"/>
          <p:cNvSpPr/>
          <p:nvPr/>
        </p:nvSpPr>
        <p:spPr>
          <a:xfrm>
            <a:off x="335361" y="673071"/>
            <a:ext cx="11538141" cy="1"/>
          </a:xfrm>
          <a:prstGeom prst="line">
            <a:avLst/>
          </a:prstGeom>
          <a:ln w="66675">
            <a:solidFill>
              <a:srgbClr val="005BAC"/>
            </a:solidFill>
          </a:ln>
        </p:spPr>
        <p:txBody>
          <a:bodyPr lIns="45719" rIns="45719"/>
          <a:lstStyle/>
          <a:p>
            <a:endParaRPr dirty="0">
              <a:latin typeface="楷体" panose="02010609060101010101" pitchFamily="49" charset="-122"/>
              <a:ea typeface="楷体" panose="02010609060101010101" pitchFamily="49" charset="-122"/>
            </a:endParaRPr>
          </a:p>
        </p:txBody>
      </p:sp>
      <p:pic>
        <p:nvPicPr>
          <p:cNvPr id="60" name="Picture 5" descr="Picture 5"/>
          <p:cNvPicPr>
            <a:picLocks noChangeAspect="1"/>
          </p:cNvPicPr>
          <p:nvPr/>
        </p:nvPicPr>
        <p:blipFill>
          <a:blip r:embed="rId2"/>
          <a:stretch>
            <a:fillRect/>
          </a:stretch>
        </p:blipFill>
        <p:spPr>
          <a:xfrm>
            <a:off x="9744405" y="236269"/>
            <a:ext cx="2225107" cy="386005"/>
          </a:xfrm>
          <a:prstGeom prst="rect">
            <a:avLst/>
          </a:prstGeom>
          <a:ln w="12700">
            <a:miter lim="400000"/>
            <a:headEnd/>
            <a:tailEnd/>
          </a:ln>
        </p:spPr>
      </p:pic>
      <p:sp>
        <p:nvSpPr>
          <p:cNvPr id="61" name="幻灯片编号"/>
          <p:cNvSpPr txBox="1">
            <a:spLocks noGrp="1"/>
          </p:cNvSpPr>
          <p:nvPr>
            <p:ph type="sldNum" sz="quarter" idx="2"/>
          </p:nvPr>
        </p:nvSpPr>
        <p:spPr>
          <a:prstGeom prst="rect">
            <a:avLst/>
          </a:prstGeom>
        </p:spPr>
        <p:txBody>
          <a:bodyPr/>
          <a:lstStyle>
            <a:lvl1pPr>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45974999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1_自定义版式">
    <p:spTree>
      <p:nvGrpSpPr>
        <p:cNvPr id="1" name=""/>
        <p:cNvGrpSpPr/>
        <p:nvPr/>
      </p:nvGrpSpPr>
      <p:grpSpPr>
        <a:xfrm>
          <a:off x="0" y="0"/>
          <a:ext cx="0" cy="0"/>
          <a:chOff x="0" y="0"/>
          <a:chExt cx="0" cy="0"/>
        </a:xfrm>
      </p:grpSpPr>
      <p:sp>
        <p:nvSpPr>
          <p:cNvPr id="78" name="直接连接符 6"/>
          <p:cNvSpPr/>
          <p:nvPr/>
        </p:nvSpPr>
        <p:spPr>
          <a:xfrm>
            <a:off x="335361" y="673071"/>
            <a:ext cx="11538140" cy="1"/>
          </a:xfrm>
          <a:prstGeom prst="line">
            <a:avLst/>
          </a:prstGeom>
          <a:ln w="66675">
            <a:solidFill>
              <a:srgbClr val="005BAC"/>
            </a:solidFill>
          </a:ln>
        </p:spPr>
        <p:txBody>
          <a:bodyPr lIns="45719" rIns="45719"/>
          <a:lstStyle/>
          <a:p>
            <a:endParaRPr dirty="0">
              <a:latin typeface="楷体" panose="02010609060101010101" pitchFamily="49" charset="-122"/>
              <a:ea typeface="楷体" panose="02010609060101010101" pitchFamily="49" charset="-122"/>
            </a:endParaRPr>
          </a:p>
        </p:txBody>
      </p:sp>
      <p:pic>
        <p:nvPicPr>
          <p:cNvPr id="79" name="Picture 5" descr="Picture 5"/>
          <p:cNvPicPr>
            <a:picLocks noChangeAspect="1"/>
          </p:cNvPicPr>
          <p:nvPr/>
        </p:nvPicPr>
        <p:blipFill>
          <a:blip r:embed="rId2"/>
          <a:stretch>
            <a:fillRect/>
          </a:stretch>
        </p:blipFill>
        <p:spPr>
          <a:xfrm>
            <a:off x="9744405" y="236269"/>
            <a:ext cx="2225107" cy="386005"/>
          </a:xfrm>
          <a:prstGeom prst="rect">
            <a:avLst/>
          </a:prstGeom>
          <a:ln w="12700">
            <a:miter lim="400000"/>
            <a:headEnd/>
            <a:tailEnd/>
          </a:ln>
        </p:spPr>
      </p:pic>
      <p:sp>
        <p:nvSpPr>
          <p:cNvPr id="80" name="标题文本"/>
          <p:cNvSpPr txBox="1">
            <a:spLocks noGrp="1"/>
          </p:cNvSpPr>
          <p:nvPr>
            <p:ph type="title" hasCustomPrompt="1"/>
          </p:nvPr>
        </p:nvSpPr>
        <p:spPr>
          <a:xfrm>
            <a:off x="838200" y="365125"/>
            <a:ext cx="10515600" cy="1325564"/>
          </a:xfrm>
          <a:prstGeom prst="rect">
            <a:avLst/>
          </a:prstGeom>
        </p:spPr>
        <p:txBody>
          <a:bodyPr anchor="t">
            <a:normAutofit/>
          </a:bodyPr>
          <a:lstStyle>
            <a:lvl1pPr algn="l">
              <a:lnSpc>
                <a:spcPct val="90000"/>
              </a:lnSpc>
              <a:defRPr sz="4400" b="0">
                <a:solidFill>
                  <a:srgbClr val="000000"/>
                </a:solidFill>
                <a:latin typeface="Calibri Light" panose="020F0302020204030204"/>
                <a:ea typeface="Calibri Light" panose="020F0302020204030204"/>
                <a:cs typeface="Calibri Light" panose="020F0302020204030204"/>
                <a:sym typeface="Calibri Light" panose="020F0302020204030204"/>
              </a:defRPr>
            </a:lvl1pPr>
          </a:lstStyle>
          <a:p>
            <a:r>
              <a:t>标题文本</a:t>
            </a:r>
          </a:p>
        </p:txBody>
      </p:sp>
      <p:sp>
        <p:nvSpPr>
          <p:cNvPr id="81" name="幻灯片编号"/>
          <p:cNvSpPr txBox="1">
            <a:spLocks noGrp="1"/>
          </p:cNvSpPr>
          <p:nvPr>
            <p:ph type="sldNum" sz="quarter" idx="2"/>
          </p:nvPr>
        </p:nvSpPr>
        <p:spPr>
          <a:xfrm>
            <a:off x="8610600" y="6356351"/>
            <a:ext cx="343903" cy="358141"/>
          </a:xfrm>
          <a:prstGeom prst="rect">
            <a:avLst/>
          </a:prstGeom>
        </p:spPr>
        <p:txBody>
          <a:bodyPr anchor="t"/>
          <a:lstStyle>
            <a:lvl1pPr algn="l">
              <a:defRPr sz="1800">
                <a:latin typeface="+mj-lt"/>
                <a:ea typeface="+mj-ea"/>
                <a:cs typeface="+mj-cs"/>
                <a:sym typeface="Calibri" panose="020F0502020204030204"/>
              </a:defRPr>
            </a:lvl1pPr>
          </a:lstStyle>
          <a:p>
            <a:fld id="{86CB4B4D-7CA3-9044-876B-883B54F8677D}" type="slidenum">
              <a:rPr/>
              <a:t>‹#›</a:t>
            </a:fld>
            <a:endParaRPr/>
          </a:p>
        </p:txBody>
      </p:sp>
    </p:spTree>
    <p:extLst>
      <p:ext uri="{BB962C8B-B14F-4D97-AF65-F5344CB8AC3E}">
        <p14:creationId xmlns:p14="http://schemas.microsoft.com/office/powerpoint/2010/main" val="3731350989"/>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1_大气标题版">
    <p:spTree>
      <p:nvGrpSpPr>
        <p:cNvPr id="1" name=""/>
        <p:cNvGrpSpPr/>
        <p:nvPr/>
      </p:nvGrpSpPr>
      <p:grpSpPr>
        <a:xfrm>
          <a:off x="0" y="0"/>
          <a:ext cx="0" cy="0"/>
          <a:chOff x="0" y="0"/>
          <a:chExt cx="0" cy="0"/>
        </a:xfrm>
      </p:grpSpPr>
      <p:sp>
        <p:nvSpPr>
          <p:cNvPr id="88" name="标题文本"/>
          <p:cNvSpPr txBox="1">
            <a:spLocks noGrp="1"/>
          </p:cNvSpPr>
          <p:nvPr>
            <p:ph type="title" hasCustomPrompt="1"/>
          </p:nvPr>
        </p:nvSpPr>
        <p:spPr>
          <a:xfrm>
            <a:off x="914400" y="2130425"/>
            <a:ext cx="10363200" cy="1470026"/>
          </a:xfrm>
          <a:prstGeom prst="rect">
            <a:avLst/>
          </a:prstGeom>
        </p:spPr>
        <p:txBody>
          <a:bodyPr>
            <a:normAutofit/>
          </a:bodyPr>
          <a:lstStyle/>
          <a:p>
            <a:r>
              <a:t>标题文本</a:t>
            </a:r>
          </a:p>
        </p:txBody>
      </p:sp>
      <p:sp>
        <p:nvSpPr>
          <p:cNvPr id="89" name="正文级别 1…"/>
          <p:cNvSpPr txBox="1">
            <a:spLocks noGrp="1"/>
          </p:cNvSpPr>
          <p:nvPr>
            <p:ph type="body" sz="quarter" idx="1" hasCustomPrompt="1"/>
          </p:nvPr>
        </p:nvSpPr>
        <p:spPr>
          <a:xfrm>
            <a:off x="1828800" y="3886200"/>
            <a:ext cx="8534400" cy="1752600"/>
          </a:xfrm>
          <a:prstGeom prst="rect">
            <a:avLst/>
          </a:prstGeom>
        </p:spPr>
        <p:txBody>
          <a:bodyPr>
            <a:normAutofit/>
          </a:bodyP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r>
              <a:t>正文级别 1</a:t>
            </a:r>
          </a:p>
          <a:p>
            <a:pPr lvl="1"/>
            <a:r>
              <a:t>正文级别 2</a:t>
            </a:r>
          </a:p>
          <a:p>
            <a:pPr lvl="2"/>
            <a:r>
              <a:t>正文级别 3</a:t>
            </a:r>
          </a:p>
          <a:p>
            <a:pPr lvl="3"/>
            <a:r>
              <a:t>正文级别 4</a:t>
            </a:r>
          </a:p>
          <a:p>
            <a:pPr lvl="4"/>
            <a:r>
              <a:t>正文级别 5</a:t>
            </a:r>
          </a:p>
        </p:txBody>
      </p:sp>
      <p:sp>
        <p:nvSpPr>
          <p:cNvPr id="90" name="幻灯片编号"/>
          <p:cNvSpPr txBox="1">
            <a:spLocks noGrp="1"/>
          </p:cNvSpPr>
          <p:nvPr>
            <p:ph type="sldNum" sz="quarter" idx="2"/>
          </p:nvPr>
        </p:nvSpPr>
        <p:spPr>
          <a:prstGeom prst="rect">
            <a:avLst/>
          </a:prstGeom>
        </p:spPr>
        <p:txBody>
          <a:bodyPr/>
          <a:lstStyle>
            <a:lvl1pPr>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28179830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大气空白版">
    <p:spTree>
      <p:nvGrpSpPr>
        <p:cNvPr id="1" name=""/>
        <p:cNvGrpSpPr/>
        <p:nvPr/>
      </p:nvGrpSpPr>
      <p:grpSpPr>
        <a:xfrm>
          <a:off x="0" y="0"/>
          <a:ext cx="0" cy="0"/>
          <a:chOff x="0" y="0"/>
          <a:chExt cx="0" cy="0"/>
        </a:xfrm>
      </p:grpSpPr>
      <p:sp>
        <p:nvSpPr>
          <p:cNvPr id="23" name="幻灯片编号"/>
          <p:cNvSpPr txBox="1">
            <a:spLocks noGrp="1"/>
          </p:cNvSpPr>
          <p:nvPr>
            <p:ph type="sldNum" sz="quarter" idx="2"/>
          </p:nvPr>
        </p:nvSpPr>
        <p:spPr>
          <a:prstGeom prst="rect">
            <a:avLst/>
          </a:prstGeom>
        </p:spPr>
        <p:txBody>
          <a:bodyPr/>
          <a:lstStyle>
            <a:lvl1pPr>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4232065641"/>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1_大气空白版">
    <p:spTree>
      <p:nvGrpSpPr>
        <p:cNvPr id="1" name=""/>
        <p:cNvGrpSpPr/>
        <p:nvPr/>
      </p:nvGrpSpPr>
      <p:grpSpPr>
        <a:xfrm>
          <a:off x="0" y="0"/>
          <a:ext cx="0" cy="0"/>
          <a:chOff x="0" y="0"/>
          <a:chExt cx="0" cy="0"/>
        </a:xfrm>
      </p:grpSpPr>
      <p:sp>
        <p:nvSpPr>
          <p:cNvPr id="97" name="幻灯片编号"/>
          <p:cNvSpPr txBox="1">
            <a:spLocks noGrp="1"/>
          </p:cNvSpPr>
          <p:nvPr>
            <p:ph type="sldNum" sz="quarter" idx="2"/>
          </p:nvPr>
        </p:nvSpPr>
        <p:spPr>
          <a:prstGeom prst="rect">
            <a:avLst/>
          </a:prstGeom>
        </p:spPr>
        <p:txBody>
          <a:bodyPr/>
          <a:lstStyle>
            <a:lvl1pPr>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043964581"/>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2_大气标题版">
    <p:spTree>
      <p:nvGrpSpPr>
        <p:cNvPr id="1" name=""/>
        <p:cNvGrpSpPr/>
        <p:nvPr/>
      </p:nvGrpSpPr>
      <p:grpSpPr>
        <a:xfrm>
          <a:off x="0" y="0"/>
          <a:ext cx="0" cy="0"/>
          <a:chOff x="0" y="0"/>
          <a:chExt cx="0" cy="0"/>
        </a:xfrm>
      </p:grpSpPr>
      <p:sp>
        <p:nvSpPr>
          <p:cNvPr id="104" name="标题文本"/>
          <p:cNvSpPr txBox="1">
            <a:spLocks noGrp="1"/>
          </p:cNvSpPr>
          <p:nvPr>
            <p:ph type="title" hasCustomPrompt="1"/>
          </p:nvPr>
        </p:nvSpPr>
        <p:spPr>
          <a:xfrm>
            <a:off x="914400" y="2130425"/>
            <a:ext cx="10363200" cy="1470026"/>
          </a:xfrm>
          <a:prstGeom prst="rect">
            <a:avLst/>
          </a:prstGeom>
        </p:spPr>
        <p:txBody>
          <a:bodyPr>
            <a:normAutofit/>
          </a:bodyPr>
          <a:lstStyle/>
          <a:p>
            <a:r>
              <a:t>标题文本</a:t>
            </a:r>
          </a:p>
        </p:txBody>
      </p:sp>
      <p:sp>
        <p:nvSpPr>
          <p:cNvPr id="105" name="正文级别 1…"/>
          <p:cNvSpPr txBox="1">
            <a:spLocks noGrp="1"/>
          </p:cNvSpPr>
          <p:nvPr>
            <p:ph type="body" sz="quarter" idx="1" hasCustomPrompt="1"/>
          </p:nvPr>
        </p:nvSpPr>
        <p:spPr>
          <a:xfrm>
            <a:off x="1828800" y="3886200"/>
            <a:ext cx="8534400" cy="1752600"/>
          </a:xfrm>
          <a:prstGeom prst="rect">
            <a:avLst/>
          </a:prstGeom>
        </p:spPr>
        <p:txBody>
          <a:bodyPr>
            <a:normAutofit/>
          </a:bodyP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r>
              <a:t>正文级别 1</a:t>
            </a:r>
          </a:p>
          <a:p>
            <a:pPr lvl="1"/>
            <a:r>
              <a:t>正文级别 2</a:t>
            </a:r>
          </a:p>
          <a:p>
            <a:pPr lvl="2"/>
            <a:r>
              <a:t>正文级别 3</a:t>
            </a:r>
          </a:p>
          <a:p>
            <a:pPr lvl="3"/>
            <a:r>
              <a:t>正文级别 4</a:t>
            </a:r>
          </a:p>
          <a:p>
            <a:pPr lvl="4"/>
            <a:r>
              <a:t>正文级别 5</a:t>
            </a:r>
          </a:p>
        </p:txBody>
      </p:sp>
      <p:sp>
        <p:nvSpPr>
          <p:cNvPr id="106" name="幻灯片编号"/>
          <p:cNvSpPr txBox="1">
            <a:spLocks noGrp="1"/>
          </p:cNvSpPr>
          <p:nvPr>
            <p:ph type="sldNum" sz="quarter" idx="2"/>
          </p:nvPr>
        </p:nvSpPr>
        <p:spPr>
          <a:prstGeom prst="rect">
            <a:avLst/>
          </a:prstGeom>
        </p:spPr>
        <p:txBody>
          <a:bodyPr/>
          <a:lstStyle>
            <a:lvl1pPr>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675801714"/>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2_大气空白版">
    <p:spTree>
      <p:nvGrpSpPr>
        <p:cNvPr id="1" name=""/>
        <p:cNvGrpSpPr/>
        <p:nvPr/>
      </p:nvGrpSpPr>
      <p:grpSpPr>
        <a:xfrm>
          <a:off x="0" y="0"/>
          <a:ext cx="0" cy="0"/>
          <a:chOff x="0" y="0"/>
          <a:chExt cx="0" cy="0"/>
        </a:xfrm>
      </p:grpSpPr>
      <p:sp>
        <p:nvSpPr>
          <p:cNvPr id="113" name="幻灯片编号"/>
          <p:cNvSpPr txBox="1">
            <a:spLocks noGrp="1"/>
          </p:cNvSpPr>
          <p:nvPr>
            <p:ph type="sldNum" sz="quarter" idx="2"/>
          </p:nvPr>
        </p:nvSpPr>
        <p:spPr>
          <a:prstGeom prst="rect">
            <a:avLst/>
          </a:prstGeom>
        </p:spPr>
        <p:txBody>
          <a:bodyPr/>
          <a:lstStyle>
            <a:lvl1pPr>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949271838"/>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lvl1pPr>
              <a:defRPr>
                <a:latin typeface="楷体" panose="02010609060101010101" pitchFamily="49" charset="-122"/>
                <a:ea typeface="楷体" panose="02010609060101010101" pitchFamily="49" charset="-122"/>
              </a:defRPr>
            </a:lvl1pPr>
          </a:lstStyle>
          <a:p>
            <a:fld id="{82F288E0-7875-42C4-84C8-98DBBD3BF4D2}" type="datetimeFigureOut">
              <a:rPr lang="zh-CN" altLang="en-US" smtClean="0"/>
              <a:pPr/>
              <a:t>2021/4/27</a:t>
            </a:fld>
            <a:endParaRPr lang="zh-CN" altLang="en-US" dirty="0"/>
          </a:p>
        </p:txBody>
      </p:sp>
      <p:sp>
        <p:nvSpPr>
          <p:cNvPr id="3" name="页脚占位符 2"/>
          <p:cNvSpPr>
            <a:spLocks noGrp="1"/>
          </p:cNvSpPr>
          <p:nvPr>
            <p:ph type="ftr" sz="quarter" idx="11"/>
          </p:nvPr>
        </p:nvSpPr>
        <p:spPr>
          <a:xfrm>
            <a:off x="4038600" y="6356350"/>
            <a:ext cx="4114800" cy="365125"/>
          </a:xfrm>
        </p:spPr>
        <p:txBody>
          <a:bodyPr/>
          <a:lstStyle>
            <a:lvl1pPr>
              <a:defRPr>
                <a:latin typeface="楷体" panose="02010609060101010101" pitchFamily="49" charset="-122"/>
                <a:ea typeface="楷体" panose="02010609060101010101" pitchFamily="49" charset="-122"/>
              </a:defRPr>
            </a:lvl1pPr>
          </a:lstStyle>
          <a:p>
            <a:endParaRPr lang="zh-CN" altLang="en-US" dirty="0"/>
          </a:p>
        </p:txBody>
      </p:sp>
      <p:sp>
        <p:nvSpPr>
          <p:cNvPr id="4" name="灯片编号占位符 3"/>
          <p:cNvSpPr>
            <a:spLocks noGrp="1"/>
          </p:cNvSpPr>
          <p:nvPr>
            <p:ph type="sldNum" sz="quarter" idx="12"/>
          </p:nvPr>
        </p:nvSpPr>
        <p:spPr/>
        <p:txBody>
          <a:bodyPr/>
          <a:lstStyle>
            <a:lvl1pPr>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408230604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简洁有底线">
    <p:spTree>
      <p:nvGrpSpPr>
        <p:cNvPr id="1" name=""/>
        <p:cNvGrpSpPr/>
        <p:nvPr/>
      </p:nvGrpSpPr>
      <p:grpSpPr>
        <a:xfrm>
          <a:off x="0" y="0"/>
          <a:ext cx="0" cy="0"/>
          <a:chOff x="0" y="0"/>
          <a:chExt cx="0" cy="0"/>
        </a:xfrm>
      </p:grpSpPr>
      <p:sp>
        <p:nvSpPr>
          <p:cNvPr id="39" name="直接连接符 6"/>
          <p:cNvSpPr/>
          <p:nvPr/>
        </p:nvSpPr>
        <p:spPr>
          <a:xfrm>
            <a:off x="356750" y="646343"/>
            <a:ext cx="11538141" cy="1"/>
          </a:xfrm>
          <a:prstGeom prst="line">
            <a:avLst/>
          </a:prstGeom>
          <a:ln w="66675">
            <a:solidFill>
              <a:srgbClr val="005BAC"/>
            </a:solidFill>
          </a:ln>
        </p:spPr>
        <p:txBody>
          <a:bodyPr lIns="45719" rIns="45719"/>
          <a:lstStyle/>
          <a:p>
            <a:endParaRPr dirty="0">
              <a:latin typeface="楷体" panose="02010609060101010101" pitchFamily="49" charset="-122"/>
              <a:ea typeface="楷体" panose="02010609060101010101" pitchFamily="49" charset="-122"/>
            </a:endParaRPr>
          </a:p>
        </p:txBody>
      </p:sp>
      <p:pic>
        <p:nvPicPr>
          <p:cNvPr id="40" name="Picture 5" descr="Picture 5"/>
          <p:cNvPicPr>
            <a:picLocks noChangeAspect="1"/>
          </p:cNvPicPr>
          <p:nvPr/>
        </p:nvPicPr>
        <p:blipFill>
          <a:blip r:embed="rId2"/>
          <a:stretch>
            <a:fillRect/>
          </a:stretch>
        </p:blipFill>
        <p:spPr>
          <a:xfrm>
            <a:off x="9744405" y="209540"/>
            <a:ext cx="2225107" cy="386005"/>
          </a:xfrm>
          <a:prstGeom prst="rect">
            <a:avLst/>
          </a:prstGeom>
          <a:ln w="12700">
            <a:miter lim="400000"/>
            <a:headEnd/>
            <a:tailEnd/>
          </a:ln>
        </p:spPr>
      </p:pic>
      <p:sp>
        <p:nvSpPr>
          <p:cNvPr id="41" name="直接连接符 7"/>
          <p:cNvSpPr/>
          <p:nvPr/>
        </p:nvSpPr>
        <p:spPr>
          <a:xfrm>
            <a:off x="431371" y="6237311"/>
            <a:ext cx="11280001" cy="1"/>
          </a:xfrm>
          <a:prstGeom prst="line">
            <a:avLst/>
          </a:prstGeom>
          <a:ln w="6350">
            <a:solidFill>
              <a:srgbClr val="595959"/>
            </a:solidFill>
            <a:miter/>
          </a:ln>
        </p:spPr>
        <p:txBody>
          <a:bodyPr lIns="45719" rIns="45719"/>
          <a:lstStyle/>
          <a:p>
            <a:endParaRPr dirty="0">
              <a:latin typeface="楷体" panose="02010609060101010101" pitchFamily="49" charset="-122"/>
              <a:ea typeface="楷体" panose="02010609060101010101" pitchFamily="49" charset="-122"/>
            </a:endParaRPr>
          </a:p>
        </p:txBody>
      </p:sp>
      <p:sp>
        <p:nvSpPr>
          <p:cNvPr id="42" name="幻灯片编号"/>
          <p:cNvSpPr txBox="1">
            <a:spLocks noGrp="1"/>
          </p:cNvSpPr>
          <p:nvPr>
            <p:ph type="sldNum" sz="quarter" idx="2"/>
          </p:nvPr>
        </p:nvSpPr>
        <p:spPr>
          <a:prstGeom prst="rect">
            <a:avLst/>
          </a:prstGeom>
        </p:spPr>
        <p:txBody>
          <a:bodyPr/>
          <a:lstStyle>
            <a:lvl1pPr>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99802139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自定义版式">
    <p:spTree>
      <p:nvGrpSpPr>
        <p:cNvPr id="1" name=""/>
        <p:cNvGrpSpPr/>
        <p:nvPr/>
      </p:nvGrpSpPr>
      <p:grpSpPr>
        <a:xfrm>
          <a:off x="0" y="0"/>
          <a:ext cx="0" cy="0"/>
          <a:chOff x="0" y="0"/>
          <a:chExt cx="0" cy="0"/>
        </a:xfrm>
      </p:grpSpPr>
      <p:sp>
        <p:nvSpPr>
          <p:cNvPr id="49" name="直接连接符 6"/>
          <p:cNvSpPr/>
          <p:nvPr/>
        </p:nvSpPr>
        <p:spPr>
          <a:xfrm>
            <a:off x="356750" y="646343"/>
            <a:ext cx="11538140" cy="1"/>
          </a:xfrm>
          <a:prstGeom prst="line">
            <a:avLst/>
          </a:prstGeom>
          <a:ln w="66675">
            <a:solidFill>
              <a:srgbClr val="005BAC"/>
            </a:solidFill>
          </a:ln>
        </p:spPr>
        <p:txBody>
          <a:bodyPr lIns="45719" rIns="45719"/>
          <a:lstStyle/>
          <a:p>
            <a:endParaRPr dirty="0">
              <a:latin typeface="楷体" panose="02010609060101010101" pitchFamily="49" charset="-122"/>
              <a:ea typeface="楷体" panose="02010609060101010101" pitchFamily="49" charset="-122"/>
            </a:endParaRPr>
          </a:p>
        </p:txBody>
      </p:sp>
      <p:pic>
        <p:nvPicPr>
          <p:cNvPr id="50" name="Picture 5" descr="Picture 5"/>
          <p:cNvPicPr>
            <a:picLocks noChangeAspect="1"/>
          </p:cNvPicPr>
          <p:nvPr/>
        </p:nvPicPr>
        <p:blipFill>
          <a:blip r:embed="rId2"/>
          <a:stretch>
            <a:fillRect/>
          </a:stretch>
        </p:blipFill>
        <p:spPr>
          <a:xfrm>
            <a:off x="9744405" y="209540"/>
            <a:ext cx="2225107" cy="386005"/>
          </a:xfrm>
          <a:prstGeom prst="rect">
            <a:avLst/>
          </a:prstGeom>
          <a:ln w="12700">
            <a:miter lim="400000"/>
            <a:headEnd/>
            <a:tailEnd/>
          </a:ln>
        </p:spPr>
      </p:pic>
      <p:sp>
        <p:nvSpPr>
          <p:cNvPr id="51" name="标题文本"/>
          <p:cNvSpPr txBox="1">
            <a:spLocks noGrp="1"/>
          </p:cNvSpPr>
          <p:nvPr>
            <p:ph type="title" hasCustomPrompt="1"/>
          </p:nvPr>
        </p:nvSpPr>
        <p:spPr>
          <a:xfrm>
            <a:off x="838200" y="365125"/>
            <a:ext cx="10515600" cy="1325564"/>
          </a:xfrm>
          <a:prstGeom prst="rect">
            <a:avLst/>
          </a:prstGeom>
        </p:spPr>
        <p:txBody>
          <a:bodyPr anchor="t">
            <a:normAutofit/>
          </a:bodyPr>
          <a:lstStyle>
            <a:lvl1pPr algn="l">
              <a:lnSpc>
                <a:spcPct val="90000"/>
              </a:lnSpc>
              <a:defRPr sz="4400" b="0">
                <a:solidFill>
                  <a:srgbClr val="000000"/>
                </a:solidFill>
                <a:latin typeface="Calibri Light" panose="020F0302020204030204"/>
                <a:ea typeface="Calibri Light" panose="020F0302020204030204"/>
                <a:cs typeface="Calibri Light" panose="020F0302020204030204"/>
                <a:sym typeface="Calibri Light" panose="020F0302020204030204"/>
              </a:defRPr>
            </a:lvl1pPr>
          </a:lstStyle>
          <a:p>
            <a:r>
              <a:t>标题文本</a:t>
            </a:r>
          </a:p>
        </p:txBody>
      </p:sp>
      <p:sp>
        <p:nvSpPr>
          <p:cNvPr id="52" name="幻灯片编号"/>
          <p:cNvSpPr txBox="1">
            <a:spLocks noGrp="1"/>
          </p:cNvSpPr>
          <p:nvPr>
            <p:ph type="sldNum" sz="quarter" idx="2"/>
          </p:nvPr>
        </p:nvSpPr>
        <p:spPr>
          <a:xfrm>
            <a:off x="8610600" y="6356351"/>
            <a:ext cx="343903" cy="358141"/>
          </a:xfrm>
          <a:prstGeom prst="rect">
            <a:avLst/>
          </a:prstGeom>
        </p:spPr>
        <p:txBody>
          <a:bodyPr anchor="t"/>
          <a:lstStyle>
            <a:lvl1pPr algn="l">
              <a:defRPr sz="1800">
                <a:latin typeface="+mj-lt"/>
                <a:ea typeface="+mj-ea"/>
                <a:cs typeface="+mj-cs"/>
                <a:sym typeface="Calibri" panose="020F0502020204030204"/>
              </a:defRPr>
            </a:lvl1pPr>
          </a:lstStyle>
          <a:p>
            <a:fld id="{86CB4B4D-7CA3-9044-876B-883B54F8677D}" type="slidenum">
              <a:rPr/>
              <a:t>‹#›</a:t>
            </a:fld>
            <a:endParaRPr/>
          </a:p>
        </p:txBody>
      </p:sp>
    </p:spTree>
    <p:extLst>
      <p:ext uri="{BB962C8B-B14F-4D97-AF65-F5344CB8AC3E}">
        <p14:creationId xmlns:p14="http://schemas.microsoft.com/office/powerpoint/2010/main" val="1132508516"/>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1_简洁无底线">
    <p:spTree>
      <p:nvGrpSpPr>
        <p:cNvPr id="1" name=""/>
        <p:cNvGrpSpPr/>
        <p:nvPr/>
      </p:nvGrpSpPr>
      <p:grpSpPr>
        <a:xfrm>
          <a:off x="0" y="0"/>
          <a:ext cx="0" cy="0"/>
          <a:chOff x="0" y="0"/>
          <a:chExt cx="0" cy="0"/>
        </a:xfrm>
      </p:grpSpPr>
      <p:sp>
        <p:nvSpPr>
          <p:cNvPr id="59" name="直接连接符 6"/>
          <p:cNvSpPr/>
          <p:nvPr/>
        </p:nvSpPr>
        <p:spPr>
          <a:xfrm>
            <a:off x="335361" y="673071"/>
            <a:ext cx="11538141" cy="1"/>
          </a:xfrm>
          <a:prstGeom prst="line">
            <a:avLst/>
          </a:prstGeom>
          <a:ln w="66675">
            <a:solidFill>
              <a:srgbClr val="005BAC"/>
            </a:solidFill>
          </a:ln>
        </p:spPr>
        <p:txBody>
          <a:bodyPr lIns="45719" rIns="45719"/>
          <a:lstStyle/>
          <a:p>
            <a:endParaRPr dirty="0">
              <a:latin typeface="楷体" panose="02010609060101010101" pitchFamily="49" charset="-122"/>
              <a:ea typeface="楷体" panose="02010609060101010101" pitchFamily="49" charset="-122"/>
            </a:endParaRPr>
          </a:p>
        </p:txBody>
      </p:sp>
      <p:pic>
        <p:nvPicPr>
          <p:cNvPr id="60" name="Picture 5" descr="Picture 5"/>
          <p:cNvPicPr>
            <a:picLocks noChangeAspect="1"/>
          </p:cNvPicPr>
          <p:nvPr/>
        </p:nvPicPr>
        <p:blipFill>
          <a:blip r:embed="rId2"/>
          <a:stretch>
            <a:fillRect/>
          </a:stretch>
        </p:blipFill>
        <p:spPr>
          <a:xfrm>
            <a:off x="9744405" y="236269"/>
            <a:ext cx="2225107" cy="386005"/>
          </a:xfrm>
          <a:prstGeom prst="rect">
            <a:avLst/>
          </a:prstGeom>
          <a:ln w="12700">
            <a:miter lim="400000"/>
            <a:headEnd/>
            <a:tailEnd/>
          </a:ln>
        </p:spPr>
      </p:pic>
      <p:sp>
        <p:nvSpPr>
          <p:cNvPr id="61" name="幻灯片编号"/>
          <p:cNvSpPr txBox="1">
            <a:spLocks noGrp="1"/>
          </p:cNvSpPr>
          <p:nvPr>
            <p:ph type="sldNum" sz="quarter" idx="2"/>
          </p:nvPr>
        </p:nvSpPr>
        <p:spPr>
          <a:prstGeom prst="rect">
            <a:avLst/>
          </a:prstGeom>
        </p:spPr>
        <p:txBody>
          <a:bodyPr/>
          <a:lstStyle>
            <a:lvl1pPr>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213309845"/>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1_自定义版式">
    <p:spTree>
      <p:nvGrpSpPr>
        <p:cNvPr id="1" name=""/>
        <p:cNvGrpSpPr/>
        <p:nvPr/>
      </p:nvGrpSpPr>
      <p:grpSpPr>
        <a:xfrm>
          <a:off x="0" y="0"/>
          <a:ext cx="0" cy="0"/>
          <a:chOff x="0" y="0"/>
          <a:chExt cx="0" cy="0"/>
        </a:xfrm>
      </p:grpSpPr>
      <p:sp>
        <p:nvSpPr>
          <p:cNvPr id="78" name="直接连接符 6"/>
          <p:cNvSpPr/>
          <p:nvPr/>
        </p:nvSpPr>
        <p:spPr>
          <a:xfrm>
            <a:off x="335361" y="673071"/>
            <a:ext cx="11538140" cy="1"/>
          </a:xfrm>
          <a:prstGeom prst="line">
            <a:avLst/>
          </a:prstGeom>
          <a:ln w="66675">
            <a:solidFill>
              <a:srgbClr val="005BAC"/>
            </a:solidFill>
          </a:ln>
        </p:spPr>
        <p:txBody>
          <a:bodyPr lIns="45719" rIns="45719"/>
          <a:lstStyle/>
          <a:p>
            <a:endParaRPr dirty="0">
              <a:latin typeface="楷体" panose="02010609060101010101" pitchFamily="49" charset="-122"/>
              <a:ea typeface="楷体" panose="02010609060101010101" pitchFamily="49" charset="-122"/>
            </a:endParaRPr>
          </a:p>
        </p:txBody>
      </p:sp>
      <p:pic>
        <p:nvPicPr>
          <p:cNvPr id="79" name="Picture 5" descr="Picture 5"/>
          <p:cNvPicPr>
            <a:picLocks noChangeAspect="1"/>
          </p:cNvPicPr>
          <p:nvPr/>
        </p:nvPicPr>
        <p:blipFill>
          <a:blip r:embed="rId2"/>
          <a:stretch>
            <a:fillRect/>
          </a:stretch>
        </p:blipFill>
        <p:spPr>
          <a:xfrm>
            <a:off x="9744405" y="236269"/>
            <a:ext cx="2225107" cy="386005"/>
          </a:xfrm>
          <a:prstGeom prst="rect">
            <a:avLst/>
          </a:prstGeom>
          <a:ln w="12700">
            <a:miter lim="400000"/>
            <a:headEnd/>
            <a:tailEnd/>
          </a:ln>
        </p:spPr>
      </p:pic>
      <p:sp>
        <p:nvSpPr>
          <p:cNvPr id="80" name="标题文本"/>
          <p:cNvSpPr txBox="1">
            <a:spLocks noGrp="1"/>
          </p:cNvSpPr>
          <p:nvPr>
            <p:ph type="title" hasCustomPrompt="1"/>
          </p:nvPr>
        </p:nvSpPr>
        <p:spPr>
          <a:xfrm>
            <a:off x="838200" y="365125"/>
            <a:ext cx="10515600" cy="1325564"/>
          </a:xfrm>
          <a:prstGeom prst="rect">
            <a:avLst/>
          </a:prstGeom>
        </p:spPr>
        <p:txBody>
          <a:bodyPr anchor="t">
            <a:normAutofit/>
          </a:bodyPr>
          <a:lstStyle>
            <a:lvl1pPr algn="l">
              <a:lnSpc>
                <a:spcPct val="90000"/>
              </a:lnSpc>
              <a:defRPr sz="4400" b="0">
                <a:solidFill>
                  <a:srgbClr val="000000"/>
                </a:solidFill>
                <a:latin typeface="Calibri Light" panose="020F0302020204030204"/>
                <a:ea typeface="Calibri Light" panose="020F0302020204030204"/>
                <a:cs typeface="Calibri Light" panose="020F0302020204030204"/>
                <a:sym typeface="Calibri Light" panose="020F0302020204030204"/>
              </a:defRPr>
            </a:lvl1pPr>
          </a:lstStyle>
          <a:p>
            <a:r>
              <a:t>标题文本</a:t>
            </a:r>
          </a:p>
        </p:txBody>
      </p:sp>
      <p:sp>
        <p:nvSpPr>
          <p:cNvPr id="81" name="幻灯片编号"/>
          <p:cNvSpPr txBox="1">
            <a:spLocks noGrp="1"/>
          </p:cNvSpPr>
          <p:nvPr>
            <p:ph type="sldNum" sz="quarter" idx="2"/>
          </p:nvPr>
        </p:nvSpPr>
        <p:spPr>
          <a:xfrm>
            <a:off x="8610600" y="6356351"/>
            <a:ext cx="343903" cy="358141"/>
          </a:xfrm>
          <a:prstGeom prst="rect">
            <a:avLst/>
          </a:prstGeom>
        </p:spPr>
        <p:txBody>
          <a:bodyPr anchor="t"/>
          <a:lstStyle>
            <a:lvl1pPr algn="l">
              <a:defRPr sz="1800">
                <a:latin typeface="+mj-lt"/>
                <a:ea typeface="+mj-ea"/>
                <a:cs typeface="+mj-cs"/>
                <a:sym typeface="Calibri" panose="020F0502020204030204"/>
              </a:defRPr>
            </a:lvl1pPr>
          </a:lstStyle>
          <a:p>
            <a:fld id="{86CB4B4D-7CA3-9044-876B-883B54F8677D}" type="slidenum">
              <a:rPr/>
              <a:t>‹#›</a:t>
            </a:fld>
            <a:endParaRPr/>
          </a:p>
        </p:txBody>
      </p:sp>
    </p:spTree>
    <p:extLst>
      <p:ext uri="{BB962C8B-B14F-4D97-AF65-F5344CB8AC3E}">
        <p14:creationId xmlns:p14="http://schemas.microsoft.com/office/powerpoint/2010/main" val="297658812"/>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1_大气标题版">
    <p:spTree>
      <p:nvGrpSpPr>
        <p:cNvPr id="1" name=""/>
        <p:cNvGrpSpPr/>
        <p:nvPr/>
      </p:nvGrpSpPr>
      <p:grpSpPr>
        <a:xfrm>
          <a:off x="0" y="0"/>
          <a:ext cx="0" cy="0"/>
          <a:chOff x="0" y="0"/>
          <a:chExt cx="0" cy="0"/>
        </a:xfrm>
      </p:grpSpPr>
      <p:sp>
        <p:nvSpPr>
          <p:cNvPr id="88" name="标题文本"/>
          <p:cNvSpPr txBox="1">
            <a:spLocks noGrp="1"/>
          </p:cNvSpPr>
          <p:nvPr>
            <p:ph type="title" hasCustomPrompt="1"/>
          </p:nvPr>
        </p:nvSpPr>
        <p:spPr>
          <a:xfrm>
            <a:off x="914400" y="2130425"/>
            <a:ext cx="10363200" cy="1470026"/>
          </a:xfrm>
          <a:prstGeom prst="rect">
            <a:avLst/>
          </a:prstGeom>
        </p:spPr>
        <p:txBody>
          <a:bodyPr>
            <a:normAutofit/>
          </a:bodyPr>
          <a:lstStyle/>
          <a:p>
            <a:r>
              <a:t>标题文本</a:t>
            </a:r>
          </a:p>
        </p:txBody>
      </p:sp>
      <p:sp>
        <p:nvSpPr>
          <p:cNvPr id="89" name="正文级别 1…"/>
          <p:cNvSpPr txBox="1">
            <a:spLocks noGrp="1"/>
          </p:cNvSpPr>
          <p:nvPr>
            <p:ph type="body" sz="quarter" idx="1" hasCustomPrompt="1"/>
          </p:nvPr>
        </p:nvSpPr>
        <p:spPr>
          <a:xfrm>
            <a:off x="1828800" y="3886200"/>
            <a:ext cx="8534400" cy="1752600"/>
          </a:xfrm>
          <a:prstGeom prst="rect">
            <a:avLst/>
          </a:prstGeom>
        </p:spPr>
        <p:txBody>
          <a:bodyPr>
            <a:normAutofit/>
          </a:bodyP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r>
              <a:t>正文级别 1</a:t>
            </a:r>
          </a:p>
          <a:p>
            <a:pPr lvl="1"/>
            <a:r>
              <a:t>正文级别 2</a:t>
            </a:r>
          </a:p>
          <a:p>
            <a:pPr lvl="2"/>
            <a:r>
              <a:t>正文级别 3</a:t>
            </a:r>
          </a:p>
          <a:p>
            <a:pPr lvl="3"/>
            <a:r>
              <a:t>正文级别 4</a:t>
            </a:r>
          </a:p>
          <a:p>
            <a:pPr lvl="4"/>
            <a:r>
              <a:t>正文级别 5</a:t>
            </a:r>
          </a:p>
        </p:txBody>
      </p:sp>
      <p:sp>
        <p:nvSpPr>
          <p:cNvPr id="90" name="幻灯片编号"/>
          <p:cNvSpPr txBox="1">
            <a:spLocks noGrp="1"/>
          </p:cNvSpPr>
          <p:nvPr>
            <p:ph type="sldNum" sz="quarter" idx="2"/>
          </p:nvPr>
        </p:nvSpPr>
        <p:spPr>
          <a:prstGeom prst="rect">
            <a:avLst/>
          </a:prstGeom>
        </p:spPr>
        <p:txBody>
          <a:bodyPr/>
          <a:lstStyle>
            <a:lvl1pPr>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667667191"/>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1_大气空白版">
    <p:spTree>
      <p:nvGrpSpPr>
        <p:cNvPr id="1" name=""/>
        <p:cNvGrpSpPr/>
        <p:nvPr/>
      </p:nvGrpSpPr>
      <p:grpSpPr>
        <a:xfrm>
          <a:off x="0" y="0"/>
          <a:ext cx="0" cy="0"/>
          <a:chOff x="0" y="0"/>
          <a:chExt cx="0" cy="0"/>
        </a:xfrm>
      </p:grpSpPr>
      <p:sp>
        <p:nvSpPr>
          <p:cNvPr id="97" name="幻灯片编号"/>
          <p:cNvSpPr txBox="1">
            <a:spLocks noGrp="1"/>
          </p:cNvSpPr>
          <p:nvPr>
            <p:ph type="sldNum" sz="quarter" idx="2"/>
          </p:nvPr>
        </p:nvSpPr>
        <p:spPr>
          <a:prstGeom prst="rect">
            <a:avLst/>
          </a:prstGeom>
        </p:spPr>
        <p:txBody>
          <a:bodyPr/>
          <a:lstStyle>
            <a:lvl1pPr>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34194114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2_大气标题版">
    <p:spTree>
      <p:nvGrpSpPr>
        <p:cNvPr id="1" name=""/>
        <p:cNvGrpSpPr/>
        <p:nvPr/>
      </p:nvGrpSpPr>
      <p:grpSpPr>
        <a:xfrm>
          <a:off x="0" y="0"/>
          <a:ext cx="0" cy="0"/>
          <a:chOff x="0" y="0"/>
          <a:chExt cx="0" cy="0"/>
        </a:xfrm>
      </p:grpSpPr>
      <p:sp>
        <p:nvSpPr>
          <p:cNvPr id="104" name="标题文本"/>
          <p:cNvSpPr txBox="1">
            <a:spLocks noGrp="1"/>
          </p:cNvSpPr>
          <p:nvPr>
            <p:ph type="title" hasCustomPrompt="1"/>
          </p:nvPr>
        </p:nvSpPr>
        <p:spPr>
          <a:xfrm>
            <a:off x="914400" y="2130425"/>
            <a:ext cx="10363200" cy="1470026"/>
          </a:xfrm>
          <a:prstGeom prst="rect">
            <a:avLst/>
          </a:prstGeom>
        </p:spPr>
        <p:txBody>
          <a:bodyPr>
            <a:normAutofit/>
          </a:bodyPr>
          <a:lstStyle/>
          <a:p>
            <a:r>
              <a:t>标题文本</a:t>
            </a:r>
          </a:p>
        </p:txBody>
      </p:sp>
      <p:sp>
        <p:nvSpPr>
          <p:cNvPr id="105" name="正文级别 1…"/>
          <p:cNvSpPr txBox="1">
            <a:spLocks noGrp="1"/>
          </p:cNvSpPr>
          <p:nvPr>
            <p:ph type="body" sz="quarter" idx="1" hasCustomPrompt="1"/>
          </p:nvPr>
        </p:nvSpPr>
        <p:spPr>
          <a:xfrm>
            <a:off x="1828800" y="3886200"/>
            <a:ext cx="8534400" cy="1752600"/>
          </a:xfrm>
          <a:prstGeom prst="rect">
            <a:avLst/>
          </a:prstGeom>
        </p:spPr>
        <p:txBody>
          <a:bodyPr>
            <a:normAutofit/>
          </a:bodyP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r>
              <a:t>正文级别 1</a:t>
            </a:r>
          </a:p>
          <a:p>
            <a:pPr lvl="1"/>
            <a:r>
              <a:t>正文级别 2</a:t>
            </a:r>
          </a:p>
          <a:p>
            <a:pPr lvl="2"/>
            <a:r>
              <a:t>正文级别 3</a:t>
            </a:r>
          </a:p>
          <a:p>
            <a:pPr lvl="3"/>
            <a:r>
              <a:t>正文级别 4</a:t>
            </a:r>
          </a:p>
          <a:p>
            <a:pPr lvl="4"/>
            <a:r>
              <a:t>正文级别 5</a:t>
            </a:r>
          </a:p>
        </p:txBody>
      </p:sp>
      <p:sp>
        <p:nvSpPr>
          <p:cNvPr id="106" name="幻灯片编号"/>
          <p:cNvSpPr txBox="1">
            <a:spLocks noGrp="1"/>
          </p:cNvSpPr>
          <p:nvPr>
            <p:ph type="sldNum" sz="quarter" idx="2"/>
          </p:nvPr>
        </p:nvSpPr>
        <p:spPr>
          <a:prstGeom prst="rect">
            <a:avLst/>
          </a:prstGeom>
        </p:spPr>
        <p:txBody>
          <a:bodyPr/>
          <a:lstStyle>
            <a:lvl1pPr>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20756127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a:effectLst/>
      </p:bgPr>
    </p:bg>
    <p:spTree>
      <p:nvGrpSpPr>
        <p:cNvPr id="1" name=""/>
        <p:cNvGrpSpPr/>
        <p:nvPr/>
      </p:nvGrpSpPr>
      <p:grpSpPr>
        <a:xfrm>
          <a:off x="0" y="0"/>
          <a:ext cx="0" cy="0"/>
          <a:chOff x="0" y="0"/>
          <a:chExt cx="0" cy="0"/>
        </a:xfrm>
      </p:grpSpPr>
      <p:sp>
        <p:nvSpPr>
          <p:cNvPr id="2" name="Rectangle 2"/>
          <p:cNvSpPr/>
          <p:nvPr/>
        </p:nvSpPr>
        <p:spPr>
          <a:xfrm>
            <a:off x="0" y="4660900"/>
            <a:ext cx="12192000" cy="550863"/>
          </a:xfrm>
          <a:prstGeom prst="rect">
            <a:avLst/>
          </a:prstGeom>
          <a:solidFill>
            <a:srgbClr val="ED193A"/>
          </a:solidFill>
          <a:ln w="12700">
            <a:miter lim="400000"/>
          </a:ln>
        </p:spPr>
        <p:txBody>
          <a:bodyPr lIns="45719" rIns="45719" anchor="ctr"/>
          <a:lstStyle/>
          <a:p>
            <a:pPr>
              <a:defRPr>
                <a:latin typeface="Arial" panose="020B0604020202090204"/>
                <a:ea typeface="Arial" panose="020B0604020202090204"/>
                <a:cs typeface="Arial" panose="020B0604020202090204"/>
                <a:sym typeface="Arial" panose="020B0604020202090204"/>
              </a:defRPr>
            </a:pPr>
            <a:endParaRPr/>
          </a:p>
        </p:txBody>
      </p:sp>
      <p:sp>
        <p:nvSpPr>
          <p:cNvPr id="3" name="Rectangle 3"/>
          <p:cNvSpPr/>
          <p:nvPr/>
        </p:nvSpPr>
        <p:spPr>
          <a:xfrm>
            <a:off x="0" y="2192339"/>
            <a:ext cx="12192000" cy="2471737"/>
          </a:xfrm>
          <a:prstGeom prst="rect">
            <a:avLst/>
          </a:prstGeom>
          <a:solidFill>
            <a:srgbClr val="0066B3"/>
          </a:solidFill>
          <a:ln w="12700">
            <a:miter lim="400000"/>
          </a:ln>
        </p:spPr>
        <p:txBody>
          <a:bodyPr lIns="45719" rIns="45719" anchor="ctr"/>
          <a:lstStyle/>
          <a:p>
            <a:pPr algn="ctr">
              <a:defRPr sz="2200">
                <a:latin typeface="Arial" panose="020B0604020202090204"/>
                <a:ea typeface="Arial" panose="020B0604020202090204"/>
                <a:cs typeface="Arial" panose="020B0604020202090204"/>
                <a:sym typeface="Arial" panose="020B0604020202090204"/>
              </a:defRPr>
            </a:pPr>
            <a:endParaRPr/>
          </a:p>
        </p:txBody>
      </p:sp>
      <p:pic>
        <p:nvPicPr>
          <p:cNvPr id="4" name="Picture 5" descr="Picture 5"/>
          <p:cNvPicPr>
            <a:picLocks noChangeAspect="1"/>
          </p:cNvPicPr>
          <p:nvPr/>
        </p:nvPicPr>
        <p:blipFill>
          <a:blip r:embed="rId13"/>
          <a:stretch>
            <a:fillRect/>
          </a:stretch>
        </p:blipFill>
        <p:spPr>
          <a:xfrm>
            <a:off x="8688288" y="1304132"/>
            <a:ext cx="3056468" cy="530226"/>
          </a:xfrm>
          <a:prstGeom prst="rect">
            <a:avLst/>
          </a:prstGeom>
          <a:ln w="12700">
            <a:miter lim="400000"/>
            <a:headEnd/>
            <a:tailEnd/>
          </a:ln>
        </p:spPr>
      </p:pic>
      <p:sp>
        <p:nvSpPr>
          <p:cNvPr id="5" name="标题文本"/>
          <p:cNvSpPr txBox="1">
            <a:spLocks noGrp="1"/>
          </p:cNvSpPr>
          <p:nvPr>
            <p:ph type="title"/>
          </p:nvPr>
        </p:nvSpPr>
        <p:spPr>
          <a:xfrm>
            <a:off x="609600" y="92074"/>
            <a:ext cx="10972800" cy="1508126"/>
          </a:xfrm>
          <a:prstGeom prst="rect">
            <a:avLst/>
          </a:prstGeom>
          <a:ln w="12700">
            <a:miter lim="400000"/>
          </a:ln>
        </p:spPr>
        <p:txBody>
          <a:bodyPr lIns="45719" rIns="45719" anchor="ctr"/>
          <a:lstStyle/>
          <a:p>
            <a:r>
              <a:rPr dirty="0" err="1"/>
              <a:t>标题文本</a:t>
            </a:r>
            <a:endParaRPr dirty="0"/>
          </a:p>
        </p:txBody>
      </p:sp>
      <p:sp>
        <p:nvSpPr>
          <p:cNvPr id="6" name="正文级别 1…"/>
          <p:cNvSpPr txBox="1">
            <a:spLocks noGrp="1"/>
          </p:cNvSpPr>
          <p:nvPr>
            <p:ph type="body" idx="1"/>
          </p:nvPr>
        </p:nvSpPr>
        <p:spPr>
          <a:xfrm>
            <a:off x="609600" y="1600200"/>
            <a:ext cx="10972800" cy="5257800"/>
          </a:xfrm>
          <a:prstGeom prst="rect">
            <a:avLst/>
          </a:prstGeom>
          <a:ln w="12700">
            <a:miter lim="400000"/>
          </a:ln>
        </p:spPr>
        <p:txBody>
          <a:bodyPr lIns="45719" rIns="45719"/>
          <a:lstStyle/>
          <a:p>
            <a:r>
              <a:rPr dirty="0" err="1"/>
              <a:t>正文级别</a:t>
            </a:r>
            <a:r>
              <a:rPr dirty="0"/>
              <a:t> 1</a:t>
            </a:r>
          </a:p>
          <a:p>
            <a:pPr lvl="1"/>
            <a:r>
              <a:rPr dirty="0" err="1"/>
              <a:t>正文级别</a:t>
            </a:r>
            <a:r>
              <a:rPr dirty="0"/>
              <a:t> 2</a:t>
            </a:r>
          </a:p>
          <a:p>
            <a:pPr lvl="2"/>
            <a:r>
              <a:rPr dirty="0" err="1"/>
              <a:t>正文级别</a:t>
            </a:r>
            <a:r>
              <a:rPr dirty="0"/>
              <a:t> 3</a:t>
            </a:r>
          </a:p>
          <a:p>
            <a:pPr lvl="3"/>
            <a:r>
              <a:rPr dirty="0" err="1"/>
              <a:t>正文级别</a:t>
            </a:r>
            <a:r>
              <a:rPr dirty="0"/>
              <a:t> 4</a:t>
            </a:r>
          </a:p>
          <a:p>
            <a:pPr lvl="4"/>
            <a:r>
              <a:rPr dirty="0" err="1"/>
              <a:t>正文级别</a:t>
            </a:r>
            <a:r>
              <a:rPr dirty="0"/>
              <a:t> 5</a:t>
            </a:r>
          </a:p>
        </p:txBody>
      </p:sp>
      <p:sp>
        <p:nvSpPr>
          <p:cNvPr id="7" name="幻灯片编号"/>
          <p:cNvSpPr txBox="1">
            <a:spLocks noGrp="1"/>
          </p:cNvSpPr>
          <p:nvPr>
            <p:ph type="sldNum" sz="quarter" idx="2"/>
          </p:nvPr>
        </p:nvSpPr>
        <p:spPr>
          <a:xfrm>
            <a:off x="8462527" y="6217851"/>
            <a:ext cx="275073" cy="276999"/>
          </a:xfrm>
          <a:prstGeom prst="rect">
            <a:avLst/>
          </a:prstGeom>
          <a:ln w="12700">
            <a:miter lim="400000"/>
          </a:ln>
        </p:spPr>
        <p:txBody>
          <a:bodyPr wrap="none" lIns="45719" rIns="45719" anchor="ctr">
            <a:spAutoFit/>
          </a:bodyPr>
          <a:lstStyle>
            <a:lvl1pPr algn="r">
              <a:defRPr sz="1200">
                <a:latin typeface="楷体" panose="02010609060101010101" pitchFamily="49" charset="-122"/>
                <a:ea typeface="楷体" panose="02010609060101010101" pitchFamily="49" charset="-122"/>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142413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spd="med"/>
  <p:txStyles>
    <p:titleStyle>
      <a:lvl1pPr marL="0" marR="0" indent="0" algn="ctr" defTabSz="914400" rtl="0" latinLnBrk="0">
        <a:lnSpc>
          <a:spcPct val="100000"/>
        </a:lnSpc>
        <a:spcBef>
          <a:spcPts val="0"/>
        </a:spcBef>
        <a:spcAft>
          <a:spcPts val="0"/>
        </a:spcAft>
        <a:buClrTx/>
        <a:buSzTx/>
        <a:buFontTx/>
        <a:buNone/>
        <a:defRPr sz="2400" b="1" i="0" u="none" strike="noStrike" cap="none" spc="0" baseline="0">
          <a:solidFill>
            <a:schemeClr val="accent3">
              <a:lumOff val="44000"/>
            </a:schemeClr>
          </a:solidFill>
          <a:uFillTx/>
          <a:latin typeface="楷体" panose="02010609060101010101" pitchFamily="49" charset="-122"/>
          <a:ea typeface="楷体" panose="02010609060101010101" pitchFamily="49" charset="-122"/>
          <a:cs typeface="楷体" panose="02010609060101010101" pitchFamily="49" charset="-122"/>
          <a:sym typeface="微软雅黑" panose="020B0503020204020204" charset="-122"/>
        </a:defRPr>
      </a:lvl1pPr>
      <a:lvl2pPr marL="0" marR="0" indent="0" algn="ctr" defTabSz="914400" rtl="0" latinLnBrk="0">
        <a:lnSpc>
          <a:spcPct val="100000"/>
        </a:lnSpc>
        <a:spcBef>
          <a:spcPts val="0"/>
        </a:spcBef>
        <a:spcAft>
          <a:spcPts val="0"/>
        </a:spcAft>
        <a:buClrTx/>
        <a:buSzTx/>
        <a:buFontTx/>
        <a:buNone/>
        <a:defRPr sz="2400" b="1" i="0" u="none" strike="noStrike" cap="none" spc="0" baseline="0">
          <a:solidFill>
            <a:schemeClr val="accent3">
              <a:lumOff val="44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0" marR="0" indent="0" algn="ctr" defTabSz="914400" rtl="0" latinLnBrk="0">
        <a:lnSpc>
          <a:spcPct val="100000"/>
        </a:lnSpc>
        <a:spcBef>
          <a:spcPts val="0"/>
        </a:spcBef>
        <a:spcAft>
          <a:spcPts val="0"/>
        </a:spcAft>
        <a:buClrTx/>
        <a:buSzTx/>
        <a:buFontTx/>
        <a:buNone/>
        <a:defRPr sz="2400" b="1" i="0" u="none" strike="noStrike" cap="none" spc="0" baseline="0">
          <a:solidFill>
            <a:schemeClr val="accent3">
              <a:lumOff val="44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0" marR="0" indent="0" algn="ctr" defTabSz="914400" rtl="0" latinLnBrk="0">
        <a:lnSpc>
          <a:spcPct val="100000"/>
        </a:lnSpc>
        <a:spcBef>
          <a:spcPts val="0"/>
        </a:spcBef>
        <a:spcAft>
          <a:spcPts val="0"/>
        </a:spcAft>
        <a:buClrTx/>
        <a:buSzTx/>
        <a:buFontTx/>
        <a:buNone/>
        <a:defRPr sz="2400" b="1" i="0" u="none" strike="noStrike" cap="none" spc="0" baseline="0">
          <a:solidFill>
            <a:schemeClr val="accent3">
              <a:lumOff val="44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0" marR="0" indent="0" algn="ctr" defTabSz="914400" rtl="0" latinLnBrk="0">
        <a:lnSpc>
          <a:spcPct val="100000"/>
        </a:lnSpc>
        <a:spcBef>
          <a:spcPts val="0"/>
        </a:spcBef>
        <a:spcAft>
          <a:spcPts val="0"/>
        </a:spcAft>
        <a:buClrTx/>
        <a:buSzTx/>
        <a:buFontTx/>
        <a:buNone/>
        <a:defRPr sz="2400" b="1" i="0" u="none" strike="noStrike" cap="none" spc="0" baseline="0">
          <a:solidFill>
            <a:schemeClr val="accent3">
              <a:lumOff val="44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0" marR="0" indent="457200" algn="ctr" defTabSz="914400" rtl="0" latinLnBrk="0">
        <a:lnSpc>
          <a:spcPct val="100000"/>
        </a:lnSpc>
        <a:spcBef>
          <a:spcPts val="0"/>
        </a:spcBef>
        <a:spcAft>
          <a:spcPts val="0"/>
        </a:spcAft>
        <a:buClrTx/>
        <a:buSzTx/>
        <a:buFontTx/>
        <a:buNone/>
        <a:defRPr sz="2400" b="1" i="0" u="none" strike="noStrike" cap="none" spc="0" baseline="0">
          <a:solidFill>
            <a:schemeClr val="accent3">
              <a:lumOff val="44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marL="0" marR="0" indent="914400" algn="ctr" defTabSz="914400" rtl="0" latinLnBrk="0">
        <a:lnSpc>
          <a:spcPct val="100000"/>
        </a:lnSpc>
        <a:spcBef>
          <a:spcPts val="0"/>
        </a:spcBef>
        <a:spcAft>
          <a:spcPts val="0"/>
        </a:spcAft>
        <a:buClrTx/>
        <a:buSzTx/>
        <a:buFontTx/>
        <a:buNone/>
        <a:defRPr sz="2400" b="1" i="0" u="none" strike="noStrike" cap="none" spc="0" baseline="0">
          <a:solidFill>
            <a:schemeClr val="accent3">
              <a:lumOff val="44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marL="0" marR="0" indent="1371600" algn="ctr" defTabSz="914400" rtl="0" latinLnBrk="0">
        <a:lnSpc>
          <a:spcPct val="100000"/>
        </a:lnSpc>
        <a:spcBef>
          <a:spcPts val="0"/>
        </a:spcBef>
        <a:spcAft>
          <a:spcPts val="0"/>
        </a:spcAft>
        <a:buClrTx/>
        <a:buSzTx/>
        <a:buFontTx/>
        <a:buNone/>
        <a:defRPr sz="2400" b="1" i="0" u="none" strike="noStrike" cap="none" spc="0" baseline="0">
          <a:solidFill>
            <a:schemeClr val="accent3">
              <a:lumOff val="44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marL="0" marR="0" indent="1828800" algn="ctr" defTabSz="914400" rtl="0" latinLnBrk="0">
        <a:lnSpc>
          <a:spcPct val="100000"/>
        </a:lnSpc>
        <a:spcBef>
          <a:spcPts val="0"/>
        </a:spcBef>
        <a:spcAft>
          <a:spcPts val="0"/>
        </a:spcAft>
        <a:buClrTx/>
        <a:buSzTx/>
        <a:buFontTx/>
        <a:buNone/>
        <a:defRPr sz="2400" b="1" i="0" u="none" strike="noStrike" cap="none" spc="0" baseline="0">
          <a:solidFill>
            <a:schemeClr val="accent3">
              <a:lumOff val="44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9pPr>
    </p:titleStyle>
    <p:bodyStyle>
      <a:lvl1pPr marL="342900" marR="0" indent="-342900" algn="ctr" defTabSz="914400" rtl="0" latinLnBrk="0">
        <a:lnSpc>
          <a:spcPct val="150000"/>
        </a:lnSpc>
        <a:spcBef>
          <a:spcPts val="500"/>
        </a:spcBef>
        <a:spcAft>
          <a:spcPts val="0"/>
        </a:spcAft>
        <a:buClr>
          <a:schemeClr val="accent1"/>
        </a:buClr>
        <a:buSzPct val="50000"/>
        <a:buFontTx/>
        <a:buChar char="◈"/>
        <a:defRPr sz="2200" b="1" i="0" u="none" strike="noStrike" cap="none" spc="0" baseline="0">
          <a:solidFill>
            <a:schemeClr val="accent3">
              <a:lumOff val="44000"/>
            </a:schemeClr>
          </a:solidFill>
          <a:uFillTx/>
          <a:latin typeface="楷体" panose="02010609060101010101" pitchFamily="49" charset="-122"/>
          <a:ea typeface="楷体" panose="02010609060101010101" pitchFamily="49" charset="-122"/>
          <a:cs typeface="楷体" panose="02010609060101010101" pitchFamily="49" charset="-122"/>
          <a:sym typeface="微软雅黑" panose="020B0503020204020204" charset="-122"/>
        </a:defRPr>
      </a:lvl1pPr>
      <a:lvl2pPr marL="906145" marR="0" indent="-448945" algn="ctr" defTabSz="914400" rtl="0" latinLnBrk="0">
        <a:lnSpc>
          <a:spcPct val="150000"/>
        </a:lnSpc>
        <a:spcBef>
          <a:spcPts val="500"/>
        </a:spcBef>
        <a:spcAft>
          <a:spcPts val="0"/>
        </a:spcAft>
        <a:buClr>
          <a:schemeClr val="accent1"/>
        </a:buClr>
        <a:buSzPct val="50000"/>
        <a:buFontTx/>
        <a:buChar char="³"/>
        <a:defRPr sz="2200" b="1" i="0" u="none" strike="noStrike" cap="none" spc="0" baseline="0">
          <a:solidFill>
            <a:schemeClr val="accent3">
              <a:lumOff val="44000"/>
            </a:schemeClr>
          </a:solidFill>
          <a:uFillTx/>
          <a:latin typeface="楷体" panose="02010609060101010101" pitchFamily="49" charset="-122"/>
          <a:ea typeface="楷体" panose="02010609060101010101" pitchFamily="49" charset="-122"/>
          <a:cs typeface="楷体" panose="02010609060101010101" pitchFamily="49" charset="-122"/>
          <a:sym typeface="微软雅黑" panose="020B0503020204020204" charset="-122"/>
        </a:defRPr>
      </a:lvl2pPr>
      <a:lvl3pPr marL="1333500" marR="0" indent="-419100" algn="ctr" defTabSz="914400" rtl="0" latinLnBrk="0">
        <a:lnSpc>
          <a:spcPct val="150000"/>
        </a:lnSpc>
        <a:spcBef>
          <a:spcPts val="500"/>
        </a:spcBef>
        <a:spcAft>
          <a:spcPts val="0"/>
        </a:spcAft>
        <a:buClr>
          <a:schemeClr val="accent1"/>
        </a:buClr>
        <a:buSzPct val="60000"/>
        <a:buFontTx/>
        <a:buChar char="◆"/>
        <a:defRPr sz="2200" b="1" i="0" u="none" strike="noStrike" cap="none" spc="0" baseline="0">
          <a:solidFill>
            <a:schemeClr val="accent3">
              <a:lumOff val="44000"/>
            </a:schemeClr>
          </a:solidFill>
          <a:uFillTx/>
          <a:latin typeface="楷体" panose="02010609060101010101" pitchFamily="49" charset="-122"/>
          <a:ea typeface="楷体" panose="02010609060101010101" pitchFamily="49" charset="-122"/>
          <a:cs typeface="楷体" panose="02010609060101010101" pitchFamily="49" charset="-122"/>
          <a:sym typeface="微软雅黑" panose="020B0503020204020204" charset="-122"/>
        </a:defRPr>
      </a:lvl3pPr>
      <a:lvl4pPr marL="1685925" marR="0" indent="-314325" algn="ctr" defTabSz="914400" rtl="0" latinLnBrk="0">
        <a:lnSpc>
          <a:spcPct val="150000"/>
        </a:lnSpc>
        <a:spcBef>
          <a:spcPts val="500"/>
        </a:spcBef>
        <a:spcAft>
          <a:spcPts val="0"/>
        </a:spcAft>
        <a:buClr>
          <a:schemeClr val="accent1"/>
        </a:buClr>
        <a:buSzPct val="45000"/>
        <a:buFontTx/>
        <a:buChar char="◇"/>
        <a:defRPr sz="2200" b="1" i="0" u="none" strike="noStrike" cap="none" spc="0" baseline="0">
          <a:solidFill>
            <a:schemeClr val="accent3">
              <a:lumOff val="44000"/>
            </a:schemeClr>
          </a:solidFill>
          <a:uFillTx/>
          <a:latin typeface="楷体" panose="02010609060101010101" pitchFamily="49" charset="-122"/>
          <a:ea typeface="楷体" panose="02010609060101010101" pitchFamily="49" charset="-122"/>
          <a:cs typeface="楷体" panose="02010609060101010101" pitchFamily="49" charset="-122"/>
          <a:sym typeface="微软雅黑" panose="020B0503020204020204" charset="-122"/>
        </a:defRPr>
      </a:lvl4pPr>
      <a:lvl5pPr marL="2247900" marR="0" indent="-419100" algn="ctr" defTabSz="914400" rtl="0" latinLnBrk="0">
        <a:lnSpc>
          <a:spcPct val="150000"/>
        </a:lnSpc>
        <a:spcBef>
          <a:spcPts val="500"/>
        </a:spcBef>
        <a:spcAft>
          <a:spcPts val="0"/>
        </a:spcAft>
        <a:buClr>
          <a:schemeClr val="accent1"/>
        </a:buClr>
        <a:buSzPct val="100000"/>
        <a:buFontTx/>
        <a:buChar char="⬥"/>
        <a:defRPr sz="2200" b="1" i="0" u="none" strike="noStrike" cap="none" spc="0" baseline="0">
          <a:solidFill>
            <a:schemeClr val="accent3">
              <a:lumOff val="44000"/>
            </a:schemeClr>
          </a:solidFill>
          <a:uFillTx/>
          <a:latin typeface="楷体" panose="02010609060101010101" pitchFamily="49" charset="-122"/>
          <a:ea typeface="楷体" panose="02010609060101010101" pitchFamily="49" charset="-122"/>
          <a:cs typeface="楷体" panose="02010609060101010101" pitchFamily="49" charset="-122"/>
          <a:sym typeface="微软雅黑" panose="020B0503020204020204" charset="-122"/>
        </a:defRPr>
      </a:lvl5pPr>
      <a:lvl6pPr marL="2705100" marR="0" indent="-419100" algn="ctr" defTabSz="914400" rtl="0" latinLnBrk="0">
        <a:lnSpc>
          <a:spcPct val="150000"/>
        </a:lnSpc>
        <a:spcBef>
          <a:spcPts val="500"/>
        </a:spcBef>
        <a:spcAft>
          <a:spcPts val="0"/>
        </a:spcAft>
        <a:buClr>
          <a:schemeClr val="accent1"/>
        </a:buClr>
        <a:buSzPct val="100000"/>
        <a:buFontTx/>
        <a:buChar char="⬥"/>
        <a:defRPr sz="2200" b="1" i="0" u="none" strike="noStrike" cap="none" spc="0" baseline="0">
          <a:solidFill>
            <a:schemeClr val="accent3">
              <a:lumOff val="44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marL="3162300" marR="0" indent="-419100" algn="ctr" defTabSz="914400" rtl="0" latinLnBrk="0">
        <a:lnSpc>
          <a:spcPct val="150000"/>
        </a:lnSpc>
        <a:spcBef>
          <a:spcPts val="500"/>
        </a:spcBef>
        <a:spcAft>
          <a:spcPts val="0"/>
        </a:spcAft>
        <a:buClr>
          <a:schemeClr val="accent1"/>
        </a:buClr>
        <a:buSzPct val="100000"/>
        <a:buFontTx/>
        <a:buChar char="⬥"/>
        <a:defRPr sz="2200" b="1" i="0" u="none" strike="noStrike" cap="none" spc="0" baseline="0">
          <a:solidFill>
            <a:schemeClr val="accent3">
              <a:lumOff val="44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marL="3619500" marR="0" indent="-419100" algn="ctr" defTabSz="914400" rtl="0" latinLnBrk="0">
        <a:lnSpc>
          <a:spcPct val="150000"/>
        </a:lnSpc>
        <a:spcBef>
          <a:spcPts val="500"/>
        </a:spcBef>
        <a:spcAft>
          <a:spcPts val="0"/>
        </a:spcAft>
        <a:buClr>
          <a:schemeClr val="accent1"/>
        </a:buClr>
        <a:buSzPct val="100000"/>
        <a:buFontTx/>
        <a:buChar char="⬥"/>
        <a:defRPr sz="2200" b="1" i="0" u="none" strike="noStrike" cap="none" spc="0" baseline="0">
          <a:solidFill>
            <a:schemeClr val="accent3">
              <a:lumOff val="44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marL="4076700" marR="0" indent="-419100" algn="ctr" defTabSz="914400" rtl="0" latinLnBrk="0">
        <a:lnSpc>
          <a:spcPct val="150000"/>
        </a:lnSpc>
        <a:spcBef>
          <a:spcPts val="500"/>
        </a:spcBef>
        <a:spcAft>
          <a:spcPts val="0"/>
        </a:spcAft>
        <a:buClr>
          <a:schemeClr val="accent1"/>
        </a:buClr>
        <a:buSzPct val="100000"/>
        <a:buFontTx/>
        <a:buChar char="⬥"/>
        <a:defRPr sz="2200" b="1" i="0" u="none" strike="noStrike" cap="none" spc="0" baseline="0">
          <a:solidFill>
            <a:schemeClr val="accent3">
              <a:lumOff val="44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微软雅黑" panose="020B0503020204020204" charset="-122"/>
        </a:defRPr>
      </a:lvl1pPr>
      <a:lvl2pPr marL="0" marR="0" indent="4572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微软雅黑" panose="020B0503020204020204" charset="-122"/>
        </a:defRPr>
      </a:lvl2pPr>
      <a:lvl3pPr marL="0" marR="0" indent="9144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微软雅黑" panose="020B0503020204020204" charset="-122"/>
        </a:defRPr>
      </a:lvl3pPr>
      <a:lvl4pPr marL="0" marR="0" indent="13716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微软雅黑" panose="020B0503020204020204" charset="-122"/>
        </a:defRPr>
      </a:lvl4pPr>
      <a:lvl5pPr marL="0" marR="0" indent="18288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微软雅黑" panose="020B0503020204020204" charset="-122"/>
        </a:defRPr>
      </a:lvl5pPr>
      <a:lvl6pPr marL="0" marR="0" indent="22860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微软雅黑" panose="020B0503020204020204" charset="-122"/>
        </a:defRPr>
      </a:lvl6pPr>
      <a:lvl7pPr marL="0" marR="0" indent="27432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微软雅黑" panose="020B0503020204020204" charset="-122"/>
        </a:defRPr>
      </a:lvl7pPr>
      <a:lvl8pPr marL="0" marR="0" indent="32004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微软雅黑" panose="020B0503020204020204" charset="-122"/>
        </a:defRPr>
      </a:lvl8pPr>
      <a:lvl9pPr marL="0" marR="0" indent="36576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微软雅黑" panose="020B0503020204020204" charset="-122"/>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a:effectLst/>
      </p:bgPr>
    </p:bg>
    <p:spTree>
      <p:nvGrpSpPr>
        <p:cNvPr id="1" name=""/>
        <p:cNvGrpSpPr/>
        <p:nvPr/>
      </p:nvGrpSpPr>
      <p:grpSpPr>
        <a:xfrm>
          <a:off x="0" y="0"/>
          <a:ext cx="0" cy="0"/>
          <a:chOff x="0" y="0"/>
          <a:chExt cx="0" cy="0"/>
        </a:xfrm>
      </p:grpSpPr>
      <p:sp>
        <p:nvSpPr>
          <p:cNvPr id="2" name="Rectangle 2"/>
          <p:cNvSpPr/>
          <p:nvPr/>
        </p:nvSpPr>
        <p:spPr>
          <a:xfrm>
            <a:off x="0" y="4660900"/>
            <a:ext cx="12192000" cy="550863"/>
          </a:xfrm>
          <a:prstGeom prst="rect">
            <a:avLst/>
          </a:prstGeom>
          <a:solidFill>
            <a:srgbClr val="ED193A"/>
          </a:solidFill>
          <a:ln w="12700">
            <a:miter lim="400000"/>
          </a:ln>
        </p:spPr>
        <p:txBody>
          <a:bodyPr lIns="45719" rIns="45719" anchor="ctr"/>
          <a:lstStyle/>
          <a:p>
            <a:pPr>
              <a:defRPr>
                <a:latin typeface="Arial" panose="020B0604020202090204"/>
                <a:ea typeface="Arial" panose="020B0604020202090204"/>
                <a:cs typeface="Arial" panose="020B0604020202090204"/>
                <a:sym typeface="Arial" panose="020B0604020202090204"/>
              </a:defRPr>
            </a:pPr>
            <a:endParaRPr/>
          </a:p>
        </p:txBody>
      </p:sp>
      <p:sp>
        <p:nvSpPr>
          <p:cNvPr id="3" name="Rectangle 3"/>
          <p:cNvSpPr/>
          <p:nvPr/>
        </p:nvSpPr>
        <p:spPr>
          <a:xfrm>
            <a:off x="0" y="2192339"/>
            <a:ext cx="12192000" cy="2471737"/>
          </a:xfrm>
          <a:prstGeom prst="rect">
            <a:avLst/>
          </a:prstGeom>
          <a:solidFill>
            <a:srgbClr val="0066B3"/>
          </a:solidFill>
          <a:ln w="12700">
            <a:miter lim="400000"/>
          </a:ln>
        </p:spPr>
        <p:txBody>
          <a:bodyPr lIns="45719" rIns="45719" anchor="ctr"/>
          <a:lstStyle/>
          <a:p>
            <a:pPr algn="ctr">
              <a:defRPr sz="2200">
                <a:latin typeface="Arial" panose="020B0604020202090204"/>
                <a:ea typeface="Arial" panose="020B0604020202090204"/>
                <a:cs typeface="Arial" panose="020B0604020202090204"/>
                <a:sym typeface="Arial" panose="020B0604020202090204"/>
              </a:defRPr>
            </a:pPr>
            <a:endParaRPr/>
          </a:p>
        </p:txBody>
      </p:sp>
      <p:pic>
        <p:nvPicPr>
          <p:cNvPr id="4" name="Picture 5" descr="Picture 5"/>
          <p:cNvPicPr>
            <a:picLocks noChangeAspect="1"/>
          </p:cNvPicPr>
          <p:nvPr/>
        </p:nvPicPr>
        <p:blipFill>
          <a:blip r:embed="rId14"/>
          <a:stretch>
            <a:fillRect/>
          </a:stretch>
        </p:blipFill>
        <p:spPr>
          <a:xfrm>
            <a:off x="8688288" y="1304132"/>
            <a:ext cx="3056468" cy="530226"/>
          </a:xfrm>
          <a:prstGeom prst="rect">
            <a:avLst/>
          </a:prstGeom>
          <a:ln w="12700">
            <a:miter lim="400000"/>
            <a:headEnd/>
            <a:tailEnd/>
          </a:ln>
        </p:spPr>
      </p:pic>
      <p:sp>
        <p:nvSpPr>
          <p:cNvPr id="5" name="标题文本"/>
          <p:cNvSpPr txBox="1">
            <a:spLocks noGrp="1"/>
          </p:cNvSpPr>
          <p:nvPr>
            <p:ph type="title"/>
          </p:nvPr>
        </p:nvSpPr>
        <p:spPr>
          <a:xfrm>
            <a:off x="609600" y="92074"/>
            <a:ext cx="10972800" cy="1508126"/>
          </a:xfrm>
          <a:prstGeom prst="rect">
            <a:avLst/>
          </a:prstGeom>
          <a:ln w="12700">
            <a:miter lim="400000"/>
          </a:ln>
        </p:spPr>
        <p:txBody>
          <a:bodyPr lIns="45719" rIns="45719" anchor="ctr"/>
          <a:lstStyle/>
          <a:p>
            <a:r>
              <a:rPr dirty="0" err="1"/>
              <a:t>标题文本</a:t>
            </a:r>
            <a:endParaRPr dirty="0"/>
          </a:p>
        </p:txBody>
      </p:sp>
      <p:sp>
        <p:nvSpPr>
          <p:cNvPr id="6" name="正文级别 1…"/>
          <p:cNvSpPr txBox="1">
            <a:spLocks noGrp="1"/>
          </p:cNvSpPr>
          <p:nvPr>
            <p:ph type="body" idx="1"/>
          </p:nvPr>
        </p:nvSpPr>
        <p:spPr>
          <a:xfrm>
            <a:off x="609600" y="1600200"/>
            <a:ext cx="10972800" cy="5257800"/>
          </a:xfrm>
          <a:prstGeom prst="rect">
            <a:avLst/>
          </a:prstGeom>
          <a:ln w="12700">
            <a:miter lim="400000"/>
          </a:ln>
        </p:spPr>
        <p:txBody>
          <a:bodyPr lIns="45719" rIns="45719"/>
          <a:lstStyle/>
          <a:p>
            <a:r>
              <a:rPr dirty="0" err="1"/>
              <a:t>正文级别</a:t>
            </a:r>
            <a:r>
              <a:rPr dirty="0"/>
              <a:t> 1</a:t>
            </a:r>
          </a:p>
          <a:p>
            <a:pPr lvl="1"/>
            <a:r>
              <a:rPr dirty="0" err="1"/>
              <a:t>正文级别</a:t>
            </a:r>
            <a:r>
              <a:rPr dirty="0"/>
              <a:t> 2</a:t>
            </a:r>
          </a:p>
          <a:p>
            <a:pPr lvl="2"/>
            <a:r>
              <a:rPr dirty="0" err="1"/>
              <a:t>正文级别</a:t>
            </a:r>
            <a:r>
              <a:rPr dirty="0"/>
              <a:t> 3</a:t>
            </a:r>
          </a:p>
          <a:p>
            <a:pPr lvl="3"/>
            <a:r>
              <a:rPr dirty="0" err="1"/>
              <a:t>正文级别</a:t>
            </a:r>
            <a:r>
              <a:rPr dirty="0"/>
              <a:t> 4</a:t>
            </a:r>
          </a:p>
          <a:p>
            <a:pPr lvl="4"/>
            <a:r>
              <a:rPr dirty="0" err="1"/>
              <a:t>正文级别</a:t>
            </a:r>
            <a:r>
              <a:rPr dirty="0"/>
              <a:t> 5</a:t>
            </a:r>
          </a:p>
        </p:txBody>
      </p:sp>
      <p:sp>
        <p:nvSpPr>
          <p:cNvPr id="7" name="幻灯片编号"/>
          <p:cNvSpPr txBox="1">
            <a:spLocks noGrp="1"/>
          </p:cNvSpPr>
          <p:nvPr>
            <p:ph type="sldNum" sz="quarter" idx="2"/>
          </p:nvPr>
        </p:nvSpPr>
        <p:spPr>
          <a:xfrm>
            <a:off x="8462527" y="6217851"/>
            <a:ext cx="275073" cy="276999"/>
          </a:xfrm>
          <a:prstGeom prst="rect">
            <a:avLst/>
          </a:prstGeom>
          <a:ln w="12700">
            <a:miter lim="400000"/>
          </a:ln>
        </p:spPr>
        <p:txBody>
          <a:bodyPr wrap="none" lIns="45719" rIns="45719" anchor="ctr">
            <a:spAutoFit/>
          </a:bodyPr>
          <a:lstStyle>
            <a:lvl1pPr algn="r">
              <a:defRPr sz="1200">
                <a:latin typeface="楷体" panose="02010609060101010101" pitchFamily="49" charset="-122"/>
                <a:ea typeface="楷体" panose="02010609060101010101" pitchFamily="49" charset="-122"/>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38217785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spd="med"/>
  <p:txStyles>
    <p:titleStyle>
      <a:lvl1pPr marL="0" marR="0" indent="0" algn="ctr" defTabSz="914400" rtl="0" latinLnBrk="0">
        <a:lnSpc>
          <a:spcPct val="100000"/>
        </a:lnSpc>
        <a:spcBef>
          <a:spcPts val="0"/>
        </a:spcBef>
        <a:spcAft>
          <a:spcPts val="0"/>
        </a:spcAft>
        <a:buClrTx/>
        <a:buSzTx/>
        <a:buFontTx/>
        <a:buNone/>
        <a:defRPr sz="2400" b="1" i="0" u="none" strike="noStrike" cap="none" spc="0" baseline="0">
          <a:solidFill>
            <a:schemeClr val="accent3">
              <a:lumOff val="44000"/>
            </a:schemeClr>
          </a:solidFill>
          <a:uFillTx/>
          <a:latin typeface="楷体" panose="02010609060101010101" pitchFamily="49" charset="-122"/>
          <a:ea typeface="楷体" panose="02010609060101010101" pitchFamily="49" charset="-122"/>
          <a:cs typeface="楷体" panose="02010609060101010101" pitchFamily="49" charset="-122"/>
          <a:sym typeface="微软雅黑" panose="020B0503020204020204" charset="-122"/>
        </a:defRPr>
      </a:lvl1pPr>
      <a:lvl2pPr marL="0" marR="0" indent="0" algn="ctr" defTabSz="914400" rtl="0" latinLnBrk="0">
        <a:lnSpc>
          <a:spcPct val="100000"/>
        </a:lnSpc>
        <a:spcBef>
          <a:spcPts val="0"/>
        </a:spcBef>
        <a:spcAft>
          <a:spcPts val="0"/>
        </a:spcAft>
        <a:buClrTx/>
        <a:buSzTx/>
        <a:buFontTx/>
        <a:buNone/>
        <a:defRPr sz="2400" b="1" i="0" u="none" strike="noStrike" cap="none" spc="0" baseline="0">
          <a:solidFill>
            <a:schemeClr val="accent3">
              <a:lumOff val="44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0" marR="0" indent="0" algn="ctr" defTabSz="914400" rtl="0" latinLnBrk="0">
        <a:lnSpc>
          <a:spcPct val="100000"/>
        </a:lnSpc>
        <a:spcBef>
          <a:spcPts val="0"/>
        </a:spcBef>
        <a:spcAft>
          <a:spcPts val="0"/>
        </a:spcAft>
        <a:buClrTx/>
        <a:buSzTx/>
        <a:buFontTx/>
        <a:buNone/>
        <a:defRPr sz="2400" b="1" i="0" u="none" strike="noStrike" cap="none" spc="0" baseline="0">
          <a:solidFill>
            <a:schemeClr val="accent3">
              <a:lumOff val="44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0" marR="0" indent="0" algn="ctr" defTabSz="914400" rtl="0" latinLnBrk="0">
        <a:lnSpc>
          <a:spcPct val="100000"/>
        </a:lnSpc>
        <a:spcBef>
          <a:spcPts val="0"/>
        </a:spcBef>
        <a:spcAft>
          <a:spcPts val="0"/>
        </a:spcAft>
        <a:buClrTx/>
        <a:buSzTx/>
        <a:buFontTx/>
        <a:buNone/>
        <a:defRPr sz="2400" b="1" i="0" u="none" strike="noStrike" cap="none" spc="0" baseline="0">
          <a:solidFill>
            <a:schemeClr val="accent3">
              <a:lumOff val="44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0" marR="0" indent="0" algn="ctr" defTabSz="914400" rtl="0" latinLnBrk="0">
        <a:lnSpc>
          <a:spcPct val="100000"/>
        </a:lnSpc>
        <a:spcBef>
          <a:spcPts val="0"/>
        </a:spcBef>
        <a:spcAft>
          <a:spcPts val="0"/>
        </a:spcAft>
        <a:buClrTx/>
        <a:buSzTx/>
        <a:buFontTx/>
        <a:buNone/>
        <a:defRPr sz="2400" b="1" i="0" u="none" strike="noStrike" cap="none" spc="0" baseline="0">
          <a:solidFill>
            <a:schemeClr val="accent3">
              <a:lumOff val="44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0" marR="0" indent="457200" algn="ctr" defTabSz="914400" rtl="0" latinLnBrk="0">
        <a:lnSpc>
          <a:spcPct val="100000"/>
        </a:lnSpc>
        <a:spcBef>
          <a:spcPts val="0"/>
        </a:spcBef>
        <a:spcAft>
          <a:spcPts val="0"/>
        </a:spcAft>
        <a:buClrTx/>
        <a:buSzTx/>
        <a:buFontTx/>
        <a:buNone/>
        <a:defRPr sz="2400" b="1" i="0" u="none" strike="noStrike" cap="none" spc="0" baseline="0">
          <a:solidFill>
            <a:schemeClr val="accent3">
              <a:lumOff val="44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marL="0" marR="0" indent="914400" algn="ctr" defTabSz="914400" rtl="0" latinLnBrk="0">
        <a:lnSpc>
          <a:spcPct val="100000"/>
        </a:lnSpc>
        <a:spcBef>
          <a:spcPts val="0"/>
        </a:spcBef>
        <a:spcAft>
          <a:spcPts val="0"/>
        </a:spcAft>
        <a:buClrTx/>
        <a:buSzTx/>
        <a:buFontTx/>
        <a:buNone/>
        <a:defRPr sz="2400" b="1" i="0" u="none" strike="noStrike" cap="none" spc="0" baseline="0">
          <a:solidFill>
            <a:schemeClr val="accent3">
              <a:lumOff val="44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marL="0" marR="0" indent="1371600" algn="ctr" defTabSz="914400" rtl="0" latinLnBrk="0">
        <a:lnSpc>
          <a:spcPct val="100000"/>
        </a:lnSpc>
        <a:spcBef>
          <a:spcPts val="0"/>
        </a:spcBef>
        <a:spcAft>
          <a:spcPts val="0"/>
        </a:spcAft>
        <a:buClrTx/>
        <a:buSzTx/>
        <a:buFontTx/>
        <a:buNone/>
        <a:defRPr sz="2400" b="1" i="0" u="none" strike="noStrike" cap="none" spc="0" baseline="0">
          <a:solidFill>
            <a:schemeClr val="accent3">
              <a:lumOff val="44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marL="0" marR="0" indent="1828800" algn="ctr" defTabSz="914400" rtl="0" latinLnBrk="0">
        <a:lnSpc>
          <a:spcPct val="100000"/>
        </a:lnSpc>
        <a:spcBef>
          <a:spcPts val="0"/>
        </a:spcBef>
        <a:spcAft>
          <a:spcPts val="0"/>
        </a:spcAft>
        <a:buClrTx/>
        <a:buSzTx/>
        <a:buFontTx/>
        <a:buNone/>
        <a:defRPr sz="2400" b="1" i="0" u="none" strike="noStrike" cap="none" spc="0" baseline="0">
          <a:solidFill>
            <a:schemeClr val="accent3">
              <a:lumOff val="44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9pPr>
    </p:titleStyle>
    <p:bodyStyle>
      <a:lvl1pPr marL="342900" marR="0" indent="-342900" algn="ctr" defTabSz="914400" rtl="0" latinLnBrk="0">
        <a:lnSpc>
          <a:spcPct val="150000"/>
        </a:lnSpc>
        <a:spcBef>
          <a:spcPts val="500"/>
        </a:spcBef>
        <a:spcAft>
          <a:spcPts val="0"/>
        </a:spcAft>
        <a:buClr>
          <a:schemeClr val="accent1"/>
        </a:buClr>
        <a:buSzPct val="50000"/>
        <a:buFontTx/>
        <a:buChar char="◈"/>
        <a:defRPr sz="2200" b="1" i="0" u="none" strike="noStrike" cap="none" spc="0" baseline="0">
          <a:solidFill>
            <a:schemeClr val="accent3">
              <a:lumOff val="44000"/>
            </a:schemeClr>
          </a:solidFill>
          <a:uFillTx/>
          <a:latin typeface="楷体" panose="02010609060101010101" pitchFamily="49" charset="-122"/>
          <a:ea typeface="楷体" panose="02010609060101010101" pitchFamily="49" charset="-122"/>
          <a:cs typeface="楷体" panose="02010609060101010101" pitchFamily="49" charset="-122"/>
          <a:sym typeface="微软雅黑" panose="020B0503020204020204" charset="-122"/>
        </a:defRPr>
      </a:lvl1pPr>
      <a:lvl2pPr marL="906145" marR="0" indent="-448945" algn="ctr" defTabSz="914400" rtl="0" latinLnBrk="0">
        <a:lnSpc>
          <a:spcPct val="150000"/>
        </a:lnSpc>
        <a:spcBef>
          <a:spcPts val="500"/>
        </a:spcBef>
        <a:spcAft>
          <a:spcPts val="0"/>
        </a:spcAft>
        <a:buClr>
          <a:schemeClr val="accent1"/>
        </a:buClr>
        <a:buSzPct val="50000"/>
        <a:buFontTx/>
        <a:buChar char="³"/>
        <a:defRPr sz="2200" b="1" i="0" u="none" strike="noStrike" cap="none" spc="0" baseline="0">
          <a:solidFill>
            <a:schemeClr val="accent3">
              <a:lumOff val="44000"/>
            </a:schemeClr>
          </a:solidFill>
          <a:uFillTx/>
          <a:latin typeface="楷体" panose="02010609060101010101" pitchFamily="49" charset="-122"/>
          <a:ea typeface="楷体" panose="02010609060101010101" pitchFamily="49" charset="-122"/>
          <a:cs typeface="楷体" panose="02010609060101010101" pitchFamily="49" charset="-122"/>
          <a:sym typeface="微软雅黑" panose="020B0503020204020204" charset="-122"/>
        </a:defRPr>
      </a:lvl2pPr>
      <a:lvl3pPr marL="1333500" marR="0" indent="-419100" algn="ctr" defTabSz="914400" rtl="0" latinLnBrk="0">
        <a:lnSpc>
          <a:spcPct val="150000"/>
        </a:lnSpc>
        <a:spcBef>
          <a:spcPts val="500"/>
        </a:spcBef>
        <a:spcAft>
          <a:spcPts val="0"/>
        </a:spcAft>
        <a:buClr>
          <a:schemeClr val="accent1"/>
        </a:buClr>
        <a:buSzPct val="60000"/>
        <a:buFontTx/>
        <a:buChar char="◆"/>
        <a:defRPr sz="2200" b="1" i="0" u="none" strike="noStrike" cap="none" spc="0" baseline="0">
          <a:solidFill>
            <a:schemeClr val="accent3">
              <a:lumOff val="44000"/>
            </a:schemeClr>
          </a:solidFill>
          <a:uFillTx/>
          <a:latin typeface="楷体" panose="02010609060101010101" pitchFamily="49" charset="-122"/>
          <a:ea typeface="楷体" panose="02010609060101010101" pitchFamily="49" charset="-122"/>
          <a:cs typeface="楷体" panose="02010609060101010101" pitchFamily="49" charset="-122"/>
          <a:sym typeface="微软雅黑" panose="020B0503020204020204" charset="-122"/>
        </a:defRPr>
      </a:lvl3pPr>
      <a:lvl4pPr marL="1685925" marR="0" indent="-314325" algn="ctr" defTabSz="914400" rtl="0" latinLnBrk="0">
        <a:lnSpc>
          <a:spcPct val="150000"/>
        </a:lnSpc>
        <a:spcBef>
          <a:spcPts val="500"/>
        </a:spcBef>
        <a:spcAft>
          <a:spcPts val="0"/>
        </a:spcAft>
        <a:buClr>
          <a:schemeClr val="accent1"/>
        </a:buClr>
        <a:buSzPct val="45000"/>
        <a:buFontTx/>
        <a:buChar char="◇"/>
        <a:defRPr sz="2200" b="1" i="0" u="none" strike="noStrike" cap="none" spc="0" baseline="0">
          <a:solidFill>
            <a:schemeClr val="accent3">
              <a:lumOff val="44000"/>
            </a:schemeClr>
          </a:solidFill>
          <a:uFillTx/>
          <a:latin typeface="楷体" panose="02010609060101010101" pitchFamily="49" charset="-122"/>
          <a:ea typeface="楷体" panose="02010609060101010101" pitchFamily="49" charset="-122"/>
          <a:cs typeface="楷体" panose="02010609060101010101" pitchFamily="49" charset="-122"/>
          <a:sym typeface="微软雅黑" panose="020B0503020204020204" charset="-122"/>
        </a:defRPr>
      </a:lvl4pPr>
      <a:lvl5pPr marL="2247900" marR="0" indent="-419100" algn="ctr" defTabSz="914400" rtl="0" latinLnBrk="0">
        <a:lnSpc>
          <a:spcPct val="150000"/>
        </a:lnSpc>
        <a:spcBef>
          <a:spcPts val="500"/>
        </a:spcBef>
        <a:spcAft>
          <a:spcPts val="0"/>
        </a:spcAft>
        <a:buClr>
          <a:schemeClr val="accent1"/>
        </a:buClr>
        <a:buSzPct val="100000"/>
        <a:buFontTx/>
        <a:buChar char="⬥"/>
        <a:defRPr sz="2200" b="1" i="0" u="none" strike="noStrike" cap="none" spc="0" baseline="0">
          <a:solidFill>
            <a:schemeClr val="accent3">
              <a:lumOff val="44000"/>
            </a:schemeClr>
          </a:solidFill>
          <a:uFillTx/>
          <a:latin typeface="楷体" panose="02010609060101010101" pitchFamily="49" charset="-122"/>
          <a:ea typeface="楷体" panose="02010609060101010101" pitchFamily="49" charset="-122"/>
          <a:cs typeface="楷体" panose="02010609060101010101" pitchFamily="49" charset="-122"/>
          <a:sym typeface="微软雅黑" panose="020B0503020204020204" charset="-122"/>
        </a:defRPr>
      </a:lvl5pPr>
      <a:lvl6pPr marL="2705100" marR="0" indent="-419100" algn="ctr" defTabSz="914400" rtl="0" latinLnBrk="0">
        <a:lnSpc>
          <a:spcPct val="150000"/>
        </a:lnSpc>
        <a:spcBef>
          <a:spcPts val="500"/>
        </a:spcBef>
        <a:spcAft>
          <a:spcPts val="0"/>
        </a:spcAft>
        <a:buClr>
          <a:schemeClr val="accent1"/>
        </a:buClr>
        <a:buSzPct val="100000"/>
        <a:buFontTx/>
        <a:buChar char="⬥"/>
        <a:defRPr sz="2200" b="1" i="0" u="none" strike="noStrike" cap="none" spc="0" baseline="0">
          <a:solidFill>
            <a:schemeClr val="accent3">
              <a:lumOff val="44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marL="3162300" marR="0" indent="-419100" algn="ctr" defTabSz="914400" rtl="0" latinLnBrk="0">
        <a:lnSpc>
          <a:spcPct val="150000"/>
        </a:lnSpc>
        <a:spcBef>
          <a:spcPts val="500"/>
        </a:spcBef>
        <a:spcAft>
          <a:spcPts val="0"/>
        </a:spcAft>
        <a:buClr>
          <a:schemeClr val="accent1"/>
        </a:buClr>
        <a:buSzPct val="100000"/>
        <a:buFontTx/>
        <a:buChar char="⬥"/>
        <a:defRPr sz="2200" b="1" i="0" u="none" strike="noStrike" cap="none" spc="0" baseline="0">
          <a:solidFill>
            <a:schemeClr val="accent3">
              <a:lumOff val="44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marL="3619500" marR="0" indent="-419100" algn="ctr" defTabSz="914400" rtl="0" latinLnBrk="0">
        <a:lnSpc>
          <a:spcPct val="150000"/>
        </a:lnSpc>
        <a:spcBef>
          <a:spcPts val="500"/>
        </a:spcBef>
        <a:spcAft>
          <a:spcPts val="0"/>
        </a:spcAft>
        <a:buClr>
          <a:schemeClr val="accent1"/>
        </a:buClr>
        <a:buSzPct val="100000"/>
        <a:buFontTx/>
        <a:buChar char="⬥"/>
        <a:defRPr sz="2200" b="1" i="0" u="none" strike="noStrike" cap="none" spc="0" baseline="0">
          <a:solidFill>
            <a:schemeClr val="accent3">
              <a:lumOff val="44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marL="4076700" marR="0" indent="-419100" algn="ctr" defTabSz="914400" rtl="0" latinLnBrk="0">
        <a:lnSpc>
          <a:spcPct val="150000"/>
        </a:lnSpc>
        <a:spcBef>
          <a:spcPts val="500"/>
        </a:spcBef>
        <a:spcAft>
          <a:spcPts val="0"/>
        </a:spcAft>
        <a:buClr>
          <a:schemeClr val="accent1"/>
        </a:buClr>
        <a:buSzPct val="100000"/>
        <a:buFontTx/>
        <a:buChar char="⬥"/>
        <a:defRPr sz="2200" b="1" i="0" u="none" strike="noStrike" cap="none" spc="0" baseline="0">
          <a:solidFill>
            <a:schemeClr val="accent3">
              <a:lumOff val="44000"/>
            </a:schemeClr>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微软雅黑" panose="020B0503020204020204" charset="-122"/>
        </a:defRPr>
      </a:lvl1pPr>
      <a:lvl2pPr marL="0" marR="0" indent="4572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微软雅黑" panose="020B0503020204020204" charset="-122"/>
        </a:defRPr>
      </a:lvl2pPr>
      <a:lvl3pPr marL="0" marR="0" indent="9144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微软雅黑" panose="020B0503020204020204" charset="-122"/>
        </a:defRPr>
      </a:lvl3pPr>
      <a:lvl4pPr marL="0" marR="0" indent="13716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微软雅黑" panose="020B0503020204020204" charset="-122"/>
        </a:defRPr>
      </a:lvl4pPr>
      <a:lvl5pPr marL="0" marR="0" indent="18288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微软雅黑" panose="020B0503020204020204" charset="-122"/>
        </a:defRPr>
      </a:lvl5pPr>
      <a:lvl6pPr marL="0" marR="0" indent="22860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微软雅黑" panose="020B0503020204020204" charset="-122"/>
        </a:defRPr>
      </a:lvl6pPr>
      <a:lvl7pPr marL="0" marR="0" indent="27432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微软雅黑" panose="020B0503020204020204" charset="-122"/>
        </a:defRPr>
      </a:lvl7pPr>
      <a:lvl8pPr marL="0" marR="0" indent="32004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微软雅黑" panose="020B0503020204020204" charset="-122"/>
        </a:defRPr>
      </a:lvl8pPr>
      <a:lvl9pPr marL="0" marR="0" indent="36576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微软雅黑" panose="020B0503020204020204" charset="-122"/>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70.png"/><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4.xml"/><Relationship Id="rId5" Type="http://schemas.openxmlformats.org/officeDocument/2006/relationships/chart" Target="../charts/chart5.xml"/><Relationship Id="rId4" Type="http://schemas.openxmlformats.org/officeDocument/2006/relationships/chart" Target="../charts/char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chart" Target="../charts/chart8.xml"/><Relationship Id="rId5" Type="http://schemas.openxmlformats.org/officeDocument/2006/relationships/image" Target="../media/image15.png"/><Relationship Id="rId4" Type="http://schemas.openxmlformats.org/officeDocument/2006/relationships/chart" Target="../charts/char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标题 1"/>
          <p:cNvSpPr txBox="1">
            <a:spLocks noGrp="1"/>
          </p:cNvSpPr>
          <p:nvPr>
            <p:ph type="title"/>
          </p:nvPr>
        </p:nvSpPr>
        <p:spPr>
          <a:xfrm>
            <a:off x="190500" y="2894330"/>
            <a:ext cx="11811000" cy="1260475"/>
          </a:xfrm>
          <a:prstGeom prst="rect">
            <a:avLst/>
          </a:prstGeom>
        </p:spPr>
        <p:txBody>
          <a:bodyPr>
            <a:normAutofit/>
          </a:bodyPr>
          <a:lstStyle/>
          <a:p>
            <a:pPr>
              <a:lnSpc>
                <a:spcPct val="150000"/>
              </a:lnSpc>
              <a:defRPr sz="3600"/>
            </a:pPr>
            <a:r>
              <a:rPr lang="zh-CN" altLang="en-US" sz="3200" dirty="0">
                <a:latin typeface="KaiTi" panose="02010609060101010101" pitchFamily="49" charset="-122"/>
                <a:ea typeface="KaiTi" panose="02010609060101010101" pitchFamily="49" charset="-122"/>
              </a:rPr>
              <a:t>方邦股份（</a:t>
            </a:r>
            <a:r>
              <a:rPr lang="en-US" altLang="zh-CN" sz="3200" dirty="0">
                <a:latin typeface="KaiTi" panose="02010609060101010101" pitchFamily="49" charset="-122"/>
                <a:ea typeface="KaiTi" panose="02010609060101010101" pitchFamily="49" charset="-122"/>
              </a:rPr>
              <a:t>688020</a:t>
            </a:r>
            <a:r>
              <a:rPr lang="zh-CN" altLang="en-US" sz="3200" dirty="0">
                <a:latin typeface="KaiTi" panose="02010609060101010101" pitchFamily="49" charset="-122"/>
                <a:ea typeface="KaiTi" panose="02010609060101010101" pitchFamily="49" charset="-122"/>
              </a:rPr>
              <a:t>）：电磁屏蔽膜龙头，新品打开成长空间</a:t>
            </a:r>
          </a:p>
        </p:txBody>
      </p:sp>
      <p:grpSp>
        <p:nvGrpSpPr>
          <p:cNvPr id="3" name="组合 2"/>
          <p:cNvGrpSpPr/>
          <p:nvPr/>
        </p:nvGrpSpPr>
        <p:grpSpPr>
          <a:xfrm>
            <a:off x="1532772" y="4707255"/>
            <a:ext cx="8966864" cy="520700"/>
            <a:chOff x="1532772" y="4707255"/>
            <a:chExt cx="8966864" cy="520700"/>
          </a:xfrm>
        </p:grpSpPr>
        <p:sp>
          <p:nvSpPr>
            <p:cNvPr id="7" name="文本框 6"/>
            <p:cNvSpPr txBox="1"/>
            <p:nvPr/>
          </p:nvSpPr>
          <p:spPr>
            <a:xfrm>
              <a:off x="1532772" y="4707255"/>
              <a:ext cx="3212465" cy="5207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楷体" panose="02010609060101010101" charset="-122"/>
                  <a:ea typeface="楷体" panose="02010609060101010101" charset="-122"/>
                  <a:cs typeface="Helvetica"/>
                  <a:sym typeface="+mn-ea"/>
                </a:rPr>
                <a:t>张世杰</a:t>
              </a:r>
              <a:endParaRPr kumimoji="0" lang="zh-CN" altLang="en-US" sz="1400" b="0" i="0" u="none" strike="noStrike" kern="0" cap="none" spc="0" normalizeH="0" baseline="0" noProof="0" dirty="0">
                <a:ln>
                  <a:noFill/>
                </a:ln>
                <a:solidFill>
                  <a:srgbClr val="FFFFFF"/>
                </a:solidFill>
                <a:effectLst/>
                <a:uLnTx/>
                <a:uFillTx/>
                <a:latin typeface="楷体" panose="02010609060101010101" charset="-122"/>
                <a:ea typeface="楷体" panose="02010609060101010101" charset="-122"/>
                <a:cs typeface="Helvetica"/>
                <a:sym typeface="微软雅黑" panose="020B0503020204020204" charset="-122"/>
              </a:endParaRPr>
            </a:p>
            <a:p>
              <a:pPr marL="0" marR="0" lvl="0" indent="0" algn="l" defTabSz="914400" rtl="0" eaLnBrk="1" fontAlgn="auto" latinLnBrk="0" hangingPunct="0">
                <a:lnSpc>
                  <a:spcPct val="100000"/>
                </a:lnSpc>
                <a:spcBef>
                  <a:spcPts val="0"/>
                </a:spcBef>
                <a:spcAft>
                  <a:spcPts val="0"/>
                </a:spcAft>
                <a:buClrTx/>
                <a:buSzPct val="70000"/>
                <a:buFontTx/>
                <a:buNone/>
                <a:tabLst/>
                <a:defRPr/>
              </a:pPr>
              <a:r>
                <a:rPr kumimoji="0" lang="zh-CN" altLang="en-US" sz="1400" b="0" i="0" u="none" strike="noStrike" kern="0" cap="none" spc="0" normalizeH="0" baseline="0" noProof="0" dirty="0">
                  <a:ln>
                    <a:noFill/>
                  </a:ln>
                  <a:solidFill>
                    <a:srgbClr val="FFFFFF"/>
                  </a:solidFill>
                  <a:effectLst/>
                  <a:uLnTx/>
                  <a:uFillTx/>
                  <a:latin typeface="楷体" panose="02010609060101010101" charset="-122"/>
                  <a:ea typeface="楷体" panose="02010609060101010101" charset="-122"/>
                  <a:cs typeface="Helvetica"/>
                  <a:sym typeface="+mn-ea"/>
                </a:rPr>
                <a:t>执业证书编号：</a:t>
              </a:r>
              <a:r>
                <a:rPr kumimoji="0" lang="en-US" altLang="zh-CN" sz="1400" b="0" i="0" u="none" strike="noStrike" kern="0" cap="none" spc="0" normalizeH="0" baseline="0" noProof="0" dirty="0">
                  <a:ln>
                    <a:noFill/>
                  </a:ln>
                  <a:solidFill>
                    <a:srgbClr val="FFFFFF"/>
                  </a:solidFill>
                  <a:effectLst/>
                  <a:uLnTx/>
                  <a:uFillTx/>
                  <a:latin typeface="楷体" panose="02010609060101010101" charset="-122"/>
                  <a:ea typeface="楷体" panose="02010609060101010101" charset="-122"/>
                  <a:cs typeface="Helvetica"/>
                  <a:sym typeface="+mn-ea"/>
                </a:rPr>
                <a:t>S0550518060004</a:t>
              </a:r>
            </a:p>
          </p:txBody>
        </p:sp>
        <p:sp>
          <p:nvSpPr>
            <p:cNvPr id="5" name="文本框 4"/>
            <p:cNvSpPr txBox="1"/>
            <p:nvPr/>
          </p:nvSpPr>
          <p:spPr>
            <a:xfrm>
              <a:off x="7481481" y="4707255"/>
              <a:ext cx="3018155" cy="5207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a:spAutoFit/>
            </a:bodyPr>
            <a:lstStyle/>
            <a:p>
              <a:pPr marL="0" marR="0" lvl="0" indent="0" algn="l" defTabSz="914400" rtl="0" eaLnBrk="1" fontAlgn="auto" latinLnBrk="0" hangingPunct="0">
                <a:lnSpc>
                  <a:spcPct val="100000"/>
                </a:lnSpc>
                <a:spcBef>
                  <a:spcPts val="0"/>
                </a:spcBef>
                <a:spcAft>
                  <a:spcPts val="0"/>
                </a:spcAft>
                <a:buClrTx/>
                <a:buSzTx/>
                <a:buFont typeface="Wingdings 2" panose="05020102010507070707" pitchFamily="18" charset="2"/>
                <a:buNone/>
                <a:tabLst/>
                <a:defRPr/>
              </a:pPr>
              <a:r>
                <a:rPr kumimoji="0" lang="zh-CN" altLang="en-US" sz="1400" b="0" i="0" u="none" strike="noStrike" kern="0" cap="none" spc="0" normalizeH="0" baseline="0" noProof="0" dirty="0">
                  <a:ln>
                    <a:noFill/>
                  </a:ln>
                  <a:solidFill>
                    <a:srgbClr val="FFFFFF"/>
                  </a:solidFill>
                  <a:effectLst/>
                  <a:uLnTx/>
                  <a:uFillTx/>
                  <a:latin typeface="楷体" panose="02010609060101010101" charset="-122"/>
                  <a:ea typeface="楷体" panose="02010609060101010101" charset="-122"/>
                  <a:cs typeface="Helvetica"/>
                  <a:sym typeface="+mn-ea"/>
                </a:rPr>
                <a:t>程雅琪</a:t>
              </a:r>
              <a:endParaRPr kumimoji="0" lang="zh-CN" altLang="en-US" sz="1400" b="0" i="0" u="none" strike="noStrike" kern="0" cap="none" spc="0" normalizeH="0" baseline="0" noProof="0" dirty="0">
                <a:ln>
                  <a:noFill/>
                </a:ln>
                <a:solidFill>
                  <a:srgbClr val="FFFFFF"/>
                </a:solidFill>
                <a:effectLst/>
                <a:uLnTx/>
                <a:uFillTx/>
                <a:latin typeface="楷体" panose="02010609060101010101" charset="-122"/>
                <a:ea typeface="楷体" panose="02010609060101010101" charset="-122"/>
                <a:cs typeface="Helvetica"/>
                <a:sym typeface="微软雅黑" panose="020B0503020204020204" charset="-122"/>
              </a:endParaRPr>
            </a:p>
            <a:p>
              <a:pPr marL="0" marR="0" lvl="0" indent="0" algn="l" defTabSz="914400" rtl="0" eaLnBrk="1" fontAlgn="auto" latinLnBrk="0" hangingPunct="0">
                <a:lnSpc>
                  <a:spcPct val="100000"/>
                </a:lnSpc>
                <a:spcBef>
                  <a:spcPts val="0"/>
                </a:spcBef>
                <a:spcAft>
                  <a:spcPts val="0"/>
                </a:spcAft>
                <a:buClrTx/>
                <a:buSzPct val="70000"/>
                <a:buFontTx/>
                <a:buNone/>
                <a:tabLst/>
                <a:defRPr/>
              </a:pPr>
              <a:r>
                <a:rPr kumimoji="0" lang="zh-CN" altLang="en-US" sz="1400" b="0" i="0" u="none" strike="noStrike" kern="0" cap="none" spc="0" normalizeH="0" baseline="0" noProof="0" dirty="0">
                  <a:ln>
                    <a:noFill/>
                  </a:ln>
                  <a:solidFill>
                    <a:srgbClr val="FFFFFF"/>
                  </a:solidFill>
                  <a:effectLst/>
                  <a:uLnTx/>
                  <a:uFillTx/>
                  <a:latin typeface="楷体" panose="02010609060101010101" charset="-122"/>
                  <a:ea typeface="楷体" panose="02010609060101010101" charset="-122"/>
                  <a:cs typeface="Helvetica"/>
                  <a:sym typeface="+mn-ea"/>
                </a:rPr>
                <a:t>执业证书编号：</a:t>
              </a:r>
              <a:r>
                <a:rPr kumimoji="0" lang="en-US" altLang="zh-CN" sz="1400" b="0" i="0" u="none" strike="noStrike" kern="0" cap="none" spc="0" normalizeH="0" baseline="0" noProof="0" dirty="0">
                  <a:ln>
                    <a:noFill/>
                  </a:ln>
                  <a:solidFill>
                    <a:srgbClr val="FFFFFF"/>
                  </a:solidFill>
                  <a:effectLst/>
                  <a:uLnTx/>
                  <a:uFillTx/>
                  <a:latin typeface="楷体" panose="02010609060101010101" charset="-122"/>
                  <a:ea typeface="楷体" panose="02010609060101010101" charset="-122"/>
                  <a:cs typeface="Helvetica"/>
                  <a:sym typeface="+mn-ea"/>
                </a:rPr>
                <a:t>S0550119080044</a:t>
              </a:r>
            </a:p>
          </p:txBody>
        </p:sp>
      </p:gr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1"/>
          <p:cNvSpPr txBox="1"/>
          <p:nvPr/>
        </p:nvSpPr>
        <p:spPr>
          <a:xfrm>
            <a:off x="325755" y="176691"/>
            <a:ext cx="9707703" cy="3416320"/>
          </a:xfrm>
          <a:prstGeom prst="rect">
            <a:avLst/>
          </a:prstGeom>
          <a:ln w="12700">
            <a:miter lim="400000"/>
          </a:ln>
        </p:spPr>
        <p:txBody>
          <a:bodyPr wrap="square" lIns="45719" rIns="45719">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5BAC"/>
                </a:solidFill>
                <a:effectLst/>
                <a:uLnTx/>
                <a:uFillTx/>
                <a:latin typeface="楷体" panose="02010609060101010101" charset="-122"/>
                <a:ea typeface="楷体" panose="02010609060101010101" charset="-122"/>
                <a:cs typeface="Helvetica"/>
                <a:sym typeface="微软雅黑" panose="020B0503020204020204" charset="-122"/>
              </a:rPr>
              <a:t>竞争格局优，公司产品屏蔽效能好</a:t>
            </a:r>
            <a:endParaRPr kumimoji="0" lang="en-US" sz="2400" b="1" i="0" u="none" strike="noStrike" kern="0" cap="none" spc="0" normalizeH="0" baseline="0" noProof="0" dirty="0">
              <a:ln>
                <a:noFill/>
              </a:ln>
              <a:solidFill>
                <a:srgbClr val="005BAC"/>
              </a:solidFill>
              <a:effectLst/>
              <a:uLnTx/>
              <a:uFillTx/>
              <a:latin typeface="楷体" panose="02010609060101010101" charset="-122"/>
              <a:ea typeface="楷体" panose="02010609060101010101" charset="-122"/>
              <a:cs typeface="Helvetica"/>
              <a:sym typeface="微软雅黑" panose="020B0503020204020204" charset="-122"/>
            </a:endParaRPr>
          </a:p>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005BAC"/>
              </a:solidFill>
              <a:effectLst/>
              <a:uLnTx/>
              <a:uFillTx/>
              <a:latin typeface="楷体" panose="02010609060101010101" charset="-122"/>
              <a:ea typeface="楷体" panose="02010609060101010101" charset="-122"/>
              <a:cs typeface="Helvetica"/>
              <a:sym typeface="微软雅黑" panose="020B0503020204020204" charset="-122"/>
            </a:endParaRPr>
          </a:p>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005BAC"/>
              </a:solidFill>
              <a:effectLst/>
              <a:uLnTx/>
              <a:uFillTx/>
              <a:latin typeface="楷体" panose="02010609060101010101" charset="-122"/>
              <a:ea typeface="楷体" panose="02010609060101010101" charset="-122"/>
              <a:cs typeface="Helvetica"/>
              <a:sym typeface="微软雅黑" panose="020B0503020204020204" charset="-122"/>
            </a:endParaRPr>
          </a:p>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005BAC"/>
              </a:solidFill>
              <a:effectLst/>
              <a:uLnTx/>
              <a:uFillTx/>
              <a:latin typeface="楷体" panose="02010609060101010101" charset="-122"/>
              <a:ea typeface="楷体" panose="02010609060101010101" charset="-122"/>
              <a:cs typeface="Helvetica"/>
              <a:sym typeface="微软雅黑" panose="020B0503020204020204" charset="-122"/>
            </a:endParaRPr>
          </a:p>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005BAC"/>
              </a:solidFill>
              <a:effectLst/>
              <a:uLnTx/>
              <a:uFillTx/>
              <a:latin typeface="楷体" panose="02010609060101010101" charset="-122"/>
              <a:ea typeface="楷体" panose="02010609060101010101" charset="-122"/>
              <a:cs typeface="Helvetica"/>
              <a:sym typeface="微软雅黑" panose="020B0503020204020204" charset="-122"/>
            </a:endParaRPr>
          </a:p>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005BAC"/>
              </a:solidFill>
              <a:effectLst/>
              <a:uLnTx/>
              <a:uFillTx/>
              <a:latin typeface="楷体" panose="02010609060101010101" charset="-122"/>
              <a:ea typeface="楷体" panose="02010609060101010101" charset="-122"/>
              <a:cs typeface="Helvetica"/>
              <a:sym typeface="微软雅黑" panose="020B0503020204020204" charset="-122"/>
            </a:endParaRPr>
          </a:p>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005BAC"/>
              </a:solidFill>
              <a:effectLst/>
              <a:uLnTx/>
              <a:uFillTx/>
              <a:latin typeface="楷体" panose="02010609060101010101" charset="-122"/>
              <a:ea typeface="楷体" panose="02010609060101010101" charset="-122"/>
              <a:cs typeface="Helvetica"/>
              <a:sym typeface="微软雅黑" panose="020B0503020204020204" charset="-122"/>
            </a:endParaRPr>
          </a:p>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005BAC"/>
              </a:solidFill>
              <a:effectLst/>
              <a:uLnTx/>
              <a:uFillTx/>
              <a:latin typeface="楷体" panose="02010609060101010101" charset="-122"/>
              <a:ea typeface="楷体" panose="02010609060101010101" charset="-122"/>
              <a:cs typeface="Helvetica"/>
              <a:sym typeface="微软雅黑" panose="020B0503020204020204" charset="-122"/>
            </a:endParaRPr>
          </a:p>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zh-CN" altLang="en-US" sz="2400" b="1" i="0" u="none" strike="noStrike" kern="0" cap="none" spc="0" normalizeH="0" baseline="0" noProof="0" dirty="0">
              <a:ln>
                <a:noFill/>
              </a:ln>
              <a:solidFill>
                <a:srgbClr val="005BAC"/>
              </a:solidFill>
              <a:effectLst/>
              <a:uLnTx/>
              <a:uFillTx/>
              <a:latin typeface="楷体" panose="02010609060101010101" charset="-122"/>
              <a:ea typeface="楷体" panose="02010609060101010101" charset="-122"/>
              <a:cs typeface="Helvetica"/>
              <a:sym typeface="微软雅黑" panose="020B0503020204020204" charset="-122"/>
            </a:endParaRPr>
          </a:p>
        </p:txBody>
      </p:sp>
      <p:sp>
        <p:nvSpPr>
          <p:cNvPr id="5" name="矩形 4"/>
          <p:cNvSpPr/>
          <p:nvPr/>
        </p:nvSpPr>
        <p:spPr>
          <a:xfrm>
            <a:off x="325755" y="896124"/>
            <a:ext cx="11648071" cy="1323439"/>
          </a:xfrm>
          <a:prstGeom prst="rect">
            <a:avLst/>
          </a:prstGeom>
        </p:spPr>
        <p:txBody>
          <a:bodyPr wrap="square">
            <a:spAutoFit/>
          </a:bodyPr>
          <a:lstStyle/>
          <a:p>
            <a:pPr marL="285750" marR="0" lvl="0" indent="-285750" algn="l" defTabSz="914400" rtl="0" eaLnBrk="1" fontAlgn="auto" latinLnBrk="0" hangingPunct="0">
              <a:lnSpc>
                <a:spcPct val="100000"/>
              </a:lnSpc>
              <a:spcBef>
                <a:spcPts val="0"/>
              </a:spcBef>
              <a:spcAft>
                <a:spcPts val="0"/>
              </a:spcAft>
              <a:buClrTx/>
              <a:buSzTx/>
              <a:buFont typeface="Wingdings" panose="05000000000000000000" pitchFamily="2" charset="2"/>
              <a:buChar char="Ø"/>
              <a:tabLst/>
              <a:defRPr/>
            </a:pPr>
            <a:r>
              <a:rPr kumimoji="0" lang="zh-CN" altLang="en-US" sz="16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rPr>
              <a:t>公司主要竞争对手为日本公司拓自达和东洋科美。</a:t>
            </a:r>
            <a:endParaRPr lang="en-US" altLang="zh-CN" sz="1600" b="1" kern="0" dirty="0">
              <a:solidFill>
                <a:srgbClr val="000000"/>
              </a:solidFill>
              <a:latin typeface="楷体" panose="02010609060101010101" pitchFamily="49" charset="-122"/>
              <a:ea typeface="楷体" panose="02010609060101010101" pitchFamily="49" charset="-122"/>
              <a:cs typeface="Helvetica"/>
              <a:sym typeface="微软雅黑" panose="020B0503020204020204" charset="-122"/>
            </a:endParaRPr>
          </a:p>
          <a:p>
            <a:pPr marL="285750" marR="0" lvl="0" indent="-285750" algn="l" defTabSz="914400" rtl="0" eaLnBrk="1" fontAlgn="auto" latinLnBrk="0" hangingPunct="0">
              <a:lnSpc>
                <a:spcPct val="100000"/>
              </a:lnSpc>
              <a:spcBef>
                <a:spcPts val="0"/>
              </a:spcBef>
              <a:spcAft>
                <a:spcPts val="0"/>
              </a:spcAft>
              <a:buClrTx/>
              <a:buSzTx/>
              <a:buFont typeface="Wingdings" panose="05000000000000000000" pitchFamily="2" charset="2"/>
              <a:buChar char="Ø"/>
              <a:tabLst/>
              <a:defRPr/>
            </a:pPr>
            <a:endParaRPr kumimoji="0" lang="en-US" altLang="zh-CN" sz="16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rPr>
              <a:t>拓自达主营电线电缆，</a:t>
            </a:r>
            <a:r>
              <a:rPr kumimoji="0" lang="en-US" sz="16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rPr>
              <a:t>2018</a:t>
            </a:r>
            <a:r>
              <a:rPr kumimoji="0" lang="zh-CN" altLang="en-US" sz="16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rPr>
              <a:t>年电磁屏蔽膜收入约占总营收的</a:t>
            </a:r>
            <a:r>
              <a:rPr kumimoji="0" lang="en-US" sz="16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rPr>
              <a:t>26%</a:t>
            </a:r>
            <a:r>
              <a:rPr kumimoji="0" lang="zh-CN" altLang="en-US" sz="16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rPr>
              <a:t>，目前是全球最大的电磁屏蔽膜生产厂商，市占率高达</a:t>
            </a:r>
            <a:r>
              <a:rPr kumimoji="0" lang="en-US" sz="16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rPr>
              <a:t>53.70%</a:t>
            </a:r>
            <a:r>
              <a:rPr kumimoji="0" lang="zh-CN" altLang="en-US" sz="16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rPr>
              <a:t>，技术实力强劲；公司紧随其后，市占率为</a:t>
            </a:r>
            <a:r>
              <a:rPr kumimoji="0" lang="en-US" sz="16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rPr>
              <a:t>19.60%</a:t>
            </a:r>
            <a:r>
              <a:rPr kumimoji="0" lang="zh-CN" altLang="en-US" sz="16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rPr>
              <a:t>；东洋科美是东阳油墨</a:t>
            </a:r>
            <a:r>
              <a:rPr kumimoji="0" lang="en-US" sz="16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rPr>
              <a:t>SC</a:t>
            </a:r>
            <a:r>
              <a:rPr kumimoji="0" lang="zh-CN" altLang="en-US" sz="16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rPr>
              <a:t>控股子公司，主营业务为与聚合物及涂料有关的产品生产和销售，目前是全球第三大电磁屏蔽膜生产厂商，技术实力较强。公司产品价格基本低于拓自达，并与东洋科美相近。</a:t>
            </a:r>
            <a:endParaRPr kumimoji="0" lang="en-US" sz="16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endParaRPr>
          </a:p>
        </p:txBody>
      </p:sp>
      <p:sp>
        <p:nvSpPr>
          <p:cNvPr id="11" name="文本框 10"/>
          <p:cNvSpPr txBox="1"/>
          <p:nvPr/>
        </p:nvSpPr>
        <p:spPr>
          <a:xfrm>
            <a:off x="9554845" y="6642556"/>
            <a:ext cx="2637155" cy="430887"/>
          </a:xfrm>
          <a:prstGeom prst="rect">
            <a:avLst/>
          </a:prstGeom>
          <a:solidFill>
            <a:schemeClr val="bg1"/>
          </a:solidFill>
        </p:spPr>
        <p:txBody>
          <a:bodyPr wrap="square" rtlCol="0">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algn="r">
              <a:defRPr sz="1100">
                <a:latin typeface="楷体" panose="02010609060101010101" charset="-122"/>
                <a:ea typeface="楷体" panose="02010609060101010101" charset="-122"/>
              </a:defRPr>
            </a:lvl1pPr>
          </a:lstStyle>
          <a:p>
            <a:pPr marL="0" marR="0" lvl="0" indent="0" algn="r" defTabSz="914400" rtl="0" eaLnBrk="1" fontAlgn="auto" latinLnBrk="0" hangingPunct="0">
              <a:lnSpc>
                <a:spcPct val="100000"/>
              </a:lnSpc>
              <a:spcBef>
                <a:spcPts val="0"/>
              </a:spcBef>
              <a:spcAft>
                <a:spcPts val="0"/>
              </a:spcAft>
              <a:buClrTx/>
              <a:buSzTx/>
              <a:buFontTx/>
              <a:buNone/>
              <a:tabLst/>
              <a:defRPr/>
            </a:pPr>
            <a:r>
              <a:rPr kumimoji="0" lang="zh-CN" altLang="en-US"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资料来源：招股说明书</a:t>
            </a:r>
            <a:endParaRPr kumimoji="0" lang="en-US"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endParaRPr>
          </a:p>
          <a:p>
            <a:pPr marL="0" marR="0" lvl="0" indent="0" algn="r" defTabSz="914400" rtl="0" eaLnBrk="1" fontAlgn="auto" latinLnBrk="0" hangingPunct="0">
              <a:lnSpc>
                <a:spcPct val="100000"/>
              </a:lnSpc>
              <a:spcBef>
                <a:spcPts val="0"/>
              </a:spcBef>
              <a:spcAft>
                <a:spcPts val="0"/>
              </a:spcAft>
              <a:buClrTx/>
              <a:buSzTx/>
              <a:buFontTx/>
              <a:buNone/>
              <a:tabLst/>
              <a:defRPr/>
            </a:pPr>
            <a:endParaRPr kumimoji="0" lang="en-US" altLang="zh-CN"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endParaRPr>
          </a:p>
        </p:txBody>
      </p:sp>
      <p:sp>
        <p:nvSpPr>
          <p:cNvPr id="2" name="Rectangle 2">
            <a:extLst>
              <a:ext uri="{FF2B5EF4-FFF2-40B4-BE49-F238E27FC236}">
                <a16:creationId xmlns:a16="http://schemas.microsoft.com/office/drawing/2014/main" id="{0FB6BA4B-9678-45F5-B7B7-6998A14A116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endParaRPr>
          </a:p>
        </p:txBody>
      </p:sp>
      <p:sp>
        <p:nvSpPr>
          <p:cNvPr id="3" name="Rectangle 4">
            <a:extLst>
              <a:ext uri="{FF2B5EF4-FFF2-40B4-BE49-F238E27FC236}">
                <a16:creationId xmlns:a16="http://schemas.microsoft.com/office/drawing/2014/main" id="{8809C0FD-CDC7-4DDA-BE8F-E09F616AD411}"/>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endParaRPr>
          </a:p>
        </p:txBody>
      </p:sp>
      <p:sp>
        <p:nvSpPr>
          <p:cNvPr id="4" name="Rectangle 6">
            <a:extLst>
              <a:ext uri="{FF2B5EF4-FFF2-40B4-BE49-F238E27FC236}">
                <a16:creationId xmlns:a16="http://schemas.microsoft.com/office/drawing/2014/main" id="{256F3C00-2DD1-4A5E-AF50-66FD6630D688}"/>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endParaRPr>
          </a:p>
        </p:txBody>
      </p:sp>
      <p:sp>
        <p:nvSpPr>
          <p:cNvPr id="6" name="Rectangle 2">
            <a:extLst>
              <a:ext uri="{FF2B5EF4-FFF2-40B4-BE49-F238E27FC236}">
                <a16:creationId xmlns:a16="http://schemas.microsoft.com/office/drawing/2014/main" id="{2C2E76DB-2C30-4713-B2CC-F42ED9EDAB95}"/>
              </a:ext>
            </a:extLst>
          </p:cNvPr>
          <p:cNvSpPr>
            <a:spLocks noChangeArrowheads="1"/>
          </p:cNvSpPr>
          <p:nvPr/>
        </p:nvSpPr>
        <p:spPr bwMode="auto">
          <a:xfrm>
            <a:off x="798897" y="3244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endParaRPr>
          </a:p>
        </p:txBody>
      </p:sp>
      <p:sp>
        <p:nvSpPr>
          <p:cNvPr id="9" name="Rectangle 4">
            <a:extLst>
              <a:ext uri="{FF2B5EF4-FFF2-40B4-BE49-F238E27FC236}">
                <a16:creationId xmlns:a16="http://schemas.microsoft.com/office/drawing/2014/main" id="{19909287-CFE8-427E-8599-1DECBCE97182}"/>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endParaRPr>
          </a:p>
        </p:txBody>
      </p:sp>
      <p:graphicFrame>
        <p:nvGraphicFramePr>
          <p:cNvPr id="7" name="表格 6">
            <a:extLst>
              <a:ext uri="{FF2B5EF4-FFF2-40B4-BE49-F238E27FC236}">
                <a16:creationId xmlns:a16="http://schemas.microsoft.com/office/drawing/2014/main" id="{5FB3ACFA-7E65-469B-8EF4-950D2BC2C54D}"/>
              </a:ext>
            </a:extLst>
          </p:cNvPr>
          <p:cNvGraphicFramePr>
            <a:graphicFrameLocks noGrp="1"/>
          </p:cNvGraphicFramePr>
          <p:nvPr>
            <p:extLst>
              <p:ext uri="{D42A27DB-BD31-4B8C-83A1-F6EECF244321}">
                <p14:modId xmlns:p14="http://schemas.microsoft.com/office/powerpoint/2010/main" val="3777276750"/>
              </p:ext>
            </p:extLst>
          </p:nvPr>
        </p:nvGraphicFramePr>
        <p:xfrm>
          <a:off x="233892" y="2570480"/>
          <a:ext cx="11739934" cy="3149030"/>
        </p:xfrm>
        <a:graphic>
          <a:graphicData uri="http://schemas.openxmlformats.org/drawingml/2006/table">
            <a:tbl>
              <a:tblPr>
                <a:tableStyleId>{5C22544A-7EE6-4342-B048-85BDC9FD1C3A}</a:tableStyleId>
              </a:tblPr>
              <a:tblGrid>
                <a:gridCol w="1219108">
                  <a:extLst>
                    <a:ext uri="{9D8B030D-6E8A-4147-A177-3AD203B41FA5}">
                      <a16:colId xmlns:a16="http://schemas.microsoft.com/office/drawing/2014/main" val="3708258083"/>
                    </a:ext>
                  </a:extLst>
                </a:gridCol>
                <a:gridCol w="3334623">
                  <a:extLst>
                    <a:ext uri="{9D8B030D-6E8A-4147-A177-3AD203B41FA5}">
                      <a16:colId xmlns:a16="http://schemas.microsoft.com/office/drawing/2014/main" val="412856886"/>
                    </a:ext>
                  </a:extLst>
                </a:gridCol>
                <a:gridCol w="3853919">
                  <a:extLst>
                    <a:ext uri="{9D8B030D-6E8A-4147-A177-3AD203B41FA5}">
                      <a16:colId xmlns:a16="http://schemas.microsoft.com/office/drawing/2014/main" val="1302884762"/>
                    </a:ext>
                  </a:extLst>
                </a:gridCol>
                <a:gridCol w="3332284">
                  <a:extLst>
                    <a:ext uri="{9D8B030D-6E8A-4147-A177-3AD203B41FA5}">
                      <a16:colId xmlns:a16="http://schemas.microsoft.com/office/drawing/2014/main" val="699659723"/>
                    </a:ext>
                  </a:extLst>
                </a:gridCol>
              </a:tblGrid>
              <a:tr h="246321">
                <a:tc>
                  <a:txBody>
                    <a:bodyPr/>
                    <a:lstStyle/>
                    <a:p>
                      <a:pPr marL="0" marR="0" algn="ctr">
                        <a:spcBef>
                          <a:spcPts val="0"/>
                        </a:spcBef>
                        <a:spcAft>
                          <a:spcPts val="0"/>
                        </a:spcAft>
                      </a:pPr>
                      <a:r>
                        <a:rPr lang="en-US" sz="900" b="1" kern="100" dirty="0">
                          <a:effectLst/>
                          <a:latin typeface="楷体" panose="02010609060101010101" pitchFamily="49" charset="-122"/>
                          <a:ea typeface="楷体" panose="02010609060101010101" pitchFamily="49" charset="-122"/>
                        </a:rPr>
                        <a:t> </a:t>
                      </a:r>
                      <a:endParaRPr lang="en-US" sz="105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lnSpc>
                          <a:spcPts val="1200"/>
                        </a:lnSpc>
                        <a:spcBef>
                          <a:spcPts val="0"/>
                        </a:spcBef>
                        <a:spcAft>
                          <a:spcPts val="0"/>
                        </a:spcAft>
                      </a:pPr>
                      <a:r>
                        <a:rPr lang="zh-CN" sz="900" b="1" kern="100" dirty="0">
                          <a:effectLst/>
                          <a:latin typeface="楷体" panose="02010609060101010101" pitchFamily="49" charset="-122"/>
                          <a:ea typeface="楷体" panose="02010609060101010101" pitchFamily="49" charset="-122"/>
                        </a:rPr>
                        <a:t>方邦股份</a:t>
                      </a:r>
                      <a:endParaRPr lang="en-US" sz="105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zh-CN" sz="900" b="1" kern="100" dirty="0">
                          <a:effectLst/>
                          <a:latin typeface="楷体" panose="02010609060101010101" pitchFamily="49" charset="-122"/>
                          <a:ea typeface="楷体" panose="02010609060101010101" pitchFamily="49" charset="-122"/>
                        </a:rPr>
                        <a:t>拓自达</a:t>
                      </a:r>
                      <a:endParaRPr lang="en-US" sz="105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zh-CN" sz="900" b="1" kern="100" dirty="0">
                          <a:effectLst/>
                          <a:latin typeface="楷体" panose="02010609060101010101" pitchFamily="49" charset="-122"/>
                          <a:ea typeface="楷体" panose="02010609060101010101" pitchFamily="49" charset="-122"/>
                        </a:rPr>
                        <a:t>东洋科美</a:t>
                      </a:r>
                      <a:endParaRPr lang="en-US" sz="105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49753093"/>
                  </a:ext>
                </a:extLst>
              </a:tr>
              <a:tr h="894727">
                <a:tc>
                  <a:txBody>
                    <a:bodyPr/>
                    <a:lstStyle/>
                    <a:p>
                      <a:pPr marL="0" marR="0" algn="ctr">
                        <a:lnSpc>
                          <a:spcPts val="1200"/>
                        </a:lnSpc>
                        <a:spcBef>
                          <a:spcPts val="0"/>
                        </a:spcBef>
                        <a:spcAft>
                          <a:spcPts val="0"/>
                        </a:spcAft>
                      </a:pPr>
                      <a:r>
                        <a:rPr lang="zh-CN" sz="900" b="1" kern="100" dirty="0">
                          <a:effectLst/>
                          <a:latin typeface="楷体" panose="02010609060101010101" pitchFamily="49" charset="-122"/>
                          <a:ea typeface="楷体" panose="02010609060101010101" pitchFamily="49" charset="-122"/>
                        </a:rPr>
                        <a:t>经营</a:t>
                      </a:r>
                      <a:r>
                        <a:rPr lang="zh-CN" altLang="en-US" sz="900" b="1"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mn-cs"/>
                          <a:sym typeface="微软雅黑" panose="020B0503020204020204" charset="-122"/>
                        </a:rPr>
                        <a:t>情况</a:t>
                      </a:r>
                      <a:endParaRPr lang="en-US" sz="900" b="1"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mn-cs"/>
                        <a:sym typeface="微软雅黑" panose="020B0503020204020204" charset="-122"/>
                      </a:endParaRPr>
                    </a:p>
                  </a:txBody>
                  <a:tcPr marL="68580" marR="68580" marT="0" marB="0" anchor="ctr"/>
                </a:tc>
                <a:tc>
                  <a:txBody>
                    <a:bodyPr/>
                    <a:lstStyle/>
                    <a:p>
                      <a:pPr marL="0" marR="0" algn="ctr">
                        <a:spcBef>
                          <a:spcPts val="0"/>
                        </a:spcBef>
                        <a:spcAft>
                          <a:spcPts val="0"/>
                        </a:spcAft>
                      </a:pPr>
                      <a:r>
                        <a:rPr lang="zh-CN" sz="900" kern="100" dirty="0">
                          <a:effectLst/>
                          <a:latin typeface="楷体" panose="02010609060101010101" pitchFamily="49" charset="-122"/>
                          <a:ea typeface="楷体" panose="02010609060101010101" pitchFamily="49" charset="-122"/>
                        </a:rPr>
                        <a:t>现有产品包括电磁屏蔽膜、导电胶膜、极薄挠性覆铜板及超薄铜箔等，属于高性能复合材料，电磁屏蔽膜是主要收入来源。</a:t>
                      </a:r>
                      <a:endParaRPr lang="en-US" sz="105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zh-CN" sz="900" kern="100" dirty="0">
                          <a:effectLst/>
                          <a:latin typeface="楷体" panose="02010609060101010101" pitchFamily="49" charset="-122"/>
                          <a:ea typeface="楷体" panose="02010609060101010101" pitchFamily="49" charset="-122"/>
                        </a:rPr>
                        <a:t>日本上市公司，主营产品为电线、电缆（电力用、光、通信用）、电子材料、设备系统产品和光电子相关产品等，拓自达主要以电线电缆为主，</a:t>
                      </a:r>
                      <a:r>
                        <a:rPr lang="en-US" sz="900" kern="100" dirty="0">
                          <a:effectLst/>
                          <a:latin typeface="楷体" panose="02010609060101010101" pitchFamily="49" charset="-122"/>
                          <a:ea typeface="楷体" panose="02010609060101010101" pitchFamily="49" charset="-122"/>
                        </a:rPr>
                        <a:t>2018</a:t>
                      </a:r>
                      <a:r>
                        <a:rPr lang="zh-CN" sz="900" kern="100" dirty="0">
                          <a:effectLst/>
                          <a:latin typeface="楷体" panose="02010609060101010101" pitchFamily="49" charset="-122"/>
                          <a:ea typeface="楷体" panose="02010609060101010101" pitchFamily="49" charset="-122"/>
                        </a:rPr>
                        <a:t>年电线电缆收入为总收入的</a:t>
                      </a:r>
                      <a:r>
                        <a:rPr lang="en-US" sz="900" kern="100" dirty="0">
                          <a:effectLst/>
                          <a:latin typeface="楷体" panose="02010609060101010101" pitchFamily="49" charset="-122"/>
                          <a:ea typeface="楷体" panose="02010609060101010101" pitchFamily="49" charset="-122"/>
                        </a:rPr>
                        <a:t>64%</a:t>
                      </a:r>
                      <a:r>
                        <a:rPr lang="zh-CN" sz="900" kern="100" dirty="0">
                          <a:effectLst/>
                          <a:latin typeface="楷体" panose="02010609060101010101" pitchFamily="49" charset="-122"/>
                          <a:ea typeface="楷体" panose="02010609060101010101" pitchFamily="49" charset="-122"/>
                        </a:rPr>
                        <a:t>。</a:t>
                      </a:r>
                      <a:endParaRPr lang="en-US" sz="105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zh-CN" sz="900" kern="100" dirty="0">
                          <a:effectLst/>
                          <a:latin typeface="楷体" panose="02010609060101010101" pitchFamily="49" charset="-122"/>
                          <a:ea typeface="楷体" panose="02010609060101010101" pitchFamily="49" charset="-122"/>
                        </a:rPr>
                        <a:t>东洋科美为东阳油墨</a:t>
                      </a:r>
                      <a:r>
                        <a:rPr lang="en-US" sz="900" kern="100" dirty="0">
                          <a:effectLst/>
                          <a:latin typeface="楷体" panose="02010609060101010101" pitchFamily="49" charset="-122"/>
                          <a:ea typeface="楷体" panose="02010609060101010101" pitchFamily="49" charset="-122"/>
                        </a:rPr>
                        <a:t>SC</a:t>
                      </a:r>
                      <a:r>
                        <a:rPr lang="zh-CN" sz="900" kern="100" dirty="0">
                          <a:effectLst/>
                          <a:latin typeface="楷体" panose="02010609060101010101" pitchFamily="49" charset="-122"/>
                          <a:ea typeface="楷体" panose="02010609060101010101" pitchFamily="49" charset="-122"/>
                        </a:rPr>
                        <a:t>控股株式会社子公司，主营业务为与聚合物及涂料有关的产品的生产和销售，主要产品包括涂装材料、胶黏剂、树脂、电子材料等。</a:t>
                      </a:r>
                      <a:endParaRPr lang="en-US" sz="105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23106622"/>
                  </a:ext>
                </a:extLst>
              </a:tr>
              <a:tr h="333676">
                <a:tc>
                  <a:txBody>
                    <a:bodyPr/>
                    <a:lstStyle/>
                    <a:p>
                      <a:pPr marL="0" marR="0" algn="ctr">
                        <a:spcBef>
                          <a:spcPts val="0"/>
                        </a:spcBef>
                        <a:spcAft>
                          <a:spcPts val="0"/>
                        </a:spcAft>
                      </a:pPr>
                      <a:r>
                        <a:rPr lang="zh-CN" altLang="en-US" sz="900" b="1"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mn-cs"/>
                          <a:sym typeface="微软雅黑" panose="020B0503020204020204" charset="-122"/>
                        </a:rPr>
                        <a:t>市场地位</a:t>
                      </a:r>
                      <a:endParaRPr lang="en-US" sz="900" b="1"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mn-cs"/>
                        <a:sym typeface="微软雅黑" panose="020B0503020204020204" charset="-122"/>
                      </a:endParaRPr>
                    </a:p>
                  </a:txBody>
                  <a:tcPr marL="68580" marR="68580" marT="0" marB="0" anchor="ctr"/>
                </a:tc>
                <a:tc>
                  <a:txBody>
                    <a:bodyPr/>
                    <a:lstStyle/>
                    <a:p>
                      <a:pPr marL="0" marR="0" algn="ctr">
                        <a:spcBef>
                          <a:spcPts val="0"/>
                        </a:spcBef>
                        <a:spcAft>
                          <a:spcPts val="0"/>
                        </a:spcAft>
                      </a:pPr>
                      <a:r>
                        <a:rPr lang="en-US" altLang="zh-CN"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mn-cs"/>
                          <a:sym typeface="微软雅黑" panose="020B0503020204020204" charset="-122"/>
                        </a:rPr>
                        <a:t>1</a:t>
                      </a:r>
                      <a:r>
                        <a:rPr lang="zh-CN" altLang="en-US"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mn-cs"/>
                          <a:sym typeface="微软雅黑" panose="020B0503020204020204" charset="-122"/>
                        </a:rPr>
                        <a:t>、开发出具有自主知识产权电磁屏蔽膜，规模仅次于拓自达</a:t>
                      </a:r>
                      <a:endParaRPr lang="en-US" altLang="zh-CN"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mn-cs"/>
                        <a:sym typeface="微软雅黑" panose="020B0503020204020204" charset="-122"/>
                      </a:endParaRPr>
                    </a:p>
                    <a:p>
                      <a:pPr marL="0" marR="0" algn="ctr">
                        <a:spcBef>
                          <a:spcPts val="0"/>
                        </a:spcBef>
                        <a:spcAft>
                          <a:spcPts val="0"/>
                        </a:spcAft>
                      </a:pPr>
                      <a:r>
                        <a:rPr lang="en-US" altLang="zh-CN"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mn-cs"/>
                          <a:sym typeface="微软雅黑" panose="020B0503020204020204" charset="-122"/>
                        </a:rPr>
                        <a:t>2</a:t>
                      </a:r>
                      <a:r>
                        <a:rPr lang="zh-CN" altLang="en-US"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mn-cs"/>
                          <a:sym typeface="微软雅黑" panose="020B0503020204020204" charset="-122"/>
                        </a:rPr>
                        <a:t>、拥有核心技术，在全球拥有重要的市场地位</a:t>
                      </a:r>
                      <a:endParaRPr lang="en-US"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mn-cs"/>
                        <a:sym typeface="微软雅黑" panose="020B0503020204020204" charset="-122"/>
                      </a:endParaRPr>
                    </a:p>
                  </a:txBody>
                  <a:tcPr marL="68580" marR="68580" marT="0" marB="0" anchor="ctr"/>
                </a:tc>
                <a:tc>
                  <a:txBody>
                    <a:bodyPr/>
                    <a:lstStyle/>
                    <a:p>
                      <a:pPr marL="0" marR="0" algn="ctr">
                        <a:spcBef>
                          <a:spcPts val="0"/>
                        </a:spcBef>
                        <a:spcAft>
                          <a:spcPts val="0"/>
                        </a:spcAft>
                      </a:pPr>
                      <a:r>
                        <a:rPr lang="en-US" altLang="zh-CN"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mn-cs"/>
                          <a:sym typeface="微软雅黑" panose="020B0503020204020204" charset="-122"/>
                        </a:rPr>
                        <a:t>1</a:t>
                      </a:r>
                      <a:r>
                        <a:rPr lang="zh-CN" altLang="en-US"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mn-cs"/>
                          <a:sym typeface="微软雅黑" panose="020B0503020204020204" charset="-122"/>
                        </a:rPr>
                        <a:t>、最早开发成功电磁屏蔽膜</a:t>
                      </a:r>
                      <a:endParaRPr lang="en-US" altLang="zh-CN"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mn-cs"/>
                        <a:sym typeface="微软雅黑" panose="020B0503020204020204" charset="-122"/>
                      </a:endParaRPr>
                    </a:p>
                    <a:p>
                      <a:pPr marL="0" marR="0" algn="ctr">
                        <a:spcBef>
                          <a:spcPts val="0"/>
                        </a:spcBef>
                        <a:spcAft>
                          <a:spcPts val="0"/>
                        </a:spcAft>
                      </a:pPr>
                      <a:r>
                        <a:rPr lang="en-US" altLang="zh-CN"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mn-cs"/>
                          <a:sym typeface="微软雅黑" panose="020B0503020204020204" charset="-122"/>
                        </a:rPr>
                        <a:t>2</a:t>
                      </a:r>
                      <a:r>
                        <a:rPr lang="zh-CN" altLang="en-US"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mn-cs"/>
                          <a:sym typeface="微软雅黑" panose="020B0503020204020204" charset="-122"/>
                        </a:rPr>
                        <a:t>、占据全球主要市场地位，规模最大</a:t>
                      </a:r>
                      <a:endParaRPr lang="en-US"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mn-cs"/>
                        <a:sym typeface="微软雅黑" panose="020B0503020204020204" charset="-122"/>
                      </a:endParaRPr>
                    </a:p>
                  </a:txBody>
                  <a:tcPr marL="68580" marR="68580" marT="0" marB="0" anchor="ctr"/>
                </a:tc>
                <a:tc>
                  <a:txBody>
                    <a:bodyPr/>
                    <a:lstStyle/>
                    <a:p>
                      <a:pPr marL="0" marR="0" algn="ctr">
                        <a:spcBef>
                          <a:spcPts val="0"/>
                        </a:spcBef>
                        <a:spcAft>
                          <a:spcPts val="0"/>
                        </a:spcAft>
                      </a:pPr>
                      <a:r>
                        <a:rPr lang="en-US" altLang="zh-CN" sz="1050" kern="100" dirty="0">
                          <a:effectLst/>
                          <a:latin typeface="楷体" panose="02010609060101010101" pitchFamily="49" charset="-122"/>
                          <a:ea typeface="楷体" panose="02010609060101010101" pitchFamily="49" charset="-122"/>
                          <a:cs typeface="Times New Roman" panose="02020603050405020304" pitchFamily="18" charset="0"/>
                        </a:rPr>
                        <a:t>1</a:t>
                      </a:r>
                      <a:r>
                        <a:rPr lang="zh-CN" altLang="en-US" sz="1050" kern="100" dirty="0">
                          <a:effectLst/>
                          <a:latin typeface="楷体" panose="02010609060101010101" pitchFamily="49" charset="-122"/>
                          <a:ea typeface="楷体" panose="02010609060101010101" pitchFamily="49" charset="-122"/>
                          <a:cs typeface="Times New Roman" panose="02020603050405020304" pitchFamily="18" charset="0"/>
                        </a:rPr>
                        <a:t>、在拓自达之后开发出电磁屏蔽膜产品</a:t>
                      </a:r>
                      <a:endParaRPr lang="en-US" altLang="zh-CN" sz="1050" kern="100" dirty="0">
                        <a:effectLst/>
                        <a:latin typeface="楷体" panose="02010609060101010101" pitchFamily="49" charset="-122"/>
                        <a:ea typeface="楷体" panose="02010609060101010101" pitchFamily="49" charset="-122"/>
                        <a:cs typeface="Times New Roman" panose="02020603050405020304" pitchFamily="18" charset="0"/>
                      </a:endParaRPr>
                    </a:p>
                    <a:p>
                      <a:pPr marL="0" marR="0" algn="ctr">
                        <a:spcBef>
                          <a:spcPts val="0"/>
                        </a:spcBef>
                        <a:spcAft>
                          <a:spcPts val="0"/>
                        </a:spcAft>
                      </a:pPr>
                      <a:r>
                        <a:rPr lang="en-US" altLang="zh-CN" sz="1050" kern="100" dirty="0">
                          <a:effectLst/>
                          <a:latin typeface="楷体" panose="02010609060101010101" pitchFamily="49" charset="-122"/>
                          <a:ea typeface="楷体" panose="02010609060101010101" pitchFamily="49" charset="-122"/>
                          <a:cs typeface="Times New Roman" panose="02020603050405020304" pitchFamily="18" charset="0"/>
                        </a:rPr>
                        <a:t>2</a:t>
                      </a:r>
                      <a:r>
                        <a:rPr lang="zh-CN" altLang="en-US" sz="1050" kern="100" dirty="0">
                          <a:effectLst/>
                          <a:latin typeface="楷体" panose="02010609060101010101" pitchFamily="49" charset="-122"/>
                          <a:ea typeface="楷体" panose="02010609060101010101" pitchFamily="49" charset="-122"/>
                          <a:cs typeface="Times New Roman" panose="02020603050405020304" pitchFamily="18" charset="0"/>
                        </a:rPr>
                        <a:t>、拥有一定市场份额</a:t>
                      </a:r>
                      <a:endParaRPr lang="en-US" sz="105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54001898"/>
                  </a:ext>
                </a:extLst>
              </a:tr>
              <a:tr h="222991">
                <a:tc>
                  <a:txBody>
                    <a:bodyPr/>
                    <a:lstStyle/>
                    <a:p>
                      <a:pPr marL="0" marR="0" algn="ctr">
                        <a:spcBef>
                          <a:spcPts val="0"/>
                        </a:spcBef>
                        <a:spcAft>
                          <a:spcPts val="0"/>
                        </a:spcAft>
                      </a:pPr>
                      <a:r>
                        <a:rPr lang="zh-CN" sz="900" b="1" kern="100" dirty="0">
                          <a:effectLst/>
                          <a:latin typeface="楷体" panose="02010609060101010101" pitchFamily="49" charset="-122"/>
                          <a:ea typeface="楷体" panose="02010609060101010101" pitchFamily="49" charset="-122"/>
                        </a:rPr>
                        <a:t>技术实力</a:t>
                      </a:r>
                      <a:endParaRPr lang="en-US" sz="105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zh-CN" sz="900" kern="100">
                          <a:effectLst/>
                          <a:latin typeface="楷体" panose="02010609060101010101" pitchFamily="49" charset="-122"/>
                          <a:ea typeface="楷体" panose="02010609060101010101" pitchFamily="49" charset="-122"/>
                        </a:rPr>
                        <a:t>自主研发创新，技术实力强</a:t>
                      </a:r>
                      <a:endParaRPr lang="en-US" sz="105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zh-CN" sz="900" kern="100" dirty="0">
                          <a:effectLst/>
                          <a:latin typeface="楷体" panose="02010609060101010101" pitchFamily="49" charset="-122"/>
                          <a:ea typeface="楷体" panose="02010609060101010101" pitchFamily="49" charset="-122"/>
                        </a:rPr>
                        <a:t>电磁屏蔽膜开创者，技术实力强</a:t>
                      </a:r>
                      <a:endParaRPr lang="en-US" sz="105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zh-CN" sz="900" kern="100" dirty="0">
                          <a:effectLst/>
                          <a:latin typeface="楷体" panose="02010609060101010101" pitchFamily="49" charset="-122"/>
                          <a:ea typeface="楷体" panose="02010609060101010101" pitchFamily="49" charset="-122"/>
                        </a:rPr>
                        <a:t>技术实力较强</a:t>
                      </a:r>
                      <a:endParaRPr lang="en-US" sz="105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36791668"/>
                  </a:ext>
                </a:extLst>
              </a:tr>
              <a:tr h="321715">
                <a:tc>
                  <a:txBody>
                    <a:bodyPr/>
                    <a:lstStyle/>
                    <a:p>
                      <a:pPr marL="0" marR="0" algn="ctr">
                        <a:spcBef>
                          <a:spcPts val="0"/>
                        </a:spcBef>
                        <a:spcAft>
                          <a:spcPts val="0"/>
                        </a:spcAft>
                      </a:pPr>
                      <a:r>
                        <a:rPr lang="zh-CN" sz="900" b="1" kern="100" dirty="0">
                          <a:effectLst/>
                          <a:latin typeface="楷体" panose="02010609060101010101" pitchFamily="49" charset="-122"/>
                          <a:ea typeface="楷体" panose="02010609060101010101" pitchFamily="49" charset="-122"/>
                        </a:rPr>
                        <a:t>关键业务数据</a:t>
                      </a:r>
                      <a:endParaRPr lang="en-US" sz="105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zh-CN" sz="900" kern="100" dirty="0">
                          <a:effectLst/>
                          <a:latin typeface="楷体" panose="02010609060101010101" pitchFamily="49" charset="-122"/>
                          <a:ea typeface="楷体" panose="02010609060101010101" pitchFamily="49" charset="-122"/>
                        </a:rPr>
                        <a:t>电磁屏蔽膜营业收入</a:t>
                      </a:r>
                      <a:r>
                        <a:rPr lang="en-US" sz="900" kern="100" dirty="0">
                          <a:effectLst/>
                          <a:latin typeface="楷体" panose="02010609060101010101" pitchFamily="49" charset="-122"/>
                          <a:ea typeface="楷体" panose="02010609060101010101" pitchFamily="49" charset="-122"/>
                        </a:rPr>
                        <a:t>28001.01</a:t>
                      </a:r>
                      <a:r>
                        <a:rPr lang="zh-CN" sz="900" kern="100" dirty="0">
                          <a:effectLst/>
                          <a:latin typeface="楷体" panose="02010609060101010101" pitchFamily="49" charset="-122"/>
                          <a:ea typeface="楷体" panose="02010609060101010101" pitchFamily="49" charset="-122"/>
                        </a:rPr>
                        <a:t>万元</a:t>
                      </a:r>
                      <a:endParaRPr lang="en-US" sz="105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zh-CN" sz="900" kern="100" dirty="0">
                          <a:effectLst/>
                          <a:latin typeface="楷体" panose="02010609060101010101" pitchFamily="49" charset="-122"/>
                          <a:ea typeface="楷体" panose="02010609060101010101" pitchFamily="49" charset="-122"/>
                        </a:rPr>
                        <a:t>经测算拓自达电磁屏蔽膜营业收入为</a:t>
                      </a:r>
                      <a:r>
                        <a:rPr lang="en-US" sz="900" kern="100" dirty="0">
                          <a:effectLst/>
                          <a:latin typeface="楷体" panose="02010609060101010101" pitchFamily="49" charset="-122"/>
                          <a:ea typeface="楷体" panose="02010609060101010101" pitchFamily="49" charset="-122"/>
                        </a:rPr>
                        <a:t>94,818.79</a:t>
                      </a:r>
                      <a:r>
                        <a:rPr lang="zh-CN" sz="900" kern="100" dirty="0">
                          <a:effectLst/>
                          <a:latin typeface="楷体" panose="02010609060101010101" pitchFamily="49" charset="-122"/>
                          <a:ea typeface="楷体" panose="02010609060101010101" pitchFamily="49" charset="-122"/>
                        </a:rPr>
                        <a:t>万元</a:t>
                      </a:r>
                      <a:endParaRPr lang="en-US" sz="105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zh-CN" sz="900" kern="100" dirty="0">
                          <a:effectLst/>
                          <a:latin typeface="楷体" panose="02010609060101010101" pitchFamily="49" charset="-122"/>
                          <a:ea typeface="楷体" panose="02010609060101010101" pitchFamily="49" charset="-122"/>
                        </a:rPr>
                        <a:t>未有公开披露数据</a:t>
                      </a:r>
                      <a:endParaRPr lang="en-US" sz="105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58393677"/>
                  </a:ext>
                </a:extLst>
              </a:tr>
              <a:tr h="321715">
                <a:tc>
                  <a:txBody>
                    <a:bodyPr/>
                    <a:lstStyle/>
                    <a:p>
                      <a:pPr marL="0" marR="0" algn="ctr">
                        <a:spcBef>
                          <a:spcPts val="0"/>
                        </a:spcBef>
                        <a:spcAft>
                          <a:spcPts val="0"/>
                        </a:spcAft>
                      </a:pPr>
                      <a:r>
                        <a:rPr lang="zh-CN" sz="900" b="1" kern="100" dirty="0">
                          <a:effectLst/>
                          <a:latin typeface="楷体" panose="02010609060101010101" pitchFamily="49" charset="-122"/>
                          <a:ea typeface="楷体" panose="02010609060101010101" pitchFamily="49" charset="-122"/>
                        </a:rPr>
                        <a:t>产品定位</a:t>
                      </a:r>
                      <a:endParaRPr lang="en-US" sz="105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zh-CN" sz="900" kern="100" dirty="0">
                          <a:effectLst/>
                          <a:latin typeface="楷体" panose="02010609060101010101" pitchFamily="49" charset="-122"/>
                          <a:ea typeface="楷体" panose="02010609060101010101" pitchFamily="49" charset="-122"/>
                        </a:rPr>
                        <a:t>涵盖高中低端电磁屏蔽膜</a:t>
                      </a:r>
                      <a:endParaRPr lang="en-US" sz="105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zh-CN" sz="900" kern="100">
                          <a:effectLst/>
                          <a:latin typeface="楷体" panose="02010609060101010101" pitchFamily="49" charset="-122"/>
                          <a:ea typeface="楷体" panose="02010609060101010101" pitchFamily="49" charset="-122"/>
                        </a:rPr>
                        <a:t>涵盖高中低端电磁屏蔽膜</a:t>
                      </a:r>
                      <a:endParaRPr lang="en-US" sz="105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zh-CN" sz="900" kern="100" dirty="0">
                          <a:effectLst/>
                          <a:latin typeface="楷体" panose="02010609060101010101" pitchFamily="49" charset="-122"/>
                          <a:ea typeface="楷体" panose="02010609060101010101" pitchFamily="49" charset="-122"/>
                        </a:rPr>
                        <a:t>涵盖高中低端电磁屏蔽膜</a:t>
                      </a:r>
                      <a:endParaRPr lang="en-US" sz="105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33413520"/>
                  </a:ext>
                </a:extLst>
              </a:tr>
              <a:tr h="486170">
                <a:tc>
                  <a:txBody>
                    <a:bodyPr/>
                    <a:lstStyle/>
                    <a:p>
                      <a:pPr marL="0" marR="0" algn="ctr">
                        <a:spcBef>
                          <a:spcPts val="0"/>
                        </a:spcBef>
                        <a:spcAft>
                          <a:spcPts val="0"/>
                        </a:spcAft>
                      </a:pPr>
                      <a:r>
                        <a:rPr lang="zh-CN" sz="900" b="1" kern="100" dirty="0">
                          <a:effectLst/>
                          <a:latin typeface="楷体" panose="02010609060101010101" pitchFamily="49" charset="-122"/>
                          <a:ea typeface="楷体" panose="02010609060101010101" pitchFamily="49" charset="-122"/>
                        </a:rPr>
                        <a:t>工艺</a:t>
                      </a:r>
                      <a:endParaRPr lang="en-US" sz="105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zh-CN" sz="900" kern="100" dirty="0">
                          <a:effectLst/>
                          <a:latin typeface="楷体" panose="02010609060101010101" pitchFamily="49" charset="-122"/>
                          <a:ea typeface="楷体" panose="02010609060101010101" pitchFamily="49" charset="-122"/>
                        </a:rPr>
                        <a:t>离型剂涂布</a:t>
                      </a:r>
                      <a:r>
                        <a:rPr lang="en-US" sz="900" kern="100" dirty="0">
                          <a:effectLst/>
                          <a:latin typeface="楷体" panose="02010609060101010101" pitchFamily="49" charset="-122"/>
                          <a:ea typeface="楷体" panose="02010609060101010101" pitchFamily="49" charset="-122"/>
                        </a:rPr>
                        <a:t>→</a:t>
                      </a:r>
                      <a:r>
                        <a:rPr lang="zh-CN" sz="900" kern="100" dirty="0">
                          <a:effectLst/>
                          <a:latin typeface="楷体" panose="02010609060101010101" pitchFamily="49" charset="-122"/>
                          <a:ea typeface="楷体" panose="02010609060101010101" pitchFamily="49" charset="-122"/>
                        </a:rPr>
                        <a:t>油墨涂布</a:t>
                      </a:r>
                      <a:r>
                        <a:rPr lang="en-US" sz="900" kern="100" dirty="0">
                          <a:effectLst/>
                          <a:latin typeface="楷体" panose="02010609060101010101" pitchFamily="49" charset="-122"/>
                          <a:ea typeface="楷体" panose="02010609060101010101" pitchFamily="49" charset="-122"/>
                        </a:rPr>
                        <a:t>→</a:t>
                      </a:r>
                      <a:r>
                        <a:rPr lang="zh-CN" sz="900" kern="100" dirty="0">
                          <a:effectLst/>
                          <a:latin typeface="楷体" panose="02010609060101010101" pitchFamily="49" charset="-122"/>
                          <a:ea typeface="楷体" panose="02010609060101010101" pitchFamily="49" charset="-122"/>
                        </a:rPr>
                        <a:t>黑膜分切</a:t>
                      </a:r>
                      <a:r>
                        <a:rPr lang="en-US" sz="900" kern="100" dirty="0">
                          <a:effectLst/>
                          <a:latin typeface="楷体" panose="02010609060101010101" pitchFamily="49" charset="-122"/>
                          <a:ea typeface="楷体" panose="02010609060101010101" pitchFamily="49" charset="-122"/>
                        </a:rPr>
                        <a:t>→</a:t>
                      </a:r>
                      <a:r>
                        <a:rPr lang="zh-CN" sz="900" kern="100" dirty="0">
                          <a:effectLst/>
                          <a:latin typeface="楷体" panose="02010609060101010101" pitchFamily="49" charset="-122"/>
                          <a:ea typeface="楷体" panose="02010609060101010101" pitchFamily="49" charset="-122"/>
                        </a:rPr>
                        <a:t>黑膜烘烤</a:t>
                      </a:r>
                      <a:r>
                        <a:rPr lang="en-US" sz="900" kern="100" dirty="0">
                          <a:effectLst/>
                          <a:latin typeface="楷体" panose="02010609060101010101" pitchFamily="49" charset="-122"/>
                          <a:ea typeface="楷体" panose="02010609060101010101" pitchFamily="49" charset="-122"/>
                        </a:rPr>
                        <a:t>→</a:t>
                      </a:r>
                      <a:r>
                        <a:rPr lang="zh-CN" sz="900" kern="100" dirty="0">
                          <a:effectLst/>
                          <a:latin typeface="楷体" panose="02010609060101010101" pitchFamily="49" charset="-122"/>
                          <a:ea typeface="楷体" panose="02010609060101010101" pitchFamily="49" charset="-122"/>
                        </a:rPr>
                        <a:t>真空溅射</a:t>
                      </a:r>
                      <a:r>
                        <a:rPr lang="en-US" sz="900" kern="100" dirty="0">
                          <a:effectLst/>
                          <a:latin typeface="楷体" panose="02010609060101010101" pitchFamily="49" charset="-122"/>
                          <a:ea typeface="楷体" panose="02010609060101010101" pitchFamily="49" charset="-122"/>
                        </a:rPr>
                        <a:t>→</a:t>
                      </a:r>
                      <a:r>
                        <a:rPr lang="zh-CN" sz="900" kern="100" dirty="0">
                          <a:effectLst/>
                          <a:latin typeface="楷体" panose="02010609060101010101" pitchFamily="49" charset="-122"/>
                          <a:ea typeface="楷体" panose="02010609060101010101" pitchFamily="49" charset="-122"/>
                        </a:rPr>
                        <a:t>电镀</a:t>
                      </a:r>
                      <a:r>
                        <a:rPr lang="en-US" sz="900" kern="100" dirty="0">
                          <a:effectLst/>
                          <a:latin typeface="楷体" panose="02010609060101010101" pitchFamily="49" charset="-122"/>
                          <a:ea typeface="楷体" panose="02010609060101010101" pitchFamily="49" charset="-122"/>
                        </a:rPr>
                        <a:t>/</a:t>
                      </a:r>
                      <a:r>
                        <a:rPr lang="zh-CN" sz="900" kern="100" dirty="0">
                          <a:effectLst/>
                          <a:latin typeface="楷体" panose="02010609060101010101" pitchFamily="49" charset="-122"/>
                          <a:ea typeface="楷体" panose="02010609060101010101" pitchFamily="49" charset="-122"/>
                        </a:rPr>
                        <a:t>解</a:t>
                      </a:r>
                      <a:r>
                        <a:rPr lang="en-US" sz="900" kern="100" dirty="0">
                          <a:effectLst/>
                          <a:latin typeface="楷体" panose="02010609060101010101" pitchFamily="49" charset="-122"/>
                          <a:ea typeface="楷体" panose="02010609060101010101" pitchFamily="49" charset="-122"/>
                        </a:rPr>
                        <a:t>→</a:t>
                      </a:r>
                      <a:r>
                        <a:rPr lang="zh-CN" sz="900" kern="100" dirty="0">
                          <a:effectLst/>
                          <a:latin typeface="楷体" panose="02010609060101010101" pitchFamily="49" charset="-122"/>
                          <a:ea typeface="楷体" panose="02010609060101010101" pitchFamily="49" charset="-122"/>
                        </a:rPr>
                        <a:t>涂胶</a:t>
                      </a:r>
                      <a:r>
                        <a:rPr lang="en-US" sz="900" kern="100" dirty="0">
                          <a:effectLst/>
                          <a:latin typeface="楷体" panose="02010609060101010101" pitchFamily="49" charset="-122"/>
                          <a:ea typeface="楷体" panose="02010609060101010101" pitchFamily="49" charset="-122"/>
                        </a:rPr>
                        <a:t>→</a:t>
                      </a:r>
                      <a:r>
                        <a:rPr lang="zh-CN" sz="900" kern="100" dirty="0">
                          <a:effectLst/>
                          <a:latin typeface="楷体" panose="02010609060101010101" pitchFamily="49" charset="-122"/>
                          <a:ea typeface="楷体" panose="02010609060101010101" pitchFamily="49" charset="-122"/>
                        </a:rPr>
                        <a:t>贴合分切</a:t>
                      </a:r>
                      <a:endParaRPr lang="en-US" sz="105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zh-CN" sz="900" kern="100" dirty="0">
                          <a:effectLst/>
                          <a:latin typeface="楷体" panose="02010609060101010101" pitchFamily="49" charset="-122"/>
                          <a:ea typeface="楷体" panose="02010609060101010101" pitchFamily="49" charset="-122"/>
                        </a:rPr>
                        <a:t>主要工艺包括：涂布、加热干燥、真空蒸镀和溅射</a:t>
                      </a:r>
                      <a:endParaRPr lang="en-US" sz="105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zh-CN" sz="900" kern="100" dirty="0">
                          <a:effectLst/>
                          <a:latin typeface="楷体" panose="02010609060101010101" pitchFamily="49" charset="-122"/>
                          <a:ea typeface="楷体" panose="02010609060101010101" pitchFamily="49" charset="-122"/>
                        </a:rPr>
                        <a:t>未有公开披露数据</a:t>
                      </a:r>
                      <a:endParaRPr lang="en-US" sz="105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10944411"/>
                  </a:ext>
                </a:extLst>
              </a:tr>
              <a:tr h="321715">
                <a:tc>
                  <a:txBody>
                    <a:bodyPr/>
                    <a:lstStyle/>
                    <a:p>
                      <a:pPr marL="0" marR="0" algn="ctr">
                        <a:spcBef>
                          <a:spcPts val="0"/>
                        </a:spcBef>
                        <a:spcAft>
                          <a:spcPts val="0"/>
                        </a:spcAft>
                      </a:pPr>
                      <a:r>
                        <a:rPr lang="zh-CN" sz="900" b="1" kern="100" dirty="0">
                          <a:effectLst/>
                          <a:latin typeface="楷体" panose="02010609060101010101" pitchFamily="49" charset="-122"/>
                          <a:ea typeface="楷体" panose="02010609060101010101" pitchFamily="49" charset="-122"/>
                        </a:rPr>
                        <a:t>市占率</a:t>
                      </a:r>
                      <a:endParaRPr lang="en-US" sz="105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900" kern="100" dirty="0">
                          <a:effectLst/>
                          <a:latin typeface="楷体" panose="02010609060101010101" pitchFamily="49" charset="-122"/>
                          <a:ea typeface="楷体" panose="02010609060101010101" pitchFamily="49" charset="-122"/>
                        </a:rPr>
                        <a:t>19.60%</a:t>
                      </a:r>
                      <a:endParaRPr lang="en-US" sz="105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900" kern="100">
                          <a:effectLst/>
                          <a:latin typeface="楷体" panose="02010609060101010101" pitchFamily="49" charset="-122"/>
                          <a:ea typeface="楷体" panose="02010609060101010101" pitchFamily="49" charset="-122"/>
                        </a:rPr>
                        <a:t>53.70%</a:t>
                      </a:r>
                      <a:endParaRPr lang="en-US" sz="105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900" kern="100" dirty="0">
                          <a:effectLst/>
                          <a:latin typeface="楷体" panose="02010609060101010101" pitchFamily="49" charset="-122"/>
                          <a:ea typeface="楷体" panose="02010609060101010101" pitchFamily="49" charset="-122"/>
                        </a:rPr>
                        <a:t>-</a:t>
                      </a:r>
                      <a:endParaRPr lang="en-US" sz="105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99064813"/>
                  </a:ext>
                </a:extLst>
              </a:tr>
            </a:tbl>
          </a:graphicData>
        </a:graphic>
      </p:graphicFrame>
      <p:sp>
        <p:nvSpPr>
          <p:cNvPr id="13" name="矩形 12">
            <a:extLst>
              <a:ext uri="{FF2B5EF4-FFF2-40B4-BE49-F238E27FC236}">
                <a16:creationId xmlns:a16="http://schemas.microsoft.com/office/drawing/2014/main" id="{2E51946F-CD70-4D69-8492-5DB629628F7B}"/>
              </a:ext>
            </a:extLst>
          </p:cNvPr>
          <p:cNvSpPr/>
          <p:nvPr/>
        </p:nvSpPr>
        <p:spPr>
          <a:xfrm>
            <a:off x="5312516" y="5853874"/>
            <a:ext cx="1313180" cy="261610"/>
          </a:xfrm>
          <a:prstGeom prst="rect">
            <a:avLst/>
          </a:prstGeom>
        </p:spPr>
        <p:txBody>
          <a:bodyPr wrap="none">
            <a:spAutoFit/>
          </a:bodyPr>
          <a:lstStyle/>
          <a:p>
            <a:pPr marL="0" marR="0" lvl="0" indent="0" algn="just" defTabSz="914400" rtl="0" eaLnBrk="1" fontAlgn="auto" latinLnBrk="0" hangingPunct="0">
              <a:lnSpc>
                <a:spcPct val="100000"/>
              </a:lnSpc>
              <a:spcBef>
                <a:spcPts val="0"/>
              </a:spcBef>
              <a:spcAft>
                <a:spcPts val="0"/>
              </a:spcAft>
              <a:buClrTx/>
              <a:buSzTx/>
              <a:buFontTx/>
              <a:buNone/>
              <a:tabLst/>
              <a:defRPr/>
            </a:pPr>
            <a:r>
              <a:rPr kumimoji="0" lang="zh-CN" altLang="en-US"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主要竞争对手情况</a:t>
            </a:r>
            <a:endParaRPr kumimoji="0" lang="en-US"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endParaRPr>
          </a:p>
        </p:txBody>
      </p:sp>
    </p:spTree>
    <p:extLst>
      <p:ext uri="{BB962C8B-B14F-4D97-AF65-F5344CB8AC3E}">
        <p14:creationId xmlns:p14="http://schemas.microsoft.com/office/powerpoint/2010/main" val="128139113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1"/>
          <p:cNvSpPr txBox="1"/>
          <p:nvPr/>
        </p:nvSpPr>
        <p:spPr>
          <a:xfrm>
            <a:off x="325755" y="176691"/>
            <a:ext cx="9707703" cy="461665"/>
          </a:xfrm>
          <a:prstGeom prst="rect">
            <a:avLst/>
          </a:prstGeom>
          <a:ln w="12700">
            <a:miter lim="400000"/>
          </a:ln>
        </p:spPr>
        <p:txBody>
          <a:bodyPr wrap="square" lIns="45719" rIns="45719">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5BAC"/>
                </a:solidFill>
                <a:effectLst/>
                <a:uLnTx/>
                <a:uFillTx/>
                <a:latin typeface="楷体" panose="02010609060101010101" charset="-122"/>
                <a:ea typeface="楷体" panose="02010609060101010101" charset="-122"/>
                <a:cs typeface="Helvetica"/>
                <a:sym typeface="微软雅黑" panose="020B0503020204020204" charset="-122"/>
              </a:rPr>
              <a:t>竞争格局优，公司产品屏蔽效能好</a:t>
            </a:r>
          </a:p>
        </p:txBody>
      </p:sp>
      <p:sp>
        <p:nvSpPr>
          <p:cNvPr id="5" name="矩形 4"/>
          <p:cNvSpPr/>
          <p:nvPr/>
        </p:nvSpPr>
        <p:spPr>
          <a:xfrm>
            <a:off x="325755" y="896124"/>
            <a:ext cx="11648071" cy="2308324"/>
          </a:xfrm>
          <a:prstGeom prst="rect">
            <a:avLst/>
          </a:prstGeom>
        </p:spPr>
        <p:txBody>
          <a:bodyPr wrap="square">
            <a:spAutoFit/>
          </a:bodyPr>
          <a:lstStyle/>
          <a:p>
            <a:pPr marL="285750" marR="0" lvl="0" indent="-285750" algn="l" defTabSz="914400" rtl="0" eaLnBrk="1" fontAlgn="auto" latinLnBrk="0" hangingPunct="0">
              <a:lnSpc>
                <a:spcPct val="100000"/>
              </a:lnSpc>
              <a:spcBef>
                <a:spcPts val="0"/>
              </a:spcBef>
              <a:spcAft>
                <a:spcPts val="0"/>
              </a:spcAft>
              <a:buClrTx/>
              <a:buSzTx/>
              <a:buFont typeface="Wingdings" panose="05000000000000000000" pitchFamily="2" charset="2"/>
              <a:buChar char="Ø"/>
              <a:tabLst/>
              <a:defRPr/>
            </a:pPr>
            <a:r>
              <a:rPr kumimoji="0" lang="zh-CN" altLang="en-US" sz="16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rPr>
              <a:t>电磁屏蔽膜产品系列多样，</a:t>
            </a:r>
            <a:r>
              <a:rPr kumimoji="0" lang="en-US" altLang="zh-CN" sz="16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rPr>
              <a:t>HSF-USB3</a:t>
            </a:r>
            <a:r>
              <a:rPr kumimoji="0" lang="zh-CN" altLang="en-US" sz="16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rPr>
              <a:t>系列受到终端厂商青睐。</a:t>
            </a:r>
            <a:r>
              <a:rPr kumimoji="0" lang="zh-CN" altLang="en-US" sz="16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rPr>
              <a:t>电磁屏蔽膜产品主要分为</a:t>
            </a:r>
            <a:r>
              <a:rPr kumimoji="0" lang="en-US" altLang="zh-CN" sz="16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rPr>
              <a:t>HSF6000</a:t>
            </a:r>
            <a:r>
              <a:rPr kumimoji="0" lang="zh-CN" altLang="en-US" sz="16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rPr>
              <a:t>和</a:t>
            </a:r>
            <a:r>
              <a:rPr kumimoji="0" lang="en-US" altLang="zh-CN" sz="16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rPr>
              <a:t>HSF-USB3</a:t>
            </a:r>
            <a:r>
              <a:rPr kumimoji="0" lang="zh-CN" altLang="en-US" sz="16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rPr>
              <a:t>两大系列，</a:t>
            </a:r>
            <a:r>
              <a:rPr lang="en-US" altLang="zh-CN" sz="1600" kern="0" dirty="0">
                <a:solidFill>
                  <a:srgbClr val="000000"/>
                </a:solidFill>
                <a:latin typeface="楷体" panose="02010609060101010101" pitchFamily="49" charset="-122"/>
                <a:ea typeface="楷体" panose="02010609060101010101" pitchFamily="49" charset="-122"/>
                <a:sym typeface="微软雅黑" panose="020B0503020204020204" charset="-122"/>
              </a:rPr>
              <a:t>HSF6000</a:t>
            </a:r>
            <a:r>
              <a:rPr lang="zh-CN" altLang="en-US" sz="1600" kern="0" dirty="0">
                <a:solidFill>
                  <a:srgbClr val="000000"/>
                </a:solidFill>
                <a:latin typeface="楷体" panose="02010609060101010101" pitchFamily="49" charset="-122"/>
                <a:ea typeface="楷体" panose="02010609060101010101" pitchFamily="49" charset="-122"/>
                <a:sym typeface="微软雅黑" panose="020B0503020204020204" charset="-122"/>
              </a:rPr>
              <a:t>系列是公司于</a:t>
            </a:r>
            <a:r>
              <a:rPr lang="en-US" altLang="zh-CN" sz="1600" kern="0" dirty="0">
                <a:solidFill>
                  <a:srgbClr val="000000"/>
                </a:solidFill>
                <a:latin typeface="楷体" panose="02010609060101010101" pitchFamily="49" charset="-122"/>
                <a:ea typeface="楷体" panose="02010609060101010101" pitchFamily="49" charset="-122"/>
                <a:sym typeface="微软雅黑" panose="020B0503020204020204" charset="-122"/>
              </a:rPr>
              <a:t>2012</a:t>
            </a:r>
            <a:r>
              <a:rPr lang="zh-CN" altLang="en-US" sz="1600" kern="0" dirty="0">
                <a:solidFill>
                  <a:srgbClr val="000000"/>
                </a:solidFill>
                <a:latin typeface="楷体" panose="02010609060101010101" pitchFamily="49" charset="-122"/>
                <a:ea typeface="楷体" panose="02010609060101010101" pitchFamily="49" charset="-122"/>
                <a:sym typeface="微软雅黑" panose="020B0503020204020204" charset="-122"/>
              </a:rPr>
              <a:t>年开始推出并不断更新的金属合金型电磁屏蔽膜。屏蔽效能高、具有优异的柔韧性。</a:t>
            </a:r>
            <a:r>
              <a:rPr lang="en-US" altLang="zh-CN" sz="1600" kern="0" dirty="0">
                <a:solidFill>
                  <a:srgbClr val="000000"/>
                </a:solidFill>
                <a:latin typeface="楷体" panose="02010609060101010101" pitchFamily="49" charset="-122"/>
                <a:ea typeface="楷体" panose="02010609060101010101" pitchFamily="49" charset="-122"/>
                <a:sym typeface="微软雅黑" panose="020B0503020204020204" charset="-122"/>
              </a:rPr>
              <a:t>HSF-USB3</a:t>
            </a:r>
            <a:r>
              <a:rPr lang="zh-CN" altLang="en-US" sz="1600" kern="0" dirty="0">
                <a:solidFill>
                  <a:srgbClr val="000000"/>
                </a:solidFill>
                <a:latin typeface="楷体" panose="02010609060101010101" pitchFamily="49" charset="-122"/>
                <a:ea typeface="楷体" panose="02010609060101010101" pitchFamily="49" charset="-122"/>
                <a:sym typeface="微软雅黑" panose="020B0503020204020204" charset="-122"/>
              </a:rPr>
              <a:t>系列产品是公司创新研发出的微针型电磁屏蔽膜，由于</a:t>
            </a:r>
            <a:r>
              <a:rPr kumimoji="0" lang="en-US" altLang="zh-CN" sz="16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rPr>
              <a:t>USB3</a:t>
            </a:r>
            <a:r>
              <a:rPr kumimoji="0" lang="zh-CN" altLang="en-US" sz="16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rPr>
              <a:t>系列比</a:t>
            </a:r>
            <a:r>
              <a:rPr kumimoji="0" lang="en-US" altLang="zh-CN" sz="16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rPr>
              <a:t>6000</a:t>
            </a:r>
            <a:r>
              <a:rPr kumimoji="0" lang="zh-CN" altLang="en-US" sz="16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rPr>
              <a:t>系列有更高的屏蔽效能、同时具有可大幅降低高频信号传输损失的特点，获得了三星、华为等终端厂商的认可，自</a:t>
            </a:r>
            <a:r>
              <a:rPr kumimoji="0" lang="en-US" altLang="zh-CN" sz="16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rPr>
              <a:t>2014</a:t>
            </a:r>
            <a:r>
              <a:rPr kumimoji="0" lang="zh-CN" altLang="en-US" sz="16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rPr>
              <a:t>年推入市场以来，逐渐成为所有产品中提供销售收入的主体；</a:t>
            </a:r>
            <a:r>
              <a:rPr kumimoji="0" lang="en-US" altLang="zh-CN" sz="16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rPr>
              <a:t>2018</a:t>
            </a:r>
            <a:r>
              <a:rPr kumimoji="0" lang="zh-CN" altLang="en-US" sz="16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rPr>
              <a:t>年</a:t>
            </a:r>
            <a:r>
              <a:rPr kumimoji="0" lang="en-US" altLang="zh-CN" sz="16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rPr>
              <a:t>HSF-USB3</a:t>
            </a:r>
            <a:r>
              <a:rPr kumimoji="0" lang="zh-CN" altLang="en-US" sz="16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rPr>
              <a:t>、</a:t>
            </a:r>
            <a:r>
              <a:rPr kumimoji="0" lang="en-US" altLang="zh-CN" sz="16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rPr>
              <a:t>HSF-6000</a:t>
            </a:r>
            <a:r>
              <a:rPr kumimoji="0" lang="zh-CN" altLang="en-US" sz="16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rPr>
              <a:t>和其他主营业务分别提供</a:t>
            </a:r>
            <a:r>
              <a:rPr kumimoji="0" lang="en-US" altLang="zh-CN" sz="16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rPr>
              <a:t>60.9%</a:t>
            </a:r>
            <a:r>
              <a:rPr kumimoji="0" lang="zh-CN" altLang="en-US" sz="16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rPr>
              <a:t>、</a:t>
            </a:r>
            <a:r>
              <a:rPr kumimoji="0" lang="en-US" altLang="zh-CN" sz="16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rPr>
              <a:t>37.9%</a:t>
            </a:r>
            <a:r>
              <a:rPr kumimoji="0" lang="zh-CN" altLang="en-US" sz="16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rPr>
              <a:t>和</a:t>
            </a:r>
            <a:r>
              <a:rPr kumimoji="0" lang="en-US" altLang="zh-CN" sz="16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rPr>
              <a:t>1.2%</a:t>
            </a:r>
            <a:r>
              <a:rPr kumimoji="0" lang="zh-CN" altLang="en-US" sz="16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rPr>
              <a:t>的收入。</a:t>
            </a:r>
            <a:endParaRPr kumimoji="0" lang="en-US" altLang="zh-CN" sz="16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endParaRPr>
          </a:p>
          <a:p>
            <a:pPr marL="285750" marR="0" lvl="0" indent="-285750" algn="l" defTabSz="914400" rtl="0" eaLnBrk="1" fontAlgn="auto" latinLnBrk="0" hangingPunct="0">
              <a:lnSpc>
                <a:spcPct val="100000"/>
              </a:lnSpc>
              <a:spcBef>
                <a:spcPts val="0"/>
              </a:spcBef>
              <a:spcAft>
                <a:spcPts val="0"/>
              </a:spcAft>
              <a:buClrTx/>
              <a:buSzTx/>
              <a:buFont typeface="Wingdings" panose="05000000000000000000" pitchFamily="2" charset="2"/>
              <a:buChar char="Ø"/>
              <a:tabLst/>
              <a:defRPr/>
            </a:pPr>
            <a:r>
              <a:rPr kumimoji="0" lang="zh-CN" altLang="en-US" sz="1600" b="1"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公司</a:t>
            </a:r>
            <a:r>
              <a:rPr kumimoji="0" lang="en-US" altLang="zh-CN" sz="1600" b="1"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2016-2020</a:t>
            </a:r>
            <a:r>
              <a:rPr kumimoji="0" lang="zh-CN" altLang="en-US" sz="1600" b="1"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年积极扩张产能</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2020</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年产能已经达到</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50</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万平方米</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月，公司产品生产存在淡旺季，产能利用率平均值为</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75%</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左右。电磁屏蔽膜募投项目建设期两年，预计第五年达产，投产后产能约为</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70</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万平方米</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月，中远期目标是达到</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100</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万平方米</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月。</a:t>
            </a:r>
            <a:r>
              <a:rPr kumimoji="0" lang="zh-CN" altLang="en-US" sz="1600" b="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公司于</a:t>
            </a:r>
            <a:r>
              <a:rPr kumimoji="0" lang="en-US" altLang="zh-CN" sz="1600" b="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2020</a:t>
            </a:r>
            <a:r>
              <a:rPr kumimoji="0" lang="zh-CN" altLang="en-US" sz="1600" b="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年底迎来广州总部项目（</a:t>
            </a:r>
            <a:r>
              <a:rPr kumimoji="0" lang="en-US" altLang="zh-CN" sz="1600" b="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2</a:t>
            </a:r>
            <a:r>
              <a:rPr kumimoji="0" lang="zh-CN" altLang="en-US" sz="1600" b="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号楼）的封顶，该项目承担着电磁屏蔽膜新产能的扩容，将帮助公司进一步提升电磁屏蔽膜市占率。</a:t>
            </a:r>
            <a:endParaRPr kumimoji="0" lang="en-US" sz="1600" b="0"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Helvetica"/>
              <a:sym typeface="微软雅黑" panose="020B0503020204020204" charset="-122"/>
            </a:endParaRPr>
          </a:p>
        </p:txBody>
      </p:sp>
      <p:sp>
        <p:nvSpPr>
          <p:cNvPr id="11" name="文本框 10"/>
          <p:cNvSpPr txBox="1"/>
          <p:nvPr/>
        </p:nvSpPr>
        <p:spPr>
          <a:xfrm>
            <a:off x="9554845" y="6550504"/>
            <a:ext cx="2637155" cy="261610"/>
          </a:xfrm>
          <a:prstGeom prst="rect">
            <a:avLst/>
          </a:prstGeom>
          <a:solidFill>
            <a:schemeClr val="bg1"/>
          </a:solidFill>
        </p:spPr>
        <p:txBody>
          <a:bodyPr wrap="square" rtlCol="0">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algn="r">
              <a:defRPr sz="1100">
                <a:latin typeface="楷体" panose="02010609060101010101" charset="-122"/>
                <a:ea typeface="楷体" panose="02010609060101010101" charset="-122"/>
              </a:defRPr>
            </a:lvl1pPr>
          </a:lstStyle>
          <a:p>
            <a:pPr marL="0" marR="0" lvl="0" indent="0" algn="r" defTabSz="914400" rtl="0" eaLnBrk="1" fontAlgn="auto" latinLnBrk="0" hangingPunct="0">
              <a:lnSpc>
                <a:spcPct val="100000"/>
              </a:lnSpc>
              <a:spcBef>
                <a:spcPts val="0"/>
              </a:spcBef>
              <a:spcAft>
                <a:spcPts val="0"/>
              </a:spcAft>
              <a:buClrTx/>
              <a:buSzTx/>
              <a:buFontTx/>
              <a:buNone/>
              <a:tabLst/>
              <a:defRPr/>
            </a:pPr>
            <a:r>
              <a:rPr kumimoji="0" lang="zh-CN" altLang="en-US"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资料来源：招股说明书，拓自达官网</a:t>
            </a:r>
            <a:endParaRPr kumimoji="0" lang="en-US"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endParaRPr>
          </a:p>
        </p:txBody>
      </p:sp>
      <p:sp>
        <p:nvSpPr>
          <p:cNvPr id="2" name="Rectangle 2">
            <a:extLst>
              <a:ext uri="{FF2B5EF4-FFF2-40B4-BE49-F238E27FC236}">
                <a16:creationId xmlns:a16="http://schemas.microsoft.com/office/drawing/2014/main" id="{0FB6BA4B-9678-45F5-B7B7-6998A14A116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endParaRPr>
          </a:p>
        </p:txBody>
      </p:sp>
      <p:sp>
        <p:nvSpPr>
          <p:cNvPr id="3" name="Rectangle 4">
            <a:extLst>
              <a:ext uri="{FF2B5EF4-FFF2-40B4-BE49-F238E27FC236}">
                <a16:creationId xmlns:a16="http://schemas.microsoft.com/office/drawing/2014/main" id="{8809C0FD-CDC7-4DDA-BE8F-E09F616AD411}"/>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endParaRPr>
          </a:p>
        </p:txBody>
      </p:sp>
      <p:sp>
        <p:nvSpPr>
          <p:cNvPr id="4" name="Rectangle 6">
            <a:extLst>
              <a:ext uri="{FF2B5EF4-FFF2-40B4-BE49-F238E27FC236}">
                <a16:creationId xmlns:a16="http://schemas.microsoft.com/office/drawing/2014/main" id="{256F3C00-2DD1-4A5E-AF50-66FD6630D688}"/>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endParaRPr>
          </a:p>
        </p:txBody>
      </p:sp>
      <p:sp>
        <p:nvSpPr>
          <p:cNvPr id="6" name="Rectangle 2">
            <a:extLst>
              <a:ext uri="{FF2B5EF4-FFF2-40B4-BE49-F238E27FC236}">
                <a16:creationId xmlns:a16="http://schemas.microsoft.com/office/drawing/2014/main" id="{2C2E76DB-2C30-4713-B2CC-F42ED9EDAB95}"/>
              </a:ext>
            </a:extLst>
          </p:cNvPr>
          <p:cNvSpPr>
            <a:spLocks noChangeArrowheads="1"/>
          </p:cNvSpPr>
          <p:nvPr/>
        </p:nvSpPr>
        <p:spPr bwMode="auto">
          <a:xfrm>
            <a:off x="798897" y="3244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endParaRPr>
          </a:p>
        </p:txBody>
      </p:sp>
      <p:sp>
        <p:nvSpPr>
          <p:cNvPr id="9" name="Rectangle 4">
            <a:extLst>
              <a:ext uri="{FF2B5EF4-FFF2-40B4-BE49-F238E27FC236}">
                <a16:creationId xmlns:a16="http://schemas.microsoft.com/office/drawing/2014/main" id="{19909287-CFE8-427E-8599-1DECBCE97182}"/>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endParaRPr>
          </a:p>
        </p:txBody>
      </p:sp>
      <p:graphicFrame>
        <p:nvGraphicFramePr>
          <p:cNvPr id="12" name="表格 11">
            <a:extLst>
              <a:ext uri="{FF2B5EF4-FFF2-40B4-BE49-F238E27FC236}">
                <a16:creationId xmlns:a16="http://schemas.microsoft.com/office/drawing/2014/main" id="{9088CEDF-F4AB-426B-8795-A813D8D32EAE}"/>
              </a:ext>
            </a:extLst>
          </p:cNvPr>
          <p:cNvGraphicFramePr>
            <a:graphicFrameLocks noGrp="1"/>
          </p:cNvGraphicFramePr>
          <p:nvPr>
            <p:extLst>
              <p:ext uri="{D42A27DB-BD31-4B8C-83A1-F6EECF244321}">
                <p14:modId xmlns:p14="http://schemas.microsoft.com/office/powerpoint/2010/main" val="3509631765"/>
              </p:ext>
            </p:extLst>
          </p:nvPr>
        </p:nvGraphicFramePr>
        <p:xfrm>
          <a:off x="6689558" y="3450669"/>
          <a:ext cx="5284268" cy="1459865"/>
        </p:xfrm>
        <a:graphic>
          <a:graphicData uri="http://schemas.openxmlformats.org/drawingml/2006/table">
            <a:tbl>
              <a:tblPr>
                <a:tableStyleId>{5C22544A-7EE6-4342-B048-85BDC9FD1C3A}</a:tableStyleId>
              </a:tblPr>
              <a:tblGrid>
                <a:gridCol w="1671172">
                  <a:extLst>
                    <a:ext uri="{9D8B030D-6E8A-4147-A177-3AD203B41FA5}">
                      <a16:colId xmlns:a16="http://schemas.microsoft.com/office/drawing/2014/main" val="1015863863"/>
                    </a:ext>
                  </a:extLst>
                </a:gridCol>
                <a:gridCol w="844712">
                  <a:extLst>
                    <a:ext uri="{9D8B030D-6E8A-4147-A177-3AD203B41FA5}">
                      <a16:colId xmlns:a16="http://schemas.microsoft.com/office/drawing/2014/main" val="1620103531"/>
                    </a:ext>
                  </a:extLst>
                </a:gridCol>
                <a:gridCol w="844712">
                  <a:extLst>
                    <a:ext uri="{9D8B030D-6E8A-4147-A177-3AD203B41FA5}">
                      <a16:colId xmlns:a16="http://schemas.microsoft.com/office/drawing/2014/main" val="737080942"/>
                    </a:ext>
                  </a:extLst>
                </a:gridCol>
                <a:gridCol w="961836">
                  <a:extLst>
                    <a:ext uri="{9D8B030D-6E8A-4147-A177-3AD203B41FA5}">
                      <a16:colId xmlns:a16="http://schemas.microsoft.com/office/drawing/2014/main" val="853807752"/>
                    </a:ext>
                  </a:extLst>
                </a:gridCol>
                <a:gridCol w="961836">
                  <a:extLst>
                    <a:ext uri="{9D8B030D-6E8A-4147-A177-3AD203B41FA5}">
                      <a16:colId xmlns:a16="http://schemas.microsoft.com/office/drawing/2014/main" val="3533215473"/>
                    </a:ext>
                  </a:extLst>
                </a:gridCol>
              </a:tblGrid>
              <a:tr h="237490">
                <a:tc>
                  <a:txBody>
                    <a:bodyPr/>
                    <a:lstStyle/>
                    <a:p>
                      <a:pPr marL="0" marR="0" algn="ctr">
                        <a:spcBef>
                          <a:spcPts val="0"/>
                        </a:spcBef>
                        <a:spcAft>
                          <a:spcPts val="0"/>
                        </a:spcAft>
                      </a:pPr>
                      <a:r>
                        <a:rPr lang="zh-CN" sz="900" b="1" kern="100" dirty="0">
                          <a:effectLst/>
                          <a:latin typeface="楷体" panose="02010609060101010101" pitchFamily="49" charset="-122"/>
                          <a:ea typeface="楷体" panose="02010609060101010101" pitchFamily="49" charset="-122"/>
                        </a:rPr>
                        <a:t>应用方向</a:t>
                      </a:r>
                      <a:endParaRPr lang="en-US" sz="105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zh-CN" sz="900" b="1" kern="100" dirty="0">
                          <a:effectLst/>
                          <a:latin typeface="楷体" panose="02010609060101010101" pitchFamily="49" charset="-122"/>
                          <a:ea typeface="楷体" panose="02010609060101010101" pitchFamily="49" charset="-122"/>
                        </a:rPr>
                        <a:t>公司</a:t>
                      </a:r>
                      <a:endParaRPr lang="en-US" sz="105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zh-CN" sz="900" b="1" kern="100" dirty="0">
                          <a:effectLst/>
                          <a:latin typeface="楷体" panose="02010609060101010101" pitchFamily="49" charset="-122"/>
                          <a:ea typeface="楷体" panose="02010609060101010101" pitchFamily="49" charset="-122"/>
                        </a:rPr>
                        <a:t>产品型号</a:t>
                      </a:r>
                      <a:endParaRPr lang="en-US" sz="105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zh-CN" sz="900" b="1" kern="100" dirty="0">
                          <a:effectLst/>
                          <a:latin typeface="楷体" panose="02010609060101010101" pitchFamily="49" charset="-122"/>
                          <a:ea typeface="楷体" panose="02010609060101010101" pitchFamily="49" charset="-122"/>
                        </a:rPr>
                        <a:t>厚度（微米）</a:t>
                      </a:r>
                      <a:endParaRPr lang="en-US" sz="105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zh-CN" sz="900" b="1" kern="100" dirty="0">
                          <a:effectLst/>
                          <a:latin typeface="楷体" panose="02010609060101010101" pitchFamily="49" charset="-122"/>
                          <a:ea typeface="楷体" panose="02010609060101010101" pitchFamily="49" charset="-122"/>
                        </a:rPr>
                        <a:t>屏蔽效能（</a:t>
                      </a:r>
                      <a:r>
                        <a:rPr lang="en-US" sz="900" b="1" kern="100" dirty="0">
                          <a:effectLst/>
                          <a:latin typeface="楷体" panose="02010609060101010101" pitchFamily="49" charset="-122"/>
                          <a:ea typeface="楷体" panose="02010609060101010101" pitchFamily="49" charset="-122"/>
                        </a:rPr>
                        <a:t>dB</a:t>
                      </a:r>
                      <a:r>
                        <a:rPr lang="zh-CN" sz="900" b="1" kern="100" dirty="0">
                          <a:effectLst/>
                          <a:latin typeface="楷体" panose="02010609060101010101" pitchFamily="49" charset="-122"/>
                          <a:ea typeface="楷体" panose="02010609060101010101" pitchFamily="49" charset="-122"/>
                        </a:rPr>
                        <a:t>）</a:t>
                      </a:r>
                      <a:endParaRPr lang="en-US" sz="105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20361402"/>
                  </a:ext>
                </a:extLst>
              </a:tr>
              <a:tr h="212725">
                <a:tc rowSpan="2">
                  <a:txBody>
                    <a:bodyPr/>
                    <a:lstStyle/>
                    <a:p>
                      <a:pPr marL="0" marR="0" algn="ctr">
                        <a:spcBef>
                          <a:spcPts val="0"/>
                        </a:spcBef>
                        <a:spcAft>
                          <a:spcPts val="0"/>
                        </a:spcAft>
                      </a:pPr>
                      <a:r>
                        <a:rPr lang="zh-CN" sz="900" b="1" kern="100" dirty="0">
                          <a:effectLst/>
                          <a:latin typeface="楷体" panose="02010609060101010101" pitchFamily="49" charset="-122"/>
                          <a:ea typeface="楷体" panose="02010609060101010101" pitchFamily="49" charset="-122"/>
                        </a:rPr>
                        <a:t>主打销售产品</a:t>
                      </a:r>
                      <a:r>
                        <a:rPr lang="en-US" sz="900" b="1" kern="100" dirty="0">
                          <a:effectLst/>
                          <a:latin typeface="楷体" panose="02010609060101010101" pitchFamily="49" charset="-122"/>
                          <a:ea typeface="楷体" panose="02010609060101010101" pitchFamily="49" charset="-122"/>
                        </a:rPr>
                        <a:t>1</a:t>
                      </a:r>
                      <a:endParaRPr lang="en-US" sz="105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zh-CN" sz="900" kern="100">
                          <a:effectLst/>
                          <a:latin typeface="楷体" panose="02010609060101010101" pitchFamily="49" charset="-122"/>
                          <a:ea typeface="楷体" panose="02010609060101010101" pitchFamily="49" charset="-122"/>
                        </a:rPr>
                        <a:t>方邦股份</a:t>
                      </a:r>
                      <a:endParaRPr lang="en-US" sz="105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900" kern="100">
                          <a:effectLst/>
                          <a:latin typeface="楷体" panose="02010609060101010101" pitchFamily="49" charset="-122"/>
                          <a:ea typeface="楷体" panose="02010609060101010101" pitchFamily="49" charset="-122"/>
                        </a:rPr>
                        <a:t>HSF8000-2</a:t>
                      </a:r>
                      <a:endParaRPr lang="en-US" sz="10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900" kern="100">
                          <a:effectLst/>
                          <a:latin typeface="楷体" panose="02010609060101010101" pitchFamily="49" charset="-122"/>
                          <a:ea typeface="楷体" panose="02010609060101010101" pitchFamily="49" charset="-122"/>
                        </a:rPr>
                        <a:t>12</a:t>
                      </a:r>
                      <a:endParaRPr lang="en-US" sz="105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900" kern="100" dirty="0">
                          <a:effectLst/>
                          <a:latin typeface="楷体" panose="02010609060101010101" pitchFamily="49" charset="-122"/>
                          <a:ea typeface="楷体" panose="02010609060101010101" pitchFamily="49" charset="-122"/>
                        </a:rPr>
                        <a:t>61.9-68.5</a:t>
                      </a:r>
                      <a:endParaRPr lang="en-US" sz="10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44000893"/>
                  </a:ext>
                </a:extLst>
              </a:tr>
              <a:tr h="201930">
                <a:tc vMerge="1">
                  <a:txBody>
                    <a:bodyPr/>
                    <a:lstStyle/>
                    <a:p>
                      <a:endParaRPr lang="en-US"/>
                    </a:p>
                  </a:txBody>
                  <a:tcPr/>
                </a:tc>
                <a:tc>
                  <a:txBody>
                    <a:bodyPr/>
                    <a:lstStyle/>
                    <a:p>
                      <a:pPr marL="0" marR="0" algn="ctr">
                        <a:spcBef>
                          <a:spcPts val="0"/>
                        </a:spcBef>
                        <a:spcAft>
                          <a:spcPts val="0"/>
                        </a:spcAft>
                      </a:pPr>
                      <a:r>
                        <a:rPr lang="zh-CN" sz="900" kern="100" dirty="0">
                          <a:effectLst/>
                          <a:latin typeface="楷体" panose="02010609060101010101" pitchFamily="49" charset="-122"/>
                          <a:ea typeface="楷体" panose="02010609060101010101" pitchFamily="49" charset="-122"/>
                        </a:rPr>
                        <a:t>拓自达</a:t>
                      </a:r>
                      <a:endParaRPr lang="en-US" sz="105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900" kern="100" dirty="0">
                          <a:effectLst/>
                          <a:latin typeface="楷体" panose="02010609060101010101" pitchFamily="49" charset="-122"/>
                          <a:ea typeface="楷体" panose="02010609060101010101" pitchFamily="49" charset="-122"/>
                        </a:rPr>
                        <a:t>SF-PC5600</a:t>
                      </a:r>
                      <a:endParaRPr lang="en-US" sz="10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900" kern="100">
                          <a:effectLst/>
                          <a:latin typeface="楷体" panose="02010609060101010101" pitchFamily="49" charset="-122"/>
                          <a:ea typeface="楷体" panose="02010609060101010101" pitchFamily="49" charset="-122"/>
                        </a:rPr>
                        <a:t>15</a:t>
                      </a:r>
                      <a:endParaRPr lang="en-US" sz="105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900" kern="100" dirty="0">
                          <a:effectLst/>
                          <a:latin typeface="楷体" panose="02010609060101010101" pitchFamily="49" charset="-122"/>
                          <a:ea typeface="楷体" panose="02010609060101010101" pitchFamily="49" charset="-122"/>
                        </a:rPr>
                        <a:t>52.2-55.6</a:t>
                      </a:r>
                      <a:endParaRPr lang="en-US" sz="10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08751377"/>
                  </a:ext>
                </a:extLst>
              </a:tr>
              <a:tr h="201930">
                <a:tc rowSpan="2">
                  <a:txBody>
                    <a:bodyPr/>
                    <a:lstStyle/>
                    <a:p>
                      <a:pPr marL="0" marR="0" algn="ctr">
                        <a:spcBef>
                          <a:spcPts val="0"/>
                        </a:spcBef>
                        <a:spcAft>
                          <a:spcPts val="0"/>
                        </a:spcAft>
                      </a:pPr>
                      <a:r>
                        <a:rPr lang="zh-CN" sz="900" b="1" kern="100" dirty="0">
                          <a:effectLst/>
                          <a:latin typeface="楷体" panose="02010609060101010101" pitchFamily="49" charset="-122"/>
                          <a:ea typeface="楷体" panose="02010609060101010101" pitchFamily="49" charset="-122"/>
                        </a:rPr>
                        <a:t>主打销售产品</a:t>
                      </a:r>
                      <a:r>
                        <a:rPr lang="en-US" sz="900" b="1" kern="100" dirty="0">
                          <a:effectLst/>
                          <a:latin typeface="楷体" panose="02010609060101010101" pitchFamily="49" charset="-122"/>
                          <a:ea typeface="楷体" panose="02010609060101010101" pitchFamily="49" charset="-122"/>
                        </a:rPr>
                        <a:t>2</a:t>
                      </a:r>
                      <a:endParaRPr lang="en-US" sz="105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zh-CN" sz="900" kern="100" dirty="0">
                          <a:effectLst/>
                          <a:latin typeface="楷体" panose="02010609060101010101" pitchFamily="49" charset="-122"/>
                          <a:ea typeface="楷体" panose="02010609060101010101" pitchFamily="49" charset="-122"/>
                        </a:rPr>
                        <a:t>方邦股份</a:t>
                      </a:r>
                      <a:endParaRPr lang="en-US" sz="105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900" kern="100" dirty="0">
                          <a:effectLst/>
                          <a:latin typeface="楷体" panose="02010609060101010101" pitchFamily="49" charset="-122"/>
                          <a:ea typeface="楷体" panose="02010609060101010101" pitchFamily="49" charset="-122"/>
                        </a:rPr>
                        <a:t>HSF-KDT-02</a:t>
                      </a:r>
                      <a:endParaRPr lang="en-US" sz="10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900" kern="100">
                          <a:effectLst/>
                          <a:latin typeface="楷体" panose="02010609060101010101" pitchFamily="49" charset="-122"/>
                          <a:ea typeface="楷体" panose="02010609060101010101" pitchFamily="49" charset="-122"/>
                        </a:rPr>
                        <a:t>-</a:t>
                      </a:r>
                      <a:endParaRPr lang="en-US" sz="105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900" kern="100" dirty="0">
                          <a:effectLst/>
                          <a:latin typeface="楷体" panose="02010609060101010101" pitchFamily="49" charset="-122"/>
                          <a:ea typeface="楷体" panose="02010609060101010101" pitchFamily="49" charset="-122"/>
                        </a:rPr>
                        <a:t>60.66-69.8</a:t>
                      </a:r>
                      <a:endParaRPr lang="en-US" sz="10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65086043"/>
                  </a:ext>
                </a:extLst>
              </a:tr>
              <a:tr h="201930">
                <a:tc vMerge="1">
                  <a:txBody>
                    <a:bodyPr/>
                    <a:lstStyle/>
                    <a:p>
                      <a:endParaRPr lang="en-US"/>
                    </a:p>
                  </a:txBody>
                  <a:tcPr/>
                </a:tc>
                <a:tc>
                  <a:txBody>
                    <a:bodyPr/>
                    <a:lstStyle/>
                    <a:p>
                      <a:pPr marL="0" marR="0" algn="ctr">
                        <a:spcBef>
                          <a:spcPts val="0"/>
                        </a:spcBef>
                        <a:spcAft>
                          <a:spcPts val="0"/>
                        </a:spcAft>
                      </a:pPr>
                      <a:r>
                        <a:rPr lang="zh-CN" sz="900" kern="100">
                          <a:effectLst/>
                          <a:latin typeface="楷体" panose="02010609060101010101" pitchFamily="49" charset="-122"/>
                          <a:ea typeface="楷体" panose="02010609060101010101" pitchFamily="49" charset="-122"/>
                        </a:rPr>
                        <a:t>拓自达</a:t>
                      </a:r>
                      <a:endParaRPr lang="en-US" sz="105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900" kern="100">
                          <a:effectLst/>
                          <a:latin typeface="楷体" panose="02010609060101010101" pitchFamily="49" charset="-122"/>
                          <a:ea typeface="楷体" panose="02010609060101010101" pitchFamily="49" charset="-122"/>
                        </a:rPr>
                        <a:t>SF-PC5900</a:t>
                      </a:r>
                      <a:endParaRPr lang="en-US" sz="10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900" kern="100">
                          <a:effectLst/>
                          <a:latin typeface="楷体" panose="02010609060101010101" pitchFamily="49" charset="-122"/>
                          <a:ea typeface="楷体" panose="02010609060101010101" pitchFamily="49" charset="-122"/>
                        </a:rPr>
                        <a:t>8</a:t>
                      </a:r>
                      <a:endParaRPr lang="en-US" sz="105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900" kern="100" dirty="0">
                          <a:effectLst/>
                          <a:latin typeface="楷体" panose="02010609060101010101" pitchFamily="49" charset="-122"/>
                          <a:ea typeface="楷体" panose="02010609060101010101" pitchFamily="49" charset="-122"/>
                        </a:rPr>
                        <a:t>52.0-56.5</a:t>
                      </a:r>
                      <a:endParaRPr lang="en-US" sz="10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42594475"/>
                  </a:ext>
                </a:extLst>
              </a:tr>
              <a:tr h="201930">
                <a:tc rowSpan="2">
                  <a:txBody>
                    <a:bodyPr/>
                    <a:lstStyle/>
                    <a:p>
                      <a:pPr marL="0" marR="0" algn="ctr">
                        <a:spcBef>
                          <a:spcPts val="0"/>
                        </a:spcBef>
                        <a:spcAft>
                          <a:spcPts val="0"/>
                        </a:spcAft>
                      </a:pPr>
                      <a:r>
                        <a:rPr lang="zh-CN" sz="900" b="1" kern="100" dirty="0">
                          <a:effectLst/>
                          <a:latin typeface="楷体" panose="02010609060101010101" pitchFamily="49" charset="-122"/>
                          <a:ea typeface="楷体" panose="02010609060101010101" pitchFamily="49" charset="-122"/>
                        </a:rPr>
                        <a:t>高频</a:t>
                      </a:r>
                      <a:r>
                        <a:rPr lang="en-US" sz="900" b="1" kern="100" dirty="0">
                          <a:effectLst/>
                          <a:latin typeface="楷体" panose="02010609060101010101" pitchFamily="49" charset="-122"/>
                          <a:ea typeface="楷体" panose="02010609060101010101" pitchFamily="49" charset="-122"/>
                        </a:rPr>
                        <a:t>/</a:t>
                      </a:r>
                      <a:r>
                        <a:rPr lang="zh-CN" sz="900" b="1" kern="100" dirty="0">
                          <a:effectLst/>
                          <a:latin typeface="楷体" panose="02010609060101010101" pitchFamily="49" charset="-122"/>
                          <a:ea typeface="楷体" panose="02010609060101010101" pitchFamily="49" charset="-122"/>
                        </a:rPr>
                        <a:t>高速传输，</a:t>
                      </a:r>
                      <a:r>
                        <a:rPr lang="en-US" sz="900" b="1" kern="100" dirty="0">
                          <a:effectLst/>
                          <a:latin typeface="楷体" panose="02010609060101010101" pitchFamily="49" charset="-122"/>
                          <a:ea typeface="楷体" panose="02010609060101010101" pitchFamily="49" charset="-122"/>
                        </a:rPr>
                        <a:t>5G</a:t>
                      </a:r>
                      <a:r>
                        <a:rPr lang="zh-CN" sz="900" b="1" kern="100" dirty="0">
                          <a:effectLst/>
                          <a:latin typeface="楷体" panose="02010609060101010101" pitchFamily="49" charset="-122"/>
                          <a:ea typeface="楷体" panose="02010609060101010101" pitchFamily="49" charset="-122"/>
                        </a:rPr>
                        <a:t>兼容的屏蔽膜</a:t>
                      </a:r>
                      <a:endParaRPr lang="en-US" sz="105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zh-CN" sz="900" kern="100">
                          <a:effectLst/>
                          <a:latin typeface="楷体" panose="02010609060101010101" pitchFamily="49" charset="-122"/>
                          <a:ea typeface="楷体" panose="02010609060101010101" pitchFamily="49" charset="-122"/>
                        </a:rPr>
                        <a:t>方邦股份</a:t>
                      </a:r>
                      <a:endParaRPr lang="en-US" sz="105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900" kern="100" dirty="0">
                          <a:effectLst/>
                          <a:latin typeface="楷体" panose="02010609060101010101" pitchFamily="49" charset="-122"/>
                          <a:ea typeface="楷体" panose="02010609060101010101" pitchFamily="49" charset="-122"/>
                        </a:rPr>
                        <a:t>HSF-USB3-C</a:t>
                      </a:r>
                      <a:endParaRPr lang="en-US" sz="10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900" kern="100">
                          <a:effectLst/>
                          <a:latin typeface="楷体" panose="02010609060101010101" pitchFamily="49" charset="-122"/>
                          <a:ea typeface="楷体" panose="02010609060101010101" pitchFamily="49" charset="-122"/>
                        </a:rPr>
                        <a:t>15</a:t>
                      </a:r>
                      <a:endParaRPr lang="en-US" sz="105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900" kern="100" dirty="0">
                          <a:effectLst/>
                          <a:latin typeface="楷体" panose="02010609060101010101" pitchFamily="49" charset="-122"/>
                          <a:ea typeface="楷体" panose="02010609060101010101" pitchFamily="49" charset="-122"/>
                        </a:rPr>
                        <a:t>80.3-83.7</a:t>
                      </a:r>
                      <a:endParaRPr lang="en-US" sz="10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68493336"/>
                  </a:ext>
                </a:extLst>
              </a:tr>
              <a:tr h="201930">
                <a:tc vMerge="1">
                  <a:txBody>
                    <a:bodyPr/>
                    <a:lstStyle/>
                    <a:p>
                      <a:endParaRPr lang="en-US"/>
                    </a:p>
                  </a:txBody>
                  <a:tcPr/>
                </a:tc>
                <a:tc>
                  <a:txBody>
                    <a:bodyPr/>
                    <a:lstStyle/>
                    <a:p>
                      <a:pPr marL="0" marR="0" algn="ctr">
                        <a:spcBef>
                          <a:spcPts val="0"/>
                        </a:spcBef>
                        <a:spcAft>
                          <a:spcPts val="0"/>
                        </a:spcAft>
                      </a:pPr>
                      <a:r>
                        <a:rPr lang="zh-CN" sz="900" kern="100" dirty="0">
                          <a:effectLst/>
                          <a:latin typeface="楷体" panose="02010609060101010101" pitchFamily="49" charset="-122"/>
                          <a:ea typeface="楷体" panose="02010609060101010101" pitchFamily="49" charset="-122"/>
                        </a:rPr>
                        <a:t>拓自达</a:t>
                      </a:r>
                      <a:endParaRPr lang="en-US" sz="105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900" kern="100">
                          <a:effectLst/>
                          <a:latin typeface="楷体" panose="02010609060101010101" pitchFamily="49" charset="-122"/>
                          <a:ea typeface="楷体" panose="02010609060101010101" pitchFamily="49" charset="-122"/>
                        </a:rPr>
                        <a:t>SF-PC3300</a:t>
                      </a:r>
                      <a:endParaRPr lang="en-US" sz="10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900" kern="100">
                          <a:effectLst/>
                          <a:latin typeface="楷体" panose="02010609060101010101" pitchFamily="49" charset="-122"/>
                          <a:ea typeface="楷体" panose="02010609060101010101" pitchFamily="49" charset="-122"/>
                        </a:rPr>
                        <a:t>17</a:t>
                      </a:r>
                      <a:endParaRPr lang="en-US" sz="105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900" kern="100" dirty="0">
                          <a:effectLst/>
                          <a:latin typeface="楷体" panose="02010609060101010101" pitchFamily="49" charset="-122"/>
                          <a:ea typeface="楷体" panose="02010609060101010101" pitchFamily="49" charset="-122"/>
                        </a:rPr>
                        <a:t>80.7-88.2</a:t>
                      </a:r>
                      <a:endParaRPr lang="en-US" sz="10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76058946"/>
                  </a:ext>
                </a:extLst>
              </a:tr>
            </a:tbl>
          </a:graphicData>
        </a:graphic>
      </p:graphicFrame>
      <p:sp>
        <p:nvSpPr>
          <p:cNvPr id="10" name="矩形 9">
            <a:extLst>
              <a:ext uri="{FF2B5EF4-FFF2-40B4-BE49-F238E27FC236}">
                <a16:creationId xmlns:a16="http://schemas.microsoft.com/office/drawing/2014/main" id="{F31CD92B-8941-446E-8057-16A097D7AC23}"/>
              </a:ext>
            </a:extLst>
          </p:cNvPr>
          <p:cNvSpPr/>
          <p:nvPr/>
        </p:nvSpPr>
        <p:spPr>
          <a:xfrm>
            <a:off x="8392973" y="4910534"/>
            <a:ext cx="1877437" cy="261610"/>
          </a:xfrm>
          <a:prstGeom prst="rect">
            <a:avLst/>
          </a:prstGeom>
        </p:spPr>
        <p:txBody>
          <a:bodyPr wrap="none">
            <a:spAutoFit/>
          </a:bodyPr>
          <a:lstStyle/>
          <a:p>
            <a:pPr marL="0" marR="0" lvl="0" indent="0" algn="just" defTabSz="914400" rtl="0" eaLnBrk="1" fontAlgn="auto" latinLnBrk="0" hangingPunct="0">
              <a:lnSpc>
                <a:spcPct val="100000"/>
              </a:lnSpc>
              <a:spcBef>
                <a:spcPts val="0"/>
              </a:spcBef>
              <a:spcAft>
                <a:spcPts val="0"/>
              </a:spcAft>
              <a:buClrTx/>
              <a:buSzTx/>
              <a:buFontTx/>
              <a:buNone/>
              <a:tabLst/>
              <a:defRPr/>
            </a:pPr>
            <a:r>
              <a:rPr kumimoji="0" lang="zh-CN" altLang="en-US"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主要竞争对手主要产品对比</a:t>
            </a:r>
            <a:endParaRPr kumimoji="0" lang="en-US"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endParaRPr>
          </a:p>
        </p:txBody>
      </p:sp>
      <mc:AlternateContent xmlns:mc="http://schemas.openxmlformats.org/markup-compatibility/2006" xmlns:a14="http://schemas.microsoft.com/office/drawing/2010/main">
        <mc:Choice Requires="a14">
          <p:graphicFrame>
            <p:nvGraphicFramePr>
              <p:cNvPr id="25" name="表格 24">
                <a:extLst>
                  <a:ext uri="{FF2B5EF4-FFF2-40B4-BE49-F238E27FC236}">
                    <a16:creationId xmlns:a16="http://schemas.microsoft.com/office/drawing/2014/main" id="{1E1EB576-2906-405A-BE2D-D24D49A42D7F}"/>
                  </a:ext>
                </a:extLst>
              </p:cNvPr>
              <p:cNvGraphicFramePr>
                <a:graphicFrameLocks noGrp="1"/>
              </p:cNvGraphicFramePr>
              <p:nvPr>
                <p:extLst>
                  <p:ext uri="{D42A27DB-BD31-4B8C-83A1-F6EECF244321}">
                    <p14:modId xmlns:p14="http://schemas.microsoft.com/office/powerpoint/2010/main" val="148448588"/>
                  </p:ext>
                </p:extLst>
              </p:nvPr>
            </p:nvGraphicFramePr>
            <p:xfrm>
              <a:off x="218172" y="3450669"/>
              <a:ext cx="6395987" cy="2980422"/>
            </p:xfrm>
            <a:graphic>
              <a:graphicData uri="http://schemas.openxmlformats.org/drawingml/2006/table">
                <a:tbl>
                  <a:tblPr>
                    <a:tableStyleId>{5C22544A-7EE6-4342-B048-85BDC9FD1C3A}</a:tableStyleId>
                  </a:tblPr>
                  <a:tblGrid>
                    <a:gridCol w="762932">
                      <a:extLst>
                        <a:ext uri="{9D8B030D-6E8A-4147-A177-3AD203B41FA5}">
                          <a16:colId xmlns:a16="http://schemas.microsoft.com/office/drawing/2014/main" val="1015863863"/>
                        </a:ext>
                      </a:extLst>
                    </a:gridCol>
                    <a:gridCol w="1523716">
                      <a:extLst>
                        <a:ext uri="{9D8B030D-6E8A-4147-A177-3AD203B41FA5}">
                          <a16:colId xmlns:a16="http://schemas.microsoft.com/office/drawing/2014/main" val="1620103531"/>
                        </a:ext>
                      </a:extLst>
                    </a:gridCol>
                    <a:gridCol w="919091">
                      <a:extLst>
                        <a:ext uri="{9D8B030D-6E8A-4147-A177-3AD203B41FA5}">
                          <a16:colId xmlns:a16="http://schemas.microsoft.com/office/drawing/2014/main" val="506143538"/>
                        </a:ext>
                      </a:extLst>
                    </a:gridCol>
                    <a:gridCol w="640579">
                      <a:extLst>
                        <a:ext uri="{9D8B030D-6E8A-4147-A177-3AD203B41FA5}">
                          <a16:colId xmlns:a16="http://schemas.microsoft.com/office/drawing/2014/main" val="605564566"/>
                        </a:ext>
                      </a:extLst>
                    </a:gridCol>
                    <a:gridCol w="2549669">
                      <a:extLst>
                        <a:ext uri="{9D8B030D-6E8A-4147-A177-3AD203B41FA5}">
                          <a16:colId xmlns:a16="http://schemas.microsoft.com/office/drawing/2014/main" val="1149848989"/>
                        </a:ext>
                      </a:extLst>
                    </a:gridCol>
                  </a:tblGrid>
                  <a:tr h="299023">
                    <a:tc>
                      <a:txBody>
                        <a:bodyPr/>
                        <a:lstStyle/>
                        <a:p>
                          <a:pPr marL="0" marR="0" algn="ctr">
                            <a:spcBef>
                              <a:spcPts val="0"/>
                            </a:spcBef>
                            <a:spcAft>
                              <a:spcPts val="0"/>
                            </a:spcAft>
                          </a:pPr>
                          <a:r>
                            <a:rPr lang="zh-CN" altLang="en-US" sz="900" b="1" kern="100" dirty="0">
                              <a:effectLst/>
                              <a:latin typeface="楷体" panose="02010609060101010101" pitchFamily="49" charset="-122"/>
                              <a:ea typeface="楷体" panose="02010609060101010101" pitchFamily="49" charset="-122"/>
                              <a:cs typeface="Times New Roman" panose="02020603050405020304" pitchFamily="18" charset="0"/>
                            </a:rPr>
                            <a:t>产品系列</a:t>
                          </a:r>
                          <a:endParaRPr lang="en-US" altLang="zh-CN" sz="9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zh-CN" altLang="en-US" sz="900" b="1" kern="100" dirty="0">
                              <a:effectLst/>
                              <a:latin typeface="楷体" panose="02010609060101010101" pitchFamily="49" charset="-122"/>
                              <a:ea typeface="楷体" panose="02010609060101010101" pitchFamily="49" charset="-122"/>
                              <a:cs typeface="Times New Roman" panose="02020603050405020304" pitchFamily="18" charset="0"/>
                            </a:rPr>
                            <a:t>结构图示</a:t>
                          </a:r>
                          <a:endParaRPr lang="en-US" sz="9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zh-CN" altLang="en-US" sz="900" b="1" kern="100" dirty="0">
                              <a:effectLst/>
                              <a:latin typeface="楷体" panose="02010609060101010101" pitchFamily="49" charset="-122"/>
                              <a:ea typeface="楷体" panose="02010609060101010101" pitchFamily="49" charset="-122"/>
                              <a:cs typeface="Times New Roman" panose="02020603050405020304" pitchFamily="18" charset="0"/>
                            </a:rPr>
                            <a:t>产品型号</a:t>
                          </a:r>
                          <a:endParaRPr lang="en-US" sz="9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zh-CN" altLang="en-US" sz="900" b="1" kern="100" dirty="0">
                              <a:effectLst/>
                              <a:latin typeface="楷体" panose="02010609060101010101" pitchFamily="49" charset="-122"/>
                              <a:ea typeface="楷体" panose="02010609060101010101" pitchFamily="49" charset="-122"/>
                              <a:cs typeface="Times New Roman" panose="02020603050405020304" pitchFamily="18" charset="0"/>
                            </a:rPr>
                            <a:t>总厚度</a:t>
                          </a:r>
                          <a:endParaRPr lang="en-US" altLang="zh-CN" sz="900" b="1" kern="100" dirty="0">
                            <a:effectLst/>
                            <a:latin typeface="楷体" panose="02010609060101010101" pitchFamily="49" charset="-122"/>
                            <a:ea typeface="楷体" panose="02010609060101010101" pitchFamily="49" charset="-122"/>
                            <a:cs typeface="Times New Roman" panose="02020603050405020304" pitchFamily="18" charset="0"/>
                          </a:endParaRPr>
                        </a:p>
                        <a:p>
                          <a:pPr marL="0" marR="0" algn="ctr">
                            <a:spcBef>
                              <a:spcPts val="0"/>
                            </a:spcBef>
                            <a:spcAft>
                              <a:spcPts val="0"/>
                            </a:spcAft>
                          </a:pPr>
                          <a:r>
                            <a:rPr lang="zh-CN" altLang="en-US" sz="900" b="1" kern="100" dirty="0">
                              <a:effectLst/>
                              <a:latin typeface="楷体" panose="02010609060101010101" pitchFamily="49" charset="-122"/>
                              <a:ea typeface="楷体" panose="02010609060101010101" pitchFamily="49" charset="-122"/>
                              <a:cs typeface="Times New Roman" panose="02020603050405020304" pitchFamily="18" charset="0"/>
                            </a:rPr>
                            <a:t>（微米）</a:t>
                          </a:r>
                          <a:endParaRPr lang="en-US" sz="9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zh-CN" altLang="en-US" sz="900" b="1" kern="100" dirty="0">
                              <a:effectLst/>
                              <a:latin typeface="楷体" panose="02010609060101010101" pitchFamily="49" charset="-122"/>
                              <a:ea typeface="楷体" panose="02010609060101010101" pitchFamily="49" charset="-122"/>
                              <a:cs typeface="Times New Roman" panose="02020603050405020304" pitchFamily="18" charset="0"/>
                            </a:rPr>
                            <a:t>产品特点</a:t>
                          </a:r>
                          <a:endParaRPr lang="en-US" sz="9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20361402"/>
                      </a:ext>
                    </a:extLst>
                  </a:tr>
                  <a:tr h="191039">
                    <a:tc rowSpan="2">
                      <a:txBody>
                        <a:bodyPr/>
                        <a:lstStyle/>
                        <a:p>
                          <a:pPr marL="0" marR="0" algn="ctr">
                            <a:spcBef>
                              <a:spcPts val="0"/>
                            </a:spcBef>
                            <a:spcAft>
                              <a:spcPts val="0"/>
                            </a:spcAft>
                          </a:pPr>
                          <a:r>
                            <a:rPr lang="en-US" sz="900" b="1" kern="100" dirty="0">
                              <a:effectLst/>
                              <a:latin typeface="楷体" panose="02010609060101010101" pitchFamily="49" charset="-122"/>
                              <a:ea typeface="楷体" panose="02010609060101010101" pitchFamily="49" charset="-122"/>
                              <a:cs typeface="Times New Roman" panose="02020603050405020304" pitchFamily="18" charset="0"/>
                            </a:rPr>
                            <a:t>HSF6000</a:t>
                          </a:r>
                        </a:p>
                        <a:p>
                          <a:pPr marL="0" marR="0" algn="ctr">
                            <a:spcBef>
                              <a:spcPts val="0"/>
                            </a:spcBef>
                            <a:spcAft>
                              <a:spcPts val="0"/>
                            </a:spcAft>
                          </a:pPr>
                          <a:r>
                            <a:rPr lang="zh-CN" altLang="en-US" sz="900" b="1" kern="100" dirty="0">
                              <a:effectLst/>
                              <a:latin typeface="楷体" panose="02010609060101010101" pitchFamily="49" charset="-122"/>
                              <a:ea typeface="楷体" panose="02010609060101010101" pitchFamily="49" charset="-122"/>
                              <a:cs typeface="Times New Roman" panose="02020603050405020304" pitchFamily="18" charset="0"/>
                            </a:rPr>
                            <a:t>系列</a:t>
                          </a:r>
                          <a:endParaRPr lang="en-US" sz="9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rowSpan="2">
                      <a:txBody>
                        <a:bodyPr/>
                        <a:lstStyle/>
                        <a:p>
                          <a:pPr marL="0" marR="0" algn="ctr">
                            <a:spcBef>
                              <a:spcPts val="0"/>
                            </a:spcBef>
                            <a:spcAft>
                              <a:spcPts val="0"/>
                            </a:spcAft>
                          </a:pPr>
                          <a:endParaRPr lang="en-US" sz="9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HSF6000-2</a:t>
                          </a:r>
                        </a:p>
                      </a:txBody>
                      <a:tcPr marL="68580" marR="68580" marT="0" marB="0" anchor="ctr"/>
                    </a:tc>
                    <a:tc>
                      <a:txBody>
                        <a:bodyPr/>
                        <a:lstStyle/>
                        <a:p>
                          <a:pPr marL="0" marR="0" algn="ctr">
                            <a:spcBef>
                              <a:spcPts val="0"/>
                            </a:spcBef>
                            <a:spcAft>
                              <a:spcPts val="0"/>
                            </a:spcAft>
                          </a:pPr>
                          <a:r>
                            <a:rPr lang="en-US"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15</a:t>
                          </a:r>
                        </a:p>
                      </a:txBody>
                      <a:tcPr marL="68580" marR="68580" marT="0" marB="0" anchor="ctr"/>
                    </a:tc>
                    <a:tc rowSpan="2">
                      <a:txBody>
                        <a:bodyPr/>
                        <a:lstStyle/>
                        <a:p>
                          <a:pPr marL="342900" lvl="0" indent="-342900" algn="l">
                            <a:spcAft>
                              <a:spcPts val="0"/>
                            </a:spcAft>
                            <a:buFont typeface="Wingdings" panose="05000000000000000000" pitchFamily="2" charset="2"/>
                            <a:buChar char=""/>
                          </a:pPr>
                          <a:r>
                            <a:rPr lang="zh-CN" sz="900" kern="100" dirty="0">
                              <a:effectLst/>
                              <a:latin typeface="楷体" panose="02010609060101010101" pitchFamily="49" charset="-122"/>
                              <a:ea typeface="楷体" panose="02010609060101010101" pitchFamily="49" charset="-122"/>
                              <a:cs typeface="Times New Roman" panose="02020603050405020304" pitchFamily="18" charset="0"/>
                            </a:rPr>
                            <a:t>屏蔽效能优异（</a:t>
                          </a:r>
                          <a:r>
                            <a:rPr lang="en-US" sz="900" kern="100" dirty="0">
                              <a:effectLst/>
                              <a:latin typeface="楷体" panose="02010609060101010101" pitchFamily="49" charset="-122"/>
                              <a:ea typeface="楷体" panose="02010609060101010101" pitchFamily="49" charset="-122"/>
                              <a:cs typeface="Times New Roman" panose="02020603050405020304" pitchFamily="18" charset="0"/>
                            </a:rPr>
                            <a:t>60dB</a:t>
                          </a:r>
                          <a:r>
                            <a:rPr lang="zh-CN" sz="900" kern="100" dirty="0">
                              <a:effectLst/>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l">
                            <a:spcAft>
                              <a:spcPts val="0"/>
                            </a:spcAft>
                            <a:buFont typeface="Wingdings" panose="05000000000000000000" pitchFamily="2" charset="2"/>
                            <a:buChar char=""/>
                          </a:pPr>
                          <a:r>
                            <a:rPr lang="zh-CN" sz="900" kern="100" dirty="0">
                              <a:effectLst/>
                              <a:latin typeface="楷体" panose="02010609060101010101" pitchFamily="49" charset="-122"/>
                              <a:ea typeface="楷体" panose="02010609060101010101" pitchFamily="49" charset="-122"/>
                              <a:cs typeface="Times New Roman" panose="02020603050405020304" pitchFamily="18" charset="0"/>
                            </a:rPr>
                            <a:t>高耐弯折性</a:t>
                          </a:r>
                        </a:p>
                        <a:p>
                          <a:pPr marL="342900" lvl="0" indent="-342900" algn="l">
                            <a:spcAft>
                              <a:spcPts val="0"/>
                            </a:spcAft>
                            <a:buFont typeface="Wingdings" panose="05000000000000000000" pitchFamily="2" charset="2"/>
                            <a:buChar char=""/>
                          </a:pPr>
                          <a:r>
                            <a:rPr lang="zh-CN" sz="900" kern="100" dirty="0">
                              <a:effectLst/>
                              <a:latin typeface="楷体" panose="02010609060101010101" pitchFamily="49" charset="-122"/>
                              <a:ea typeface="楷体" panose="02010609060101010101" pitchFamily="49" charset="-122"/>
                              <a:cs typeface="Times New Roman" panose="02020603050405020304" pitchFamily="18" charset="0"/>
                            </a:rPr>
                            <a:t>可实现稳定的阻抗控制</a:t>
                          </a:r>
                        </a:p>
                        <a:p>
                          <a:pPr marL="342900" lvl="0" indent="-342900" algn="l">
                            <a:spcAft>
                              <a:spcPts val="0"/>
                            </a:spcAft>
                            <a:buFont typeface="Wingdings" panose="05000000000000000000" pitchFamily="2" charset="2"/>
                            <a:buChar char=""/>
                          </a:pPr>
                          <a:r>
                            <a:rPr lang="zh-CN" sz="900" kern="100" dirty="0">
                              <a:effectLst/>
                              <a:latin typeface="楷体" panose="02010609060101010101" pitchFamily="49" charset="-122"/>
                              <a:ea typeface="楷体" panose="02010609060101010101" pitchFamily="49" charset="-122"/>
                              <a:cs typeface="Times New Roman" panose="02020603050405020304" pitchFamily="18" charset="0"/>
                            </a:rPr>
                            <a:t>良好的耐酸碱性能，耐高温性能</a:t>
                          </a:r>
                        </a:p>
                      </a:txBody>
                      <a:tcPr marL="68580" marR="68580" marT="0" marB="0" anchor="ctr"/>
                    </a:tc>
                    <a:extLst>
                      <a:ext uri="{0D108BD9-81ED-4DB2-BD59-A6C34878D82A}">
                        <a16:rowId xmlns:a16="http://schemas.microsoft.com/office/drawing/2014/main" val="4244000893"/>
                      </a:ext>
                    </a:extLst>
                  </a:tr>
                  <a:tr h="499741">
                    <a:tc vMerge="1">
                      <a:txBody>
                        <a:bodyPr/>
                        <a:lstStyle/>
                        <a:p>
                          <a:endParaRPr lang="zh-CN" altLang="en-US"/>
                        </a:p>
                      </a:txBody>
                      <a:tcPr/>
                    </a:tc>
                    <a:tc vMerge="1">
                      <a:txBody>
                        <a:bodyPr/>
                        <a:lstStyle/>
                        <a:p>
                          <a:endParaRPr lang="zh-CN" altLang="en-US"/>
                        </a:p>
                      </a:txBody>
                      <a:tcPr/>
                    </a:tc>
                    <a:tc>
                      <a:txBody>
                        <a:bodyPr/>
                        <a:lstStyle/>
                        <a:p>
                          <a:pPr marL="0" marR="0" algn="ctr">
                            <a:spcBef>
                              <a:spcPts val="0"/>
                            </a:spcBef>
                            <a:spcAft>
                              <a:spcPts val="0"/>
                            </a:spcAft>
                          </a:pPr>
                          <a:r>
                            <a:rPr lang="en-US"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HSF6000-3</a:t>
                          </a:r>
                        </a:p>
                      </a:txBody>
                      <a:tcPr marL="68580" marR="68580" marT="0" marB="0" anchor="ctr"/>
                    </a:tc>
                    <a:tc>
                      <a:txBody>
                        <a:bodyPr/>
                        <a:lstStyle/>
                        <a:p>
                          <a:pPr marL="0" marR="0" algn="ctr">
                            <a:spcBef>
                              <a:spcPts val="0"/>
                            </a:spcBef>
                            <a:spcAft>
                              <a:spcPts val="0"/>
                            </a:spcAft>
                          </a:pPr>
                          <a:r>
                            <a:rPr lang="en-US"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10</a:t>
                          </a:r>
                        </a:p>
                      </a:txBody>
                      <a:tcPr marL="68580" marR="68580" marT="0" marB="0" anchor="ctr"/>
                    </a:tc>
                    <a:tc vMerge="1">
                      <a:txBody>
                        <a:bodyPr/>
                        <a:lstStyle/>
                        <a:p>
                          <a:pPr marL="0" lvl="0" indent="0" algn="l">
                            <a:spcAft>
                              <a:spcPts val="0"/>
                            </a:spcAft>
                            <a:buFont typeface="Wingdings" panose="05000000000000000000" pitchFamily="2" charset="2"/>
                            <a:buNone/>
                          </a:pP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54544240"/>
                      </a:ext>
                    </a:extLst>
                  </a:tr>
                  <a:tr h="149512">
                    <a:tc rowSpan="6">
                      <a:txBody>
                        <a:bodyPr/>
                        <a:lstStyle/>
                        <a:p>
                          <a:pPr marL="0" marR="0" algn="ctr">
                            <a:spcBef>
                              <a:spcPts val="0"/>
                            </a:spcBef>
                            <a:spcAft>
                              <a:spcPts val="0"/>
                            </a:spcAft>
                          </a:pPr>
                          <a:r>
                            <a:rPr lang="en-US" sz="900" b="1" kern="100" dirty="0">
                              <a:effectLst/>
                              <a:latin typeface="楷体" panose="02010609060101010101" pitchFamily="49" charset="-122"/>
                              <a:ea typeface="楷体" panose="02010609060101010101" pitchFamily="49" charset="-122"/>
                              <a:cs typeface="Times New Roman" panose="02020603050405020304" pitchFamily="18" charset="0"/>
                            </a:rPr>
                            <a:t>HSF-USB3</a:t>
                          </a:r>
                        </a:p>
                        <a:p>
                          <a:pPr marL="0" marR="0" algn="ctr">
                            <a:spcBef>
                              <a:spcPts val="0"/>
                            </a:spcBef>
                            <a:spcAft>
                              <a:spcPts val="0"/>
                            </a:spcAft>
                          </a:pPr>
                          <a:r>
                            <a:rPr lang="zh-CN" altLang="en-US" sz="900" b="1" kern="100" dirty="0">
                              <a:effectLst/>
                              <a:latin typeface="楷体" panose="02010609060101010101" pitchFamily="49" charset="-122"/>
                              <a:ea typeface="楷体" panose="02010609060101010101" pitchFamily="49" charset="-122"/>
                              <a:cs typeface="Times New Roman" panose="02020603050405020304" pitchFamily="18" charset="0"/>
                            </a:rPr>
                            <a:t>系列</a:t>
                          </a:r>
                          <a:endParaRPr lang="en-US" sz="9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rowSpan="6">
                      <a:txBody>
                        <a:bodyPr/>
                        <a:lstStyle/>
                        <a:p>
                          <a:pPr marL="0" marR="0" algn="ctr">
                            <a:spcBef>
                              <a:spcPts val="0"/>
                            </a:spcBef>
                            <a:spcAft>
                              <a:spcPts val="0"/>
                            </a:spcAft>
                          </a:pPr>
                          <a:endParaRPr lang="en-US" sz="9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HSF8000-2</a:t>
                          </a:r>
                        </a:p>
                      </a:txBody>
                      <a:tcPr marL="68580" marR="68580" marT="0" marB="0" anchor="ctr"/>
                    </a:tc>
                    <a:tc>
                      <a:txBody>
                        <a:bodyPr/>
                        <a:lstStyle/>
                        <a:p>
                          <a:pPr marL="0" marR="0" algn="ctr">
                            <a:spcBef>
                              <a:spcPts val="0"/>
                            </a:spcBef>
                            <a:spcAft>
                              <a:spcPts val="0"/>
                            </a:spcAft>
                          </a:pPr>
                          <a:r>
                            <a:rPr lang="en-US"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12</a:t>
                          </a:r>
                        </a:p>
                      </a:txBody>
                      <a:tcPr marL="68580" marR="68580" marT="0" marB="0" anchor="ctr"/>
                    </a:tc>
                    <a:tc rowSpan="6">
                      <a:txBody>
                        <a:bodyPr/>
                        <a:lstStyle/>
                        <a:p>
                          <a:pPr marL="342900" lvl="0" indent="-342900" algn="l">
                            <a:spcAft>
                              <a:spcPts val="0"/>
                            </a:spcAft>
                            <a:buFont typeface="Wingdings" panose="05000000000000000000" pitchFamily="2" charset="2"/>
                            <a:buChar char=""/>
                          </a:pPr>
                          <a:r>
                            <a:rPr lang="zh-CN" sz="900" kern="100" dirty="0">
                              <a:effectLst/>
                              <a:latin typeface="楷体" panose="02010609060101010101" pitchFamily="49" charset="-122"/>
                              <a:ea typeface="楷体" panose="02010609060101010101" pitchFamily="49" charset="-122"/>
                              <a:cs typeface="Times New Roman" panose="02020603050405020304" pitchFamily="18" charset="0"/>
                            </a:rPr>
                            <a:t>胶层不含导电粒子</a:t>
                          </a:r>
                        </a:p>
                        <a:p>
                          <a:pPr marL="342900" lvl="0" indent="-342900" algn="l">
                            <a:spcAft>
                              <a:spcPts val="0"/>
                            </a:spcAft>
                            <a:buFont typeface="Wingdings" panose="05000000000000000000" pitchFamily="2" charset="2"/>
                            <a:buChar char=""/>
                          </a:pPr>
                          <a:r>
                            <a:rPr lang="zh-CN" sz="900" kern="100" dirty="0">
                              <a:effectLst/>
                              <a:latin typeface="楷体" panose="02010609060101010101" pitchFamily="49" charset="-122"/>
                              <a:ea typeface="楷体" panose="02010609060101010101" pitchFamily="49" charset="-122"/>
                              <a:cs typeface="Times New Roman" panose="02020603050405020304" pitchFamily="18" charset="0"/>
                            </a:rPr>
                            <a:t>掺入损耗较低，适用于高速高频化传输</a:t>
                          </a:r>
                        </a:p>
                        <a:p>
                          <a:pPr marL="342900" lvl="0" indent="-342900" algn="l">
                            <a:spcAft>
                              <a:spcPts val="0"/>
                            </a:spcAft>
                            <a:buFont typeface="Wingdings" panose="05000000000000000000" pitchFamily="2" charset="2"/>
                            <a:buChar char=""/>
                          </a:pPr>
                          <a:r>
                            <a:rPr lang="zh-CN" sz="900" kern="100" dirty="0">
                              <a:effectLst/>
                              <a:latin typeface="楷体" panose="02010609060101010101" pitchFamily="49" charset="-122"/>
                              <a:ea typeface="楷体" panose="02010609060101010101" pitchFamily="49" charset="-122"/>
                              <a:cs typeface="Times New Roman" panose="02020603050405020304" pitchFamily="18" charset="0"/>
                            </a:rPr>
                            <a:t>极高挠曲性，极低回弹力</a:t>
                          </a:r>
                        </a:p>
                        <a:p>
                          <a:pPr marL="342900" lvl="0" indent="-342900" algn="l">
                            <a:spcAft>
                              <a:spcPts val="0"/>
                            </a:spcAft>
                            <a:buFont typeface="Wingdings" panose="05000000000000000000" pitchFamily="2" charset="2"/>
                            <a:buChar char=""/>
                          </a:pPr>
                          <a:r>
                            <a:rPr lang="zh-CN" sz="900" kern="100" dirty="0">
                              <a:effectLst/>
                              <a:latin typeface="楷体" panose="02010609060101010101" pitchFamily="49" charset="-122"/>
                              <a:ea typeface="楷体" panose="02010609060101010101" pitchFamily="49" charset="-122"/>
                              <a:cs typeface="Times New Roman" panose="02020603050405020304" pitchFamily="18" charset="0"/>
                            </a:rPr>
                            <a:t>可实现稳定的阻抗控制</a:t>
                          </a:r>
                        </a:p>
                        <a:p>
                          <a:pPr marL="342900" lvl="0" indent="-342900" algn="l">
                            <a:spcAft>
                              <a:spcPts val="0"/>
                            </a:spcAft>
                            <a:buFont typeface="Wingdings" panose="05000000000000000000" pitchFamily="2" charset="2"/>
                            <a:buChar char=""/>
                          </a:pPr>
                          <a:r>
                            <a:rPr lang="zh-CN" sz="900" kern="100" dirty="0">
                              <a:effectLst/>
                              <a:latin typeface="楷体" panose="02010609060101010101" pitchFamily="49" charset="-122"/>
                              <a:ea typeface="楷体" panose="02010609060101010101" pitchFamily="49" charset="-122"/>
                              <a:cs typeface="Times New Roman" panose="02020603050405020304" pitchFamily="18" charset="0"/>
                            </a:rPr>
                            <a:t>良好的耐酸碱性，耐高温性能</a:t>
                          </a:r>
                        </a:p>
                      </a:txBody>
                      <a:tcPr marL="68580" marR="68580" marT="0" marB="0" anchor="ctr"/>
                    </a:tc>
                    <a:extLst>
                      <a:ext uri="{0D108BD9-81ED-4DB2-BD59-A6C34878D82A}">
                        <a16:rowId xmlns:a16="http://schemas.microsoft.com/office/drawing/2014/main" val="665086043"/>
                      </a:ext>
                    </a:extLst>
                  </a:tr>
                  <a:tr h="149512">
                    <a:tc vMerge="1">
                      <a:txBody>
                        <a:bodyPr/>
                        <a:lstStyle/>
                        <a:p>
                          <a:endParaRPr lang="zh-CN" altLang="en-US"/>
                        </a:p>
                      </a:txBody>
                      <a:tcPr/>
                    </a:tc>
                    <a:tc vMerge="1">
                      <a:txBody>
                        <a:bodyPr/>
                        <a:lstStyle/>
                        <a:p>
                          <a:endParaRPr lang="zh-CN" altLang="en-US"/>
                        </a:p>
                      </a:txBody>
                      <a:tcPr/>
                    </a:tc>
                    <a:tc>
                      <a:txBody>
                        <a:bodyPr/>
                        <a:lstStyle/>
                        <a:p>
                          <a:pPr marL="0" marR="0" algn="ctr">
                            <a:spcBef>
                              <a:spcPts val="0"/>
                            </a:spcBef>
                            <a:spcAft>
                              <a:spcPts val="0"/>
                            </a:spcAft>
                          </a:pPr>
                          <a:r>
                            <a:rPr lang="en-US"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HSF8000-3</a:t>
                          </a:r>
                        </a:p>
                      </a:txBody>
                      <a:tcPr marL="68580" marR="68580" marT="0" marB="0" anchor="ctr"/>
                    </a:tc>
                    <a:tc>
                      <a:txBody>
                        <a:bodyPr/>
                        <a:lstStyle/>
                        <a:p>
                          <a:pPr marL="0" marR="0" algn="ctr">
                            <a:spcBef>
                              <a:spcPts val="0"/>
                            </a:spcBef>
                            <a:spcAft>
                              <a:spcPts val="0"/>
                            </a:spcAft>
                          </a:pPr>
                          <a:r>
                            <a:rPr lang="en-US"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10</a:t>
                          </a:r>
                        </a:p>
                      </a:txBody>
                      <a:tcPr marL="68580" marR="68580" marT="0" marB="0" anchor="ctr"/>
                    </a:tc>
                    <a:tc vMerge="1">
                      <a:txBody>
                        <a:bodyPr/>
                        <a:lstStyle/>
                        <a:p>
                          <a:pPr marL="0" lvl="0" indent="0" algn="l">
                            <a:spcAft>
                              <a:spcPts val="0"/>
                            </a:spcAft>
                            <a:buFont typeface="Wingdings" panose="05000000000000000000" pitchFamily="2" charset="2"/>
                            <a:buNone/>
                          </a:pP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75024801"/>
                      </a:ext>
                    </a:extLst>
                  </a:tr>
                  <a:tr h="149512">
                    <a:tc vMerge="1">
                      <a:txBody>
                        <a:bodyPr/>
                        <a:lstStyle/>
                        <a:p>
                          <a:endParaRPr lang="zh-CN" altLang="en-US"/>
                        </a:p>
                      </a:txBody>
                      <a:tcPr/>
                    </a:tc>
                    <a:tc vMerge="1">
                      <a:txBody>
                        <a:bodyPr/>
                        <a:lstStyle/>
                        <a:p>
                          <a:endParaRPr lang="zh-CN" altLang="en-US"/>
                        </a:p>
                      </a:txBody>
                      <a:tcPr/>
                    </a:tc>
                    <a:tc>
                      <a:txBody>
                        <a:bodyPr/>
                        <a:lstStyle/>
                        <a:p>
                          <a:pPr marL="0" marR="0" algn="ctr">
                            <a:spcBef>
                              <a:spcPts val="0"/>
                            </a:spcBef>
                            <a:spcAft>
                              <a:spcPts val="0"/>
                            </a:spcAft>
                          </a:pPr>
                          <a:r>
                            <a:rPr lang="en-US"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HSF8000-2S</a:t>
                          </a:r>
                        </a:p>
                      </a:txBody>
                      <a:tcPr marL="68580" marR="68580" marT="0" marB="0" anchor="ctr"/>
                    </a:tc>
                    <a:tc>
                      <a:txBody>
                        <a:bodyPr/>
                        <a:lstStyle/>
                        <a:p>
                          <a:pPr marL="0" marR="0" algn="ctr">
                            <a:spcBef>
                              <a:spcPts val="0"/>
                            </a:spcBef>
                            <a:spcAft>
                              <a:spcPts val="0"/>
                            </a:spcAft>
                          </a:pPr>
                          <a:r>
                            <a:rPr lang="en-US"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25</a:t>
                          </a:r>
                        </a:p>
                      </a:txBody>
                      <a:tcPr marL="68580" marR="68580" marT="0" marB="0" anchor="ctr"/>
                    </a:tc>
                    <a:tc vMerge="1">
                      <a:txBody>
                        <a:bodyPr/>
                        <a:lstStyle/>
                        <a:p>
                          <a:pPr marL="342900" lvl="0" indent="-342900" algn="l">
                            <a:spcAft>
                              <a:spcPts val="0"/>
                            </a:spcAft>
                            <a:buFont typeface="Wingdings" panose="05000000000000000000" pitchFamily="2" charset="2"/>
                            <a:buChar char=""/>
                          </a:pP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10239815"/>
                      </a:ext>
                    </a:extLst>
                  </a:tr>
                  <a:tr h="149512">
                    <a:tc vMerge="1">
                      <a:txBody>
                        <a:bodyPr/>
                        <a:lstStyle/>
                        <a:p>
                          <a:endParaRPr lang="zh-CN" altLang="en-US"/>
                        </a:p>
                      </a:txBody>
                      <a:tcPr/>
                    </a:tc>
                    <a:tc vMerge="1">
                      <a:txBody>
                        <a:bodyPr/>
                        <a:lstStyle/>
                        <a:p>
                          <a:endParaRPr lang="zh-CN" altLang="en-US"/>
                        </a:p>
                      </a:txBody>
                      <a:tcPr/>
                    </a:tc>
                    <a:tc>
                      <a:txBody>
                        <a:bodyPr/>
                        <a:lstStyle/>
                        <a:p>
                          <a:pPr marL="0" marR="0" algn="ctr">
                            <a:spcBef>
                              <a:spcPts val="0"/>
                            </a:spcBef>
                            <a:spcAft>
                              <a:spcPts val="0"/>
                            </a:spcAft>
                          </a:pPr>
                          <a:r>
                            <a:rPr lang="en-US"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HSF8000-8</a:t>
                          </a:r>
                        </a:p>
                      </a:txBody>
                      <a:tcPr marL="68580" marR="68580" marT="0" marB="0" anchor="ctr"/>
                    </a:tc>
                    <a:tc>
                      <a:txBody>
                        <a:bodyPr/>
                        <a:lstStyle/>
                        <a:p>
                          <a:pPr marL="0" marR="0" algn="ctr">
                            <a:spcBef>
                              <a:spcPts val="0"/>
                            </a:spcBef>
                            <a:spcAft>
                              <a:spcPts val="0"/>
                            </a:spcAft>
                          </a:pPr>
                          <a:r>
                            <a:rPr lang="en-US"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8</a:t>
                          </a:r>
                        </a:p>
                      </a:txBody>
                      <a:tcPr marL="68580" marR="68580" marT="0" marB="0" anchor="ctr"/>
                    </a:tc>
                    <a:tc vMerge="1">
                      <a:txBody>
                        <a:bodyPr/>
                        <a:lstStyle/>
                        <a:p>
                          <a:pPr marL="0" lvl="0" indent="0" algn="l">
                            <a:spcAft>
                              <a:spcPts val="0"/>
                            </a:spcAft>
                            <a:buFont typeface="Wingdings" panose="05000000000000000000" pitchFamily="2" charset="2"/>
                            <a:buNone/>
                          </a:pP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24631042"/>
                      </a:ext>
                    </a:extLst>
                  </a:tr>
                  <a:tr h="149512">
                    <a:tc vMerge="1">
                      <a:txBody>
                        <a:bodyPr/>
                        <a:lstStyle/>
                        <a:p>
                          <a:endParaRPr lang="zh-CN" altLang="en-US"/>
                        </a:p>
                      </a:txBody>
                      <a:tcPr/>
                    </a:tc>
                    <a:tc vMerge="1">
                      <a:txBody>
                        <a:bodyPr/>
                        <a:lstStyle/>
                        <a:p>
                          <a:endParaRPr lang="zh-CN" altLang="en-US"/>
                        </a:p>
                      </a:txBody>
                      <a:tcPr/>
                    </a:tc>
                    <a:tc>
                      <a:txBody>
                        <a:bodyPr/>
                        <a:lstStyle/>
                        <a:p>
                          <a:pPr marL="0" marR="0" algn="ctr">
                            <a:spcBef>
                              <a:spcPts val="0"/>
                            </a:spcBef>
                            <a:spcAft>
                              <a:spcPts val="0"/>
                            </a:spcAft>
                          </a:pPr>
                          <a:r>
                            <a:rPr lang="en-US"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HSF-USB3</a:t>
                          </a:r>
                        </a:p>
                      </a:txBody>
                      <a:tcPr marL="68580" marR="68580" marT="0" marB="0" anchor="ctr"/>
                    </a:tc>
                    <a:tc>
                      <a:txBody>
                        <a:bodyPr/>
                        <a:lstStyle/>
                        <a:p>
                          <a:pPr marL="0" marR="0" algn="ctr">
                            <a:spcBef>
                              <a:spcPts val="0"/>
                            </a:spcBef>
                            <a:spcAft>
                              <a:spcPts val="0"/>
                            </a:spcAft>
                          </a:pPr>
                          <a:r>
                            <a:rPr lang="en-US"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15</a:t>
                          </a:r>
                        </a:p>
                      </a:txBody>
                      <a:tcPr marL="68580" marR="68580" marT="0" marB="0" anchor="ctr"/>
                    </a:tc>
                    <a:tc vMerge="1">
                      <a:txBody>
                        <a:bodyPr/>
                        <a:lstStyle/>
                        <a:p>
                          <a:pPr marL="342900" lvl="0" indent="-342900" algn="l">
                            <a:spcAft>
                              <a:spcPts val="0"/>
                            </a:spcAft>
                            <a:buFont typeface="Wingdings" panose="05000000000000000000" pitchFamily="2" charset="2"/>
                            <a:buChar char=""/>
                          </a:pP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59254957"/>
                      </a:ext>
                    </a:extLst>
                  </a:tr>
                  <a:tr h="354912">
                    <a:tc vMerge="1">
                      <a:txBody>
                        <a:bodyPr/>
                        <a:lstStyle/>
                        <a:p>
                          <a:endParaRPr lang="zh-CN" altLang="en-US"/>
                        </a:p>
                      </a:txBody>
                      <a:tcPr/>
                    </a:tc>
                    <a:tc vMerge="1">
                      <a:txBody>
                        <a:bodyPr/>
                        <a:lstStyle/>
                        <a:p>
                          <a:endParaRPr lang="zh-CN" altLang="en-US"/>
                        </a:p>
                      </a:txBody>
                      <a:tcPr/>
                    </a:tc>
                    <a:tc>
                      <a:txBody>
                        <a:bodyPr/>
                        <a:lstStyle/>
                        <a:p>
                          <a:pPr marL="0" marR="0" algn="ctr">
                            <a:spcBef>
                              <a:spcPts val="0"/>
                            </a:spcBef>
                            <a:spcAft>
                              <a:spcPts val="0"/>
                            </a:spcAft>
                          </a:pPr>
                          <a:r>
                            <a:rPr lang="en-US"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HSF-USB3-C</a:t>
                          </a:r>
                        </a:p>
                      </a:txBody>
                      <a:tcPr marL="68580" marR="68580" marT="0" marB="0" anchor="ctr"/>
                    </a:tc>
                    <a:tc>
                      <a:txBody>
                        <a:bodyPr/>
                        <a:lstStyle/>
                        <a:p>
                          <a:pPr marL="0" marR="0" algn="ctr">
                            <a:spcBef>
                              <a:spcPts val="0"/>
                            </a:spcBef>
                            <a:spcAft>
                              <a:spcPts val="0"/>
                            </a:spcAft>
                          </a:pPr>
                          <a:r>
                            <a:rPr lang="en-US"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15</a:t>
                          </a:r>
                        </a:p>
                      </a:txBody>
                      <a:tcPr marL="68580" marR="68580" marT="0" marB="0" anchor="ctr"/>
                    </a:tc>
                    <a:tc vMerge="1">
                      <a:txBody>
                        <a:bodyPr/>
                        <a:lstStyle/>
                        <a:p>
                          <a:pPr marL="342900" lvl="0" indent="-342900" algn="l">
                            <a:spcAft>
                              <a:spcPts val="0"/>
                            </a:spcAft>
                            <a:buFont typeface="Wingdings" panose="05000000000000000000" pitchFamily="2" charset="2"/>
                            <a:buChar char=""/>
                          </a:pP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9542690"/>
                      </a:ext>
                    </a:extLst>
                  </a:tr>
                  <a:tr h="186065">
                    <a:tc rowSpan="2">
                      <a:txBody>
                        <a:bodyPr/>
                        <a:lstStyle/>
                        <a:p>
                          <a:pPr marL="0" marR="0" algn="ctr">
                            <a:spcBef>
                              <a:spcPts val="0"/>
                            </a:spcBef>
                            <a:spcAft>
                              <a:spcPts val="0"/>
                            </a:spcAft>
                          </a:pPr>
                          <a:r>
                            <a:rPr lang="en-US" sz="900" b="1" kern="100" dirty="0">
                              <a:effectLst/>
                              <a:latin typeface="楷体" panose="02010609060101010101" pitchFamily="49" charset="-122"/>
                              <a:ea typeface="楷体" panose="02010609060101010101" pitchFamily="49" charset="-122"/>
                              <a:cs typeface="Times New Roman" panose="02020603050405020304" pitchFamily="18" charset="0"/>
                            </a:rPr>
                            <a:t>HSF-PI</a:t>
                          </a:r>
                          <a:r>
                            <a:rPr lang="zh-CN" altLang="en-US" sz="900" b="1" kern="100" dirty="0">
                              <a:effectLst/>
                              <a:latin typeface="楷体" panose="02010609060101010101" pitchFamily="49" charset="-122"/>
                              <a:ea typeface="楷体" panose="02010609060101010101" pitchFamily="49" charset="-122"/>
                              <a:cs typeface="Times New Roman" panose="02020603050405020304" pitchFamily="18" charset="0"/>
                            </a:rPr>
                            <a:t>系列</a:t>
                          </a:r>
                          <a:endParaRPr lang="en-US" sz="9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rowSpan="2">
                      <a:txBody>
                        <a:bodyPr/>
                        <a:lstStyle/>
                        <a:p>
                          <a:pPr marL="0" marR="0" algn="ctr">
                            <a:spcBef>
                              <a:spcPts val="0"/>
                            </a:spcBef>
                            <a:spcAft>
                              <a:spcPts val="0"/>
                            </a:spcAft>
                          </a:pPr>
                          <a:endParaRPr lang="en-US" sz="9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HSF-PI-45</a:t>
                          </a:r>
                        </a:p>
                      </a:txBody>
                      <a:tcPr marL="68580" marR="68580" marT="0" marB="0" anchor="ctr"/>
                    </a:tc>
                    <a:tc>
                      <a:txBody>
                        <a:bodyPr/>
                        <a:lstStyle/>
                        <a:p>
                          <a:pPr marL="0" marR="0" algn="ctr">
                            <a:spcBef>
                              <a:spcPts val="0"/>
                            </a:spcBef>
                            <a:spcAft>
                              <a:spcPts val="0"/>
                            </a:spcAft>
                          </a:pPr>
                          <a:r>
                            <a:rPr lang="en-US"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45</a:t>
                          </a:r>
                        </a:p>
                      </a:txBody>
                      <a:tcPr marL="68580" marR="68580" marT="0" marB="0" anchor="ctr"/>
                    </a:tc>
                    <a:tc rowSpan="2">
                      <a:txBody>
                        <a:bodyPr/>
                        <a:lstStyle/>
                        <a:p>
                          <a:pPr marL="342900" lvl="0" indent="-342900" algn="l">
                            <a:spcAft>
                              <a:spcPts val="0"/>
                            </a:spcAft>
                            <a:buFont typeface="Wingdings" panose="05000000000000000000" pitchFamily="2" charset="2"/>
                            <a:buChar char=""/>
                          </a:pPr>
                          <a:r>
                            <a:rPr lang="zh-CN" sz="900" kern="100" dirty="0">
                              <a:effectLst/>
                              <a:latin typeface="楷体" panose="02010609060101010101" pitchFamily="49" charset="-122"/>
                              <a:ea typeface="楷体" panose="02010609060101010101" pitchFamily="49" charset="-122"/>
                              <a:cs typeface="Times New Roman" panose="02020603050405020304" pitchFamily="18" charset="0"/>
                            </a:rPr>
                            <a:t>屏蔽效能优异（</a:t>
                          </a:r>
                          <a:r>
                            <a:rPr lang="en-US" sz="900" kern="100" dirty="0">
                              <a:effectLst/>
                              <a:latin typeface="楷体" panose="02010609060101010101" pitchFamily="49" charset="-122"/>
                              <a:ea typeface="楷体" panose="02010609060101010101" pitchFamily="49" charset="-122"/>
                              <a:cs typeface="Times New Roman" panose="02020603050405020304" pitchFamily="18" charset="0"/>
                            </a:rPr>
                            <a:t>60dB</a:t>
                          </a:r>
                          <a:r>
                            <a:rPr lang="zh-CN" sz="900" kern="100" dirty="0">
                              <a:effectLst/>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l">
                            <a:spcAft>
                              <a:spcPts val="0"/>
                            </a:spcAft>
                            <a:buFont typeface="Wingdings" panose="05000000000000000000" pitchFamily="2" charset="2"/>
                            <a:buChar char=""/>
                          </a:pPr>
                          <a:r>
                            <a:rPr lang="zh-CN" sz="900" kern="100" dirty="0">
                              <a:effectLst/>
                              <a:latin typeface="楷体" panose="02010609060101010101" pitchFamily="49" charset="-122"/>
                              <a:ea typeface="楷体" panose="02010609060101010101" pitchFamily="49" charset="-122"/>
                              <a:cs typeface="Times New Roman" panose="02020603050405020304" pitchFamily="18" charset="0"/>
                            </a:rPr>
                            <a:t>极佳的表面绝缘性（</a:t>
                          </a:r>
                          <a:r>
                            <a:rPr lang="en-US" sz="900" kern="100" dirty="0">
                              <a:effectLst/>
                              <a:latin typeface="楷体" panose="02010609060101010101" pitchFamily="49" charset="-122"/>
                              <a:ea typeface="楷体" panose="02010609060101010101" pitchFamily="49" charset="-122"/>
                              <a:cs typeface="Times New Roman" panose="02020603050405020304" pitchFamily="18" charset="0"/>
                            </a:rPr>
                            <a:t>&gt; </a:t>
                          </a:r>
                          <a14:m>
                            <m:oMath xmlns:m="http://schemas.openxmlformats.org/officeDocument/2006/math">
                              <m:sSup>
                                <m:sSupPr>
                                  <m:ctrlPr>
                                    <a:rPr lang="en-US" altLang="zh-CN" sz="900" i="1" kern="100" smtClean="0">
                                      <a:effectLst/>
                                      <a:latin typeface="Cambria Math" panose="02040503050406030204" pitchFamily="18" charset="0"/>
                                      <a:cs typeface="Times New Roman" panose="02020603050405020304" pitchFamily="18" charset="0"/>
                                    </a:rPr>
                                  </m:ctrlPr>
                                </m:sSupPr>
                                <m:e>
                                  <m:r>
                                    <a:rPr lang="en-US" altLang="zh-CN" sz="900" b="0" i="1" kern="100" smtClean="0">
                                      <a:effectLst/>
                                      <a:latin typeface="Cambria Math" panose="02040503050406030204" pitchFamily="18" charset="0"/>
                                      <a:cs typeface="Times New Roman" panose="02020603050405020304" pitchFamily="18" charset="0"/>
                                    </a:rPr>
                                    <m:t>10</m:t>
                                  </m:r>
                                </m:e>
                                <m:sup>
                                  <m:r>
                                    <a:rPr lang="en-US" altLang="zh-CN" sz="900" b="0" i="1" kern="100" smtClean="0">
                                      <a:effectLst/>
                                      <a:latin typeface="Cambria Math" panose="02040503050406030204" pitchFamily="18" charset="0"/>
                                      <a:cs typeface="Times New Roman" panose="02020603050405020304" pitchFamily="18" charset="0"/>
                                    </a:rPr>
                                    <m:t>12</m:t>
                                  </m:r>
                                </m:sup>
                              </m:sSup>
                            </m:oMath>
                          </a14:m>
                          <a:r>
                            <a:rPr lang="en-US" altLang="zh-CN" sz="900" kern="100" dirty="0">
                              <a:effectLst/>
                              <a:latin typeface="楷体" panose="02010609060101010101" pitchFamily="49" charset="-122"/>
                              <a:ea typeface="楷体" panose="02010609060101010101" pitchFamily="49" charset="-122"/>
                              <a:cs typeface="Times New Roman" panose="02020603050405020304" pitchFamily="18" charset="0"/>
                            </a:rPr>
                            <a:t>Ω</a:t>
                          </a:r>
                          <a:r>
                            <a:rPr lang="zh-CN" altLang="en-US" sz="900" kern="100" dirty="0">
                              <a:effectLst/>
                              <a:latin typeface="楷体" panose="02010609060101010101" pitchFamily="49" charset="-122"/>
                              <a:ea typeface="楷体" panose="02010609060101010101" pitchFamily="49" charset="-122"/>
                              <a:cs typeface="Times New Roman" panose="02020603050405020304" pitchFamily="18" charset="0"/>
                            </a:rPr>
                            <a:t>）</a:t>
                          </a:r>
                          <a:endParaRPr lang="en-US" sz="900" kern="100" dirty="0">
                            <a:effectLst/>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l">
                            <a:spcAft>
                              <a:spcPts val="0"/>
                            </a:spcAft>
                            <a:buFont typeface="Wingdings" panose="05000000000000000000" pitchFamily="2" charset="2"/>
                            <a:buChar char=""/>
                          </a:pPr>
                          <a:r>
                            <a:rPr lang="zh-CN" sz="900" kern="100" dirty="0">
                              <a:effectLst/>
                              <a:latin typeface="楷体" panose="02010609060101010101" pitchFamily="49" charset="-122"/>
                              <a:ea typeface="楷体" panose="02010609060101010101" pitchFamily="49" charset="-122"/>
                              <a:cs typeface="Times New Roman" panose="02020603050405020304" pitchFamily="18" charset="0"/>
                            </a:rPr>
                            <a:t>极佳的抗撕裂性</a:t>
                          </a:r>
                        </a:p>
                        <a:p>
                          <a:pPr marL="342900" lvl="0" indent="-342900" algn="l">
                            <a:spcAft>
                              <a:spcPts val="0"/>
                            </a:spcAft>
                            <a:buFont typeface="Wingdings" panose="05000000000000000000" pitchFamily="2" charset="2"/>
                            <a:buChar char=""/>
                          </a:pPr>
                          <a:r>
                            <a:rPr lang="zh-CN" sz="900" kern="100" dirty="0">
                              <a:effectLst/>
                              <a:latin typeface="楷体" panose="02010609060101010101" pitchFamily="49" charset="-122"/>
                              <a:ea typeface="楷体" panose="02010609060101010101" pitchFamily="49" charset="-122"/>
                              <a:cs typeface="Times New Roman" panose="02020603050405020304" pitchFamily="18" charset="0"/>
                            </a:rPr>
                            <a:t>可实现稳定的歌阻抗控制</a:t>
                          </a:r>
                        </a:p>
                        <a:p>
                          <a:pPr marL="342900" lvl="0" indent="-342900" algn="l">
                            <a:spcAft>
                              <a:spcPts val="0"/>
                            </a:spcAft>
                            <a:buFont typeface="Wingdings" panose="05000000000000000000" pitchFamily="2" charset="2"/>
                            <a:buChar char=""/>
                          </a:pPr>
                          <a:r>
                            <a:rPr lang="zh-CN" sz="900" kern="100" dirty="0">
                              <a:effectLst/>
                              <a:latin typeface="楷体" panose="02010609060101010101" pitchFamily="49" charset="-122"/>
                              <a:ea typeface="楷体" panose="02010609060101010101" pitchFamily="49" charset="-122"/>
                              <a:cs typeface="Times New Roman" panose="02020603050405020304" pitchFamily="18" charset="0"/>
                            </a:rPr>
                            <a:t>良好的酸碱性能，耐高温性能</a:t>
                          </a:r>
                        </a:p>
                      </a:txBody>
                      <a:tcPr marL="68580" marR="68580" marT="0" marB="0" anchor="ctr"/>
                    </a:tc>
                    <a:extLst>
                      <a:ext uri="{0D108BD9-81ED-4DB2-BD59-A6C34878D82A}">
                        <a16:rowId xmlns:a16="http://schemas.microsoft.com/office/drawing/2014/main" val="3268493336"/>
                      </a:ext>
                    </a:extLst>
                  </a:tr>
                  <a:tr h="702082">
                    <a:tc vMerge="1">
                      <a:txBody>
                        <a:bodyPr/>
                        <a:lstStyle/>
                        <a:p>
                          <a:endParaRPr lang="zh-CN" altLang="en-US"/>
                        </a:p>
                      </a:txBody>
                      <a:tcPr/>
                    </a:tc>
                    <a:tc vMerge="1">
                      <a:txBody>
                        <a:bodyPr/>
                        <a:lstStyle/>
                        <a:p>
                          <a:endParaRPr lang="zh-CN" altLang="en-US"/>
                        </a:p>
                      </a:txBody>
                      <a:tcPr/>
                    </a:tc>
                    <a:tc>
                      <a:txBody>
                        <a:bodyPr/>
                        <a:lstStyle/>
                        <a:p>
                          <a:pPr marL="0" marR="0" algn="ctr">
                            <a:spcBef>
                              <a:spcPts val="0"/>
                            </a:spcBef>
                            <a:spcAft>
                              <a:spcPts val="0"/>
                            </a:spcAft>
                          </a:pPr>
                          <a:r>
                            <a:rPr lang="en-US"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HSF-PI-22</a:t>
                          </a:r>
                        </a:p>
                      </a:txBody>
                      <a:tcPr marL="68580" marR="68580" marT="0" marB="0" anchor="ctr"/>
                    </a:tc>
                    <a:tc>
                      <a:txBody>
                        <a:bodyPr/>
                        <a:lstStyle/>
                        <a:p>
                          <a:pPr marL="0" marR="0" algn="ctr">
                            <a:spcBef>
                              <a:spcPts val="0"/>
                            </a:spcBef>
                            <a:spcAft>
                              <a:spcPts val="0"/>
                            </a:spcAft>
                          </a:pPr>
                          <a:r>
                            <a:rPr lang="en-US"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22</a:t>
                          </a:r>
                        </a:p>
                      </a:txBody>
                      <a:tcPr marL="68580" marR="68580" marT="0" marB="0" anchor="ctr"/>
                    </a:tc>
                    <a:tc vMerge="1">
                      <a:txBody>
                        <a:bodyPr/>
                        <a:lstStyle/>
                        <a:p>
                          <a:pPr marL="0" lvl="0" indent="0" algn="l">
                            <a:spcAft>
                              <a:spcPts val="0"/>
                            </a:spcAft>
                            <a:buFont typeface="Wingdings" panose="05000000000000000000" pitchFamily="2" charset="2"/>
                            <a:buNone/>
                          </a:pP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2546376"/>
                      </a:ext>
                    </a:extLst>
                  </a:tr>
                </a:tbl>
              </a:graphicData>
            </a:graphic>
          </p:graphicFrame>
        </mc:Choice>
        <mc:Fallback xmlns="">
          <p:graphicFrame>
            <p:nvGraphicFramePr>
              <p:cNvPr id="25" name="表格 24">
                <a:extLst>
                  <a:ext uri="{FF2B5EF4-FFF2-40B4-BE49-F238E27FC236}">
                    <a16:creationId xmlns:a16="http://schemas.microsoft.com/office/drawing/2014/main" id="{1E1EB576-2906-405A-BE2D-D24D49A42D7F}"/>
                  </a:ext>
                </a:extLst>
              </p:cNvPr>
              <p:cNvGraphicFramePr>
                <a:graphicFrameLocks noGrp="1"/>
              </p:cNvGraphicFramePr>
              <p:nvPr>
                <p:extLst>
                  <p:ext uri="{D42A27DB-BD31-4B8C-83A1-F6EECF244321}">
                    <p14:modId xmlns:p14="http://schemas.microsoft.com/office/powerpoint/2010/main" val="148448588"/>
                  </p:ext>
                </p:extLst>
              </p:nvPr>
            </p:nvGraphicFramePr>
            <p:xfrm>
              <a:off x="218172" y="3450669"/>
              <a:ext cx="6395987" cy="2980422"/>
            </p:xfrm>
            <a:graphic>
              <a:graphicData uri="http://schemas.openxmlformats.org/drawingml/2006/table">
                <a:tbl>
                  <a:tblPr>
                    <a:tableStyleId>{5C22544A-7EE6-4342-B048-85BDC9FD1C3A}</a:tableStyleId>
                  </a:tblPr>
                  <a:tblGrid>
                    <a:gridCol w="762932">
                      <a:extLst>
                        <a:ext uri="{9D8B030D-6E8A-4147-A177-3AD203B41FA5}">
                          <a16:colId xmlns:a16="http://schemas.microsoft.com/office/drawing/2014/main" val="1015863863"/>
                        </a:ext>
                      </a:extLst>
                    </a:gridCol>
                    <a:gridCol w="1523716">
                      <a:extLst>
                        <a:ext uri="{9D8B030D-6E8A-4147-A177-3AD203B41FA5}">
                          <a16:colId xmlns:a16="http://schemas.microsoft.com/office/drawing/2014/main" val="1620103531"/>
                        </a:ext>
                      </a:extLst>
                    </a:gridCol>
                    <a:gridCol w="919091">
                      <a:extLst>
                        <a:ext uri="{9D8B030D-6E8A-4147-A177-3AD203B41FA5}">
                          <a16:colId xmlns:a16="http://schemas.microsoft.com/office/drawing/2014/main" val="506143538"/>
                        </a:ext>
                      </a:extLst>
                    </a:gridCol>
                    <a:gridCol w="640579">
                      <a:extLst>
                        <a:ext uri="{9D8B030D-6E8A-4147-A177-3AD203B41FA5}">
                          <a16:colId xmlns:a16="http://schemas.microsoft.com/office/drawing/2014/main" val="605564566"/>
                        </a:ext>
                      </a:extLst>
                    </a:gridCol>
                    <a:gridCol w="2549669">
                      <a:extLst>
                        <a:ext uri="{9D8B030D-6E8A-4147-A177-3AD203B41FA5}">
                          <a16:colId xmlns:a16="http://schemas.microsoft.com/office/drawing/2014/main" val="1149848989"/>
                        </a:ext>
                      </a:extLst>
                    </a:gridCol>
                  </a:tblGrid>
                  <a:tr h="299023">
                    <a:tc>
                      <a:txBody>
                        <a:bodyPr/>
                        <a:lstStyle/>
                        <a:p>
                          <a:pPr marL="0" marR="0" algn="ctr">
                            <a:spcBef>
                              <a:spcPts val="0"/>
                            </a:spcBef>
                            <a:spcAft>
                              <a:spcPts val="0"/>
                            </a:spcAft>
                          </a:pPr>
                          <a:r>
                            <a:rPr lang="zh-CN" altLang="en-US" sz="900" b="1" kern="100" dirty="0">
                              <a:effectLst/>
                              <a:latin typeface="楷体" panose="02010609060101010101" pitchFamily="49" charset="-122"/>
                              <a:ea typeface="楷体" panose="02010609060101010101" pitchFamily="49" charset="-122"/>
                              <a:cs typeface="Times New Roman" panose="02020603050405020304" pitchFamily="18" charset="0"/>
                            </a:rPr>
                            <a:t>产品系列</a:t>
                          </a:r>
                          <a:endParaRPr lang="en-US" altLang="zh-CN" sz="9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zh-CN" altLang="en-US" sz="900" b="1" kern="100" dirty="0">
                              <a:effectLst/>
                              <a:latin typeface="楷体" panose="02010609060101010101" pitchFamily="49" charset="-122"/>
                              <a:ea typeface="楷体" panose="02010609060101010101" pitchFamily="49" charset="-122"/>
                              <a:cs typeface="Times New Roman" panose="02020603050405020304" pitchFamily="18" charset="0"/>
                            </a:rPr>
                            <a:t>结构图示</a:t>
                          </a:r>
                          <a:endParaRPr lang="en-US" sz="9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zh-CN" altLang="en-US" sz="900" b="1" kern="100" dirty="0">
                              <a:effectLst/>
                              <a:latin typeface="楷体" panose="02010609060101010101" pitchFamily="49" charset="-122"/>
                              <a:ea typeface="楷体" panose="02010609060101010101" pitchFamily="49" charset="-122"/>
                              <a:cs typeface="Times New Roman" panose="02020603050405020304" pitchFamily="18" charset="0"/>
                            </a:rPr>
                            <a:t>产品型号</a:t>
                          </a:r>
                          <a:endParaRPr lang="en-US" sz="9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zh-CN" altLang="en-US" sz="900" b="1" kern="100" dirty="0">
                              <a:effectLst/>
                              <a:latin typeface="楷体" panose="02010609060101010101" pitchFamily="49" charset="-122"/>
                              <a:ea typeface="楷体" panose="02010609060101010101" pitchFamily="49" charset="-122"/>
                              <a:cs typeface="Times New Roman" panose="02020603050405020304" pitchFamily="18" charset="0"/>
                            </a:rPr>
                            <a:t>总厚度</a:t>
                          </a:r>
                          <a:endParaRPr lang="en-US" altLang="zh-CN" sz="900" b="1" kern="100" dirty="0">
                            <a:effectLst/>
                            <a:latin typeface="楷体" panose="02010609060101010101" pitchFamily="49" charset="-122"/>
                            <a:ea typeface="楷体" panose="02010609060101010101" pitchFamily="49" charset="-122"/>
                            <a:cs typeface="Times New Roman" panose="02020603050405020304" pitchFamily="18" charset="0"/>
                          </a:endParaRPr>
                        </a:p>
                        <a:p>
                          <a:pPr marL="0" marR="0" algn="ctr">
                            <a:spcBef>
                              <a:spcPts val="0"/>
                            </a:spcBef>
                            <a:spcAft>
                              <a:spcPts val="0"/>
                            </a:spcAft>
                          </a:pPr>
                          <a:r>
                            <a:rPr lang="zh-CN" altLang="en-US" sz="900" b="1" kern="100" dirty="0">
                              <a:effectLst/>
                              <a:latin typeface="楷体" panose="02010609060101010101" pitchFamily="49" charset="-122"/>
                              <a:ea typeface="楷体" panose="02010609060101010101" pitchFamily="49" charset="-122"/>
                              <a:cs typeface="Times New Roman" panose="02020603050405020304" pitchFamily="18" charset="0"/>
                            </a:rPr>
                            <a:t>（微米）</a:t>
                          </a:r>
                          <a:endParaRPr lang="en-US" sz="9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zh-CN" altLang="en-US" sz="900" b="1" kern="100" dirty="0">
                              <a:effectLst/>
                              <a:latin typeface="楷体" panose="02010609060101010101" pitchFamily="49" charset="-122"/>
                              <a:ea typeface="楷体" panose="02010609060101010101" pitchFamily="49" charset="-122"/>
                              <a:cs typeface="Times New Roman" panose="02020603050405020304" pitchFamily="18" charset="0"/>
                            </a:rPr>
                            <a:t>产品特点</a:t>
                          </a:r>
                          <a:endParaRPr lang="en-US" sz="9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20361402"/>
                      </a:ext>
                    </a:extLst>
                  </a:tr>
                  <a:tr h="191039">
                    <a:tc rowSpan="2">
                      <a:txBody>
                        <a:bodyPr/>
                        <a:lstStyle/>
                        <a:p>
                          <a:pPr marL="0" marR="0" algn="ctr">
                            <a:spcBef>
                              <a:spcPts val="0"/>
                            </a:spcBef>
                            <a:spcAft>
                              <a:spcPts val="0"/>
                            </a:spcAft>
                          </a:pPr>
                          <a:r>
                            <a:rPr lang="en-US" sz="900" b="1" kern="100" dirty="0">
                              <a:effectLst/>
                              <a:latin typeface="楷体" panose="02010609060101010101" pitchFamily="49" charset="-122"/>
                              <a:ea typeface="楷体" panose="02010609060101010101" pitchFamily="49" charset="-122"/>
                              <a:cs typeface="Times New Roman" panose="02020603050405020304" pitchFamily="18" charset="0"/>
                            </a:rPr>
                            <a:t>HSF6000</a:t>
                          </a:r>
                        </a:p>
                        <a:p>
                          <a:pPr marL="0" marR="0" algn="ctr">
                            <a:spcBef>
                              <a:spcPts val="0"/>
                            </a:spcBef>
                            <a:spcAft>
                              <a:spcPts val="0"/>
                            </a:spcAft>
                          </a:pPr>
                          <a:r>
                            <a:rPr lang="zh-CN" altLang="en-US" sz="900" b="1" kern="100" dirty="0">
                              <a:effectLst/>
                              <a:latin typeface="楷体" panose="02010609060101010101" pitchFamily="49" charset="-122"/>
                              <a:ea typeface="楷体" panose="02010609060101010101" pitchFamily="49" charset="-122"/>
                              <a:cs typeface="Times New Roman" panose="02020603050405020304" pitchFamily="18" charset="0"/>
                            </a:rPr>
                            <a:t>系列</a:t>
                          </a:r>
                          <a:endParaRPr lang="en-US" sz="9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rowSpan="2">
                      <a:txBody>
                        <a:bodyPr/>
                        <a:lstStyle/>
                        <a:p>
                          <a:pPr marL="0" marR="0" algn="ctr">
                            <a:spcBef>
                              <a:spcPts val="0"/>
                            </a:spcBef>
                            <a:spcAft>
                              <a:spcPts val="0"/>
                            </a:spcAft>
                          </a:pPr>
                          <a:endParaRPr lang="en-US" sz="9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HSF6000-2</a:t>
                          </a:r>
                        </a:p>
                      </a:txBody>
                      <a:tcPr marL="68580" marR="68580" marT="0" marB="0" anchor="ctr"/>
                    </a:tc>
                    <a:tc>
                      <a:txBody>
                        <a:bodyPr/>
                        <a:lstStyle/>
                        <a:p>
                          <a:pPr marL="0" marR="0" algn="ctr">
                            <a:spcBef>
                              <a:spcPts val="0"/>
                            </a:spcBef>
                            <a:spcAft>
                              <a:spcPts val="0"/>
                            </a:spcAft>
                          </a:pPr>
                          <a:r>
                            <a:rPr lang="en-US"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15</a:t>
                          </a:r>
                        </a:p>
                      </a:txBody>
                      <a:tcPr marL="68580" marR="68580" marT="0" marB="0" anchor="ctr"/>
                    </a:tc>
                    <a:tc rowSpan="2">
                      <a:txBody>
                        <a:bodyPr/>
                        <a:lstStyle/>
                        <a:p>
                          <a:pPr marL="342900" lvl="0" indent="-342900" algn="l">
                            <a:spcAft>
                              <a:spcPts val="0"/>
                            </a:spcAft>
                            <a:buFont typeface="Wingdings" panose="05000000000000000000" pitchFamily="2" charset="2"/>
                            <a:buChar char=""/>
                          </a:pPr>
                          <a:r>
                            <a:rPr lang="zh-CN" sz="900" kern="100" dirty="0">
                              <a:effectLst/>
                              <a:latin typeface="楷体" panose="02010609060101010101" pitchFamily="49" charset="-122"/>
                              <a:ea typeface="楷体" panose="02010609060101010101" pitchFamily="49" charset="-122"/>
                              <a:cs typeface="Times New Roman" panose="02020603050405020304" pitchFamily="18" charset="0"/>
                            </a:rPr>
                            <a:t>屏蔽效能优异（</a:t>
                          </a:r>
                          <a:r>
                            <a:rPr lang="en-US" sz="900" kern="100" dirty="0">
                              <a:effectLst/>
                              <a:latin typeface="楷体" panose="02010609060101010101" pitchFamily="49" charset="-122"/>
                              <a:ea typeface="楷体" panose="02010609060101010101" pitchFamily="49" charset="-122"/>
                              <a:cs typeface="Times New Roman" panose="02020603050405020304" pitchFamily="18" charset="0"/>
                            </a:rPr>
                            <a:t>60dB</a:t>
                          </a:r>
                          <a:r>
                            <a:rPr lang="zh-CN" sz="900" kern="100" dirty="0">
                              <a:effectLst/>
                              <a:latin typeface="楷体" panose="02010609060101010101" pitchFamily="49" charset="-122"/>
                              <a:ea typeface="楷体" panose="02010609060101010101" pitchFamily="49" charset="-122"/>
                              <a:cs typeface="Times New Roman" panose="02020603050405020304" pitchFamily="18" charset="0"/>
                            </a:rPr>
                            <a:t>）</a:t>
                          </a:r>
                        </a:p>
                        <a:p>
                          <a:pPr marL="342900" lvl="0" indent="-342900" algn="l">
                            <a:spcAft>
                              <a:spcPts val="0"/>
                            </a:spcAft>
                            <a:buFont typeface="Wingdings" panose="05000000000000000000" pitchFamily="2" charset="2"/>
                            <a:buChar char=""/>
                          </a:pPr>
                          <a:r>
                            <a:rPr lang="zh-CN" sz="900" kern="100" dirty="0">
                              <a:effectLst/>
                              <a:latin typeface="楷体" panose="02010609060101010101" pitchFamily="49" charset="-122"/>
                              <a:ea typeface="楷体" panose="02010609060101010101" pitchFamily="49" charset="-122"/>
                              <a:cs typeface="Times New Roman" panose="02020603050405020304" pitchFamily="18" charset="0"/>
                            </a:rPr>
                            <a:t>高耐弯折性</a:t>
                          </a:r>
                        </a:p>
                        <a:p>
                          <a:pPr marL="342900" lvl="0" indent="-342900" algn="l">
                            <a:spcAft>
                              <a:spcPts val="0"/>
                            </a:spcAft>
                            <a:buFont typeface="Wingdings" panose="05000000000000000000" pitchFamily="2" charset="2"/>
                            <a:buChar char=""/>
                          </a:pPr>
                          <a:r>
                            <a:rPr lang="zh-CN" sz="900" kern="100" dirty="0">
                              <a:effectLst/>
                              <a:latin typeface="楷体" panose="02010609060101010101" pitchFamily="49" charset="-122"/>
                              <a:ea typeface="楷体" panose="02010609060101010101" pitchFamily="49" charset="-122"/>
                              <a:cs typeface="Times New Roman" panose="02020603050405020304" pitchFamily="18" charset="0"/>
                            </a:rPr>
                            <a:t>可实现稳定的阻抗控制</a:t>
                          </a:r>
                        </a:p>
                        <a:p>
                          <a:pPr marL="342900" lvl="0" indent="-342900" algn="l">
                            <a:spcAft>
                              <a:spcPts val="0"/>
                            </a:spcAft>
                            <a:buFont typeface="Wingdings" panose="05000000000000000000" pitchFamily="2" charset="2"/>
                            <a:buChar char=""/>
                          </a:pPr>
                          <a:r>
                            <a:rPr lang="zh-CN" sz="900" kern="100" dirty="0">
                              <a:effectLst/>
                              <a:latin typeface="楷体" panose="02010609060101010101" pitchFamily="49" charset="-122"/>
                              <a:ea typeface="楷体" panose="02010609060101010101" pitchFamily="49" charset="-122"/>
                              <a:cs typeface="Times New Roman" panose="02020603050405020304" pitchFamily="18" charset="0"/>
                            </a:rPr>
                            <a:t>良好的耐酸碱性能，耐高温性能</a:t>
                          </a:r>
                        </a:p>
                      </a:txBody>
                      <a:tcPr marL="68580" marR="68580" marT="0" marB="0" anchor="ctr"/>
                    </a:tc>
                    <a:extLst>
                      <a:ext uri="{0D108BD9-81ED-4DB2-BD59-A6C34878D82A}">
                        <a16:rowId xmlns:a16="http://schemas.microsoft.com/office/drawing/2014/main" val="4244000893"/>
                      </a:ext>
                    </a:extLst>
                  </a:tr>
                  <a:tr h="499741">
                    <a:tc vMerge="1">
                      <a:txBody>
                        <a:bodyPr/>
                        <a:lstStyle/>
                        <a:p>
                          <a:endParaRPr lang="zh-CN" altLang="en-US"/>
                        </a:p>
                      </a:txBody>
                      <a:tcPr/>
                    </a:tc>
                    <a:tc vMerge="1">
                      <a:txBody>
                        <a:bodyPr/>
                        <a:lstStyle/>
                        <a:p>
                          <a:endParaRPr lang="zh-CN" altLang="en-US"/>
                        </a:p>
                      </a:txBody>
                      <a:tcPr/>
                    </a:tc>
                    <a:tc>
                      <a:txBody>
                        <a:bodyPr/>
                        <a:lstStyle/>
                        <a:p>
                          <a:pPr marL="0" marR="0" algn="ctr">
                            <a:spcBef>
                              <a:spcPts val="0"/>
                            </a:spcBef>
                            <a:spcAft>
                              <a:spcPts val="0"/>
                            </a:spcAft>
                          </a:pPr>
                          <a:r>
                            <a:rPr lang="en-US"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HSF6000-3</a:t>
                          </a:r>
                        </a:p>
                      </a:txBody>
                      <a:tcPr marL="68580" marR="68580" marT="0" marB="0" anchor="ctr"/>
                    </a:tc>
                    <a:tc>
                      <a:txBody>
                        <a:bodyPr/>
                        <a:lstStyle/>
                        <a:p>
                          <a:pPr marL="0" marR="0" algn="ctr">
                            <a:spcBef>
                              <a:spcPts val="0"/>
                            </a:spcBef>
                            <a:spcAft>
                              <a:spcPts val="0"/>
                            </a:spcAft>
                          </a:pPr>
                          <a:r>
                            <a:rPr lang="en-US"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10</a:t>
                          </a:r>
                        </a:p>
                      </a:txBody>
                      <a:tcPr marL="68580" marR="68580" marT="0" marB="0" anchor="ctr"/>
                    </a:tc>
                    <a:tc vMerge="1">
                      <a:txBody>
                        <a:bodyPr/>
                        <a:lstStyle/>
                        <a:p>
                          <a:pPr marL="0" lvl="0" indent="0" algn="l">
                            <a:spcAft>
                              <a:spcPts val="0"/>
                            </a:spcAft>
                            <a:buFont typeface="Wingdings" panose="05000000000000000000" pitchFamily="2" charset="2"/>
                            <a:buNone/>
                          </a:pP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54544240"/>
                      </a:ext>
                    </a:extLst>
                  </a:tr>
                  <a:tr h="149512">
                    <a:tc rowSpan="6">
                      <a:txBody>
                        <a:bodyPr/>
                        <a:lstStyle/>
                        <a:p>
                          <a:pPr marL="0" marR="0" algn="ctr">
                            <a:spcBef>
                              <a:spcPts val="0"/>
                            </a:spcBef>
                            <a:spcAft>
                              <a:spcPts val="0"/>
                            </a:spcAft>
                          </a:pPr>
                          <a:r>
                            <a:rPr lang="en-US" sz="900" b="1" kern="100" dirty="0">
                              <a:effectLst/>
                              <a:latin typeface="楷体" panose="02010609060101010101" pitchFamily="49" charset="-122"/>
                              <a:ea typeface="楷体" panose="02010609060101010101" pitchFamily="49" charset="-122"/>
                              <a:cs typeface="Times New Roman" panose="02020603050405020304" pitchFamily="18" charset="0"/>
                            </a:rPr>
                            <a:t>HSF-USB3</a:t>
                          </a:r>
                        </a:p>
                        <a:p>
                          <a:pPr marL="0" marR="0" algn="ctr">
                            <a:spcBef>
                              <a:spcPts val="0"/>
                            </a:spcBef>
                            <a:spcAft>
                              <a:spcPts val="0"/>
                            </a:spcAft>
                          </a:pPr>
                          <a:r>
                            <a:rPr lang="zh-CN" altLang="en-US" sz="900" b="1" kern="100" dirty="0">
                              <a:effectLst/>
                              <a:latin typeface="楷体" panose="02010609060101010101" pitchFamily="49" charset="-122"/>
                              <a:ea typeface="楷体" panose="02010609060101010101" pitchFamily="49" charset="-122"/>
                              <a:cs typeface="Times New Roman" panose="02020603050405020304" pitchFamily="18" charset="0"/>
                            </a:rPr>
                            <a:t>系列</a:t>
                          </a:r>
                          <a:endParaRPr lang="en-US" sz="9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rowSpan="6">
                      <a:txBody>
                        <a:bodyPr/>
                        <a:lstStyle/>
                        <a:p>
                          <a:pPr marL="0" marR="0" algn="ctr">
                            <a:spcBef>
                              <a:spcPts val="0"/>
                            </a:spcBef>
                            <a:spcAft>
                              <a:spcPts val="0"/>
                            </a:spcAft>
                          </a:pPr>
                          <a:endParaRPr lang="en-US" sz="9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HSF8000-2</a:t>
                          </a:r>
                        </a:p>
                      </a:txBody>
                      <a:tcPr marL="68580" marR="68580" marT="0" marB="0" anchor="ctr"/>
                    </a:tc>
                    <a:tc>
                      <a:txBody>
                        <a:bodyPr/>
                        <a:lstStyle/>
                        <a:p>
                          <a:pPr marL="0" marR="0" algn="ctr">
                            <a:spcBef>
                              <a:spcPts val="0"/>
                            </a:spcBef>
                            <a:spcAft>
                              <a:spcPts val="0"/>
                            </a:spcAft>
                          </a:pPr>
                          <a:r>
                            <a:rPr lang="en-US"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12</a:t>
                          </a:r>
                        </a:p>
                      </a:txBody>
                      <a:tcPr marL="68580" marR="68580" marT="0" marB="0" anchor="ctr"/>
                    </a:tc>
                    <a:tc rowSpan="6">
                      <a:txBody>
                        <a:bodyPr/>
                        <a:lstStyle/>
                        <a:p>
                          <a:pPr marL="342900" lvl="0" indent="-342900" algn="l">
                            <a:spcAft>
                              <a:spcPts val="0"/>
                            </a:spcAft>
                            <a:buFont typeface="Wingdings" panose="05000000000000000000" pitchFamily="2" charset="2"/>
                            <a:buChar char=""/>
                          </a:pPr>
                          <a:r>
                            <a:rPr lang="zh-CN" sz="900" kern="100" dirty="0">
                              <a:effectLst/>
                              <a:latin typeface="楷体" panose="02010609060101010101" pitchFamily="49" charset="-122"/>
                              <a:ea typeface="楷体" panose="02010609060101010101" pitchFamily="49" charset="-122"/>
                              <a:cs typeface="Times New Roman" panose="02020603050405020304" pitchFamily="18" charset="0"/>
                            </a:rPr>
                            <a:t>胶层不含导电粒子</a:t>
                          </a:r>
                        </a:p>
                        <a:p>
                          <a:pPr marL="342900" lvl="0" indent="-342900" algn="l">
                            <a:spcAft>
                              <a:spcPts val="0"/>
                            </a:spcAft>
                            <a:buFont typeface="Wingdings" panose="05000000000000000000" pitchFamily="2" charset="2"/>
                            <a:buChar char=""/>
                          </a:pPr>
                          <a:r>
                            <a:rPr lang="zh-CN" sz="900" kern="100" dirty="0">
                              <a:effectLst/>
                              <a:latin typeface="楷体" panose="02010609060101010101" pitchFamily="49" charset="-122"/>
                              <a:ea typeface="楷体" panose="02010609060101010101" pitchFamily="49" charset="-122"/>
                              <a:cs typeface="Times New Roman" panose="02020603050405020304" pitchFamily="18" charset="0"/>
                            </a:rPr>
                            <a:t>掺入损耗较低，适用于高速高频化传输</a:t>
                          </a:r>
                        </a:p>
                        <a:p>
                          <a:pPr marL="342900" lvl="0" indent="-342900" algn="l">
                            <a:spcAft>
                              <a:spcPts val="0"/>
                            </a:spcAft>
                            <a:buFont typeface="Wingdings" panose="05000000000000000000" pitchFamily="2" charset="2"/>
                            <a:buChar char=""/>
                          </a:pPr>
                          <a:r>
                            <a:rPr lang="zh-CN" sz="900" kern="100" dirty="0">
                              <a:effectLst/>
                              <a:latin typeface="楷体" panose="02010609060101010101" pitchFamily="49" charset="-122"/>
                              <a:ea typeface="楷体" panose="02010609060101010101" pitchFamily="49" charset="-122"/>
                              <a:cs typeface="Times New Roman" panose="02020603050405020304" pitchFamily="18" charset="0"/>
                            </a:rPr>
                            <a:t>极高挠曲性，极低回弹力</a:t>
                          </a:r>
                        </a:p>
                        <a:p>
                          <a:pPr marL="342900" lvl="0" indent="-342900" algn="l">
                            <a:spcAft>
                              <a:spcPts val="0"/>
                            </a:spcAft>
                            <a:buFont typeface="Wingdings" panose="05000000000000000000" pitchFamily="2" charset="2"/>
                            <a:buChar char=""/>
                          </a:pPr>
                          <a:r>
                            <a:rPr lang="zh-CN" sz="900" kern="100" dirty="0">
                              <a:effectLst/>
                              <a:latin typeface="楷体" panose="02010609060101010101" pitchFamily="49" charset="-122"/>
                              <a:ea typeface="楷体" panose="02010609060101010101" pitchFamily="49" charset="-122"/>
                              <a:cs typeface="Times New Roman" panose="02020603050405020304" pitchFamily="18" charset="0"/>
                            </a:rPr>
                            <a:t>可实现稳定的阻抗控制</a:t>
                          </a:r>
                        </a:p>
                        <a:p>
                          <a:pPr marL="342900" lvl="0" indent="-342900" algn="l">
                            <a:spcAft>
                              <a:spcPts val="0"/>
                            </a:spcAft>
                            <a:buFont typeface="Wingdings" panose="05000000000000000000" pitchFamily="2" charset="2"/>
                            <a:buChar char=""/>
                          </a:pPr>
                          <a:r>
                            <a:rPr lang="zh-CN" sz="900" kern="100" dirty="0">
                              <a:effectLst/>
                              <a:latin typeface="楷体" panose="02010609060101010101" pitchFamily="49" charset="-122"/>
                              <a:ea typeface="楷体" panose="02010609060101010101" pitchFamily="49" charset="-122"/>
                              <a:cs typeface="Times New Roman" panose="02020603050405020304" pitchFamily="18" charset="0"/>
                            </a:rPr>
                            <a:t>良好的耐酸碱性，耐高温性能</a:t>
                          </a:r>
                        </a:p>
                      </a:txBody>
                      <a:tcPr marL="68580" marR="68580" marT="0" marB="0" anchor="ctr"/>
                    </a:tc>
                    <a:extLst>
                      <a:ext uri="{0D108BD9-81ED-4DB2-BD59-A6C34878D82A}">
                        <a16:rowId xmlns:a16="http://schemas.microsoft.com/office/drawing/2014/main" val="665086043"/>
                      </a:ext>
                    </a:extLst>
                  </a:tr>
                  <a:tr h="149512">
                    <a:tc vMerge="1">
                      <a:txBody>
                        <a:bodyPr/>
                        <a:lstStyle/>
                        <a:p>
                          <a:endParaRPr lang="zh-CN" altLang="en-US"/>
                        </a:p>
                      </a:txBody>
                      <a:tcPr/>
                    </a:tc>
                    <a:tc vMerge="1">
                      <a:txBody>
                        <a:bodyPr/>
                        <a:lstStyle/>
                        <a:p>
                          <a:endParaRPr lang="zh-CN" altLang="en-US"/>
                        </a:p>
                      </a:txBody>
                      <a:tcPr/>
                    </a:tc>
                    <a:tc>
                      <a:txBody>
                        <a:bodyPr/>
                        <a:lstStyle/>
                        <a:p>
                          <a:pPr marL="0" marR="0" algn="ctr">
                            <a:spcBef>
                              <a:spcPts val="0"/>
                            </a:spcBef>
                            <a:spcAft>
                              <a:spcPts val="0"/>
                            </a:spcAft>
                          </a:pPr>
                          <a:r>
                            <a:rPr lang="en-US"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HSF8000-3</a:t>
                          </a:r>
                        </a:p>
                      </a:txBody>
                      <a:tcPr marL="68580" marR="68580" marT="0" marB="0" anchor="ctr"/>
                    </a:tc>
                    <a:tc>
                      <a:txBody>
                        <a:bodyPr/>
                        <a:lstStyle/>
                        <a:p>
                          <a:pPr marL="0" marR="0" algn="ctr">
                            <a:spcBef>
                              <a:spcPts val="0"/>
                            </a:spcBef>
                            <a:spcAft>
                              <a:spcPts val="0"/>
                            </a:spcAft>
                          </a:pPr>
                          <a:r>
                            <a:rPr lang="en-US"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10</a:t>
                          </a:r>
                        </a:p>
                      </a:txBody>
                      <a:tcPr marL="68580" marR="68580" marT="0" marB="0" anchor="ctr"/>
                    </a:tc>
                    <a:tc vMerge="1">
                      <a:txBody>
                        <a:bodyPr/>
                        <a:lstStyle/>
                        <a:p>
                          <a:pPr marL="0" lvl="0" indent="0" algn="l">
                            <a:spcAft>
                              <a:spcPts val="0"/>
                            </a:spcAft>
                            <a:buFont typeface="Wingdings" panose="05000000000000000000" pitchFamily="2" charset="2"/>
                            <a:buNone/>
                          </a:pP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75024801"/>
                      </a:ext>
                    </a:extLst>
                  </a:tr>
                  <a:tr h="149512">
                    <a:tc vMerge="1">
                      <a:txBody>
                        <a:bodyPr/>
                        <a:lstStyle/>
                        <a:p>
                          <a:endParaRPr lang="zh-CN" altLang="en-US"/>
                        </a:p>
                      </a:txBody>
                      <a:tcPr/>
                    </a:tc>
                    <a:tc vMerge="1">
                      <a:txBody>
                        <a:bodyPr/>
                        <a:lstStyle/>
                        <a:p>
                          <a:endParaRPr lang="zh-CN" altLang="en-US"/>
                        </a:p>
                      </a:txBody>
                      <a:tcPr/>
                    </a:tc>
                    <a:tc>
                      <a:txBody>
                        <a:bodyPr/>
                        <a:lstStyle/>
                        <a:p>
                          <a:pPr marL="0" marR="0" algn="ctr">
                            <a:spcBef>
                              <a:spcPts val="0"/>
                            </a:spcBef>
                            <a:spcAft>
                              <a:spcPts val="0"/>
                            </a:spcAft>
                          </a:pPr>
                          <a:r>
                            <a:rPr lang="en-US"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HSF8000-2S</a:t>
                          </a:r>
                        </a:p>
                      </a:txBody>
                      <a:tcPr marL="68580" marR="68580" marT="0" marB="0" anchor="ctr"/>
                    </a:tc>
                    <a:tc>
                      <a:txBody>
                        <a:bodyPr/>
                        <a:lstStyle/>
                        <a:p>
                          <a:pPr marL="0" marR="0" algn="ctr">
                            <a:spcBef>
                              <a:spcPts val="0"/>
                            </a:spcBef>
                            <a:spcAft>
                              <a:spcPts val="0"/>
                            </a:spcAft>
                          </a:pPr>
                          <a:r>
                            <a:rPr lang="en-US"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25</a:t>
                          </a:r>
                        </a:p>
                      </a:txBody>
                      <a:tcPr marL="68580" marR="68580" marT="0" marB="0" anchor="ctr"/>
                    </a:tc>
                    <a:tc vMerge="1">
                      <a:txBody>
                        <a:bodyPr/>
                        <a:lstStyle/>
                        <a:p>
                          <a:pPr marL="342900" lvl="0" indent="-342900" algn="l">
                            <a:spcAft>
                              <a:spcPts val="0"/>
                            </a:spcAft>
                            <a:buFont typeface="Wingdings" panose="05000000000000000000" pitchFamily="2" charset="2"/>
                            <a:buChar char=""/>
                          </a:pP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10239815"/>
                      </a:ext>
                    </a:extLst>
                  </a:tr>
                  <a:tr h="149512">
                    <a:tc vMerge="1">
                      <a:txBody>
                        <a:bodyPr/>
                        <a:lstStyle/>
                        <a:p>
                          <a:endParaRPr lang="zh-CN" altLang="en-US"/>
                        </a:p>
                      </a:txBody>
                      <a:tcPr/>
                    </a:tc>
                    <a:tc vMerge="1">
                      <a:txBody>
                        <a:bodyPr/>
                        <a:lstStyle/>
                        <a:p>
                          <a:endParaRPr lang="zh-CN" altLang="en-US"/>
                        </a:p>
                      </a:txBody>
                      <a:tcPr/>
                    </a:tc>
                    <a:tc>
                      <a:txBody>
                        <a:bodyPr/>
                        <a:lstStyle/>
                        <a:p>
                          <a:pPr marL="0" marR="0" algn="ctr">
                            <a:spcBef>
                              <a:spcPts val="0"/>
                            </a:spcBef>
                            <a:spcAft>
                              <a:spcPts val="0"/>
                            </a:spcAft>
                          </a:pPr>
                          <a:r>
                            <a:rPr lang="en-US"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HSF8000-8</a:t>
                          </a:r>
                        </a:p>
                      </a:txBody>
                      <a:tcPr marL="68580" marR="68580" marT="0" marB="0" anchor="ctr"/>
                    </a:tc>
                    <a:tc>
                      <a:txBody>
                        <a:bodyPr/>
                        <a:lstStyle/>
                        <a:p>
                          <a:pPr marL="0" marR="0" algn="ctr">
                            <a:spcBef>
                              <a:spcPts val="0"/>
                            </a:spcBef>
                            <a:spcAft>
                              <a:spcPts val="0"/>
                            </a:spcAft>
                          </a:pPr>
                          <a:r>
                            <a:rPr lang="en-US"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8</a:t>
                          </a:r>
                        </a:p>
                      </a:txBody>
                      <a:tcPr marL="68580" marR="68580" marT="0" marB="0" anchor="ctr"/>
                    </a:tc>
                    <a:tc vMerge="1">
                      <a:txBody>
                        <a:bodyPr/>
                        <a:lstStyle/>
                        <a:p>
                          <a:pPr marL="0" lvl="0" indent="0" algn="l">
                            <a:spcAft>
                              <a:spcPts val="0"/>
                            </a:spcAft>
                            <a:buFont typeface="Wingdings" panose="05000000000000000000" pitchFamily="2" charset="2"/>
                            <a:buNone/>
                          </a:pP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24631042"/>
                      </a:ext>
                    </a:extLst>
                  </a:tr>
                  <a:tr h="149512">
                    <a:tc vMerge="1">
                      <a:txBody>
                        <a:bodyPr/>
                        <a:lstStyle/>
                        <a:p>
                          <a:endParaRPr lang="zh-CN" altLang="en-US"/>
                        </a:p>
                      </a:txBody>
                      <a:tcPr/>
                    </a:tc>
                    <a:tc vMerge="1">
                      <a:txBody>
                        <a:bodyPr/>
                        <a:lstStyle/>
                        <a:p>
                          <a:endParaRPr lang="zh-CN" altLang="en-US"/>
                        </a:p>
                      </a:txBody>
                      <a:tcPr/>
                    </a:tc>
                    <a:tc>
                      <a:txBody>
                        <a:bodyPr/>
                        <a:lstStyle/>
                        <a:p>
                          <a:pPr marL="0" marR="0" algn="ctr">
                            <a:spcBef>
                              <a:spcPts val="0"/>
                            </a:spcBef>
                            <a:spcAft>
                              <a:spcPts val="0"/>
                            </a:spcAft>
                          </a:pPr>
                          <a:r>
                            <a:rPr lang="en-US"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HSF-USB3</a:t>
                          </a:r>
                        </a:p>
                      </a:txBody>
                      <a:tcPr marL="68580" marR="68580" marT="0" marB="0" anchor="ctr"/>
                    </a:tc>
                    <a:tc>
                      <a:txBody>
                        <a:bodyPr/>
                        <a:lstStyle/>
                        <a:p>
                          <a:pPr marL="0" marR="0" algn="ctr">
                            <a:spcBef>
                              <a:spcPts val="0"/>
                            </a:spcBef>
                            <a:spcAft>
                              <a:spcPts val="0"/>
                            </a:spcAft>
                          </a:pPr>
                          <a:r>
                            <a:rPr lang="en-US"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15</a:t>
                          </a:r>
                        </a:p>
                      </a:txBody>
                      <a:tcPr marL="68580" marR="68580" marT="0" marB="0" anchor="ctr"/>
                    </a:tc>
                    <a:tc vMerge="1">
                      <a:txBody>
                        <a:bodyPr/>
                        <a:lstStyle/>
                        <a:p>
                          <a:pPr marL="342900" lvl="0" indent="-342900" algn="l">
                            <a:spcAft>
                              <a:spcPts val="0"/>
                            </a:spcAft>
                            <a:buFont typeface="Wingdings" panose="05000000000000000000" pitchFamily="2" charset="2"/>
                            <a:buChar char=""/>
                          </a:pP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59254957"/>
                      </a:ext>
                    </a:extLst>
                  </a:tr>
                  <a:tr h="354912">
                    <a:tc vMerge="1">
                      <a:txBody>
                        <a:bodyPr/>
                        <a:lstStyle/>
                        <a:p>
                          <a:endParaRPr lang="zh-CN" altLang="en-US"/>
                        </a:p>
                      </a:txBody>
                      <a:tcPr/>
                    </a:tc>
                    <a:tc vMerge="1">
                      <a:txBody>
                        <a:bodyPr/>
                        <a:lstStyle/>
                        <a:p>
                          <a:endParaRPr lang="zh-CN" altLang="en-US"/>
                        </a:p>
                      </a:txBody>
                      <a:tcPr/>
                    </a:tc>
                    <a:tc>
                      <a:txBody>
                        <a:bodyPr/>
                        <a:lstStyle/>
                        <a:p>
                          <a:pPr marL="0" marR="0" algn="ctr">
                            <a:spcBef>
                              <a:spcPts val="0"/>
                            </a:spcBef>
                            <a:spcAft>
                              <a:spcPts val="0"/>
                            </a:spcAft>
                          </a:pPr>
                          <a:r>
                            <a:rPr lang="en-US"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HSF-USB3-C</a:t>
                          </a:r>
                        </a:p>
                      </a:txBody>
                      <a:tcPr marL="68580" marR="68580" marT="0" marB="0" anchor="ctr"/>
                    </a:tc>
                    <a:tc>
                      <a:txBody>
                        <a:bodyPr/>
                        <a:lstStyle/>
                        <a:p>
                          <a:pPr marL="0" marR="0" algn="ctr">
                            <a:spcBef>
                              <a:spcPts val="0"/>
                            </a:spcBef>
                            <a:spcAft>
                              <a:spcPts val="0"/>
                            </a:spcAft>
                          </a:pPr>
                          <a:r>
                            <a:rPr lang="en-US"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15</a:t>
                          </a:r>
                        </a:p>
                      </a:txBody>
                      <a:tcPr marL="68580" marR="68580" marT="0" marB="0" anchor="ctr"/>
                    </a:tc>
                    <a:tc vMerge="1">
                      <a:txBody>
                        <a:bodyPr/>
                        <a:lstStyle/>
                        <a:p>
                          <a:pPr marL="342900" lvl="0" indent="-342900" algn="l">
                            <a:spcAft>
                              <a:spcPts val="0"/>
                            </a:spcAft>
                            <a:buFont typeface="Wingdings" panose="05000000000000000000" pitchFamily="2" charset="2"/>
                            <a:buChar char=""/>
                          </a:pP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9542690"/>
                      </a:ext>
                    </a:extLst>
                  </a:tr>
                  <a:tr h="186065">
                    <a:tc rowSpan="2">
                      <a:txBody>
                        <a:bodyPr/>
                        <a:lstStyle/>
                        <a:p>
                          <a:pPr marL="0" marR="0" algn="ctr">
                            <a:spcBef>
                              <a:spcPts val="0"/>
                            </a:spcBef>
                            <a:spcAft>
                              <a:spcPts val="0"/>
                            </a:spcAft>
                          </a:pPr>
                          <a:r>
                            <a:rPr lang="en-US" sz="900" b="1" kern="100" dirty="0">
                              <a:effectLst/>
                              <a:latin typeface="楷体" panose="02010609060101010101" pitchFamily="49" charset="-122"/>
                              <a:ea typeface="楷体" panose="02010609060101010101" pitchFamily="49" charset="-122"/>
                              <a:cs typeface="Times New Roman" panose="02020603050405020304" pitchFamily="18" charset="0"/>
                            </a:rPr>
                            <a:t>HSF-PI</a:t>
                          </a:r>
                          <a:r>
                            <a:rPr lang="zh-CN" altLang="en-US" sz="900" b="1" kern="100" dirty="0">
                              <a:effectLst/>
                              <a:latin typeface="楷体" panose="02010609060101010101" pitchFamily="49" charset="-122"/>
                              <a:ea typeface="楷体" panose="02010609060101010101" pitchFamily="49" charset="-122"/>
                              <a:cs typeface="Times New Roman" panose="02020603050405020304" pitchFamily="18" charset="0"/>
                            </a:rPr>
                            <a:t>系列</a:t>
                          </a:r>
                          <a:endParaRPr lang="en-US" sz="9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rowSpan="2">
                      <a:txBody>
                        <a:bodyPr/>
                        <a:lstStyle/>
                        <a:p>
                          <a:pPr marL="0" marR="0" algn="ctr">
                            <a:spcBef>
                              <a:spcPts val="0"/>
                            </a:spcBef>
                            <a:spcAft>
                              <a:spcPts val="0"/>
                            </a:spcAft>
                          </a:pPr>
                          <a:endParaRPr lang="en-US" sz="9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HSF-PI-45</a:t>
                          </a:r>
                        </a:p>
                      </a:txBody>
                      <a:tcPr marL="68580" marR="68580" marT="0" marB="0" anchor="ctr"/>
                    </a:tc>
                    <a:tc>
                      <a:txBody>
                        <a:bodyPr/>
                        <a:lstStyle/>
                        <a:p>
                          <a:pPr marL="0" marR="0" algn="ctr">
                            <a:spcBef>
                              <a:spcPts val="0"/>
                            </a:spcBef>
                            <a:spcAft>
                              <a:spcPts val="0"/>
                            </a:spcAft>
                          </a:pPr>
                          <a:r>
                            <a:rPr lang="en-US"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45</a:t>
                          </a:r>
                        </a:p>
                      </a:txBody>
                      <a:tcPr marL="68580" marR="68580" marT="0" marB="0" anchor="ctr"/>
                    </a:tc>
                    <a:tc rowSpan="2">
                      <a:txBody>
                        <a:bodyPr/>
                        <a:lstStyle/>
                        <a:p>
                          <a:endParaRPr lang="zh-CN"/>
                        </a:p>
                      </a:txBody>
                      <a:tcPr marL="68580" marR="68580" marT="0" marB="0" anchor="ctr">
                        <a:blipFill>
                          <a:blip r:embed="rId2"/>
                          <a:stretch>
                            <a:fillRect l="-150835" t="-237671" r="-716" b="-2055"/>
                          </a:stretch>
                        </a:blipFill>
                      </a:tcPr>
                    </a:tc>
                    <a:extLst>
                      <a:ext uri="{0D108BD9-81ED-4DB2-BD59-A6C34878D82A}">
                        <a16:rowId xmlns:a16="http://schemas.microsoft.com/office/drawing/2014/main" val="3268493336"/>
                      </a:ext>
                    </a:extLst>
                  </a:tr>
                  <a:tr h="702082">
                    <a:tc vMerge="1">
                      <a:txBody>
                        <a:bodyPr/>
                        <a:lstStyle/>
                        <a:p>
                          <a:endParaRPr lang="zh-CN" altLang="en-US"/>
                        </a:p>
                      </a:txBody>
                      <a:tcPr/>
                    </a:tc>
                    <a:tc vMerge="1">
                      <a:txBody>
                        <a:bodyPr/>
                        <a:lstStyle/>
                        <a:p>
                          <a:endParaRPr lang="zh-CN" altLang="en-US"/>
                        </a:p>
                      </a:txBody>
                      <a:tcPr/>
                    </a:tc>
                    <a:tc>
                      <a:txBody>
                        <a:bodyPr/>
                        <a:lstStyle/>
                        <a:p>
                          <a:pPr marL="0" marR="0" algn="ctr">
                            <a:spcBef>
                              <a:spcPts val="0"/>
                            </a:spcBef>
                            <a:spcAft>
                              <a:spcPts val="0"/>
                            </a:spcAft>
                          </a:pPr>
                          <a:r>
                            <a:rPr lang="en-US"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HSF-PI-22</a:t>
                          </a:r>
                        </a:p>
                      </a:txBody>
                      <a:tcPr marL="68580" marR="68580" marT="0" marB="0" anchor="ctr"/>
                    </a:tc>
                    <a:tc>
                      <a:txBody>
                        <a:bodyPr/>
                        <a:lstStyle/>
                        <a:p>
                          <a:pPr marL="0" marR="0" algn="ctr">
                            <a:spcBef>
                              <a:spcPts val="0"/>
                            </a:spcBef>
                            <a:spcAft>
                              <a:spcPts val="0"/>
                            </a:spcAft>
                          </a:pPr>
                          <a:r>
                            <a:rPr lang="en-US" sz="9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22</a:t>
                          </a:r>
                        </a:p>
                      </a:txBody>
                      <a:tcPr marL="68580" marR="68580" marT="0" marB="0" anchor="ctr"/>
                    </a:tc>
                    <a:tc vMerge="1">
                      <a:txBody>
                        <a:bodyPr/>
                        <a:lstStyle/>
                        <a:p>
                          <a:pPr marL="0" lvl="0" indent="0" algn="l">
                            <a:spcAft>
                              <a:spcPts val="0"/>
                            </a:spcAft>
                            <a:buFont typeface="Wingdings" panose="05000000000000000000" pitchFamily="2" charset="2"/>
                            <a:buNone/>
                          </a:pP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2546376"/>
                      </a:ext>
                    </a:extLst>
                  </a:tr>
                </a:tbl>
              </a:graphicData>
            </a:graphic>
          </p:graphicFrame>
        </mc:Fallback>
      </mc:AlternateContent>
      <p:sp>
        <p:nvSpPr>
          <p:cNvPr id="30" name="矩形 29">
            <a:extLst>
              <a:ext uri="{FF2B5EF4-FFF2-40B4-BE49-F238E27FC236}">
                <a16:creationId xmlns:a16="http://schemas.microsoft.com/office/drawing/2014/main" id="{44A01955-AF1B-46CD-9684-5933E0570B5A}"/>
              </a:ext>
            </a:extLst>
          </p:cNvPr>
          <p:cNvSpPr/>
          <p:nvPr/>
        </p:nvSpPr>
        <p:spPr>
          <a:xfrm>
            <a:off x="2515677" y="6431091"/>
            <a:ext cx="1736373" cy="261610"/>
          </a:xfrm>
          <a:prstGeom prst="rect">
            <a:avLst/>
          </a:prstGeom>
        </p:spPr>
        <p:txBody>
          <a:bodyPr wrap="none">
            <a:spAutoFit/>
          </a:bodyPr>
          <a:lstStyle/>
          <a:p>
            <a:pPr marL="0" marR="0" lvl="0" indent="0" algn="just" defTabSz="914400" rtl="0" eaLnBrk="1" fontAlgn="auto" latinLnBrk="0" hangingPunct="0">
              <a:lnSpc>
                <a:spcPct val="100000"/>
              </a:lnSpc>
              <a:spcBef>
                <a:spcPts val="0"/>
              </a:spcBef>
              <a:spcAft>
                <a:spcPts val="0"/>
              </a:spcAft>
              <a:buClrTx/>
              <a:buSzTx/>
              <a:buFontTx/>
              <a:buNone/>
              <a:tabLst/>
              <a:defRPr/>
            </a:pPr>
            <a:r>
              <a:rPr kumimoji="0" lang="zh-CN" altLang="en-US"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公司电磁屏蔽膜产品型号</a:t>
            </a:r>
            <a:endParaRPr kumimoji="0" lang="en-US"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endParaRPr>
          </a:p>
        </p:txBody>
      </p:sp>
      <p:pic>
        <p:nvPicPr>
          <p:cNvPr id="5128" name="图片 86" descr="截屏2020-01-04下午5.45.38">
            <a:extLst>
              <a:ext uri="{FF2B5EF4-FFF2-40B4-BE49-F238E27FC236}">
                <a16:creationId xmlns:a16="http://schemas.microsoft.com/office/drawing/2014/main" id="{6F119298-3E95-4420-9674-0ED04F903E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272" y="3723908"/>
            <a:ext cx="1623100" cy="692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22">
            <a:extLst>
              <a:ext uri="{FF2B5EF4-FFF2-40B4-BE49-F238E27FC236}">
                <a16:creationId xmlns:a16="http://schemas.microsoft.com/office/drawing/2014/main" id="{3A7A2E12-1605-4681-851B-DAD23F55FD16}"/>
              </a:ext>
            </a:extLst>
          </p:cNvPr>
          <p:cNvPicPr>
            <a:picLocks noChangeAspect="1"/>
          </p:cNvPicPr>
          <p:nvPr/>
        </p:nvPicPr>
        <p:blipFill>
          <a:blip r:embed="rId4"/>
          <a:stretch>
            <a:fillRect/>
          </a:stretch>
        </p:blipFill>
        <p:spPr>
          <a:xfrm>
            <a:off x="936272" y="4418947"/>
            <a:ext cx="1623100" cy="1129541"/>
          </a:xfrm>
          <a:prstGeom prst="rect">
            <a:avLst/>
          </a:prstGeom>
        </p:spPr>
      </p:pic>
      <p:pic>
        <p:nvPicPr>
          <p:cNvPr id="5129" name="图片 88" descr="截屏2020-01-04下午5.46.42">
            <a:extLst>
              <a:ext uri="{FF2B5EF4-FFF2-40B4-BE49-F238E27FC236}">
                <a16:creationId xmlns:a16="http://schemas.microsoft.com/office/drawing/2014/main" id="{B5E2A807-DBEE-4C04-B270-60F72B76EC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271" y="5544875"/>
            <a:ext cx="1623101" cy="92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7" name="表格 16">
            <a:extLst>
              <a:ext uri="{FF2B5EF4-FFF2-40B4-BE49-F238E27FC236}">
                <a16:creationId xmlns:a16="http://schemas.microsoft.com/office/drawing/2014/main" id="{D8714472-B6BA-4C00-B1DB-882215B68DF2}"/>
              </a:ext>
            </a:extLst>
          </p:cNvPr>
          <p:cNvGraphicFramePr>
            <a:graphicFrameLocks noGrp="1"/>
          </p:cNvGraphicFramePr>
          <p:nvPr>
            <p:extLst>
              <p:ext uri="{D42A27DB-BD31-4B8C-83A1-F6EECF244321}">
                <p14:modId xmlns:p14="http://schemas.microsoft.com/office/powerpoint/2010/main" val="1240892915"/>
              </p:ext>
            </p:extLst>
          </p:nvPr>
        </p:nvGraphicFramePr>
        <p:xfrm>
          <a:off x="6689556" y="5160812"/>
          <a:ext cx="5284269" cy="1270277"/>
        </p:xfrm>
        <a:graphic>
          <a:graphicData uri="http://schemas.openxmlformats.org/drawingml/2006/table">
            <a:tbl>
              <a:tblPr>
                <a:tableStyleId>{5C22544A-7EE6-4342-B048-85BDC9FD1C3A}</a:tableStyleId>
              </a:tblPr>
              <a:tblGrid>
                <a:gridCol w="1140673">
                  <a:extLst>
                    <a:ext uri="{9D8B030D-6E8A-4147-A177-3AD203B41FA5}">
                      <a16:colId xmlns:a16="http://schemas.microsoft.com/office/drawing/2014/main" val="1245835634"/>
                    </a:ext>
                  </a:extLst>
                </a:gridCol>
                <a:gridCol w="1134322">
                  <a:extLst>
                    <a:ext uri="{9D8B030D-6E8A-4147-A177-3AD203B41FA5}">
                      <a16:colId xmlns:a16="http://schemas.microsoft.com/office/drawing/2014/main" val="390479768"/>
                    </a:ext>
                  </a:extLst>
                </a:gridCol>
                <a:gridCol w="1125086">
                  <a:extLst>
                    <a:ext uri="{9D8B030D-6E8A-4147-A177-3AD203B41FA5}">
                      <a16:colId xmlns:a16="http://schemas.microsoft.com/office/drawing/2014/main" val="110660144"/>
                    </a:ext>
                  </a:extLst>
                </a:gridCol>
                <a:gridCol w="942094">
                  <a:extLst>
                    <a:ext uri="{9D8B030D-6E8A-4147-A177-3AD203B41FA5}">
                      <a16:colId xmlns:a16="http://schemas.microsoft.com/office/drawing/2014/main" val="472046126"/>
                    </a:ext>
                  </a:extLst>
                </a:gridCol>
                <a:gridCol w="942094">
                  <a:extLst>
                    <a:ext uri="{9D8B030D-6E8A-4147-A177-3AD203B41FA5}">
                      <a16:colId xmlns:a16="http://schemas.microsoft.com/office/drawing/2014/main" val="2446099014"/>
                    </a:ext>
                  </a:extLst>
                </a:gridCol>
              </a:tblGrid>
              <a:tr h="262592">
                <a:tc>
                  <a:txBody>
                    <a:bodyPr/>
                    <a:lstStyle/>
                    <a:p>
                      <a:pPr algn="just">
                        <a:spcAft>
                          <a:spcPts val="0"/>
                        </a:spcAft>
                      </a:pPr>
                      <a:r>
                        <a:rPr lang="zh-CN" sz="900" b="1" kern="100" dirty="0">
                          <a:effectLst/>
                          <a:latin typeface="楷体" panose="02010609060101010101" pitchFamily="49" charset="-122"/>
                          <a:ea typeface="楷体" panose="02010609060101010101" pitchFamily="49" charset="-122"/>
                        </a:rPr>
                        <a:t>年度</a:t>
                      </a:r>
                      <a:endParaRPr lang="zh-CN" sz="9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sz="900" b="1" kern="100" dirty="0">
                          <a:effectLst/>
                          <a:latin typeface="楷体" panose="02010609060101010101" pitchFamily="49" charset="-122"/>
                          <a:ea typeface="楷体" panose="02010609060101010101" pitchFamily="49" charset="-122"/>
                        </a:rPr>
                        <a:t>2016</a:t>
                      </a:r>
                      <a:r>
                        <a:rPr lang="zh-CN" sz="900" b="1" kern="100" dirty="0">
                          <a:effectLst/>
                          <a:latin typeface="楷体" panose="02010609060101010101" pitchFamily="49" charset="-122"/>
                          <a:ea typeface="楷体" panose="02010609060101010101" pitchFamily="49" charset="-122"/>
                        </a:rPr>
                        <a:t>年</a:t>
                      </a:r>
                      <a:endParaRPr lang="zh-CN" sz="9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indent="0" algn="ctr" defTabSz="914400" rtl="0" latinLnBrk="0">
                        <a:lnSpc>
                          <a:spcPct val="100000"/>
                        </a:lnSpc>
                        <a:spcBef>
                          <a:spcPts val="0"/>
                        </a:spcBef>
                        <a:spcAft>
                          <a:spcPts val="0"/>
                        </a:spcAft>
                        <a:buClrTx/>
                        <a:buSzTx/>
                        <a:buFontTx/>
                        <a:buNone/>
                      </a:pPr>
                      <a:r>
                        <a:rPr lang="en-US" altLang="zh-CN" sz="900" b="1"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mn-cs"/>
                          <a:sym typeface="微软雅黑" panose="020B0503020204020204" charset="-122"/>
                        </a:rPr>
                        <a:t>2017</a:t>
                      </a:r>
                      <a:r>
                        <a:rPr lang="zh-CN" altLang="en-US" sz="900" b="1"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mn-cs"/>
                          <a:sym typeface="微软雅黑" panose="020B0503020204020204" charset="-122"/>
                        </a:rPr>
                        <a:t>年</a:t>
                      </a:r>
                    </a:p>
                  </a:txBody>
                  <a:tcPr marL="68580" marR="68580" marT="0" marB="0" anchor="ctr"/>
                </a:tc>
                <a:tc>
                  <a:txBody>
                    <a:bodyPr/>
                    <a:lstStyle/>
                    <a:p>
                      <a:pPr algn="ctr">
                        <a:spcAft>
                          <a:spcPts val="0"/>
                        </a:spcAft>
                      </a:pPr>
                      <a:r>
                        <a:rPr lang="en-US" altLang="zh-CN" sz="900" b="1" kern="100" dirty="0">
                          <a:effectLst/>
                          <a:latin typeface="楷体" panose="02010609060101010101" pitchFamily="49" charset="-122"/>
                          <a:ea typeface="楷体" panose="02010609060101010101" pitchFamily="49" charset="-122"/>
                          <a:cs typeface="Times New Roman" panose="02020603050405020304" pitchFamily="18" charset="0"/>
                        </a:rPr>
                        <a:t>2018</a:t>
                      </a:r>
                      <a:r>
                        <a:rPr lang="zh-CN" altLang="en-US" sz="900" b="1" kern="100" dirty="0">
                          <a:effectLst/>
                          <a:latin typeface="楷体" panose="02010609060101010101" pitchFamily="49" charset="-122"/>
                          <a:ea typeface="楷体" panose="02010609060101010101" pitchFamily="49" charset="-122"/>
                          <a:cs typeface="Times New Roman" panose="02020603050405020304" pitchFamily="18" charset="0"/>
                        </a:rPr>
                        <a:t>年</a:t>
                      </a:r>
                      <a:endParaRPr lang="zh-CN" sz="9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900" b="1" kern="1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2019</a:t>
                      </a:r>
                      <a:r>
                        <a:rPr lang="zh-CN" altLang="en-US" sz="900" b="1" kern="1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年</a:t>
                      </a:r>
                      <a:endParaRPr lang="zh-CN" sz="900" b="1" kern="1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69749661"/>
                  </a:ext>
                </a:extLst>
              </a:tr>
              <a:tr h="201537">
                <a:tc>
                  <a:txBody>
                    <a:bodyPr/>
                    <a:lstStyle/>
                    <a:p>
                      <a:pPr algn="just">
                        <a:spcAft>
                          <a:spcPts val="0"/>
                        </a:spcAft>
                      </a:pPr>
                      <a:r>
                        <a:rPr lang="zh-CN" sz="900" b="1" kern="100" dirty="0">
                          <a:effectLst/>
                          <a:latin typeface="楷体" panose="02010609060101010101" pitchFamily="49" charset="-122"/>
                          <a:ea typeface="楷体" panose="02010609060101010101" pitchFamily="49" charset="-122"/>
                        </a:rPr>
                        <a:t>产能（万平方米）</a:t>
                      </a:r>
                      <a:endParaRPr lang="zh-CN" sz="9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楷体" panose="02010609060101010101" pitchFamily="49" charset="-122"/>
                          <a:ea typeface="楷体" panose="02010609060101010101" pitchFamily="49" charset="-122"/>
                        </a:rPr>
                        <a:t>385.00</a:t>
                      </a:r>
                      <a:endParaRPr lang="zh-CN" sz="9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楷体" panose="02010609060101010101" pitchFamily="49" charset="-122"/>
                          <a:ea typeface="楷体" panose="02010609060101010101" pitchFamily="49" charset="-122"/>
                        </a:rPr>
                        <a:t>467.16</a:t>
                      </a:r>
                      <a:endParaRPr lang="zh-CN" sz="9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sz="900" kern="100" dirty="0">
                          <a:effectLst/>
                          <a:latin typeface="楷体" panose="02010609060101010101" pitchFamily="49" charset="-122"/>
                          <a:ea typeface="楷体" panose="02010609060101010101" pitchFamily="49" charset="-122"/>
                        </a:rPr>
                        <a:t>497.83</a:t>
                      </a:r>
                      <a:endParaRPr lang="zh-CN" sz="9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900" kern="1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600.00(E)</a:t>
                      </a:r>
                      <a:endParaRPr lang="zh-CN" sz="900" kern="1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98853139"/>
                  </a:ext>
                </a:extLst>
              </a:tr>
              <a:tr h="201537">
                <a:tc>
                  <a:txBody>
                    <a:bodyPr/>
                    <a:lstStyle/>
                    <a:p>
                      <a:pPr algn="just">
                        <a:spcAft>
                          <a:spcPts val="0"/>
                        </a:spcAft>
                      </a:pPr>
                      <a:r>
                        <a:rPr lang="zh-CN" sz="900" b="1" kern="100" dirty="0">
                          <a:effectLst/>
                          <a:latin typeface="楷体" panose="02010609060101010101" pitchFamily="49" charset="-122"/>
                          <a:ea typeface="楷体" panose="02010609060101010101" pitchFamily="49" charset="-122"/>
                        </a:rPr>
                        <a:t>产量（万平方米）</a:t>
                      </a:r>
                      <a:endParaRPr lang="zh-CN" sz="9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sz="900" kern="100" dirty="0">
                          <a:effectLst/>
                          <a:latin typeface="楷体" panose="02010609060101010101" pitchFamily="49" charset="-122"/>
                          <a:ea typeface="楷体" panose="02010609060101010101" pitchFamily="49" charset="-122"/>
                        </a:rPr>
                        <a:t>245.33</a:t>
                      </a:r>
                      <a:endParaRPr lang="zh-CN" sz="9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楷体" panose="02010609060101010101" pitchFamily="49" charset="-122"/>
                          <a:ea typeface="楷体" panose="02010609060101010101" pitchFamily="49" charset="-122"/>
                        </a:rPr>
                        <a:t>300.72</a:t>
                      </a:r>
                      <a:endParaRPr lang="zh-CN" sz="9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楷体" panose="02010609060101010101" pitchFamily="49" charset="-122"/>
                          <a:ea typeface="楷体" panose="02010609060101010101" pitchFamily="49" charset="-122"/>
                        </a:rPr>
                        <a:t>377.31</a:t>
                      </a:r>
                      <a:endParaRPr lang="zh-CN" sz="9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900" kern="1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461.79</a:t>
                      </a:r>
                      <a:endParaRPr lang="zh-CN" sz="900" kern="1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34476887"/>
                  </a:ext>
                </a:extLst>
              </a:tr>
              <a:tr h="201537">
                <a:tc>
                  <a:txBody>
                    <a:bodyPr/>
                    <a:lstStyle/>
                    <a:p>
                      <a:pPr algn="just">
                        <a:spcAft>
                          <a:spcPts val="0"/>
                        </a:spcAft>
                      </a:pPr>
                      <a:r>
                        <a:rPr lang="zh-CN" sz="900" b="1" kern="100" dirty="0">
                          <a:effectLst/>
                          <a:latin typeface="楷体" panose="02010609060101010101" pitchFamily="49" charset="-122"/>
                          <a:ea typeface="楷体" panose="02010609060101010101" pitchFamily="49" charset="-122"/>
                        </a:rPr>
                        <a:t>销量（万平方米）</a:t>
                      </a:r>
                      <a:endParaRPr lang="zh-CN" sz="9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sz="900" kern="100" dirty="0">
                          <a:effectLst/>
                          <a:latin typeface="楷体" panose="02010609060101010101" pitchFamily="49" charset="-122"/>
                          <a:ea typeface="楷体" panose="02010609060101010101" pitchFamily="49" charset="-122"/>
                        </a:rPr>
                        <a:t>237.29</a:t>
                      </a:r>
                      <a:endParaRPr lang="zh-CN" sz="9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sz="900" kern="100" dirty="0">
                          <a:effectLst/>
                          <a:latin typeface="楷体" panose="02010609060101010101" pitchFamily="49" charset="-122"/>
                          <a:ea typeface="楷体" panose="02010609060101010101" pitchFamily="49" charset="-122"/>
                        </a:rPr>
                        <a:t>292.19</a:t>
                      </a:r>
                      <a:endParaRPr lang="zh-CN" sz="9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楷体" panose="02010609060101010101" pitchFamily="49" charset="-122"/>
                          <a:ea typeface="楷体" panose="02010609060101010101" pitchFamily="49" charset="-122"/>
                        </a:rPr>
                        <a:t>364.50</a:t>
                      </a:r>
                      <a:endParaRPr lang="zh-CN" sz="9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900" kern="1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423.93</a:t>
                      </a:r>
                      <a:endParaRPr lang="zh-CN" sz="900" kern="1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71089326"/>
                  </a:ext>
                </a:extLst>
              </a:tr>
              <a:tr h="201537">
                <a:tc>
                  <a:txBody>
                    <a:bodyPr/>
                    <a:lstStyle/>
                    <a:p>
                      <a:pPr algn="just">
                        <a:spcAft>
                          <a:spcPts val="0"/>
                        </a:spcAft>
                      </a:pPr>
                      <a:r>
                        <a:rPr lang="zh-CN" sz="900" b="1" kern="100" dirty="0">
                          <a:effectLst/>
                          <a:latin typeface="楷体" panose="02010609060101010101" pitchFamily="49" charset="-122"/>
                          <a:ea typeface="楷体" panose="02010609060101010101" pitchFamily="49" charset="-122"/>
                        </a:rPr>
                        <a:t>产能利用率</a:t>
                      </a:r>
                      <a:endParaRPr lang="zh-CN" sz="9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楷体" panose="02010609060101010101" pitchFamily="49" charset="-122"/>
                          <a:ea typeface="楷体" panose="02010609060101010101" pitchFamily="49" charset="-122"/>
                        </a:rPr>
                        <a:t>63.72%</a:t>
                      </a:r>
                      <a:endParaRPr lang="zh-CN" sz="9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楷体" panose="02010609060101010101" pitchFamily="49" charset="-122"/>
                          <a:ea typeface="楷体" panose="02010609060101010101" pitchFamily="49" charset="-122"/>
                        </a:rPr>
                        <a:t>64.37%</a:t>
                      </a:r>
                      <a:endParaRPr lang="zh-CN" sz="9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楷体" panose="02010609060101010101" pitchFamily="49" charset="-122"/>
                          <a:ea typeface="楷体" panose="02010609060101010101" pitchFamily="49" charset="-122"/>
                        </a:rPr>
                        <a:t>75.79%</a:t>
                      </a:r>
                      <a:endParaRPr lang="zh-CN" sz="9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900" kern="1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76.97%(E)</a:t>
                      </a:r>
                      <a:endParaRPr lang="zh-CN" sz="900" kern="1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00829301"/>
                  </a:ext>
                </a:extLst>
              </a:tr>
              <a:tr h="201537">
                <a:tc>
                  <a:txBody>
                    <a:bodyPr/>
                    <a:lstStyle/>
                    <a:p>
                      <a:pPr algn="just">
                        <a:spcAft>
                          <a:spcPts val="0"/>
                        </a:spcAft>
                      </a:pPr>
                      <a:r>
                        <a:rPr lang="zh-CN" sz="900" b="1" kern="100" dirty="0">
                          <a:effectLst/>
                          <a:latin typeface="楷体" panose="02010609060101010101" pitchFamily="49" charset="-122"/>
                          <a:ea typeface="楷体" panose="02010609060101010101" pitchFamily="49" charset="-122"/>
                        </a:rPr>
                        <a:t>产销率</a:t>
                      </a:r>
                      <a:endParaRPr lang="zh-CN" sz="9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sz="900" kern="100" dirty="0">
                          <a:effectLst/>
                          <a:latin typeface="楷体" panose="02010609060101010101" pitchFamily="49" charset="-122"/>
                          <a:ea typeface="楷体" panose="02010609060101010101" pitchFamily="49" charset="-122"/>
                        </a:rPr>
                        <a:t>96.72%</a:t>
                      </a:r>
                      <a:endParaRPr lang="zh-CN" sz="9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latin typeface="楷体" panose="02010609060101010101" pitchFamily="49" charset="-122"/>
                          <a:ea typeface="楷体" panose="02010609060101010101" pitchFamily="49" charset="-122"/>
                        </a:rPr>
                        <a:t>97.16%</a:t>
                      </a:r>
                      <a:endParaRPr lang="zh-CN" sz="9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sz="900" kern="100" dirty="0">
                          <a:effectLst/>
                          <a:latin typeface="楷体" panose="02010609060101010101" pitchFamily="49" charset="-122"/>
                          <a:ea typeface="楷体" panose="02010609060101010101" pitchFamily="49" charset="-122"/>
                        </a:rPr>
                        <a:t>96.60%</a:t>
                      </a:r>
                      <a:endParaRPr lang="zh-CN" sz="9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900" kern="1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91.80%</a:t>
                      </a:r>
                      <a:endParaRPr lang="zh-CN" sz="900" kern="100" dirty="0">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42962647"/>
                  </a:ext>
                </a:extLst>
              </a:tr>
            </a:tbl>
          </a:graphicData>
        </a:graphic>
      </p:graphicFrame>
      <p:sp>
        <p:nvSpPr>
          <p:cNvPr id="18" name="文本框 17">
            <a:extLst>
              <a:ext uri="{FF2B5EF4-FFF2-40B4-BE49-F238E27FC236}">
                <a16:creationId xmlns:a16="http://schemas.microsoft.com/office/drawing/2014/main" id="{7B2F80D8-755C-462D-962E-19E0C9DF6242}"/>
              </a:ext>
            </a:extLst>
          </p:cNvPr>
          <p:cNvSpPr txBox="1"/>
          <p:nvPr/>
        </p:nvSpPr>
        <p:spPr>
          <a:xfrm>
            <a:off x="8240157" y="6419699"/>
            <a:ext cx="2332607" cy="261610"/>
          </a:xfrm>
          <a:prstGeom prst="rect">
            <a:avLst/>
          </a:prstGeom>
          <a:noFill/>
          <a:ln w="12700" cap="flat">
            <a:noFill/>
            <a:miter lim="400000"/>
          </a:ln>
          <a:effectLst/>
        </p:spPr>
        <p:style>
          <a:lnRef idx="0">
            <a:srgbClr val="FFFFFF"/>
          </a:lnRef>
          <a:fillRef idx="0">
            <a:srgbClr val="FFFFFF"/>
          </a:fillRef>
          <a:effectRef idx="0">
            <a:srgbClr val="FFFFFF"/>
          </a:effectRef>
          <a:fontRef idx="none"/>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rPr>
              <a:t>电磁屏蔽膜产能、产量和销量情况</a:t>
            </a:r>
          </a:p>
        </p:txBody>
      </p:sp>
    </p:spTree>
    <p:extLst>
      <p:ext uri="{BB962C8B-B14F-4D97-AF65-F5344CB8AC3E}">
        <p14:creationId xmlns:p14="http://schemas.microsoft.com/office/powerpoint/2010/main" val="62849564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a:extLst>
              <a:ext uri="{FF2B5EF4-FFF2-40B4-BE49-F238E27FC236}">
                <a16:creationId xmlns:a16="http://schemas.microsoft.com/office/drawing/2014/main" id="{51256E3C-A417-4D68-B272-D469FFB813F1}"/>
              </a:ext>
            </a:extLst>
          </p:cNvPr>
          <p:cNvSpPr txBox="1"/>
          <p:nvPr/>
        </p:nvSpPr>
        <p:spPr>
          <a:xfrm>
            <a:off x="325755" y="176691"/>
            <a:ext cx="9707703" cy="461665"/>
          </a:xfrm>
          <a:prstGeom prst="rect">
            <a:avLst/>
          </a:prstGeom>
          <a:ln w="12700">
            <a:miter lim="400000"/>
          </a:ln>
        </p:spPr>
        <p:txBody>
          <a:bodyPr wrap="square" lIns="45719" rIns="45719">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5BAC"/>
                </a:solidFill>
                <a:effectLst/>
                <a:uLnTx/>
                <a:uFillTx/>
                <a:latin typeface="楷体" panose="02010609060101010101" charset="-122"/>
                <a:ea typeface="楷体" panose="02010609060101010101" charset="-122"/>
                <a:cs typeface="Helvetica"/>
                <a:sym typeface="微软雅黑" panose="020B0503020204020204" charset="-122"/>
              </a:rPr>
              <a:t>凝聚技术客户成本三大优势，技术创新驱动产品发展</a:t>
            </a:r>
          </a:p>
        </p:txBody>
      </p:sp>
      <p:sp>
        <p:nvSpPr>
          <p:cNvPr id="7" name="矩形 6">
            <a:extLst>
              <a:ext uri="{FF2B5EF4-FFF2-40B4-BE49-F238E27FC236}">
                <a16:creationId xmlns:a16="http://schemas.microsoft.com/office/drawing/2014/main" id="{1DA9DB49-C3BB-4174-9A5F-41CA1A32F8ED}"/>
              </a:ext>
            </a:extLst>
          </p:cNvPr>
          <p:cNvSpPr/>
          <p:nvPr/>
        </p:nvSpPr>
        <p:spPr>
          <a:xfrm>
            <a:off x="325755" y="896124"/>
            <a:ext cx="11648071" cy="2800767"/>
          </a:xfrm>
          <a:prstGeom prst="rect">
            <a:avLst/>
          </a:prstGeom>
        </p:spPr>
        <p:txBody>
          <a:bodyPr wrap="square">
            <a:spAutoFit/>
          </a:bodyPr>
          <a:lstStyle/>
          <a:p>
            <a:pPr marL="285750" marR="0" lvl="0" indent="-285750" algn="l" defTabSz="914400" rtl="0" eaLnBrk="1" fontAlgn="auto" latinLnBrk="0" hangingPunct="0">
              <a:lnSpc>
                <a:spcPct val="100000"/>
              </a:lnSpc>
              <a:spcBef>
                <a:spcPts val="0"/>
              </a:spcBef>
              <a:spcAft>
                <a:spcPts val="0"/>
              </a:spcAft>
              <a:buClrTx/>
              <a:buSzTx/>
              <a:buFont typeface="Wingdings" panose="05000000000000000000" pitchFamily="2" charset="2"/>
              <a:buChar char="Ø"/>
              <a:tabLst/>
              <a:defRPr/>
            </a:pPr>
            <a:r>
              <a:rPr kumimoji="0" lang="zh-CN" altLang="en-US" sz="1600" b="1"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rPr>
              <a:t>技术创新和整合运用构成了公司核心竞争力。</a:t>
            </a:r>
            <a:r>
              <a:rPr kumimoji="0" lang="zh-CN" altLang="en-US" sz="160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rPr>
              <a:t>公司</a:t>
            </a:r>
            <a:r>
              <a:rPr kumimoji="0" lang="zh-CN" altLang="en-US" sz="1600"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rPr>
              <a:t>根据市场调研、技术进步、下游客户需求等情况不断对各项核心技术进行更新迭代，在提升现有产品的技术水平和生产效率的同时，不断实现新的产品应用</a:t>
            </a:r>
            <a:r>
              <a:rPr kumimoji="0" lang="zh-CN" altLang="en-US" sz="1600" b="1"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rPr>
              <a:t>。</a:t>
            </a:r>
            <a:r>
              <a:rPr kumimoji="0" lang="zh-CN" altLang="en-US" sz="160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rPr>
              <a:t>同时</a:t>
            </a:r>
            <a:r>
              <a:rPr kumimoji="0" lang="zh-CN" altLang="en-US" sz="1600"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rPr>
              <a:t>公司也会通过核心技术应用组合实现多元化的产品，为客户提供更加优质可靠的高端电子材料及应用解决方案。</a:t>
            </a:r>
            <a:endParaRPr kumimoji="0" lang="en-US" altLang="zh-CN" sz="1600"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endParaRPr>
          </a:p>
          <a:p>
            <a:pPr marL="285750" indent="-285750" hangingPunct="0">
              <a:buFont typeface="Wingdings" panose="05000000000000000000" pitchFamily="2" charset="2"/>
              <a:buChar char="Ø"/>
              <a:defRPr/>
            </a:pPr>
            <a:r>
              <a:rPr lang="zh-CN" altLang="en-US" sz="1600" b="1" kern="0" dirty="0">
                <a:solidFill>
                  <a:srgbClr val="000000"/>
                </a:solidFill>
                <a:latin typeface="楷体" panose="02010609060101010101" pitchFamily="49" charset="-122"/>
                <a:ea typeface="楷体" panose="02010609060101010101" pitchFamily="49" charset="-122"/>
                <a:cs typeface="Helvetica"/>
                <a:sym typeface="微软雅黑" panose="020B0503020204020204" charset="-122"/>
              </a:rPr>
              <a:t>客户资源协同优势。</a:t>
            </a:r>
            <a:r>
              <a:rPr lang="zh-CN" altLang="en-US" sz="1600" kern="0" dirty="0">
                <a:solidFill>
                  <a:srgbClr val="000000"/>
                </a:solidFill>
                <a:latin typeface="楷体" panose="02010609060101010101" pitchFamily="49" charset="-122"/>
                <a:ea typeface="楷体" panose="02010609060101010101" pitchFamily="49" charset="-122"/>
                <a:cs typeface="Helvetica"/>
                <a:sym typeface="微软雅黑" panose="020B0503020204020204" charset="-122"/>
              </a:rPr>
              <a:t>挠性覆铜板与电磁屏蔽膜均为</a:t>
            </a:r>
            <a:r>
              <a:rPr lang="en-US" altLang="zh-CN" sz="1600" kern="0" dirty="0">
                <a:solidFill>
                  <a:srgbClr val="000000"/>
                </a:solidFill>
                <a:latin typeface="楷体" panose="02010609060101010101" pitchFamily="49" charset="-122"/>
                <a:ea typeface="楷体" panose="02010609060101010101" pitchFamily="49" charset="-122"/>
                <a:cs typeface="Helvetica"/>
                <a:sym typeface="微软雅黑" panose="020B0503020204020204" charset="-122"/>
              </a:rPr>
              <a:t>FPC</a:t>
            </a:r>
            <a:r>
              <a:rPr lang="zh-CN" altLang="en-US" sz="1600" kern="0" dirty="0">
                <a:solidFill>
                  <a:srgbClr val="000000"/>
                </a:solidFill>
                <a:latin typeface="楷体" panose="02010609060101010101" pitchFamily="49" charset="-122"/>
                <a:ea typeface="楷体" panose="02010609060101010101" pitchFamily="49" charset="-122"/>
                <a:cs typeface="Helvetica"/>
                <a:sym typeface="微软雅黑" panose="020B0503020204020204" charset="-122"/>
              </a:rPr>
              <a:t>核心原材料，下游直接客户均为</a:t>
            </a:r>
            <a:r>
              <a:rPr lang="en-US" altLang="zh-CN" sz="1600" kern="0" dirty="0">
                <a:solidFill>
                  <a:srgbClr val="000000"/>
                </a:solidFill>
                <a:latin typeface="楷体" panose="02010609060101010101" pitchFamily="49" charset="-122"/>
                <a:ea typeface="楷体" panose="02010609060101010101" pitchFamily="49" charset="-122"/>
                <a:cs typeface="Helvetica"/>
                <a:sym typeface="微软雅黑" panose="020B0503020204020204" charset="-122"/>
              </a:rPr>
              <a:t>FPC</a:t>
            </a:r>
            <a:r>
              <a:rPr lang="zh-CN" altLang="en-US" sz="1600" kern="0" dirty="0">
                <a:solidFill>
                  <a:srgbClr val="000000"/>
                </a:solidFill>
                <a:latin typeface="楷体" panose="02010609060101010101" pitchFamily="49" charset="-122"/>
                <a:ea typeface="楷体" panose="02010609060101010101" pitchFamily="49" charset="-122"/>
                <a:cs typeface="Helvetica"/>
                <a:sym typeface="微软雅黑" panose="020B0503020204020204" charset="-122"/>
              </a:rPr>
              <a:t>生产厂商。公司在较低客户获取成本水平的基础上扩大整体业务规模，从而获得较大的客户资源协同效应。</a:t>
            </a:r>
            <a:endParaRPr lang="en-US" altLang="zh-CN" sz="1600" kern="0" dirty="0">
              <a:solidFill>
                <a:srgbClr val="000000"/>
              </a:solidFill>
              <a:latin typeface="楷体" panose="02010609060101010101" pitchFamily="49" charset="-122"/>
              <a:ea typeface="楷体" panose="02010609060101010101" pitchFamily="49" charset="-122"/>
              <a:cs typeface="Helvetica"/>
              <a:sym typeface="微软雅黑" panose="020B0503020204020204" charset="-122"/>
            </a:endParaRPr>
          </a:p>
          <a:p>
            <a:pPr marL="285750" indent="-285750" hangingPunct="0">
              <a:buFont typeface="Wingdings" panose="05000000000000000000" pitchFamily="2" charset="2"/>
              <a:buChar char="Ø"/>
              <a:defRPr/>
            </a:pPr>
            <a:r>
              <a:rPr lang="zh-CN" altLang="en-US" sz="1600" b="1" kern="0" dirty="0">
                <a:solidFill>
                  <a:srgbClr val="000000"/>
                </a:solidFill>
                <a:latin typeface="楷体" panose="02010609060101010101" pitchFamily="49" charset="-122"/>
                <a:ea typeface="楷体" panose="02010609060101010101" pitchFamily="49" charset="-122"/>
                <a:cs typeface="Helvetica"/>
                <a:sym typeface="微软雅黑" panose="020B0503020204020204" charset="-122"/>
              </a:rPr>
              <a:t>生产工艺及成本优势。</a:t>
            </a:r>
            <a:r>
              <a:rPr lang="zh-CN" altLang="en-US" sz="1600" kern="0" dirty="0">
                <a:solidFill>
                  <a:srgbClr val="000000"/>
                </a:solidFill>
                <a:latin typeface="楷体" panose="02010609060101010101" pitchFamily="49" charset="-122"/>
                <a:ea typeface="楷体" panose="02010609060101010101" pitchFamily="49" charset="-122"/>
                <a:cs typeface="Helvetica"/>
                <a:sym typeface="微软雅黑" panose="020B0503020204020204" charset="-122"/>
              </a:rPr>
              <a:t>公司通过自主研发的技术工艺及生产设备，可直接采购铜球、聚酰亚胺等原材料用于生产，可节省大量成本，并且剥离强度更高，产品性能可靠。公司独特的工艺技术将会使得公司产品具有显著的成本优势。</a:t>
            </a:r>
            <a:endParaRPr lang="en-US" altLang="zh-CN" sz="1600" kern="0" dirty="0">
              <a:solidFill>
                <a:srgbClr val="000000"/>
              </a:solidFill>
              <a:latin typeface="楷体" panose="02010609060101010101" pitchFamily="49" charset="-122"/>
              <a:ea typeface="楷体" panose="02010609060101010101" pitchFamily="49" charset="-122"/>
              <a:cs typeface="Helvetica"/>
              <a:sym typeface="微软雅黑" panose="020B0503020204020204" charset="-122"/>
            </a:endParaRPr>
          </a:p>
          <a:p>
            <a:pPr marL="285750" indent="-285750" hangingPunct="0">
              <a:buFont typeface="Wingdings" panose="05000000000000000000" pitchFamily="2" charset="2"/>
              <a:buChar char="Ø"/>
              <a:defRPr/>
            </a:pPr>
            <a:r>
              <a:rPr kumimoji="0" lang="zh-CN" altLang="en-US" sz="16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rPr>
              <a:t>此外，公司利用已有的核心技术积极扩展产品范围。</a:t>
            </a:r>
            <a:r>
              <a:rPr kumimoji="0" lang="zh-CN" altLang="en-US" sz="160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rPr>
              <a:t>公司除较为成熟的电磁屏蔽膜、极薄挠性覆铜板、导电胶膜和超薄铜箔等相关电子薄膜产品之外，在液晶聚合物（</a:t>
            </a:r>
            <a:r>
              <a:rPr kumimoji="0" lang="en-US" altLang="zh-CN" sz="160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rPr>
              <a:t>LCP</a:t>
            </a:r>
            <a:r>
              <a:rPr kumimoji="0" lang="zh-CN" altLang="en-US" sz="160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rPr>
              <a:t>）薄膜，可反复拆卸、高可靠性柔性连接器，屏蔽吸波薄膜材料和高性能锂电铜箔等新领域都投入了资源进行研发，这些产品将成为未来公司营收的重要增长点，为未来发展赋予了更多可能。</a:t>
            </a:r>
            <a:endParaRPr kumimoji="0" lang="en-US" altLang="zh-CN" sz="160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endParaRPr>
          </a:p>
          <a:p>
            <a:pPr marL="285750" marR="0" lvl="0" indent="-285750" algn="l" defTabSz="914400" rtl="0" eaLnBrk="1" fontAlgn="auto" latinLnBrk="0" hangingPunct="0">
              <a:lnSpc>
                <a:spcPct val="100000"/>
              </a:lnSpc>
              <a:spcBef>
                <a:spcPts val="0"/>
              </a:spcBef>
              <a:spcAft>
                <a:spcPts val="0"/>
              </a:spcAft>
              <a:buClrTx/>
              <a:buSzTx/>
              <a:buFont typeface="Wingdings" panose="05000000000000000000" pitchFamily="2" charset="2"/>
              <a:buChar char="Ø"/>
              <a:tabLst/>
              <a:defRPr/>
            </a:pPr>
            <a:endParaRPr kumimoji="0" lang="en-US" altLang="zh-CN" sz="1600"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endParaRPr>
          </a:p>
        </p:txBody>
      </p:sp>
      <p:pic>
        <p:nvPicPr>
          <p:cNvPr id="8" name="图片 7">
            <a:extLst>
              <a:ext uri="{FF2B5EF4-FFF2-40B4-BE49-F238E27FC236}">
                <a16:creationId xmlns:a16="http://schemas.microsoft.com/office/drawing/2014/main" id="{DC0C5434-ED41-4F63-86B2-5A3626F4012C}"/>
              </a:ext>
            </a:extLst>
          </p:cNvPr>
          <p:cNvPicPr>
            <a:picLocks noChangeAspect="1"/>
          </p:cNvPicPr>
          <p:nvPr/>
        </p:nvPicPr>
        <p:blipFill>
          <a:blip r:embed="rId2"/>
          <a:stretch>
            <a:fillRect/>
          </a:stretch>
        </p:blipFill>
        <p:spPr>
          <a:xfrm>
            <a:off x="8495756" y="3529701"/>
            <a:ext cx="3761647" cy="3056139"/>
          </a:xfrm>
          <a:prstGeom prst="rect">
            <a:avLst/>
          </a:prstGeom>
        </p:spPr>
      </p:pic>
      <p:sp>
        <p:nvSpPr>
          <p:cNvPr id="10" name="文本框 9">
            <a:extLst>
              <a:ext uri="{FF2B5EF4-FFF2-40B4-BE49-F238E27FC236}">
                <a16:creationId xmlns:a16="http://schemas.microsoft.com/office/drawing/2014/main" id="{C254F796-4196-4FF9-8CB2-05DDD61CA186}"/>
              </a:ext>
            </a:extLst>
          </p:cNvPr>
          <p:cNvSpPr txBox="1"/>
          <p:nvPr/>
        </p:nvSpPr>
        <p:spPr>
          <a:xfrm>
            <a:off x="9554845" y="6585840"/>
            <a:ext cx="2637155" cy="261610"/>
          </a:xfrm>
          <a:prstGeom prst="rect">
            <a:avLst/>
          </a:prstGeom>
          <a:solidFill>
            <a:schemeClr val="bg1"/>
          </a:solidFill>
        </p:spPr>
        <p:txBody>
          <a:bodyPr wrap="square" rtlCol="0">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algn="r">
              <a:defRPr sz="1100">
                <a:latin typeface="楷体" panose="02010609060101010101" charset="-122"/>
                <a:ea typeface="楷体" panose="02010609060101010101" charset="-122"/>
              </a:defRPr>
            </a:lvl1pPr>
          </a:lstStyle>
          <a:p>
            <a:pPr marL="0" marR="0" lvl="0" indent="0" algn="r" defTabSz="914400" rtl="0" eaLnBrk="1" fontAlgn="auto" latinLnBrk="0" hangingPunct="0">
              <a:lnSpc>
                <a:spcPct val="100000"/>
              </a:lnSpc>
              <a:spcBef>
                <a:spcPts val="0"/>
              </a:spcBef>
              <a:spcAft>
                <a:spcPts val="0"/>
              </a:spcAft>
              <a:buClrTx/>
              <a:buSzTx/>
              <a:buFontTx/>
              <a:buNone/>
              <a:tabLst/>
              <a:defRPr/>
            </a:pPr>
            <a:r>
              <a:rPr kumimoji="0" lang="zh-CN" altLang="en-US"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资料来源：招股说明书</a:t>
            </a:r>
            <a:endParaRPr kumimoji="0" lang="en-US"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endParaRPr>
          </a:p>
        </p:txBody>
      </p:sp>
      <p:graphicFrame>
        <p:nvGraphicFramePr>
          <p:cNvPr id="11" name="表格 10">
            <a:extLst>
              <a:ext uri="{FF2B5EF4-FFF2-40B4-BE49-F238E27FC236}">
                <a16:creationId xmlns:a16="http://schemas.microsoft.com/office/drawing/2014/main" id="{69AF96DB-7119-48A9-9FB0-E64312DD1EF3}"/>
              </a:ext>
            </a:extLst>
          </p:cNvPr>
          <p:cNvGraphicFramePr>
            <a:graphicFrameLocks noGrp="1"/>
          </p:cNvGraphicFramePr>
          <p:nvPr>
            <p:extLst>
              <p:ext uri="{D42A27DB-BD31-4B8C-83A1-F6EECF244321}">
                <p14:modId xmlns:p14="http://schemas.microsoft.com/office/powerpoint/2010/main" val="453197963"/>
              </p:ext>
            </p:extLst>
          </p:nvPr>
        </p:nvGraphicFramePr>
        <p:xfrm>
          <a:off x="218174" y="3421030"/>
          <a:ext cx="8178800" cy="3213273"/>
        </p:xfrm>
        <a:graphic>
          <a:graphicData uri="http://schemas.openxmlformats.org/drawingml/2006/table">
            <a:tbl>
              <a:tblPr>
                <a:tableStyleId>{5C22544A-7EE6-4342-B048-85BDC9FD1C3A}</a:tableStyleId>
              </a:tblPr>
              <a:tblGrid>
                <a:gridCol w="378448">
                  <a:extLst>
                    <a:ext uri="{9D8B030D-6E8A-4147-A177-3AD203B41FA5}">
                      <a16:colId xmlns:a16="http://schemas.microsoft.com/office/drawing/2014/main" val="2180749292"/>
                    </a:ext>
                  </a:extLst>
                </a:gridCol>
                <a:gridCol w="1914004">
                  <a:extLst>
                    <a:ext uri="{9D8B030D-6E8A-4147-A177-3AD203B41FA5}">
                      <a16:colId xmlns:a16="http://schemas.microsoft.com/office/drawing/2014/main" val="250375655"/>
                    </a:ext>
                  </a:extLst>
                </a:gridCol>
                <a:gridCol w="1086014">
                  <a:extLst>
                    <a:ext uri="{9D8B030D-6E8A-4147-A177-3AD203B41FA5}">
                      <a16:colId xmlns:a16="http://schemas.microsoft.com/office/drawing/2014/main" val="2467794090"/>
                    </a:ext>
                  </a:extLst>
                </a:gridCol>
                <a:gridCol w="850993">
                  <a:extLst>
                    <a:ext uri="{9D8B030D-6E8A-4147-A177-3AD203B41FA5}">
                      <a16:colId xmlns:a16="http://schemas.microsoft.com/office/drawing/2014/main" val="3311232737"/>
                    </a:ext>
                  </a:extLst>
                </a:gridCol>
                <a:gridCol w="3949341">
                  <a:extLst>
                    <a:ext uri="{9D8B030D-6E8A-4147-A177-3AD203B41FA5}">
                      <a16:colId xmlns:a16="http://schemas.microsoft.com/office/drawing/2014/main" val="3546809528"/>
                    </a:ext>
                  </a:extLst>
                </a:gridCol>
              </a:tblGrid>
              <a:tr h="355920">
                <a:tc>
                  <a:txBody>
                    <a:bodyPr/>
                    <a:lstStyle/>
                    <a:p>
                      <a:pPr algn="ctr">
                        <a:spcAft>
                          <a:spcPts val="0"/>
                        </a:spcAft>
                      </a:pPr>
                      <a:r>
                        <a:rPr lang="zh-CN" altLang="en-US" sz="1200" b="1"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mn-cs"/>
                          <a:sym typeface="微软雅黑" panose="020B0503020204020204" charset="-122"/>
                        </a:rPr>
                        <a:t>序号</a:t>
                      </a:r>
                    </a:p>
                  </a:txBody>
                  <a:tcPr marL="68580" marR="68580" marT="0" marB="0" anchor="ctr"/>
                </a:tc>
                <a:tc>
                  <a:txBody>
                    <a:bodyPr/>
                    <a:lstStyle/>
                    <a:p>
                      <a:pPr algn="ctr">
                        <a:spcAft>
                          <a:spcPts val="0"/>
                        </a:spcAft>
                      </a:pPr>
                      <a:r>
                        <a:rPr lang="zh-CN" altLang="en-US" sz="1200" b="1"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mn-cs"/>
                          <a:sym typeface="微软雅黑" panose="020B0503020204020204" charset="-122"/>
                        </a:rPr>
                        <a:t>项目名称</a:t>
                      </a:r>
                    </a:p>
                  </a:txBody>
                  <a:tcPr marL="68580" marR="68580" marT="0" marB="0" anchor="ctr"/>
                </a:tc>
                <a:tc>
                  <a:txBody>
                    <a:bodyPr/>
                    <a:lstStyle/>
                    <a:p>
                      <a:pPr algn="ctr">
                        <a:spcAft>
                          <a:spcPts val="0"/>
                        </a:spcAft>
                      </a:pPr>
                      <a:r>
                        <a:rPr lang="zh-CN" altLang="en-US" sz="1200" b="1" kern="100" dirty="0">
                          <a:effectLst/>
                          <a:latin typeface="楷体" panose="02010609060101010101" pitchFamily="49" charset="-122"/>
                          <a:ea typeface="楷体" panose="02010609060101010101" pitchFamily="49" charset="-122"/>
                        </a:rPr>
                        <a:t>目前阶段</a:t>
                      </a:r>
                      <a:endParaRPr lang="zh-CN" sz="12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200" b="1" kern="100" dirty="0">
                          <a:effectLst/>
                          <a:latin typeface="楷体" panose="02010609060101010101" pitchFamily="49" charset="-122"/>
                          <a:ea typeface="楷体" panose="02010609060101010101" pitchFamily="49" charset="-122"/>
                        </a:rPr>
                        <a:t>先进程度</a:t>
                      </a:r>
                      <a:endParaRPr lang="zh-CN" sz="12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200" b="1" kern="100" dirty="0">
                          <a:effectLst/>
                          <a:latin typeface="楷体" panose="02010609060101010101" pitchFamily="49" charset="-122"/>
                          <a:ea typeface="楷体" panose="02010609060101010101" pitchFamily="49" charset="-122"/>
                        </a:rPr>
                        <a:t>应用领域</a:t>
                      </a:r>
                      <a:endParaRPr lang="zh-CN" sz="12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36714737"/>
                  </a:ext>
                </a:extLst>
              </a:tr>
              <a:tr h="339571">
                <a:tc>
                  <a:txBody>
                    <a:bodyPr/>
                    <a:lstStyle/>
                    <a:p>
                      <a:pPr algn="ctr">
                        <a:spcAft>
                          <a:spcPts val="0"/>
                        </a:spcAft>
                      </a:pPr>
                      <a:r>
                        <a:rPr lang="en-US" altLang="zh-CN" sz="1200" b="1" kern="100" dirty="0">
                          <a:effectLst/>
                          <a:latin typeface="楷体" panose="02010609060101010101" pitchFamily="49" charset="-122"/>
                          <a:ea typeface="楷体" panose="02010609060101010101" pitchFamily="49" charset="-122"/>
                          <a:cs typeface="Times New Roman" panose="02020603050405020304" pitchFamily="18" charset="0"/>
                        </a:rPr>
                        <a:t>1</a:t>
                      </a:r>
                      <a:endParaRPr lang="zh-CN" sz="12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200" b="1" kern="100" dirty="0">
                          <a:effectLst/>
                          <a:latin typeface="楷体" panose="02010609060101010101" pitchFamily="49" charset="-122"/>
                          <a:ea typeface="楷体" panose="02010609060101010101" pitchFamily="49" charset="-122"/>
                          <a:cs typeface="Times New Roman" panose="02020603050405020304" pitchFamily="18" charset="0"/>
                        </a:rPr>
                        <a:t>高强度电磁屏蔽膜</a:t>
                      </a:r>
                      <a:endParaRPr lang="zh-CN" sz="12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200" kern="100" dirty="0">
                          <a:effectLst/>
                          <a:latin typeface="楷体" panose="02010609060101010101" pitchFamily="49" charset="-122"/>
                          <a:ea typeface="楷体" panose="02010609060101010101" pitchFamily="49" charset="-122"/>
                        </a:rPr>
                        <a:t>试产阶段</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200" kern="100" dirty="0">
                          <a:effectLst/>
                          <a:latin typeface="楷体" panose="02010609060101010101" pitchFamily="49" charset="-122"/>
                          <a:ea typeface="楷体" panose="02010609060101010101" pitchFamily="49" charset="-122"/>
                        </a:rPr>
                        <a:t>国际先进</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200" kern="100" dirty="0">
                          <a:effectLst/>
                          <a:latin typeface="楷体" panose="02010609060101010101" pitchFamily="49" charset="-122"/>
                          <a:ea typeface="楷体" panose="02010609060101010101" pitchFamily="49" charset="-122"/>
                        </a:rPr>
                        <a:t>主要应用于具有软硬结合版、折叠屏结构的电子产品及</a:t>
                      </a:r>
                      <a:r>
                        <a:rPr lang="en-US" altLang="zh-CN" sz="1200" kern="100" dirty="0">
                          <a:effectLst/>
                          <a:latin typeface="楷体" panose="02010609060101010101" pitchFamily="49" charset="-122"/>
                          <a:ea typeface="楷体" panose="02010609060101010101" pitchFamily="49" charset="-122"/>
                        </a:rPr>
                        <a:t>5G</a:t>
                      </a:r>
                      <a:r>
                        <a:rPr lang="zh-CN" altLang="en-US" sz="1200" kern="100" dirty="0">
                          <a:effectLst/>
                          <a:latin typeface="楷体" panose="02010609060101010101" pitchFamily="49" charset="-122"/>
                          <a:ea typeface="楷体" panose="02010609060101010101" pitchFamily="49" charset="-122"/>
                        </a:rPr>
                        <a:t>毫米波应用产品封边</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61887735"/>
                  </a:ext>
                </a:extLst>
              </a:tr>
              <a:tr h="339571">
                <a:tc>
                  <a:txBody>
                    <a:bodyPr/>
                    <a:lstStyle/>
                    <a:p>
                      <a:pPr algn="ctr">
                        <a:spcAft>
                          <a:spcPts val="0"/>
                        </a:spcAft>
                      </a:pPr>
                      <a:r>
                        <a:rPr lang="en-US" altLang="zh-CN" sz="1200" b="1" kern="100" dirty="0">
                          <a:effectLst/>
                          <a:latin typeface="楷体" panose="02010609060101010101" pitchFamily="49" charset="-122"/>
                          <a:ea typeface="楷体" panose="02010609060101010101" pitchFamily="49" charset="-122"/>
                          <a:cs typeface="Times New Roman" panose="02020603050405020304" pitchFamily="18" charset="0"/>
                        </a:rPr>
                        <a:t>2</a:t>
                      </a:r>
                      <a:endParaRPr lang="zh-CN" sz="12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200" b="1" kern="100" dirty="0">
                          <a:effectLst/>
                          <a:latin typeface="楷体" panose="02010609060101010101" pitchFamily="49" charset="-122"/>
                          <a:ea typeface="楷体" panose="02010609060101010101" pitchFamily="49" charset="-122"/>
                          <a:cs typeface="Times New Roman" panose="02020603050405020304" pitchFamily="18" charset="0"/>
                        </a:rPr>
                        <a:t>高频信号传输用柔性基板</a:t>
                      </a:r>
                      <a:endParaRPr lang="zh-CN" sz="12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200" kern="100" dirty="0">
                          <a:effectLst/>
                          <a:latin typeface="楷体" panose="02010609060101010101" pitchFamily="49" charset="-122"/>
                          <a:ea typeface="楷体" panose="02010609060101010101" pitchFamily="49" charset="-122"/>
                        </a:rPr>
                        <a:t>样品阶段</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200" kern="100" dirty="0">
                          <a:effectLst/>
                          <a:latin typeface="楷体" panose="02010609060101010101" pitchFamily="49" charset="-122"/>
                          <a:ea typeface="楷体" panose="02010609060101010101" pitchFamily="49" charset="-122"/>
                          <a:cs typeface="Times New Roman" panose="02020603050405020304" pitchFamily="18" charset="0"/>
                        </a:rPr>
                        <a:t>国际先进</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200" kern="100" dirty="0">
                          <a:effectLst/>
                          <a:latin typeface="楷体" panose="02010609060101010101" pitchFamily="49" charset="-122"/>
                          <a:ea typeface="楷体" panose="02010609060101010101" pitchFamily="49" charset="-122"/>
                        </a:rPr>
                        <a:t>广泛应用于手机、高清显示、平板电脑以及</a:t>
                      </a:r>
                      <a:r>
                        <a:rPr lang="en-US" altLang="zh-CN" sz="1200" kern="100" dirty="0">
                          <a:effectLst/>
                          <a:latin typeface="楷体" panose="02010609060101010101" pitchFamily="49" charset="-122"/>
                          <a:ea typeface="楷体" panose="02010609060101010101" pitchFamily="49" charset="-122"/>
                        </a:rPr>
                        <a:t>IC</a:t>
                      </a:r>
                      <a:r>
                        <a:rPr lang="zh-CN" altLang="en-US" sz="1200" kern="100" dirty="0">
                          <a:effectLst/>
                          <a:latin typeface="楷体" panose="02010609060101010101" pitchFamily="49" charset="-122"/>
                          <a:ea typeface="楷体" panose="02010609060101010101" pitchFamily="49" charset="-122"/>
                        </a:rPr>
                        <a:t>封装基板等领域</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09545174"/>
                  </a:ext>
                </a:extLst>
              </a:tr>
              <a:tr h="339571">
                <a:tc>
                  <a:txBody>
                    <a:bodyPr/>
                    <a:lstStyle/>
                    <a:p>
                      <a:pPr algn="ctr">
                        <a:spcAft>
                          <a:spcPts val="0"/>
                        </a:spcAft>
                      </a:pPr>
                      <a:r>
                        <a:rPr lang="en-US" altLang="zh-CN" sz="1200" b="1" kern="100" dirty="0">
                          <a:effectLst/>
                          <a:latin typeface="楷体" panose="02010609060101010101" pitchFamily="49" charset="-122"/>
                          <a:ea typeface="楷体" panose="02010609060101010101" pitchFamily="49" charset="-122"/>
                          <a:cs typeface="Times New Roman" panose="02020603050405020304" pitchFamily="18" charset="0"/>
                        </a:rPr>
                        <a:t>3</a:t>
                      </a:r>
                      <a:endParaRPr lang="zh-CN" sz="12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200" b="1" kern="100" dirty="0">
                          <a:effectLst/>
                          <a:latin typeface="楷体" panose="02010609060101010101" pitchFamily="49" charset="-122"/>
                          <a:ea typeface="楷体" panose="02010609060101010101" pitchFamily="49" charset="-122"/>
                          <a:cs typeface="Times New Roman" panose="02020603050405020304" pitchFamily="18" charset="0"/>
                        </a:rPr>
                        <a:t>导通性电磁屏蔽膜导电胶膜</a:t>
                      </a:r>
                      <a:endParaRPr lang="zh-CN" sz="12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200" kern="100" dirty="0">
                          <a:effectLst/>
                          <a:latin typeface="楷体" panose="02010609060101010101" pitchFamily="49" charset="-122"/>
                          <a:ea typeface="楷体" panose="02010609060101010101" pitchFamily="49" charset="-122"/>
                        </a:rPr>
                        <a:t>样品阶段</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200" kern="100" dirty="0">
                          <a:effectLst/>
                          <a:latin typeface="楷体" panose="02010609060101010101" pitchFamily="49" charset="-122"/>
                          <a:ea typeface="楷体" panose="02010609060101010101" pitchFamily="49" charset="-122"/>
                        </a:rPr>
                        <a:t>国际先进</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200" kern="100" dirty="0">
                          <a:effectLst/>
                          <a:latin typeface="楷体" panose="02010609060101010101" pitchFamily="49" charset="-122"/>
                          <a:ea typeface="楷体" panose="02010609060101010101" pitchFamily="49" charset="-122"/>
                        </a:rPr>
                        <a:t>用于微电子封装、印制电路板、导电线路粘接等领域</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386736"/>
                  </a:ext>
                </a:extLst>
              </a:tr>
              <a:tr h="339571">
                <a:tc>
                  <a:txBody>
                    <a:bodyPr/>
                    <a:lstStyle/>
                    <a:p>
                      <a:pPr algn="ctr">
                        <a:spcAft>
                          <a:spcPts val="0"/>
                        </a:spcAft>
                      </a:pPr>
                      <a:r>
                        <a:rPr lang="en-US" altLang="zh-CN" sz="1200" b="1" kern="100" dirty="0">
                          <a:effectLst/>
                          <a:latin typeface="楷体" panose="02010609060101010101" pitchFamily="49" charset="-122"/>
                          <a:ea typeface="楷体" panose="02010609060101010101" pitchFamily="49" charset="-122"/>
                          <a:cs typeface="Times New Roman" panose="02020603050405020304" pitchFamily="18" charset="0"/>
                        </a:rPr>
                        <a:t>4</a:t>
                      </a:r>
                      <a:endParaRPr lang="zh-CN" sz="12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200" b="1" kern="100" dirty="0">
                          <a:effectLst/>
                          <a:latin typeface="楷体" panose="02010609060101010101" pitchFamily="49" charset="-122"/>
                          <a:ea typeface="楷体" panose="02010609060101010101" pitchFamily="49" charset="-122"/>
                          <a:cs typeface="Times New Roman" panose="02020603050405020304" pitchFamily="18" charset="0"/>
                        </a:rPr>
                        <a:t>高频、极低插入损耗电磁屏蔽膜</a:t>
                      </a:r>
                      <a:endParaRPr lang="zh-CN" sz="12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200" kern="100" dirty="0">
                          <a:effectLst/>
                          <a:latin typeface="楷体" panose="02010609060101010101" pitchFamily="49" charset="-122"/>
                          <a:ea typeface="楷体" panose="02010609060101010101" pitchFamily="49" charset="-122"/>
                          <a:cs typeface="Times New Roman" panose="02020603050405020304" pitchFamily="18" charset="0"/>
                        </a:rPr>
                        <a:t>样品</a:t>
                      </a:r>
                      <a:r>
                        <a:rPr lang="en-US" altLang="zh-CN" sz="1200" kern="100" dirty="0">
                          <a:effectLst/>
                          <a:latin typeface="楷体" panose="02010609060101010101" pitchFamily="49" charset="-122"/>
                          <a:ea typeface="楷体" panose="02010609060101010101" pitchFamily="49" charset="-122"/>
                          <a:cs typeface="Times New Roman" panose="02020603050405020304" pitchFamily="18" charset="0"/>
                        </a:rPr>
                        <a:t>/</a:t>
                      </a:r>
                      <a:r>
                        <a:rPr lang="zh-CN" altLang="en-US" sz="1200" kern="100" dirty="0">
                          <a:effectLst/>
                          <a:latin typeface="楷体" panose="02010609060101010101" pitchFamily="49" charset="-122"/>
                          <a:ea typeface="楷体" panose="02010609060101010101" pitchFamily="49" charset="-122"/>
                          <a:cs typeface="Times New Roman" panose="02020603050405020304" pitchFamily="18" charset="0"/>
                        </a:rPr>
                        <a:t>试产阶段</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200" kern="100" dirty="0">
                          <a:effectLst/>
                          <a:latin typeface="楷体" panose="02010609060101010101" pitchFamily="49" charset="-122"/>
                          <a:ea typeface="楷体" panose="02010609060101010101" pitchFamily="49" charset="-122"/>
                        </a:rPr>
                        <a:t>国际先进</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200" kern="100" dirty="0">
                          <a:effectLst/>
                          <a:latin typeface="楷体" panose="02010609060101010101" pitchFamily="49" charset="-122"/>
                          <a:ea typeface="楷体" panose="02010609060101010101" pitchFamily="49" charset="-122"/>
                        </a:rPr>
                        <a:t>主要用于</a:t>
                      </a:r>
                      <a:r>
                        <a:rPr lang="en-US" altLang="zh-CN" sz="1200" kern="100" dirty="0">
                          <a:effectLst/>
                          <a:latin typeface="楷体" panose="02010609060101010101" pitchFamily="49" charset="-122"/>
                          <a:ea typeface="楷体" panose="02010609060101010101" pitchFamily="49" charset="-122"/>
                        </a:rPr>
                        <a:t>FPC</a:t>
                      </a:r>
                      <a:r>
                        <a:rPr lang="zh-CN" altLang="en-US" sz="1200" kern="100" dirty="0">
                          <a:effectLst/>
                          <a:latin typeface="楷体" panose="02010609060101010101" pitchFamily="49" charset="-122"/>
                          <a:ea typeface="楷体" panose="02010609060101010101" pitchFamily="49" charset="-122"/>
                        </a:rPr>
                        <a:t>制造，其应用的主要终端为</a:t>
                      </a:r>
                      <a:r>
                        <a:rPr lang="en-US" altLang="zh-CN" sz="1200" kern="100" dirty="0">
                          <a:effectLst/>
                          <a:latin typeface="楷体" panose="02010609060101010101" pitchFamily="49" charset="-122"/>
                          <a:ea typeface="楷体" panose="02010609060101010101" pitchFamily="49" charset="-122"/>
                        </a:rPr>
                        <a:t>5G</a:t>
                      </a:r>
                      <a:r>
                        <a:rPr lang="zh-CN" altLang="en-US" sz="1200" kern="100" dirty="0">
                          <a:effectLst/>
                          <a:latin typeface="楷体" panose="02010609060101010101" pitchFamily="49" charset="-122"/>
                          <a:ea typeface="楷体" panose="02010609060101010101" pitchFamily="49" charset="-122"/>
                        </a:rPr>
                        <a:t>手机、高清显示屏等</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57572909"/>
                  </a:ext>
                </a:extLst>
              </a:tr>
              <a:tr h="339571">
                <a:tc>
                  <a:txBody>
                    <a:bodyPr/>
                    <a:lstStyle/>
                    <a:p>
                      <a:pPr algn="ctr">
                        <a:spcAft>
                          <a:spcPts val="0"/>
                        </a:spcAft>
                      </a:pPr>
                      <a:r>
                        <a:rPr lang="en-US" altLang="zh-CN" sz="1200" b="1" kern="100" dirty="0">
                          <a:effectLst/>
                          <a:latin typeface="楷体" panose="02010609060101010101" pitchFamily="49" charset="-122"/>
                          <a:ea typeface="楷体" panose="02010609060101010101" pitchFamily="49" charset="-122"/>
                          <a:cs typeface="Times New Roman" panose="02020603050405020304" pitchFamily="18" charset="0"/>
                        </a:rPr>
                        <a:t>5</a:t>
                      </a:r>
                      <a:endParaRPr lang="zh-CN" sz="12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200" b="1" kern="100" dirty="0">
                          <a:effectLst/>
                          <a:latin typeface="楷体" panose="02010609060101010101" pitchFamily="49" charset="-122"/>
                          <a:ea typeface="楷体" panose="02010609060101010101" pitchFamily="49" charset="-122"/>
                          <a:cs typeface="Times New Roman" panose="02020603050405020304" pitchFamily="18" charset="0"/>
                        </a:rPr>
                        <a:t>液晶体聚合物（</a:t>
                      </a:r>
                      <a:r>
                        <a:rPr lang="en-US" altLang="zh-CN" sz="1200" b="1" kern="100" dirty="0">
                          <a:effectLst/>
                          <a:latin typeface="楷体" panose="02010609060101010101" pitchFamily="49" charset="-122"/>
                          <a:ea typeface="楷体" panose="02010609060101010101" pitchFamily="49" charset="-122"/>
                          <a:cs typeface="Times New Roman" panose="02020603050405020304" pitchFamily="18" charset="0"/>
                        </a:rPr>
                        <a:t>LCP</a:t>
                      </a:r>
                      <a:r>
                        <a:rPr lang="zh-CN" altLang="en-US" sz="1200" b="1" kern="100" dirty="0">
                          <a:effectLst/>
                          <a:latin typeface="楷体" panose="02010609060101010101" pitchFamily="49" charset="-122"/>
                          <a:ea typeface="楷体" panose="02010609060101010101" pitchFamily="49" charset="-122"/>
                          <a:cs typeface="Times New Roman" panose="02020603050405020304" pitchFamily="18" charset="0"/>
                        </a:rPr>
                        <a:t>）薄膜</a:t>
                      </a:r>
                      <a:endParaRPr lang="zh-CN" sz="12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200" kern="100" dirty="0">
                          <a:effectLst/>
                          <a:latin typeface="楷体" panose="02010609060101010101" pitchFamily="49" charset="-122"/>
                          <a:ea typeface="楷体" panose="02010609060101010101" pitchFamily="49" charset="-122"/>
                          <a:cs typeface="Times New Roman" panose="02020603050405020304" pitchFamily="18" charset="0"/>
                        </a:rPr>
                        <a:t>试验阶段</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200" kern="100" dirty="0">
                          <a:effectLst/>
                          <a:latin typeface="楷体" panose="02010609060101010101" pitchFamily="49" charset="-122"/>
                          <a:ea typeface="楷体" panose="02010609060101010101" pitchFamily="49" charset="-122"/>
                          <a:cs typeface="Times New Roman" panose="02020603050405020304" pitchFamily="18" charset="0"/>
                        </a:rPr>
                        <a:t>国际先进</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200" kern="100" dirty="0">
                          <a:effectLst/>
                          <a:latin typeface="楷体" panose="02010609060101010101" pitchFamily="49" charset="-122"/>
                          <a:ea typeface="楷体" panose="02010609060101010101" pitchFamily="49" charset="-122"/>
                          <a:cs typeface="Times New Roman" panose="02020603050405020304" pitchFamily="18" charset="0"/>
                        </a:rPr>
                        <a:t>主要用于高频用</a:t>
                      </a:r>
                      <a:r>
                        <a:rPr lang="en-US" altLang="zh-CN" sz="1200" kern="100" dirty="0">
                          <a:effectLst/>
                          <a:latin typeface="楷体" panose="02010609060101010101" pitchFamily="49" charset="-122"/>
                          <a:ea typeface="楷体" panose="02010609060101010101" pitchFamily="49" charset="-122"/>
                          <a:cs typeface="Times New Roman" panose="02020603050405020304" pitchFamily="18" charset="0"/>
                        </a:rPr>
                        <a:t>LCP</a:t>
                      </a:r>
                      <a:r>
                        <a:rPr lang="zh-CN" altLang="en-US" sz="1200" kern="100" dirty="0">
                          <a:effectLst/>
                          <a:latin typeface="楷体" panose="02010609060101010101" pitchFamily="49" charset="-122"/>
                          <a:ea typeface="楷体" panose="02010609060101010101" pitchFamily="49" charset="-122"/>
                          <a:cs typeface="Times New Roman" panose="02020603050405020304" pitchFamily="18" charset="0"/>
                        </a:rPr>
                        <a:t>基板、</a:t>
                      </a:r>
                      <a:r>
                        <a:rPr lang="en-US" altLang="zh-CN" sz="1200" kern="100" dirty="0">
                          <a:effectLst/>
                          <a:latin typeface="楷体" panose="02010609060101010101" pitchFamily="49" charset="-122"/>
                          <a:ea typeface="楷体" panose="02010609060101010101" pitchFamily="49" charset="-122"/>
                          <a:cs typeface="Times New Roman" panose="02020603050405020304" pitchFamily="18" charset="0"/>
                        </a:rPr>
                        <a:t>5G</a:t>
                      </a:r>
                      <a:r>
                        <a:rPr lang="zh-CN" altLang="en-US" sz="1200" kern="100" dirty="0">
                          <a:effectLst/>
                          <a:latin typeface="楷体" panose="02010609060101010101" pitchFamily="49" charset="-122"/>
                          <a:ea typeface="楷体" panose="02010609060101010101" pitchFamily="49" charset="-122"/>
                          <a:cs typeface="Times New Roman" panose="02020603050405020304" pitchFamily="18" charset="0"/>
                        </a:rPr>
                        <a:t>天线用基材膜等领域</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95097339"/>
                  </a:ext>
                </a:extLst>
              </a:tr>
              <a:tr h="339571">
                <a:tc>
                  <a:txBody>
                    <a:bodyPr/>
                    <a:lstStyle/>
                    <a:p>
                      <a:pPr algn="ctr">
                        <a:spcAft>
                          <a:spcPts val="0"/>
                        </a:spcAft>
                      </a:pPr>
                      <a:r>
                        <a:rPr lang="en-US" altLang="zh-CN" sz="1200" b="1" kern="100" dirty="0">
                          <a:effectLst/>
                          <a:latin typeface="楷体" panose="02010609060101010101" pitchFamily="49" charset="-122"/>
                          <a:ea typeface="楷体" panose="02010609060101010101" pitchFamily="49" charset="-122"/>
                          <a:cs typeface="Times New Roman" panose="02020603050405020304" pitchFamily="18" charset="0"/>
                        </a:rPr>
                        <a:t>6</a:t>
                      </a:r>
                      <a:endParaRPr lang="zh-CN" sz="12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200" b="1" kern="100" dirty="0">
                          <a:effectLst/>
                          <a:latin typeface="楷体" panose="02010609060101010101" pitchFamily="49" charset="-122"/>
                          <a:ea typeface="楷体" panose="02010609060101010101" pitchFamily="49" charset="-122"/>
                          <a:cs typeface="Times New Roman" panose="02020603050405020304" pitchFamily="18" charset="0"/>
                        </a:rPr>
                        <a:t>可反复拆卸、高可靠性柔性连接器</a:t>
                      </a:r>
                      <a:endParaRPr lang="zh-CN" sz="12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200" kern="100" dirty="0">
                          <a:effectLst/>
                          <a:latin typeface="楷体" panose="02010609060101010101" pitchFamily="49" charset="-122"/>
                          <a:ea typeface="楷体" panose="02010609060101010101" pitchFamily="49" charset="-122"/>
                          <a:cs typeface="Times New Roman" panose="02020603050405020304" pitchFamily="18" charset="0"/>
                        </a:rPr>
                        <a:t>试验阶段</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200" kern="100" dirty="0">
                          <a:effectLst/>
                          <a:latin typeface="楷体" panose="02010609060101010101" pitchFamily="49" charset="-122"/>
                          <a:ea typeface="楷体" panose="02010609060101010101" pitchFamily="49" charset="-122"/>
                          <a:cs typeface="Times New Roman" panose="02020603050405020304" pitchFamily="18" charset="0"/>
                        </a:rPr>
                        <a:t>国际先进</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200" kern="100" dirty="0">
                          <a:effectLst/>
                          <a:latin typeface="楷体" panose="02010609060101010101" pitchFamily="49" charset="-122"/>
                          <a:ea typeface="楷体" panose="02010609060101010101" pitchFamily="49" charset="-122"/>
                          <a:cs typeface="Times New Roman" panose="02020603050405020304" pitchFamily="18" charset="0"/>
                        </a:rPr>
                        <a:t>广泛应用于电子行业中，芯片模块、电路板等电子元件之间的连接</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831407"/>
                  </a:ext>
                </a:extLst>
              </a:tr>
              <a:tr h="339571">
                <a:tc>
                  <a:txBody>
                    <a:bodyPr/>
                    <a:lstStyle/>
                    <a:p>
                      <a:pPr algn="ctr">
                        <a:spcAft>
                          <a:spcPts val="0"/>
                        </a:spcAft>
                      </a:pPr>
                      <a:r>
                        <a:rPr lang="en-US" altLang="zh-CN" sz="1200" b="1" kern="100" dirty="0">
                          <a:effectLst/>
                          <a:latin typeface="楷体" panose="02010609060101010101" pitchFamily="49" charset="-122"/>
                          <a:ea typeface="楷体" panose="02010609060101010101" pitchFamily="49" charset="-122"/>
                          <a:cs typeface="Times New Roman" panose="02020603050405020304" pitchFamily="18" charset="0"/>
                        </a:rPr>
                        <a:t>7</a:t>
                      </a:r>
                      <a:endParaRPr lang="zh-CN" sz="12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200" b="1" kern="100" dirty="0">
                          <a:effectLst/>
                          <a:latin typeface="楷体" panose="02010609060101010101" pitchFamily="49" charset="-122"/>
                          <a:ea typeface="楷体" panose="02010609060101010101" pitchFamily="49" charset="-122"/>
                          <a:cs typeface="Times New Roman" panose="02020603050405020304" pitchFamily="18" charset="0"/>
                        </a:rPr>
                        <a:t>屏蔽吸波材料</a:t>
                      </a:r>
                      <a:endParaRPr lang="zh-CN" sz="12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200" kern="100" dirty="0">
                          <a:effectLst/>
                          <a:latin typeface="楷体" panose="02010609060101010101" pitchFamily="49" charset="-122"/>
                          <a:ea typeface="楷体" panose="02010609060101010101" pitchFamily="49" charset="-122"/>
                          <a:cs typeface="Times New Roman" panose="02020603050405020304" pitchFamily="18" charset="0"/>
                        </a:rPr>
                        <a:t>样品阶段</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200" kern="100" dirty="0">
                          <a:effectLst/>
                          <a:latin typeface="楷体" panose="02010609060101010101" pitchFamily="49" charset="-122"/>
                          <a:ea typeface="楷体" panose="02010609060101010101" pitchFamily="49" charset="-122"/>
                          <a:cs typeface="Times New Roman" panose="02020603050405020304" pitchFamily="18" charset="0"/>
                        </a:rPr>
                        <a:t>国际先进</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200" kern="100" dirty="0">
                          <a:effectLst/>
                          <a:latin typeface="楷体" panose="02010609060101010101" pitchFamily="49" charset="-122"/>
                          <a:ea typeface="楷体" panose="02010609060101010101" pitchFamily="49" charset="-122"/>
                          <a:cs typeface="Times New Roman" panose="02020603050405020304" pitchFamily="18" charset="0"/>
                        </a:rPr>
                        <a:t>广泛用于工业、科学和医疗设备电磁辐射的防护</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29960334"/>
                  </a:ext>
                </a:extLst>
              </a:tr>
              <a:tr h="339571">
                <a:tc>
                  <a:txBody>
                    <a:bodyPr/>
                    <a:lstStyle/>
                    <a:p>
                      <a:pPr algn="ctr">
                        <a:spcAft>
                          <a:spcPts val="0"/>
                        </a:spcAft>
                      </a:pPr>
                      <a:r>
                        <a:rPr lang="en-US" altLang="zh-CN" sz="1200" b="1" kern="100" dirty="0">
                          <a:effectLst/>
                          <a:latin typeface="楷体" panose="02010609060101010101" pitchFamily="49" charset="-122"/>
                          <a:ea typeface="楷体" panose="02010609060101010101" pitchFamily="49" charset="-122"/>
                          <a:cs typeface="Times New Roman" panose="02020603050405020304" pitchFamily="18" charset="0"/>
                        </a:rPr>
                        <a:t>8</a:t>
                      </a:r>
                      <a:endParaRPr lang="zh-CN" sz="12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200" b="1" kern="100" dirty="0">
                          <a:effectLst/>
                          <a:latin typeface="楷体" panose="02010609060101010101" pitchFamily="49" charset="-122"/>
                          <a:ea typeface="楷体" panose="02010609060101010101" pitchFamily="49" charset="-122"/>
                          <a:cs typeface="Times New Roman" panose="02020603050405020304" pitchFamily="18" charset="0"/>
                        </a:rPr>
                        <a:t>高性能锂电铜箔</a:t>
                      </a:r>
                      <a:endParaRPr lang="zh-CN" sz="12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200" kern="100" dirty="0">
                          <a:effectLst/>
                          <a:latin typeface="楷体" panose="02010609060101010101" pitchFamily="49" charset="-122"/>
                          <a:ea typeface="楷体" panose="02010609060101010101" pitchFamily="49" charset="-122"/>
                          <a:cs typeface="Times New Roman" panose="02020603050405020304" pitchFamily="18" charset="0"/>
                        </a:rPr>
                        <a:t>样品阶段</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200" kern="100" dirty="0">
                          <a:effectLst/>
                          <a:latin typeface="楷体" panose="02010609060101010101" pitchFamily="49" charset="-122"/>
                          <a:ea typeface="楷体" panose="02010609060101010101" pitchFamily="49" charset="-122"/>
                          <a:cs typeface="Times New Roman" panose="02020603050405020304" pitchFamily="18" charset="0"/>
                        </a:rPr>
                        <a:t>国际先进</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200" kern="100" dirty="0">
                          <a:effectLst/>
                          <a:latin typeface="楷体" panose="02010609060101010101" pitchFamily="49" charset="-122"/>
                          <a:ea typeface="楷体" panose="02010609060101010101" pitchFamily="49" charset="-122"/>
                          <a:cs typeface="Times New Roman" panose="02020603050405020304" pitchFamily="18" charset="0"/>
                        </a:rPr>
                        <a:t>高密度锂离子电池的负极材料</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37529781"/>
                  </a:ext>
                </a:extLst>
              </a:tr>
            </a:tbl>
          </a:graphicData>
        </a:graphic>
      </p:graphicFrame>
      <p:sp>
        <p:nvSpPr>
          <p:cNvPr id="12" name="文本框 11">
            <a:extLst>
              <a:ext uri="{FF2B5EF4-FFF2-40B4-BE49-F238E27FC236}">
                <a16:creationId xmlns:a16="http://schemas.microsoft.com/office/drawing/2014/main" id="{312E9E7F-F061-4D81-BC4F-242B7421756B}"/>
              </a:ext>
            </a:extLst>
          </p:cNvPr>
          <p:cNvSpPr txBox="1"/>
          <p:nvPr/>
        </p:nvSpPr>
        <p:spPr>
          <a:xfrm>
            <a:off x="2893606" y="6629223"/>
            <a:ext cx="2168548" cy="261610"/>
          </a:xfrm>
          <a:prstGeom prst="rect">
            <a:avLst/>
          </a:prstGeom>
          <a:noFill/>
          <a:ln w="12700" cap="flat">
            <a:noFill/>
            <a:miter lim="400000"/>
          </a:ln>
          <a:effectLst/>
        </p:spPr>
        <p:style>
          <a:lnRef idx="0">
            <a:srgbClr val="FFFFFF"/>
          </a:lnRef>
          <a:fillRef idx="0">
            <a:srgbClr val="FFFFFF"/>
          </a:fillRef>
          <a:effectRef idx="0">
            <a:srgbClr val="FFFFFF"/>
          </a:effectRef>
          <a:fontRef idx="none"/>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kern="0" dirty="0">
                <a:solidFill>
                  <a:srgbClr val="000000"/>
                </a:solidFill>
                <a:latin typeface="楷体" panose="02010609060101010101" charset="-122"/>
                <a:ea typeface="楷体" panose="02010609060101010101" charset="-122"/>
                <a:cs typeface="Helvetica"/>
              </a:rPr>
              <a:t>技术储备中主要在研项目情况</a:t>
            </a:r>
            <a:endParaRPr kumimoji="0" lang="zh-CN" altLang="en-US"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endParaRPr>
          </a:p>
        </p:txBody>
      </p:sp>
      <p:sp>
        <p:nvSpPr>
          <p:cNvPr id="9" name="矩形 8">
            <a:extLst>
              <a:ext uri="{FF2B5EF4-FFF2-40B4-BE49-F238E27FC236}">
                <a16:creationId xmlns:a16="http://schemas.microsoft.com/office/drawing/2014/main" id="{ABCFD9B4-246B-4B4A-B94B-B4A914CD8421}"/>
              </a:ext>
            </a:extLst>
          </p:cNvPr>
          <p:cNvSpPr/>
          <p:nvPr/>
        </p:nvSpPr>
        <p:spPr>
          <a:xfrm>
            <a:off x="9403887" y="6577517"/>
            <a:ext cx="1469535" cy="302896"/>
          </a:xfrm>
          <a:prstGeom prst="rect">
            <a:avLst/>
          </a:prstGeom>
        </p:spPr>
        <p:txBody>
          <a:bodyPr wrap="none">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zh-CN" altLang="en-US"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主要核心技术应用</a:t>
            </a:r>
            <a:endParaRPr kumimoji="0" lang="en-US"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endParaRPr>
          </a:p>
        </p:txBody>
      </p:sp>
    </p:spTree>
    <p:extLst>
      <p:ext uri="{BB962C8B-B14F-4D97-AF65-F5344CB8AC3E}">
        <p14:creationId xmlns:p14="http://schemas.microsoft.com/office/powerpoint/2010/main" val="197884353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1"/>
          <p:cNvSpPr txBox="1"/>
          <p:nvPr/>
        </p:nvSpPr>
        <p:spPr>
          <a:xfrm>
            <a:off x="325755" y="177951"/>
            <a:ext cx="9707703" cy="830997"/>
          </a:xfrm>
          <a:prstGeom prst="rect">
            <a:avLst/>
          </a:prstGeom>
          <a:ln w="12700">
            <a:miter lim="400000"/>
          </a:ln>
        </p:spPr>
        <p:txBody>
          <a:bodyPr wrap="square" lIns="45719" rIns="45719">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2000" b="1">
                <a:solidFill>
                  <a:srgbClr val="005BAC"/>
                </a:solidFill>
              </a:defRPr>
            </a:pPr>
            <a:r>
              <a:rPr kumimoji="0" lang="zh-CN" altLang="en-US" sz="2400" b="1" i="0" u="none" strike="noStrike" kern="0" cap="none" spc="0" normalizeH="0" baseline="0" noProof="0" dirty="0">
                <a:ln>
                  <a:noFill/>
                </a:ln>
                <a:solidFill>
                  <a:srgbClr val="005BAC"/>
                </a:solidFill>
                <a:effectLst/>
                <a:uLnTx/>
                <a:uFillTx/>
                <a:latin typeface="楷体" panose="02010609060101010101" charset="-122"/>
                <a:ea typeface="楷体" panose="02010609060101010101" charset="-122"/>
                <a:cs typeface="Helvetica"/>
                <a:sym typeface="微软雅黑" panose="020B0503020204020204" charset="-122"/>
              </a:rPr>
              <a:t>高端电子材料及解决方案供应商，国内电磁屏蔽膜龙头</a:t>
            </a:r>
            <a:endParaRPr kumimoji="0" lang="en-US" sz="2400" b="1" i="0" u="none" strike="noStrike" kern="0" cap="none" spc="0" normalizeH="0" baseline="0" noProof="0" dirty="0">
              <a:ln>
                <a:noFill/>
              </a:ln>
              <a:solidFill>
                <a:srgbClr val="005BAC"/>
              </a:solidFill>
              <a:effectLst/>
              <a:uLnTx/>
              <a:uFillTx/>
              <a:latin typeface="楷体" panose="02010609060101010101" charset="-122"/>
              <a:ea typeface="楷体" panose="02010609060101010101" charset="-122"/>
              <a:cs typeface="Helvetica"/>
              <a:sym typeface="微软雅黑" panose="020B0503020204020204" charset="-122"/>
            </a:endParaRPr>
          </a:p>
          <a:p>
            <a:pPr marL="0" marR="0" lvl="0" indent="0" algn="l" defTabSz="914400" rtl="0" eaLnBrk="1" fontAlgn="auto" latinLnBrk="0" hangingPunct="0">
              <a:lnSpc>
                <a:spcPct val="100000"/>
              </a:lnSpc>
              <a:spcBef>
                <a:spcPts val="0"/>
              </a:spcBef>
              <a:spcAft>
                <a:spcPts val="0"/>
              </a:spcAft>
              <a:buClrTx/>
              <a:buSzTx/>
              <a:buFontTx/>
              <a:buNone/>
              <a:tabLst/>
              <a:defRPr sz="2000" b="1">
                <a:solidFill>
                  <a:srgbClr val="005BAC"/>
                </a:solidFill>
              </a:defRPr>
            </a:pPr>
            <a:endParaRPr kumimoji="0" lang="zh-CN" altLang="en-US" sz="2400" b="1" i="0" u="none" strike="noStrike" kern="0" cap="none" spc="0" normalizeH="0" baseline="0" noProof="0" dirty="0">
              <a:ln>
                <a:noFill/>
              </a:ln>
              <a:solidFill>
                <a:srgbClr val="005BAC"/>
              </a:solidFill>
              <a:effectLst/>
              <a:uLnTx/>
              <a:uFillTx/>
              <a:latin typeface="楷体" panose="02010609060101010101" charset="-122"/>
              <a:ea typeface="楷体" panose="02010609060101010101" charset="-122"/>
              <a:cs typeface="Helvetica"/>
              <a:sym typeface="微软雅黑" panose="020B0503020204020204" charset="-122"/>
            </a:endParaRPr>
          </a:p>
        </p:txBody>
      </p:sp>
      <p:sp>
        <p:nvSpPr>
          <p:cNvPr id="4" name="矩形 3"/>
          <p:cNvSpPr/>
          <p:nvPr/>
        </p:nvSpPr>
        <p:spPr>
          <a:xfrm>
            <a:off x="233916" y="785175"/>
            <a:ext cx="11653284" cy="2554545"/>
          </a:xfrm>
          <a:prstGeom prst="rect">
            <a:avLst/>
          </a:prstGeom>
        </p:spPr>
        <p:txBody>
          <a:bodyPr wrap="square">
            <a:spAutoFit/>
          </a:bodyPr>
          <a:lstStyle/>
          <a:p>
            <a:pPr marL="285750" marR="0" lvl="0" indent="-285750" algn="just" defTabSz="914400" rtl="0" eaLnBrk="1" fontAlgn="auto" latinLnBrk="0" hangingPunct="0">
              <a:lnSpc>
                <a:spcPct val="100000"/>
              </a:lnSpc>
              <a:spcBef>
                <a:spcPts val="0"/>
              </a:spcBef>
              <a:spcAft>
                <a:spcPts val="0"/>
              </a:spcAft>
              <a:buClrTx/>
              <a:buSzTx/>
              <a:buFont typeface="Wingdings" panose="05000000000000000000" charset="0"/>
              <a:buChar char=""/>
              <a:tabLst/>
              <a:defRPr/>
            </a:pPr>
            <a:r>
              <a:rPr kumimoji="0" lang="zh-CN" altLang="en-US" sz="1600" b="1"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方邦电子是国内领先，全球知名的高端电子材料细分领域研发和制造商，通过直销方式向下游厂商销售电磁屏蔽膜、导电胶膜、挠性覆铜板、超薄铜箔等产品。</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公司</a:t>
            </a:r>
            <a:r>
              <a:rPr kumimoji="0" 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2010</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年成立于广州，</a:t>
            </a:r>
            <a:r>
              <a:rPr kumimoji="0" 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2012</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年推出具有自主知识产权的的</a:t>
            </a:r>
            <a:r>
              <a:rPr kumimoji="0" 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HSF6000</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系列电磁屏蔽膜，打破了此前拓自达、东洋科美在电磁屏蔽膜生产的垄断地位</a:t>
            </a:r>
            <a:r>
              <a:rPr lang="zh-CN" altLang="en-US" sz="1600" kern="0" dirty="0">
                <a:solidFill>
                  <a:srgbClr val="000000"/>
                </a:solidFill>
                <a:latin typeface="楷体" panose="02010609060101010101" charset="-122"/>
                <a:ea typeface="楷体" panose="02010609060101010101" charset="-122"/>
                <a:cs typeface="Helvetica"/>
                <a:sym typeface="微软雅黑" panose="020B0503020204020204" charset="-122"/>
              </a:rPr>
              <a:t>，在</a:t>
            </a:r>
            <a:r>
              <a:rPr lang="en-US" altLang="zh-CN" sz="1600" kern="0" dirty="0">
                <a:solidFill>
                  <a:srgbClr val="000000"/>
                </a:solidFill>
                <a:latin typeface="楷体" panose="02010609060101010101" charset="-122"/>
                <a:ea typeface="楷体" panose="02010609060101010101" charset="-122"/>
                <a:cs typeface="Helvetica"/>
                <a:sym typeface="微软雅黑" panose="020B0503020204020204" charset="-122"/>
              </a:rPr>
              <a:t>2014</a:t>
            </a:r>
            <a:r>
              <a:rPr lang="zh-CN" altLang="en-US" sz="1600" kern="0" dirty="0">
                <a:solidFill>
                  <a:srgbClr val="000000"/>
                </a:solidFill>
                <a:latin typeface="楷体" panose="02010609060101010101" charset="-122"/>
                <a:ea typeface="楷体" panose="02010609060101010101" charset="-122"/>
                <a:cs typeface="Helvetica"/>
                <a:sym typeface="微软雅黑" panose="020B0503020204020204" charset="-122"/>
              </a:rPr>
              <a:t>年公司又推出了</a:t>
            </a:r>
            <a:r>
              <a:rPr lang="en-US" altLang="zh-CN" sz="1600" kern="0" dirty="0">
                <a:solidFill>
                  <a:srgbClr val="000000"/>
                </a:solidFill>
                <a:latin typeface="楷体" panose="02010609060101010101" charset="-122"/>
                <a:ea typeface="楷体" panose="02010609060101010101" charset="-122"/>
                <a:cs typeface="Helvetica"/>
                <a:sym typeface="微软雅黑" panose="020B0503020204020204" charset="-122"/>
              </a:rPr>
              <a:t>HSFUSB3</a:t>
            </a:r>
            <a:r>
              <a:rPr lang="zh-CN" altLang="en-US" sz="1600" kern="0" dirty="0">
                <a:solidFill>
                  <a:srgbClr val="000000"/>
                </a:solidFill>
                <a:latin typeface="楷体" panose="02010609060101010101" charset="-122"/>
                <a:ea typeface="楷体" panose="02010609060101010101" charset="-122"/>
                <a:cs typeface="Helvetica"/>
                <a:sym typeface="微软雅黑" panose="020B0503020204020204" charset="-122"/>
              </a:rPr>
              <a:t>系列微针型电磁屏蔽膜，进一步提升产品屏蔽性能，增加市场份额。</a:t>
            </a:r>
            <a:r>
              <a:rPr kumimoji="0" lang="zh-CN" altLang="en-US" sz="1600" b="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公司产品研发多样化，陆续将高性能导电胶膜、高端电磁屏蔽膜推向市场，极薄挠性覆铜板、超薄铜箔等陆续进入试产。公司于</a:t>
            </a:r>
            <a:r>
              <a:rPr kumimoji="0" lang="en-US" altLang="zh-CN" sz="1600" b="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2020</a:t>
            </a:r>
            <a:r>
              <a:rPr kumimoji="0" lang="zh-CN" altLang="en-US" sz="1600" b="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年成立十周年之际进行“二次创业”，总投资近</a:t>
            </a:r>
            <a:r>
              <a:rPr kumimoji="0" lang="en-US" altLang="zh-CN" sz="1600" b="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10</a:t>
            </a:r>
            <a:r>
              <a:rPr kumimoji="0" lang="zh-CN" altLang="en-US" sz="1600" b="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个亿的方邦广州总部项目（</a:t>
            </a:r>
            <a:r>
              <a:rPr kumimoji="0" lang="en-US" altLang="zh-CN" sz="1600" b="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2</a:t>
            </a:r>
            <a:r>
              <a:rPr kumimoji="0" lang="zh-CN" altLang="en-US" sz="1600" b="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号楼）封顶，承担着屏蔽膜新产能的扩容、新产品挠性覆铜板的上马；同时总投资超</a:t>
            </a:r>
            <a:r>
              <a:rPr kumimoji="0" lang="en-US" altLang="zh-CN" sz="1600" b="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3</a:t>
            </a:r>
            <a:r>
              <a:rPr kumimoji="0" lang="zh-CN" altLang="en-US" sz="1600" b="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亿元的方邦珠海项目迎来产线正式调试，新产品超薄铜箔量产在即，公司新产品挠性覆铜板、超薄铜箔对标国外公司高端产品，有望打破国外垄断局面。</a:t>
            </a:r>
            <a:endParaRPr lang="en-US" altLang="zh-CN" sz="1600" kern="0" dirty="0">
              <a:solidFill>
                <a:srgbClr val="000000"/>
              </a:solidFill>
              <a:latin typeface="楷体" panose="02010609060101010101" charset="-122"/>
              <a:ea typeface="楷体" panose="02010609060101010101" charset="-122"/>
              <a:cs typeface="Helvetica"/>
              <a:sym typeface="微软雅黑" panose="020B0503020204020204" charset="-122"/>
            </a:endParaRPr>
          </a:p>
          <a:p>
            <a:pPr marL="285750" marR="0" lvl="0" indent="-285750" algn="just" defTabSz="914400" rtl="0" eaLnBrk="1" fontAlgn="auto" latinLnBrk="0" hangingPunct="0">
              <a:lnSpc>
                <a:spcPct val="100000"/>
              </a:lnSpc>
              <a:spcBef>
                <a:spcPts val="0"/>
              </a:spcBef>
              <a:spcAft>
                <a:spcPts val="0"/>
              </a:spcAft>
              <a:buClrTx/>
              <a:buSzTx/>
              <a:buFont typeface="Wingdings" panose="05000000000000000000" charset="0"/>
              <a:buChar char=""/>
              <a:tabLst/>
              <a:defRPr/>
            </a:pPr>
            <a:r>
              <a:rPr kumimoji="0" lang="zh-CN" altLang="en-US" sz="1600" b="1"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国内电磁屏蔽膜龙头，市占率国内第一，全球第二。</a:t>
            </a:r>
            <a:r>
              <a:rPr kumimoji="0" lang="zh-CN" altLang="en-US"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公司</a:t>
            </a:r>
            <a:r>
              <a:rPr kumimoji="0" lang="en-US" altLang="zh-CN"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2018</a:t>
            </a:r>
            <a:r>
              <a:rPr kumimoji="0" lang="zh-CN" altLang="en-US"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年销售电磁屏蔽膜</a:t>
            </a:r>
            <a:r>
              <a:rPr kumimoji="0" lang="en-US" altLang="zh-CN"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364.50</a:t>
            </a:r>
            <a:r>
              <a:rPr kumimoji="0" lang="zh-CN" altLang="en-US"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万平方米，市场占比为</a:t>
            </a:r>
            <a:r>
              <a:rPr kumimoji="0" lang="en-US" altLang="zh-CN"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19.6%</a:t>
            </a:r>
            <a:r>
              <a:rPr kumimoji="0" lang="zh-CN" altLang="en-US"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，全球市场占有率仅次于拓自达；</a:t>
            </a:r>
            <a:r>
              <a:rPr kumimoji="0" lang="en-US" altLang="zh-CN"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2019</a:t>
            </a:r>
            <a:r>
              <a:rPr kumimoji="0" lang="zh-CN" altLang="en-US"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年销售电磁屏蔽膜</a:t>
            </a:r>
            <a:r>
              <a:rPr kumimoji="0" lang="en-US" altLang="zh-CN"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423.93</a:t>
            </a:r>
            <a:r>
              <a:rPr kumimoji="0" lang="zh-CN" altLang="en-US"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万平方米，市场占比超过</a:t>
            </a:r>
            <a:r>
              <a:rPr kumimoji="0" lang="en-US" altLang="zh-CN"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20%</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a:t>
            </a:r>
            <a:r>
              <a:rPr kumimoji="0" lang="en-US" altLang="zh-CN"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2020</a:t>
            </a:r>
            <a:r>
              <a:rPr kumimoji="0" lang="zh-CN" altLang="en-US"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年销售电磁屏蔽膜</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4</a:t>
            </a:r>
            <a:r>
              <a:rPr kumimoji="0" lang="en-US" altLang="zh-CN"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63.70</a:t>
            </a:r>
            <a:r>
              <a:rPr kumimoji="0" lang="zh-CN" altLang="en-US"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万平方米，市场占比超过</a:t>
            </a:r>
            <a:r>
              <a:rPr kumimoji="0" lang="en-US" altLang="zh-CN"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25%</a:t>
            </a:r>
            <a:r>
              <a:rPr kumimoji="0" lang="zh-CN" altLang="en-US"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a:t>
            </a:r>
            <a:endParaRPr kumimoji="0" lang="en-US" altLang="zh-CN"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endParaRPr>
          </a:p>
        </p:txBody>
      </p:sp>
      <p:sp>
        <p:nvSpPr>
          <p:cNvPr id="5" name="文本框 4"/>
          <p:cNvSpPr txBox="1"/>
          <p:nvPr/>
        </p:nvSpPr>
        <p:spPr>
          <a:xfrm>
            <a:off x="6522720" y="6528435"/>
            <a:ext cx="5364481" cy="261610"/>
          </a:xfrm>
          <a:prstGeom prst="rect">
            <a:avLst/>
          </a:prstGeom>
          <a:solidFill>
            <a:schemeClr val="bg1"/>
          </a:solidFill>
        </p:spPr>
        <p:txBody>
          <a:bodyPr wrap="square" rtlCol="0">
            <a:sp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r>
              <a:rPr kumimoji="0" lang="zh-CN" altLang="en-US"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资料来源：公司官网，招股说明书，公司</a:t>
            </a:r>
            <a:r>
              <a:rPr kumimoji="0" lang="en-US" altLang="zh-CN"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2019</a:t>
            </a:r>
            <a:r>
              <a:rPr kumimoji="0" lang="zh-CN" altLang="en-US"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年年报，公司</a:t>
            </a:r>
            <a:r>
              <a:rPr kumimoji="0" lang="en-US" altLang="zh-CN"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2020</a:t>
            </a:r>
            <a:r>
              <a:rPr kumimoji="0" lang="zh-CN" altLang="en-US"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年年报</a:t>
            </a:r>
          </a:p>
        </p:txBody>
      </p:sp>
      <p:sp>
        <p:nvSpPr>
          <p:cNvPr id="17" name="文本框 16">
            <a:extLst>
              <a:ext uri="{FF2B5EF4-FFF2-40B4-BE49-F238E27FC236}">
                <a16:creationId xmlns:a16="http://schemas.microsoft.com/office/drawing/2014/main" id="{F3E7F022-D809-433B-82CC-13E0CB6C2D21}"/>
              </a:ext>
            </a:extLst>
          </p:cNvPr>
          <p:cNvSpPr txBox="1"/>
          <p:nvPr/>
        </p:nvSpPr>
        <p:spPr>
          <a:xfrm>
            <a:off x="3098686" y="6251436"/>
            <a:ext cx="1761797" cy="276999"/>
          </a:xfrm>
          <a:prstGeom prst="rect">
            <a:avLst/>
          </a:prstGeom>
          <a:solidFill>
            <a:schemeClr val="bg1"/>
          </a:solidFill>
        </p:spPr>
        <p:txBody>
          <a:bodyPr wrap="square" rtlCol="0">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公司发展历程</a:t>
            </a:r>
            <a:endParaRPr kumimoji="0" sz="12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endParaRPr>
          </a:p>
        </p:txBody>
      </p:sp>
      <p:sp>
        <p:nvSpPr>
          <p:cNvPr id="54" name="矩形 53">
            <a:extLst>
              <a:ext uri="{FF2B5EF4-FFF2-40B4-BE49-F238E27FC236}">
                <a16:creationId xmlns:a16="http://schemas.microsoft.com/office/drawing/2014/main" id="{DDA8EEFA-6AA5-45A1-A883-9215A509BFC9}"/>
              </a:ext>
            </a:extLst>
          </p:cNvPr>
          <p:cNvSpPr/>
          <p:nvPr/>
        </p:nvSpPr>
        <p:spPr>
          <a:xfrm>
            <a:off x="9159840" y="6266825"/>
            <a:ext cx="2582758" cy="261610"/>
          </a:xfrm>
          <a:prstGeom prst="rect">
            <a:avLst/>
          </a:prstGeom>
        </p:spPr>
        <p:txBody>
          <a:bodyPr wrap="none">
            <a:spAutoFit/>
          </a:bodyPr>
          <a:lstStyle/>
          <a:p>
            <a:pPr marL="0" marR="0" lvl="0" indent="0" algn="just" defTabSz="914400" rtl="0" eaLnBrk="1" fontAlgn="auto" latinLnBrk="0" hangingPunct="0">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sym typeface="微软雅黑" panose="020B0503020204020204" charset="-122"/>
              </a:rPr>
              <a:t>2018</a:t>
            </a:r>
            <a:r>
              <a:rPr kumimoji="0" lang="zh-CN" altLang="en-US"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sym typeface="微软雅黑" panose="020B0503020204020204" charset="-122"/>
              </a:rPr>
              <a:t>年全球电磁屏蔽膜市场市占率情况</a:t>
            </a:r>
            <a:endParaRPr kumimoji="0" lang="en-US"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sym typeface="微软雅黑" panose="020B0503020204020204" charset="-122"/>
            </a:endParaRPr>
          </a:p>
        </p:txBody>
      </p:sp>
      <p:graphicFrame>
        <p:nvGraphicFramePr>
          <p:cNvPr id="55" name="图表 54">
            <a:extLst>
              <a:ext uri="{FF2B5EF4-FFF2-40B4-BE49-F238E27FC236}">
                <a16:creationId xmlns:a16="http://schemas.microsoft.com/office/drawing/2014/main" id="{EC605F22-8C15-48C0-AA37-C3EE7FB197F6}"/>
              </a:ext>
            </a:extLst>
          </p:cNvPr>
          <p:cNvGraphicFramePr>
            <a:graphicFrameLocks/>
          </p:cNvGraphicFramePr>
          <p:nvPr>
            <p:extLst>
              <p:ext uri="{D42A27DB-BD31-4B8C-83A1-F6EECF244321}">
                <p14:modId xmlns:p14="http://schemas.microsoft.com/office/powerpoint/2010/main" val="8500550"/>
              </p:ext>
            </p:extLst>
          </p:nvPr>
        </p:nvGraphicFramePr>
        <p:xfrm>
          <a:off x="8056880" y="3355933"/>
          <a:ext cx="4572000" cy="2743200"/>
        </p:xfrm>
        <a:graphic>
          <a:graphicData uri="http://schemas.openxmlformats.org/drawingml/2006/chart">
            <c:chart xmlns:c="http://schemas.openxmlformats.org/drawingml/2006/chart" xmlns:r="http://schemas.openxmlformats.org/officeDocument/2006/relationships" r:id="rId3"/>
          </a:graphicData>
        </a:graphic>
      </p:graphicFrame>
      <p:pic>
        <p:nvPicPr>
          <p:cNvPr id="2" name="图片 1">
            <a:extLst>
              <a:ext uri="{FF2B5EF4-FFF2-40B4-BE49-F238E27FC236}">
                <a16:creationId xmlns:a16="http://schemas.microsoft.com/office/drawing/2014/main" id="{D091074C-F692-463E-9F43-358EA3579DE9}"/>
              </a:ext>
            </a:extLst>
          </p:cNvPr>
          <p:cNvPicPr>
            <a:picLocks noChangeAspect="1"/>
          </p:cNvPicPr>
          <p:nvPr/>
        </p:nvPicPr>
        <p:blipFill>
          <a:blip r:embed="rId4"/>
          <a:stretch>
            <a:fillRect/>
          </a:stretch>
        </p:blipFill>
        <p:spPr>
          <a:xfrm>
            <a:off x="589280" y="3339720"/>
            <a:ext cx="7132320" cy="2758937"/>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1"/>
          <p:cNvSpPr txBox="1"/>
          <p:nvPr/>
        </p:nvSpPr>
        <p:spPr>
          <a:xfrm>
            <a:off x="-72667" y="155321"/>
            <a:ext cx="9707703" cy="830997"/>
          </a:xfrm>
          <a:prstGeom prst="rect">
            <a:avLst/>
          </a:prstGeom>
          <a:ln w="12700">
            <a:miter lim="400000"/>
          </a:ln>
        </p:spPr>
        <p:txBody>
          <a:bodyPr wrap="square" lIns="45719" rIns="45719">
            <a:spAutoFit/>
          </a:bodyPr>
          <a:lstStyle/>
          <a:p>
            <a:pPr marL="0" marR="0" lvl="1" indent="457200" algn="l" defTabSz="914400" rtl="0" eaLnBrk="1"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5BAC"/>
                </a:solidFill>
                <a:effectLst/>
                <a:uLnTx/>
                <a:uFillTx/>
                <a:latin typeface="楷体" panose="02010609060101010101" charset="-122"/>
                <a:ea typeface="楷体" panose="02010609060101010101" charset="-122"/>
                <a:cs typeface="Helvetica"/>
                <a:sym typeface="微软雅黑" panose="020B0503020204020204" charset="-122"/>
              </a:rPr>
              <a:t>专注电子材料研发，供货全球知名</a:t>
            </a:r>
            <a:r>
              <a:rPr kumimoji="0" lang="en-US" altLang="zh-CN" sz="2400" b="1" i="0" u="none" strike="noStrike" kern="0" cap="none" spc="0" normalizeH="0" baseline="0" noProof="0" dirty="0">
                <a:ln>
                  <a:noFill/>
                </a:ln>
                <a:solidFill>
                  <a:srgbClr val="005BAC"/>
                </a:solidFill>
                <a:effectLst/>
                <a:uLnTx/>
                <a:uFillTx/>
                <a:latin typeface="楷体" panose="02010609060101010101" charset="-122"/>
                <a:ea typeface="楷体" panose="02010609060101010101" charset="-122"/>
                <a:cs typeface="Helvetica"/>
                <a:sym typeface="微软雅黑" panose="020B0503020204020204" charset="-122"/>
              </a:rPr>
              <a:t>FPC</a:t>
            </a:r>
            <a:r>
              <a:rPr kumimoji="0" lang="zh-CN" altLang="en-US" sz="2400" b="1" i="0" u="none" strike="noStrike" kern="0" cap="none" spc="0" normalizeH="0" baseline="0" noProof="0" dirty="0">
                <a:ln>
                  <a:noFill/>
                </a:ln>
                <a:solidFill>
                  <a:srgbClr val="005BAC"/>
                </a:solidFill>
                <a:effectLst/>
                <a:uLnTx/>
                <a:uFillTx/>
                <a:latin typeface="楷体" panose="02010609060101010101" charset="-122"/>
                <a:ea typeface="楷体" panose="02010609060101010101" charset="-122"/>
                <a:cs typeface="Helvetica"/>
                <a:sym typeface="微软雅黑" panose="020B0503020204020204" charset="-122"/>
              </a:rPr>
              <a:t>厂商</a:t>
            </a:r>
            <a:endParaRPr kumimoji="0" lang="en-US" sz="2400" b="1" i="0" u="none" strike="noStrike" kern="0" cap="none" spc="0" normalizeH="0" baseline="0" noProof="0" dirty="0">
              <a:ln>
                <a:noFill/>
              </a:ln>
              <a:solidFill>
                <a:srgbClr val="005BAC"/>
              </a:solidFill>
              <a:effectLst/>
              <a:uLnTx/>
              <a:uFillTx/>
              <a:latin typeface="楷体" panose="02010609060101010101" charset="-122"/>
              <a:ea typeface="楷体" panose="02010609060101010101" charset="-122"/>
              <a:cs typeface="Helvetica"/>
              <a:sym typeface="微软雅黑" panose="020B0503020204020204" charset="-122"/>
            </a:endParaRPr>
          </a:p>
          <a:p>
            <a:pPr marL="0" marR="0" lvl="0" indent="0" algn="l" defTabSz="914400" rtl="0" eaLnBrk="1" fontAlgn="auto" latinLnBrk="0" hangingPunct="0">
              <a:lnSpc>
                <a:spcPct val="100000"/>
              </a:lnSpc>
              <a:spcBef>
                <a:spcPts val="0"/>
              </a:spcBef>
              <a:spcAft>
                <a:spcPts val="0"/>
              </a:spcAft>
              <a:buClrTx/>
              <a:buSzTx/>
              <a:buFontTx/>
              <a:buNone/>
              <a:tabLst/>
              <a:defRPr sz="2000" b="1">
                <a:solidFill>
                  <a:srgbClr val="005BAC"/>
                </a:solidFill>
              </a:defRPr>
            </a:pPr>
            <a:endParaRPr kumimoji="0" lang="zh-CN" altLang="en-US" sz="2400" b="1" i="0" u="none" strike="noStrike" kern="0" cap="none" spc="0" normalizeH="0" baseline="0" noProof="0" dirty="0">
              <a:ln>
                <a:noFill/>
              </a:ln>
              <a:solidFill>
                <a:srgbClr val="005BAC"/>
              </a:solidFill>
              <a:effectLst/>
              <a:uLnTx/>
              <a:uFillTx/>
              <a:latin typeface="楷体" panose="02010609060101010101" charset="-122"/>
              <a:ea typeface="楷体" panose="02010609060101010101" charset="-122"/>
              <a:cs typeface="Helvetica"/>
              <a:sym typeface="微软雅黑" panose="020B0503020204020204" charset="-122"/>
            </a:endParaRPr>
          </a:p>
        </p:txBody>
      </p:sp>
      <p:sp>
        <p:nvSpPr>
          <p:cNvPr id="4" name="矩形 3"/>
          <p:cNvSpPr/>
          <p:nvPr/>
        </p:nvSpPr>
        <p:spPr>
          <a:xfrm>
            <a:off x="233916" y="785175"/>
            <a:ext cx="11653284" cy="2308324"/>
          </a:xfrm>
          <a:prstGeom prst="rect">
            <a:avLst/>
          </a:prstGeom>
        </p:spPr>
        <p:txBody>
          <a:bodyPr wrap="square">
            <a:spAutoFit/>
          </a:bodyPr>
          <a:lstStyle/>
          <a:p>
            <a:pPr marL="285750" marR="0" lvl="0" indent="-285750" algn="l" defTabSz="914400" rtl="0" eaLnBrk="1" fontAlgn="auto" latinLnBrk="0" hangingPunct="0">
              <a:lnSpc>
                <a:spcPct val="100000"/>
              </a:lnSpc>
              <a:spcBef>
                <a:spcPts val="0"/>
              </a:spcBef>
              <a:spcAft>
                <a:spcPts val="0"/>
              </a:spcAft>
              <a:buClrTx/>
              <a:buSzTx/>
              <a:buFont typeface="Wingdings" panose="05000000000000000000" pitchFamily="2" charset="2"/>
              <a:buChar char="Ø"/>
              <a:tabLst/>
              <a:defRPr/>
            </a:pPr>
            <a:r>
              <a:rPr kumimoji="0" lang="zh-CN" altLang="en-US" sz="1600" b="1"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公司专注高端电子材料生产制造，</a:t>
            </a:r>
            <a:r>
              <a:rPr lang="zh-CN" altLang="en-US" sz="1600" b="1" kern="0" dirty="0">
                <a:solidFill>
                  <a:srgbClr val="000000"/>
                </a:solidFill>
                <a:latin typeface="楷体" panose="02010609060101010101" charset="-122"/>
                <a:ea typeface="楷体" panose="02010609060101010101" charset="-122"/>
                <a:cs typeface="Helvetica"/>
                <a:sym typeface="微软雅黑" panose="020B0503020204020204" charset="-122"/>
              </a:rPr>
              <a:t>电磁屏蔽膜为公司核心业务</a:t>
            </a:r>
            <a:r>
              <a:rPr kumimoji="0" lang="zh-CN" altLang="en-US" sz="1600" b="1"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a:t>
            </a:r>
            <a:endParaRPr kumimoji="0" lang="en-US" altLang="zh-CN" sz="1600" b="1"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endParaRPr>
          </a:p>
          <a:p>
            <a:pPr lvl="0" hangingPunct="0">
              <a:defRPr/>
            </a:pPr>
            <a:r>
              <a:rPr lang="zh-CN" altLang="en-US" sz="1600" kern="0" dirty="0">
                <a:solidFill>
                  <a:srgbClr val="000000"/>
                </a:solidFill>
                <a:latin typeface="楷体" panose="02010609060101010101" charset="-122"/>
                <a:ea typeface="楷体" panose="02010609060101010101" charset="-122"/>
                <a:cs typeface="Helvetica"/>
                <a:sym typeface="微软雅黑" panose="020B0503020204020204" charset="-122"/>
              </a:rPr>
              <a:t>公司</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主营业务为高端电子材料的研发、生产及销售，专注于提供高端电子材料及应用解决方案。公司主营产品包括电磁屏蔽膜、导电胶膜、挠性覆铜板、超薄铜箔和自由接地膜等，属于高性能复合材料。其中电磁屏蔽膜生产技术居世界前列，是公司主要收入来源，公司</a:t>
            </a:r>
            <a:r>
              <a:rPr lang="zh-CN" altLang="en-US" sz="1600" kern="0" dirty="0">
                <a:solidFill>
                  <a:srgbClr val="000000"/>
                </a:solidFill>
                <a:latin typeface="楷体" panose="02010609060101010101" charset="-122"/>
                <a:ea typeface="楷体" panose="02010609060101010101" charset="-122"/>
                <a:sym typeface="微软雅黑" panose="020B0503020204020204" charset="-122"/>
              </a:rPr>
              <a:t>电磁屏蔽膜业务在</a:t>
            </a:r>
            <a:r>
              <a:rPr lang="en-US" altLang="zh-CN" sz="1600" kern="0" dirty="0">
                <a:solidFill>
                  <a:srgbClr val="000000"/>
                </a:solidFill>
                <a:latin typeface="楷体" panose="02010609060101010101" charset="-122"/>
                <a:ea typeface="楷体" panose="02010609060101010101" charset="-122"/>
                <a:sym typeface="微软雅黑" panose="020B0503020204020204" charset="-122"/>
              </a:rPr>
              <a:t>2014-2018</a:t>
            </a:r>
            <a:r>
              <a:rPr lang="zh-CN" altLang="en-US" sz="1600" kern="0" dirty="0">
                <a:solidFill>
                  <a:srgbClr val="000000"/>
                </a:solidFill>
                <a:latin typeface="楷体" panose="02010609060101010101" charset="-122"/>
                <a:ea typeface="楷体" panose="02010609060101010101" charset="-122"/>
                <a:sym typeface="微软雅黑" panose="020B0503020204020204" charset="-122"/>
              </a:rPr>
              <a:t>年占营收比例</a:t>
            </a:r>
            <a:r>
              <a:rPr lang="en-US" altLang="zh-CN" sz="1600" kern="0" dirty="0">
                <a:solidFill>
                  <a:srgbClr val="000000"/>
                </a:solidFill>
                <a:latin typeface="楷体" panose="02010609060101010101" charset="-122"/>
                <a:ea typeface="楷体" panose="02010609060101010101" charset="-122"/>
                <a:sym typeface="微软雅黑" panose="020B0503020204020204" charset="-122"/>
              </a:rPr>
              <a:t>98%</a:t>
            </a:r>
            <a:r>
              <a:rPr lang="zh-CN" altLang="en-US" sz="1600" kern="0" dirty="0">
                <a:solidFill>
                  <a:srgbClr val="000000"/>
                </a:solidFill>
                <a:latin typeface="楷体" panose="02010609060101010101" charset="-122"/>
                <a:ea typeface="楷体" panose="02010609060101010101" charset="-122"/>
                <a:sym typeface="微软雅黑" panose="020B0503020204020204" charset="-122"/>
              </a:rPr>
              <a:t>以上，</a:t>
            </a:r>
            <a:r>
              <a:rPr lang="en-US" altLang="zh-CN" sz="1600" kern="0" dirty="0">
                <a:solidFill>
                  <a:srgbClr val="000000"/>
                </a:solidFill>
                <a:latin typeface="楷体" panose="02010609060101010101" charset="-122"/>
                <a:ea typeface="楷体" panose="02010609060101010101" charset="-122"/>
                <a:cs typeface="Helvetica"/>
                <a:sym typeface="微软雅黑" panose="020B0503020204020204" charset="-122"/>
              </a:rPr>
              <a:t>2019</a:t>
            </a:r>
            <a:r>
              <a:rPr lang="zh-CN" altLang="en-US" sz="1600" kern="0" dirty="0">
                <a:solidFill>
                  <a:srgbClr val="000000"/>
                </a:solidFill>
                <a:latin typeface="楷体" panose="02010609060101010101" charset="-122"/>
                <a:ea typeface="楷体" panose="02010609060101010101" charset="-122"/>
                <a:cs typeface="Helvetica"/>
                <a:sym typeface="微软雅黑" panose="020B0503020204020204" charset="-122"/>
              </a:rPr>
              <a:t>年电磁屏蔽膜产品提供了</a:t>
            </a:r>
            <a:r>
              <a:rPr lang="en-US" altLang="zh-CN" sz="1600" kern="0" dirty="0">
                <a:solidFill>
                  <a:srgbClr val="000000"/>
                </a:solidFill>
                <a:latin typeface="楷体" panose="02010609060101010101" charset="-122"/>
                <a:ea typeface="楷体" panose="02010609060101010101" charset="-122"/>
                <a:cs typeface="Helvetica"/>
                <a:sym typeface="微软雅黑" panose="020B0503020204020204" charset="-122"/>
              </a:rPr>
              <a:t>95.99%</a:t>
            </a:r>
            <a:r>
              <a:rPr lang="zh-CN" altLang="en-US" sz="1600" kern="0" dirty="0">
                <a:solidFill>
                  <a:srgbClr val="000000"/>
                </a:solidFill>
                <a:latin typeface="楷体" panose="02010609060101010101" charset="-122"/>
                <a:ea typeface="楷体" panose="02010609060101010101" charset="-122"/>
                <a:cs typeface="Helvetica"/>
                <a:sym typeface="微软雅黑" panose="020B0503020204020204" charset="-122"/>
              </a:rPr>
              <a:t>的收入。</a:t>
            </a:r>
            <a:endParaRPr lang="en-US" altLang="zh-CN" sz="1600" kern="0" dirty="0">
              <a:solidFill>
                <a:srgbClr val="000000"/>
              </a:solidFill>
              <a:latin typeface="楷体" panose="02010609060101010101" charset="-122"/>
              <a:ea typeface="楷体" panose="02010609060101010101" charset="-122"/>
              <a:cs typeface="Helvetica"/>
              <a:sym typeface="微软雅黑" panose="020B0503020204020204" charset="-122"/>
            </a:endParaRPr>
          </a:p>
          <a:p>
            <a:pPr marL="285750" indent="-285750" hangingPunct="0">
              <a:buFont typeface="Wingdings" panose="05000000000000000000" pitchFamily="2" charset="2"/>
              <a:buChar char="Ø"/>
              <a:defRPr/>
            </a:pPr>
            <a:r>
              <a:rPr kumimoji="0" lang="zh-CN" altLang="en-US" sz="1600" b="1"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Helvetica"/>
              </a:rPr>
              <a:t>供货全球知名</a:t>
            </a:r>
            <a:r>
              <a:rPr kumimoji="0" lang="en-US" altLang="zh-CN" sz="1600" b="1"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Helvetica"/>
              </a:rPr>
              <a:t>FPC</a:t>
            </a:r>
            <a:r>
              <a:rPr kumimoji="0" lang="zh-CN" altLang="en-US" sz="1600" b="1"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Helvetica"/>
              </a:rPr>
              <a:t>厂商，已有客源助力新业务扩展。</a:t>
            </a:r>
            <a:r>
              <a:rPr kumimoji="0" lang="zh-CN" altLang="en-US" sz="160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Helvetica"/>
              </a:rPr>
              <a:t>公司电磁屏蔽膜产品已应用于三星、华为、</a:t>
            </a:r>
            <a:r>
              <a:rPr kumimoji="0" lang="en-US" altLang="zh-CN" sz="160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Helvetica"/>
              </a:rPr>
              <a:t>OPPO</a:t>
            </a:r>
            <a:r>
              <a:rPr kumimoji="0" lang="zh-CN" altLang="en-US" sz="160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Helvetica"/>
              </a:rPr>
              <a:t>、</a:t>
            </a:r>
            <a:r>
              <a:rPr kumimoji="0" lang="en-US" altLang="zh-CN" sz="160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Helvetica"/>
              </a:rPr>
              <a:t>VIVO</a:t>
            </a:r>
            <a:r>
              <a:rPr kumimoji="0" lang="zh-CN" altLang="en-US" sz="160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Helvetica"/>
              </a:rPr>
              <a:t>、小米等众多知名</a:t>
            </a:r>
            <a:endParaRPr kumimoji="0" lang="en-US" altLang="zh-CN" sz="160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Helvetica"/>
            </a:endParaRPr>
          </a:p>
          <a:p>
            <a:pPr hangingPunct="0">
              <a:defRPr/>
            </a:pPr>
            <a:r>
              <a:rPr kumimoji="0" lang="zh-CN" altLang="en-US" sz="160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Helvetica"/>
              </a:rPr>
              <a:t>品牌，积累了旗胜、</a:t>
            </a:r>
            <a:r>
              <a:rPr kumimoji="0" lang="en-US" altLang="zh-CN" sz="160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Helvetica"/>
              </a:rPr>
              <a:t>BHCO.</a:t>
            </a:r>
            <a:r>
              <a:rPr kumimoji="0" lang="zh-CN" altLang="en-US" sz="160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Helvetica"/>
              </a:rPr>
              <a:t>，</a:t>
            </a:r>
            <a:r>
              <a:rPr kumimoji="0" lang="en-US" altLang="zh-CN" sz="160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Helvetica"/>
              </a:rPr>
              <a:t>LTD</a:t>
            </a:r>
            <a:r>
              <a:rPr kumimoji="0" lang="zh-CN" altLang="en-US" sz="160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Helvetica"/>
              </a:rPr>
              <a:t>、</a:t>
            </a:r>
            <a:r>
              <a:rPr kumimoji="0" lang="en-US" altLang="zh-CN" sz="160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Helvetica"/>
              </a:rPr>
              <a:t>Young </a:t>
            </a:r>
            <a:r>
              <a:rPr kumimoji="0" lang="en-US" altLang="zh-CN" sz="1600" b="0" i="0" u="none" strike="noStrike" kern="1200" cap="none" spc="0" normalizeH="0" baseline="0" noProof="0" dirty="0" err="1">
                <a:ln>
                  <a:noFill/>
                </a:ln>
                <a:solidFill>
                  <a:srgbClr val="000000"/>
                </a:solidFill>
                <a:effectLst/>
                <a:uLnTx/>
                <a:uFillTx/>
                <a:latin typeface="楷体" panose="02010609060101010101" charset="-122"/>
                <a:ea typeface="楷体" panose="02010609060101010101" charset="-122"/>
                <a:cs typeface="Helvetica"/>
              </a:rPr>
              <a:t>Poong</a:t>
            </a:r>
            <a:r>
              <a:rPr kumimoji="0" lang="en-US" altLang="zh-CN" sz="160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Helvetica"/>
              </a:rPr>
              <a:t> Group</a:t>
            </a:r>
            <a:r>
              <a:rPr kumimoji="0" lang="zh-CN" altLang="en-US" sz="160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Helvetica"/>
              </a:rPr>
              <a:t>、弘信电子、景旺电子等国内外知名</a:t>
            </a:r>
            <a:r>
              <a:rPr kumimoji="0" lang="en-US" altLang="zh-CN" sz="160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Helvetica"/>
              </a:rPr>
              <a:t>FPC</a:t>
            </a:r>
            <a:r>
              <a:rPr kumimoji="0" lang="zh-CN" altLang="en-US" sz="160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Helvetica"/>
              </a:rPr>
              <a:t>客户资源。</a:t>
            </a:r>
            <a:r>
              <a:rPr kumimoji="0" lang="en-US" altLang="zh-CN" sz="160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Helvetica"/>
              </a:rPr>
              <a:t>2018</a:t>
            </a:r>
            <a:r>
              <a:rPr kumimoji="0" lang="zh-CN" altLang="en-US" sz="160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Helvetica"/>
              </a:rPr>
              <a:t>年，公司前五大客户分别为弘信电子、</a:t>
            </a:r>
            <a:r>
              <a:rPr kumimoji="0" lang="en-US" altLang="zh-CN" sz="160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Helvetica"/>
              </a:rPr>
              <a:t>BHCO.</a:t>
            </a:r>
            <a:r>
              <a:rPr kumimoji="0" lang="zh-CN" altLang="en-US" sz="160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Helvetica"/>
              </a:rPr>
              <a:t>，</a:t>
            </a:r>
            <a:r>
              <a:rPr kumimoji="0" lang="en-US" altLang="zh-CN" sz="160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Helvetica"/>
              </a:rPr>
              <a:t>LTD</a:t>
            </a:r>
            <a:r>
              <a:rPr kumimoji="0" lang="zh-CN" altLang="en-US" sz="160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Helvetica"/>
              </a:rPr>
              <a:t>、上达电子、景旺电子、欣兴同泰科技。极薄挠性覆铜板产品与电磁屏蔽膜产品的下游客户趋同性较强，已有的客户资源有助于新业务进一步开展。</a:t>
            </a:r>
            <a:endPar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endParaRPr>
          </a:p>
          <a:p>
            <a:pPr lvl="0" hangingPunct="0">
              <a:defRPr/>
            </a:pPr>
            <a:endPar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endParaRPr>
          </a:p>
        </p:txBody>
      </p:sp>
      <p:sp>
        <p:nvSpPr>
          <p:cNvPr id="32" name="文本框 31">
            <a:extLst>
              <a:ext uri="{FF2B5EF4-FFF2-40B4-BE49-F238E27FC236}">
                <a16:creationId xmlns:a16="http://schemas.microsoft.com/office/drawing/2014/main" id="{4A1154B5-9DC6-4D36-8422-265BF96DFDCF}"/>
              </a:ext>
            </a:extLst>
          </p:cNvPr>
          <p:cNvSpPr txBox="1"/>
          <p:nvPr/>
        </p:nvSpPr>
        <p:spPr>
          <a:xfrm>
            <a:off x="9298913" y="6544167"/>
            <a:ext cx="2637155" cy="261610"/>
          </a:xfrm>
          <a:prstGeom prst="rect">
            <a:avLst/>
          </a:prstGeom>
          <a:solidFill>
            <a:schemeClr val="bg1"/>
          </a:solidFill>
        </p:spPr>
        <p:txBody>
          <a:bodyPr wrap="square" rtlCol="0">
            <a:sp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r>
              <a:rPr kumimoji="0" lang="zh-CN" altLang="en-US"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资料来源：招股说明书，公司官网</a:t>
            </a:r>
            <a:endParaRPr kumimoji="0" lang="en-US" altLang="zh-CN"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endParaRPr>
          </a:p>
        </p:txBody>
      </p:sp>
      <p:pic>
        <p:nvPicPr>
          <p:cNvPr id="16" name="图片 47" descr="截屏2019-12-30下午12.56.05">
            <a:extLst>
              <a:ext uri="{FF2B5EF4-FFF2-40B4-BE49-F238E27FC236}">
                <a16:creationId xmlns:a16="http://schemas.microsoft.com/office/drawing/2014/main" id="{F4CBC48F-4654-4C92-99C4-445B824AA4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0193" y="2787493"/>
            <a:ext cx="3630644" cy="1895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a:extLst>
              <a:ext uri="{FF2B5EF4-FFF2-40B4-BE49-F238E27FC236}">
                <a16:creationId xmlns:a16="http://schemas.microsoft.com/office/drawing/2014/main" id="{CD64B4CC-9397-4DD1-B485-0B09EAF4F0E8}"/>
              </a:ext>
            </a:extLst>
          </p:cNvPr>
          <p:cNvSpPr/>
          <p:nvPr/>
        </p:nvSpPr>
        <p:spPr>
          <a:xfrm>
            <a:off x="9772510" y="4557956"/>
            <a:ext cx="1107996"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Helvetica"/>
              </a:rPr>
              <a:t>公司主要客户</a:t>
            </a:r>
            <a:endParaRPr kumimoji="0" lang="en-US" sz="120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Helvetica"/>
            </a:endParaRPr>
          </a:p>
        </p:txBody>
      </p:sp>
      <p:pic>
        <p:nvPicPr>
          <p:cNvPr id="19" name="图片 46" descr="截屏2019-12-30上午10.40.25">
            <a:extLst>
              <a:ext uri="{FF2B5EF4-FFF2-40B4-BE49-F238E27FC236}">
                <a16:creationId xmlns:a16="http://schemas.microsoft.com/office/drawing/2014/main" id="{84396351-EA2E-4948-A38C-6C566524F98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134" t="12038" r="2711" b="5921"/>
          <a:stretch/>
        </p:blipFill>
        <p:spPr bwMode="auto">
          <a:xfrm>
            <a:off x="8293488" y="4894674"/>
            <a:ext cx="3190465" cy="1459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矩形 19">
            <a:extLst>
              <a:ext uri="{FF2B5EF4-FFF2-40B4-BE49-F238E27FC236}">
                <a16:creationId xmlns:a16="http://schemas.microsoft.com/office/drawing/2014/main" id="{2C8C7977-25E0-4E7E-A2F1-C79F91567CFD}"/>
              </a:ext>
            </a:extLst>
          </p:cNvPr>
          <p:cNvSpPr/>
          <p:nvPr/>
        </p:nvSpPr>
        <p:spPr>
          <a:xfrm>
            <a:off x="9772510" y="6320297"/>
            <a:ext cx="1107996"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000000"/>
                </a:solidFill>
                <a:latin typeface="楷体" panose="02010609060101010101" charset="-122"/>
                <a:ea typeface="楷体" panose="02010609060101010101" charset="-122"/>
                <a:cs typeface="Helvetica"/>
              </a:rPr>
              <a:t>下游终端应用</a:t>
            </a:r>
            <a:endParaRPr kumimoji="0" lang="en-US" sz="120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Helvetica"/>
            </a:endParaRPr>
          </a:p>
        </p:txBody>
      </p:sp>
      <p:graphicFrame>
        <p:nvGraphicFramePr>
          <p:cNvPr id="31" name="表格 30">
            <a:extLst>
              <a:ext uri="{FF2B5EF4-FFF2-40B4-BE49-F238E27FC236}">
                <a16:creationId xmlns:a16="http://schemas.microsoft.com/office/drawing/2014/main" id="{C2F2B39B-1520-4A7F-A93F-5AC1442CF694}"/>
              </a:ext>
            </a:extLst>
          </p:cNvPr>
          <p:cNvGraphicFramePr>
            <a:graphicFrameLocks noGrp="1"/>
          </p:cNvGraphicFramePr>
          <p:nvPr>
            <p:extLst>
              <p:ext uri="{D42A27DB-BD31-4B8C-83A1-F6EECF244321}">
                <p14:modId xmlns:p14="http://schemas.microsoft.com/office/powerpoint/2010/main" val="3372161049"/>
              </p:ext>
            </p:extLst>
          </p:nvPr>
        </p:nvGraphicFramePr>
        <p:xfrm>
          <a:off x="233917" y="2787493"/>
          <a:ext cx="6898404" cy="3736823"/>
        </p:xfrm>
        <a:graphic>
          <a:graphicData uri="http://schemas.openxmlformats.org/drawingml/2006/table">
            <a:tbl>
              <a:tblPr>
                <a:tableStyleId>{5C22544A-7EE6-4342-B048-85BDC9FD1C3A}</a:tableStyleId>
              </a:tblPr>
              <a:tblGrid>
                <a:gridCol w="1433395">
                  <a:extLst>
                    <a:ext uri="{9D8B030D-6E8A-4147-A177-3AD203B41FA5}">
                      <a16:colId xmlns:a16="http://schemas.microsoft.com/office/drawing/2014/main" val="894934166"/>
                    </a:ext>
                  </a:extLst>
                </a:gridCol>
                <a:gridCol w="722418">
                  <a:extLst>
                    <a:ext uri="{9D8B030D-6E8A-4147-A177-3AD203B41FA5}">
                      <a16:colId xmlns:a16="http://schemas.microsoft.com/office/drawing/2014/main" val="3226866677"/>
                    </a:ext>
                  </a:extLst>
                </a:gridCol>
                <a:gridCol w="4742591">
                  <a:extLst>
                    <a:ext uri="{9D8B030D-6E8A-4147-A177-3AD203B41FA5}">
                      <a16:colId xmlns:a16="http://schemas.microsoft.com/office/drawing/2014/main" val="178735050"/>
                    </a:ext>
                  </a:extLst>
                </a:gridCol>
              </a:tblGrid>
              <a:tr h="572213">
                <a:tc>
                  <a:txBody>
                    <a:bodyPr/>
                    <a:lstStyle/>
                    <a:p>
                      <a:pPr marL="0" marR="0" algn="ctr">
                        <a:spcBef>
                          <a:spcPts val="0"/>
                        </a:spcBef>
                        <a:spcAft>
                          <a:spcPts val="0"/>
                        </a:spcAft>
                      </a:pPr>
                      <a:r>
                        <a:rPr lang="en-US" sz="1200" b="1" kern="100" dirty="0">
                          <a:effectLst/>
                          <a:latin typeface="楷体" panose="02010609060101010101" pitchFamily="49" charset="-122"/>
                          <a:ea typeface="楷体" panose="02010609060101010101" pitchFamily="49" charset="-122"/>
                        </a:rPr>
                        <a:t> </a:t>
                      </a:r>
                      <a:endParaRPr lang="en-US" sz="16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zh-CN" altLang="en-US" sz="1200" b="1" kern="100" dirty="0">
                          <a:effectLst/>
                          <a:latin typeface="楷体" panose="02010609060101010101" pitchFamily="49" charset="-122"/>
                          <a:ea typeface="楷体" panose="02010609060101010101" pitchFamily="49" charset="-122"/>
                          <a:cs typeface="Times New Roman" panose="02020603050405020304" pitchFamily="18" charset="0"/>
                        </a:rPr>
                        <a:t>公司</a:t>
                      </a:r>
                      <a:endParaRPr lang="en-US" altLang="zh-CN" sz="1200" b="1" kern="100" dirty="0">
                        <a:effectLst/>
                        <a:latin typeface="楷体" panose="02010609060101010101" pitchFamily="49" charset="-122"/>
                        <a:ea typeface="楷体" panose="02010609060101010101" pitchFamily="49" charset="-122"/>
                        <a:cs typeface="Times New Roman" panose="02020603050405020304" pitchFamily="18" charset="0"/>
                      </a:endParaRPr>
                    </a:p>
                    <a:p>
                      <a:pPr marL="0" marR="0" algn="ctr">
                        <a:spcBef>
                          <a:spcPts val="0"/>
                        </a:spcBef>
                        <a:spcAft>
                          <a:spcPts val="0"/>
                        </a:spcAft>
                      </a:pPr>
                      <a:r>
                        <a:rPr lang="zh-CN" altLang="en-US" sz="1200" b="1" kern="100" dirty="0">
                          <a:effectLst/>
                          <a:latin typeface="楷体" panose="02010609060101010101" pitchFamily="49" charset="-122"/>
                          <a:ea typeface="楷体" panose="02010609060101010101" pitchFamily="49" charset="-122"/>
                          <a:cs typeface="Times New Roman" panose="02020603050405020304" pitchFamily="18" charset="0"/>
                        </a:rPr>
                        <a:t>产品</a:t>
                      </a:r>
                      <a:endParaRPr lang="en-US" sz="16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indent="0" algn="ctr" defTabSz="914400" rtl="0" latinLnBrk="0">
                        <a:lnSpc>
                          <a:spcPct val="100000"/>
                        </a:lnSpc>
                        <a:spcBef>
                          <a:spcPts val="0"/>
                        </a:spcBef>
                        <a:spcAft>
                          <a:spcPts val="0"/>
                        </a:spcAft>
                        <a:buClrTx/>
                        <a:buSzTx/>
                        <a:buFontTx/>
                        <a:buNone/>
                      </a:pPr>
                      <a:r>
                        <a:rPr lang="zh-CN" altLang="en-US" sz="1200" b="1"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产品简介</a:t>
                      </a:r>
                      <a:endParaRPr lang="en-US" sz="1200" b="1"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0" marR="68580" marT="0" marB="0" anchor="ctr"/>
                </a:tc>
                <a:extLst>
                  <a:ext uri="{0D108BD9-81ED-4DB2-BD59-A6C34878D82A}">
                    <a16:rowId xmlns:a16="http://schemas.microsoft.com/office/drawing/2014/main" val="209687074"/>
                  </a:ext>
                </a:extLst>
              </a:tr>
              <a:tr h="609081">
                <a:tc>
                  <a:txBody>
                    <a:bodyPr/>
                    <a:lstStyle/>
                    <a:p>
                      <a:pPr marL="0" marR="0" algn="ctr">
                        <a:spcBef>
                          <a:spcPts val="0"/>
                        </a:spcBef>
                        <a:spcAft>
                          <a:spcPts val="0"/>
                        </a:spcAft>
                      </a:pPr>
                      <a:r>
                        <a:rPr lang="zh-CN" altLang="en-US" sz="1200" b="1" kern="100" dirty="0">
                          <a:effectLst/>
                          <a:latin typeface="楷体" panose="02010609060101010101" pitchFamily="49" charset="-122"/>
                          <a:ea typeface="楷体" panose="02010609060101010101" pitchFamily="49" charset="-122"/>
                        </a:rPr>
                        <a:t>电磁屏蔽膜</a:t>
                      </a:r>
                      <a:endParaRPr lang="en-US" altLang="zh-CN" sz="1200" b="1" kern="100" dirty="0">
                        <a:effectLst/>
                        <a:latin typeface="楷体" panose="02010609060101010101" pitchFamily="49" charset="-122"/>
                        <a:ea typeface="楷体" panose="02010609060101010101" pitchFamily="49" charset="-122"/>
                      </a:endParaRPr>
                    </a:p>
                  </a:txBody>
                  <a:tcPr marL="68580" marR="68580" marT="0" marB="0" anchor="ctr"/>
                </a:tc>
                <a:tc>
                  <a:txBody>
                    <a:bodyPr/>
                    <a:lstStyle/>
                    <a:p>
                      <a:pPr marL="0" marR="0" algn="ctr">
                        <a:spcBef>
                          <a:spcPts val="0"/>
                        </a:spcBef>
                        <a:spcAft>
                          <a:spcPts val="0"/>
                        </a:spcAft>
                      </a:pPr>
                      <a:endParaRPr lang="en-US" sz="16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indent="0" algn="ctr" defTabSz="914400" rtl="0" latinLnBrk="0">
                        <a:lnSpc>
                          <a:spcPct val="100000"/>
                        </a:lnSpc>
                        <a:spcBef>
                          <a:spcPts val="0"/>
                        </a:spcBef>
                        <a:spcAft>
                          <a:spcPts val="0"/>
                        </a:spcAft>
                        <a:buClrTx/>
                        <a:buSzTx/>
                        <a:buFontTx/>
                        <a:buNone/>
                      </a:pP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电磁屏蔽膜是通过特殊材料制成的屏蔽体，将电磁波限定在一定的范围内，使其电磁辐射受到抑制或衰减；专门应用于挠性线路板和软硬结合板。</a:t>
                      </a:r>
                      <a:endPar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0" marR="68580" marT="0" marB="0" anchor="ctr"/>
                </a:tc>
                <a:extLst>
                  <a:ext uri="{0D108BD9-81ED-4DB2-BD59-A6C34878D82A}">
                    <a16:rowId xmlns:a16="http://schemas.microsoft.com/office/drawing/2014/main" val="2035602952"/>
                  </a:ext>
                </a:extLst>
              </a:tr>
              <a:tr h="608003">
                <a:tc>
                  <a:txBody>
                    <a:bodyPr/>
                    <a:lstStyle/>
                    <a:p>
                      <a:pPr marL="0" marR="0" algn="ctr">
                        <a:spcBef>
                          <a:spcPts val="0"/>
                        </a:spcBef>
                        <a:spcAft>
                          <a:spcPts val="0"/>
                        </a:spcAft>
                      </a:pPr>
                      <a:r>
                        <a:rPr lang="zh-CN" altLang="en-US" sz="1200" b="1"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导电胶膜</a:t>
                      </a:r>
                      <a:endParaRPr lang="en-US" sz="1200" b="1"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0" marR="68580" marT="0" marB="0" anchor="ctr"/>
                </a:tc>
                <a:tc>
                  <a:txBody>
                    <a:bodyPr/>
                    <a:lstStyle/>
                    <a:p>
                      <a:pPr marL="0" marR="0" algn="ctr">
                        <a:spcBef>
                          <a:spcPts val="0"/>
                        </a:spcBef>
                        <a:spcAft>
                          <a:spcPts val="0"/>
                        </a:spcAft>
                      </a:pPr>
                      <a:endPar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0" marR="68580" marT="0" marB="0" anchor="ctr"/>
                </a:tc>
                <a:tc>
                  <a:txBody>
                    <a:bodyPr/>
                    <a:lstStyle/>
                    <a:p>
                      <a:pPr marL="0" marR="0" indent="0" algn="ctr" defTabSz="914400" rtl="0" latinLnBrk="0">
                        <a:lnSpc>
                          <a:spcPct val="100000"/>
                        </a:lnSpc>
                        <a:spcBef>
                          <a:spcPts val="0"/>
                        </a:spcBef>
                        <a:spcAft>
                          <a:spcPts val="0"/>
                        </a:spcAft>
                        <a:buClrTx/>
                        <a:buSzTx/>
                        <a:buFontTx/>
                        <a:buNone/>
                      </a:pP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导电胶膜是一种固化或干燥后具有一定导电性的胶黏剂；广泛应用于多层印制电路板，实现层间互连</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r>
                        <a:rPr lang="zh-CN" altLang="en-US" sz="1200" b="0" i="0" u="none" strike="noStrike" kern="100" cap="none" spc="0" baseline="0" dirty="0">
                          <a:solidFill>
                            <a:srgbClr val="FF0000"/>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可实现软板与不锈钢片之间高可靠性连接</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endPar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0" marR="68580" marT="0" marB="0" anchor="ctr"/>
                </a:tc>
                <a:extLst>
                  <a:ext uri="{0D108BD9-81ED-4DB2-BD59-A6C34878D82A}">
                    <a16:rowId xmlns:a16="http://schemas.microsoft.com/office/drawing/2014/main" val="2054008767"/>
                  </a:ext>
                </a:extLst>
              </a:tr>
              <a:tr h="608003">
                <a:tc>
                  <a:txBody>
                    <a:bodyPr/>
                    <a:lstStyle/>
                    <a:p>
                      <a:pPr marL="0" marR="0" algn="ctr">
                        <a:spcBef>
                          <a:spcPts val="0"/>
                        </a:spcBef>
                        <a:spcAft>
                          <a:spcPts val="0"/>
                        </a:spcAft>
                      </a:pPr>
                      <a:r>
                        <a:rPr lang="zh-CN" altLang="en-US" sz="1200" b="1"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极薄挠性覆铜板</a:t>
                      </a:r>
                      <a:endParaRPr lang="en-US" sz="1200" b="1"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0" marR="68580" marT="0" marB="0" anchor="ctr"/>
                </a:tc>
                <a:tc>
                  <a:txBody>
                    <a:bodyPr/>
                    <a:lstStyle/>
                    <a:p>
                      <a:pPr marL="0" marR="0" algn="ctr">
                        <a:spcBef>
                          <a:spcPts val="0"/>
                        </a:spcBef>
                        <a:spcAft>
                          <a:spcPts val="0"/>
                        </a:spcAft>
                      </a:pPr>
                      <a:endPar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0" marR="68580" marT="0" marB="0" anchor="ctr"/>
                </a:tc>
                <a:tc>
                  <a:txBody>
                    <a:bodyPr/>
                    <a:lstStyle/>
                    <a:p>
                      <a:pPr marL="0" marR="0" indent="0" algn="ctr" defTabSz="914400" rtl="0" latinLnBrk="0">
                        <a:lnSpc>
                          <a:spcPct val="100000"/>
                        </a:lnSpc>
                        <a:spcBef>
                          <a:spcPts val="0"/>
                        </a:spcBef>
                        <a:spcAft>
                          <a:spcPts val="0"/>
                        </a:spcAft>
                        <a:buClrTx/>
                        <a:buSzTx/>
                        <a:buFontTx/>
                        <a:buNone/>
                      </a:pP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挠性覆铜板</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(FCCL)</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是柔性封装基板的加工基材，可按结构分为传统胶黏剂三层粘性覆铜板</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3L-FCCL</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与新型无胶黏剂两层挠性覆铜板</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2L-FCCL</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r>
                        <a:rPr lang="zh-CN" altLang="en-US" sz="1200" b="0" i="0" u="none" strike="noStrike" kern="100" cap="none" spc="0" baseline="0" dirty="0">
                          <a:solidFill>
                            <a:srgbClr val="FF0000"/>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公司可生产普通挠性覆铜板（线间距大于</a:t>
                      </a:r>
                      <a:r>
                        <a:rPr lang="en-US" altLang="zh-CN" sz="1200" b="0" i="0" u="none" strike="noStrike" kern="100" cap="none" spc="0" baseline="0" dirty="0">
                          <a:solidFill>
                            <a:srgbClr val="FF0000"/>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35μm</a:t>
                      </a:r>
                      <a:r>
                        <a:rPr lang="zh-CN" altLang="en-US" sz="1200" b="0" i="0" u="none" strike="noStrike" kern="100" cap="none" spc="0" baseline="0" dirty="0">
                          <a:solidFill>
                            <a:srgbClr val="FF0000"/>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r>
                        <a:rPr lang="en-US" altLang="zh-CN" sz="1200" b="0" i="0" u="none" strike="noStrike" kern="100" cap="none" spc="0" baseline="0" dirty="0">
                          <a:solidFill>
                            <a:srgbClr val="FF0000"/>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COF</a:t>
                      </a:r>
                      <a:r>
                        <a:rPr lang="zh-CN" altLang="en-US" sz="1200" b="0" i="0" u="none" strike="noStrike" kern="100" cap="none" spc="0" baseline="0" dirty="0">
                          <a:solidFill>
                            <a:srgbClr val="FF0000"/>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（线间距小于</a:t>
                      </a:r>
                      <a:r>
                        <a:rPr lang="en-US" altLang="zh-CN" sz="1200" b="0" i="0" u="none" strike="noStrike" kern="100" cap="none" spc="0" baseline="0" dirty="0">
                          <a:solidFill>
                            <a:srgbClr val="FF0000"/>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15μm</a:t>
                      </a:r>
                      <a:r>
                        <a:rPr lang="zh-CN" altLang="en-US" sz="1200" b="0" i="0" u="none" strike="noStrike" kern="100" cap="none" spc="0" baseline="0" dirty="0">
                          <a:solidFill>
                            <a:srgbClr val="FF0000"/>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）以及目前市场空白部分（线间距</a:t>
                      </a:r>
                      <a:r>
                        <a:rPr lang="en-US" altLang="zh-CN" sz="1200" b="0" i="0" u="none" strike="noStrike" kern="100" cap="none" spc="0" baseline="0" dirty="0">
                          <a:solidFill>
                            <a:srgbClr val="FF0000"/>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15-35μm</a:t>
                      </a:r>
                      <a:r>
                        <a:rPr lang="zh-CN" altLang="en-US" sz="1200" b="0" i="0" u="none" strike="noStrike" kern="100" cap="none" spc="0" baseline="0" dirty="0">
                          <a:solidFill>
                            <a:srgbClr val="FF0000"/>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）等主流产品。</a:t>
                      </a:r>
                      <a:endParaRPr lang="en-US" sz="1200" b="0" i="0" u="none" strike="noStrike" kern="100" cap="none" spc="0" baseline="0" dirty="0">
                        <a:solidFill>
                          <a:srgbClr val="FF0000"/>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0" marR="68580" marT="0" marB="0" anchor="ctr"/>
                </a:tc>
                <a:extLst>
                  <a:ext uri="{0D108BD9-81ED-4DB2-BD59-A6C34878D82A}">
                    <a16:rowId xmlns:a16="http://schemas.microsoft.com/office/drawing/2014/main" val="1973772039"/>
                  </a:ext>
                </a:extLst>
              </a:tr>
              <a:tr h="608003">
                <a:tc>
                  <a:txBody>
                    <a:bodyPr/>
                    <a:lstStyle/>
                    <a:p>
                      <a:pPr marL="0" marR="0" algn="ctr">
                        <a:spcBef>
                          <a:spcPts val="0"/>
                        </a:spcBef>
                        <a:spcAft>
                          <a:spcPts val="0"/>
                        </a:spcAft>
                      </a:pPr>
                      <a:r>
                        <a:rPr lang="zh-CN" altLang="en-US" sz="1200" b="1"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超薄铜箔</a:t>
                      </a:r>
                      <a:endParaRPr lang="en-US" sz="1200" b="1"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0" marR="68580" marT="0" marB="0" anchor="ctr"/>
                </a:tc>
                <a:tc>
                  <a:txBody>
                    <a:bodyPr/>
                    <a:lstStyle/>
                    <a:p>
                      <a:pPr marL="0" marR="0" algn="ctr">
                        <a:spcBef>
                          <a:spcPts val="0"/>
                        </a:spcBef>
                        <a:spcAft>
                          <a:spcPts val="0"/>
                        </a:spcAft>
                      </a:pPr>
                      <a:endPar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0" marR="68580" marT="0" marB="0" anchor="ctr"/>
                </a:tc>
                <a:tc>
                  <a:txBody>
                    <a:bodyPr/>
                    <a:lstStyle/>
                    <a:p>
                      <a:pPr marL="0" marR="0" indent="0" algn="ctr" defTabSz="914400" rtl="0" latinLnBrk="0">
                        <a:lnSpc>
                          <a:spcPct val="100000"/>
                        </a:lnSpc>
                        <a:spcBef>
                          <a:spcPts val="0"/>
                        </a:spcBef>
                        <a:spcAft>
                          <a:spcPts val="0"/>
                        </a:spcAft>
                        <a:buClrTx/>
                        <a:buSzTx/>
                        <a:buFontTx/>
                        <a:buNone/>
                      </a:pP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超薄铜箔是电子铜箔中高尖端、高性能的一类铜箔；</a:t>
                      </a:r>
                      <a:r>
                        <a:rPr lang="zh-CN" altLang="en-US" sz="1200" b="0" i="0" u="none" strike="noStrike" kern="100" cap="none" spc="0" baseline="0" dirty="0">
                          <a:solidFill>
                            <a:srgbClr val="FF0000"/>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主要用于芯片封装载板、</a:t>
                      </a:r>
                      <a:r>
                        <a:rPr lang="en-US" altLang="zh-CN" sz="1200" b="0" i="0" u="none" strike="noStrike" kern="100" cap="none" spc="0" baseline="0" dirty="0">
                          <a:solidFill>
                            <a:srgbClr val="FF0000"/>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HDI</a:t>
                      </a:r>
                      <a:r>
                        <a:rPr lang="zh-CN" altLang="en-US" sz="1200" b="0" i="0" u="none" strike="noStrike" kern="100" cap="none" spc="0" baseline="0" dirty="0">
                          <a:solidFill>
                            <a:srgbClr val="FF0000"/>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以及锂电铜箔等领域。</a:t>
                      </a:r>
                      <a:endParaRPr lang="en-US" sz="1200" b="0" i="0" u="none" strike="noStrike" kern="100" cap="none" spc="0" baseline="0" dirty="0">
                        <a:solidFill>
                          <a:srgbClr val="FF0000"/>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0" marR="68580" marT="0" marB="0" anchor="ctr"/>
                </a:tc>
                <a:extLst>
                  <a:ext uri="{0D108BD9-81ED-4DB2-BD59-A6C34878D82A}">
                    <a16:rowId xmlns:a16="http://schemas.microsoft.com/office/drawing/2014/main" val="2846607438"/>
                  </a:ext>
                </a:extLst>
              </a:tr>
              <a:tr h="608003">
                <a:tc>
                  <a:txBody>
                    <a:bodyPr/>
                    <a:lstStyle/>
                    <a:p>
                      <a:pPr marL="0" marR="0" algn="ctr">
                        <a:spcBef>
                          <a:spcPts val="0"/>
                        </a:spcBef>
                        <a:spcAft>
                          <a:spcPts val="0"/>
                        </a:spcAft>
                      </a:pPr>
                      <a:r>
                        <a:rPr lang="zh-CN" altLang="en-US" sz="1200" b="1"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自由接地膜</a:t>
                      </a:r>
                      <a:endParaRPr lang="en-US" sz="1200" b="1"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0" marR="68580" marT="0" marB="0" anchor="ctr"/>
                </a:tc>
                <a:tc>
                  <a:txBody>
                    <a:bodyPr/>
                    <a:lstStyle/>
                    <a:p>
                      <a:pPr marL="0" marR="0" algn="ctr">
                        <a:spcBef>
                          <a:spcPts val="0"/>
                        </a:spcBef>
                        <a:spcAft>
                          <a:spcPts val="0"/>
                        </a:spcAft>
                      </a:pPr>
                      <a:endPar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0" marR="68580" marT="0" marB="0" anchor="ctr"/>
                </a:tc>
                <a:tc>
                  <a:txBody>
                    <a:bodyPr/>
                    <a:lstStyle/>
                    <a:p>
                      <a:pPr marL="0" marR="0" indent="0" algn="ctr" defTabSz="914400" rtl="0" latinLnBrk="0">
                        <a:lnSpc>
                          <a:spcPct val="100000"/>
                        </a:lnSpc>
                        <a:spcBef>
                          <a:spcPts val="0"/>
                        </a:spcBef>
                        <a:spcAft>
                          <a:spcPts val="0"/>
                        </a:spcAft>
                        <a:buClrTx/>
                        <a:buSzTx/>
                        <a:buFontTx/>
                        <a:buNone/>
                      </a:pP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自由接地膜可用于</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FPC</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自由接地领域，进而拓宽</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FPC</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设计的自由度。功能性薄膜具有低的自由接地电阻以及便利的操作性等。</a:t>
                      </a:r>
                      <a:endPar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0" marR="68580" marT="0" marB="0" anchor="ctr"/>
                </a:tc>
                <a:extLst>
                  <a:ext uri="{0D108BD9-81ED-4DB2-BD59-A6C34878D82A}">
                    <a16:rowId xmlns:a16="http://schemas.microsoft.com/office/drawing/2014/main" val="2845191969"/>
                  </a:ext>
                </a:extLst>
              </a:tr>
            </a:tbl>
          </a:graphicData>
        </a:graphic>
      </p:graphicFrame>
      <p:pic>
        <p:nvPicPr>
          <p:cNvPr id="33" name="图片 23">
            <a:extLst>
              <a:ext uri="{FF2B5EF4-FFF2-40B4-BE49-F238E27FC236}">
                <a16:creationId xmlns:a16="http://schemas.microsoft.com/office/drawing/2014/main" id="{E7CA56B5-4E38-48FD-8B4E-E1CAB22FE3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0891" y="3342374"/>
            <a:ext cx="723600" cy="639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图片 33">
            <a:extLst>
              <a:ext uri="{FF2B5EF4-FFF2-40B4-BE49-F238E27FC236}">
                <a16:creationId xmlns:a16="http://schemas.microsoft.com/office/drawing/2014/main" id="{ACD94678-4704-4BC1-BBBB-C997D0765CC2}"/>
              </a:ext>
            </a:extLst>
          </p:cNvPr>
          <p:cNvPicPr>
            <a:picLocks/>
          </p:cNvPicPr>
          <p:nvPr/>
        </p:nvPicPr>
        <p:blipFill>
          <a:blip r:embed="rId6"/>
          <a:stretch>
            <a:fillRect/>
          </a:stretch>
        </p:blipFill>
        <p:spPr>
          <a:xfrm>
            <a:off x="1660891" y="3947846"/>
            <a:ext cx="723600" cy="658800"/>
          </a:xfrm>
          <a:prstGeom prst="rect">
            <a:avLst/>
          </a:prstGeom>
        </p:spPr>
      </p:pic>
      <p:pic>
        <p:nvPicPr>
          <p:cNvPr id="36" name="图片 35">
            <a:extLst>
              <a:ext uri="{FF2B5EF4-FFF2-40B4-BE49-F238E27FC236}">
                <a16:creationId xmlns:a16="http://schemas.microsoft.com/office/drawing/2014/main" id="{830765AD-610A-4DC0-B27D-43EC8790FCF1}"/>
              </a:ext>
            </a:extLst>
          </p:cNvPr>
          <p:cNvPicPr>
            <a:picLocks/>
          </p:cNvPicPr>
          <p:nvPr/>
        </p:nvPicPr>
        <p:blipFill>
          <a:blip r:embed="rId7"/>
          <a:stretch>
            <a:fillRect/>
          </a:stretch>
        </p:blipFill>
        <p:spPr>
          <a:xfrm>
            <a:off x="1660891" y="4602427"/>
            <a:ext cx="723600" cy="658800"/>
          </a:xfrm>
          <a:prstGeom prst="rect">
            <a:avLst/>
          </a:prstGeom>
        </p:spPr>
      </p:pic>
      <p:pic>
        <p:nvPicPr>
          <p:cNvPr id="37" name="图片 36">
            <a:extLst>
              <a:ext uri="{FF2B5EF4-FFF2-40B4-BE49-F238E27FC236}">
                <a16:creationId xmlns:a16="http://schemas.microsoft.com/office/drawing/2014/main" id="{6C0759FB-8390-485E-8D7B-ED32A6370026}"/>
              </a:ext>
            </a:extLst>
          </p:cNvPr>
          <p:cNvPicPr>
            <a:picLocks/>
          </p:cNvPicPr>
          <p:nvPr/>
        </p:nvPicPr>
        <p:blipFill>
          <a:blip r:embed="rId8"/>
          <a:stretch>
            <a:fillRect/>
          </a:stretch>
        </p:blipFill>
        <p:spPr>
          <a:xfrm>
            <a:off x="1660891" y="5272720"/>
            <a:ext cx="723600" cy="658800"/>
          </a:xfrm>
          <a:prstGeom prst="rect">
            <a:avLst/>
          </a:prstGeom>
        </p:spPr>
      </p:pic>
      <p:pic>
        <p:nvPicPr>
          <p:cNvPr id="39" name="图片 38">
            <a:extLst>
              <a:ext uri="{FF2B5EF4-FFF2-40B4-BE49-F238E27FC236}">
                <a16:creationId xmlns:a16="http://schemas.microsoft.com/office/drawing/2014/main" id="{569F9030-8FA4-47A2-8390-99D28EDD08D9}"/>
              </a:ext>
            </a:extLst>
          </p:cNvPr>
          <p:cNvPicPr>
            <a:picLocks/>
          </p:cNvPicPr>
          <p:nvPr/>
        </p:nvPicPr>
        <p:blipFill>
          <a:blip r:embed="rId9"/>
          <a:stretch>
            <a:fillRect/>
          </a:stretch>
        </p:blipFill>
        <p:spPr>
          <a:xfrm>
            <a:off x="1671050" y="5918179"/>
            <a:ext cx="723600" cy="658800"/>
          </a:xfrm>
          <a:prstGeom prst="rect">
            <a:avLst/>
          </a:prstGeom>
        </p:spPr>
      </p:pic>
      <p:sp>
        <p:nvSpPr>
          <p:cNvPr id="40" name="文本框 39">
            <a:extLst>
              <a:ext uri="{FF2B5EF4-FFF2-40B4-BE49-F238E27FC236}">
                <a16:creationId xmlns:a16="http://schemas.microsoft.com/office/drawing/2014/main" id="{5D617ADC-29A8-4A0F-8E39-9020CFE97E2F}"/>
              </a:ext>
            </a:extLst>
          </p:cNvPr>
          <p:cNvSpPr txBox="1"/>
          <p:nvPr/>
        </p:nvSpPr>
        <p:spPr>
          <a:xfrm>
            <a:off x="2975233" y="6520884"/>
            <a:ext cx="1415772" cy="276999"/>
          </a:xfrm>
          <a:prstGeom prst="rect">
            <a:avLst/>
          </a:prstGeom>
          <a:solidFill>
            <a:schemeClr val="bg1"/>
          </a:solidFill>
        </p:spPr>
        <p:txBody>
          <a:bodyPr wrap="none" rtlCol="0">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公司</a:t>
            </a:r>
            <a:r>
              <a:rPr lang="zh-CN" altLang="en-US" sz="1200" kern="0" dirty="0">
                <a:solidFill>
                  <a:srgbClr val="000000"/>
                </a:solidFill>
                <a:latin typeface="楷体" panose="02010609060101010101" charset="-122"/>
                <a:ea typeface="楷体" panose="02010609060101010101" charset="-122"/>
                <a:cs typeface="Helvetica"/>
                <a:sym typeface="微软雅黑" panose="020B0503020204020204" charset="-122"/>
              </a:rPr>
              <a:t>主要产品介绍</a:t>
            </a:r>
            <a:endParaRPr kumimoji="0" sz="12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endParaRPr>
          </a:p>
        </p:txBody>
      </p:sp>
    </p:spTree>
    <p:extLst>
      <p:ext uri="{BB962C8B-B14F-4D97-AF65-F5344CB8AC3E}">
        <p14:creationId xmlns:p14="http://schemas.microsoft.com/office/powerpoint/2010/main" val="124026692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1"/>
          <p:cNvSpPr txBox="1"/>
          <p:nvPr/>
        </p:nvSpPr>
        <p:spPr>
          <a:xfrm>
            <a:off x="325755" y="177951"/>
            <a:ext cx="9707703" cy="461665"/>
          </a:xfrm>
          <a:prstGeom prst="rect">
            <a:avLst/>
          </a:prstGeom>
          <a:ln w="12700">
            <a:miter lim="400000"/>
          </a:ln>
        </p:spPr>
        <p:txBody>
          <a:bodyPr wrap="square" lIns="45719" rIns="45719">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2000" b="1">
                <a:solidFill>
                  <a:srgbClr val="005BAC"/>
                </a:solidFill>
              </a:defRPr>
            </a:pPr>
            <a:r>
              <a:rPr kumimoji="0" lang="zh-CN" altLang="en-US" sz="2400" b="1" i="0" u="none" strike="noStrike" kern="0" cap="none" spc="0" normalizeH="0" baseline="0" noProof="0" dirty="0">
                <a:ln>
                  <a:noFill/>
                </a:ln>
                <a:solidFill>
                  <a:srgbClr val="005BAC"/>
                </a:solidFill>
                <a:effectLst/>
                <a:uLnTx/>
                <a:uFillTx/>
                <a:latin typeface="楷体" panose="02010609060101010101" charset="-122"/>
                <a:ea typeface="楷体" panose="02010609060101010101" charset="-122"/>
                <a:cs typeface="Helvetica"/>
                <a:sym typeface="微软雅黑" panose="020B0503020204020204" charset="-122"/>
              </a:rPr>
              <a:t>股权结构较为分散，限制性股权激励技术</a:t>
            </a:r>
            <a:r>
              <a:rPr lang="zh-CN" altLang="en-US" sz="2400" b="1" kern="0" dirty="0">
                <a:solidFill>
                  <a:srgbClr val="005BAC"/>
                </a:solidFill>
                <a:latin typeface="楷体" panose="02010609060101010101" charset="-122"/>
                <a:ea typeface="楷体" panose="02010609060101010101" charset="-122"/>
                <a:cs typeface="Helvetica"/>
                <a:sym typeface="微软雅黑" panose="020B0503020204020204" charset="-122"/>
              </a:rPr>
              <a:t>、</a:t>
            </a:r>
            <a:r>
              <a:rPr kumimoji="0" lang="zh-CN" altLang="en-US" sz="2400" b="1" i="0" u="none" strike="noStrike" kern="0" cap="none" spc="0" normalizeH="0" baseline="0" noProof="0" dirty="0">
                <a:ln>
                  <a:noFill/>
                </a:ln>
                <a:solidFill>
                  <a:srgbClr val="005BAC"/>
                </a:solidFill>
                <a:effectLst/>
                <a:uLnTx/>
                <a:uFillTx/>
                <a:latin typeface="楷体" panose="02010609060101010101" charset="-122"/>
                <a:ea typeface="楷体" panose="02010609060101010101" charset="-122"/>
                <a:cs typeface="Helvetica"/>
                <a:sym typeface="微软雅黑" panose="020B0503020204020204" charset="-122"/>
              </a:rPr>
              <a:t>业务骨干</a:t>
            </a:r>
          </a:p>
        </p:txBody>
      </p:sp>
      <p:sp>
        <p:nvSpPr>
          <p:cNvPr id="4" name="矩形 3"/>
          <p:cNvSpPr/>
          <p:nvPr/>
        </p:nvSpPr>
        <p:spPr>
          <a:xfrm>
            <a:off x="233916" y="785175"/>
            <a:ext cx="11653284" cy="2554545"/>
          </a:xfrm>
          <a:prstGeom prst="rect">
            <a:avLst/>
          </a:prstGeom>
        </p:spPr>
        <p:txBody>
          <a:bodyPr wrap="square">
            <a:spAutoFit/>
          </a:bodyPr>
          <a:lstStyle/>
          <a:p>
            <a:pPr marL="285750" indent="-285750" algn="just" hangingPunct="0">
              <a:buFont typeface="Wingdings" panose="05000000000000000000" charset="0"/>
              <a:buChar char=""/>
              <a:defRPr/>
            </a:pPr>
            <a:r>
              <a:rPr kumimoji="0" lang="zh-CN" altLang="en-US" sz="1600" b="1"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股权结构较为分散，高管持股高度保障利益。</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公司实际控制人为苏陟、李冬梅和胡云连，其中苏陟和李冬梅为夫妻关系。苏陟通过美智电子间接持股</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3.78%</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，通过力加电子间接持股</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8.81%</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，总计持股</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12.59%</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；李冬梅直接控股</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2.93%</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，通过美智电子间接持股</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3.35%</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，通过力加电子间接持股</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1.76%</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；总计持股</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8.04%</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；胡云连直接控股</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18.19%</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。三位实际控制人总计持股</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38.82%</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。公司于</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2015</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年实行股权激励计划，公司董事、首席技术官高强，财务总监、董秘佘伟宏分别出资</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1.58</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万元、</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1.05</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万元认购公司股东美智电子</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12.5%</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和</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8.33%</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的股份，成为美智电子合伙人，并间接持有公司股票。</a:t>
            </a:r>
            <a:r>
              <a:rPr kumimoji="0" lang="zh-CN" altLang="en-US" sz="1600" b="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公司目前限售流通股占总股本</a:t>
            </a:r>
            <a:r>
              <a:rPr kumimoji="0" lang="en-US" altLang="zh-CN" sz="1600" b="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54.17%</a:t>
            </a:r>
            <a:r>
              <a:rPr kumimoji="0" lang="zh-CN" altLang="en-US" sz="1600" b="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；并将于</a:t>
            </a:r>
            <a:r>
              <a:rPr kumimoji="0" lang="en-US" altLang="zh-CN" sz="1600" b="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2021</a:t>
            </a:r>
            <a:r>
              <a:rPr kumimoji="0" lang="zh-CN" altLang="en-US" sz="1600" b="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年</a:t>
            </a:r>
            <a:r>
              <a:rPr kumimoji="0" lang="en-US" altLang="zh-CN" sz="1600" b="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7</a:t>
            </a:r>
            <a:r>
              <a:rPr kumimoji="0" lang="zh-CN" altLang="en-US" sz="1600" b="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月</a:t>
            </a:r>
            <a:r>
              <a:rPr kumimoji="0" lang="en-US" altLang="zh-CN" sz="1600" b="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22</a:t>
            </a:r>
            <a:r>
              <a:rPr kumimoji="0" lang="zh-CN" altLang="en-US" sz="1600" b="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日解禁</a:t>
            </a:r>
            <a:r>
              <a:rPr kumimoji="0" lang="en-US" altLang="zh-CN" sz="1600" b="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80</a:t>
            </a:r>
            <a:r>
              <a:rPr kumimoji="0" lang="zh-CN" altLang="en-US" sz="1600" b="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万股，占总股本</a:t>
            </a:r>
            <a:r>
              <a:rPr kumimoji="0" lang="en-US" altLang="zh-CN" sz="1600" b="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1.00%</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，于</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2022</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年</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7</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月</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22</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日解禁</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4253.75</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万股，占总股本的</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53.17%</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，该次解禁后公司</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8000</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万总股本都将变成流通股。</a:t>
            </a:r>
            <a:endParaRPr kumimoji="0" lang="en-US" altLang="zh-CN"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endParaRPr>
          </a:p>
          <a:p>
            <a:pPr marL="285750" indent="-285750" algn="just" hangingPunct="0">
              <a:buFont typeface="Wingdings" panose="05000000000000000000" charset="0"/>
              <a:buChar char=""/>
              <a:defRPr/>
            </a:pPr>
            <a:r>
              <a:rPr kumimoji="0" lang="zh-CN" altLang="en-US"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公司于</a:t>
            </a:r>
            <a:r>
              <a:rPr kumimoji="0" lang="en-US" altLang="zh-CN"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2020</a:t>
            </a:r>
            <a:r>
              <a:rPr kumimoji="0" lang="zh-CN" altLang="en-US"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年</a:t>
            </a:r>
            <a:r>
              <a:rPr kumimoji="0" lang="en-US" altLang="zh-CN"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8</a:t>
            </a:r>
            <a:r>
              <a:rPr kumimoji="0" lang="zh-CN" altLang="en-US"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月</a:t>
            </a:r>
            <a:r>
              <a:rPr kumimoji="0" lang="en-US" altLang="zh-CN"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14</a:t>
            </a:r>
            <a:r>
              <a:rPr kumimoji="0" lang="zh-CN" altLang="en-US"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日授予限制性股票</a:t>
            </a:r>
            <a:r>
              <a:rPr kumimoji="0" lang="en-US" altLang="zh-CN"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99.0</a:t>
            </a:r>
            <a:r>
              <a:rPr kumimoji="0" lang="zh-CN" altLang="en-US"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万股与</a:t>
            </a:r>
            <a:r>
              <a:rPr kumimoji="0" lang="en-US" altLang="zh-CN"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38</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名技术、业务骨干</a:t>
            </a:r>
            <a:r>
              <a:rPr kumimoji="0" lang="zh-CN" altLang="en-US"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，占公司当时股本总额</a:t>
            </a:r>
            <a:r>
              <a:rPr kumimoji="0" lang="en-US" altLang="zh-CN"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8000.0</a:t>
            </a:r>
            <a:r>
              <a:rPr kumimoji="0" lang="zh-CN" altLang="en-US"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万股的</a:t>
            </a:r>
            <a:r>
              <a:rPr kumimoji="0" lang="en-US" altLang="zh-CN"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1.25%</a:t>
            </a:r>
            <a:r>
              <a:rPr kumimoji="0" lang="zh-CN" altLang="en-US"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，采用的股权激励方式为第二类限制性股票。本激励计划的有效期为自限制性股票授予之日起至激励对象获授的限制性股票全部归属或作废失效之日止，最长不超过</a:t>
            </a:r>
            <a:r>
              <a:rPr kumimoji="0" lang="en-US" altLang="zh-CN"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60</a:t>
            </a:r>
            <a:r>
              <a:rPr kumimoji="0" lang="zh-CN" altLang="en-US"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个月。公司</a:t>
            </a:r>
            <a:r>
              <a:rPr kumimoji="0" lang="en-US" altLang="zh-CN"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2020</a:t>
            </a:r>
            <a:r>
              <a:rPr kumimoji="0" lang="zh-CN" altLang="en-US"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年因股权激励支付费用</a:t>
            </a:r>
            <a:r>
              <a:rPr kumimoji="0" lang="en-US" altLang="zh-CN"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7931754.67</a:t>
            </a:r>
            <a:r>
              <a:rPr kumimoji="0" lang="zh-CN" altLang="en-US"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万人民币。</a:t>
            </a:r>
            <a:endParaRPr kumimoji="0" lang="en-US" altLang="zh-CN"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endParaRPr>
          </a:p>
        </p:txBody>
      </p:sp>
      <p:sp>
        <p:nvSpPr>
          <p:cNvPr id="5" name="文本框 4"/>
          <p:cNvSpPr txBox="1"/>
          <p:nvPr/>
        </p:nvSpPr>
        <p:spPr>
          <a:xfrm>
            <a:off x="7572375" y="6528435"/>
            <a:ext cx="4314825" cy="261610"/>
          </a:xfrm>
          <a:prstGeom prst="rect">
            <a:avLst/>
          </a:prstGeom>
          <a:solidFill>
            <a:schemeClr val="bg1"/>
          </a:solidFill>
        </p:spPr>
        <p:txBody>
          <a:bodyPr wrap="square" rtlCol="0">
            <a:sp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r>
              <a:rPr kumimoji="0" lang="zh-CN" altLang="en-US"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资料来源：公司</a:t>
            </a:r>
            <a:r>
              <a:rPr kumimoji="0" lang="en-US" altLang="zh-CN"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2020</a:t>
            </a:r>
            <a:r>
              <a:rPr kumimoji="0" lang="zh-CN" altLang="en-US"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年年报、</a:t>
            </a:r>
            <a:r>
              <a:rPr kumimoji="0" lang="en-US" altLang="zh-CN"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Wind</a:t>
            </a:r>
            <a:endParaRPr kumimoji="0" lang="zh-CN" altLang="en-US"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endParaRPr>
          </a:p>
        </p:txBody>
      </p:sp>
      <p:sp>
        <p:nvSpPr>
          <p:cNvPr id="2" name="文本框 1">
            <a:extLst>
              <a:ext uri="{FF2B5EF4-FFF2-40B4-BE49-F238E27FC236}">
                <a16:creationId xmlns:a16="http://schemas.microsoft.com/office/drawing/2014/main" id="{C6D487F0-9368-4959-8AD6-81C2C1A31CD4}"/>
              </a:ext>
            </a:extLst>
          </p:cNvPr>
          <p:cNvSpPr txBox="1"/>
          <p:nvPr/>
        </p:nvSpPr>
        <p:spPr>
          <a:xfrm>
            <a:off x="7572375" y="6567062"/>
            <a:ext cx="2289172" cy="27699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dirty="0">
                <a:ln>
                  <a:noFill/>
                </a:ln>
                <a:solidFill>
                  <a:srgbClr val="000000"/>
                </a:solidFill>
                <a:effectLst/>
                <a:uFillTx/>
                <a:latin typeface="华文楷体" panose="02010600040101010101" pitchFamily="2" charset="-122"/>
                <a:ea typeface="华文楷体" panose="02010600040101010101" pitchFamily="2" charset="-122"/>
                <a:cs typeface="微软雅黑" panose="020B0503020204020204" charset="-122"/>
                <a:sym typeface="微软雅黑" panose="020B0503020204020204" charset="-122"/>
              </a:rPr>
              <a:t>公司限制性股权激励计划</a:t>
            </a:r>
          </a:p>
        </p:txBody>
      </p:sp>
      <p:pic>
        <p:nvPicPr>
          <p:cNvPr id="7" name="图片 6">
            <a:extLst>
              <a:ext uri="{FF2B5EF4-FFF2-40B4-BE49-F238E27FC236}">
                <a16:creationId xmlns:a16="http://schemas.microsoft.com/office/drawing/2014/main" id="{15260708-257A-4E21-B23A-F2DEA1E2C2A2}"/>
              </a:ext>
            </a:extLst>
          </p:cNvPr>
          <p:cNvPicPr>
            <a:picLocks noChangeAspect="1"/>
          </p:cNvPicPr>
          <p:nvPr/>
        </p:nvPicPr>
        <p:blipFill>
          <a:blip r:embed="rId3"/>
          <a:stretch>
            <a:fillRect/>
          </a:stretch>
        </p:blipFill>
        <p:spPr>
          <a:xfrm>
            <a:off x="21486" y="3978897"/>
            <a:ext cx="6163452" cy="2400638"/>
          </a:xfrm>
          <a:prstGeom prst="rect">
            <a:avLst/>
          </a:prstGeom>
        </p:spPr>
      </p:pic>
      <p:sp>
        <p:nvSpPr>
          <p:cNvPr id="10" name="文本框 9">
            <a:extLst>
              <a:ext uri="{FF2B5EF4-FFF2-40B4-BE49-F238E27FC236}">
                <a16:creationId xmlns:a16="http://schemas.microsoft.com/office/drawing/2014/main" id="{57FECEC5-24A6-4F3A-B2A6-714747B473BE}"/>
              </a:ext>
            </a:extLst>
          </p:cNvPr>
          <p:cNvSpPr txBox="1"/>
          <p:nvPr/>
        </p:nvSpPr>
        <p:spPr>
          <a:xfrm>
            <a:off x="2036353" y="6528435"/>
            <a:ext cx="1107996" cy="276999"/>
          </a:xfrm>
          <a:prstGeom prst="rect">
            <a:avLst/>
          </a:prstGeom>
          <a:solidFill>
            <a:schemeClr val="bg1"/>
          </a:solidFill>
        </p:spPr>
        <p:txBody>
          <a:bodyPr wrap="none" rtlCol="0">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公司股权结构</a:t>
            </a:r>
            <a:endParaRPr kumimoji="0" sz="12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endParaRPr>
          </a:p>
        </p:txBody>
      </p:sp>
      <p:graphicFrame>
        <p:nvGraphicFramePr>
          <p:cNvPr id="14" name="表格 13">
            <a:extLst>
              <a:ext uri="{FF2B5EF4-FFF2-40B4-BE49-F238E27FC236}">
                <a16:creationId xmlns:a16="http://schemas.microsoft.com/office/drawing/2014/main" id="{AD9FEA8B-8968-44BD-ACE5-B3BD4167FD04}"/>
              </a:ext>
            </a:extLst>
          </p:cNvPr>
          <p:cNvGraphicFramePr>
            <a:graphicFrameLocks noGrp="1"/>
          </p:cNvGraphicFramePr>
          <p:nvPr>
            <p:extLst>
              <p:ext uri="{D42A27DB-BD31-4B8C-83A1-F6EECF244321}">
                <p14:modId xmlns:p14="http://schemas.microsoft.com/office/powerpoint/2010/main" val="3823598370"/>
              </p:ext>
            </p:extLst>
          </p:nvPr>
        </p:nvGraphicFramePr>
        <p:xfrm>
          <a:off x="6329619" y="3301090"/>
          <a:ext cx="5784060" cy="3265972"/>
        </p:xfrm>
        <a:graphic>
          <a:graphicData uri="http://schemas.openxmlformats.org/drawingml/2006/table">
            <a:tbl>
              <a:tblPr firstRow="1" firstCol="1" bandRow="1">
                <a:tableStyleId>{5C22544A-7EE6-4342-B048-85BDC9FD1C3A}</a:tableStyleId>
              </a:tblPr>
              <a:tblGrid>
                <a:gridCol w="778394">
                  <a:extLst>
                    <a:ext uri="{9D8B030D-6E8A-4147-A177-3AD203B41FA5}">
                      <a16:colId xmlns:a16="http://schemas.microsoft.com/office/drawing/2014/main" val="209464153"/>
                    </a:ext>
                  </a:extLst>
                </a:gridCol>
                <a:gridCol w="1211953">
                  <a:extLst>
                    <a:ext uri="{9D8B030D-6E8A-4147-A177-3AD203B41FA5}">
                      <a16:colId xmlns:a16="http://schemas.microsoft.com/office/drawing/2014/main" val="3100597654"/>
                    </a:ext>
                  </a:extLst>
                </a:gridCol>
                <a:gridCol w="875978">
                  <a:extLst>
                    <a:ext uri="{9D8B030D-6E8A-4147-A177-3AD203B41FA5}">
                      <a16:colId xmlns:a16="http://schemas.microsoft.com/office/drawing/2014/main" val="213388828"/>
                    </a:ext>
                  </a:extLst>
                </a:gridCol>
                <a:gridCol w="1485158">
                  <a:extLst>
                    <a:ext uri="{9D8B030D-6E8A-4147-A177-3AD203B41FA5}">
                      <a16:colId xmlns:a16="http://schemas.microsoft.com/office/drawing/2014/main" val="3301573537"/>
                    </a:ext>
                  </a:extLst>
                </a:gridCol>
                <a:gridCol w="1432577">
                  <a:extLst>
                    <a:ext uri="{9D8B030D-6E8A-4147-A177-3AD203B41FA5}">
                      <a16:colId xmlns:a16="http://schemas.microsoft.com/office/drawing/2014/main" val="1251917560"/>
                    </a:ext>
                  </a:extLst>
                </a:gridCol>
              </a:tblGrid>
              <a:tr h="153154">
                <a:tc rowSpan="2">
                  <a:txBody>
                    <a:bodyPr/>
                    <a:lstStyle/>
                    <a:p>
                      <a:pPr algn="ctr"/>
                      <a:r>
                        <a:rPr lang="zh-CN" sz="1200" kern="100" dirty="0">
                          <a:effectLst/>
                          <a:latin typeface="楷体" panose="02010609060101010101" pitchFamily="49" charset="-122"/>
                          <a:ea typeface="楷体" panose="02010609060101010101" pitchFamily="49" charset="-122"/>
                        </a:rPr>
                        <a:t>归属期</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3602" marR="63602" marT="0" marB="0"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effectLst/>
                          <a:latin typeface="楷体" panose="02010609060101010101" pitchFamily="49" charset="-122"/>
                          <a:ea typeface="楷体" panose="02010609060101010101" pitchFamily="49" charset="-122"/>
                        </a:rPr>
                        <a:t>归属期间（起始日期后第一个交易日</a:t>
                      </a:r>
                      <a:r>
                        <a:rPr lang="en-US" altLang="zh-CN" dirty="0">
                          <a:effectLst/>
                          <a:latin typeface="楷体" panose="02010609060101010101" pitchFamily="49" charset="-122"/>
                          <a:ea typeface="楷体" panose="02010609060101010101" pitchFamily="49" charset="-122"/>
                        </a:rPr>
                        <a:t>-</a:t>
                      </a:r>
                      <a:r>
                        <a:rPr lang="zh-CN" altLang="en-US" dirty="0">
                          <a:effectLst/>
                          <a:latin typeface="楷体" panose="02010609060101010101" pitchFamily="49" charset="-122"/>
                          <a:ea typeface="楷体" panose="02010609060101010101" pitchFamily="49" charset="-122"/>
                        </a:rPr>
                        <a:t>截止日期最后一个交易日）</a:t>
                      </a:r>
                    </a:p>
                  </a:txBody>
                  <a:tcPr marL="63602" marR="63602" marT="0" marB="0" anchor="ctr"/>
                </a:tc>
                <a:tc rowSpan="2">
                  <a:txBody>
                    <a:bodyPr/>
                    <a:lstStyle/>
                    <a:p>
                      <a:pPr algn="ctr"/>
                      <a:r>
                        <a:rPr lang="zh-CN" altLang="en-US" sz="1200" kern="100" dirty="0">
                          <a:effectLst/>
                          <a:latin typeface="楷体" panose="02010609060101010101" pitchFamily="49" charset="-122"/>
                          <a:ea typeface="楷体" panose="02010609060101010101" pitchFamily="49" charset="-122"/>
                          <a:cs typeface="Times New Roman" panose="02020603050405020304" pitchFamily="18" charset="0"/>
                        </a:rPr>
                        <a:t>归属比例</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3602" marR="63602" marT="0" marB="0" anchor="ctr"/>
                </a:tc>
                <a:tc>
                  <a:txBody>
                    <a:bodyPr/>
                    <a:lstStyle/>
                    <a:p>
                      <a:pPr algn="ctr"/>
                      <a:r>
                        <a:rPr lang="zh-CN" sz="1100" kern="100">
                          <a:effectLst/>
                          <a:latin typeface="楷体" panose="02010609060101010101" pitchFamily="49" charset="-122"/>
                          <a:ea typeface="楷体" panose="02010609060101010101" pitchFamily="49" charset="-122"/>
                        </a:rPr>
                        <a:t>业绩考核目标</a:t>
                      </a:r>
                      <a:r>
                        <a:rPr lang="en-US" sz="1100" kern="100">
                          <a:effectLst/>
                          <a:latin typeface="楷体" panose="02010609060101010101" pitchFamily="49" charset="-122"/>
                          <a:ea typeface="楷体" panose="02010609060101010101" pitchFamily="49" charset="-122"/>
                        </a:rPr>
                        <a:t>A</a:t>
                      </a:r>
                      <a:endParaRPr lang="zh-CN" sz="1100" kern="100">
                        <a:effectLst/>
                        <a:latin typeface="楷体" panose="02010609060101010101" pitchFamily="49" charset="-122"/>
                        <a:ea typeface="楷体" panose="02010609060101010101" pitchFamily="49" charset="-122"/>
                        <a:cs typeface="Times New Roman" panose="02020603050405020304" pitchFamily="18" charset="0"/>
                      </a:endParaRPr>
                    </a:p>
                  </a:txBody>
                  <a:tcPr marL="63602" marR="63602" marT="0" marB="0" anchor="ctr"/>
                </a:tc>
                <a:tc>
                  <a:txBody>
                    <a:bodyPr/>
                    <a:lstStyle/>
                    <a:p>
                      <a:pPr algn="ctr"/>
                      <a:r>
                        <a:rPr lang="zh-CN" sz="1100" kern="100">
                          <a:effectLst/>
                          <a:latin typeface="楷体" panose="02010609060101010101" pitchFamily="49" charset="-122"/>
                          <a:ea typeface="楷体" panose="02010609060101010101" pitchFamily="49" charset="-122"/>
                        </a:rPr>
                        <a:t>业绩考核目标</a:t>
                      </a:r>
                      <a:r>
                        <a:rPr lang="en-US" sz="1100" kern="100">
                          <a:effectLst/>
                          <a:latin typeface="楷体" panose="02010609060101010101" pitchFamily="49" charset="-122"/>
                          <a:ea typeface="楷体" panose="02010609060101010101" pitchFamily="49" charset="-122"/>
                        </a:rPr>
                        <a:t>B</a:t>
                      </a:r>
                      <a:endParaRPr lang="zh-CN" sz="1100" kern="100">
                        <a:effectLst/>
                        <a:latin typeface="楷体" panose="02010609060101010101" pitchFamily="49" charset="-122"/>
                        <a:ea typeface="楷体" panose="02010609060101010101" pitchFamily="49" charset="-122"/>
                        <a:cs typeface="Times New Roman" panose="02020603050405020304" pitchFamily="18" charset="0"/>
                      </a:endParaRPr>
                    </a:p>
                  </a:txBody>
                  <a:tcPr marL="63602" marR="63602" marT="0" marB="0" anchor="ctr"/>
                </a:tc>
                <a:extLst>
                  <a:ext uri="{0D108BD9-81ED-4DB2-BD59-A6C34878D82A}">
                    <a16:rowId xmlns:a16="http://schemas.microsoft.com/office/drawing/2014/main" val="1117286213"/>
                  </a:ext>
                </a:extLst>
              </a:tr>
              <a:tr h="515154">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r>
                        <a:rPr lang="zh-CN" sz="1200" kern="100" dirty="0">
                          <a:effectLst/>
                          <a:latin typeface="楷体" panose="02010609060101010101" pitchFamily="49" charset="-122"/>
                          <a:ea typeface="楷体" panose="02010609060101010101" pitchFamily="49" charset="-122"/>
                        </a:rPr>
                        <a:t>公司归属系数</a:t>
                      </a:r>
                      <a:r>
                        <a:rPr lang="en-US" sz="1200" kern="100" dirty="0">
                          <a:effectLst/>
                          <a:latin typeface="楷体" panose="02010609060101010101" pitchFamily="49" charset="-122"/>
                          <a:ea typeface="楷体" panose="02010609060101010101" pitchFamily="49" charset="-122"/>
                        </a:rPr>
                        <a:t>100%</a:t>
                      </a:r>
                      <a:r>
                        <a:rPr lang="zh-CN" altLang="en-US" sz="1200" kern="100" dirty="0">
                          <a:effectLst/>
                          <a:latin typeface="楷体" panose="02010609060101010101" pitchFamily="49" charset="-122"/>
                          <a:ea typeface="楷体" panose="02010609060101010101" pitchFamily="49" charset="-122"/>
                        </a:rPr>
                        <a:t>（营业收入、净利润以</a:t>
                      </a:r>
                      <a:r>
                        <a:rPr lang="en-US" altLang="zh-CN" sz="1200" kern="100" dirty="0">
                          <a:effectLst/>
                          <a:latin typeface="楷体" panose="02010609060101010101" pitchFamily="49" charset="-122"/>
                          <a:ea typeface="楷体" panose="02010609060101010101" pitchFamily="49" charset="-122"/>
                        </a:rPr>
                        <a:t>2019</a:t>
                      </a:r>
                      <a:r>
                        <a:rPr lang="zh-CN" altLang="en-US" sz="1200" kern="100" dirty="0">
                          <a:effectLst/>
                          <a:latin typeface="楷体" panose="02010609060101010101" pitchFamily="49" charset="-122"/>
                          <a:ea typeface="楷体" panose="02010609060101010101" pitchFamily="49" charset="-122"/>
                        </a:rPr>
                        <a:t>年数据为基准）</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3602" marR="63602" marT="0" marB="0" anchor="ctr"/>
                </a:tc>
                <a:tc>
                  <a:txBody>
                    <a:bodyPr/>
                    <a:lstStyle/>
                    <a:p>
                      <a:pPr algn="ctr"/>
                      <a:r>
                        <a:rPr lang="zh-CN" sz="1200" kern="100" dirty="0">
                          <a:effectLst/>
                          <a:latin typeface="楷体" panose="02010609060101010101" pitchFamily="49" charset="-122"/>
                          <a:ea typeface="楷体" panose="02010609060101010101" pitchFamily="49" charset="-122"/>
                        </a:rPr>
                        <a:t>公司归属系数</a:t>
                      </a:r>
                      <a:r>
                        <a:rPr lang="en-US" sz="1200" kern="100" dirty="0">
                          <a:effectLst/>
                          <a:latin typeface="楷体" panose="02010609060101010101" pitchFamily="49" charset="-122"/>
                          <a:ea typeface="楷体" panose="02010609060101010101" pitchFamily="49" charset="-122"/>
                        </a:rPr>
                        <a:t>80%</a:t>
                      </a:r>
                      <a:r>
                        <a:rPr lang="zh-CN" altLang="en-US" sz="1200" kern="100" dirty="0">
                          <a:effectLst/>
                          <a:latin typeface="楷体" panose="02010609060101010101" pitchFamily="49" charset="-122"/>
                          <a:ea typeface="楷体" panose="02010609060101010101" pitchFamily="49" charset="-122"/>
                        </a:rPr>
                        <a:t>（营业收入、净利润以</a:t>
                      </a:r>
                      <a:r>
                        <a:rPr lang="en-US" altLang="zh-CN" sz="1200" kern="100" dirty="0">
                          <a:effectLst/>
                          <a:latin typeface="楷体" panose="02010609060101010101" pitchFamily="49" charset="-122"/>
                          <a:ea typeface="楷体" panose="02010609060101010101" pitchFamily="49" charset="-122"/>
                        </a:rPr>
                        <a:t>2019</a:t>
                      </a:r>
                      <a:r>
                        <a:rPr lang="zh-CN" altLang="en-US" sz="1200" kern="100" dirty="0">
                          <a:effectLst/>
                          <a:latin typeface="楷体" panose="02010609060101010101" pitchFamily="49" charset="-122"/>
                          <a:ea typeface="楷体" panose="02010609060101010101" pitchFamily="49" charset="-122"/>
                        </a:rPr>
                        <a:t>年数据为基准）</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3602" marR="63602" marT="0" marB="0" anchor="ctr"/>
                </a:tc>
                <a:extLst>
                  <a:ext uri="{0D108BD9-81ED-4DB2-BD59-A6C34878D82A}">
                    <a16:rowId xmlns:a16="http://schemas.microsoft.com/office/drawing/2014/main" val="1240430115"/>
                  </a:ext>
                </a:extLst>
              </a:tr>
              <a:tr h="591703">
                <a:tc>
                  <a:txBody>
                    <a:bodyPr/>
                    <a:lstStyle/>
                    <a:p>
                      <a:pPr algn="ctr"/>
                      <a:r>
                        <a:rPr lang="zh-CN" sz="1200" kern="100" dirty="0">
                          <a:effectLst/>
                          <a:latin typeface="楷体" panose="02010609060101010101" pitchFamily="49" charset="-122"/>
                          <a:ea typeface="楷体" panose="02010609060101010101" pitchFamily="49" charset="-122"/>
                        </a:rPr>
                        <a:t>第一个归属期</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3602" marR="63602" marT="0" marB="0" anchor="ctr"/>
                </a:tc>
                <a:tc>
                  <a:txBody>
                    <a:bodyPr/>
                    <a:lstStyle/>
                    <a:p>
                      <a:pPr algn="ctr"/>
                      <a:r>
                        <a:rPr lang="en-US" altLang="zh-CN" dirty="0">
                          <a:effectLst/>
                          <a:latin typeface="楷体" panose="02010609060101010101" pitchFamily="49" charset="-122"/>
                          <a:ea typeface="楷体" panose="02010609060101010101" pitchFamily="49" charset="-122"/>
                        </a:rPr>
                        <a:t>12</a:t>
                      </a:r>
                      <a:r>
                        <a:rPr lang="zh-CN" altLang="en-US" dirty="0">
                          <a:effectLst/>
                          <a:latin typeface="楷体" panose="02010609060101010101" pitchFamily="49" charset="-122"/>
                          <a:ea typeface="楷体" panose="02010609060101010101" pitchFamily="49" charset="-122"/>
                        </a:rPr>
                        <a:t>月</a:t>
                      </a:r>
                      <a:r>
                        <a:rPr lang="en-US" altLang="zh-CN" dirty="0">
                          <a:effectLst/>
                          <a:latin typeface="楷体" panose="02010609060101010101" pitchFamily="49" charset="-122"/>
                          <a:ea typeface="楷体" panose="02010609060101010101" pitchFamily="49" charset="-122"/>
                        </a:rPr>
                        <a:t>-24</a:t>
                      </a:r>
                      <a:r>
                        <a:rPr lang="zh-CN" altLang="en-US" dirty="0">
                          <a:effectLst/>
                          <a:latin typeface="楷体" panose="02010609060101010101" pitchFamily="49" charset="-122"/>
                          <a:ea typeface="楷体" panose="02010609060101010101" pitchFamily="49" charset="-122"/>
                        </a:rPr>
                        <a:t>月</a:t>
                      </a:r>
                    </a:p>
                  </a:txBody>
                  <a:tcPr marL="12700" marR="12700" anchor="ctr"/>
                </a:tc>
                <a:tc>
                  <a:txBody>
                    <a:bodyPr/>
                    <a:lstStyle/>
                    <a:p>
                      <a:pPr algn="ctr"/>
                      <a:r>
                        <a:rPr lang="en-US" altLang="zh-CN" dirty="0">
                          <a:effectLst/>
                          <a:latin typeface="楷体" panose="02010609060101010101" pitchFamily="49" charset="-122"/>
                          <a:ea typeface="楷体" panose="02010609060101010101" pitchFamily="49" charset="-122"/>
                        </a:rPr>
                        <a:t>25%</a:t>
                      </a:r>
                    </a:p>
                  </a:txBody>
                  <a:tcPr marL="12700" marR="12700" anchor="ctr"/>
                </a:tc>
                <a:tc>
                  <a:txBody>
                    <a:bodyPr/>
                    <a:lstStyle/>
                    <a:p>
                      <a:pPr algn="ctr"/>
                      <a:r>
                        <a:rPr lang="en-US" altLang="zh-CN" sz="1200" kern="100" dirty="0">
                          <a:effectLst/>
                          <a:latin typeface="楷体" panose="02010609060101010101" pitchFamily="49" charset="-122"/>
                          <a:ea typeface="楷体" panose="02010609060101010101" pitchFamily="49" charset="-122"/>
                          <a:cs typeface="Times New Roman" panose="02020603050405020304" pitchFamily="18" charset="0"/>
                        </a:rPr>
                        <a:t>2020</a:t>
                      </a:r>
                      <a:r>
                        <a:rPr lang="zh-CN" altLang="en-US" sz="1200" kern="100" dirty="0">
                          <a:effectLst/>
                          <a:latin typeface="楷体" panose="02010609060101010101" pitchFamily="49" charset="-122"/>
                          <a:ea typeface="楷体" panose="02010609060101010101" pitchFamily="49" charset="-122"/>
                          <a:cs typeface="Times New Roman" panose="02020603050405020304" pitchFamily="18" charset="0"/>
                        </a:rPr>
                        <a:t>年满足营业收入增长</a:t>
                      </a:r>
                      <a:r>
                        <a:rPr lang="en-US" altLang="zh-CN" sz="1200" kern="100" dirty="0">
                          <a:effectLst/>
                          <a:latin typeface="楷体" panose="02010609060101010101" pitchFamily="49" charset="-122"/>
                          <a:ea typeface="楷体" panose="02010609060101010101" pitchFamily="49" charset="-122"/>
                          <a:cs typeface="Times New Roman" panose="02020603050405020304" pitchFamily="18" charset="0"/>
                        </a:rPr>
                        <a:t>25%</a:t>
                      </a:r>
                      <a:r>
                        <a:rPr lang="zh-CN" altLang="en-US" sz="1200" kern="100" dirty="0">
                          <a:effectLst/>
                          <a:latin typeface="楷体" panose="02010609060101010101" pitchFamily="49" charset="-122"/>
                          <a:ea typeface="楷体" panose="02010609060101010101" pitchFamily="49" charset="-122"/>
                          <a:cs typeface="Times New Roman" panose="02020603050405020304" pitchFamily="18" charset="0"/>
                        </a:rPr>
                        <a:t>或营业利润增长</a:t>
                      </a:r>
                      <a:r>
                        <a:rPr lang="en-US" altLang="zh-CN" sz="1200" kern="100" dirty="0">
                          <a:effectLst/>
                          <a:latin typeface="楷体" panose="02010609060101010101" pitchFamily="49" charset="-122"/>
                          <a:ea typeface="楷体" panose="02010609060101010101" pitchFamily="49" charset="-122"/>
                          <a:cs typeface="Times New Roman" panose="02020603050405020304" pitchFamily="18" charset="0"/>
                        </a:rPr>
                        <a:t>25%</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3602" marR="63602"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楷体" panose="02010609060101010101" pitchFamily="49" charset="-122"/>
                          <a:ea typeface="楷体" panose="02010609060101010101" pitchFamily="49" charset="-122"/>
                          <a:cs typeface="Times New Roman" panose="02020603050405020304" pitchFamily="18" charset="0"/>
                        </a:rPr>
                        <a:t>2020</a:t>
                      </a:r>
                      <a:r>
                        <a:rPr lang="zh-CN" altLang="en-US" sz="1200" kern="100" dirty="0">
                          <a:effectLst/>
                          <a:latin typeface="楷体" panose="02010609060101010101" pitchFamily="49" charset="-122"/>
                          <a:ea typeface="楷体" panose="02010609060101010101" pitchFamily="49" charset="-122"/>
                          <a:cs typeface="Times New Roman" panose="02020603050405020304" pitchFamily="18" charset="0"/>
                        </a:rPr>
                        <a:t>年满足营业收入增长</a:t>
                      </a:r>
                      <a:r>
                        <a:rPr lang="en-US" altLang="zh-CN" sz="1200" kern="100" dirty="0">
                          <a:effectLst/>
                          <a:latin typeface="楷体" panose="02010609060101010101" pitchFamily="49" charset="-122"/>
                          <a:ea typeface="楷体" panose="02010609060101010101" pitchFamily="49" charset="-122"/>
                          <a:cs typeface="Times New Roman" panose="02020603050405020304" pitchFamily="18" charset="0"/>
                        </a:rPr>
                        <a:t>15%</a:t>
                      </a:r>
                      <a:r>
                        <a:rPr lang="zh-CN" altLang="en-US" sz="1200" kern="100" dirty="0">
                          <a:effectLst/>
                          <a:latin typeface="楷体" panose="02010609060101010101" pitchFamily="49" charset="-122"/>
                          <a:ea typeface="楷体" panose="02010609060101010101" pitchFamily="49" charset="-122"/>
                          <a:cs typeface="Times New Roman" panose="02020603050405020304" pitchFamily="18" charset="0"/>
                        </a:rPr>
                        <a:t>或营业利润增长</a:t>
                      </a:r>
                      <a:r>
                        <a:rPr lang="en-US" altLang="zh-CN" sz="1200" kern="100" dirty="0">
                          <a:effectLst/>
                          <a:latin typeface="楷体" panose="02010609060101010101" pitchFamily="49" charset="-122"/>
                          <a:ea typeface="楷体" panose="02010609060101010101" pitchFamily="49" charset="-122"/>
                          <a:cs typeface="Times New Roman" panose="02020603050405020304" pitchFamily="18" charset="0"/>
                        </a:rPr>
                        <a:t>15%</a:t>
                      </a:r>
                      <a:endParaRPr lang="zh-CN" alt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3602" marR="63602" marT="0" marB="0" anchor="ctr"/>
                </a:tc>
                <a:extLst>
                  <a:ext uri="{0D108BD9-81ED-4DB2-BD59-A6C34878D82A}">
                    <a16:rowId xmlns:a16="http://schemas.microsoft.com/office/drawing/2014/main" val="1191360171"/>
                  </a:ext>
                </a:extLst>
              </a:tr>
              <a:tr h="591703">
                <a:tc>
                  <a:txBody>
                    <a:bodyPr/>
                    <a:lstStyle/>
                    <a:p>
                      <a:pPr algn="ctr"/>
                      <a:r>
                        <a:rPr lang="zh-CN" sz="1200" kern="100">
                          <a:effectLst/>
                          <a:latin typeface="楷体" panose="02010609060101010101" pitchFamily="49" charset="-122"/>
                          <a:ea typeface="楷体" panose="02010609060101010101" pitchFamily="49" charset="-122"/>
                        </a:rPr>
                        <a:t>第二个归属期</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3602" marR="63602" marT="0" marB="0" anchor="ctr"/>
                </a:tc>
                <a:tc>
                  <a:txBody>
                    <a:bodyPr/>
                    <a:lstStyle/>
                    <a:p>
                      <a:pPr algn="ctr"/>
                      <a:r>
                        <a:rPr lang="en-US" altLang="zh-CN" dirty="0">
                          <a:effectLst/>
                          <a:latin typeface="楷体" panose="02010609060101010101" pitchFamily="49" charset="-122"/>
                          <a:ea typeface="楷体" panose="02010609060101010101" pitchFamily="49" charset="-122"/>
                        </a:rPr>
                        <a:t>24</a:t>
                      </a:r>
                      <a:r>
                        <a:rPr lang="zh-CN" altLang="en-US" dirty="0">
                          <a:effectLst/>
                          <a:latin typeface="楷体" panose="02010609060101010101" pitchFamily="49" charset="-122"/>
                          <a:ea typeface="楷体" panose="02010609060101010101" pitchFamily="49" charset="-122"/>
                        </a:rPr>
                        <a:t>月</a:t>
                      </a:r>
                      <a:r>
                        <a:rPr lang="en-US" altLang="zh-CN" dirty="0">
                          <a:effectLst/>
                          <a:latin typeface="楷体" panose="02010609060101010101" pitchFamily="49" charset="-122"/>
                          <a:ea typeface="楷体" panose="02010609060101010101" pitchFamily="49" charset="-122"/>
                        </a:rPr>
                        <a:t>-36</a:t>
                      </a:r>
                      <a:r>
                        <a:rPr lang="zh-CN" altLang="en-US" dirty="0">
                          <a:effectLst/>
                          <a:latin typeface="楷体" panose="02010609060101010101" pitchFamily="49" charset="-122"/>
                          <a:ea typeface="楷体" panose="02010609060101010101" pitchFamily="49" charset="-122"/>
                        </a:rPr>
                        <a:t>月</a:t>
                      </a:r>
                    </a:p>
                  </a:txBody>
                  <a:tcPr marL="12700" marR="12700" anchor="ctr"/>
                </a:tc>
                <a:tc>
                  <a:txBody>
                    <a:bodyPr/>
                    <a:lstStyle/>
                    <a:p>
                      <a:pPr algn="ctr"/>
                      <a:r>
                        <a:rPr lang="en-US" altLang="zh-CN" dirty="0">
                          <a:effectLst/>
                          <a:latin typeface="楷体" panose="02010609060101010101" pitchFamily="49" charset="-122"/>
                          <a:ea typeface="楷体" panose="02010609060101010101" pitchFamily="49" charset="-122"/>
                        </a:rPr>
                        <a:t>25%</a:t>
                      </a:r>
                    </a:p>
                  </a:txBody>
                  <a:tcPr marL="12700" marR="127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楷体" panose="02010609060101010101" pitchFamily="49" charset="-122"/>
                          <a:ea typeface="楷体" panose="02010609060101010101" pitchFamily="49" charset="-122"/>
                          <a:cs typeface="Times New Roman" panose="02020603050405020304" pitchFamily="18" charset="0"/>
                        </a:rPr>
                        <a:t>2021</a:t>
                      </a:r>
                      <a:r>
                        <a:rPr lang="zh-CN" altLang="en-US" sz="1200" kern="100" dirty="0">
                          <a:effectLst/>
                          <a:latin typeface="楷体" panose="02010609060101010101" pitchFamily="49" charset="-122"/>
                          <a:ea typeface="楷体" panose="02010609060101010101" pitchFamily="49" charset="-122"/>
                          <a:cs typeface="Times New Roman" panose="02020603050405020304" pitchFamily="18" charset="0"/>
                        </a:rPr>
                        <a:t>年满足营业收入增长</a:t>
                      </a:r>
                      <a:r>
                        <a:rPr lang="en-US" altLang="zh-CN" sz="1200" kern="100" dirty="0">
                          <a:effectLst/>
                          <a:latin typeface="楷体" panose="02010609060101010101" pitchFamily="49" charset="-122"/>
                          <a:ea typeface="楷体" panose="02010609060101010101" pitchFamily="49" charset="-122"/>
                          <a:cs typeface="Times New Roman" panose="02020603050405020304" pitchFamily="18" charset="0"/>
                        </a:rPr>
                        <a:t>56%</a:t>
                      </a:r>
                      <a:r>
                        <a:rPr lang="zh-CN" altLang="en-US" sz="1200" kern="100" dirty="0">
                          <a:effectLst/>
                          <a:latin typeface="楷体" panose="02010609060101010101" pitchFamily="49" charset="-122"/>
                          <a:ea typeface="楷体" panose="02010609060101010101" pitchFamily="49" charset="-122"/>
                          <a:cs typeface="Times New Roman" panose="02020603050405020304" pitchFamily="18" charset="0"/>
                        </a:rPr>
                        <a:t>或营业利润增长</a:t>
                      </a:r>
                      <a:r>
                        <a:rPr lang="en-US" altLang="zh-CN" sz="1200" kern="100" dirty="0">
                          <a:effectLst/>
                          <a:latin typeface="楷体" panose="02010609060101010101" pitchFamily="49" charset="-122"/>
                          <a:ea typeface="楷体" panose="02010609060101010101" pitchFamily="49" charset="-122"/>
                          <a:cs typeface="Times New Roman" panose="02020603050405020304" pitchFamily="18" charset="0"/>
                        </a:rPr>
                        <a:t>56%</a:t>
                      </a:r>
                      <a:endParaRPr lang="zh-CN" alt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3602" marR="63602"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楷体" panose="02010609060101010101" pitchFamily="49" charset="-122"/>
                          <a:ea typeface="楷体" panose="02010609060101010101" pitchFamily="49" charset="-122"/>
                          <a:cs typeface="Times New Roman" panose="02020603050405020304" pitchFamily="18" charset="0"/>
                        </a:rPr>
                        <a:t>2021</a:t>
                      </a:r>
                      <a:r>
                        <a:rPr lang="zh-CN" altLang="en-US" sz="1200" kern="100" dirty="0">
                          <a:effectLst/>
                          <a:latin typeface="楷体" panose="02010609060101010101" pitchFamily="49" charset="-122"/>
                          <a:ea typeface="楷体" panose="02010609060101010101" pitchFamily="49" charset="-122"/>
                          <a:cs typeface="Times New Roman" panose="02020603050405020304" pitchFamily="18" charset="0"/>
                        </a:rPr>
                        <a:t>年满足营业收入增长</a:t>
                      </a:r>
                      <a:r>
                        <a:rPr lang="en-US" altLang="zh-CN" sz="1200" kern="100" dirty="0">
                          <a:effectLst/>
                          <a:latin typeface="楷体" panose="02010609060101010101" pitchFamily="49" charset="-122"/>
                          <a:ea typeface="楷体" panose="02010609060101010101" pitchFamily="49" charset="-122"/>
                          <a:cs typeface="Times New Roman" panose="02020603050405020304" pitchFamily="18" charset="0"/>
                        </a:rPr>
                        <a:t>32%</a:t>
                      </a:r>
                      <a:r>
                        <a:rPr lang="zh-CN" altLang="en-US" sz="1200" kern="100" dirty="0">
                          <a:effectLst/>
                          <a:latin typeface="楷体" panose="02010609060101010101" pitchFamily="49" charset="-122"/>
                          <a:ea typeface="楷体" panose="02010609060101010101" pitchFamily="49" charset="-122"/>
                          <a:cs typeface="Times New Roman" panose="02020603050405020304" pitchFamily="18" charset="0"/>
                        </a:rPr>
                        <a:t>或营业利润增长</a:t>
                      </a:r>
                      <a:r>
                        <a:rPr lang="en-US" altLang="zh-CN" sz="1200" kern="100" dirty="0">
                          <a:effectLst/>
                          <a:latin typeface="楷体" panose="02010609060101010101" pitchFamily="49" charset="-122"/>
                          <a:ea typeface="楷体" panose="02010609060101010101" pitchFamily="49" charset="-122"/>
                          <a:cs typeface="Times New Roman" panose="02020603050405020304" pitchFamily="18" charset="0"/>
                        </a:rPr>
                        <a:t>32%</a:t>
                      </a:r>
                      <a:endParaRPr lang="zh-CN" alt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3602" marR="63602" marT="0" marB="0" anchor="ctr"/>
                </a:tc>
                <a:extLst>
                  <a:ext uri="{0D108BD9-81ED-4DB2-BD59-A6C34878D82A}">
                    <a16:rowId xmlns:a16="http://schemas.microsoft.com/office/drawing/2014/main" val="2012356381"/>
                  </a:ext>
                </a:extLst>
              </a:tr>
              <a:tr h="591703">
                <a:tc>
                  <a:txBody>
                    <a:bodyPr/>
                    <a:lstStyle/>
                    <a:p>
                      <a:pPr algn="ctr"/>
                      <a:r>
                        <a:rPr lang="zh-CN" sz="1200" kern="100">
                          <a:effectLst/>
                          <a:latin typeface="楷体" panose="02010609060101010101" pitchFamily="49" charset="-122"/>
                          <a:ea typeface="楷体" panose="02010609060101010101" pitchFamily="49" charset="-122"/>
                        </a:rPr>
                        <a:t>第三个归属期</a:t>
                      </a:r>
                      <a:endParaRPr lang="zh-CN" sz="1200" kern="100">
                        <a:effectLst/>
                        <a:latin typeface="楷体" panose="02010609060101010101" pitchFamily="49" charset="-122"/>
                        <a:ea typeface="楷体" panose="02010609060101010101" pitchFamily="49" charset="-122"/>
                        <a:cs typeface="Times New Roman" panose="02020603050405020304" pitchFamily="18" charset="0"/>
                      </a:endParaRPr>
                    </a:p>
                  </a:txBody>
                  <a:tcPr marL="63602" marR="63602" marT="0" marB="0" anchor="ctr"/>
                </a:tc>
                <a:tc>
                  <a:txBody>
                    <a:bodyPr/>
                    <a:lstStyle/>
                    <a:p>
                      <a:pPr algn="ctr"/>
                      <a:r>
                        <a:rPr lang="en-US" altLang="zh-CN" dirty="0">
                          <a:effectLst/>
                          <a:latin typeface="楷体" panose="02010609060101010101" pitchFamily="49" charset="-122"/>
                          <a:ea typeface="楷体" panose="02010609060101010101" pitchFamily="49" charset="-122"/>
                        </a:rPr>
                        <a:t>36</a:t>
                      </a:r>
                      <a:r>
                        <a:rPr lang="zh-CN" altLang="en-US" dirty="0">
                          <a:effectLst/>
                          <a:latin typeface="楷体" panose="02010609060101010101" pitchFamily="49" charset="-122"/>
                          <a:ea typeface="楷体" panose="02010609060101010101" pitchFamily="49" charset="-122"/>
                        </a:rPr>
                        <a:t>月</a:t>
                      </a:r>
                      <a:r>
                        <a:rPr lang="en-US" altLang="zh-CN" dirty="0">
                          <a:effectLst/>
                          <a:latin typeface="楷体" panose="02010609060101010101" pitchFamily="49" charset="-122"/>
                          <a:ea typeface="楷体" panose="02010609060101010101" pitchFamily="49" charset="-122"/>
                        </a:rPr>
                        <a:t>-48</a:t>
                      </a:r>
                      <a:r>
                        <a:rPr lang="zh-CN" altLang="en-US" dirty="0">
                          <a:effectLst/>
                          <a:latin typeface="楷体" panose="02010609060101010101" pitchFamily="49" charset="-122"/>
                          <a:ea typeface="楷体" panose="02010609060101010101" pitchFamily="49" charset="-122"/>
                        </a:rPr>
                        <a:t>月</a:t>
                      </a:r>
                    </a:p>
                  </a:txBody>
                  <a:tcPr marL="12700" marR="12700" anchor="ctr"/>
                </a:tc>
                <a:tc>
                  <a:txBody>
                    <a:bodyPr/>
                    <a:lstStyle/>
                    <a:p>
                      <a:pPr algn="ctr"/>
                      <a:r>
                        <a:rPr lang="en-US" altLang="zh-CN" dirty="0">
                          <a:effectLst/>
                          <a:latin typeface="楷体" panose="02010609060101010101" pitchFamily="49" charset="-122"/>
                          <a:ea typeface="楷体" panose="02010609060101010101" pitchFamily="49" charset="-122"/>
                        </a:rPr>
                        <a:t>25%</a:t>
                      </a:r>
                    </a:p>
                  </a:txBody>
                  <a:tcPr marL="12700" marR="127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楷体" panose="02010609060101010101" pitchFamily="49" charset="-122"/>
                          <a:ea typeface="楷体" panose="02010609060101010101" pitchFamily="49" charset="-122"/>
                          <a:cs typeface="Times New Roman" panose="02020603050405020304" pitchFamily="18" charset="0"/>
                        </a:rPr>
                        <a:t>2022</a:t>
                      </a:r>
                      <a:r>
                        <a:rPr lang="zh-CN" altLang="en-US" sz="1200" kern="100" dirty="0">
                          <a:effectLst/>
                          <a:latin typeface="楷体" panose="02010609060101010101" pitchFamily="49" charset="-122"/>
                          <a:ea typeface="楷体" panose="02010609060101010101" pitchFamily="49" charset="-122"/>
                          <a:cs typeface="Times New Roman" panose="02020603050405020304" pitchFamily="18" charset="0"/>
                        </a:rPr>
                        <a:t>年满足营业收入增长</a:t>
                      </a:r>
                      <a:r>
                        <a:rPr lang="en-US" altLang="zh-CN" sz="1200" kern="100" dirty="0">
                          <a:effectLst/>
                          <a:latin typeface="楷体" panose="02010609060101010101" pitchFamily="49" charset="-122"/>
                          <a:ea typeface="楷体" panose="02010609060101010101" pitchFamily="49" charset="-122"/>
                          <a:cs typeface="Times New Roman" panose="02020603050405020304" pitchFamily="18" charset="0"/>
                        </a:rPr>
                        <a:t>95%</a:t>
                      </a:r>
                      <a:r>
                        <a:rPr lang="zh-CN" altLang="en-US" sz="1200" kern="100" dirty="0">
                          <a:effectLst/>
                          <a:latin typeface="楷体" panose="02010609060101010101" pitchFamily="49" charset="-122"/>
                          <a:ea typeface="楷体" panose="02010609060101010101" pitchFamily="49" charset="-122"/>
                          <a:cs typeface="Times New Roman" panose="02020603050405020304" pitchFamily="18" charset="0"/>
                        </a:rPr>
                        <a:t>或营业利润增长</a:t>
                      </a:r>
                      <a:r>
                        <a:rPr lang="en-US" altLang="zh-CN" sz="1200" kern="100" dirty="0">
                          <a:effectLst/>
                          <a:latin typeface="楷体" panose="02010609060101010101" pitchFamily="49" charset="-122"/>
                          <a:ea typeface="楷体" panose="02010609060101010101" pitchFamily="49" charset="-122"/>
                          <a:cs typeface="Times New Roman" panose="02020603050405020304" pitchFamily="18" charset="0"/>
                        </a:rPr>
                        <a:t>95%</a:t>
                      </a:r>
                      <a:endParaRPr lang="zh-CN" alt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3602" marR="63602"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楷体" panose="02010609060101010101" pitchFamily="49" charset="-122"/>
                          <a:ea typeface="楷体" panose="02010609060101010101" pitchFamily="49" charset="-122"/>
                          <a:cs typeface="Times New Roman" panose="02020603050405020304" pitchFamily="18" charset="0"/>
                        </a:rPr>
                        <a:t>2022</a:t>
                      </a:r>
                      <a:r>
                        <a:rPr lang="zh-CN" altLang="en-US" sz="1200" kern="100" dirty="0">
                          <a:effectLst/>
                          <a:latin typeface="楷体" panose="02010609060101010101" pitchFamily="49" charset="-122"/>
                          <a:ea typeface="楷体" panose="02010609060101010101" pitchFamily="49" charset="-122"/>
                          <a:cs typeface="Times New Roman" panose="02020603050405020304" pitchFamily="18" charset="0"/>
                        </a:rPr>
                        <a:t>年满足营业收入增长</a:t>
                      </a:r>
                      <a:r>
                        <a:rPr lang="en-US" altLang="zh-CN" sz="1200" kern="100" dirty="0">
                          <a:effectLst/>
                          <a:latin typeface="楷体" panose="02010609060101010101" pitchFamily="49" charset="-122"/>
                          <a:ea typeface="楷体" panose="02010609060101010101" pitchFamily="49" charset="-122"/>
                          <a:cs typeface="Times New Roman" panose="02020603050405020304" pitchFamily="18" charset="0"/>
                        </a:rPr>
                        <a:t>52%</a:t>
                      </a:r>
                      <a:r>
                        <a:rPr lang="zh-CN" altLang="en-US" sz="1200" kern="100" dirty="0">
                          <a:effectLst/>
                          <a:latin typeface="楷体" panose="02010609060101010101" pitchFamily="49" charset="-122"/>
                          <a:ea typeface="楷体" panose="02010609060101010101" pitchFamily="49" charset="-122"/>
                          <a:cs typeface="Times New Roman" panose="02020603050405020304" pitchFamily="18" charset="0"/>
                        </a:rPr>
                        <a:t>或营业利润增长</a:t>
                      </a:r>
                      <a:r>
                        <a:rPr lang="en-US" altLang="zh-CN" sz="1200" kern="100" dirty="0">
                          <a:effectLst/>
                          <a:latin typeface="楷体" panose="02010609060101010101" pitchFamily="49" charset="-122"/>
                          <a:ea typeface="楷体" panose="02010609060101010101" pitchFamily="49" charset="-122"/>
                          <a:cs typeface="Times New Roman" panose="02020603050405020304" pitchFamily="18" charset="0"/>
                        </a:rPr>
                        <a:t>52%</a:t>
                      </a:r>
                      <a:endParaRPr lang="zh-CN" alt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3602" marR="63602" marT="0" marB="0" anchor="ctr"/>
                </a:tc>
                <a:extLst>
                  <a:ext uri="{0D108BD9-81ED-4DB2-BD59-A6C34878D82A}">
                    <a16:rowId xmlns:a16="http://schemas.microsoft.com/office/drawing/2014/main" val="3288999878"/>
                  </a:ext>
                </a:extLst>
              </a:tr>
              <a:tr h="591703">
                <a:tc>
                  <a:txBody>
                    <a:bodyPr/>
                    <a:lstStyle/>
                    <a:p>
                      <a:pPr algn="ctr"/>
                      <a:r>
                        <a:rPr lang="zh-CN" sz="1200" kern="100" dirty="0">
                          <a:effectLst/>
                          <a:latin typeface="楷体" panose="02010609060101010101" pitchFamily="49" charset="-122"/>
                          <a:ea typeface="楷体" panose="02010609060101010101" pitchFamily="49" charset="-122"/>
                        </a:rPr>
                        <a:t>第四个归属期</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3602" marR="63602" marT="0" marB="0" anchor="ctr"/>
                </a:tc>
                <a:tc>
                  <a:txBody>
                    <a:bodyPr/>
                    <a:lstStyle/>
                    <a:p>
                      <a:pPr algn="ctr"/>
                      <a:r>
                        <a:rPr lang="en-US" altLang="zh-CN" dirty="0">
                          <a:effectLst/>
                          <a:latin typeface="楷体" panose="02010609060101010101" pitchFamily="49" charset="-122"/>
                          <a:ea typeface="楷体" panose="02010609060101010101" pitchFamily="49" charset="-122"/>
                        </a:rPr>
                        <a:t>48</a:t>
                      </a:r>
                      <a:r>
                        <a:rPr lang="zh-CN" altLang="en-US" dirty="0">
                          <a:effectLst/>
                          <a:latin typeface="楷体" panose="02010609060101010101" pitchFamily="49" charset="-122"/>
                          <a:ea typeface="楷体" panose="02010609060101010101" pitchFamily="49" charset="-122"/>
                        </a:rPr>
                        <a:t>月</a:t>
                      </a:r>
                      <a:r>
                        <a:rPr lang="en-US" altLang="zh-CN" dirty="0">
                          <a:effectLst/>
                          <a:latin typeface="楷体" panose="02010609060101010101" pitchFamily="49" charset="-122"/>
                          <a:ea typeface="楷体" panose="02010609060101010101" pitchFamily="49" charset="-122"/>
                        </a:rPr>
                        <a:t>-60</a:t>
                      </a:r>
                      <a:r>
                        <a:rPr lang="zh-CN" altLang="en-US" dirty="0">
                          <a:effectLst/>
                          <a:latin typeface="楷体" panose="02010609060101010101" pitchFamily="49" charset="-122"/>
                          <a:ea typeface="楷体" panose="02010609060101010101" pitchFamily="49" charset="-122"/>
                        </a:rPr>
                        <a:t>月</a:t>
                      </a:r>
                    </a:p>
                  </a:txBody>
                  <a:tcPr marL="12700" marR="12700" anchor="ctr"/>
                </a:tc>
                <a:tc>
                  <a:txBody>
                    <a:bodyPr/>
                    <a:lstStyle/>
                    <a:p>
                      <a:pPr algn="ctr"/>
                      <a:r>
                        <a:rPr lang="en-US" altLang="zh-CN" dirty="0">
                          <a:effectLst/>
                          <a:latin typeface="楷体" panose="02010609060101010101" pitchFamily="49" charset="-122"/>
                          <a:ea typeface="楷体" panose="02010609060101010101" pitchFamily="49" charset="-122"/>
                        </a:rPr>
                        <a:t>25%</a:t>
                      </a:r>
                    </a:p>
                  </a:txBody>
                  <a:tcPr marL="12700" marR="127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楷体" panose="02010609060101010101" pitchFamily="49" charset="-122"/>
                          <a:ea typeface="楷体" panose="02010609060101010101" pitchFamily="49" charset="-122"/>
                          <a:cs typeface="Times New Roman" panose="02020603050405020304" pitchFamily="18" charset="0"/>
                        </a:rPr>
                        <a:t>2023</a:t>
                      </a:r>
                      <a:r>
                        <a:rPr lang="zh-CN" altLang="en-US" sz="1200" kern="100" dirty="0">
                          <a:effectLst/>
                          <a:latin typeface="楷体" panose="02010609060101010101" pitchFamily="49" charset="-122"/>
                          <a:ea typeface="楷体" panose="02010609060101010101" pitchFamily="49" charset="-122"/>
                          <a:cs typeface="Times New Roman" panose="02020603050405020304" pitchFamily="18" charset="0"/>
                        </a:rPr>
                        <a:t>年满足营业收入增长</a:t>
                      </a:r>
                      <a:r>
                        <a:rPr lang="en-US" altLang="zh-CN" sz="1200" kern="100" dirty="0">
                          <a:effectLst/>
                          <a:latin typeface="楷体" panose="02010609060101010101" pitchFamily="49" charset="-122"/>
                          <a:ea typeface="楷体" panose="02010609060101010101" pitchFamily="49" charset="-122"/>
                          <a:cs typeface="Times New Roman" panose="02020603050405020304" pitchFamily="18" charset="0"/>
                        </a:rPr>
                        <a:t>144%</a:t>
                      </a:r>
                      <a:r>
                        <a:rPr lang="zh-CN" altLang="en-US" sz="1200" kern="100" dirty="0">
                          <a:effectLst/>
                          <a:latin typeface="楷体" panose="02010609060101010101" pitchFamily="49" charset="-122"/>
                          <a:ea typeface="楷体" panose="02010609060101010101" pitchFamily="49" charset="-122"/>
                          <a:cs typeface="Times New Roman" panose="02020603050405020304" pitchFamily="18" charset="0"/>
                        </a:rPr>
                        <a:t>或营业利润增长</a:t>
                      </a:r>
                      <a:r>
                        <a:rPr lang="en-US" altLang="zh-CN" sz="1200" kern="100" dirty="0">
                          <a:effectLst/>
                          <a:latin typeface="楷体" panose="02010609060101010101" pitchFamily="49" charset="-122"/>
                          <a:ea typeface="楷体" panose="02010609060101010101" pitchFamily="49" charset="-122"/>
                          <a:cs typeface="Times New Roman" panose="02020603050405020304" pitchFamily="18" charset="0"/>
                        </a:rPr>
                        <a:t>144%</a:t>
                      </a:r>
                      <a:endParaRPr lang="zh-CN" alt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3602" marR="63602"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楷体" panose="02010609060101010101" pitchFamily="49" charset="-122"/>
                          <a:ea typeface="楷体" panose="02010609060101010101" pitchFamily="49" charset="-122"/>
                          <a:cs typeface="Times New Roman" panose="02020603050405020304" pitchFamily="18" charset="0"/>
                        </a:rPr>
                        <a:t>2023</a:t>
                      </a:r>
                      <a:r>
                        <a:rPr lang="zh-CN" altLang="en-US" sz="1200" kern="100" dirty="0">
                          <a:effectLst/>
                          <a:latin typeface="楷体" panose="02010609060101010101" pitchFamily="49" charset="-122"/>
                          <a:ea typeface="楷体" panose="02010609060101010101" pitchFamily="49" charset="-122"/>
                          <a:cs typeface="Times New Roman" panose="02020603050405020304" pitchFamily="18" charset="0"/>
                        </a:rPr>
                        <a:t>年满足营业收入增长</a:t>
                      </a:r>
                      <a:r>
                        <a:rPr lang="en-US" altLang="zh-CN" sz="1200" kern="100" dirty="0">
                          <a:effectLst/>
                          <a:latin typeface="楷体" panose="02010609060101010101" pitchFamily="49" charset="-122"/>
                          <a:ea typeface="楷体" panose="02010609060101010101" pitchFamily="49" charset="-122"/>
                          <a:cs typeface="Times New Roman" panose="02020603050405020304" pitchFamily="18" charset="0"/>
                        </a:rPr>
                        <a:t>74%</a:t>
                      </a:r>
                      <a:r>
                        <a:rPr lang="zh-CN" altLang="en-US" sz="1200" kern="100" dirty="0">
                          <a:effectLst/>
                          <a:latin typeface="楷体" panose="02010609060101010101" pitchFamily="49" charset="-122"/>
                          <a:ea typeface="楷体" panose="02010609060101010101" pitchFamily="49" charset="-122"/>
                          <a:cs typeface="Times New Roman" panose="02020603050405020304" pitchFamily="18" charset="0"/>
                        </a:rPr>
                        <a:t>或营业利润增长</a:t>
                      </a:r>
                      <a:r>
                        <a:rPr lang="en-US" altLang="zh-CN" sz="1200" kern="100" dirty="0">
                          <a:effectLst/>
                          <a:latin typeface="楷体" panose="02010609060101010101" pitchFamily="49" charset="-122"/>
                          <a:ea typeface="楷体" panose="02010609060101010101" pitchFamily="49" charset="-122"/>
                          <a:cs typeface="Times New Roman" panose="02020603050405020304" pitchFamily="18" charset="0"/>
                        </a:rPr>
                        <a:t>74%</a:t>
                      </a:r>
                      <a:endParaRPr lang="zh-CN" alt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3602" marR="63602" marT="0" marB="0" anchor="ctr"/>
                </a:tc>
                <a:extLst>
                  <a:ext uri="{0D108BD9-81ED-4DB2-BD59-A6C34878D82A}">
                    <a16:rowId xmlns:a16="http://schemas.microsoft.com/office/drawing/2014/main" val="3064294197"/>
                  </a:ext>
                </a:extLst>
              </a:tr>
            </a:tbl>
          </a:graphicData>
        </a:graphic>
      </p:graphicFrame>
    </p:spTree>
    <p:extLst>
      <p:ext uri="{BB962C8B-B14F-4D97-AF65-F5344CB8AC3E}">
        <p14:creationId xmlns:p14="http://schemas.microsoft.com/office/powerpoint/2010/main" val="390763984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BED79C4-D92F-428A-85FF-8A25DE8A2235}"/>
              </a:ext>
            </a:extLst>
          </p:cNvPr>
          <p:cNvSpPr txBox="1"/>
          <p:nvPr/>
        </p:nvSpPr>
        <p:spPr>
          <a:xfrm>
            <a:off x="325755" y="177951"/>
            <a:ext cx="9707703" cy="461665"/>
          </a:xfrm>
          <a:prstGeom prst="rect">
            <a:avLst/>
          </a:prstGeom>
          <a:ln w="12700">
            <a:miter lim="400000"/>
          </a:ln>
        </p:spPr>
        <p:txBody>
          <a:bodyPr wrap="square" lIns="45719" rIns="45719">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5BAC"/>
                </a:solidFill>
                <a:effectLst/>
                <a:uLnTx/>
                <a:uFillTx/>
                <a:latin typeface="楷体" panose="02010609060101010101" charset="-122"/>
                <a:ea typeface="楷体" panose="02010609060101010101" charset="-122"/>
                <a:cs typeface="Helvetica"/>
                <a:sym typeface="微软雅黑" panose="020B0503020204020204" charset="-122"/>
              </a:rPr>
              <a:t>公司营收高速增长，毛利率净利率维持高水平</a:t>
            </a:r>
            <a:endParaRPr kumimoji="0" lang="en-US" altLang="zh-CN" sz="2400" b="1" i="0" u="none" strike="noStrike" kern="0" cap="none" spc="0" normalizeH="0" baseline="0" noProof="0" dirty="0">
              <a:ln>
                <a:noFill/>
              </a:ln>
              <a:solidFill>
                <a:srgbClr val="005BAC"/>
              </a:solidFill>
              <a:effectLst/>
              <a:uLnTx/>
              <a:uFillTx/>
              <a:latin typeface="楷体" panose="02010609060101010101" charset="-122"/>
              <a:ea typeface="楷体" panose="02010609060101010101" charset="-122"/>
              <a:cs typeface="Helvetica"/>
              <a:sym typeface="微软雅黑" panose="020B0503020204020204" charset="-122"/>
            </a:endParaRPr>
          </a:p>
        </p:txBody>
      </p:sp>
      <p:sp>
        <p:nvSpPr>
          <p:cNvPr id="3" name="矩形 2">
            <a:extLst>
              <a:ext uri="{FF2B5EF4-FFF2-40B4-BE49-F238E27FC236}">
                <a16:creationId xmlns:a16="http://schemas.microsoft.com/office/drawing/2014/main" id="{FDFBA037-96F5-4C19-8E49-C9DDFAB6112B}"/>
              </a:ext>
            </a:extLst>
          </p:cNvPr>
          <p:cNvSpPr/>
          <p:nvPr/>
        </p:nvSpPr>
        <p:spPr>
          <a:xfrm>
            <a:off x="233916" y="785175"/>
            <a:ext cx="11653284" cy="2554545"/>
          </a:xfrm>
          <a:prstGeom prst="rect">
            <a:avLst/>
          </a:prstGeom>
        </p:spPr>
        <p:txBody>
          <a:bodyPr wrap="square">
            <a:spAutoFit/>
          </a:bodyPr>
          <a:lstStyle/>
          <a:p>
            <a:pPr hangingPunct="0">
              <a:defRPr/>
            </a:pPr>
            <a:r>
              <a:rPr lang="zh-CN" altLang="en-US" sz="1600" b="1" kern="0" dirty="0">
                <a:solidFill>
                  <a:srgbClr val="000000"/>
                </a:solidFill>
                <a:latin typeface="楷体" panose="02010609060101010101" charset="-122"/>
                <a:ea typeface="楷体" panose="02010609060101010101" charset="-122"/>
                <a:sym typeface="微软雅黑" panose="020B0503020204020204" charset="-122"/>
              </a:rPr>
              <a:t>公司收入端和利润端高速增长。</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2014-2020</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年，公司营业总收入由</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1.01</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亿元增长到</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2.89</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亿元，</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CAGR</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为</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19.12%</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；归母净利润由</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0.32</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亿元增长到</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1.19</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亿元，</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CAGR</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为</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24.25%</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2020</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年公司营收和归母净利润出现下滑，分别</a:t>
            </a:r>
            <a:r>
              <a:rPr lang="zh-CN" altLang="en-US" sz="1600" kern="0" dirty="0">
                <a:solidFill>
                  <a:srgbClr val="000000"/>
                </a:solidFill>
                <a:latin typeface="楷体" panose="02010609060101010101" charset="-122"/>
                <a:ea typeface="楷体" panose="02010609060101010101" charset="-122"/>
                <a:cs typeface="Helvetica"/>
                <a:sym typeface="微软雅黑" panose="020B0503020204020204" charset="-122"/>
              </a:rPr>
              <a:t>同比下降</a:t>
            </a:r>
            <a:r>
              <a:rPr lang="en-US" altLang="zh-CN" sz="1600" kern="0" dirty="0">
                <a:solidFill>
                  <a:srgbClr val="000000"/>
                </a:solidFill>
                <a:latin typeface="楷体" panose="02010609060101010101" charset="-122"/>
                <a:ea typeface="楷体" panose="02010609060101010101" charset="-122"/>
                <a:cs typeface="Helvetica"/>
                <a:sym typeface="微软雅黑" panose="020B0503020204020204" charset="-122"/>
              </a:rPr>
              <a:t>1.08%</a:t>
            </a:r>
            <a:r>
              <a:rPr lang="zh-CN" altLang="en-US" sz="1600" kern="0" dirty="0">
                <a:solidFill>
                  <a:srgbClr val="000000"/>
                </a:solidFill>
                <a:latin typeface="楷体" panose="02010609060101010101" charset="-122"/>
                <a:ea typeface="楷体" panose="02010609060101010101" charset="-122"/>
                <a:cs typeface="Helvetica"/>
                <a:sym typeface="微软雅黑" panose="020B0503020204020204" charset="-122"/>
              </a:rPr>
              <a:t>和</a:t>
            </a:r>
            <a:r>
              <a:rPr lang="en-US" altLang="zh-CN" sz="1600" kern="0" dirty="0">
                <a:solidFill>
                  <a:srgbClr val="000000"/>
                </a:solidFill>
                <a:latin typeface="楷体" panose="02010609060101010101" charset="-122"/>
                <a:ea typeface="楷体" panose="02010609060101010101" charset="-122"/>
                <a:cs typeface="Helvetica"/>
                <a:sym typeface="微软雅黑" panose="020B0503020204020204" charset="-122"/>
              </a:rPr>
              <a:t>7.33%</a:t>
            </a:r>
            <a:r>
              <a:rPr lang="zh-CN" altLang="en-US" sz="1600" kern="0" dirty="0">
                <a:solidFill>
                  <a:srgbClr val="000000"/>
                </a:solidFill>
                <a:latin typeface="楷体" panose="02010609060101010101" charset="-122"/>
                <a:ea typeface="楷体" panose="02010609060101010101" charset="-122"/>
                <a:cs typeface="Helvetica"/>
                <a:sym typeface="微软雅黑" panose="020B0503020204020204" charset="-122"/>
              </a:rPr>
              <a:t>，归母净利润小幅下降的原因主要是</a:t>
            </a:r>
            <a:r>
              <a:rPr lang="zh-CN" altLang="en-US" sz="1600" kern="0" dirty="0">
                <a:solidFill>
                  <a:srgbClr val="000000"/>
                </a:solidFill>
                <a:latin typeface="楷体" panose="02010609060101010101" charset="-122"/>
                <a:ea typeface="楷体" panose="02010609060101010101" charset="-122"/>
                <a:cs typeface="Helvetica"/>
              </a:rPr>
              <a:t>为加快新产品开发而加大了研发投入，以及计提了股权激励费用。</a:t>
            </a:r>
            <a:endParaRPr lang="en-US" altLang="zh-CN" sz="1600" kern="0" dirty="0">
              <a:solidFill>
                <a:srgbClr val="000000"/>
              </a:solidFill>
              <a:latin typeface="楷体" panose="02010609060101010101" charset="-122"/>
              <a:ea typeface="楷体" panose="02010609060101010101" charset="-122"/>
              <a:cs typeface="Helvetica"/>
              <a:sym typeface="微软雅黑" panose="020B0503020204020204" charset="-122"/>
            </a:endParaRPr>
          </a:p>
          <a:p>
            <a:pPr hangingPunct="0">
              <a:defRPr/>
            </a:pPr>
            <a:r>
              <a:rPr lang="zh-CN" altLang="en-US" sz="1600" b="1" kern="0" dirty="0">
                <a:solidFill>
                  <a:srgbClr val="000000"/>
                </a:solidFill>
                <a:latin typeface="楷体" panose="02010609060101010101" charset="-122"/>
                <a:ea typeface="楷体" panose="02010609060101010101" charset="-122"/>
                <a:cs typeface="Helvetica"/>
                <a:sym typeface="微软雅黑" panose="020B0503020204020204" charset="-122"/>
              </a:rPr>
              <a:t>公司毛利率净利率维持高水平。</a:t>
            </a:r>
            <a:r>
              <a:rPr lang="en-US" altLang="zh-CN" sz="1600" kern="0" dirty="0">
                <a:solidFill>
                  <a:srgbClr val="000000"/>
                </a:solidFill>
                <a:latin typeface="楷体" panose="02010609060101010101" charset="-122"/>
                <a:ea typeface="楷体" panose="02010609060101010101" charset="-122"/>
                <a:cs typeface="Helvetica"/>
                <a:sym typeface="微软雅黑" panose="020B0503020204020204" charset="-122"/>
              </a:rPr>
              <a:t>2014</a:t>
            </a:r>
            <a:r>
              <a:rPr lang="zh-CN" altLang="en-US" sz="1600" kern="0" dirty="0">
                <a:solidFill>
                  <a:srgbClr val="000000"/>
                </a:solidFill>
                <a:latin typeface="楷体" panose="02010609060101010101" charset="-122"/>
                <a:ea typeface="楷体" panose="02010609060101010101" charset="-122"/>
                <a:cs typeface="Helvetica"/>
                <a:sym typeface="微软雅黑" panose="020B0503020204020204" charset="-122"/>
              </a:rPr>
              <a:t>年以来，</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公司收益能力有所提高，毛利率由</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2014</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年的</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63.08%</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增长至</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2020</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年</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66.40%</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，销售净利率由</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2014</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年的</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32.09%</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增长至</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2020</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年的</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43.52%</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，公司</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2016</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年毛利率的上升主要是由于电磁屏蔽膜售价上升，之后电磁屏蔽膜售价一直下跌，但由于公司成本控制得当，毛利率于</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2017</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年小幅上升；随着电磁屏蔽膜价格继续承压下行，毛利率更高的</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HSFUSB3</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系列产品销售占比不断提高冲缓毛利率下行趋势，公司毛利率小幅下降。</a:t>
            </a:r>
            <a:r>
              <a:rPr lang="zh-CN" altLang="en-US" sz="1600" kern="0" dirty="0">
                <a:solidFill>
                  <a:srgbClr val="000000"/>
                </a:solidFill>
                <a:latin typeface="楷体" panose="02010609060101010101" charset="-122"/>
                <a:ea typeface="楷体" panose="02010609060101010101" charset="-122"/>
                <a:cs typeface="Helvetica"/>
                <a:sym typeface="微软雅黑" panose="020B0503020204020204" charset="-122"/>
              </a:rPr>
              <a:t>费用端方面，</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2014</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年</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-2020</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，公司销售费用率稳定在</a:t>
            </a:r>
            <a:r>
              <a:rPr lang="en-US" altLang="zh-CN" sz="1600" kern="0" dirty="0">
                <a:solidFill>
                  <a:srgbClr val="000000"/>
                </a:solidFill>
                <a:latin typeface="楷体" panose="02010609060101010101" charset="-122"/>
                <a:ea typeface="楷体" panose="02010609060101010101" charset="-122"/>
                <a:cs typeface="Helvetica"/>
                <a:sym typeface="微软雅黑" panose="020B0503020204020204" charset="-122"/>
              </a:rPr>
              <a:t>3.5%</a:t>
            </a:r>
            <a:r>
              <a:rPr lang="zh-CN" altLang="en-US" sz="1600" kern="0" dirty="0">
                <a:solidFill>
                  <a:srgbClr val="000000"/>
                </a:solidFill>
                <a:latin typeface="楷体" panose="02010609060101010101" charset="-122"/>
                <a:ea typeface="楷体" panose="02010609060101010101" charset="-122"/>
                <a:cs typeface="Helvetica"/>
                <a:sym typeface="微软雅黑" panose="020B0503020204020204" charset="-122"/>
              </a:rPr>
              <a:t>左右。</a:t>
            </a:r>
            <a:r>
              <a:rPr lang="en-US" altLang="zh-CN" sz="1600" kern="0" dirty="0">
                <a:solidFill>
                  <a:srgbClr val="000000"/>
                </a:solidFill>
                <a:latin typeface="楷体" panose="02010609060101010101" charset="-122"/>
                <a:ea typeface="楷体" panose="02010609060101010101" charset="-122"/>
                <a:cs typeface="Helvetica"/>
                <a:sym typeface="微软雅黑" panose="020B0503020204020204" charset="-122"/>
              </a:rPr>
              <a:t>2014</a:t>
            </a:r>
            <a:r>
              <a:rPr lang="zh-CN" altLang="en-US" sz="1600" kern="0" dirty="0">
                <a:solidFill>
                  <a:srgbClr val="000000"/>
                </a:solidFill>
                <a:latin typeface="楷体" panose="02010609060101010101" charset="-122"/>
                <a:ea typeface="楷体" panose="02010609060101010101" charset="-122"/>
                <a:cs typeface="Helvetica"/>
                <a:sym typeface="微软雅黑" panose="020B0503020204020204" charset="-122"/>
              </a:rPr>
              <a:t>年以来，公司管理费用率在</a:t>
            </a:r>
            <a:r>
              <a:rPr lang="en-US" altLang="zh-CN" sz="1600" kern="0" dirty="0">
                <a:solidFill>
                  <a:srgbClr val="000000"/>
                </a:solidFill>
                <a:latin typeface="楷体" panose="02010609060101010101" charset="-122"/>
                <a:ea typeface="楷体" panose="02010609060101010101" charset="-122"/>
                <a:cs typeface="Helvetica"/>
                <a:sym typeface="微软雅黑" panose="020B0503020204020204" charset="-122"/>
              </a:rPr>
              <a:t>2016-2018</a:t>
            </a:r>
            <a:r>
              <a:rPr lang="zh-CN" altLang="en-US" sz="1600" kern="0" dirty="0">
                <a:solidFill>
                  <a:srgbClr val="000000"/>
                </a:solidFill>
                <a:latin typeface="楷体" panose="02010609060101010101" charset="-122"/>
                <a:ea typeface="楷体" panose="02010609060101010101" charset="-122"/>
                <a:cs typeface="Helvetica"/>
                <a:sym typeface="微软雅黑" panose="020B0503020204020204" charset="-122"/>
              </a:rPr>
              <a:t>年出现下降，由</a:t>
            </a:r>
            <a:r>
              <a:rPr lang="en-US" altLang="zh-CN" sz="1600" kern="0" dirty="0">
                <a:solidFill>
                  <a:srgbClr val="000000"/>
                </a:solidFill>
                <a:latin typeface="楷体" panose="02010609060101010101" charset="-122"/>
                <a:ea typeface="楷体" panose="02010609060101010101" charset="-122"/>
                <a:cs typeface="Helvetica"/>
                <a:sym typeface="微软雅黑" panose="020B0503020204020204" charset="-122"/>
              </a:rPr>
              <a:t>2014</a:t>
            </a:r>
            <a:r>
              <a:rPr lang="zh-CN" altLang="en-US" sz="1600" kern="0" dirty="0">
                <a:solidFill>
                  <a:srgbClr val="000000"/>
                </a:solidFill>
                <a:latin typeface="楷体" panose="02010609060101010101" charset="-122"/>
                <a:ea typeface="楷体" panose="02010609060101010101" charset="-122"/>
                <a:cs typeface="Helvetica"/>
                <a:sym typeface="微软雅黑" panose="020B0503020204020204" charset="-122"/>
              </a:rPr>
              <a:t>年的</a:t>
            </a:r>
            <a:r>
              <a:rPr lang="en-US" altLang="zh-CN" sz="1600" kern="0" dirty="0">
                <a:solidFill>
                  <a:srgbClr val="000000"/>
                </a:solidFill>
                <a:latin typeface="楷体" panose="02010609060101010101" charset="-122"/>
                <a:ea typeface="楷体" panose="02010609060101010101" charset="-122"/>
                <a:cs typeface="Helvetica"/>
                <a:sym typeface="微软雅黑" panose="020B0503020204020204" charset="-122"/>
              </a:rPr>
              <a:t>19.43%</a:t>
            </a:r>
            <a:r>
              <a:rPr lang="zh-CN" altLang="en-US" sz="1600" kern="0" dirty="0">
                <a:solidFill>
                  <a:srgbClr val="000000"/>
                </a:solidFill>
                <a:latin typeface="楷体" panose="02010609060101010101" charset="-122"/>
                <a:ea typeface="楷体" panose="02010609060101010101" charset="-122"/>
                <a:cs typeface="Helvetica"/>
                <a:sym typeface="微软雅黑" panose="020B0503020204020204" charset="-122"/>
              </a:rPr>
              <a:t>下降至</a:t>
            </a:r>
            <a:r>
              <a:rPr lang="en-US" altLang="zh-CN" sz="1600" kern="0" dirty="0">
                <a:solidFill>
                  <a:srgbClr val="000000"/>
                </a:solidFill>
                <a:latin typeface="楷体" panose="02010609060101010101" charset="-122"/>
                <a:ea typeface="楷体" panose="02010609060101010101" charset="-122"/>
                <a:cs typeface="Helvetica"/>
                <a:sym typeface="微软雅黑" panose="020B0503020204020204" charset="-122"/>
              </a:rPr>
              <a:t>2018</a:t>
            </a:r>
            <a:r>
              <a:rPr lang="zh-CN" altLang="en-US" sz="1600" kern="0" dirty="0">
                <a:solidFill>
                  <a:srgbClr val="000000"/>
                </a:solidFill>
                <a:latin typeface="楷体" panose="02010609060101010101" charset="-122"/>
                <a:ea typeface="楷体" panose="02010609060101010101" charset="-122"/>
                <a:cs typeface="Helvetica"/>
                <a:sym typeface="微软雅黑" panose="020B0503020204020204" charset="-122"/>
              </a:rPr>
              <a:t>年的</a:t>
            </a:r>
            <a:r>
              <a:rPr lang="en-US" altLang="zh-CN" sz="1600" kern="0" dirty="0">
                <a:solidFill>
                  <a:srgbClr val="000000"/>
                </a:solidFill>
                <a:latin typeface="楷体" panose="02010609060101010101" charset="-122"/>
                <a:ea typeface="楷体" panose="02010609060101010101" charset="-122"/>
                <a:cs typeface="Helvetica"/>
                <a:sym typeface="微软雅黑" panose="020B0503020204020204" charset="-122"/>
              </a:rPr>
              <a:t>15.15%</a:t>
            </a:r>
            <a:r>
              <a:rPr lang="zh-CN" altLang="en-US" sz="1600" kern="0" dirty="0">
                <a:solidFill>
                  <a:srgbClr val="000000"/>
                </a:solidFill>
                <a:latin typeface="楷体" panose="02010609060101010101" charset="-122"/>
                <a:ea typeface="楷体" panose="02010609060101010101" charset="-122"/>
                <a:cs typeface="Helvetica"/>
                <a:sym typeface="微软雅黑" panose="020B0503020204020204" charset="-122"/>
              </a:rPr>
              <a:t>，现已回升至</a:t>
            </a:r>
            <a:r>
              <a:rPr lang="en-US" altLang="zh-CN" sz="1600" kern="0" dirty="0">
                <a:solidFill>
                  <a:srgbClr val="000000"/>
                </a:solidFill>
                <a:latin typeface="楷体" panose="02010609060101010101" charset="-122"/>
                <a:ea typeface="楷体" panose="02010609060101010101" charset="-122"/>
                <a:cs typeface="Helvetica"/>
                <a:sym typeface="微软雅黑" panose="020B0503020204020204" charset="-122"/>
              </a:rPr>
              <a:t>2020</a:t>
            </a:r>
            <a:r>
              <a:rPr lang="zh-CN" altLang="en-US" sz="1600" kern="0" dirty="0">
                <a:solidFill>
                  <a:srgbClr val="000000"/>
                </a:solidFill>
                <a:latin typeface="楷体" panose="02010609060101010101" charset="-122"/>
                <a:ea typeface="楷体" panose="02010609060101010101" charset="-122"/>
                <a:cs typeface="Helvetica"/>
                <a:sym typeface="微软雅黑" panose="020B0503020204020204" charset="-122"/>
              </a:rPr>
              <a:t>的</a:t>
            </a:r>
            <a:r>
              <a:rPr lang="en-US" altLang="zh-CN" sz="1600" kern="0" dirty="0">
                <a:solidFill>
                  <a:srgbClr val="000000"/>
                </a:solidFill>
                <a:latin typeface="楷体" panose="02010609060101010101" charset="-122"/>
                <a:ea typeface="楷体" panose="02010609060101010101" charset="-122"/>
                <a:cs typeface="Helvetica"/>
                <a:sym typeface="微软雅黑" panose="020B0503020204020204" charset="-122"/>
              </a:rPr>
              <a:t>26.09%</a:t>
            </a:r>
            <a:r>
              <a:rPr lang="zh-CN" altLang="en-US" sz="1600" kern="0" dirty="0">
                <a:solidFill>
                  <a:srgbClr val="000000"/>
                </a:solidFill>
                <a:latin typeface="楷体" panose="02010609060101010101" charset="-122"/>
                <a:ea typeface="楷体" panose="02010609060101010101" charset="-122"/>
                <a:cs typeface="Helvetica"/>
                <a:sym typeface="微软雅黑" panose="020B0503020204020204" charset="-122"/>
              </a:rPr>
              <a:t>，公司管理费用率的上升主要系公司研发费用支出的大幅上升，研发费用从</a:t>
            </a:r>
            <a:r>
              <a:rPr lang="en-US" altLang="zh-CN" sz="1600" kern="0" dirty="0">
                <a:solidFill>
                  <a:srgbClr val="000000"/>
                </a:solidFill>
                <a:latin typeface="楷体" panose="02010609060101010101" charset="-122"/>
                <a:ea typeface="楷体" panose="02010609060101010101" charset="-122"/>
                <a:cs typeface="Helvetica"/>
                <a:sym typeface="微软雅黑" panose="020B0503020204020204" charset="-122"/>
              </a:rPr>
              <a:t>2018</a:t>
            </a:r>
            <a:r>
              <a:rPr lang="zh-CN" altLang="en-US" sz="1600" kern="0" dirty="0">
                <a:solidFill>
                  <a:srgbClr val="000000"/>
                </a:solidFill>
                <a:latin typeface="楷体" panose="02010609060101010101" charset="-122"/>
                <a:ea typeface="楷体" panose="02010609060101010101" charset="-122"/>
                <a:cs typeface="Helvetica"/>
                <a:sym typeface="微软雅黑" panose="020B0503020204020204" charset="-122"/>
              </a:rPr>
              <a:t>年的</a:t>
            </a:r>
            <a:r>
              <a:rPr lang="en-US" altLang="zh-CN" sz="1600" kern="0" dirty="0">
                <a:solidFill>
                  <a:srgbClr val="000000"/>
                </a:solidFill>
                <a:latin typeface="楷体" panose="02010609060101010101" charset="-122"/>
                <a:ea typeface="楷体" panose="02010609060101010101" charset="-122"/>
                <a:cs typeface="Helvetica"/>
                <a:sym typeface="微软雅黑" panose="020B0503020204020204" charset="-122"/>
              </a:rPr>
              <a:t>2166</a:t>
            </a:r>
            <a:r>
              <a:rPr lang="zh-CN" altLang="en-US" sz="1600" kern="0" dirty="0">
                <a:solidFill>
                  <a:srgbClr val="000000"/>
                </a:solidFill>
                <a:latin typeface="楷体" panose="02010609060101010101" charset="-122"/>
                <a:ea typeface="楷体" panose="02010609060101010101" charset="-122"/>
                <a:cs typeface="Helvetica"/>
                <a:sym typeface="微软雅黑" panose="020B0503020204020204" charset="-122"/>
              </a:rPr>
              <a:t>万增长到</a:t>
            </a:r>
            <a:r>
              <a:rPr lang="en-US" altLang="zh-CN" sz="1600" kern="0" dirty="0">
                <a:solidFill>
                  <a:srgbClr val="000000"/>
                </a:solidFill>
                <a:latin typeface="楷体" panose="02010609060101010101" charset="-122"/>
                <a:ea typeface="楷体" panose="02010609060101010101" charset="-122"/>
                <a:cs typeface="Helvetica"/>
                <a:sym typeface="微软雅黑" panose="020B0503020204020204" charset="-122"/>
              </a:rPr>
              <a:t>2020</a:t>
            </a:r>
            <a:r>
              <a:rPr lang="zh-CN" altLang="en-US" sz="1600" kern="0" dirty="0">
                <a:solidFill>
                  <a:srgbClr val="000000"/>
                </a:solidFill>
                <a:latin typeface="楷体" panose="02010609060101010101" charset="-122"/>
                <a:ea typeface="楷体" panose="02010609060101010101" charset="-122"/>
                <a:cs typeface="Helvetica"/>
                <a:sym typeface="微软雅黑" panose="020B0503020204020204" charset="-122"/>
              </a:rPr>
              <a:t>年的</a:t>
            </a:r>
            <a:r>
              <a:rPr lang="en-US" altLang="zh-CN" sz="1600" kern="0" dirty="0">
                <a:solidFill>
                  <a:srgbClr val="000000"/>
                </a:solidFill>
                <a:latin typeface="楷体" panose="02010609060101010101" charset="-122"/>
                <a:ea typeface="楷体" panose="02010609060101010101" charset="-122"/>
                <a:cs typeface="Helvetica"/>
                <a:sym typeface="微软雅黑" panose="020B0503020204020204" charset="-122"/>
              </a:rPr>
              <a:t>4549</a:t>
            </a:r>
            <a:r>
              <a:rPr lang="zh-CN" altLang="en-US" sz="1600" kern="0" dirty="0">
                <a:solidFill>
                  <a:srgbClr val="000000"/>
                </a:solidFill>
                <a:latin typeface="楷体" panose="02010609060101010101" charset="-122"/>
                <a:ea typeface="楷体" panose="02010609060101010101" charset="-122"/>
                <a:cs typeface="Helvetica"/>
                <a:sym typeface="微软雅黑" panose="020B0503020204020204" charset="-122"/>
              </a:rPr>
              <a:t>万，</a:t>
            </a:r>
            <a:r>
              <a:rPr lang="en-US" altLang="zh-CN" sz="1600" kern="0" dirty="0">
                <a:solidFill>
                  <a:srgbClr val="000000"/>
                </a:solidFill>
                <a:latin typeface="楷体" panose="02010609060101010101" charset="-122"/>
                <a:ea typeface="楷体" panose="02010609060101010101" charset="-122"/>
                <a:cs typeface="Helvetica"/>
                <a:sym typeface="微软雅黑" panose="020B0503020204020204" charset="-122"/>
              </a:rPr>
              <a:t>CAGR</a:t>
            </a:r>
            <a:r>
              <a:rPr lang="zh-CN" altLang="en-US" sz="1600" kern="0" dirty="0">
                <a:solidFill>
                  <a:srgbClr val="000000"/>
                </a:solidFill>
                <a:latin typeface="楷体" panose="02010609060101010101" charset="-122"/>
                <a:ea typeface="楷体" panose="02010609060101010101" charset="-122"/>
                <a:cs typeface="Helvetica"/>
                <a:sym typeface="微软雅黑" panose="020B0503020204020204" charset="-122"/>
              </a:rPr>
              <a:t>为</a:t>
            </a:r>
            <a:r>
              <a:rPr lang="en-US" altLang="zh-CN" sz="1600" kern="0" dirty="0">
                <a:solidFill>
                  <a:srgbClr val="000000"/>
                </a:solidFill>
                <a:latin typeface="楷体" panose="02010609060101010101" charset="-122"/>
                <a:ea typeface="楷体" panose="02010609060101010101" charset="-122"/>
                <a:cs typeface="Helvetica"/>
                <a:sym typeface="微软雅黑" panose="020B0503020204020204" charset="-122"/>
              </a:rPr>
              <a:t>44.92%</a:t>
            </a:r>
            <a:r>
              <a:rPr lang="zh-CN" altLang="en-US" sz="1600" kern="0" dirty="0">
                <a:solidFill>
                  <a:srgbClr val="000000"/>
                </a:solidFill>
                <a:latin typeface="楷体" panose="02010609060101010101" charset="-122"/>
                <a:ea typeface="楷体" panose="02010609060101010101" charset="-122"/>
                <a:cs typeface="Helvetica"/>
                <a:sym typeface="微软雅黑" panose="020B0503020204020204" charset="-122"/>
              </a:rPr>
              <a:t>。</a:t>
            </a:r>
            <a:r>
              <a:rPr lang="en-US" altLang="zh-CN" sz="1600" kern="0" dirty="0">
                <a:solidFill>
                  <a:srgbClr val="000000"/>
                </a:solidFill>
                <a:latin typeface="楷体" panose="02010609060101010101" charset="-122"/>
                <a:ea typeface="楷体" panose="02010609060101010101" charset="-122"/>
                <a:cs typeface="Helvetica"/>
                <a:sym typeface="微软雅黑" panose="020B0503020204020204" charset="-122"/>
              </a:rPr>
              <a:t>2014</a:t>
            </a:r>
            <a:r>
              <a:rPr lang="zh-CN" altLang="en-US" sz="1600" kern="0" dirty="0">
                <a:solidFill>
                  <a:srgbClr val="000000"/>
                </a:solidFill>
                <a:latin typeface="楷体" panose="02010609060101010101" charset="-122"/>
                <a:ea typeface="楷体" panose="02010609060101010101" charset="-122"/>
                <a:cs typeface="Helvetica"/>
                <a:sym typeface="微软雅黑" panose="020B0503020204020204" charset="-122"/>
              </a:rPr>
              <a:t>年</a:t>
            </a:r>
            <a:r>
              <a:rPr lang="en-US" altLang="zh-CN" sz="1600" kern="0" dirty="0">
                <a:solidFill>
                  <a:srgbClr val="000000"/>
                </a:solidFill>
                <a:latin typeface="楷体" panose="02010609060101010101" charset="-122"/>
                <a:ea typeface="楷体" panose="02010609060101010101" charset="-122"/>
                <a:cs typeface="Helvetica"/>
                <a:sym typeface="微软雅黑" panose="020B0503020204020204" charset="-122"/>
              </a:rPr>
              <a:t>-2020</a:t>
            </a:r>
            <a:r>
              <a:rPr lang="zh-CN" altLang="en-US" sz="1600" kern="0" dirty="0">
                <a:solidFill>
                  <a:srgbClr val="000000"/>
                </a:solidFill>
                <a:latin typeface="楷体" panose="02010609060101010101" charset="-122"/>
                <a:ea typeface="楷体" panose="02010609060101010101" charset="-122"/>
                <a:cs typeface="Helvetica"/>
                <a:sym typeface="微软雅黑" panose="020B0503020204020204" charset="-122"/>
              </a:rPr>
              <a:t>，公司的财务费用率维持在</a:t>
            </a:r>
            <a:r>
              <a:rPr lang="en-US" altLang="zh-CN" sz="1600" kern="0" dirty="0">
                <a:solidFill>
                  <a:srgbClr val="000000"/>
                </a:solidFill>
                <a:latin typeface="楷体" panose="02010609060101010101" charset="-122"/>
                <a:ea typeface="楷体" panose="02010609060101010101" charset="-122"/>
                <a:cs typeface="Helvetica"/>
                <a:sym typeface="微软雅黑" panose="020B0503020204020204" charset="-122"/>
              </a:rPr>
              <a:t>-1%</a:t>
            </a:r>
            <a:r>
              <a:rPr lang="zh-CN" altLang="en-US" sz="1600" kern="0" dirty="0">
                <a:solidFill>
                  <a:srgbClr val="000000"/>
                </a:solidFill>
                <a:latin typeface="楷体" panose="02010609060101010101" charset="-122"/>
                <a:ea typeface="楷体" panose="02010609060101010101" charset="-122"/>
                <a:cs typeface="Helvetica"/>
                <a:sym typeface="微软雅黑" panose="020B0503020204020204" charset="-122"/>
              </a:rPr>
              <a:t>左右，仅有</a:t>
            </a:r>
            <a:r>
              <a:rPr lang="en-US" altLang="zh-CN" sz="1600" kern="0" dirty="0">
                <a:solidFill>
                  <a:srgbClr val="000000"/>
                </a:solidFill>
                <a:latin typeface="楷体" panose="02010609060101010101" charset="-122"/>
                <a:ea typeface="楷体" panose="02010609060101010101" charset="-122"/>
                <a:cs typeface="Helvetica"/>
                <a:sym typeface="微软雅黑" panose="020B0503020204020204" charset="-122"/>
              </a:rPr>
              <a:t>2017</a:t>
            </a:r>
            <a:r>
              <a:rPr lang="zh-CN" altLang="en-US" sz="1600" kern="0" dirty="0">
                <a:solidFill>
                  <a:srgbClr val="000000"/>
                </a:solidFill>
                <a:latin typeface="楷体" panose="02010609060101010101" charset="-122"/>
                <a:ea typeface="楷体" panose="02010609060101010101" charset="-122"/>
                <a:cs typeface="Helvetica"/>
                <a:sym typeface="微软雅黑" panose="020B0503020204020204" charset="-122"/>
              </a:rPr>
              <a:t>年财务费用率上升至</a:t>
            </a:r>
            <a:r>
              <a:rPr lang="en-US" altLang="zh-CN" sz="1600" kern="0" dirty="0">
                <a:solidFill>
                  <a:srgbClr val="000000"/>
                </a:solidFill>
                <a:latin typeface="楷体" panose="02010609060101010101" charset="-122"/>
                <a:ea typeface="楷体" panose="02010609060101010101" charset="-122"/>
                <a:cs typeface="Helvetica"/>
                <a:sym typeface="微软雅黑" panose="020B0503020204020204" charset="-122"/>
              </a:rPr>
              <a:t>0.83%</a:t>
            </a:r>
            <a:r>
              <a:rPr lang="zh-CN" altLang="en-US" sz="1600" kern="0" dirty="0">
                <a:solidFill>
                  <a:srgbClr val="000000"/>
                </a:solidFill>
                <a:latin typeface="楷体" panose="02010609060101010101" charset="-122"/>
                <a:ea typeface="楷体" panose="02010609060101010101" charset="-122"/>
                <a:cs typeface="Helvetica"/>
                <a:sym typeface="微软雅黑" panose="020B0503020204020204" charset="-122"/>
              </a:rPr>
              <a:t>。</a:t>
            </a:r>
            <a:endPar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endParaRPr>
          </a:p>
        </p:txBody>
      </p:sp>
      <p:sp>
        <p:nvSpPr>
          <p:cNvPr id="4" name="文本框 3">
            <a:extLst>
              <a:ext uri="{FF2B5EF4-FFF2-40B4-BE49-F238E27FC236}">
                <a16:creationId xmlns:a16="http://schemas.microsoft.com/office/drawing/2014/main" id="{31A8F7D1-67F2-4436-9957-C7BD34CDDDE5}"/>
              </a:ext>
            </a:extLst>
          </p:cNvPr>
          <p:cNvSpPr txBox="1"/>
          <p:nvPr/>
        </p:nvSpPr>
        <p:spPr>
          <a:xfrm>
            <a:off x="850427" y="5887536"/>
            <a:ext cx="1261884" cy="276999"/>
          </a:xfrm>
          <a:prstGeom prst="rect">
            <a:avLst/>
          </a:prstGeom>
          <a:solidFill>
            <a:schemeClr val="bg1"/>
          </a:solidFill>
        </p:spPr>
        <p:txBody>
          <a:bodyPr wrap="none" rtlCol="0">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公司营收及增速</a:t>
            </a:r>
            <a:endParaRPr kumimoji="0" lang="en-US" altLang="zh-CN" sz="12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endParaRPr>
          </a:p>
        </p:txBody>
      </p:sp>
      <p:sp>
        <p:nvSpPr>
          <p:cNvPr id="5" name="文本框 4">
            <a:extLst>
              <a:ext uri="{FF2B5EF4-FFF2-40B4-BE49-F238E27FC236}">
                <a16:creationId xmlns:a16="http://schemas.microsoft.com/office/drawing/2014/main" id="{B90528E9-9A5A-423F-8BD7-DC404F18024E}"/>
              </a:ext>
            </a:extLst>
          </p:cNvPr>
          <p:cNvSpPr txBox="1"/>
          <p:nvPr/>
        </p:nvSpPr>
        <p:spPr>
          <a:xfrm>
            <a:off x="3822366" y="5887536"/>
            <a:ext cx="1723549" cy="276999"/>
          </a:xfrm>
          <a:prstGeom prst="rect">
            <a:avLst/>
          </a:prstGeom>
          <a:solidFill>
            <a:schemeClr val="bg1"/>
          </a:solidFill>
        </p:spPr>
        <p:txBody>
          <a:bodyPr wrap="none" rtlCol="0">
            <a:spAutoFit/>
          </a:bodyPr>
          <a:lstStyle/>
          <a:p>
            <a:pPr algn="ctr"/>
            <a:r>
              <a:rPr lang="zh-CN" altLang="en-US" sz="1200" dirty="0">
                <a:latin typeface="楷体" panose="02010609060101010101" charset="-122"/>
                <a:ea typeface="楷体" panose="02010609060101010101" charset="-122"/>
              </a:rPr>
              <a:t>公司归母净利润及增速</a:t>
            </a:r>
            <a:endParaRPr lang="en-US" altLang="zh-CN" sz="1200" dirty="0">
              <a:latin typeface="楷体" panose="02010609060101010101" charset="-122"/>
              <a:ea typeface="楷体" panose="02010609060101010101" charset="-122"/>
            </a:endParaRPr>
          </a:p>
        </p:txBody>
      </p:sp>
      <p:sp>
        <p:nvSpPr>
          <p:cNvPr id="6" name="文本框 5">
            <a:extLst>
              <a:ext uri="{FF2B5EF4-FFF2-40B4-BE49-F238E27FC236}">
                <a16:creationId xmlns:a16="http://schemas.microsoft.com/office/drawing/2014/main" id="{290E101C-FC2A-4E54-9C2D-CDF39CD9D359}"/>
              </a:ext>
            </a:extLst>
          </p:cNvPr>
          <p:cNvSpPr txBox="1"/>
          <p:nvPr/>
        </p:nvSpPr>
        <p:spPr>
          <a:xfrm>
            <a:off x="6876320" y="5887536"/>
            <a:ext cx="1877437" cy="276999"/>
          </a:xfrm>
          <a:prstGeom prst="rect">
            <a:avLst/>
          </a:prstGeom>
          <a:solidFill>
            <a:schemeClr val="bg1"/>
          </a:solidFill>
        </p:spPr>
        <p:txBody>
          <a:bodyPr wrap="none" rtlCol="0">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公司毛利率和净利率变化</a:t>
            </a:r>
            <a:endParaRPr kumimoji="0" lang="en-US" altLang="zh-CN" sz="12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endParaRPr>
          </a:p>
        </p:txBody>
      </p:sp>
      <p:sp>
        <p:nvSpPr>
          <p:cNvPr id="7" name="文本框 6">
            <a:extLst>
              <a:ext uri="{FF2B5EF4-FFF2-40B4-BE49-F238E27FC236}">
                <a16:creationId xmlns:a16="http://schemas.microsoft.com/office/drawing/2014/main" id="{13FFF0BF-2309-486A-8DF9-9C776A56A45A}"/>
              </a:ext>
            </a:extLst>
          </p:cNvPr>
          <p:cNvSpPr txBox="1"/>
          <p:nvPr/>
        </p:nvSpPr>
        <p:spPr>
          <a:xfrm>
            <a:off x="10022249" y="5887536"/>
            <a:ext cx="1502410" cy="261610"/>
          </a:xfrm>
          <a:prstGeom prst="rect">
            <a:avLst/>
          </a:prstGeom>
          <a:solidFill>
            <a:schemeClr val="bg1"/>
          </a:solidFill>
        </p:spPr>
        <p:txBody>
          <a:bodyPr wrap="square" rtlCol="0">
            <a:spAutoFit/>
          </a:bodyPr>
          <a:lstStyle/>
          <a:p>
            <a:pPr algn="r"/>
            <a:r>
              <a:rPr lang="zh-CN" altLang="en-US" sz="1100" dirty="0">
                <a:latin typeface="楷体" panose="02010609060101010101" charset="-122"/>
                <a:ea typeface="楷体" panose="02010609060101010101" charset="-122"/>
              </a:rPr>
              <a:t>公司历年研发费用率</a:t>
            </a:r>
            <a:endParaRPr lang="en-US" altLang="zh-CN" sz="1100" dirty="0">
              <a:latin typeface="楷体" panose="02010609060101010101" charset="-122"/>
              <a:ea typeface="楷体" panose="02010609060101010101" charset="-122"/>
            </a:endParaRPr>
          </a:p>
        </p:txBody>
      </p:sp>
      <p:sp>
        <p:nvSpPr>
          <p:cNvPr id="8" name="文本框 7">
            <a:extLst>
              <a:ext uri="{FF2B5EF4-FFF2-40B4-BE49-F238E27FC236}">
                <a16:creationId xmlns:a16="http://schemas.microsoft.com/office/drawing/2014/main" id="{AFA92329-AAA9-4ABE-AEA8-168B06DB75D3}"/>
              </a:ext>
            </a:extLst>
          </p:cNvPr>
          <p:cNvSpPr txBox="1"/>
          <p:nvPr/>
        </p:nvSpPr>
        <p:spPr>
          <a:xfrm>
            <a:off x="9454877" y="6555891"/>
            <a:ext cx="2637155" cy="260350"/>
          </a:xfrm>
          <a:prstGeom prst="rect">
            <a:avLst/>
          </a:prstGeom>
          <a:solidFill>
            <a:schemeClr val="bg1"/>
          </a:solidFill>
        </p:spPr>
        <p:txBody>
          <a:bodyPr wrap="square" rtlCol="0">
            <a:sp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r>
              <a:rPr kumimoji="0" lang="zh-CN" altLang="en-US"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资料来源：</a:t>
            </a:r>
            <a:r>
              <a:rPr kumimoji="0" lang="en-US" altLang="zh-CN"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Wind</a:t>
            </a:r>
          </a:p>
        </p:txBody>
      </p:sp>
      <p:graphicFrame>
        <p:nvGraphicFramePr>
          <p:cNvPr id="13" name="图表 12">
            <a:extLst>
              <a:ext uri="{FF2B5EF4-FFF2-40B4-BE49-F238E27FC236}">
                <a16:creationId xmlns:a16="http://schemas.microsoft.com/office/drawing/2014/main" id="{43ACC753-293A-4A34-95C6-1C45A46AC6C2}"/>
              </a:ext>
            </a:extLst>
          </p:cNvPr>
          <p:cNvGraphicFramePr>
            <a:graphicFrameLocks/>
          </p:cNvGraphicFramePr>
          <p:nvPr>
            <p:extLst>
              <p:ext uri="{D42A27DB-BD31-4B8C-83A1-F6EECF244321}">
                <p14:modId xmlns:p14="http://schemas.microsoft.com/office/powerpoint/2010/main" val="2484392146"/>
              </p:ext>
            </p:extLst>
          </p:nvPr>
        </p:nvGraphicFramePr>
        <p:xfrm>
          <a:off x="6327812" y="4012923"/>
          <a:ext cx="2974451" cy="18700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图表 13">
            <a:extLst>
              <a:ext uri="{FF2B5EF4-FFF2-40B4-BE49-F238E27FC236}">
                <a16:creationId xmlns:a16="http://schemas.microsoft.com/office/drawing/2014/main" id="{92D9E091-9890-421F-AFCE-B76149776B54}"/>
              </a:ext>
            </a:extLst>
          </p:cNvPr>
          <p:cNvGraphicFramePr>
            <a:graphicFrameLocks/>
          </p:cNvGraphicFramePr>
          <p:nvPr>
            <p:extLst>
              <p:ext uri="{D42A27DB-BD31-4B8C-83A1-F6EECF244321}">
                <p14:modId xmlns:p14="http://schemas.microsoft.com/office/powerpoint/2010/main" val="3874455273"/>
              </p:ext>
            </p:extLst>
          </p:nvPr>
        </p:nvGraphicFramePr>
        <p:xfrm>
          <a:off x="325755" y="4012923"/>
          <a:ext cx="2726828" cy="18700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图表 14">
            <a:extLst>
              <a:ext uri="{FF2B5EF4-FFF2-40B4-BE49-F238E27FC236}">
                <a16:creationId xmlns:a16="http://schemas.microsoft.com/office/drawing/2014/main" id="{6F4943EC-76C9-41D5-B866-F7B338CD84CB}"/>
              </a:ext>
            </a:extLst>
          </p:cNvPr>
          <p:cNvGraphicFramePr>
            <a:graphicFrameLocks/>
          </p:cNvGraphicFramePr>
          <p:nvPr>
            <p:extLst>
              <p:ext uri="{D42A27DB-BD31-4B8C-83A1-F6EECF244321}">
                <p14:modId xmlns:p14="http://schemas.microsoft.com/office/powerpoint/2010/main" val="1010781499"/>
              </p:ext>
            </p:extLst>
          </p:nvPr>
        </p:nvGraphicFramePr>
        <p:xfrm>
          <a:off x="3052582" y="4012923"/>
          <a:ext cx="3265715" cy="192313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图表 16">
            <a:extLst>
              <a:ext uri="{FF2B5EF4-FFF2-40B4-BE49-F238E27FC236}">
                <a16:creationId xmlns:a16="http://schemas.microsoft.com/office/drawing/2014/main" id="{9F97666E-C102-4D7E-9D25-2BF43F92D61D}"/>
              </a:ext>
            </a:extLst>
          </p:cNvPr>
          <p:cNvGraphicFramePr>
            <a:graphicFrameLocks/>
          </p:cNvGraphicFramePr>
          <p:nvPr>
            <p:extLst>
              <p:ext uri="{D42A27DB-BD31-4B8C-83A1-F6EECF244321}">
                <p14:modId xmlns:p14="http://schemas.microsoft.com/office/powerpoint/2010/main" val="1706653093"/>
              </p:ext>
            </p:extLst>
          </p:nvPr>
        </p:nvGraphicFramePr>
        <p:xfrm>
          <a:off x="9139419" y="4007099"/>
          <a:ext cx="3064674" cy="192313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17986713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1"/>
          <p:cNvSpPr txBox="1"/>
          <p:nvPr/>
        </p:nvSpPr>
        <p:spPr>
          <a:xfrm>
            <a:off x="325755" y="176691"/>
            <a:ext cx="9707703" cy="2677656"/>
          </a:xfrm>
          <a:prstGeom prst="rect">
            <a:avLst/>
          </a:prstGeom>
          <a:ln w="12700">
            <a:miter lim="400000"/>
          </a:ln>
        </p:spPr>
        <p:txBody>
          <a:bodyPr wrap="square" lIns="45719" rIns="45719">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5BAC"/>
                </a:solidFill>
                <a:effectLst/>
                <a:uLnTx/>
                <a:uFillTx/>
                <a:latin typeface="楷体" panose="02010609060101010101" charset="-122"/>
                <a:ea typeface="楷体" panose="02010609060101010101" charset="-122"/>
                <a:cs typeface="Helvetica"/>
                <a:sym typeface="微软雅黑" panose="020B0503020204020204" charset="-122"/>
              </a:rPr>
              <a:t>电磁屏蔽膜是</a:t>
            </a:r>
            <a:r>
              <a:rPr kumimoji="0" lang="en-US" sz="2400" b="1" i="0" u="none" strike="noStrike" kern="0" cap="none" spc="0" normalizeH="0" baseline="0" noProof="0" dirty="0">
                <a:ln>
                  <a:noFill/>
                </a:ln>
                <a:solidFill>
                  <a:srgbClr val="005BAC"/>
                </a:solidFill>
                <a:effectLst/>
                <a:uLnTx/>
                <a:uFillTx/>
                <a:latin typeface="楷体" panose="02010609060101010101" charset="-122"/>
                <a:ea typeface="楷体" panose="02010609060101010101" charset="-122"/>
                <a:cs typeface="Helvetica"/>
                <a:sym typeface="微软雅黑" panose="020B0503020204020204" charset="-122"/>
              </a:rPr>
              <a:t>FPC</a:t>
            </a:r>
            <a:r>
              <a:rPr kumimoji="0" lang="zh-CN" altLang="en-US" sz="2400" b="1" i="0" u="none" strike="noStrike" kern="0" cap="none" spc="0" normalizeH="0" baseline="0" noProof="0" dirty="0">
                <a:ln>
                  <a:noFill/>
                </a:ln>
                <a:solidFill>
                  <a:srgbClr val="005BAC"/>
                </a:solidFill>
                <a:effectLst/>
                <a:uLnTx/>
                <a:uFillTx/>
                <a:latin typeface="楷体" panose="02010609060101010101" charset="-122"/>
                <a:ea typeface="楷体" panose="02010609060101010101" charset="-122"/>
                <a:cs typeface="Helvetica"/>
                <a:sym typeface="微软雅黑" panose="020B0503020204020204" charset="-122"/>
              </a:rPr>
              <a:t>电磁屏蔽的主要材料</a:t>
            </a:r>
            <a:endParaRPr kumimoji="0" lang="en-US" sz="2400" b="1" i="0" u="none" strike="noStrike" kern="0" cap="none" spc="0" normalizeH="0" baseline="0" noProof="0" dirty="0">
              <a:ln>
                <a:noFill/>
              </a:ln>
              <a:solidFill>
                <a:srgbClr val="005BAC"/>
              </a:solidFill>
              <a:effectLst/>
              <a:uLnTx/>
              <a:uFillTx/>
              <a:latin typeface="楷体" panose="02010609060101010101" charset="-122"/>
              <a:ea typeface="楷体" panose="02010609060101010101" charset="-122"/>
              <a:cs typeface="Helvetica"/>
              <a:sym typeface="微软雅黑" panose="020B0503020204020204" charset="-122"/>
            </a:endParaRPr>
          </a:p>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005BAC"/>
              </a:solidFill>
              <a:effectLst/>
              <a:uLnTx/>
              <a:uFillTx/>
              <a:latin typeface="楷体" panose="02010609060101010101" charset="-122"/>
              <a:ea typeface="楷体" panose="02010609060101010101" charset="-122"/>
              <a:cs typeface="Helvetica"/>
              <a:sym typeface="微软雅黑" panose="020B0503020204020204" charset="-122"/>
            </a:endParaRPr>
          </a:p>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005BAC"/>
              </a:solidFill>
              <a:effectLst/>
              <a:uLnTx/>
              <a:uFillTx/>
              <a:latin typeface="楷体" panose="02010609060101010101" charset="-122"/>
              <a:ea typeface="楷体" panose="02010609060101010101" charset="-122"/>
              <a:cs typeface="Helvetica"/>
              <a:sym typeface="微软雅黑" panose="020B0503020204020204" charset="-122"/>
            </a:endParaRPr>
          </a:p>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005BAC"/>
              </a:solidFill>
              <a:effectLst/>
              <a:uLnTx/>
              <a:uFillTx/>
              <a:latin typeface="楷体" panose="02010609060101010101" charset="-122"/>
              <a:ea typeface="楷体" panose="02010609060101010101" charset="-122"/>
              <a:cs typeface="Helvetica"/>
              <a:sym typeface="微软雅黑" panose="020B0503020204020204" charset="-122"/>
            </a:endParaRPr>
          </a:p>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005BAC"/>
              </a:solidFill>
              <a:effectLst/>
              <a:uLnTx/>
              <a:uFillTx/>
              <a:latin typeface="楷体" panose="02010609060101010101" charset="-122"/>
              <a:ea typeface="楷体" panose="02010609060101010101" charset="-122"/>
              <a:cs typeface="Helvetica"/>
              <a:sym typeface="微软雅黑" panose="020B0503020204020204" charset="-122"/>
            </a:endParaRPr>
          </a:p>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005BAC"/>
              </a:solidFill>
              <a:effectLst/>
              <a:uLnTx/>
              <a:uFillTx/>
              <a:latin typeface="楷体" panose="02010609060101010101" charset="-122"/>
              <a:ea typeface="楷体" panose="02010609060101010101" charset="-122"/>
              <a:cs typeface="Helvetica"/>
              <a:sym typeface="微软雅黑" panose="020B0503020204020204" charset="-122"/>
            </a:endParaRPr>
          </a:p>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zh-CN" altLang="en-US" sz="2400" b="1" i="0" u="none" strike="noStrike" kern="0" cap="none" spc="0" normalizeH="0" baseline="0" noProof="0" dirty="0">
              <a:ln>
                <a:noFill/>
              </a:ln>
              <a:solidFill>
                <a:srgbClr val="005BAC"/>
              </a:solidFill>
              <a:effectLst/>
              <a:uLnTx/>
              <a:uFillTx/>
              <a:latin typeface="楷体" panose="02010609060101010101" charset="-122"/>
              <a:ea typeface="楷体" panose="02010609060101010101" charset="-122"/>
              <a:cs typeface="Helvetica"/>
              <a:sym typeface="微软雅黑" panose="020B0503020204020204" charset="-122"/>
            </a:endParaRPr>
          </a:p>
        </p:txBody>
      </p:sp>
      <p:sp>
        <p:nvSpPr>
          <p:cNvPr id="5" name="矩形 4"/>
          <p:cNvSpPr/>
          <p:nvPr/>
        </p:nvSpPr>
        <p:spPr>
          <a:xfrm>
            <a:off x="343597" y="792747"/>
            <a:ext cx="11558072" cy="3077766"/>
          </a:xfrm>
          <a:prstGeom prst="rect">
            <a:avLst/>
          </a:prstGeom>
        </p:spPr>
        <p:txBody>
          <a:bodyPr wrap="square">
            <a:spAutoFit/>
          </a:bodyPr>
          <a:lstStyle/>
          <a:p>
            <a:pPr marL="285750" marR="0" lvl="0" indent="-285750" algn="l" defTabSz="914400" rtl="0" eaLnBrk="1" fontAlgn="auto" latinLnBrk="0" hangingPunct="0">
              <a:lnSpc>
                <a:spcPct val="100000"/>
              </a:lnSpc>
              <a:spcBef>
                <a:spcPts val="0"/>
              </a:spcBef>
              <a:spcAft>
                <a:spcPts val="0"/>
              </a:spcAft>
              <a:buClrTx/>
              <a:buSzTx/>
              <a:buFont typeface="Wingdings" panose="05000000000000000000" pitchFamily="2" charset="2"/>
              <a:buChar char="Ø"/>
              <a:tabLst/>
              <a:defRPr/>
            </a:pPr>
            <a:r>
              <a:rPr kumimoji="0" lang="zh-CN" altLang="en-US" sz="1600" b="1"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电磁屏蔽膜代替印刷银浆油墨成为</a:t>
            </a:r>
            <a:r>
              <a:rPr kumimoji="0" lang="en-US" sz="1600" b="1"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FPC</a:t>
            </a:r>
            <a:r>
              <a:rPr kumimoji="0" lang="zh-CN" altLang="en-US" sz="1600" b="1"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电磁屏蔽的主要方案。</a:t>
            </a:r>
            <a:endParaRPr kumimoji="0" lang="en-US" altLang="zh-CN" sz="1600" b="1"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endParaRPr>
          </a:p>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altLang="zh-CN" sz="1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endParaRPr>
          </a:p>
          <a:p>
            <a:pPr marL="285750" marR="0" lvl="0" indent="-285750" algn="l" defTabSz="914400"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早期翻盖手机使用的</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FPC</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采用的电磁屏蔽材料为印刷银浆油墨，由于过多弯折容易导致银浆断裂，其在</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FPC</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中的应用受到很大的限制，</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2000</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年左右，日本厂商拓自达首先开发出金属合金型电磁屏蔽膜，后续公司和东洋科美等厂商陆续推出了同类型产品；该类通过金属合金层实现屏蔽效能，通过导电粒子实现接地，目前是电磁屏蔽膜市场中主要使用的技术类型产品。</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2009</a:t>
            </a:r>
            <a:r>
              <a:rPr lang="zh-CN" altLang="en-US" sz="1600" kern="0" dirty="0">
                <a:solidFill>
                  <a:srgbClr val="000000"/>
                </a:solidFill>
                <a:latin typeface="楷体" panose="02010609060101010101" charset="-122"/>
                <a:ea typeface="楷体" panose="02010609060101010101" charset="-122"/>
                <a:cs typeface="Helvetica"/>
                <a:sym typeface="微软雅黑" panose="020B0503020204020204" charset="-122"/>
              </a:rPr>
              <a:t>年左右，东洋科美推出了导电胶型电磁屏蔽膜，仅通过导电胶层中的导电粒子实现屏蔽效能和接地，目前在电磁屏蔽膜市场中使用相对较少。</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2014</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年，公司研发出具有独创微针状结构的微针型电磁屏蔽膜，通过金属屏蔽层表面的微针状结构刺穿胶膜层实现更可靠接地；由于微针型电磁屏蔽膜的结构中不含导电粒子，不会产生感应涡流电流，屏蔽效能高，插入损耗低。</a:t>
            </a:r>
            <a:endPar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endParaRPr>
          </a:p>
          <a:p>
            <a:pPr marL="285750" marR="0" lvl="0" indent="-285750" algn="l" defTabSz="914400" rtl="0" eaLnBrk="1" fontAlgn="auto" latinLnBrk="0" hangingPunct="0">
              <a:lnSpc>
                <a:spcPct val="100000"/>
              </a:lnSpc>
              <a:spcBef>
                <a:spcPts val="0"/>
              </a:spcBef>
              <a:spcAft>
                <a:spcPts val="0"/>
              </a:spcAft>
              <a:buClrTx/>
              <a:buSzTx/>
              <a:buFont typeface="Arial" panose="020B0604020202020204" pitchFamily="34" charset="0"/>
              <a:buChar char="•"/>
              <a:tabLst/>
              <a:defRPr/>
            </a:pPr>
            <a:endPar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endParaRPr>
          </a:p>
          <a:p>
            <a:pPr marL="285750" marR="0" lvl="0" indent="-285750" algn="l" defTabSz="914400"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电磁屏蔽膜目前主要应用于</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FPC</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，因为</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FPC</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具有厚度薄、重量轻、可以弯曲和折叠等特点，所以对电磁屏蔽膜也提出了较高的要求，需要具备屏蔽效能高、厚度薄、重量轻、耐弯折、剥离强度高、接地电阻低，并且随着</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FPC</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高速高频化的发展趋势，还要求能够有效降低</a:t>
            </a:r>
            <a:r>
              <a:rPr kumimoji="0" lang="en-US" altLang="zh-CN"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FPC</a:t>
            </a:r>
            <a:r>
              <a:rPr kumimoji="0" lang="zh-CN" alt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中传输信号的衰减，降低传输信号的不完整性。</a:t>
            </a:r>
            <a:endParaRPr kumimoji="0" lang="en-US" sz="16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endParaRPr>
          </a:p>
        </p:txBody>
      </p:sp>
      <p:sp>
        <p:nvSpPr>
          <p:cNvPr id="11" name="文本框 10"/>
          <p:cNvSpPr txBox="1"/>
          <p:nvPr/>
        </p:nvSpPr>
        <p:spPr>
          <a:xfrm>
            <a:off x="9211249" y="6543991"/>
            <a:ext cx="2637155" cy="261610"/>
          </a:xfrm>
          <a:prstGeom prst="rect">
            <a:avLst/>
          </a:prstGeom>
          <a:solidFill>
            <a:schemeClr val="bg1"/>
          </a:solidFill>
        </p:spPr>
        <p:txBody>
          <a:bodyPr wrap="square" rtlCol="0">
            <a:sp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r>
              <a:rPr kumimoji="0" lang="zh-CN" altLang="en-US"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资料来源：招股说明书</a:t>
            </a:r>
            <a:endParaRPr kumimoji="0" lang="en-US"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endParaRPr>
          </a:p>
        </p:txBody>
      </p:sp>
      <p:sp>
        <p:nvSpPr>
          <p:cNvPr id="2" name="Rectangle 2">
            <a:extLst>
              <a:ext uri="{FF2B5EF4-FFF2-40B4-BE49-F238E27FC236}">
                <a16:creationId xmlns:a16="http://schemas.microsoft.com/office/drawing/2014/main" id="{0FB6BA4B-9678-45F5-B7B7-6998A14A116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endParaRPr>
          </a:p>
        </p:txBody>
      </p:sp>
      <p:sp>
        <p:nvSpPr>
          <p:cNvPr id="3" name="Rectangle 4">
            <a:extLst>
              <a:ext uri="{FF2B5EF4-FFF2-40B4-BE49-F238E27FC236}">
                <a16:creationId xmlns:a16="http://schemas.microsoft.com/office/drawing/2014/main" id="{8809C0FD-CDC7-4DDA-BE8F-E09F616AD411}"/>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endParaRPr>
          </a:p>
        </p:txBody>
      </p:sp>
      <p:sp>
        <p:nvSpPr>
          <p:cNvPr id="4" name="Rectangle 6">
            <a:extLst>
              <a:ext uri="{FF2B5EF4-FFF2-40B4-BE49-F238E27FC236}">
                <a16:creationId xmlns:a16="http://schemas.microsoft.com/office/drawing/2014/main" id="{256F3C00-2DD1-4A5E-AF50-66FD6630D688}"/>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endParaRPr>
          </a:p>
        </p:txBody>
      </p:sp>
      <p:sp>
        <p:nvSpPr>
          <p:cNvPr id="9" name="Rectangle 4">
            <a:extLst>
              <a:ext uri="{FF2B5EF4-FFF2-40B4-BE49-F238E27FC236}">
                <a16:creationId xmlns:a16="http://schemas.microsoft.com/office/drawing/2014/main" id="{19909287-CFE8-427E-8599-1DECBCE97182}"/>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Helvetica"/>
              <a:sym typeface="微软雅黑" panose="020B0503020204020204" charset="-122"/>
            </a:endParaRPr>
          </a:p>
        </p:txBody>
      </p:sp>
      <p:graphicFrame>
        <p:nvGraphicFramePr>
          <p:cNvPr id="6" name="表格 5">
            <a:extLst>
              <a:ext uri="{FF2B5EF4-FFF2-40B4-BE49-F238E27FC236}">
                <a16:creationId xmlns:a16="http://schemas.microsoft.com/office/drawing/2014/main" id="{E5FA424E-1654-43F6-BC7F-239F63CBEE5A}"/>
              </a:ext>
            </a:extLst>
          </p:cNvPr>
          <p:cNvGraphicFramePr>
            <a:graphicFrameLocks noGrp="1"/>
          </p:cNvGraphicFramePr>
          <p:nvPr/>
        </p:nvGraphicFramePr>
        <p:xfrm>
          <a:off x="744681" y="3822437"/>
          <a:ext cx="10702637" cy="2657269"/>
        </p:xfrm>
        <a:graphic>
          <a:graphicData uri="http://schemas.openxmlformats.org/drawingml/2006/table">
            <a:tbl>
              <a:tblPr>
                <a:tableStyleId>{5C22544A-7EE6-4342-B048-85BDC9FD1C3A}</a:tableStyleId>
              </a:tblPr>
              <a:tblGrid>
                <a:gridCol w="1314381">
                  <a:extLst>
                    <a:ext uri="{9D8B030D-6E8A-4147-A177-3AD203B41FA5}">
                      <a16:colId xmlns:a16="http://schemas.microsoft.com/office/drawing/2014/main" val="1245835634"/>
                    </a:ext>
                  </a:extLst>
                </a:gridCol>
                <a:gridCol w="924448">
                  <a:extLst>
                    <a:ext uri="{9D8B030D-6E8A-4147-A177-3AD203B41FA5}">
                      <a16:colId xmlns:a16="http://schemas.microsoft.com/office/drawing/2014/main" val="390479768"/>
                    </a:ext>
                  </a:extLst>
                </a:gridCol>
                <a:gridCol w="1678075">
                  <a:extLst>
                    <a:ext uri="{9D8B030D-6E8A-4147-A177-3AD203B41FA5}">
                      <a16:colId xmlns:a16="http://schemas.microsoft.com/office/drawing/2014/main" val="110660144"/>
                    </a:ext>
                  </a:extLst>
                </a:gridCol>
                <a:gridCol w="1738365">
                  <a:extLst>
                    <a:ext uri="{9D8B030D-6E8A-4147-A177-3AD203B41FA5}">
                      <a16:colId xmlns:a16="http://schemas.microsoft.com/office/drawing/2014/main" val="472046126"/>
                    </a:ext>
                  </a:extLst>
                </a:gridCol>
                <a:gridCol w="2371411">
                  <a:extLst>
                    <a:ext uri="{9D8B030D-6E8A-4147-A177-3AD203B41FA5}">
                      <a16:colId xmlns:a16="http://schemas.microsoft.com/office/drawing/2014/main" val="103803163"/>
                    </a:ext>
                  </a:extLst>
                </a:gridCol>
                <a:gridCol w="2675957">
                  <a:extLst>
                    <a:ext uri="{9D8B030D-6E8A-4147-A177-3AD203B41FA5}">
                      <a16:colId xmlns:a16="http://schemas.microsoft.com/office/drawing/2014/main" val="2209470052"/>
                    </a:ext>
                  </a:extLst>
                </a:gridCol>
              </a:tblGrid>
              <a:tr h="216524">
                <a:tc>
                  <a:txBody>
                    <a:bodyPr/>
                    <a:lstStyle/>
                    <a:p>
                      <a:pPr algn="just">
                        <a:spcAft>
                          <a:spcPts val="0"/>
                        </a:spcAft>
                      </a:pPr>
                      <a:r>
                        <a:rPr lang="zh-CN" altLang="en-US" sz="900" b="1" kern="100" dirty="0">
                          <a:effectLst/>
                          <a:latin typeface="楷体" panose="02010609060101010101" pitchFamily="49" charset="-122"/>
                          <a:ea typeface="楷体" panose="02010609060101010101" pitchFamily="49" charset="-122"/>
                          <a:cs typeface="Times New Roman" panose="02020603050405020304" pitchFamily="18" charset="0"/>
                        </a:rPr>
                        <a:t>技术类型</a:t>
                      </a:r>
                      <a:endParaRPr lang="zh-CN" sz="9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900" b="1" kern="100" dirty="0">
                          <a:effectLst/>
                          <a:latin typeface="楷体" panose="02010609060101010101" pitchFamily="49" charset="-122"/>
                          <a:ea typeface="楷体" panose="02010609060101010101" pitchFamily="49" charset="-122"/>
                          <a:cs typeface="Times New Roman" panose="02020603050405020304" pitchFamily="18" charset="0"/>
                        </a:rPr>
                        <a:t>上市时间</a:t>
                      </a:r>
                      <a:endParaRPr lang="zh-CN" sz="9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indent="0" algn="ctr" defTabSz="914400" rtl="0" latinLnBrk="0">
                        <a:lnSpc>
                          <a:spcPct val="100000"/>
                        </a:lnSpc>
                        <a:spcBef>
                          <a:spcPts val="0"/>
                        </a:spcBef>
                        <a:spcAft>
                          <a:spcPts val="0"/>
                        </a:spcAft>
                        <a:buClrTx/>
                        <a:buSzTx/>
                        <a:buFontTx/>
                        <a:buNone/>
                      </a:pPr>
                      <a:r>
                        <a:rPr lang="zh-CN" altLang="en-US" sz="900" b="1"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mn-cs"/>
                          <a:sym typeface="微软雅黑" panose="020B0503020204020204" charset="-122"/>
                        </a:rPr>
                        <a:t>代表厂商</a:t>
                      </a:r>
                    </a:p>
                  </a:txBody>
                  <a:tcPr marL="68580" marR="68580" marT="0" marB="0" anchor="ctr"/>
                </a:tc>
                <a:tc>
                  <a:txBody>
                    <a:bodyPr/>
                    <a:lstStyle/>
                    <a:p>
                      <a:pPr algn="ctr">
                        <a:spcAft>
                          <a:spcPts val="0"/>
                        </a:spcAft>
                      </a:pPr>
                      <a:r>
                        <a:rPr lang="zh-CN" altLang="en-US" sz="900" b="1" kern="100" dirty="0">
                          <a:effectLst/>
                          <a:latin typeface="楷体" panose="02010609060101010101" pitchFamily="49" charset="-122"/>
                          <a:ea typeface="楷体" panose="02010609060101010101" pitchFamily="49" charset="-122"/>
                          <a:cs typeface="Times New Roman" panose="02020603050405020304" pitchFamily="18" charset="0"/>
                        </a:rPr>
                        <a:t>结构</a:t>
                      </a:r>
                      <a:endParaRPr lang="zh-CN" sz="9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900" b="1" kern="100" dirty="0">
                          <a:effectLst/>
                          <a:latin typeface="楷体" panose="02010609060101010101" pitchFamily="49" charset="-122"/>
                          <a:ea typeface="楷体" panose="02010609060101010101" pitchFamily="49" charset="-122"/>
                          <a:cs typeface="Times New Roman" panose="02020603050405020304" pitchFamily="18" charset="0"/>
                        </a:rPr>
                        <a:t>特点</a:t>
                      </a:r>
                      <a:endParaRPr lang="zh-CN" sz="9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900" b="1" kern="100" dirty="0">
                          <a:effectLst/>
                          <a:latin typeface="楷体" panose="02010609060101010101" pitchFamily="49" charset="-122"/>
                          <a:ea typeface="楷体" panose="02010609060101010101" pitchFamily="49" charset="-122"/>
                          <a:cs typeface="Times New Roman" panose="02020603050405020304" pitchFamily="18" charset="0"/>
                        </a:rPr>
                        <a:t>示意图</a:t>
                      </a:r>
                      <a:endParaRPr lang="zh-CN" sz="9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69749661"/>
                  </a:ext>
                </a:extLst>
              </a:tr>
              <a:tr h="723482">
                <a:tc>
                  <a:txBody>
                    <a:bodyPr/>
                    <a:lstStyle/>
                    <a:p>
                      <a:pPr algn="just">
                        <a:spcAft>
                          <a:spcPts val="0"/>
                        </a:spcAft>
                      </a:pPr>
                      <a:r>
                        <a:rPr lang="zh-CN" altLang="en-US" sz="900" b="1" kern="100" dirty="0">
                          <a:effectLst/>
                          <a:latin typeface="楷体" panose="02010609060101010101" pitchFamily="49" charset="-122"/>
                          <a:ea typeface="楷体" panose="02010609060101010101" pitchFamily="49" charset="-122"/>
                          <a:cs typeface="Times New Roman" panose="02020603050405020304" pitchFamily="18" charset="0"/>
                        </a:rPr>
                        <a:t>金属合金型电磁屏蔽膜</a:t>
                      </a:r>
                      <a:endParaRPr lang="en-US" altLang="zh-CN" sz="9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900" kern="100" dirty="0">
                          <a:effectLst/>
                          <a:latin typeface="楷体" panose="02010609060101010101" pitchFamily="49" charset="-122"/>
                          <a:ea typeface="楷体" panose="02010609060101010101" pitchFamily="49" charset="-122"/>
                        </a:rPr>
                        <a:t>2000</a:t>
                      </a:r>
                      <a:r>
                        <a:rPr lang="zh-CN" altLang="en-US" sz="900" kern="100" dirty="0">
                          <a:effectLst/>
                          <a:latin typeface="楷体" panose="02010609060101010101" pitchFamily="49" charset="-122"/>
                          <a:ea typeface="楷体" panose="02010609060101010101" pitchFamily="49" charset="-122"/>
                        </a:rPr>
                        <a:t>年左右</a:t>
                      </a:r>
                      <a:endParaRPr lang="zh-CN" sz="9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900" kern="100" dirty="0">
                          <a:effectLst/>
                          <a:latin typeface="楷体" panose="02010609060101010101" pitchFamily="49" charset="-122"/>
                          <a:ea typeface="楷体" panose="02010609060101010101" pitchFamily="49" charset="-122"/>
                        </a:rPr>
                        <a:t>拓自达、方邦电子、东洋科美</a:t>
                      </a:r>
                    </a:p>
                  </a:txBody>
                  <a:tcPr marL="68580" marR="68580" marT="0" marB="0" anchor="ctr"/>
                </a:tc>
                <a:tc>
                  <a:txBody>
                    <a:bodyPr/>
                    <a:lstStyle/>
                    <a:p>
                      <a:pPr algn="ctr">
                        <a:spcAft>
                          <a:spcPts val="0"/>
                        </a:spcAft>
                      </a:pPr>
                      <a:r>
                        <a:rPr lang="zh-CN" altLang="en-US" sz="900" kern="100" dirty="0">
                          <a:effectLst/>
                          <a:latin typeface="楷体" panose="02010609060101010101" pitchFamily="49" charset="-122"/>
                          <a:ea typeface="楷体" panose="02010609060101010101" pitchFamily="49" charset="-122"/>
                        </a:rPr>
                        <a:t>绝缘层上一层为金属合金层（主要为铜、银），金属合金层上一层为导电胶层（含导电粒子，较薄）</a:t>
                      </a:r>
                    </a:p>
                  </a:txBody>
                  <a:tcPr marL="68580" marR="68580" marT="0" marB="0" anchor="ctr"/>
                </a:tc>
                <a:tc>
                  <a:txBody>
                    <a:bodyPr/>
                    <a:lstStyle/>
                    <a:p>
                      <a:pPr algn="ctr">
                        <a:spcAft>
                          <a:spcPts val="0"/>
                        </a:spcAft>
                      </a:pPr>
                      <a:r>
                        <a:rPr lang="zh-CN" altLang="en-US" sz="900" kern="100" dirty="0">
                          <a:effectLst/>
                          <a:latin typeface="楷体" panose="02010609060101010101" pitchFamily="49" charset="-122"/>
                          <a:ea typeface="楷体" panose="02010609060101010101" pitchFamily="49" charset="-122"/>
                          <a:cs typeface="Times New Roman" panose="02020603050405020304" pitchFamily="18" charset="0"/>
                        </a:rPr>
                        <a:t>屏蔽效能较高，结构和生产工艺较为复杂</a:t>
                      </a:r>
                      <a:endParaRPr lang="zh-CN" sz="9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endParaRPr lang="zh-CN" sz="9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98853139"/>
                  </a:ext>
                </a:extLst>
              </a:tr>
              <a:tr h="894303">
                <a:tc>
                  <a:txBody>
                    <a:bodyPr/>
                    <a:lstStyle/>
                    <a:p>
                      <a:pPr algn="just">
                        <a:spcAft>
                          <a:spcPts val="0"/>
                        </a:spcAft>
                      </a:pPr>
                      <a:r>
                        <a:rPr lang="zh-CN" altLang="en-US" sz="900" b="1" kern="100" dirty="0">
                          <a:effectLst/>
                          <a:latin typeface="楷体" panose="02010609060101010101" pitchFamily="49" charset="-122"/>
                          <a:ea typeface="楷体" panose="02010609060101010101" pitchFamily="49" charset="-122"/>
                          <a:cs typeface="Times New Roman" panose="02020603050405020304" pitchFamily="18" charset="0"/>
                        </a:rPr>
                        <a:t>导电胶型电磁屏蔽膜</a:t>
                      </a:r>
                      <a:endParaRPr lang="zh-CN" sz="9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900" kern="100" dirty="0">
                          <a:effectLst/>
                          <a:latin typeface="楷体" panose="02010609060101010101" pitchFamily="49" charset="-122"/>
                          <a:ea typeface="楷体" panose="02010609060101010101" pitchFamily="49" charset="-122"/>
                          <a:cs typeface="Times New Roman" panose="02020603050405020304" pitchFamily="18" charset="0"/>
                        </a:rPr>
                        <a:t>2009</a:t>
                      </a:r>
                      <a:r>
                        <a:rPr lang="zh-CN" altLang="en-US" sz="900" kern="100" dirty="0">
                          <a:effectLst/>
                          <a:latin typeface="楷体" panose="02010609060101010101" pitchFamily="49" charset="-122"/>
                          <a:ea typeface="楷体" panose="02010609060101010101" pitchFamily="49" charset="-122"/>
                          <a:cs typeface="Times New Roman" panose="02020603050405020304" pitchFamily="18" charset="0"/>
                        </a:rPr>
                        <a:t>年左右</a:t>
                      </a:r>
                      <a:endParaRPr lang="zh-CN" sz="9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900" kern="100" dirty="0">
                          <a:effectLst/>
                          <a:latin typeface="楷体" panose="02010609060101010101" pitchFamily="49" charset="-122"/>
                          <a:ea typeface="楷体" panose="02010609060101010101" pitchFamily="49" charset="-122"/>
                        </a:rPr>
                        <a:t>东洋科美、拓自达</a:t>
                      </a:r>
                    </a:p>
                  </a:txBody>
                  <a:tcPr marL="68580" marR="68580" marT="0" marB="0" anchor="ctr"/>
                </a:tc>
                <a:tc>
                  <a:txBody>
                    <a:bodyPr/>
                    <a:lstStyle/>
                    <a:p>
                      <a:pPr algn="ctr">
                        <a:spcAft>
                          <a:spcPts val="0"/>
                        </a:spcAft>
                      </a:pPr>
                      <a:r>
                        <a:rPr lang="zh-CN" altLang="en-US" sz="900" kern="100" dirty="0">
                          <a:effectLst/>
                          <a:latin typeface="楷体" panose="02010609060101010101" pitchFamily="49" charset="-122"/>
                          <a:ea typeface="楷体" panose="02010609060101010101" pitchFamily="49" charset="-122"/>
                          <a:cs typeface="Times New Roman" panose="02020603050405020304" pitchFamily="18" charset="0"/>
                        </a:rPr>
                        <a:t>绝缘层上一层仅为全方位导电胶层（含导电粒子）</a:t>
                      </a:r>
                    </a:p>
                    <a:p>
                      <a:pPr algn="ctr">
                        <a:spcAft>
                          <a:spcPts val="0"/>
                        </a:spcAft>
                      </a:pPr>
                      <a:endParaRPr lang="zh-CN" sz="9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900" kern="100" dirty="0">
                          <a:effectLst/>
                          <a:latin typeface="楷体" panose="02010609060101010101" pitchFamily="49" charset="-122"/>
                          <a:ea typeface="楷体" panose="02010609060101010101" pitchFamily="49" charset="-122"/>
                          <a:cs typeface="Times New Roman" panose="02020603050405020304" pitchFamily="18" charset="0"/>
                        </a:rPr>
                        <a:t>材料成本较高，屏蔽效能较低，厚度较厚，结构和生产工艺相对简单</a:t>
                      </a:r>
                      <a:endParaRPr lang="zh-CN" sz="9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endParaRPr lang="zh-CN" sz="9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34476887"/>
                  </a:ext>
                </a:extLst>
              </a:tr>
              <a:tr h="788242">
                <a:tc>
                  <a:txBody>
                    <a:bodyPr/>
                    <a:lstStyle/>
                    <a:p>
                      <a:pPr algn="just">
                        <a:spcAft>
                          <a:spcPts val="0"/>
                        </a:spcAft>
                      </a:pPr>
                      <a:r>
                        <a:rPr lang="zh-CN" altLang="en-US" sz="900" b="1" kern="100" dirty="0">
                          <a:effectLst/>
                          <a:latin typeface="楷体" panose="02010609060101010101" pitchFamily="49" charset="-122"/>
                          <a:ea typeface="楷体" panose="02010609060101010101" pitchFamily="49" charset="-122"/>
                          <a:cs typeface="Times New Roman" panose="02020603050405020304" pitchFamily="18" charset="0"/>
                        </a:rPr>
                        <a:t>微针型电磁屏蔽膜</a:t>
                      </a:r>
                      <a:endParaRPr lang="zh-CN" sz="9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900" kern="100" dirty="0">
                          <a:effectLst/>
                          <a:latin typeface="楷体" panose="02010609060101010101" pitchFamily="49" charset="-122"/>
                          <a:ea typeface="楷体" panose="02010609060101010101" pitchFamily="49" charset="-122"/>
                          <a:cs typeface="Times New Roman" panose="02020603050405020304" pitchFamily="18" charset="0"/>
                        </a:rPr>
                        <a:t>2014</a:t>
                      </a:r>
                      <a:r>
                        <a:rPr lang="zh-CN" altLang="en-US" sz="900" kern="100" dirty="0">
                          <a:effectLst/>
                          <a:latin typeface="楷体" panose="02010609060101010101" pitchFamily="49" charset="-122"/>
                          <a:ea typeface="楷体" panose="02010609060101010101" pitchFamily="49" charset="-122"/>
                          <a:cs typeface="Times New Roman" panose="02020603050405020304" pitchFamily="18" charset="0"/>
                        </a:rPr>
                        <a:t>年</a:t>
                      </a:r>
                      <a:endParaRPr lang="zh-CN" sz="9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900" kern="100" dirty="0">
                          <a:effectLst/>
                          <a:latin typeface="楷体" panose="02010609060101010101" pitchFamily="49" charset="-122"/>
                          <a:ea typeface="楷体" panose="02010609060101010101" pitchFamily="49" charset="-122"/>
                          <a:cs typeface="Times New Roman" panose="02020603050405020304" pitchFamily="18" charset="0"/>
                        </a:rPr>
                        <a:t>方邦电子</a:t>
                      </a:r>
                      <a:endParaRPr lang="zh-CN" sz="9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900" kern="100" dirty="0">
                          <a:effectLst/>
                          <a:latin typeface="楷体" panose="02010609060101010101" pitchFamily="49" charset="-122"/>
                          <a:ea typeface="楷体" panose="02010609060101010101" pitchFamily="49" charset="-122"/>
                          <a:cs typeface="Times New Roman" panose="02020603050405020304" pitchFamily="18" charset="0"/>
                        </a:rPr>
                        <a:t>绝缘层上一层为具有微针状结构的金属合金层（主要为铜），金属合金层上一层为胶层（不含导电粒子），微针刺穿胶层从而达到通导效果</a:t>
                      </a:r>
                    </a:p>
                    <a:p>
                      <a:pPr algn="ctr">
                        <a:spcAft>
                          <a:spcPts val="0"/>
                        </a:spcAft>
                      </a:pPr>
                      <a:endParaRPr lang="zh-CN" sz="9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900" kern="100" dirty="0">
                          <a:effectLst/>
                          <a:latin typeface="楷体" panose="02010609060101010101" pitchFamily="49" charset="-122"/>
                          <a:ea typeface="楷体" panose="02010609060101010101" pitchFamily="49" charset="-122"/>
                          <a:cs typeface="Times New Roman" panose="02020603050405020304" pitchFamily="18" charset="0"/>
                        </a:rPr>
                        <a:t>屏蔽效能高，同时可大幅降低高频信号传输过程中的衰减（插入损耗低），结构较为复杂</a:t>
                      </a:r>
                      <a:endParaRPr lang="zh-CN" sz="9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endParaRPr lang="zh-CN" sz="9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71089326"/>
                  </a:ext>
                </a:extLst>
              </a:tr>
            </a:tbl>
          </a:graphicData>
        </a:graphic>
      </p:graphicFrame>
      <p:sp>
        <p:nvSpPr>
          <p:cNvPr id="20" name="矩形 19">
            <a:extLst>
              <a:ext uri="{FF2B5EF4-FFF2-40B4-BE49-F238E27FC236}">
                <a16:creationId xmlns:a16="http://schemas.microsoft.com/office/drawing/2014/main" id="{9A3AE05F-55C3-41BF-A2A4-566A1DC66680}"/>
              </a:ext>
            </a:extLst>
          </p:cNvPr>
          <p:cNvSpPr/>
          <p:nvPr/>
        </p:nvSpPr>
        <p:spPr>
          <a:xfrm>
            <a:off x="4998011" y="6450623"/>
            <a:ext cx="2300630" cy="261610"/>
          </a:xfrm>
          <a:prstGeom prst="rect">
            <a:avLst/>
          </a:prstGeom>
        </p:spPr>
        <p:txBody>
          <a:bodyPr wrap="none">
            <a:spAutoFit/>
          </a:bodyPr>
          <a:lstStyle/>
          <a:p>
            <a:pPr marL="0" marR="0" lvl="0" indent="0" algn="just" defTabSz="914400" rtl="0" eaLnBrk="1" fontAlgn="auto" latinLnBrk="0" hangingPunct="0">
              <a:lnSpc>
                <a:spcPct val="100000"/>
              </a:lnSpc>
              <a:spcBef>
                <a:spcPts val="0"/>
              </a:spcBef>
              <a:spcAft>
                <a:spcPts val="0"/>
              </a:spcAft>
              <a:buClrTx/>
              <a:buSzTx/>
              <a:buFontTx/>
              <a:buNone/>
              <a:tabLst/>
              <a:defRPr/>
            </a:pPr>
            <a:r>
              <a:rPr kumimoji="0" lang="zh-CN" altLang="en-US"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三种主要电磁屏蔽膜技术类型介绍</a:t>
            </a:r>
            <a:endParaRPr kumimoji="0" lang="en-US"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endParaRPr>
          </a:p>
        </p:txBody>
      </p:sp>
      <p:pic>
        <p:nvPicPr>
          <p:cNvPr id="15" name="图片 14">
            <a:extLst>
              <a:ext uri="{FF2B5EF4-FFF2-40B4-BE49-F238E27FC236}">
                <a16:creationId xmlns:a16="http://schemas.microsoft.com/office/drawing/2014/main" id="{4DE63D9D-E1D7-400A-A568-1D4CFA48D805}"/>
              </a:ext>
            </a:extLst>
          </p:cNvPr>
          <p:cNvPicPr>
            <a:picLocks noChangeAspect="1"/>
          </p:cNvPicPr>
          <p:nvPr/>
        </p:nvPicPr>
        <p:blipFill>
          <a:blip r:embed="rId3"/>
          <a:stretch>
            <a:fillRect/>
          </a:stretch>
        </p:blipFill>
        <p:spPr>
          <a:xfrm>
            <a:off x="8741082" y="5671724"/>
            <a:ext cx="2698328" cy="803686"/>
          </a:xfrm>
          <a:prstGeom prst="rect">
            <a:avLst/>
          </a:prstGeom>
        </p:spPr>
      </p:pic>
      <p:pic>
        <p:nvPicPr>
          <p:cNvPr id="16" name="图片 15">
            <a:extLst>
              <a:ext uri="{FF2B5EF4-FFF2-40B4-BE49-F238E27FC236}">
                <a16:creationId xmlns:a16="http://schemas.microsoft.com/office/drawing/2014/main" id="{91A6651B-1F39-4164-91D6-01B4E80BAB62}"/>
              </a:ext>
            </a:extLst>
          </p:cNvPr>
          <p:cNvPicPr>
            <a:picLocks noChangeAspect="1"/>
          </p:cNvPicPr>
          <p:nvPr/>
        </p:nvPicPr>
        <p:blipFill>
          <a:blip r:embed="rId4"/>
          <a:stretch>
            <a:fillRect/>
          </a:stretch>
        </p:blipFill>
        <p:spPr>
          <a:xfrm>
            <a:off x="8756898" y="4771118"/>
            <a:ext cx="2690420" cy="872267"/>
          </a:xfrm>
          <a:prstGeom prst="rect">
            <a:avLst/>
          </a:prstGeom>
        </p:spPr>
      </p:pic>
      <p:pic>
        <p:nvPicPr>
          <p:cNvPr id="17" name="图片 16">
            <a:extLst>
              <a:ext uri="{FF2B5EF4-FFF2-40B4-BE49-F238E27FC236}">
                <a16:creationId xmlns:a16="http://schemas.microsoft.com/office/drawing/2014/main" id="{0A06264E-5448-4036-A8AF-9DEDA8E288AA}"/>
              </a:ext>
            </a:extLst>
          </p:cNvPr>
          <p:cNvPicPr>
            <a:picLocks noChangeAspect="1"/>
          </p:cNvPicPr>
          <p:nvPr/>
        </p:nvPicPr>
        <p:blipFill>
          <a:blip r:embed="rId5"/>
          <a:stretch>
            <a:fillRect/>
          </a:stretch>
        </p:blipFill>
        <p:spPr>
          <a:xfrm>
            <a:off x="8756898" y="4043482"/>
            <a:ext cx="2690420" cy="695493"/>
          </a:xfrm>
          <a:prstGeom prst="rect">
            <a:avLst/>
          </a:prstGeom>
        </p:spPr>
      </p:pic>
    </p:spTree>
    <p:extLst>
      <p:ext uri="{BB962C8B-B14F-4D97-AF65-F5344CB8AC3E}">
        <p14:creationId xmlns:p14="http://schemas.microsoft.com/office/powerpoint/2010/main" val="156244048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A8A5645-BCCA-4F12-B00E-B85C20ACC1AB}"/>
              </a:ext>
            </a:extLst>
          </p:cNvPr>
          <p:cNvSpPr txBox="1"/>
          <p:nvPr/>
        </p:nvSpPr>
        <p:spPr>
          <a:xfrm>
            <a:off x="325755" y="177951"/>
            <a:ext cx="9707703" cy="461665"/>
          </a:xfrm>
          <a:prstGeom prst="rect">
            <a:avLst/>
          </a:prstGeom>
          <a:ln w="12700">
            <a:miter lim="400000"/>
          </a:ln>
        </p:spPr>
        <p:txBody>
          <a:bodyPr wrap="square" lIns="45719" rIns="45719">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5BAC"/>
                </a:solidFill>
                <a:effectLst/>
                <a:uLnTx/>
                <a:uFillTx/>
                <a:latin typeface="楷体" panose="02010609060101010101" charset="-122"/>
                <a:ea typeface="楷体" panose="02010609060101010101" charset="-122"/>
                <a:cs typeface="Helvetica"/>
                <a:sym typeface="微软雅黑" panose="020B0503020204020204" charset="-122"/>
              </a:rPr>
              <a:t>FPC</a:t>
            </a:r>
            <a:r>
              <a:rPr kumimoji="0" lang="zh-CN" altLang="en-US" sz="2400" b="1" i="0" u="none" strike="noStrike" kern="0" cap="none" spc="0" normalizeH="0" baseline="0" noProof="0" dirty="0">
                <a:ln>
                  <a:noFill/>
                </a:ln>
                <a:solidFill>
                  <a:srgbClr val="005BAC"/>
                </a:solidFill>
                <a:effectLst/>
                <a:uLnTx/>
                <a:uFillTx/>
                <a:latin typeface="楷体" panose="02010609060101010101" charset="-122"/>
                <a:ea typeface="楷体" panose="02010609060101010101" charset="-122"/>
                <a:cs typeface="Helvetica"/>
                <a:sym typeface="微软雅黑" panose="020B0503020204020204" charset="-122"/>
              </a:rPr>
              <a:t>需求上涨市场扩容，产能东移国内增长势头稳定</a:t>
            </a:r>
            <a:endParaRPr kumimoji="0" lang="en-US" altLang="zh-CN" sz="2400" b="1" i="0" u="none" strike="noStrike" kern="0" cap="none" spc="0" normalizeH="0" baseline="0" noProof="0" dirty="0">
              <a:ln>
                <a:noFill/>
              </a:ln>
              <a:solidFill>
                <a:srgbClr val="005BAC"/>
              </a:solidFill>
              <a:effectLst/>
              <a:uLnTx/>
              <a:uFillTx/>
              <a:latin typeface="楷体" panose="02010609060101010101" charset="-122"/>
              <a:ea typeface="楷体" panose="02010609060101010101" charset="-122"/>
              <a:cs typeface="Helvetica"/>
              <a:sym typeface="微软雅黑" panose="020B0503020204020204" charset="-122"/>
            </a:endParaRPr>
          </a:p>
        </p:txBody>
      </p:sp>
      <p:sp>
        <p:nvSpPr>
          <p:cNvPr id="4" name="矩形 3">
            <a:extLst>
              <a:ext uri="{FF2B5EF4-FFF2-40B4-BE49-F238E27FC236}">
                <a16:creationId xmlns:a16="http://schemas.microsoft.com/office/drawing/2014/main" id="{6FCC04C4-9E9E-45A5-BB44-68D6A7814B30}"/>
              </a:ext>
            </a:extLst>
          </p:cNvPr>
          <p:cNvSpPr/>
          <p:nvPr/>
        </p:nvSpPr>
        <p:spPr>
          <a:xfrm>
            <a:off x="325755" y="774716"/>
            <a:ext cx="11455567" cy="2554545"/>
          </a:xfrm>
          <a:prstGeom prst="rect">
            <a:avLst/>
          </a:prstGeom>
        </p:spPr>
        <p:txBody>
          <a:bodyPr wrap="square">
            <a:spAutoFit/>
          </a:bodyPr>
          <a:lstStyle/>
          <a:p>
            <a:pPr marL="285750" lvl="0" indent="-285750" hangingPunct="0">
              <a:buFont typeface="Wingdings" panose="05000000000000000000" pitchFamily="2" charset="2"/>
              <a:buChar char="Ø"/>
              <a:defRPr/>
            </a:pPr>
            <a:r>
              <a:rPr kumimoji="0" lang="en-US" altLang="zh-CN" sz="1600" b="1"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FPC</a:t>
            </a:r>
            <a:r>
              <a:rPr kumimoji="0" lang="zh-CN" altLang="en-US" sz="1600" b="1"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指柔性印制电路板（</a:t>
            </a:r>
            <a:r>
              <a:rPr kumimoji="0" lang="en-US" altLang="zh-CN" sz="1600" b="1" i="0" u="none" strike="noStrike" kern="0" cap="none" spc="0" normalizeH="0" baseline="0" noProof="0" dirty="0" err="1">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FlexibleP</a:t>
            </a:r>
            <a:r>
              <a:rPr lang="en-US" altLang="zh-CN" sz="1600" b="1" kern="0" dirty="0" err="1">
                <a:solidFill>
                  <a:srgbClr val="000000"/>
                </a:solidFill>
                <a:latin typeface="楷体" panose="02010609060101010101" charset="-122"/>
                <a:ea typeface="楷体" panose="02010609060101010101" charset="-122"/>
                <a:cs typeface="Helvetica"/>
                <a:sym typeface="微软雅黑" panose="020B0503020204020204" charset="-122"/>
              </a:rPr>
              <a:t>rintedCircuit</a:t>
            </a:r>
            <a:r>
              <a:rPr lang="zh-CN" altLang="en-US" sz="1600" b="1" kern="0" dirty="0">
                <a:solidFill>
                  <a:srgbClr val="000000"/>
                </a:solidFill>
                <a:latin typeface="楷体" panose="02010609060101010101" charset="-122"/>
                <a:ea typeface="楷体" panose="02010609060101010101" charset="-122"/>
                <a:cs typeface="Helvetica"/>
                <a:sym typeface="微软雅黑" panose="020B0503020204020204" charset="-122"/>
              </a:rPr>
              <a:t>），又称柔性电路板或柔性线路板，由柔性基材制成的印制电路板，其优点是可以弯曲，便于电器器件的组装。</a:t>
            </a:r>
            <a:r>
              <a:rPr lang="en-US" altLang="zh-CN" sz="1600" kern="0" dirty="0">
                <a:solidFill>
                  <a:srgbClr val="000000"/>
                </a:solidFill>
                <a:latin typeface="楷体" panose="02010609060101010101" charset="-122"/>
                <a:ea typeface="楷体" panose="02010609060101010101" charset="-122"/>
                <a:cs typeface="Helvetica"/>
                <a:sym typeface="微软雅黑" panose="020B0503020204020204" charset="-122"/>
              </a:rPr>
              <a:t>FPC</a:t>
            </a:r>
            <a:r>
              <a:rPr lang="zh-CN" altLang="en-US" sz="1600" kern="0" dirty="0">
                <a:solidFill>
                  <a:srgbClr val="000000"/>
                </a:solidFill>
                <a:latin typeface="楷体" panose="02010609060101010101" charset="-122"/>
                <a:ea typeface="楷体" panose="02010609060101010101" charset="-122"/>
                <a:cs typeface="Helvetica"/>
                <a:sym typeface="微软雅黑" panose="020B0503020204020204" charset="-122"/>
              </a:rPr>
              <a:t>是增速最快的</a:t>
            </a:r>
            <a:r>
              <a:rPr lang="en-US" altLang="zh-CN" sz="1600" kern="0" dirty="0">
                <a:solidFill>
                  <a:srgbClr val="000000"/>
                </a:solidFill>
                <a:latin typeface="楷体" panose="02010609060101010101" charset="-122"/>
                <a:ea typeface="楷体" panose="02010609060101010101" charset="-122"/>
                <a:cs typeface="Helvetica"/>
                <a:sym typeface="微软雅黑" panose="020B0503020204020204" charset="-122"/>
              </a:rPr>
              <a:t>PCB</a:t>
            </a:r>
            <a:r>
              <a:rPr lang="zh-CN" altLang="en-US" sz="1600" kern="0" dirty="0">
                <a:solidFill>
                  <a:srgbClr val="000000"/>
                </a:solidFill>
                <a:latin typeface="楷体" panose="02010609060101010101" charset="-122"/>
                <a:ea typeface="楷体" panose="02010609060101010101" charset="-122"/>
                <a:cs typeface="Helvetica"/>
                <a:sym typeface="微软雅黑" panose="020B0503020204020204" charset="-122"/>
              </a:rPr>
              <a:t>细分领域。</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据</a:t>
            </a:r>
            <a:r>
              <a:rPr lang="en-US" altLang="zh-CN" sz="1600" kern="0" dirty="0" err="1">
                <a:solidFill>
                  <a:srgbClr val="FF0000"/>
                </a:solidFill>
                <a:latin typeface="楷体" panose="02010609060101010101" charset="-122"/>
                <a:ea typeface="楷体" panose="02010609060101010101" charset="-122"/>
                <a:cs typeface="Helvetica"/>
                <a:sym typeface="微软雅黑" panose="020B0503020204020204" charset="-122"/>
              </a:rPr>
              <a:t>Prismark</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统计，</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2020</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年全球</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FPC</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产值预估为</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125</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亿美元，预计</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2025</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年全球</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FPC</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产值为</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154</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亿美元，将实现</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4.2%</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的</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CAGR</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2020</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年，全球</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FPC</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产值约占整个</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PCB</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行业产值近</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19%</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，预计</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2025</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年全球</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FPC</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产值约占整个</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PCB</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行业产值的</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18%</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a:t>
            </a:r>
            <a:r>
              <a:rPr lang="en-US" altLang="zh-CN" sz="1600" kern="0" dirty="0">
                <a:solidFill>
                  <a:srgbClr val="000000"/>
                </a:solidFill>
                <a:latin typeface="楷体" panose="02010609060101010101" charset="-122"/>
                <a:ea typeface="楷体" panose="02010609060101010101" charset="-122"/>
                <a:sym typeface="微软雅黑" panose="020B0503020204020204" charset="-122"/>
              </a:rPr>
              <a:t>FPC</a:t>
            </a:r>
            <a:r>
              <a:rPr lang="zh-CN" altLang="en-US" sz="1600" kern="0" dirty="0">
                <a:solidFill>
                  <a:srgbClr val="000000"/>
                </a:solidFill>
                <a:latin typeface="楷体" panose="02010609060101010101" charset="-122"/>
                <a:ea typeface="楷体" panose="02010609060101010101" charset="-122"/>
                <a:sym typeface="微软雅黑" panose="020B0503020204020204" charset="-122"/>
              </a:rPr>
              <a:t>将受益于下游领域的创新，并迎来新的发展。</a:t>
            </a:r>
            <a:r>
              <a:rPr lang="zh-CN" altLang="en-US" sz="1600" kern="0" dirty="0">
                <a:solidFill>
                  <a:srgbClr val="FF0000"/>
                </a:solidFill>
                <a:latin typeface="楷体" panose="02010609060101010101" charset="-122"/>
                <a:ea typeface="楷体" panose="02010609060101010101" charset="-122"/>
                <a:sym typeface="微软雅黑" panose="020B0503020204020204" charset="-122"/>
              </a:rPr>
              <a:t>手机、平板电脑和</a:t>
            </a:r>
            <a:r>
              <a:rPr lang="en-US" altLang="zh-CN" sz="1600" kern="0" dirty="0">
                <a:solidFill>
                  <a:srgbClr val="FF0000"/>
                </a:solidFill>
                <a:latin typeface="楷体" panose="02010609060101010101" charset="-122"/>
                <a:ea typeface="楷体" panose="02010609060101010101" charset="-122"/>
                <a:sym typeface="微软雅黑" panose="020B0503020204020204" charset="-122"/>
              </a:rPr>
              <a:t>PC</a:t>
            </a:r>
            <a:r>
              <a:rPr lang="zh-CN" altLang="en-US" sz="1600" kern="0" dirty="0">
                <a:solidFill>
                  <a:srgbClr val="FF0000"/>
                </a:solidFill>
                <a:latin typeface="楷体" panose="02010609060101010101" charset="-122"/>
                <a:ea typeface="楷体" panose="02010609060101010101" charset="-122"/>
                <a:sym typeface="微软雅黑" panose="020B0503020204020204" charset="-122"/>
              </a:rPr>
              <a:t>是</a:t>
            </a:r>
            <a:r>
              <a:rPr lang="en-US" altLang="zh-CN" sz="1600" kern="0" dirty="0">
                <a:solidFill>
                  <a:srgbClr val="FF0000"/>
                </a:solidFill>
                <a:latin typeface="楷体" panose="02010609060101010101" charset="-122"/>
                <a:ea typeface="楷体" panose="02010609060101010101" charset="-122"/>
                <a:sym typeface="微软雅黑" panose="020B0503020204020204" charset="-122"/>
              </a:rPr>
              <a:t>FPC</a:t>
            </a:r>
            <a:r>
              <a:rPr lang="zh-CN" altLang="en-US" sz="1600" kern="0" dirty="0">
                <a:solidFill>
                  <a:srgbClr val="FF0000"/>
                </a:solidFill>
                <a:latin typeface="楷体" panose="02010609060101010101" charset="-122"/>
                <a:ea typeface="楷体" panose="02010609060101010101" charset="-122"/>
                <a:sym typeface="微软雅黑" panose="020B0503020204020204" charset="-122"/>
              </a:rPr>
              <a:t>的主要应用领域，占总应用量的</a:t>
            </a:r>
            <a:r>
              <a:rPr lang="en-US" altLang="zh-CN" sz="1600" kern="0" dirty="0">
                <a:solidFill>
                  <a:srgbClr val="FF0000"/>
                </a:solidFill>
                <a:latin typeface="楷体" panose="02010609060101010101" charset="-122"/>
                <a:ea typeface="楷体" panose="02010609060101010101" charset="-122"/>
                <a:sym typeface="微软雅黑" panose="020B0503020204020204" charset="-122"/>
              </a:rPr>
              <a:t>64%</a:t>
            </a:r>
            <a:r>
              <a:rPr lang="zh-CN" altLang="en-US" sz="1600" kern="0" dirty="0">
                <a:solidFill>
                  <a:srgbClr val="FF0000"/>
                </a:solidFill>
                <a:latin typeface="楷体" panose="02010609060101010101" charset="-122"/>
                <a:ea typeface="楷体" panose="02010609060101010101" charset="-122"/>
                <a:sym typeface="微软雅黑" panose="020B0503020204020204" charset="-122"/>
              </a:rPr>
              <a:t>以上。其中，智能手机占比最高，约占</a:t>
            </a:r>
            <a:r>
              <a:rPr lang="en-US" altLang="zh-CN" sz="1600" kern="0" dirty="0">
                <a:solidFill>
                  <a:srgbClr val="FF0000"/>
                </a:solidFill>
                <a:latin typeface="楷体" panose="02010609060101010101" charset="-122"/>
                <a:ea typeface="楷体" panose="02010609060101010101" charset="-122"/>
                <a:sym typeface="微软雅黑" panose="020B0503020204020204" charset="-122"/>
              </a:rPr>
              <a:t>FPC</a:t>
            </a:r>
            <a:r>
              <a:rPr lang="zh-CN" altLang="en-US" sz="1600" kern="0" dirty="0">
                <a:solidFill>
                  <a:srgbClr val="FF0000"/>
                </a:solidFill>
                <a:latin typeface="楷体" panose="02010609060101010101" charset="-122"/>
                <a:ea typeface="楷体" panose="02010609060101010101" charset="-122"/>
                <a:sym typeface="微软雅黑" panose="020B0503020204020204" charset="-122"/>
              </a:rPr>
              <a:t>市场的</a:t>
            </a:r>
            <a:r>
              <a:rPr lang="en-US" altLang="zh-CN" sz="1600" kern="0" dirty="0">
                <a:solidFill>
                  <a:srgbClr val="FF0000"/>
                </a:solidFill>
                <a:latin typeface="楷体" panose="02010609060101010101" charset="-122"/>
                <a:ea typeface="楷体" panose="02010609060101010101" charset="-122"/>
                <a:sym typeface="微软雅黑" panose="020B0503020204020204" charset="-122"/>
              </a:rPr>
              <a:t>29%</a:t>
            </a:r>
            <a:r>
              <a:rPr lang="zh-CN" altLang="en-US" sz="1600" kern="0" dirty="0">
                <a:solidFill>
                  <a:srgbClr val="FF0000"/>
                </a:solidFill>
                <a:latin typeface="楷体" panose="02010609060101010101" charset="-122"/>
                <a:ea typeface="楷体" panose="02010609060101010101" charset="-122"/>
                <a:sym typeface="微软雅黑" panose="020B0503020204020204" charset="-122"/>
              </a:rPr>
              <a:t>。</a:t>
            </a:r>
            <a:endPar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endParaRPr>
          </a:p>
          <a:p>
            <a:pPr marR="0" lvl="0" algn="l" defTabSz="914400" rtl="0" eaLnBrk="1" fontAlgn="auto" latinLnBrk="0" hangingPunct="0">
              <a:lnSpc>
                <a:spcPct val="100000"/>
              </a:lnSpc>
              <a:spcBef>
                <a:spcPts val="0"/>
              </a:spcBef>
              <a:spcAft>
                <a:spcPts val="0"/>
              </a:spcAft>
              <a:buClrTx/>
              <a:buSzTx/>
              <a:tabLst/>
              <a:defRPr/>
            </a:pPr>
            <a:endParaRPr lang="en-US" altLang="zh-CN" sz="1600" kern="0" dirty="0">
              <a:solidFill>
                <a:srgbClr val="000000"/>
              </a:solidFill>
              <a:latin typeface="楷体" panose="02010609060101010101" charset="-122"/>
              <a:ea typeface="楷体" panose="02010609060101010101" charset="-122"/>
              <a:cs typeface="Helvetica"/>
              <a:sym typeface="微软雅黑" panose="020B0503020204020204" charset="-122"/>
            </a:endParaRPr>
          </a:p>
          <a:p>
            <a:pPr marL="285750" marR="0" lvl="0" indent="-285750" algn="l" defTabSz="914400" rtl="0" eaLnBrk="1" fontAlgn="auto" latinLnBrk="0" hangingPunct="0">
              <a:lnSpc>
                <a:spcPct val="100000"/>
              </a:lnSpc>
              <a:spcBef>
                <a:spcPts val="0"/>
              </a:spcBef>
              <a:spcAft>
                <a:spcPts val="0"/>
              </a:spcAft>
              <a:buClrTx/>
              <a:buSzTx/>
              <a:buFont typeface="Wingdings" panose="05000000000000000000" pitchFamily="2" charset="2"/>
              <a:buChar char="Ø"/>
              <a:tabLst/>
              <a:defRPr/>
            </a:pPr>
            <a:r>
              <a:rPr kumimoji="0" lang="zh-CN" altLang="en-US" sz="1600" b="1"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成本优势</a:t>
            </a:r>
            <a:r>
              <a:rPr kumimoji="0" lang="en-US" altLang="zh-CN" sz="1600" b="1"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a:t>
            </a:r>
            <a:r>
              <a:rPr kumimoji="0" lang="zh-CN" altLang="en-US" sz="1600" b="1"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产业链完善推动产能东移。</a:t>
            </a:r>
            <a:r>
              <a:rPr kumimoji="0" lang="zh-CN" altLang="en-US"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据华经产业研究院统计，</a:t>
            </a:r>
            <a:r>
              <a:rPr kumimoji="0" lang="en-US" altLang="zh-CN"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2005-2019</a:t>
            </a:r>
            <a:r>
              <a:rPr kumimoji="0" lang="zh-CN" altLang="en-US"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年我国</a:t>
            </a:r>
            <a:r>
              <a:rPr kumimoji="0" lang="en-US" altLang="zh-CN"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FPC</a:t>
            </a:r>
            <a:r>
              <a:rPr kumimoji="0" lang="zh-CN" altLang="en-US"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产值占全球产值比例持续提升，</a:t>
            </a:r>
            <a:r>
              <a:rPr kumimoji="0" lang="en-US" altLang="zh-CN"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2019</a:t>
            </a:r>
            <a:r>
              <a:rPr kumimoji="0" lang="zh-CN" altLang="en-US"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年我国</a:t>
            </a:r>
            <a:r>
              <a:rPr kumimoji="0" lang="en-US" altLang="zh-CN"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FPC</a:t>
            </a:r>
            <a:r>
              <a:rPr kumimoji="0" lang="zh-CN" altLang="en-US"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产值全球占比已达到</a:t>
            </a:r>
            <a:r>
              <a:rPr kumimoji="0" lang="en-US" altLang="zh-CN"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54.13%</a:t>
            </a:r>
            <a:r>
              <a:rPr kumimoji="0" lang="zh-CN" altLang="en-US"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a:t>
            </a:r>
            <a:r>
              <a:rPr kumimoji="0" lang="zh-CN" altLang="en-US" sz="160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可以看出</a:t>
            </a:r>
            <a:r>
              <a:rPr kumimoji="0" lang="en-US" altLang="zh-CN" sz="160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FPC</a:t>
            </a:r>
            <a:r>
              <a:rPr kumimoji="0" lang="zh-CN" altLang="en-US" sz="160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产能在不断向我国转移。根据</a:t>
            </a:r>
            <a:r>
              <a:rPr kumimoji="0" lang="en-US" altLang="zh-CN" sz="1600" i="0" u="none" strike="noStrike" kern="0" cap="none" spc="0" normalizeH="0" baseline="0" noProof="0" dirty="0" err="1">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Prismark</a:t>
            </a:r>
            <a:r>
              <a:rPr kumimoji="0" lang="zh-CN" altLang="en-US" sz="160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的预测，</a:t>
            </a:r>
            <a:r>
              <a:rPr kumimoji="0" lang="en-US" altLang="zh-CN" sz="160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2018-2023</a:t>
            </a:r>
            <a:r>
              <a:rPr kumimoji="0" lang="zh-CN" altLang="en-US" sz="160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年全球</a:t>
            </a:r>
            <a:r>
              <a:rPr kumimoji="0" lang="en-US" altLang="zh-CN" sz="160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FPC</a:t>
            </a:r>
            <a:r>
              <a:rPr kumimoji="0" lang="zh-CN" altLang="en-US" sz="160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产值的年均复合增长率将达到</a:t>
            </a:r>
            <a:r>
              <a:rPr kumimoji="0" lang="en-US" altLang="zh-CN" sz="160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2.8%</a:t>
            </a:r>
            <a:r>
              <a:rPr kumimoji="0" lang="zh-CN" altLang="en-US" sz="160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，亚洲（除中国大陆和日本）地区将达到</a:t>
            </a:r>
            <a:r>
              <a:rPr kumimoji="0" lang="en-US" altLang="zh-CN" sz="160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3.5%</a:t>
            </a:r>
            <a:r>
              <a:rPr kumimoji="0" lang="zh-CN" altLang="en-US" sz="160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，我国将达到</a:t>
            </a:r>
            <a:r>
              <a:rPr kumimoji="0" lang="en-US" altLang="zh-CN" sz="160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2.6%</a:t>
            </a:r>
            <a:r>
              <a:rPr kumimoji="0" lang="zh-CN" altLang="en-US" sz="160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，增长势头稳定且增速相对较高。</a:t>
            </a:r>
            <a:endParaRPr kumimoji="0" lang="en-US" altLang="zh-CN" sz="160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endParaRPr>
          </a:p>
        </p:txBody>
      </p:sp>
      <p:sp>
        <p:nvSpPr>
          <p:cNvPr id="5" name="文本框 4">
            <a:extLst>
              <a:ext uri="{FF2B5EF4-FFF2-40B4-BE49-F238E27FC236}">
                <a16:creationId xmlns:a16="http://schemas.microsoft.com/office/drawing/2014/main" id="{893D730B-1321-49DF-9C23-CB63B90AED29}"/>
              </a:ext>
            </a:extLst>
          </p:cNvPr>
          <p:cNvSpPr txBox="1"/>
          <p:nvPr/>
        </p:nvSpPr>
        <p:spPr>
          <a:xfrm>
            <a:off x="7802880" y="6548728"/>
            <a:ext cx="4066443" cy="261610"/>
          </a:xfrm>
          <a:prstGeom prst="rect">
            <a:avLst/>
          </a:prstGeom>
          <a:solidFill>
            <a:schemeClr val="bg1"/>
          </a:solidFill>
        </p:spPr>
        <p:txBody>
          <a:bodyPr wrap="square" rtlCol="0">
            <a:sp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r>
              <a:rPr kumimoji="0" lang="zh-CN" altLang="en-US"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资料来源：</a:t>
            </a:r>
            <a:r>
              <a:rPr kumimoji="0" lang="en-US" altLang="zh-CN" sz="1100" b="0" i="0" u="none" strike="noStrike" kern="0" cap="none" spc="0" normalizeH="0" baseline="0" noProof="0" dirty="0" err="1">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Prismark</a:t>
            </a:r>
            <a:r>
              <a:rPr kumimoji="0" lang="zh-CN" altLang="en-US"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、招股说明书、华经产业研究院</a:t>
            </a:r>
            <a:endParaRPr kumimoji="0" lang="en-US" altLang="zh-CN"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endParaRPr>
          </a:p>
        </p:txBody>
      </p:sp>
      <p:sp>
        <p:nvSpPr>
          <p:cNvPr id="6" name="矩形 5">
            <a:extLst>
              <a:ext uri="{FF2B5EF4-FFF2-40B4-BE49-F238E27FC236}">
                <a16:creationId xmlns:a16="http://schemas.microsoft.com/office/drawing/2014/main" id="{44DFF845-60C9-4C05-9D3A-01A99DEE51C9}"/>
              </a:ext>
            </a:extLst>
          </p:cNvPr>
          <p:cNvSpPr/>
          <p:nvPr/>
        </p:nvSpPr>
        <p:spPr>
          <a:xfrm>
            <a:off x="1438944" y="6241089"/>
            <a:ext cx="1242648" cy="261610"/>
          </a:xfrm>
          <a:prstGeom prst="rect">
            <a:avLst/>
          </a:prstGeom>
        </p:spPr>
        <p:txBody>
          <a:bodyPr wrap="none">
            <a:spAutoFit/>
          </a:bodyPr>
          <a:lstStyle/>
          <a:p>
            <a:pPr marL="0" marR="0" lvl="0" indent="0" algn="just" defTabSz="914400" rtl="0" eaLnBrk="1" fontAlgn="auto" latinLnBrk="0" hangingPunct="0">
              <a:lnSpc>
                <a:spcPct val="100000"/>
              </a:lnSpc>
              <a:spcBef>
                <a:spcPts val="0"/>
              </a:spcBef>
              <a:spcAft>
                <a:spcPts val="0"/>
              </a:spcAft>
              <a:buClrTx/>
              <a:buSzTx/>
              <a:buFontTx/>
              <a:buNone/>
              <a:tabLst/>
              <a:defRPr/>
            </a:pPr>
            <a:r>
              <a:rPr lang="zh-CN" altLang="en-US" sz="1100" kern="0" dirty="0">
                <a:solidFill>
                  <a:srgbClr val="000000"/>
                </a:solidFill>
                <a:latin typeface="楷体" panose="02010609060101010101" charset="-122"/>
                <a:ea typeface="楷体" panose="02010609060101010101" charset="-122"/>
                <a:cs typeface="Helvetica"/>
                <a:sym typeface="微软雅黑" panose="020B0503020204020204" charset="-122"/>
              </a:rPr>
              <a:t>全球</a:t>
            </a:r>
            <a:r>
              <a:rPr lang="en-US" altLang="zh-CN" sz="1100" kern="0" dirty="0">
                <a:solidFill>
                  <a:srgbClr val="000000"/>
                </a:solidFill>
                <a:latin typeface="楷体" panose="02010609060101010101" charset="-122"/>
                <a:ea typeface="楷体" panose="02010609060101010101" charset="-122"/>
                <a:cs typeface="Helvetica"/>
                <a:sym typeface="微软雅黑" panose="020B0503020204020204" charset="-122"/>
              </a:rPr>
              <a:t>FPC</a:t>
            </a:r>
            <a:r>
              <a:rPr lang="zh-CN" altLang="en-US" sz="1100" kern="0" dirty="0">
                <a:solidFill>
                  <a:srgbClr val="000000"/>
                </a:solidFill>
                <a:latin typeface="楷体" panose="02010609060101010101" charset="-122"/>
                <a:ea typeface="楷体" panose="02010609060101010101" charset="-122"/>
                <a:cs typeface="Helvetica"/>
                <a:sym typeface="微软雅黑" panose="020B0503020204020204" charset="-122"/>
              </a:rPr>
              <a:t>市场规模</a:t>
            </a:r>
            <a:endParaRPr kumimoji="0" lang="en-US"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endParaRPr>
          </a:p>
        </p:txBody>
      </p:sp>
      <p:sp>
        <p:nvSpPr>
          <p:cNvPr id="8" name="矩形 7">
            <a:extLst>
              <a:ext uri="{FF2B5EF4-FFF2-40B4-BE49-F238E27FC236}">
                <a16:creationId xmlns:a16="http://schemas.microsoft.com/office/drawing/2014/main" id="{F954E36A-3210-4C6F-957C-F858F4124315}"/>
              </a:ext>
            </a:extLst>
          </p:cNvPr>
          <p:cNvSpPr/>
          <p:nvPr/>
        </p:nvSpPr>
        <p:spPr>
          <a:xfrm>
            <a:off x="9664135" y="6241089"/>
            <a:ext cx="1665841" cy="261610"/>
          </a:xfrm>
          <a:prstGeom prst="rect">
            <a:avLst/>
          </a:prstGeom>
        </p:spPr>
        <p:txBody>
          <a:bodyPr wrap="none">
            <a:spAutoFit/>
          </a:bodyPr>
          <a:lstStyle/>
          <a:p>
            <a:pPr marL="0" marR="0" lvl="0" indent="0" algn="just" defTabSz="914400" rtl="0" eaLnBrk="1" fontAlgn="auto" latinLnBrk="0" hangingPunct="0">
              <a:lnSpc>
                <a:spcPct val="100000"/>
              </a:lnSpc>
              <a:spcBef>
                <a:spcPts val="0"/>
              </a:spcBef>
              <a:spcAft>
                <a:spcPts val="0"/>
              </a:spcAft>
              <a:buClrTx/>
              <a:buSzTx/>
              <a:buFontTx/>
              <a:buNone/>
              <a:tabLst/>
              <a:defRPr/>
            </a:pPr>
            <a:r>
              <a:rPr kumimoji="0" lang="zh-CN" altLang="en-US"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全球及我国</a:t>
            </a:r>
            <a:r>
              <a:rPr kumimoji="0" lang="en-US" altLang="zh-CN"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FPC</a:t>
            </a:r>
            <a:r>
              <a:rPr kumimoji="0" lang="zh-CN" altLang="en-US"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产值变化</a:t>
            </a:r>
            <a:endParaRPr kumimoji="0" lang="en-US"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endParaRPr>
          </a:p>
        </p:txBody>
      </p:sp>
      <p:grpSp>
        <p:nvGrpSpPr>
          <p:cNvPr id="10" name="组合 9">
            <a:extLst>
              <a:ext uri="{FF2B5EF4-FFF2-40B4-BE49-F238E27FC236}">
                <a16:creationId xmlns:a16="http://schemas.microsoft.com/office/drawing/2014/main" id="{312DA674-3BF4-4D8C-B6A7-320E1332D5F0}"/>
              </a:ext>
            </a:extLst>
          </p:cNvPr>
          <p:cNvGrpSpPr/>
          <p:nvPr/>
        </p:nvGrpSpPr>
        <p:grpSpPr>
          <a:xfrm>
            <a:off x="5031946" y="3944639"/>
            <a:ext cx="2675200" cy="2558060"/>
            <a:chOff x="9202011" y="3943112"/>
            <a:chExt cx="2705381" cy="2569322"/>
          </a:xfrm>
        </p:grpSpPr>
        <p:graphicFrame>
          <p:nvGraphicFramePr>
            <p:cNvPr id="11" name="图表 10">
              <a:extLst>
                <a:ext uri="{FF2B5EF4-FFF2-40B4-BE49-F238E27FC236}">
                  <a16:creationId xmlns:a16="http://schemas.microsoft.com/office/drawing/2014/main" id="{D46795B1-0B8B-4856-A986-CB32E211FA60}"/>
                </a:ext>
              </a:extLst>
            </p:cNvPr>
            <p:cNvGraphicFramePr>
              <a:graphicFrameLocks/>
            </p:cNvGraphicFramePr>
            <p:nvPr>
              <p:extLst>
                <p:ext uri="{D42A27DB-BD31-4B8C-83A1-F6EECF244321}">
                  <p14:modId xmlns:p14="http://schemas.microsoft.com/office/powerpoint/2010/main" val="440291680"/>
                </p:ext>
              </p:extLst>
            </p:nvPr>
          </p:nvGraphicFramePr>
          <p:xfrm>
            <a:off x="9202011" y="3943112"/>
            <a:ext cx="2705381" cy="2173268"/>
          </p:xfrm>
          <a:graphic>
            <a:graphicData uri="http://schemas.openxmlformats.org/drawingml/2006/chart">
              <c:chart xmlns:c="http://schemas.openxmlformats.org/drawingml/2006/chart" xmlns:r="http://schemas.openxmlformats.org/officeDocument/2006/relationships" r:id="rId3"/>
            </a:graphicData>
          </a:graphic>
        </p:graphicFrame>
        <p:sp>
          <p:nvSpPr>
            <p:cNvPr id="12" name="矩形 11">
              <a:extLst>
                <a:ext uri="{FF2B5EF4-FFF2-40B4-BE49-F238E27FC236}">
                  <a16:creationId xmlns:a16="http://schemas.microsoft.com/office/drawing/2014/main" id="{539700ED-8BE6-4A94-AE31-C7642A4E1904}"/>
                </a:ext>
              </a:extLst>
            </p:cNvPr>
            <p:cNvSpPr/>
            <p:nvPr/>
          </p:nvSpPr>
          <p:spPr>
            <a:xfrm>
              <a:off x="9640026" y="6249672"/>
              <a:ext cx="1684635" cy="262762"/>
            </a:xfrm>
            <a:prstGeom prst="rect">
              <a:avLst/>
            </a:prstGeom>
          </p:spPr>
          <p:txBody>
            <a:bodyPr wrap="none">
              <a:spAutoFit/>
            </a:bodyPr>
            <a:lstStyle/>
            <a:p>
              <a:pPr marL="0" marR="0" lvl="0" indent="0" algn="just" defTabSz="914400" rtl="0" eaLnBrk="1" fontAlgn="auto" latinLnBrk="0" hangingPunct="0">
                <a:lnSpc>
                  <a:spcPct val="100000"/>
                </a:lnSpc>
                <a:spcBef>
                  <a:spcPts val="0"/>
                </a:spcBef>
                <a:spcAft>
                  <a:spcPts val="0"/>
                </a:spcAft>
                <a:buClrTx/>
                <a:buSzTx/>
                <a:buFontTx/>
                <a:buNone/>
                <a:tabLst/>
                <a:defRPr/>
              </a:pPr>
              <a:r>
                <a:rPr lang="en-US" altLang="zh-CN" sz="1100" kern="0" dirty="0">
                  <a:solidFill>
                    <a:srgbClr val="000000"/>
                  </a:solidFill>
                  <a:latin typeface="楷体" panose="02010609060101010101" charset="-122"/>
                  <a:ea typeface="楷体" panose="02010609060101010101" charset="-122"/>
                  <a:cs typeface="Helvetica"/>
                  <a:sym typeface="微软雅黑" panose="020B0503020204020204" charset="-122"/>
                </a:rPr>
                <a:t>2017</a:t>
              </a:r>
              <a:r>
                <a:rPr lang="zh-CN" altLang="en-US" sz="1100" kern="0" dirty="0">
                  <a:solidFill>
                    <a:srgbClr val="000000"/>
                  </a:solidFill>
                  <a:latin typeface="楷体" panose="02010609060101010101" charset="-122"/>
                  <a:ea typeface="楷体" panose="02010609060101010101" charset="-122"/>
                  <a:cs typeface="Helvetica"/>
                  <a:sym typeface="微软雅黑" panose="020B0503020204020204" charset="-122"/>
                </a:rPr>
                <a:t>年</a:t>
              </a:r>
              <a:r>
                <a:rPr lang="en-US" altLang="zh-CN" sz="1100" kern="0" dirty="0">
                  <a:solidFill>
                    <a:srgbClr val="000000"/>
                  </a:solidFill>
                  <a:latin typeface="楷体" panose="02010609060101010101" charset="-122"/>
                  <a:ea typeface="楷体" panose="02010609060101010101" charset="-122"/>
                  <a:cs typeface="Helvetica"/>
                  <a:sym typeface="微软雅黑" panose="020B0503020204020204" charset="-122"/>
                </a:rPr>
                <a:t>FPC</a:t>
              </a:r>
              <a:r>
                <a:rPr lang="zh-CN" altLang="en-US" sz="1100" kern="0" dirty="0">
                  <a:solidFill>
                    <a:srgbClr val="000000"/>
                  </a:solidFill>
                  <a:latin typeface="楷体" panose="02010609060101010101" charset="-122"/>
                  <a:ea typeface="楷体" panose="02010609060101010101" charset="-122"/>
                  <a:cs typeface="Helvetica"/>
                  <a:sym typeface="微软雅黑" panose="020B0503020204020204" charset="-122"/>
                </a:rPr>
                <a:t>主要应用领域</a:t>
              </a:r>
              <a:endParaRPr kumimoji="0" lang="en-US"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endParaRPr>
            </a:p>
          </p:txBody>
        </p:sp>
      </p:grpSp>
      <p:graphicFrame>
        <p:nvGraphicFramePr>
          <p:cNvPr id="18" name="图表 17">
            <a:extLst>
              <a:ext uri="{FF2B5EF4-FFF2-40B4-BE49-F238E27FC236}">
                <a16:creationId xmlns:a16="http://schemas.microsoft.com/office/drawing/2014/main" id="{8A65C37A-D1BC-4596-9DF7-82FA129F13D4}"/>
              </a:ext>
            </a:extLst>
          </p:cNvPr>
          <p:cNvGraphicFramePr>
            <a:graphicFrameLocks/>
          </p:cNvGraphicFramePr>
          <p:nvPr>
            <p:extLst>
              <p:ext uri="{D42A27DB-BD31-4B8C-83A1-F6EECF244321}">
                <p14:modId xmlns:p14="http://schemas.microsoft.com/office/powerpoint/2010/main" val="712052439"/>
              </p:ext>
            </p:extLst>
          </p:nvPr>
        </p:nvGraphicFramePr>
        <p:xfrm>
          <a:off x="4722852" y="3777954"/>
          <a:ext cx="2878475" cy="2330428"/>
        </p:xfrm>
        <a:graphic>
          <a:graphicData uri="http://schemas.openxmlformats.org/drawingml/2006/chart">
            <c:chart xmlns:c="http://schemas.openxmlformats.org/drawingml/2006/chart" xmlns:r="http://schemas.openxmlformats.org/officeDocument/2006/relationships" r:id="rId4"/>
          </a:graphicData>
        </a:graphic>
      </p:graphicFrame>
      <p:pic>
        <p:nvPicPr>
          <p:cNvPr id="7" name="图片 6">
            <a:extLst>
              <a:ext uri="{FF2B5EF4-FFF2-40B4-BE49-F238E27FC236}">
                <a16:creationId xmlns:a16="http://schemas.microsoft.com/office/drawing/2014/main" id="{85FFDF14-E9D1-472E-99FB-325F3465FB6B}"/>
              </a:ext>
            </a:extLst>
          </p:cNvPr>
          <p:cNvPicPr>
            <a:picLocks noChangeAspect="1"/>
          </p:cNvPicPr>
          <p:nvPr/>
        </p:nvPicPr>
        <p:blipFill>
          <a:blip r:embed="rId5"/>
          <a:stretch>
            <a:fillRect/>
          </a:stretch>
        </p:blipFill>
        <p:spPr>
          <a:xfrm>
            <a:off x="296562" y="3675023"/>
            <a:ext cx="4301136" cy="2574947"/>
          </a:xfrm>
          <a:prstGeom prst="rect">
            <a:avLst/>
          </a:prstGeom>
        </p:spPr>
      </p:pic>
      <p:cxnSp>
        <p:nvCxnSpPr>
          <p:cNvPr id="14" name="直接箭头连接符 13">
            <a:extLst>
              <a:ext uri="{FF2B5EF4-FFF2-40B4-BE49-F238E27FC236}">
                <a16:creationId xmlns:a16="http://schemas.microsoft.com/office/drawing/2014/main" id="{679C2359-3DA4-4F33-AF4F-3ECC3C9A7E87}"/>
              </a:ext>
            </a:extLst>
          </p:cNvPr>
          <p:cNvCxnSpPr/>
          <p:nvPr/>
        </p:nvCxnSpPr>
        <p:spPr>
          <a:xfrm flipV="1">
            <a:off x="3840480" y="3954729"/>
            <a:ext cx="284480" cy="261610"/>
          </a:xfrm>
          <a:prstGeom prst="straightConnector1">
            <a:avLst/>
          </a:prstGeom>
          <a:noFill/>
          <a:ln w="25400" cap="flat">
            <a:solidFill>
              <a:srgbClr val="C00000"/>
            </a:solidFill>
            <a:prstDash val="solid"/>
            <a:round/>
            <a:tailEnd type="triangle"/>
          </a:ln>
          <a:effectLst>
            <a:outerShdw blurRad="38100" dist="20000" dir="5400000" rotWithShape="0">
              <a:srgbClr val="000000">
                <a:alpha val="38000"/>
              </a:srgbClr>
            </a:outerShdw>
          </a:effectLst>
        </p:spPr>
        <p:style>
          <a:lnRef idx="0">
            <a:srgbClr val="FFFFFF"/>
          </a:lnRef>
          <a:fillRef idx="0">
            <a:srgbClr val="FFFFFF"/>
          </a:fillRef>
          <a:effectRef idx="0">
            <a:srgbClr val="FFFFFF"/>
          </a:effectRef>
          <a:fontRef idx="none"/>
        </p:style>
      </p:cxnSp>
      <p:sp>
        <p:nvSpPr>
          <p:cNvPr id="24" name="文本框 23">
            <a:extLst>
              <a:ext uri="{FF2B5EF4-FFF2-40B4-BE49-F238E27FC236}">
                <a16:creationId xmlns:a16="http://schemas.microsoft.com/office/drawing/2014/main" id="{E17A1BCD-8FEB-45FD-968E-E7E931DFF97C}"/>
              </a:ext>
            </a:extLst>
          </p:cNvPr>
          <p:cNvSpPr txBox="1"/>
          <p:nvPr/>
        </p:nvSpPr>
        <p:spPr>
          <a:xfrm rot="18996410">
            <a:off x="3546936" y="3799080"/>
            <a:ext cx="782321" cy="27699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200" b="0" i="0" u="none" strike="noStrike" cap="none" spc="0" normalizeH="0" baseline="0" dirty="0">
                <a:ln>
                  <a:noFill/>
                </a:ln>
                <a:solidFill>
                  <a:srgbClr val="000000"/>
                </a:solidFill>
                <a:effectLst/>
                <a:uFillTx/>
                <a:latin typeface="KaiTi" panose="02010609060101010101" pitchFamily="49" charset="-122"/>
                <a:ea typeface="KaiTi" panose="02010609060101010101" pitchFamily="49" charset="-122"/>
                <a:cs typeface="微软雅黑" panose="020B0503020204020204" charset="-122"/>
                <a:sym typeface="微软雅黑" panose="020B0503020204020204" charset="-122"/>
              </a:rPr>
              <a:t>CAGR=</a:t>
            </a:r>
            <a:r>
              <a:rPr kumimoji="0" lang="en-US" altLang="zh-CN" sz="1200" b="0" i="0" u="none" strike="noStrike" cap="none" spc="0" normalizeH="0" baseline="0" dirty="0">
                <a:ln>
                  <a:noFill/>
                </a:ln>
                <a:solidFill>
                  <a:srgbClr val="000000"/>
                </a:solidFill>
                <a:effectLst/>
                <a:uFillTx/>
                <a:latin typeface="Times New Roman" panose="02020603050405020304" pitchFamily="18" charset="0"/>
                <a:ea typeface="KaiTi" panose="02010609060101010101" pitchFamily="49" charset="-122"/>
                <a:cs typeface="Times New Roman" panose="02020603050405020304" pitchFamily="18" charset="0"/>
                <a:sym typeface="微软雅黑" panose="020B0503020204020204" charset="-122"/>
              </a:rPr>
              <a:t>4.2</a:t>
            </a:r>
            <a:r>
              <a:rPr kumimoji="0" lang="en-US" altLang="zh-CN" sz="1200" b="0" i="0" u="none" strike="noStrike" cap="none" spc="0" normalizeH="0" baseline="0" dirty="0">
                <a:ln>
                  <a:noFill/>
                </a:ln>
                <a:solidFill>
                  <a:srgbClr val="000000"/>
                </a:solidFill>
                <a:effectLst/>
                <a:uFillTx/>
                <a:latin typeface="KaiTi" panose="02010609060101010101" pitchFamily="49" charset="-122"/>
                <a:ea typeface="KaiTi" panose="02010609060101010101" pitchFamily="49" charset="-122"/>
                <a:cs typeface="微软雅黑" panose="020B0503020204020204" charset="-122"/>
                <a:sym typeface="微软雅黑" panose="020B0503020204020204" charset="-122"/>
              </a:rPr>
              <a:t>%</a:t>
            </a:r>
            <a:endParaRPr kumimoji="0" lang="zh-CN" altLang="en-US" sz="1200" b="0" i="0" u="none" strike="noStrike" cap="none" spc="0" normalizeH="0" baseline="0" dirty="0">
              <a:ln>
                <a:noFill/>
              </a:ln>
              <a:solidFill>
                <a:srgbClr val="000000"/>
              </a:solidFill>
              <a:effectLst/>
              <a:uFillTx/>
              <a:latin typeface="KaiTi" panose="02010609060101010101" pitchFamily="49" charset="-122"/>
              <a:ea typeface="KaiTi" panose="02010609060101010101" pitchFamily="49" charset="-122"/>
              <a:cs typeface="微软雅黑" panose="020B0503020204020204" charset="-122"/>
              <a:sym typeface="微软雅黑" panose="020B0503020204020204" charset="-122"/>
            </a:endParaRPr>
          </a:p>
        </p:txBody>
      </p:sp>
      <p:graphicFrame>
        <p:nvGraphicFramePr>
          <p:cNvPr id="15" name="图表 14">
            <a:extLst>
              <a:ext uri="{FF2B5EF4-FFF2-40B4-BE49-F238E27FC236}">
                <a16:creationId xmlns:a16="http://schemas.microsoft.com/office/drawing/2014/main" id="{FA0863F7-D905-4B55-8C8A-D05EADFE1C8C}"/>
              </a:ext>
            </a:extLst>
          </p:cNvPr>
          <p:cNvGraphicFramePr>
            <a:graphicFrameLocks/>
          </p:cNvGraphicFramePr>
          <p:nvPr>
            <p:extLst>
              <p:ext uri="{D42A27DB-BD31-4B8C-83A1-F6EECF244321}">
                <p14:modId xmlns:p14="http://schemas.microsoft.com/office/powerpoint/2010/main" val="2344980551"/>
              </p:ext>
            </p:extLst>
          </p:nvPr>
        </p:nvGraphicFramePr>
        <p:xfrm>
          <a:off x="7963629" y="3777954"/>
          <a:ext cx="4228371" cy="2417105"/>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41254091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C826F01-8D8D-425D-9A0D-4C8BFFAC6297}"/>
              </a:ext>
            </a:extLst>
          </p:cNvPr>
          <p:cNvSpPr txBox="1"/>
          <p:nvPr/>
        </p:nvSpPr>
        <p:spPr>
          <a:xfrm>
            <a:off x="5426075" y="6546850"/>
            <a:ext cx="1339850" cy="277813"/>
          </a:xfrm>
          <a:prstGeom prst="rect">
            <a:avLst/>
          </a:prstGeom>
          <a:solidFill>
            <a:schemeClr val="bg1"/>
          </a:solidFill>
        </p:spPr>
        <p:txBody>
          <a:bodyPr wrap="none">
            <a:spAutoFit/>
          </a:bodyPr>
          <a:lstStyle/>
          <a:p>
            <a:pPr algn="ctr" eaLnBrk="1" fontAlgn="auto">
              <a:spcBef>
                <a:spcPts val="0"/>
              </a:spcBef>
              <a:spcAft>
                <a:spcPts val="0"/>
              </a:spcAft>
              <a:defRPr/>
            </a:pPr>
            <a:r>
              <a:rPr lang="en-US" sz="1200" kern="0" dirty="0">
                <a:solidFill>
                  <a:srgbClr val="000000"/>
                </a:solidFill>
                <a:latin typeface="楷体" panose="02010609060101010101" charset="-122"/>
                <a:ea typeface="楷体" panose="02010609060101010101" charset="-122"/>
                <a:cs typeface="+mn-cs"/>
                <a:sym typeface="微软雅黑" panose="020B0503020204020204" charset="-122"/>
              </a:rPr>
              <a:t>FPC</a:t>
            </a:r>
            <a:r>
              <a:rPr lang="zh-CN" altLang="en-US" sz="1200" kern="0" dirty="0">
                <a:solidFill>
                  <a:srgbClr val="000000"/>
                </a:solidFill>
                <a:latin typeface="楷体" panose="02010609060101010101" charset="-122"/>
                <a:ea typeface="楷体" panose="02010609060101010101" charset="-122"/>
                <a:cs typeface="+mn-cs"/>
                <a:sym typeface="微软雅黑" panose="020B0503020204020204" charset="-122"/>
              </a:rPr>
              <a:t>主要厂商情况</a:t>
            </a:r>
            <a:endParaRPr sz="1200" kern="0" dirty="0">
              <a:solidFill>
                <a:srgbClr val="000000"/>
              </a:solidFill>
              <a:latin typeface="楷体" panose="02010609060101010101" charset="-122"/>
              <a:ea typeface="楷体" panose="02010609060101010101" charset="-122"/>
              <a:cs typeface="+mn-cs"/>
              <a:sym typeface="微软雅黑" panose="020B0503020204020204" charset="-122"/>
            </a:endParaRPr>
          </a:p>
        </p:txBody>
      </p:sp>
      <p:sp>
        <p:nvSpPr>
          <p:cNvPr id="8" name="文本框 1">
            <a:extLst>
              <a:ext uri="{FF2B5EF4-FFF2-40B4-BE49-F238E27FC236}">
                <a16:creationId xmlns:a16="http://schemas.microsoft.com/office/drawing/2014/main" id="{96729594-F29E-4570-AB86-DBF983747A67}"/>
              </a:ext>
            </a:extLst>
          </p:cNvPr>
          <p:cNvSpPr txBox="1"/>
          <p:nvPr/>
        </p:nvSpPr>
        <p:spPr>
          <a:xfrm>
            <a:off x="371475" y="190500"/>
            <a:ext cx="9707563" cy="461963"/>
          </a:xfrm>
          <a:prstGeom prst="rect">
            <a:avLst/>
          </a:prstGeom>
          <a:ln w="12700">
            <a:miter lim="400000"/>
          </a:ln>
        </p:spPr>
        <p:txBody>
          <a:bodyPr lIns="45719" rIns="45719">
            <a:spAutoFit/>
          </a:bodyPr>
          <a:lstStyle/>
          <a:p>
            <a:pPr eaLnBrk="1" fontAlgn="auto">
              <a:spcBef>
                <a:spcPts val="0"/>
              </a:spcBef>
              <a:spcAft>
                <a:spcPts val="0"/>
              </a:spcAft>
              <a:defRPr sz="2000" b="1">
                <a:solidFill>
                  <a:srgbClr val="005BAC"/>
                </a:solidFill>
              </a:defRPr>
            </a:pPr>
            <a:r>
              <a:rPr lang="en-US" altLang="zh-CN" sz="2400" b="1" kern="0" dirty="0">
                <a:solidFill>
                  <a:srgbClr val="005BAC"/>
                </a:solidFill>
                <a:latin typeface="楷体" panose="02010609060101010101" charset="-122"/>
                <a:ea typeface="楷体" panose="02010609060101010101" charset="-122"/>
                <a:cs typeface="Helvetica"/>
                <a:sym typeface="微软雅黑" panose="020B0503020204020204" charset="-122"/>
              </a:rPr>
              <a:t>FPC</a:t>
            </a:r>
            <a:r>
              <a:rPr lang="zh-CN" altLang="en-US" sz="2400" b="1" kern="0" dirty="0">
                <a:solidFill>
                  <a:srgbClr val="005BAC"/>
                </a:solidFill>
                <a:latin typeface="楷体" panose="02010609060101010101" charset="-122"/>
                <a:ea typeface="楷体" panose="02010609060101010101" charset="-122"/>
                <a:cs typeface="Helvetica"/>
                <a:sym typeface="微软雅黑" panose="020B0503020204020204" charset="-122"/>
              </a:rPr>
              <a:t>行业集中度高，厂商集中在中国大陆、中国台湾和日本</a:t>
            </a:r>
          </a:p>
        </p:txBody>
      </p:sp>
      <p:sp>
        <p:nvSpPr>
          <p:cNvPr id="4" name="矩形 3">
            <a:extLst>
              <a:ext uri="{FF2B5EF4-FFF2-40B4-BE49-F238E27FC236}">
                <a16:creationId xmlns:a16="http://schemas.microsoft.com/office/drawing/2014/main" id="{E999A187-B889-4C86-BDF8-188A2E8AAAD2}"/>
              </a:ext>
            </a:extLst>
          </p:cNvPr>
          <p:cNvSpPr/>
          <p:nvPr/>
        </p:nvSpPr>
        <p:spPr>
          <a:xfrm>
            <a:off x="269875" y="652463"/>
            <a:ext cx="11652250" cy="585787"/>
          </a:xfrm>
          <a:prstGeom prst="rect">
            <a:avLst/>
          </a:prstGeom>
        </p:spPr>
        <p:txBody>
          <a:bodyPr>
            <a:spAutoFit/>
          </a:bodyPr>
          <a:lstStyle/>
          <a:p>
            <a:pPr marL="285750" indent="-285750" algn="just" eaLnBrk="1" fontAlgn="auto">
              <a:spcBef>
                <a:spcPts val="0"/>
              </a:spcBef>
              <a:spcAft>
                <a:spcPts val="0"/>
              </a:spcAft>
              <a:buFont typeface="Wingdings" panose="05000000000000000000" charset="0"/>
              <a:buChar char=""/>
              <a:defRPr/>
            </a:pPr>
            <a:r>
              <a:rPr lang="en-US" altLang="zh-CN" sz="1600" b="1" kern="0" dirty="0">
                <a:solidFill>
                  <a:srgbClr val="000000"/>
                </a:solidFill>
                <a:latin typeface="楷体" panose="02010609060101010101" charset="-122"/>
                <a:ea typeface="楷体" panose="02010609060101010101" charset="-122"/>
                <a:cs typeface="Helvetica"/>
                <a:sym typeface="微软雅黑" panose="020B0503020204020204" charset="-122"/>
              </a:rPr>
              <a:t>FPC</a:t>
            </a:r>
            <a:r>
              <a:rPr lang="zh-CN" altLang="en-US" sz="1600" b="1" kern="0" dirty="0">
                <a:solidFill>
                  <a:srgbClr val="000000"/>
                </a:solidFill>
                <a:latin typeface="楷体" panose="02010609060101010101" charset="-122"/>
                <a:ea typeface="楷体" panose="02010609060101010101" charset="-122"/>
                <a:cs typeface="Helvetica"/>
                <a:sym typeface="微软雅黑" panose="020B0503020204020204" charset="-122"/>
              </a:rPr>
              <a:t>行业集中度高，厂商主要集中在中国大陆、中国台湾和日本。</a:t>
            </a:r>
            <a:r>
              <a:rPr lang="en-US" altLang="zh-CN" sz="1600" kern="0" dirty="0">
                <a:solidFill>
                  <a:srgbClr val="000000"/>
                </a:solidFill>
                <a:latin typeface="楷体" panose="02010609060101010101" charset="-122"/>
                <a:ea typeface="楷体" panose="02010609060101010101" charset="-122"/>
                <a:cs typeface="Helvetica"/>
                <a:sym typeface="微软雅黑" panose="020B0503020204020204" charset="-122"/>
              </a:rPr>
              <a:t>FPC</a:t>
            </a:r>
            <a:r>
              <a:rPr lang="zh-CN" altLang="en-US" sz="1600" kern="0" dirty="0">
                <a:solidFill>
                  <a:srgbClr val="000000"/>
                </a:solidFill>
                <a:latin typeface="楷体" panose="02010609060101010101" charset="-122"/>
                <a:ea typeface="楷体" panose="02010609060101010101" charset="-122"/>
                <a:cs typeface="Helvetica"/>
                <a:sym typeface="微软雅黑" panose="020B0503020204020204" charset="-122"/>
              </a:rPr>
              <a:t>市场高度集中，</a:t>
            </a:r>
            <a:r>
              <a:rPr lang="en-US" altLang="zh-CN" sz="1600" kern="0" dirty="0">
                <a:solidFill>
                  <a:srgbClr val="000000"/>
                </a:solidFill>
                <a:latin typeface="楷体" panose="02010609060101010101" charset="-122"/>
                <a:ea typeface="楷体" panose="02010609060101010101" charset="-122"/>
                <a:cs typeface="Helvetica"/>
                <a:sym typeface="微软雅黑" panose="020B0503020204020204" charset="-122"/>
              </a:rPr>
              <a:t>CR5</a:t>
            </a:r>
            <a:r>
              <a:rPr lang="zh-CN" altLang="en-US" sz="1600" kern="0" dirty="0">
                <a:solidFill>
                  <a:srgbClr val="000000"/>
                </a:solidFill>
                <a:latin typeface="楷体" panose="02010609060101010101" charset="-122"/>
                <a:ea typeface="楷体" panose="02010609060101010101" charset="-122"/>
                <a:cs typeface="Helvetica"/>
                <a:sym typeface="微软雅黑" panose="020B0503020204020204" charset="-122"/>
              </a:rPr>
              <a:t>超过</a:t>
            </a:r>
            <a:r>
              <a:rPr lang="en-US" altLang="zh-CN" sz="1600" kern="0" dirty="0">
                <a:solidFill>
                  <a:srgbClr val="000000"/>
                </a:solidFill>
                <a:latin typeface="楷体" panose="02010609060101010101" charset="-122"/>
                <a:ea typeface="楷体" panose="02010609060101010101" charset="-122"/>
                <a:cs typeface="Helvetica"/>
                <a:sym typeface="微软雅黑" panose="020B0503020204020204" charset="-122"/>
              </a:rPr>
              <a:t>70%</a:t>
            </a:r>
            <a:r>
              <a:rPr lang="zh-CN" altLang="en-US" sz="1600" kern="0" dirty="0">
                <a:solidFill>
                  <a:srgbClr val="000000"/>
                </a:solidFill>
                <a:latin typeface="楷体" panose="02010609060101010101" charset="-122"/>
                <a:ea typeface="楷体" panose="02010609060101010101" charset="-122"/>
                <a:cs typeface="Helvetica"/>
                <a:sym typeface="微软雅黑" panose="020B0503020204020204" charset="-122"/>
              </a:rPr>
              <a:t>。前五的厂商中有三家都是日本厂商，分别是旗胜、藤仓和住友电工。</a:t>
            </a:r>
            <a:r>
              <a:rPr lang="en-US" altLang="zh-CN" sz="1600" kern="0" dirty="0">
                <a:solidFill>
                  <a:srgbClr val="000000"/>
                </a:solidFill>
                <a:latin typeface="楷体" panose="02010609060101010101" charset="-122"/>
                <a:ea typeface="楷体" panose="02010609060101010101" charset="-122"/>
                <a:cs typeface="Helvetica"/>
                <a:sym typeface="微软雅黑" panose="020B0503020204020204" charset="-122"/>
              </a:rPr>
              <a:t>2017</a:t>
            </a:r>
            <a:r>
              <a:rPr lang="zh-CN" altLang="en-US" sz="1600" kern="0" dirty="0">
                <a:solidFill>
                  <a:srgbClr val="000000"/>
                </a:solidFill>
                <a:latin typeface="楷体" panose="02010609060101010101" charset="-122"/>
                <a:ea typeface="楷体" panose="02010609060101010101" charset="-122"/>
                <a:cs typeface="Helvetica"/>
                <a:sym typeface="微软雅黑" panose="020B0503020204020204" charset="-122"/>
              </a:rPr>
              <a:t>年，鹏鼎</a:t>
            </a:r>
            <a:r>
              <a:rPr lang="en-US" altLang="zh-CN" sz="1600" kern="0" dirty="0">
                <a:solidFill>
                  <a:srgbClr val="000000"/>
                </a:solidFill>
                <a:latin typeface="楷体" panose="02010609060101010101" charset="-122"/>
                <a:ea typeface="楷体" panose="02010609060101010101" charset="-122"/>
                <a:cs typeface="Helvetica"/>
                <a:sym typeface="微软雅黑" panose="020B0503020204020204" charset="-122"/>
              </a:rPr>
              <a:t>FPC</a:t>
            </a:r>
            <a:r>
              <a:rPr lang="zh-CN" altLang="en-US" sz="1600" kern="0" dirty="0">
                <a:solidFill>
                  <a:srgbClr val="000000"/>
                </a:solidFill>
                <a:latin typeface="楷体" panose="02010609060101010101" charset="-122"/>
                <a:ea typeface="楷体" panose="02010609060101010101" charset="-122"/>
                <a:cs typeface="Helvetica"/>
                <a:sym typeface="微软雅黑" panose="020B0503020204020204" charset="-122"/>
              </a:rPr>
              <a:t>营收超过旗胜，成为全球最大的</a:t>
            </a:r>
            <a:r>
              <a:rPr lang="en-US" altLang="zh-CN" sz="1600" kern="0" dirty="0">
                <a:solidFill>
                  <a:srgbClr val="000000"/>
                </a:solidFill>
                <a:latin typeface="楷体" panose="02010609060101010101" charset="-122"/>
                <a:ea typeface="楷体" panose="02010609060101010101" charset="-122"/>
                <a:cs typeface="Helvetica"/>
                <a:sym typeface="微软雅黑" panose="020B0503020204020204" charset="-122"/>
              </a:rPr>
              <a:t>FPC</a:t>
            </a:r>
            <a:r>
              <a:rPr lang="zh-CN" altLang="en-US" sz="1600" kern="0" dirty="0">
                <a:solidFill>
                  <a:srgbClr val="000000"/>
                </a:solidFill>
                <a:latin typeface="楷体" panose="02010609060101010101" charset="-122"/>
                <a:ea typeface="楷体" panose="02010609060101010101" charset="-122"/>
                <a:cs typeface="Helvetica"/>
                <a:sym typeface="微软雅黑" panose="020B0503020204020204" charset="-122"/>
              </a:rPr>
              <a:t>厂商，目前市占率约为</a:t>
            </a:r>
            <a:r>
              <a:rPr lang="en-US" altLang="zh-CN" sz="1600" kern="0" dirty="0">
                <a:solidFill>
                  <a:srgbClr val="000000"/>
                </a:solidFill>
                <a:latin typeface="楷体" panose="02010609060101010101" charset="-122"/>
                <a:ea typeface="楷体" panose="02010609060101010101" charset="-122"/>
                <a:cs typeface="Helvetica"/>
                <a:sym typeface="微软雅黑" panose="020B0503020204020204" charset="-122"/>
              </a:rPr>
              <a:t>25%</a:t>
            </a:r>
            <a:r>
              <a:rPr lang="zh-CN" altLang="en-US" sz="1600" kern="0" dirty="0">
                <a:solidFill>
                  <a:srgbClr val="000000"/>
                </a:solidFill>
                <a:latin typeface="楷体" panose="02010609060101010101" charset="-122"/>
                <a:ea typeface="楷体" panose="02010609060101010101" charset="-122"/>
                <a:cs typeface="Helvetica"/>
                <a:sym typeface="微软雅黑" panose="020B0503020204020204" charset="-122"/>
              </a:rPr>
              <a:t>。</a:t>
            </a:r>
            <a:endParaRPr lang="en-US" altLang="zh-CN" sz="1600" kern="0" dirty="0">
              <a:solidFill>
                <a:srgbClr val="000000"/>
              </a:solidFill>
              <a:latin typeface="楷体" panose="02010609060101010101" charset="-122"/>
              <a:ea typeface="楷体" panose="02010609060101010101" charset="-122"/>
              <a:cs typeface="Helvetica"/>
              <a:sym typeface="微软雅黑" panose="020B0503020204020204" charset="-122"/>
            </a:endParaRPr>
          </a:p>
        </p:txBody>
      </p:sp>
      <p:sp>
        <p:nvSpPr>
          <p:cNvPr id="5" name="文本框 4">
            <a:extLst>
              <a:ext uri="{FF2B5EF4-FFF2-40B4-BE49-F238E27FC236}">
                <a16:creationId xmlns:a16="http://schemas.microsoft.com/office/drawing/2014/main" id="{1883680D-82E0-4CF7-BF90-FD27864DF5CF}"/>
              </a:ext>
            </a:extLst>
          </p:cNvPr>
          <p:cNvSpPr txBox="1"/>
          <p:nvPr/>
        </p:nvSpPr>
        <p:spPr>
          <a:xfrm>
            <a:off x="8875713" y="6596063"/>
            <a:ext cx="3046412" cy="261937"/>
          </a:xfrm>
          <a:prstGeom prst="rect">
            <a:avLst/>
          </a:prstGeom>
          <a:solidFill>
            <a:schemeClr val="bg1"/>
          </a:solidFill>
        </p:spPr>
        <p:txBody>
          <a:bodyPr>
            <a:spAutoFit/>
          </a:bodyPr>
          <a:lstStyle/>
          <a:p>
            <a:pPr algn="r" eaLnBrk="1" fontAlgn="auto">
              <a:spcBef>
                <a:spcPts val="0"/>
              </a:spcBef>
              <a:spcAft>
                <a:spcPts val="0"/>
              </a:spcAft>
              <a:defRPr/>
            </a:pPr>
            <a:r>
              <a:rPr lang="zh-CN" altLang="en-US" sz="1100" kern="0" dirty="0">
                <a:solidFill>
                  <a:srgbClr val="000000"/>
                </a:solidFill>
                <a:latin typeface="楷体" panose="02010609060101010101" charset="-122"/>
                <a:ea typeface="楷体" panose="02010609060101010101" charset="-122"/>
                <a:cs typeface="Helvetica"/>
                <a:sym typeface="微软雅黑" panose="020B0503020204020204" charset="-122"/>
              </a:rPr>
              <a:t>资料来源：公司公告，</a:t>
            </a:r>
            <a:r>
              <a:rPr lang="en-US" altLang="zh-CN" sz="1100" kern="0" dirty="0" err="1">
                <a:solidFill>
                  <a:srgbClr val="000000"/>
                </a:solidFill>
                <a:latin typeface="楷体" panose="02010609060101010101" charset="-122"/>
                <a:ea typeface="楷体" panose="02010609060101010101" charset="-122"/>
                <a:cs typeface="Helvetica"/>
                <a:sym typeface="微软雅黑" panose="020B0503020204020204" charset="-122"/>
              </a:rPr>
              <a:t>NTI,</a:t>
            </a:r>
            <a:r>
              <a:rPr lang="en-US" sz="1100" kern="0" dirty="0" err="1">
                <a:solidFill>
                  <a:srgbClr val="000000"/>
                </a:solidFill>
                <a:latin typeface="楷体" panose="02010609060101010101" charset="-122"/>
                <a:ea typeface="楷体" panose="02010609060101010101" charset="-122"/>
                <a:cs typeface="Helvetica"/>
                <a:sym typeface="微软雅黑" panose="020B0503020204020204" charset="-122"/>
              </a:rPr>
              <a:t>Wind</a:t>
            </a:r>
            <a:endParaRPr lang="zh-CN" altLang="en-US" sz="1100" kern="0" dirty="0">
              <a:solidFill>
                <a:srgbClr val="000000"/>
              </a:solidFill>
              <a:latin typeface="楷体" panose="02010609060101010101" charset="-122"/>
              <a:ea typeface="楷体" panose="02010609060101010101" charset="-122"/>
              <a:cs typeface="Helvetica"/>
              <a:sym typeface="微软雅黑" panose="020B0503020204020204" charset="-122"/>
            </a:endParaRPr>
          </a:p>
        </p:txBody>
      </p:sp>
      <p:graphicFrame>
        <p:nvGraphicFramePr>
          <p:cNvPr id="2" name="表格 1">
            <a:extLst>
              <a:ext uri="{FF2B5EF4-FFF2-40B4-BE49-F238E27FC236}">
                <a16:creationId xmlns:a16="http://schemas.microsoft.com/office/drawing/2014/main" id="{06E9585D-3ED1-4523-880E-9021292092D5}"/>
              </a:ext>
            </a:extLst>
          </p:cNvPr>
          <p:cNvGraphicFramePr>
            <a:graphicFrameLocks noGrp="1"/>
          </p:cNvGraphicFramePr>
          <p:nvPr/>
        </p:nvGraphicFramePr>
        <p:xfrm>
          <a:off x="371475" y="1254125"/>
          <a:ext cx="11436350" cy="5286376"/>
        </p:xfrm>
        <a:graphic>
          <a:graphicData uri="http://schemas.openxmlformats.org/drawingml/2006/table">
            <a:tbl>
              <a:tblPr>
                <a:tableStyleId>{5C22544A-7EE6-4342-B048-85BDC9FD1C3A}</a:tableStyleId>
              </a:tblPr>
              <a:tblGrid>
                <a:gridCol w="561427">
                  <a:extLst>
                    <a:ext uri="{9D8B030D-6E8A-4147-A177-3AD203B41FA5}">
                      <a16:colId xmlns:a16="http://schemas.microsoft.com/office/drawing/2014/main" val="20000"/>
                    </a:ext>
                  </a:extLst>
                </a:gridCol>
                <a:gridCol w="480789">
                  <a:extLst>
                    <a:ext uri="{9D8B030D-6E8A-4147-A177-3AD203B41FA5}">
                      <a16:colId xmlns:a16="http://schemas.microsoft.com/office/drawing/2014/main" val="20001"/>
                    </a:ext>
                  </a:extLst>
                </a:gridCol>
                <a:gridCol w="6169814">
                  <a:extLst>
                    <a:ext uri="{9D8B030D-6E8A-4147-A177-3AD203B41FA5}">
                      <a16:colId xmlns:a16="http://schemas.microsoft.com/office/drawing/2014/main" val="20002"/>
                    </a:ext>
                  </a:extLst>
                </a:gridCol>
                <a:gridCol w="518183">
                  <a:extLst>
                    <a:ext uri="{9D8B030D-6E8A-4147-A177-3AD203B41FA5}">
                      <a16:colId xmlns:a16="http://schemas.microsoft.com/office/drawing/2014/main" val="20003"/>
                    </a:ext>
                  </a:extLst>
                </a:gridCol>
                <a:gridCol w="518183">
                  <a:extLst>
                    <a:ext uri="{9D8B030D-6E8A-4147-A177-3AD203B41FA5}">
                      <a16:colId xmlns:a16="http://schemas.microsoft.com/office/drawing/2014/main" val="20004"/>
                    </a:ext>
                  </a:extLst>
                </a:gridCol>
                <a:gridCol w="518183">
                  <a:extLst>
                    <a:ext uri="{9D8B030D-6E8A-4147-A177-3AD203B41FA5}">
                      <a16:colId xmlns:a16="http://schemas.microsoft.com/office/drawing/2014/main" val="20005"/>
                    </a:ext>
                  </a:extLst>
                </a:gridCol>
                <a:gridCol w="527319">
                  <a:extLst>
                    <a:ext uri="{9D8B030D-6E8A-4147-A177-3AD203B41FA5}">
                      <a16:colId xmlns:a16="http://schemas.microsoft.com/office/drawing/2014/main" val="20006"/>
                    </a:ext>
                  </a:extLst>
                </a:gridCol>
                <a:gridCol w="527319">
                  <a:extLst>
                    <a:ext uri="{9D8B030D-6E8A-4147-A177-3AD203B41FA5}">
                      <a16:colId xmlns:a16="http://schemas.microsoft.com/office/drawing/2014/main" val="20007"/>
                    </a:ext>
                  </a:extLst>
                </a:gridCol>
                <a:gridCol w="1615133">
                  <a:extLst>
                    <a:ext uri="{9D8B030D-6E8A-4147-A177-3AD203B41FA5}">
                      <a16:colId xmlns:a16="http://schemas.microsoft.com/office/drawing/2014/main" val="20008"/>
                    </a:ext>
                  </a:extLst>
                </a:gridCol>
              </a:tblGrid>
              <a:tr h="274349">
                <a:tc rowSpan="2">
                  <a:txBody>
                    <a:bodyPr/>
                    <a:lstStyle/>
                    <a:p>
                      <a:pPr marL="0" marR="0" algn="ctr">
                        <a:spcBef>
                          <a:spcPts val="0"/>
                        </a:spcBef>
                        <a:spcAft>
                          <a:spcPts val="0"/>
                        </a:spcAft>
                      </a:pPr>
                      <a:r>
                        <a:rPr lang="zh-CN" altLang="en-US" sz="1200" b="1" kern="100" dirty="0">
                          <a:effectLst/>
                          <a:latin typeface="楷体" panose="02010609060101010101" pitchFamily="49" charset="-122"/>
                          <a:ea typeface="楷体" panose="02010609060101010101" pitchFamily="49" charset="-122"/>
                          <a:cs typeface="Times New Roman" panose="02020603050405020304" pitchFamily="18" charset="0"/>
                        </a:rPr>
                        <a:t>国家</a:t>
                      </a:r>
                      <a:r>
                        <a:rPr lang="en-US" altLang="zh-CN" sz="1200" b="1" kern="100" dirty="0">
                          <a:effectLst/>
                          <a:latin typeface="楷体" panose="02010609060101010101" pitchFamily="49" charset="-122"/>
                          <a:ea typeface="楷体" panose="02010609060101010101" pitchFamily="49" charset="-122"/>
                          <a:cs typeface="Times New Roman" panose="02020603050405020304" pitchFamily="18" charset="0"/>
                        </a:rPr>
                        <a:t>/</a:t>
                      </a:r>
                      <a:r>
                        <a:rPr lang="zh-CN" altLang="en-US" sz="1200" b="1" kern="100" dirty="0">
                          <a:effectLst/>
                          <a:latin typeface="楷体" panose="02010609060101010101" pitchFamily="49" charset="-122"/>
                          <a:ea typeface="楷体" panose="02010609060101010101" pitchFamily="49" charset="-122"/>
                          <a:cs typeface="Times New Roman" panose="02020603050405020304" pitchFamily="18" charset="0"/>
                        </a:rPr>
                        <a:t>地区</a:t>
                      </a:r>
                      <a:endParaRPr lang="en-US" sz="16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3" marR="68583" marT="0" marB="0" anchor="ctr"/>
                </a:tc>
                <a:tc rowSpan="2">
                  <a:txBody>
                    <a:bodyPr/>
                    <a:lstStyle/>
                    <a:p>
                      <a:pPr marL="0" marR="0" algn="ctr">
                        <a:spcBef>
                          <a:spcPts val="0"/>
                        </a:spcBef>
                        <a:spcAft>
                          <a:spcPts val="0"/>
                        </a:spcAft>
                      </a:pPr>
                      <a:r>
                        <a:rPr lang="zh-CN" altLang="en-US" sz="1200" b="1" kern="100" dirty="0">
                          <a:effectLst/>
                          <a:latin typeface="楷体" panose="02010609060101010101" pitchFamily="49" charset="-122"/>
                          <a:ea typeface="楷体" panose="02010609060101010101" pitchFamily="49" charset="-122"/>
                          <a:cs typeface="Times New Roman" panose="02020603050405020304" pitchFamily="18" charset="0"/>
                        </a:rPr>
                        <a:t>厂商</a:t>
                      </a:r>
                      <a:endParaRPr lang="en-US" sz="16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3" marR="68583" marT="0" marB="0" anchor="ctr"/>
                </a:tc>
                <a:tc rowSpan="2">
                  <a:txBody>
                    <a:bodyPr/>
                    <a:lstStyle/>
                    <a:p>
                      <a:pPr marL="0" marR="0" algn="ctr">
                        <a:spcBef>
                          <a:spcPts val="0"/>
                        </a:spcBef>
                        <a:spcAft>
                          <a:spcPts val="0"/>
                        </a:spcAft>
                      </a:pPr>
                      <a:r>
                        <a:rPr lang="zh-CN" altLang="en-US" sz="1200" b="1" kern="100" dirty="0">
                          <a:effectLst/>
                          <a:latin typeface="楷体" panose="02010609060101010101" pitchFamily="49" charset="-122"/>
                          <a:ea typeface="楷体" panose="02010609060101010101" pitchFamily="49" charset="-122"/>
                          <a:cs typeface="Times New Roman" panose="02020603050405020304" pitchFamily="18" charset="0"/>
                        </a:rPr>
                        <a:t>业务布局</a:t>
                      </a:r>
                      <a:endParaRPr lang="en-US" sz="16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3" marR="68583" marT="0" marB="0" anchor="ctr"/>
                </a:tc>
                <a:tc gridSpan="5">
                  <a:txBody>
                    <a:bodyPr/>
                    <a:lstStyle/>
                    <a:p>
                      <a:pPr marL="0" marR="0" algn="ctr">
                        <a:spcBef>
                          <a:spcPts val="0"/>
                        </a:spcBef>
                        <a:spcAft>
                          <a:spcPts val="0"/>
                        </a:spcAft>
                      </a:pPr>
                      <a:r>
                        <a:rPr lang="en-US" sz="1200" b="1"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 PCB</a:t>
                      </a:r>
                      <a:r>
                        <a:rPr lang="zh-CN" altLang="en-US" sz="1200" b="1"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营收（百万美元，来源：</a:t>
                      </a:r>
                      <a:r>
                        <a:rPr lang="en-US" altLang="zh-CN" sz="1200" b="1"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NTI</a:t>
                      </a:r>
                      <a:r>
                        <a:rPr lang="zh-CN" altLang="en-US" sz="1200" b="1"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endParaRPr lang="en-US" sz="1200" b="1"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3" marR="68583" marT="0" marB="0" anchor="ctr"/>
                </a:tc>
                <a:tc hMerge="1">
                  <a:txBody>
                    <a:bodyPr/>
                    <a:lstStyle/>
                    <a:p>
                      <a:pPr marL="0" marR="0" algn="ctr">
                        <a:spcBef>
                          <a:spcPts val="0"/>
                        </a:spcBef>
                        <a:spcAft>
                          <a:spcPts val="0"/>
                        </a:spcAft>
                      </a:pPr>
                      <a:endParaRPr lang="en-US" sz="1200" b="1"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0" marR="68580" marT="0" marB="0" anchor="ctr"/>
                </a:tc>
                <a:tc hMerge="1">
                  <a:txBody>
                    <a:bodyPr/>
                    <a:lstStyle/>
                    <a:p>
                      <a:pPr marL="0" marR="0" algn="ctr">
                        <a:spcBef>
                          <a:spcPts val="0"/>
                        </a:spcBef>
                        <a:spcAft>
                          <a:spcPts val="0"/>
                        </a:spcAft>
                      </a:pPr>
                      <a:endParaRPr lang="en-US" sz="1200" b="1"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0" marR="68580" marT="0" marB="0" anchor="ctr"/>
                </a:tc>
                <a:tc hMerge="1">
                  <a:txBody>
                    <a:bodyPr/>
                    <a:lstStyle/>
                    <a:p>
                      <a:pPr marL="0" marR="0" algn="ctr">
                        <a:spcBef>
                          <a:spcPts val="0"/>
                        </a:spcBef>
                        <a:spcAft>
                          <a:spcPts val="0"/>
                        </a:spcAft>
                      </a:pPr>
                      <a:endParaRPr lang="en-US" sz="1200" b="1"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0" marR="68580" marT="0" marB="0" anchor="ctr"/>
                </a:tc>
                <a:tc hMerge="1">
                  <a:txBody>
                    <a:bodyPr/>
                    <a:lstStyle/>
                    <a:p>
                      <a:pPr marL="0" marR="0" algn="ctr">
                        <a:spcBef>
                          <a:spcPts val="0"/>
                        </a:spcBef>
                        <a:spcAft>
                          <a:spcPts val="0"/>
                        </a:spcAft>
                      </a:pPr>
                      <a:endParaRPr lang="en-US" sz="1200" b="1"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0" marR="68580" marT="0" marB="0" anchor="ctr"/>
                </a:tc>
                <a:tc rowSpan="2">
                  <a:txBody>
                    <a:bodyPr/>
                    <a:lstStyle/>
                    <a:p>
                      <a:pPr marL="0" marR="0" algn="ctr">
                        <a:spcBef>
                          <a:spcPts val="0"/>
                        </a:spcBef>
                        <a:spcAft>
                          <a:spcPts val="0"/>
                        </a:spcAft>
                      </a:pPr>
                      <a:r>
                        <a:rPr lang="zh-CN" altLang="en-US" sz="1200" b="1"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备注</a:t>
                      </a:r>
                      <a:endParaRPr lang="en-US" sz="1200" b="1"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3" marR="68583" marT="0" marB="0" anchor="ctr"/>
                </a:tc>
                <a:extLst>
                  <a:ext uri="{0D108BD9-81ED-4DB2-BD59-A6C34878D82A}">
                    <a16:rowId xmlns:a16="http://schemas.microsoft.com/office/drawing/2014/main" val="10000"/>
                  </a:ext>
                </a:extLst>
              </a:tr>
              <a:tr h="18289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algn="ctr">
                        <a:spcBef>
                          <a:spcPts val="0"/>
                        </a:spcBef>
                        <a:spcAft>
                          <a:spcPts val="0"/>
                        </a:spcAft>
                      </a:pPr>
                      <a:r>
                        <a:rPr lang="en-US" sz="1200" b="1"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2015</a:t>
                      </a:r>
                    </a:p>
                  </a:txBody>
                  <a:tcPr marL="68583" marR="68583" marT="0" marB="0" anchor="ctr"/>
                </a:tc>
                <a:tc>
                  <a:txBody>
                    <a:bodyPr/>
                    <a:lstStyle/>
                    <a:p>
                      <a:pPr marL="0" marR="0" algn="ctr">
                        <a:spcBef>
                          <a:spcPts val="0"/>
                        </a:spcBef>
                        <a:spcAft>
                          <a:spcPts val="0"/>
                        </a:spcAft>
                      </a:pPr>
                      <a:r>
                        <a:rPr lang="en-US" sz="1200" b="1"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2016</a:t>
                      </a:r>
                    </a:p>
                  </a:txBody>
                  <a:tcPr marL="68583" marR="68583" marT="0" marB="0" anchor="ctr"/>
                </a:tc>
                <a:tc>
                  <a:txBody>
                    <a:bodyPr/>
                    <a:lstStyle/>
                    <a:p>
                      <a:pPr marL="0" marR="0" algn="ctr">
                        <a:spcBef>
                          <a:spcPts val="0"/>
                        </a:spcBef>
                        <a:spcAft>
                          <a:spcPts val="0"/>
                        </a:spcAft>
                      </a:pPr>
                      <a:r>
                        <a:rPr lang="en-US" sz="1200" b="1"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2017</a:t>
                      </a:r>
                    </a:p>
                  </a:txBody>
                  <a:tcPr marL="68583" marR="68583" marT="0" marB="0" anchor="ctr"/>
                </a:tc>
                <a:tc>
                  <a:txBody>
                    <a:bodyPr/>
                    <a:lstStyle/>
                    <a:p>
                      <a:pPr marL="0" marR="0" algn="ctr">
                        <a:spcBef>
                          <a:spcPts val="0"/>
                        </a:spcBef>
                        <a:spcAft>
                          <a:spcPts val="0"/>
                        </a:spcAft>
                      </a:pPr>
                      <a:r>
                        <a:rPr lang="en-US" sz="1200" b="1"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2018</a:t>
                      </a:r>
                    </a:p>
                  </a:txBody>
                  <a:tcPr marL="68583" marR="68583" marT="0" marB="0" anchor="ctr"/>
                </a:tc>
                <a:tc>
                  <a:txBody>
                    <a:bodyPr/>
                    <a:lstStyle/>
                    <a:p>
                      <a:pPr marL="0" marR="0" algn="ctr">
                        <a:spcBef>
                          <a:spcPts val="0"/>
                        </a:spcBef>
                        <a:spcAft>
                          <a:spcPts val="0"/>
                        </a:spcAft>
                      </a:pPr>
                      <a:r>
                        <a:rPr lang="en-US" sz="1200" b="1"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2019</a:t>
                      </a:r>
                    </a:p>
                  </a:txBody>
                  <a:tcPr marL="68583" marR="68583" marT="0" marB="0" anchor="ctr"/>
                </a:tc>
                <a:tc vMerge="1">
                  <a:txBody>
                    <a:bodyPr/>
                    <a:lstStyle/>
                    <a:p>
                      <a:pPr marL="0" marR="0" algn="ctr">
                        <a:spcBef>
                          <a:spcPts val="0"/>
                        </a:spcBef>
                        <a:spcAft>
                          <a:spcPts val="0"/>
                        </a:spcAft>
                      </a:pPr>
                      <a:endParaRPr lang="en-US" sz="1200" b="1"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0" marR="68580" marT="0" marB="0" anchor="ctr"/>
                </a:tc>
                <a:extLst>
                  <a:ext uri="{0D108BD9-81ED-4DB2-BD59-A6C34878D82A}">
                    <a16:rowId xmlns:a16="http://schemas.microsoft.com/office/drawing/2014/main" val="10001"/>
                  </a:ext>
                </a:extLst>
              </a:tr>
              <a:tr h="401540">
                <a:tc rowSpan="3">
                  <a:txBody>
                    <a:bodyPr/>
                    <a:lstStyle/>
                    <a:p>
                      <a:pPr marL="0" marR="0" algn="ctr">
                        <a:spcBef>
                          <a:spcPts val="0"/>
                        </a:spcBef>
                        <a:spcAft>
                          <a:spcPts val="0"/>
                        </a:spcAft>
                      </a:pPr>
                      <a:r>
                        <a:rPr lang="zh-CN" altLang="en-US" sz="1200" b="1" kern="100" dirty="0">
                          <a:effectLst/>
                          <a:latin typeface="楷体" panose="02010609060101010101" pitchFamily="49" charset="-122"/>
                          <a:ea typeface="楷体" panose="02010609060101010101" pitchFamily="49" charset="-122"/>
                          <a:cs typeface="Times New Roman" panose="02020603050405020304" pitchFamily="18" charset="0"/>
                        </a:rPr>
                        <a:t>日本</a:t>
                      </a:r>
                      <a:endParaRPr lang="en-US" sz="16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3" marR="68583" marT="0" marB="0" anchor="ctr"/>
                </a:tc>
                <a:tc>
                  <a:txBody>
                    <a:bodyPr/>
                    <a:lstStyle/>
                    <a:p>
                      <a:pPr marL="0" marR="0" algn="ctr">
                        <a:spcBef>
                          <a:spcPts val="0"/>
                        </a:spcBef>
                        <a:spcAft>
                          <a:spcPts val="0"/>
                        </a:spcAft>
                      </a:pPr>
                      <a:r>
                        <a:rPr lang="zh-CN" altLang="en-US" sz="1200" kern="100" dirty="0">
                          <a:effectLst/>
                          <a:latin typeface="楷体" panose="02010609060101010101" pitchFamily="49" charset="-122"/>
                          <a:ea typeface="楷体" panose="02010609060101010101" pitchFamily="49" charset="-122"/>
                          <a:cs typeface="Times New Roman" panose="02020603050405020304" pitchFamily="18" charset="0"/>
                        </a:rPr>
                        <a:t>旗胜</a:t>
                      </a:r>
                      <a:endParaRPr lang="en-US" sz="16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3" marR="68583" marT="0" marB="0" anchor="ctr"/>
                </a:tc>
                <a:tc>
                  <a:txBody>
                    <a:bodyPr/>
                    <a:lstStyle/>
                    <a:p>
                      <a:pPr marL="0" marR="0" algn="ctr">
                        <a:spcBef>
                          <a:spcPts val="0"/>
                        </a:spcBef>
                        <a:spcAft>
                          <a:spcPts val="0"/>
                        </a:spcAft>
                      </a:pP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隶属于</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NOK</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集团，主要生产精密橡胶和塑料及</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FPC</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2015-2019NOK</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集团电子产品业务（主要包括</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FPC</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）销售额占比分别为</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54.9%</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51.4%</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49.5%</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44.4%</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和</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45.2%</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，近年来逐步下降</a:t>
                      </a:r>
                      <a:endPar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3" marR="68583" marT="0" marB="0" anchor="ctr"/>
                </a:tc>
                <a:tc>
                  <a:txBody>
                    <a:bodyPr/>
                    <a:lstStyle/>
                    <a:p>
                      <a:pPr marL="0" marR="0" algn="ctr">
                        <a:spcBef>
                          <a:spcPts val="0"/>
                        </a:spcBef>
                        <a:spcAft>
                          <a:spcPts val="0"/>
                        </a:spcAft>
                      </a:pPr>
                      <a:r>
                        <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3414</a:t>
                      </a:r>
                    </a:p>
                  </a:txBody>
                  <a:tcPr marL="68583" marR="68583" marT="0" marB="0" anchor="ctr"/>
                </a:tc>
                <a:tc>
                  <a:txBody>
                    <a:bodyPr/>
                    <a:lstStyle/>
                    <a:p>
                      <a:pPr marL="0" marR="0" algn="ctr">
                        <a:spcBef>
                          <a:spcPts val="0"/>
                        </a:spcBef>
                        <a:spcAft>
                          <a:spcPts val="0"/>
                        </a:spcAft>
                      </a:pPr>
                      <a:r>
                        <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3402</a:t>
                      </a:r>
                    </a:p>
                  </a:txBody>
                  <a:tcPr marL="68583" marR="68583" marT="0" marB="0" anchor="ctr"/>
                </a:tc>
                <a:tc>
                  <a:txBody>
                    <a:bodyPr/>
                    <a:lstStyle/>
                    <a:p>
                      <a:pPr marL="0" marR="0" algn="ctr">
                        <a:spcBef>
                          <a:spcPts val="0"/>
                        </a:spcBef>
                        <a:spcAft>
                          <a:spcPts val="0"/>
                        </a:spcAft>
                      </a:pPr>
                      <a:r>
                        <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3198</a:t>
                      </a:r>
                    </a:p>
                  </a:txBody>
                  <a:tcPr marL="68583" marR="68583" marT="0" marB="0" anchor="ctr"/>
                </a:tc>
                <a:tc>
                  <a:txBody>
                    <a:bodyPr/>
                    <a:lstStyle/>
                    <a:p>
                      <a:pPr marL="0" marR="0" algn="ctr">
                        <a:spcBef>
                          <a:spcPts val="0"/>
                        </a:spcBef>
                        <a:spcAft>
                          <a:spcPts val="0"/>
                        </a:spcAft>
                      </a:pPr>
                      <a:r>
                        <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2704</a:t>
                      </a:r>
                    </a:p>
                  </a:txBody>
                  <a:tcPr marL="68583" marR="68583" marT="0" marB="0" anchor="ctr"/>
                </a:tc>
                <a:tc>
                  <a:txBody>
                    <a:bodyPr/>
                    <a:lstStyle/>
                    <a:p>
                      <a:pPr marL="0" marR="0" algn="ctr">
                        <a:spcBef>
                          <a:spcPts val="0"/>
                        </a:spcBef>
                        <a:spcAft>
                          <a:spcPts val="0"/>
                        </a:spcAft>
                      </a:pPr>
                      <a:r>
                        <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2597</a:t>
                      </a:r>
                    </a:p>
                  </a:txBody>
                  <a:tcPr marL="68583" marR="68583" marT="0" marB="0" anchor="ctr"/>
                </a:tc>
                <a:tc>
                  <a:txBody>
                    <a:bodyPr/>
                    <a:lstStyle/>
                    <a:p>
                      <a:pPr marL="0" marR="0" algn="ctr">
                        <a:spcBef>
                          <a:spcPts val="0"/>
                        </a:spcBef>
                        <a:spcAft>
                          <a:spcPts val="0"/>
                        </a:spcAft>
                      </a:pP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苹果供应商</a:t>
                      </a:r>
                      <a:endPar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3" marR="68583" marT="0" marB="0" anchor="ctr"/>
                </a:tc>
                <a:extLst>
                  <a:ext uri="{0D108BD9-81ED-4DB2-BD59-A6C34878D82A}">
                    <a16:rowId xmlns:a16="http://schemas.microsoft.com/office/drawing/2014/main" val="10002"/>
                  </a:ext>
                </a:extLst>
              </a:tr>
              <a:tr h="421759">
                <a:tc vMerge="1">
                  <a:txBody>
                    <a:bodyPr/>
                    <a:lstStyle/>
                    <a:p>
                      <a:endParaRPr lang="zh-CN" altLang="en-US"/>
                    </a:p>
                  </a:txBody>
                  <a:tcPr/>
                </a:tc>
                <a:tc>
                  <a:txBody>
                    <a:bodyPr/>
                    <a:lstStyle/>
                    <a:p>
                      <a:pPr marL="0" marR="0" indent="0" algn="ctr" defTabSz="914400" rtl="0" latinLnBrk="0">
                        <a:lnSpc>
                          <a:spcPct val="100000"/>
                        </a:lnSpc>
                        <a:spcBef>
                          <a:spcPts val="0"/>
                        </a:spcBef>
                        <a:spcAft>
                          <a:spcPts val="0"/>
                        </a:spcAft>
                        <a:buClrTx/>
                        <a:buSzTx/>
                        <a:buFontTx/>
                        <a:buNone/>
                      </a:pP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藤仓</a:t>
                      </a:r>
                      <a:endPar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3" marR="68583" marT="0" marB="0" anchor="ctr"/>
                </a:tc>
                <a:tc>
                  <a:txBody>
                    <a:bodyPr/>
                    <a:lstStyle/>
                    <a:p>
                      <a:pPr marL="0" marR="0" algn="ctr">
                        <a:spcBef>
                          <a:spcPts val="0"/>
                        </a:spcBef>
                        <a:spcAft>
                          <a:spcPts val="0"/>
                        </a:spcAft>
                      </a:pP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分为电力和电信系统、电子业务（包含</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FPC</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、连接器和其他产品）、汽车产品、房地产事业和其他等五个事业部；近</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5</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年来</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FPC</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业务销售额占比稳定在</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15%</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左右，</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2019</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年占比为</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15.5%</a:t>
                      </a:r>
                      <a:endPar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3" marR="68583" marT="0" marB="0" anchor="ctr"/>
                </a:tc>
                <a:tc>
                  <a:txBody>
                    <a:bodyPr/>
                    <a:lstStyle/>
                    <a:p>
                      <a:pPr marL="0" marR="0" algn="ctr">
                        <a:spcBef>
                          <a:spcPts val="0"/>
                        </a:spcBef>
                        <a:spcAft>
                          <a:spcPts val="0"/>
                        </a:spcAft>
                      </a:pPr>
                      <a:r>
                        <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810</a:t>
                      </a:r>
                    </a:p>
                  </a:txBody>
                  <a:tcPr marL="68583" marR="68583" marT="0" marB="0" anchor="ctr"/>
                </a:tc>
                <a:tc>
                  <a:txBody>
                    <a:bodyPr/>
                    <a:lstStyle/>
                    <a:p>
                      <a:pPr marL="0" marR="0" algn="ctr">
                        <a:spcBef>
                          <a:spcPts val="0"/>
                        </a:spcBef>
                        <a:spcAft>
                          <a:spcPts val="0"/>
                        </a:spcAft>
                      </a:pPr>
                      <a:r>
                        <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868</a:t>
                      </a:r>
                    </a:p>
                  </a:txBody>
                  <a:tcPr marL="68583" marR="68583" marT="0" marB="0" anchor="ctr"/>
                </a:tc>
                <a:tc>
                  <a:txBody>
                    <a:bodyPr/>
                    <a:lstStyle/>
                    <a:p>
                      <a:pPr marL="0" marR="0" algn="ctr">
                        <a:spcBef>
                          <a:spcPts val="0"/>
                        </a:spcBef>
                        <a:spcAft>
                          <a:spcPts val="0"/>
                        </a:spcAft>
                      </a:pPr>
                      <a:r>
                        <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1109</a:t>
                      </a:r>
                    </a:p>
                  </a:txBody>
                  <a:tcPr marL="68583" marR="68583" marT="0" marB="0" anchor="ctr"/>
                </a:tc>
                <a:tc>
                  <a:txBody>
                    <a:bodyPr/>
                    <a:lstStyle/>
                    <a:p>
                      <a:pPr marL="0" marR="0" algn="ctr">
                        <a:spcBef>
                          <a:spcPts val="0"/>
                        </a:spcBef>
                        <a:spcAft>
                          <a:spcPts val="0"/>
                        </a:spcAft>
                      </a:pPr>
                      <a:r>
                        <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1155</a:t>
                      </a:r>
                    </a:p>
                  </a:txBody>
                  <a:tcPr marL="68583" marR="68583" marT="0" marB="0" anchor="ctr"/>
                </a:tc>
                <a:tc>
                  <a:txBody>
                    <a:bodyPr/>
                    <a:lstStyle/>
                    <a:p>
                      <a:pPr marL="0" marR="0" algn="ctr">
                        <a:spcBef>
                          <a:spcPts val="0"/>
                        </a:spcBef>
                        <a:spcAft>
                          <a:spcPts val="0"/>
                        </a:spcAft>
                      </a:pPr>
                      <a:r>
                        <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956</a:t>
                      </a:r>
                    </a:p>
                  </a:txBody>
                  <a:tcPr marL="68583" marR="68583" marT="0" marB="0" anchor="ctr"/>
                </a:tc>
                <a:tc>
                  <a:txBody>
                    <a:bodyPr/>
                    <a:lstStyle/>
                    <a:p>
                      <a:pPr marL="0" marR="0" algn="ctr">
                        <a:spcBef>
                          <a:spcPts val="0"/>
                        </a:spcBef>
                        <a:spcAft>
                          <a:spcPts val="0"/>
                        </a:spcAft>
                      </a:pP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苹果供应商</a:t>
                      </a:r>
                      <a:endPar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3" marR="68583" marT="0" marB="0" anchor="ctr"/>
                </a:tc>
                <a:extLst>
                  <a:ext uri="{0D108BD9-81ED-4DB2-BD59-A6C34878D82A}">
                    <a16:rowId xmlns:a16="http://schemas.microsoft.com/office/drawing/2014/main" val="10003"/>
                  </a:ext>
                </a:extLst>
              </a:tr>
              <a:tr h="627644">
                <a:tc vMerge="1">
                  <a:txBody>
                    <a:bodyPr/>
                    <a:lstStyle/>
                    <a:p>
                      <a:endParaRPr lang="zh-CN" altLang="en-US"/>
                    </a:p>
                  </a:txBody>
                  <a:tcPr/>
                </a:tc>
                <a:tc>
                  <a:txBody>
                    <a:bodyPr/>
                    <a:lstStyle/>
                    <a:p>
                      <a:pPr marL="0" marR="0" indent="0" algn="ctr" defTabSz="914400" rtl="0" latinLnBrk="0">
                        <a:lnSpc>
                          <a:spcPct val="100000"/>
                        </a:lnSpc>
                        <a:spcBef>
                          <a:spcPts val="0"/>
                        </a:spcBef>
                        <a:spcAft>
                          <a:spcPts val="0"/>
                        </a:spcAft>
                        <a:buClrTx/>
                        <a:buSzTx/>
                        <a:buFontTx/>
                        <a:buNone/>
                      </a:pP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住友电工</a:t>
                      </a:r>
                      <a:endPar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3" marR="68583" marT="0" marB="0" anchor="ctr"/>
                </a:tc>
                <a:tc>
                  <a:txBody>
                    <a:bodyPr/>
                    <a:lstStyle/>
                    <a:p>
                      <a:pPr marL="0" marR="0" algn="ctr">
                        <a:spcBef>
                          <a:spcPts val="0"/>
                        </a:spcBef>
                        <a:spcAft>
                          <a:spcPts val="0"/>
                        </a:spcAft>
                      </a:pP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分为汽车、信息通信、电子、环境与能源和工业材料与其他等</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5</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个事业部；</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FPC</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业务包含在电子事业部内，电子事业部在</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2015-2019</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财年销售额占比分别为</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10%</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8%</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8%</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7%</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和</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8%</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，呈现缓慢的下降趋势，</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FPC</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业务在</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2018-2019</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财年销售额占比分别为</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3.14%</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和</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2.36%</a:t>
                      </a:r>
                      <a:endPar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3" marR="68583" marT="0" marB="0" anchor="ctr"/>
                </a:tc>
                <a:tc>
                  <a:txBody>
                    <a:bodyPr/>
                    <a:lstStyle/>
                    <a:p>
                      <a:pPr marL="0" marR="0" algn="ctr">
                        <a:spcBef>
                          <a:spcPts val="0"/>
                        </a:spcBef>
                        <a:spcAft>
                          <a:spcPts val="0"/>
                        </a:spcAft>
                      </a:pPr>
                      <a:r>
                        <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1503</a:t>
                      </a:r>
                    </a:p>
                  </a:txBody>
                  <a:tcPr marL="68583" marR="68583" marT="0" marB="0" anchor="ctr"/>
                </a:tc>
                <a:tc>
                  <a:txBody>
                    <a:bodyPr/>
                    <a:lstStyle/>
                    <a:p>
                      <a:pPr marL="0" marR="0" algn="ctr">
                        <a:spcBef>
                          <a:spcPts val="0"/>
                        </a:spcBef>
                        <a:spcAft>
                          <a:spcPts val="0"/>
                        </a:spcAft>
                      </a:pPr>
                      <a:r>
                        <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1142</a:t>
                      </a:r>
                    </a:p>
                  </a:txBody>
                  <a:tcPr marL="68583" marR="68583" marT="0" marB="0" anchor="ctr"/>
                </a:tc>
                <a:tc>
                  <a:txBody>
                    <a:bodyPr/>
                    <a:lstStyle/>
                    <a:p>
                      <a:pPr marL="0" marR="0" algn="ctr">
                        <a:spcBef>
                          <a:spcPts val="0"/>
                        </a:spcBef>
                        <a:spcAft>
                          <a:spcPts val="0"/>
                        </a:spcAft>
                      </a:pPr>
                      <a:r>
                        <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1097</a:t>
                      </a:r>
                    </a:p>
                  </a:txBody>
                  <a:tcPr marL="68583" marR="68583" marT="0" marB="0" anchor="ctr"/>
                </a:tc>
                <a:tc>
                  <a:txBody>
                    <a:bodyPr/>
                    <a:lstStyle/>
                    <a:p>
                      <a:pPr marL="0" marR="0" algn="ctr">
                        <a:spcBef>
                          <a:spcPts val="0"/>
                        </a:spcBef>
                        <a:spcAft>
                          <a:spcPts val="0"/>
                        </a:spcAft>
                      </a:pPr>
                      <a:r>
                        <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820</a:t>
                      </a:r>
                    </a:p>
                  </a:txBody>
                  <a:tcPr marL="68583" marR="68583" marT="0" marB="0" anchor="ctr"/>
                </a:tc>
                <a:tc>
                  <a:txBody>
                    <a:bodyPr/>
                    <a:lstStyle/>
                    <a:p>
                      <a:pPr marL="0" marR="0" algn="ctr">
                        <a:spcBef>
                          <a:spcPts val="0"/>
                        </a:spcBef>
                        <a:spcAft>
                          <a:spcPts val="0"/>
                        </a:spcAft>
                      </a:pPr>
                      <a:r>
                        <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671</a:t>
                      </a:r>
                    </a:p>
                  </a:txBody>
                  <a:tcPr marL="68583" marR="68583" marT="0" marB="0" anchor="ctr"/>
                </a:tc>
                <a:tc>
                  <a:txBody>
                    <a:bodyPr/>
                    <a:lstStyle/>
                    <a:p>
                      <a:pPr marL="0" marR="0" algn="ctr">
                        <a:spcBef>
                          <a:spcPts val="0"/>
                        </a:spcBef>
                        <a:spcAft>
                          <a:spcPts val="0"/>
                        </a:spcAft>
                      </a:pP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苹果供应商</a:t>
                      </a:r>
                      <a:endPar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3" marR="68583" marT="0" marB="0" anchor="ctr"/>
                </a:tc>
                <a:extLst>
                  <a:ext uri="{0D108BD9-81ED-4DB2-BD59-A6C34878D82A}">
                    <a16:rowId xmlns:a16="http://schemas.microsoft.com/office/drawing/2014/main" val="10004"/>
                  </a:ext>
                </a:extLst>
              </a:tr>
              <a:tr h="421759">
                <a:tc rowSpan="2">
                  <a:txBody>
                    <a:bodyPr/>
                    <a:lstStyle/>
                    <a:p>
                      <a:pPr marL="0" marR="0" algn="ctr">
                        <a:spcBef>
                          <a:spcPts val="0"/>
                        </a:spcBef>
                        <a:spcAft>
                          <a:spcPts val="0"/>
                        </a:spcAft>
                      </a:pPr>
                      <a:r>
                        <a:rPr lang="zh-CN" altLang="en-US" sz="1200" b="1" kern="100" dirty="0">
                          <a:effectLst/>
                          <a:latin typeface="楷体" panose="02010609060101010101" pitchFamily="49" charset="-122"/>
                          <a:ea typeface="楷体" panose="02010609060101010101" pitchFamily="49" charset="-122"/>
                          <a:cs typeface="Times New Roman" panose="02020603050405020304" pitchFamily="18" charset="0"/>
                        </a:rPr>
                        <a:t>台湾</a:t>
                      </a:r>
                      <a:endParaRPr lang="en-US" sz="160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3" marR="68583" marT="0" marB="0" anchor="ctr"/>
                </a:tc>
                <a:tc>
                  <a:txBody>
                    <a:bodyPr/>
                    <a:lstStyle/>
                    <a:p>
                      <a:pPr marL="0" marR="0" algn="ctr">
                        <a:spcBef>
                          <a:spcPts val="0"/>
                        </a:spcBef>
                        <a:spcAft>
                          <a:spcPts val="0"/>
                        </a:spcAft>
                      </a:pPr>
                      <a:r>
                        <a:rPr lang="zh-CN" altLang="en-US" sz="1200" kern="100" dirty="0">
                          <a:effectLst/>
                          <a:latin typeface="楷体" panose="02010609060101010101" pitchFamily="49" charset="-122"/>
                          <a:ea typeface="楷体" panose="02010609060101010101" pitchFamily="49" charset="-122"/>
                        </a:rPr>
                        <a:t>鹏鼎</a:t>
                      </a:r>
                      <a:endParaRPr lang="en-US" sz="16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3" marR="68583" marT="0" marB="0" anchor="ctr"/>
                </a:tc>
                <a:tc>
                  <a:txBody>
                    <a:bodyPr/>
                    <a:lstStyle/>
                    <a:p>
                      <a:pPr marL="0" marR="0" algn="ctr">
                        <a:spcBef>
                          <a:spcPts val="0"/>
                        </a:spcBef>
                        <a:spcAft>
                          <a:spcPts val="0"/>
                        </a:spcAft>
                      </a:pP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主要生产</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FPC</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RPCB</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HDI</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SLP</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FPC</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占比约为</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80%</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SLP</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占比约为</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5%</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HDI+RPCB</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占比约为</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15%</a:t>
                      </a:r>
                      <a:endPar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3" marR="68583" marT="0" marB="0" anchor="ctr"/>
                </a:tc>
                <a:tc>
                  <a:txBody>
                    <a:bodyPr/>
                    <a:lstStyle/>
                    <a:p>
                      <a:pPr marL="0" marR="0" algn="ctr">
                        <a:spcBef>
                          <a:spcPts val="0"/>
                        </a:spcBef>
                        <a:spcAft>
                          <a:spcPts val="0"/>
                        </a:spcAft>
                      </a:pPr>
                      <a:r>
                        <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2698</a:t>
                      </a:r>
                    </a:p>
                  </a:txBody>
                  <a:tcPr marL="68583" marR="68583" marT="0" marB="0" anchor="ctr"/>
                </a:tc>
                <a:tc>
                  <a:txBody>
                    <a:bodyPr/>
                    <a:lstStyle/>
                    <a:p>
                      <a:pPr marL="0" marR="0" algn="ctr">
                        <a:spcBef>
                          <a:spcPts val="0"/>
                        </a:spcBef>
                        <a:spcAft>
                          <a:spcPts val="0"/>
                        </a:spcAft>
                      </a:pPr>
                      <a:r>
                        <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2546</a:t>
                      </a:r>
                    </a:p>
                  </a:txBody>
                  <a:tcPr marL="68583" marR="68583" marT="0" marB="0" anchor="ctr"/>
                </a:tc>
                <a:tc>
                  <a:txBody>
                    <a:bodyPr/>
                    <a:lstStyle/>
                    <a:p>
                      <a:pPr marL="0" marR="0" algn="ctr">
                        <a:spcBef>
                          <a:spcPts val="0"/>
                        </a:spcBef>
                        <a:spcAft>
                          <a:spcPts val="0"/>
                        </a:spcAft>
                      </a:pPr>
                      <a:r>
                        <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3575</a:t>
                      </a:r>
                    </a:p>
                  </a:txBody>
                  <a:tcPr marL="68583" marR="68583" marT="0" marB="0" anchor="ctr"/>
                </a:tc>
                <a:tc>
                  <a:txBody>
                    <a:bodyPr/>
                    <a:lstStyle/>
                    <a:p>
                      <a:pPr marL="0" marR="0" algn="ctr">
                        <a:spcBef>
                          <a:spcPts val="0"/>
                        </a:spcBef>
                        <a:spcAft>
                          <a:spcPts val="0"/>
                        </a:spcAft>
                      </a:pPr>
                      <a:r>
                        <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3929</a:t>
                      </a:r>
                    </a:p>
                  </a:txBody>
                  <a:tcPr marL="68583" marR="68583" marT="0" marB="0" anchor="ctr"/>
                </a:tc>
                <a:tc>
                  <a:txBody>
                    <a:bodyPr/>
                    <a:lstStyle/>
                    <a:p>
                      <a:pPr marL="0" marR="0" algn="ctr">
                        <a:spcBef>
                          <a:spcPts val="0"/>
                        </a:spcBef>
                        <a:spcAft>
                          <a:spcPts val="0"/>
                        </a:spcAft>
                      </a:pPr>
                      <a:r>
                        <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3887</a:t>
                      </a:r>
                    </a:p>
                  </a:txBody>
                  <a:tcPr marL="68583" marR="68583" marT="0" marB="0" anchor="ctr"/>
                </a:tc>
                <a:tc>
                  <a:txBody>
                    <a:bodyPr/>
                    <a:lstStyle/>
                    <a:p>
                      <a:pPr marL="0" marR="0" algn="ctr">
                        <a:spcBef>
                          <a:spcPts val="0"/>
                        </a:spcBef>
                        <a:spcAft>
                          <a:spcPts val="0"/>
                        </a:spcAft>
                      </a:pP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苹果是公司大客户，营收占比</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70%</a:t>
                      </a:r>
                      <a:endPar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3" marR="68583" marT="0" marB="0" anchor="ctr"/>
                </a:tc>
                <a:extLst>
                  <a:ext uri="{0D108BD9-81ED-4DB2-BD59-A6C34878D82A}">
                    <a16:rowId xmlns:a16="http://schemas.microsoft.com/office/drawing/2014/main" val="10005"/>
                  </a:ext>
                </a:extLst>
              </a:tr>
              <a:tr h="240259">
                <a:tc vMerge="1">
                  <a:txBody>
                    <a:bodyPr/>
                    <a:lstStyle/>
                    <a:p>
                      <a:endParaRPr lang="zh-CN" altLang="en-US"/>
                    </a:p>
                  </a:txBody>
                  <a:tcPr/>
                </a:tc>
                <a:tc>
                  <a:txBody>
                    <a:bodyPr/>
                    <a:lstStyle/>
                    <a:p>
                      <a:pPr marL="0" marR="0" indent="0" algn="ctr" defTabSz="914400" rtl="0" latinLnBrk="0">
                        <a:lnSpc>
                          <a:spcPct val="100000"/>
                        </a:lnSpc>
                        <a:spcBef>
                          <a:spcPts val="0"/>
                        </a:spcBef>
                        <a:spcAft>
                          <a:spcPts val="0"/>
                        </a:spcAft>
                        <a:buClrTx/>
                        <a:buSzTx/>
                        <a:buFontTx/>
                        <a:buNone/>
                      </a:pP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mn-cs"/>
                          <a:sym typeface="微软雅黑" panose="020B0503020204020204" charset="-122"/>
                        </a:rPr>
                        <a:t>台郡</a:t>
                      </a:r>
                      <a:endPar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mn-cs"/>
                        <a:sym typeface="微软雅黑" panose="020B0503020204020204" charset="-122"/>
                      </a:endParaRPr>
                    </a:p>
                  </a:txBody>
                  <a:tcPr marL="68583" marR="68583" marT="0" marB="0" anchor="ctr"/>
                </a:tc>
                <a:tc>
                  <a:txBody>
                    <a:bodyPr/>
                    <a:lstStyle/>
                    <a:p>
                      <a:pPr marL="0" marR="0" algn="ctr">
                        <a:spcBef>
                          <a:spcPts val="0"/>
                        </a:spcBef>
                        <a:spcAft>
                          <a:spcPts val="0"/>
                        </a:spcAft>
                      </a:pP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公司近年来仅生产</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FPC</a:t>
                      </a:r>
                      <a:endPar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3" marR="68583" marT="0" marB="0" anchor="ctr"/>
                </a:tc>
                <a:tc>
                  <a:txBody>
                    <a:bodyPr/>
                    <a:lstStyle/>
                    <a:p>
                      <a:pPr marL="0" marR="0" algn="ctr">
                        <a:spcBef>
                          <a:spcPts val="0"/>
                        </a:spcBef>
                        <a:spcAft>
                          <a:spcPts val="0"/>
                        </a:spcAft>
                      </a:pPr>
                      <a:r>
                        <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570</a:t>
                      </a:r>
                    </a:p>
                  </a:txBody>
                  <a:tcPr marL="68583" marR="68583" marT="0" marB="0" anchor="ctr"/>
                </a:tc>
                <a:tc>
                  <a:txBody>
                    <a:bodyPr/>
                    <a:lstStyle/>
                    <a:p>
                      <a:pPr marL="0" marR="0" algn="ctr">
                        <a:spcBef>
                          <a:spcPts val="0"/>
                        </a:spcBef>
                        <a:spcAft>
                          <a:spcPts val="0"/>
                        </a:spcAft>
                      </a:pPr>
                      <a:r>
                        <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592</a:t>
                      </a:r>
                    </a:p>
                  </a:txBody>
                  <a:tcPr marL="68583" marR="68583" marT="0" marB="0" anchor="ctr"/>
                </a:tc>
                <a:tc>
                  <a:txBody>
                    <a:bodyPr/>
                    <a:lstStyle/>
                    <a:p>
                      <a:pPr marL="0" marR="0" algn="ctr">
                        <a:spcBef>
                          <a:spcPts val="0"/>
                        </a:spcBef>
                        <a:spcAft>
                          <a:spcPts val="0"/>
                        </a:spcAft>
                      </a:pPr>
                      <a:r>
                        <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849</a:t>
                      </a:r>
                    </a:p>
                  </a:txBody>
                  <a:tcPr marL="68583" marR="68583" marT="0" marB="0" anchor="ctr"/>
                </a:tc>
                <a:tc>
                  <a:txBody>
                    <a:bodyPr/>
                    <a:lstStyle/>
                    <a:p>
                      <a:pPr marL="0" marR="0" algn="ctr">
                        <a:spcBef>
                          <a:spcPts val="0"/>
                        </a:spcBef>
                        <a:spcAft>
                          <a:spcPts val="0"/>
                        </a:spcAft>
                      </a:pPr>
                      <a:r>
                        <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888</a:t>
                      </a:r>
                    </a:p>
                  </a:txBody>
                  <a:tcPr marL="68583" marR="68583" marT="0" marB="0" anchor="ctr"/>
                </a:tc>
                <a:tc>
                  <a:txBody>
                    <a:bodyPr/>
                    <a:lstStyle/>
                    <a:p>
                      <a:pPr marL="0" marR="0" algn="ctr">
                        <a:spcBef>
                          <a:spcPts val="0"/>
                        </a:spcBef>
                        <a:spcAft>
                          <a:spcPts val="0"/>
                        </a:spcAft>
                      </a:pPr>
                      <a:r>
                        <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843</a:t>
                      </a:r>
                    </a:p>
                  </a:txBody>
                  <a:tcPr marL="68583" marR="68583" marT="0" marB="0" anchor="ctr"/>
                </a:tc>
                <a:tc>
                  <a:txBody>
                    <a:bodyPr/>
                    <a:lstStyle/>
                    <a:p>
                      <a:pPr marL="0" marR="0" algn="ctr">
                        <a:spcBef>
                          <a:spcPts val="0"/>
                        </a:spcBef>
                        <a:spcAft>
                          <a:spcPts val="0"/>
                        </a:spcAft>
                      </a:pP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苹果供应商</a:t>
                      </a:r>
                      <a:endPar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3" marR="68583" marT="0" marB="0" anchor="ctr"/>
                </a:tc>
                <a:extLst>
                  <a:ext uri="{0D108BD9-81ED-4DB2-BD59-A6C34878D82A}">
                    <a16:rowId xmlns:a16="http://schemas.microsoft.com/office/drawing/2014/main" val="10006"/>
                  </a:ext>
                </a:extLst>
              </a:tr>
              <a:tr h="731598">
                <a:tc rowSpan="3">
                  <a:txBody>
                    <a:bodyPr/>
                    <a:lstStyle/>
                    <a:p>
                      <a:pPr marL="0" marR="0" algn="ctr">
                        <a:spcBef>
                          <a:spcPts val="0"/>
                        </a:spcBef>
                        <a:spcAft>
                          <a:spcPts val="0"/>
                        </a:spcAft>
                      </a:pPr>
                      <a:r>
                        <a:rPr lang="zh-CN" altLang="en-US" sz="1200" b="1"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中国大陆</a:t>
                      </a:r>
                      <a:endParaRPr lang="en-US" sz="1200" b="1"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3" marR="68583" marT="0" marB="0" anchor="ctr"/>
                </a:tc>
                <a:tc>
                  <a:txBody>
                    <a:bodyPr/>
                    <a:lstStyle/>
                    <a:p>
                      <a:pPr marL="0" marR="0" algn="ctr">
                        <a:spcBef>
                          <a:spcPts val="0"/>
                        </a:spcBef>
                        <a:spcAft>
                          <a:spcPts val="0"/>
                        </a:spcAft>
                      </a:pP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东山精密</a:t>
                      </a:r>
                      <a:endPar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3" marR="68583" marT="0" marB="0" anchor="ctr"/>
                </a:tc>
                <a:tc>
                  <a:txBody>
                    <a:bodyPr/>
                    <a:lstStyle/>
                    <a:p>
                      <a:pPr marL="0" marR="0" algn="ctr">
                        <a:spcBef>
                          <a:spcPts val="0"/>
                        </a:spcBef>
                        <a:spcAft>
                          <a:spcPts val="0"/>
                        </a:spcAft>
                      </a:pP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拥有印刷电路板、触控面板及</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LCM</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模组、</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LED</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及其模组、通信设备组件等业务；公司分别于</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2016</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年和</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2018</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年收购了柔性线路板和柔性电路组件主要供应商</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MFLX</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和伟创力旗下的</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PCB</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制造业务</a:t>
                      </a:r>
                      <a:r>
                        <a:rPr lang="en-US" altLang="zh-CN" sz="1200" b="0" i="0" u="none" strike="noStrike" kern="100" cap="none" spc="0" baseline="0" dirty="0" err="1">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Multek</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；于</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2016</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年涉足印刷电路板业务，</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2016-2019</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年营收占比分别为</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23.44%</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41.52%</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51.62%</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和</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62.23%</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，呈快速上升趋势</a:t>
                      </a:r>
                      <a:endPar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3" marR="68583" marT="0" marB="0" anchor="ctr"/>
                </a:tc>
                <a:tc>
                  <a:txBody>
                    <a:bodyPr/>
                    <a:lstStyle/>
                    <a:p>
                      <a:pPr marL="0" marR="0" algn="ctr">
                        <a:spcBef>
                          <a:spcPts val="0"/>
                        </a:spcBef>
                        <a:spcAft>
                          <a:spcPts val="0"/>
                        </a:spcAft>
                      </a:pPr>
                      <a:r>
                        <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p>
                  </a:txBody>
                  <a:tcPr marL="68583" marR="68583" marT="0" marB="0" anchor="ctr"/>
                </a:tc>
                <a:tc>
                  <a:txBody>
                    <a:bodyPr/>
                    <a:lstStyle/>
                    <a:p>
                      <a:pPr marL="0" marR="0" algn="ctr">
                        <a:spcBef>
                          <a:spcPts val="0"/>
                        </a:spcBef>
                        <a:spcAft>
                          <a:spcPts val="0"/>
                        </a:spcAft>
                      </a:pPr>
                      <a:r>
                        <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522</a:t>
                      </a:r>
                    </a:p>
                  </a:txBody>
                  <a:tcPr marL="68583" marR="68583" marT="0" marB="0" anchor="ctr"/>
                </a:tc>
                <a:tc>
                  <a:txBody>
                    <a:bodyPr/>
                    <a:lstStyle/>
                    <a:p>
                      <a:pPr marL="0" marR="0" algn="ctr">
                        <a:spcBef>
                          <a:spcPts val="0"/>
                        </a:spcBef>
                        <a:spcAft>
                          <a:spcPts val="0"/>
                        </a:spcAft>
                      </a:pPr>
                      <a:r>
                        <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946</a:t>
                      </a:r>
                    </a:p>
                  </a:txBody>
                  <a:tcPr marL="68583" marR="68583" marT="0" marB="0" anchor="ctr"/>
                </a:tc>
                <a:tc>
                  <a:txBody>
                    <a:bodyPr/>
                    <a:lstStyle/>
                    <a:p>
                      <a:pPr marL="0" marR="0" algn="ctr">
                        <a:spcBef>
                          <a:spcPts val="0"/>
                        </a:spcBef>
                        <a:spcAft>
                          <a:spcPts val="0"/>
                        </a:spcAft>
                      </a:pPr>
                      <a:r>
                        <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1725</a:t>
                      </a:r>
                    </a:p>
                  </a:txBody>
                  <a:tcPr marL="68583" marR="68583" marT="0" marB="0" anchor="ctr"/>
                </a:tc>
                <a:tc>
                  <a:txBody>
                    <a:bodyPr/>
                    <a:lstStyle/>
                    <a:p>
                      <a:pPr marL="0" marR="0" algn="ctr">
                        <a:spcBef>
                          <a:spcPts val="0"/>
                        </a:spcBef>
                        <a:spcAft>
                          <a:spcPts val="0"/>
                        </a:spcAft>
                      </a:pPr>
                      <a:r>
                        <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2115</a:t>
                      </a:r>
                    </a:p>
                  </a:txBody>
                  <a:tcPr marL="68583" marR="68583" marT="0" marB="0" anchor="ctr"/>
                </a:tc>
                <a:tc>
                  <a:txBody>
                    <a:bodyPr/>
                    <a:lstStyle/>
                    <a:p>
                      <a:pPr marL="0" marR="0" algn="ctr">
                        <a:spcBef>
                          <a:spcPts val="0"/>
                        </a:spcBef>
                        <a:spcAft>
                          <a:spcPts val="0"/>
                        </a:spcAft>
                      </a:pP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苹果是公司大客户，营收占比</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30%</a:t>
                      </a:r>
                      <a:endPar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3" marR="68583" marT="0" marB="0" anchor="ctr"/>
                </a:tc>
                <a:extLst>
                  <a:ext uri="{0D108BD9-81ED-4DB2-BD59-A6C34878D82A}">
                    <a16:rowId xmlns:a16="http://schemas.microsoft.com/office/drawing/2014/main" val="10007"/>
                  </a:ext>
                </a:extLst>
              </a:tr>
              <a:tr h="684393">
                <a:tc vMerge="1">
                  <a:txBody>
                    <a:bodyPr/>
                    <a:lstStyle/>
                    <a:p>
                      <a:endParaRPr lang="zh-CN" altLang="en-US"/>
                    </a:p>
                  </a:txBody>
                  <a:tcPr/>
                </a:tc>
                <a:tc>
                  <a:txBody>
                    <a:bodyPr/>
                    <a:lstStyle/>
                    <a:p>
                      <a:pPr marL="0" marR="0" algn="ctr">
                        <a:spcBef>
                          <a:spcPts val="0"/>
                        </a:spcBef>
                        <a:spcAft>
                          <a:spcPts val="0"/>
                        </a:spcAft>
                      </a:pP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景旺电子</a:t>
                      </a:r>
                      <a:endPar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3" marR="68583" marT="0" marB="0" anchor="ctr"/>
                </a:tc>
                <a:tc>
                  <a:txBody>
                    <a:bodyPr/>
                    <a:lstStyle/>
                    <a:p>
                      <a:pPr marL="0" marR="0" algn="ctr">
                        <a:spcBef>
                          <a:spcPts val="0"/>
                        </a:spcBef>
                        <a:spcAft>
                          <a:spcPts val="0"/>
                        </a:spcAft>
                      </a:pP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主要业务为印制电路板业务，近</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5</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年来占公司营收的</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98%</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左右，具体可分为刚性电路板、柔性电路板和金属基电路板三种业务类型；</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FPC</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业务在</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2015-2019</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年营收占比分别为</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26.01%</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29.88%</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31.45%</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30.09%</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和</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34.97%</a:t>
                      </a:r>
                      <a:endPar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3" marR="68583" marT="0" marB="0" anchor="ctr"/>
                </a:tc>
                <a:tc>
                  <a:txBody>
                    <a:bodyPr/>
                    <a:lstStyle/>
                    <a:p>
                      <a:pPr marL="0" marR="0" algn="ctr">
                        <a:spcBef>
                          <a:spcPts val="0"/>
                        </a:spcBef>
                        <a:spcAft>
                          <a:spcPts val="0"/>
                        </a:spcAft>
                      </a:pPr>
                      <a:r>
                        <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451</a:t>
                      </a:r>
                    </a:p>
                  </a:txBody>
                  <a:tcPr marL="68583" marR="68583" marT="0" marB="0" anchor="ctr"/>
                </a:tc>
                <a:tc>
                  <a:txBody>
                    <a:bodyPr/>
                    <a:lstStyle/>
                    <a:p>
                      <a:pPr marL="0" marR="0" algn="ctr">
                        <a:spcBef>
                          <a:spcPts val="0"/>
                        </a:spcBef>
                        <a:spcAft>
                          <a:spcPts val="0"/>
                        </a:spcAft>
                      </a:pPr>
                      <a:r>
                        <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495</a:t>
                      </a:r>
                    </a:p>
                  </a:txBody>
                  <a:tcPr marL="68583" marR="68583" marT="0" marB="0" anchor="ctr"/>
                </a:tc>
                <a:tc>
                  <a:txBody>
                    <a:bodyPr/>
                    <a:lstStyle/>
                    <a:p>
                      <a:pPr marL="0" marR="0" algn="ctr">
                        <a:spcBef>
                          <a:spcPts val="0"/>
                        </a:spcBef>
                        <a:spcAft>
                          <a:spcPts val="0"/>
                        </a:spcAft>
                      </a:pPr>
                      <a:r>
                        <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620</a:t>
                      </a:r>
                    </a:p>
                  </a:txBody>
                  <a:tcPr marL="68583" marR="68583" marT="0" marB="0" anchor="ctr"/>
                </a:tc>
                <a:tc>
                  <a:txBody>
                    <a:bodyPr/>
                    <a:lstStyle/>
                    <a:p>
                      <a:pPr marL="0" marR="0" algn="ctr">
                        <a:spcBef>
                          <a:spcPts val="0"/>
                        </a:spcBef>
                        <a:spcAft>
                          <a:spcPts val="0"/>
                        </a:spcAft>
                      </a:pPr>
                      <a:r>
                        <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755</a:t>
                      </a:r>
                    </a:p>
                  </a:txBody>
                  <a:tcPr marL="68583" marR="68583" marT="0" marB="0" anchor="ctr"/>
                </a:tc>
                <a:tc>
                  <a:txBody>
                    <a:bodyPr/>
                    <a:lstStyle/>
                    <a:p>
                      <a:pPr marL="0" marR="0" algn="ctr">
                        <a:spcBef>
                          <a:spcPts val="0"/>
                        </a:spcBef>
                        <a:spcAft>
                          <a:spcPts val="0"/>
                        </a:spcAft>
                      </a:pPr>
                      <a:r>
                        <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914</a:t>
                      </a:r>
                    </a:p>
                  </a:txBody>
                  <a:tcPr marL="68583" marR="68583" marT="0" marB="0" anchor="ctr"/>
                </a:tc>
                <a:tc>
                  <a:txBody>
                    <a:bodyPr/>
                    <a:lstStyle/>
                    <a:p>
                      <a:pPr marL="0" marR="0" algn="ctr">
                        <a:spcBef>
                          <a:spcPts val="0"/>
                        </a:spcBef>
                        <a:spcAft>
                          <a:spcPts val="0"/>
                        </a:spcAft>
                      </a:pP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安卓系供应商</a:t>
                      </a:r>
                      <a:endPar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3" marR="68583" marT="0" marB="0" anchor="ctr"/>
                </a:tc>
                <a:extLst>
                  <a:ext uri="{0D108BD9-81ED-4DB2-BD59-A6C34878D82A}">
                    <a16:rowId xmlns:a16="http://schemas.microsoft.com/office/drawing/2014/main" val="10008"/>
                  </a:ext>
                </a:extLst>
              </a:tr>
              <a:tr h="568578">
                <a:tc vMerge="1">
                  <a:txBody>
                    <a:bodyPr/>
                    <a:lstStyle/>
                    <a:p>
                      <a:endParaRPr lang="zh-CN" altLang="en-US"/>
                    </a:p>
                  </a:txBody>
                  <a:tcPr/>
                </a:tc>
                <a:tc>
                  <a:txBody>
                    <a:bodyPr/>
                    <a:lstStyle/>
                    <a:p>
                      <a:pPr marL="0" marR="0" algn="ctr">
                        <a:spcBef>
                          <a:spcPts val="0"/>
                        </a:spcBef>
                        <a:spcAft>
                          <a:spcPts val="0"/>
                        </a:spcAft>
                      </a:pP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弘信电子</a:t>
                      </a:r>
                      <a:endPar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3" marR="68583" marT="0" marB="0" anchor="ctr"/>
                </a:tc>
                <a:tc>
                  <a:txBody>
                    <a:bodyPr/>
                    <a:lstStyle/>
                    <a:p>
                      <a:pPr marL="0" marR="0" algn="ctr">
                        <a:spcBef>
                          <a:spcPts val="0"/>
                        </a:spcBef>
                        <a:spcAft>
                          <a:spcPts val="0"/>
                        </a:spcAft>
                      </a:pP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拥有柔性电路板、刚挠结合板、偏光片、硬板、背光板和触摸屏业务；</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FPC</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业务在</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2015-2019</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年营收占比分别为</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77.78%</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77.11%</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61.86%</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59.55%</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和</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58.72%</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，呈下降趋势</a:t>
                      </a:r>
                      <a:endPar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3" marR="68583" marT="0" marB="0" anchor="ctr"/>
                </a:tc>
                <a:tc>
                  <a:txBody>
                    <a:bodyPr/>
                    <a:lstStyle/>
                    <a:p>
                      <a:pPr marL="0" marR="0" algn="ctr">
                        <a:spcBef>
                          <a:spcPts val="0"/>
                        </a:spcBef>
                        <a:spcAft>
                          <a:spcPts val="0"/>
                        </a:spcAft>
                      </a:pPr>
                      <a:r>
                        <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149</a:t>
                      </a:r>
                    </a:p>
                  </a:txBody>
                  <a:tcPr marL="68583" marR="68583" marT="0" marB="0" anchor="ctr"/>
                </a:tc>
                <a:tc>
                  <a:txBody>
                    <a:bodyPr/>
                    <a:lstStyle/>
                    <a:p>
                      <a:pPr marL="0" marR="0" algn="ctr">
                        <a:spcBef>
                          <a:spcPts val="0"/>
                        </a:spcBef>
                        <a:spcAft>
                          <a:spcPts val="0"/>
                        </a:spcAft>
                      </a:pPr>
                      <a:r>
                        <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158</a:t>
                      </a:r>
                    </a:p>
                  </a:txBody>
                  <a:tcPr marL="68583" marR="68583" marT="0" marB="0" anchor="ctr"/>
                </a:tc>
                <a:tc>
                  <a:txBody>
                    <a:bodyPr/>
                    <a:lstStyle/>
                    <a:p>
                      <a:pPr marL="0" marR="0" algn="ctr">
                        <a:spcBef>
                          <a:spcPts val="0"/>
                        </a:spcBef>
                        <a:spcAft>
                          <a:spcPts val="0"/>
                        </a:spcAft>
                      </a:pPr>
                      <a:r>
                        <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219</a:t>
                      </a:r>
                    </a:p>
                  </a:txBody>
                  <a:tcPr marL="68583" marR="68583" marT="0" marB="0" anchor="ctr"/>
                </a:tc>
                <a:tc>
                  <a:txBody>
                    <a:bodyPr/>
                    <a:lstStyle/>
                    <a:p>
                      <a:pPr marL="0" marR="0" algn="ctr">
                        <a:spcBef>
                          <a:spcPts val="0"/>
                        </a:spcBef>
                        <a:spcAft>
                          <a:spcPts val="0"/>
                        </a:spcAft>
                      </a:pPr>
                      <a:r>
                        <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341</a:t>
                      </a:r>
                    </a:p>
                  </a:txBody>
                  <a:tcPr marL="68583" marR="68583" marT="0" marB="0" anchor="ctr"/>
                </a:tc>
                <a:tc>
                  <a:txBody>
                    <a:bodyPr/>
                    <a:lstStyle/>
                    <a:p>
                      <a:pPr marL="0" marR="0" algn="ctr">
                        <a:spcBef>
                          <a:spcPts val="0"/>
                        </a:spcBef>
                        <a:spcAft>
                          <a:spcPts val="0"/>
                        </a:spcAft>
                      </a:pPr>
                      <a:r>
                        <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355</a:t>
                      </a:r>
                    </a:p>
                  </a:txBody>
                  <a:tcPr marL="68583" marR="68583" marT="0" marB="0" anchor="ctr"/>
                </a:tc>
                <a:tc>
                  <a:txBody>
                    <a:bodyPr/>
                    <a:lstStyle/>
                    <a:p>
                      <a:pPr marL="0" marR="0" algn="ctr">
                        <a:spcBef>
                          <a:spcPts val="0"/>
                        </a:spcBef>
                        <a:spcAft>
                          <a:spcPts val="0"/>
                        </a:spcAft>
                      </a:pP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安卓系供应商</a:t>
                      </a:r>
                      <a:endPar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3" marR="68583" marT="0" marB="0" anchor="ctr"/>
                </a:tc>
                <a:extLst>
                  <a:ext uri="{0D108BD9-81ED-4DB2-BD59-A6C34878D82A}">
                    <a16:rowId xmlns:a16="http://schemas.microsoft.com/office/drawing/2014/main" val="10009"/>
                  </a:ext>
                </a:extLst>
              </a:tr>
              <a:tr h="365799">
                <a:tc rowSpan="2">
                  <a:txBody>
                    <a:bodyPr/>
                    <a:lstStyle/>
                    <a:p>
                      <a:pPr marL="0" marR="0" algn="ctr">
                        <a:spcBef>
                          <a:spcPts val="0"/>
                        </a:spcBef>
                        <a:spcAft>
                          <a:spcPts val="0"/>
                        </a:spcAft>
                      </a:pPr>
                      <a:r>
                        <a:rPr lang="zh-CN" altLang="en-US" sz="1200" b="1"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韩国</a:t>
                      </a:r>
                      <a:endParaRPr lang="en-US" sz="1200" b="1"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3" marR="68583" marT="0" marB="0" anchor="ctr"/>
                </a:tc>
                <a:tc>
                  <a:txBody>
                    <a:bodyPr/>
                    <a:lstStyle/>
                    <a:p>
                      <a:pPr marL="0" marR="0" algn="ctr">
                        <a:spcBef>
                          <a:spcPts val="0"/>
                        </a:spcBef>
                        <a:spcAft>
                          <a:spcPts val="0"/>
                        </a:spcAft>
                      </a:pP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永丰</a:t>
                      </a:r>
                      <a:endPar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3" marR="68583"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分为电子元件、冶炼、半导体、商品中介、租赁管理五个部分，电子元件部门（永丰电子）从事</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FPC</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和软硬结合板的制造和销售，此外公司旗下还有子公司</a:t>
                      </a:r>
                      <a:r>
                        <a:rPr lang="en-US" altLang="zh-CN" sz="1200" b="0" i="0" u="none" strike="noStrike" kern="100" cap="none" spc="0" baseline="0" dirty="0" err="1">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Interflex</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从事</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FPC</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生产</a:t>
                      </a:r>
                      <a:endPar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3" marR="68583" marT="0" marB="0" anchor="ctr"/>
                </a:tc>
                <a:tc>
                  <a:txBody>
                    <a:bodyPr/>
                    <a:lstStyle/>
                    <a:p>
                      <a:pPr marL="0" marR="0" algn="ctr">
                        <a:spcBef>
                          <a:spcPts val="0"/>
                        </a:spcBef>
                        <a:spcAft>
                          <a:spcPts val="0"/>
                        </a:spcAft>
                      </a:pP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1295</a:t>
                      </a:r>
                      <a:endPar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3" marR="68583" marT="0" marB="0" anchor="ctr"/>
                </a:tc>
                <a:tc>
                  <a:txBody>
                    <a:bodyPr/>
                    <a:lstStyle/>
                    <a:p>
                      <a:pPr marL="0" marR="0" algn="ctr">
                        <a:spcBef>
                          <a:spcPts val="0"/>
                        </a:spcBef>
                        <a:spcAft>
                          <a:spcPts val="0"/>
                        </a:spcAft>
                      </a:pP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1220</a:t>
                      </a:r>
                      <a:endPar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3" marR="68583" marT="0" marB="0" anchor="ctr"/>
                </a:tc>
                <a:tc>
                  <a:txBody>
                    <a:bodyPr/>
                    <a:lstStyle/>
                    <a:p>
                      <a:pPr marL="0" marR="0" algn="ctr">
                        <a:spcBef>
                          <a:spcPts val="0"/>
                        </a:spcBef>
                        <a:spcAft>
                          <a:spcPts val="0"/>
                        </a:spcAft>
                      </a:pP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1715</a:t>
                      </a:r>
                      <a:endPar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3" marR="68583" marT="0" marB="0" anchor="ctr"/>
                </a:tc>
                <a:tc>
                  <a:txBody>
                    <a:bodyPr/>
                    <a:lstStyle/>
                    <a:p>
                      <a:pPr marL="0" marR="0" algn="ctr">
                        <a:spcBef>
                          <a:spcPts val="0"/>
                        </a:spcBef>
                        <a:spcAft>
                          <a:spcPts val="0"/>
                        </a:spcAft>
                      </a:pP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1217</a:t>
                      </a:r>
                      <a:endPar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3" marR="68583" marT="0" marB="0" anchor="ctr"/>
                </a:tc>
                <a:tc>
                  <a:txBody>
                    <a:bodyPr/>
                    <a:lstStyle/>
                    <a:p>
                      <a:pPr marL="0" marR="0" algn="ctr">
                        <a:spcBef>
                          <a:spcPts val="0"/>
                        </a:spcBef>
                        <a:spcAft>
                          <a:spcPts val="0"/>
                        </a:spcAft>
                      </a:pP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1149</a:t>
                      </a:r>
                      <a:endPar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3" marR="68583" marT="0" marB="0" anchor="ctr"/>
                </a:tc>
                <a:tc>
                  <a:txBody>
                    <a:bodyPr/>
                    <a:lstStyle/>
                    <a:p>
                      <a:pPr marL="0" marR="0" algn="ctr">
                        <a:spcBef>
                          <a:spcPts val="0"/>
                        </a:spcBef>
                        <a:spcAft>
                          <a:spcPts val="0"/>
                        </a:spcAft>
                      </a:pP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主要供应给三星、</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LG</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等韩国品牌</a:t>
                      </a:r>
                      <a:endPar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3" marR="68583" marT="0" marB="0" anchor="ctr"/>
                </a:tc>
                <a:extLst>
                  <a:ext uri="{0D108BD9-81ED-4DB2-BD59-A6C34878D82A}">
                    <a16:rowId xmlns:a16="http://schemas.microsoft.com/office/drawing/2014/main" val="10010"/>
                  </a:ext>
                </a:extLst>
              </a:tr>
              <a:tr h="365799">
                <a:tc vMerge="1">
                  <a:txBody>
                    <a:bodyPr/>
                    <a:lstStyle/>
                    <a:p>
                      <a:pPr marL="0" marR="0" algn="ctr">
                        <a:spcBef>
                          <a:spcPts val="0"/>
                        </a:spcBef>
                        <a:spcAft>
                          <a:spcPts val="0"/>
                        </a:spcAft>
                      </a:pPr>
                      <a:endParaRPr lang="en-US" sz="1200" b="1"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0" marR="68580" marT="0" marB="0" anchor="ctr"/>
                </a:tc>
                <a:tc>
                  <a:txBody>
                    <a:bodyPr/>
                    <a:lstStyle/>
                    <a:p>
                      <a:pPr marL="0" marR="0" algn="ctr">
                        <a:spcBef>
                          <a:spcPts val="0"/>
                        </a:spcBef>
                        <a:spcAft>
                          <a:spcPts val="0"/>
                        </a:spcAft>
                      </a:pPr>
                      <a:r>
                        <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BH F</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lex</a:t>
                      </a:r>
                      <a:endPar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3" marR="68583"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主要生产单面、双面、多层软板以及软硬结合板</a:t>
                      </a:r>
                      <a:endPar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3" marR="68583" marT="0" marB="0" anchor="ctr"/>
                </a:tc>
                <a:tc>
                  <a:txBody>
                    <a:bodyPr/>
                    <a:lstStyle/>
                    <a:p>
                      <a:pPr marL="0" marR="0" algn="ctr">
                        <a:spcBef>
                          <a:spcPts val="0"/>
                        </a:spcBef>
                        <a:spcAft>
                          <a:spcPts val="0"/>
                        </a:spcAft>
                      </a:pP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292</a:t>
                      </a:r>
                      <a:endPar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3" marR="68583" marT="0" marB="0" anchor="ctr"/>
                </a:tc>
                <a:tc>
                  <a:txBody>
                    <a:bodyPr/>
                    <a:lstStyle/>
                    <a:p>
                      <a:pPr marL="0" marR="0" algn="ctr">
                        <a:spcBef>
                          <a:spcPts val="0"/>
                        </a:spcBef>
                        <a:spcAft>
                          <a:spcPts val="0"/>
                        </a:spcAft>
                      </a:pP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321</a:t>
                      </a:r>
                      <a:endPar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3" marR="68583" marT="0" marB="0" anchor="ctr"/>
                </a:tc>
                <a:tc>
                  <a:txBody>
                    <a:bodyPr/>
                    <a:lstStyle/>
                    <a:p>
                      <a:pPr marL="0" marR="0" algn="ctr">
                        <a:spcBef>
                          <a:spcPts val="0"/>
                        </a:spcBef>
                        <a:spcAft>
                          <a:spcPts val="0"/>
                        </a:spcAft>
                      </a:pP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612</a:t>
                      </a:r>
                      <a:endPar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3" marR="68583" marT="0" marB="0" anchor="ctr"/>
                </a:tc>
                <a:tc>
                  <a:txBody>
                    <a:bodyPr/>
                    <a:lstStyle/>
                    <a:p>
                      <a:pPr marL="0" marR="0" algn="ctr">
                        <a:spcBef>
                          <a:spcPts val="0"/>
                        </a:spcBef>
                        <a:spcAft>
                          <a:spcPts val="0"/>
                        </a:spcAft>
                      </a:pP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698</a:t>
                      </a:r>
                      <a:endPar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3" marR="68583" marT="0" marB="0" anchor="ctr"/>
                </a:tc>
                <a:tc>
                  <a:txBody>
                    <a:bodyPr/>
                    <a:lstStyle/>
                    <a:p>
                      <a:pPr marL="0" marR="0" algn="ctr">
                        <a:spcBef>
                          <a:spcPts val="0"/>
                        </a:spcBef>
                        <a:spcAft>
                          <a:spcPts val="0"/>
                        </a:spcAft>
                      </a:pP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562</a:t>
                      </a:r>
                      <a:endPar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3" marR="68583" marT="0" marB="0" anchor="ctr"/>
                </a:tc>
                <a:tc>
                  <a:txBody>
                    <a:bodyPr/>
                    <a:lstStyle/>
                    <a:p>
                      <a:pPr marL="0" marR="0" algn="ctr">
                        <a:spcBef>
                          <a:spcPts val="0"/>
                        </a:spcBef>
                        <a:spcAft>
                          <a:spcPts val="0"/>
                        </a:spcAft>
                      </a:pP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主要供应给三星、</a:t>
                      </a:r>
                      <a:r>
                        <a:rPr lang="en-US" altLang="zh-CN"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LG</a:t>
                      </a:r>
                      <a:r>
                        <a:rPr lang="zh-CN" alt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rPr>
                        <a:t>等韩国品牌</a:t>
                      </a:r>
                      <a:endParaRPr lang="en-US" sz="1200" b="0" i="0" u="none" strike="noStrike" kern="100" cap="none" spc="0" baseline="0" dirty="0">
                        <a:solidFill>
                          <a:schemeClr val="dk1"/>
                        </a:solidFill>
                        <a:effectLst/>
                        <a:uFillTx/>
                        <a:latin typeface="楷体" panose="02010609060101010101" pitchFamily="49" charset="-122"/>
                        <a:ea typeface="楷体" panose="02010609060101010101" pitchFamily="49" charset="-122"/>
                        <a:cs typeface="Times New Roman" panose="02020603050405020304" pitchFamily="18" charset="0"/>
                        <a:sym typeface="微软雅黑" panose="020B0503020204020204" charset="-122"/>
                      </a:endParaRPr>
                    </a:p>
                  </a:txBody>
                  <a:tcPr marL="68583" marR="68583" marT="0" marB="0" anchor="ctr"/>
                </a:tc>
                <a:extLst>
                  <a:ext uri="{0D108BD9-81ED-4DB2-BD59-A6C34878D82A}">
                    <a16:rowId xmlns:a16="http://schemas.microsoft.com/office/drawing/2014/main" val="10011"/>
                  </a:ext>
                </a:extLst>
              </a:tr>
            </a:tbl>
          </a:graphicData>
        </a:graphic>
      </p:graphicFrame>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7004C-DB03-4A41-8FE2-3C4E2250B836}"/>
              </a:ext>
            </a:extLst>
          </p:cNvPr>
          <p:cNvSpPr txBox="1"/>
          <p:nvPr/>
        </p:nvSpPr>
        <p:spPr>
          <a:xfrm>
            <a:off x="325755" y="177951"/>
            <a:ext cx="9707703" cy="461665"/>
          </a:xfrm>
          <a:prstGeom prst="rect">
            <a:avLst/>
          </a:prstGeom>
          <a:ln w="12700">
            <a:miter lim="400000"/>
          </a:ln>
        </p:spPr>
        <p:txBody>
          <a:bodyPr wrap="square" lIns="45719" rIns="45719">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5BAC"/>
                </a:solidFill>
                <a:effectLst/>
                <a:uLnTx/>
                <a:uFillTx/>
                <a:latin typeface="楷体" panose="02010609060101010101" charset="-122"/>
                <a:ea typeface="楷体" panose="02010609060101010101" charset="-122"/>
                <a:cs typeface="Helvetica"/>
                <a:sym typeface="微软雅黑" panose="020B0503020204020204" charset="-122"/>
              </a:rPr>
              <a:t>FPC</a:t>
            </a:r>
            <a:r>
              <a:rPr kumimoji="0" lang="zh-CN" altLang="en-US" sz="2400" b="1" i="0" u="none" strike="noStrike" kern="0" cap="none" spc="0" normalizeH="0" baseline="0" noProof="0" dirty="0">
                <a:ln>
                  <a:noFill/>
                </a:ln>
                <a:solidFill>
                  <a:srgbClr val="005BAC"/>
                </a:solidFill>
                <a:effectLst/>
                <a:uLnTx/>
                <a:uFillTx/>
                <a:latin typeface="楷体" panose="02010609060101010101" charset="-122"/>
                <a:ea typeface="楷体" panose="02010609060101010101" charset="-122"/>
                <a:cs typeface="Helvetica"/>
                <a:sym typeface="微软雅黑" panose="020B0503020204020204" charset="-122"/>
              </a:rPr>
              <a:t>需求上涨市场扩容，电磁屏蔽膜渗透率提升</a:t>
            </a:r>
            <a:endParaRPr kumimoji="0" lang="en-US" altLang="zh-CN" sz="2400" b="1" i="0" u="none" strike="noStrike" kern="0" cap="none" spc="0" normalizeH="0" baseline="0" noProof="0" dirty="0">
              <a:ln>
                <a:noFill/>
              </a:ln>
              <a:solidFill>
                <a:srgbClr val="005BAC"/>
              </a:solidFill>
              <a:effectLst/>
              <a:uLnTx/>
              <a:uFillTx/>
              <a:latin typeface="楷体" panose="02010609060101010101" charset="-122"/>
              <a:ea typeface="楷体" panose="02010609060101010101" charset="-122"/>
              <a:cs typeface="Helvetica"/>
              <a:sym typeface="微软雅黑" panose="020B0503020204020204" charset="-122"/>
            </a:endParaRPr>
          </a:p>
        </p:txBody>
      </p:sp>
      <p:sp>
        <p:nvSpPr>
          <p:cNvPr id="3" name="矩形 2">
            <a:extLst>
              <a:ext uri="{FF2B5EF4-FFF2-40B4-BE49-F238E27FC236}">
                <a16:creationId xmlns:a16="http://schemas.microsoft.com/office/drawing/2014/main" id="{7788EFFF-EE62-4945-90D2-BA6A2DB106FB}"/>
              </a:ext>
            </a:extLst>
          </p:cNvPr>
          <p:cNvSpPr/>
          <p:nvPr/>
        </p:nvSpPr>
        <p:spPr>
          <a:xfrm>
            <a:off x="325755" y="774716"/>
            <a:ext cx="11455567" cy="2554545"/>
          </a:xfrm>
          <a:prstGeom prst="rect">
            <a:avLst/>
          </a:prstGeom>
        </p:spPr>
        <p:txBody>
          <a:bodyPr wrap="square">
            <a:spAutoFit/>
          </a:bodyPr>
          <a:lstStyle/>
          <a:p>
            <a:pPr marL="285750" lvl="0" indent="-285750" hangingPunct="0">
              <a:buFont typeface="Wingdings" panose="05000000000000000000" pitchFamily="2" charset="2"/>
              <a:buChar char="Ø"/>
              <a:defRPr/>
            </a:pPr>
            <a:r>
              <a:rPr lang="zh-CN" altLang="en-US" sz="1600" b="1" kern="0" dirty="0">
                <a:solidFill>
                  <a:srgbClr val="FF0000"/>
                </a:solidFill>
                <a:latin typeface="楷体" panose="02010609060101010101" charset="-122"/>
                <a:ea typeface="楷体" panose="02010609060101010101" charset="-122"/>
                <a:cs typeface="Helvetica"/>
                <a:sym typeface="微软雅黑" panose="020B0503020204020204" charset="-122"/>
              </a:rPr>
              <a:t>智能手机短小轻薄化、可穿戴设备快速增长、汽车电子化共同发力，</a:t>
            </a:r>
            <a:r>
              <a:rPr lang="en-US" altLang="zh-CN" sz="1600" b="1" kern="0" dirty="0">
                <a:solidFill>
                  <a:srgbClr val="FF0000"/>
                </a:solidFill>
                <a:latin typeface="楷体" panose="02010609060101010101" charset="-122"/>
                <a:ea typeface="楷体" panose="02010609060101010101" charset="-122"/>
                <a:cs typeface="Helvetica"/>
                <a:sym typeface="微软雅黑" panose="020B0503020204020204" charset="-122"/>
              </a:rPr>
              <a:t>FPC</a:t>
            </a:r>
            <a:r>
              <a:rPr lang="zh-CN" altLang="en-US" sz="1600" b="1" kern="0" dirty="0">
                <a:solidFill>
                  <a:srgbClr val="FF0000"/>
                </a:solidFill>
                <a:latin typeface="楷体" panose="02010609060101010101" charset="-122"/>
                <a:ea typeface="楷体" panose="02010609060101010101" charset="-122"/>
                <a:cs typeface="Helvetica"/>
                <a:sym typeface="微软雅黑" panose="020B0503020204020204" charset="-122"/>
              </a:rPr>
              <a:t>需求可持续上涨。</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智能手机与可穿戴设备走向短小轻薄化，智能手机单机使用</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FPC</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用量逐步上升，可穿戴设备出货量快速上涨，据</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IDC</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统计，</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2020</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年全球可穿戴设备出货量为</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2.04</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亿台，其中智能耳穿戴占比最大，为</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55.4%</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，预计</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2024</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年总出货量为</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5.27</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亿台，总出货量</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CAGR</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为</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9.4%</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TESLA</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引领汽车电子化趋势，汽车电子占整车成本比例有望超过</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50%</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a:t>
            </a:r>
            <a:r>
              <a:rPr lang="en-US" altLang="zh-CN" sz="1600" kern="0" dirty="0" err="1">
                <a:solidFill>
                  <a:srgbClr val="FF0000"/>
                </a:solidFill>
                <a:latin typeface="楷体" panose="02010609060101010101" charset="-122"/>
                <a:ea typeface="楷体" panose="02010609060101010101" charset="-122"/>
                <a:cs typeface="Helvetica"/>
                <a:sym typeface="微软雅黑" panose="020B0503020204020204" charset="-122"/>
              </a:rPr>
              <a:t>Prismark</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预测，到</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2021</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年汽车电子领域的</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FPC</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产值将达到</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8.5</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亿美元。</a:t>
            </a:r>
            <a:endPar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endParaRPr>
          </a:p>
          <a:p>
            <a:pPr marL="285750" indent="-285750" hangingPunct="0">
              <a:buFont typeface="Wingdings" panose="05000000000000000000" pitchFamily="2" charset="2"/>
              <a:buChar char="Ø"/>
              <a:defRPr/>
            </a:pPr>
            <a:r>
              <a:rPr kumimoji="0" lang="en-US" altLang="zh-CN" sz="1600" b="1"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FPC</a:t>
            </a:r>
            <a:r>
              <a:rPr kumimoji="0" lang="zh-CN" altLang="en-US" sz="1600" b="1"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用量提升</a:t>
            </a:r>
            <a:r>
              <a:rPr kumimoji="0" lang="en-US" altLang="zh-CN" sz="1600" b="1"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a:t>
            </a:r>
            <a:r>
              <a:rPr kumimoji="0" lang="zh-CN" altLang="en-US" sz="1600" b="1"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电磁屏蔽膜渗透率提升，助力电磁屏蔽膜市场迅速扩容。</a:t>
            </a:r>
            <a:r>
              <a:rPr kumimoji="0" lang="zh-CN" altLang="en-US"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由于</a:t>
            </a:r>
            <a:r>
              <a:rPr kumimoji="0" lang="en-US" altLang="zh-CN"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5G</a:t>
            </a:r>
            <a:r>
              <a:rPr kumimoji="0" lang="zh-CN" altLang="en-US"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应用主流频谱是高波段频率</a:t>
            </a:r>
            <a:r>
              <a:rPr kumimoji="0" lang="en-US" altLang="zh-CN"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3-6GHz</a:t>
            </a:r>
            <a:r>
              <a:rPr kumimoji="0" lang="zh-CN" altLang="en-US"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，具有传递距离短、衰减快等特点，因此需要具备低插入损耗的电磁屏蔽膜，电磁屏蔽膜渗透率有望上升。</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2019</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年电磁屏蔽膜的渗透率为</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20%</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，根据智研咨询的预测，</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2022</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年电磁屏蔽膜的渗透率为</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25%</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。电磁屏蔽膜持续面临降价压力但压力放缓，根据方邦股份年报，</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2019-2020</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公司销售电磁屏蔽膜的价格从</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66</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元</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平方米下降到</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61</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元</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平方米</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预计</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2024</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年电磁屏蔽膜的价格为</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55</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元</a:t>
            </a:r>
            <a:r>
              <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rPr>
              <a:t>/</a:t>
            </a:r>
            <a:r>
              <a:rPr lang="zh-CN" altLang="en-US" sz="1600" kern="0" dirty="0">
                <a:solidFill>
                  <a:srgbClr val="FF0000"/>
                </a:solidFill>
                <a:latin typeface="楷体" panose="02010609060101010101" charset="-122"/>
                <a:ea typeface="楷体" panose="02010609060101010101" charset="-122"/>
                <a:cs typeface="Helvetica"/>
                <a:sym typeface="微软雅黑" panose="020B0503020204020204" charset="-122"/>
              </a:rPr>
              <a:t>平方米。</a:t>
            </a:r>
            <a:r>
              <a:rPr kumimoji="0" lang="zh-CN" altLang="en-US"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预计全球电磁屏蔽膜生产面积将由</a:t>
            </a:r>
            <a:r>
              <a:rPr kumimoji="0" lang="en-US" altLang="zh-CN"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2019</a:t>
            </a:r>
            <a:r>
              <a:rPr kumimoji="0" lang="zh-CN" altLang="en-US"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年的</a:t>
            </a:r>
            <a:r>
              <a:rPr kumimoji="0" lang="en-US" altLang="zh-CN"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1989</a:t>
            </a:r>
            <a:r>
              <a:rPr kumimoji="0" lang="zh-CN" altLang="en-US"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万平方米，增长至</a:t>
            </a:r>
            <a:r>
              <a:rPr kumimoji="0" lang="en-US" altLang="zh-CN"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2024</a:t>
            </a:r>
            <a:r>
              <a:rPr kumimoji="0" lang="zh-CN" altLang="en-US"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年的</a:t>
            </a:r>
            <a:r>
              <a:rPr kumimoji="0" lang="en-US" altLang="zh-CN"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3222</a:t>
            </a:r>
            <a:r>
              <a:rPr kumimoji="0" lang="zh-CN" altLang="en-US"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万平方米，年复合增长率为</a:t>
            </a:r>
            <a:r>
              <a:rPr kumimoji="0" lang="en-US" altLang="zh-CN"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10.13%</a:t>
            </a:r>
            <a:r>
              <a:rPr kumimoji="0" lang="zh-CN" altLang="en-US"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；预计全球电磁屏蔽膜生产规模将由</a:t>
            </a:r>
            <a:r>
              <a:rPr kumimoji="0" lang="en-US" altLang="zh-CN"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2019</a:t>
            </a:r>
            <a:r>
              <a:rPr kumimoji="0" lang="zh-CN" altLang="en-US"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年的</a:t>
            </a:r>
            <a:r>
              <a:rPr kumimoji="0" lang="en-US" altLang="zh-CN"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13</a:t>
            </a:r>
            <a:r>
              <a:rPr kumimoji="0" lang="zh-CN" altLang="en-US"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亿元，增长至</a:t>
            </a:r>
            <a:r>
              <a:rPr kumimoji="0" lang="en-US" altLang="zh-CN"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2024</a:t>
            </a:r>
            <a:r>
              <a:rPr kumimoji="0" lang="zh-CN" altLang="en-US"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年的</a:t>
            </a:r>
            <a:r>
              <a:rPr kumimoji="0" lang="en-US" altLang="zh-CN"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18</a:t>
            </a:r>
            <a:r>
              <a:rPr kumimoji="0" lang="zh-CN" altLang="en-US"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亿元，年复合增长率为</a:t>
            </a:r>
            <a:r>
              <a:rPr kumimoji="0" lang="en-US" altLang="zh-CN"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6.23%</a:t>
            </a:r>
            <a:r>
              <a:rPr kumimoji="0" lang="zh-CN" altLang="en-US" sz="1600"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Helvetica"/>
                <a:sym typeface="微软雅黑" panose="020B0503020204020204" charset="-122"/>
              </a:rPr>
              <a:t>；</a:t>
            </a:r>
            <a:endParaRPr lang="en-US" altLang="zh-CN" sz="1600" kern="0" dirty="0">
              <a:solidFill>
                <a:srgbClr val="FF0000"/>
              </a:solidFill>
              <a:latin typeface="楷体" panose="02010609060101010101" charset="-122"/>
              <a:ea typeface="楷体" panose="02010609060101010101" charset="-122"/>
              <a:cs typeface="Helvetica"/>
              <a:sym typeface="微软雅黑" panose="020B0503020204020204" charset="-122"/>
            </a:endParaRPr>
          </a:p>
        </p:txBody>
      </p:sp>
      <p:sp>
        <p:nvSpPr>
          <p:cNvPr id="9" name="矩形 8">
            <a:extLst>
              <a:ext uri="{FF2B5EF4-FFF2-40B4-BE49-F238E27FC236}">
                <a16:creationId xmlns:a16="http://schemas.microsoft.com/office/drawing/2014/main" id="{D287B230-BF05-49AA-8540-62A91406B84D}"/>
              </a:ext>
            </a:extLst>
          </p:cNvPr>
          <p:cNvSpPr/>
          <p:nvPr/>
        </p:nvSpPr>
        <p:spPr>
          <a:xfrm>
            <a:off x="1182964" y="6287117"/>
            <a:ext cx="1313180" cy="261610"/>
          </a:xfrm>
          <a:prstGeom prst="rect">
            <a:avLst/>
          </a:prstGeom>
        </p:spPr>
        <p:txBody>
          <a:bodyPr wrap="none">
            <a:spAutoFit/>
          </a:bodyPr>
          <a:lstStyle/>
          <a:p>
            <a:pPr marL="0" marR="0" lvl="0" indent="0" algn="just" defTabSz="914400" rtl="0" eaLnBrk="1" fontAlgn="auto" latinLnBrk="0" hangingPunct="0">
              <a:lnSpc>
                <a:spcPct val="100000"/>
              </a:lnSpc>
              <a:spcBef>
                <a:spcPts val="0"/>
              </a:spcBef>
              <a:spcAft>
                <a:spcPts val="0"/>
              </a:spcAft>
              <a:buClrTx/>
              <a:buSzTx/>
              <a:buFontTx/>
              <a:buNone/>
              <a:tabLst/>
              <a:defRPr/>
            </a:pPr>
            <a:r>
              <a:rPr lang="zh-CN" altLang="en-US" sz="1100" kern="0" dirty="0">
                <a:solidFill>
                  <a:srgbClr val="000000"/>
                </a:solidFill>
                <a:latin typeface="楷体" panose="02010609060101010101" charset="-122"/>
                <a:ea typeface="楷体" panose="02010609060101010101" charset="-122"/>
                <a:cs typeface="Helvetica"/>
                <a:sym typeface="微软雅黑" panose="020B0503020204020204" charset="-122"/>
              </a:rPr>
              <a:t>可穿戴设备出货量</a:t>
            </a:r>
            <a:endParaRPr kumimoji="0" lang="en-US"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endParaRPr>
          </a:p>
        </p:txBody>
      </p:sp>
      <p:sp>
        <p:nvSpPr>
          <p:cNvPr id="12" name="矩形 11">
            <a:extLst>
              <a:ext uri="{FF2B5EF4-FFF2-40B4-BE49-F238E27FC236}">
                <a16:creationId xmlns:a16="http://schemas.microsoft.com/office/drawing/2014/main" id="{84E3AD4F-C889-4345-9C2B-6F850C837131}"/>
              </a:ext>
            </a:extLst>
          </p:cNvPr>
          <p:cNvSpPr/>
          <p:nvPr/>
        </p:nvSpPr>
        <p:spPr>
          <a:xfrm>
            <a:off x="4645028" y="6287117"/>
            <a:ext cx="1242648" cy="261610"/>
          </a:xfrm>
          <a:prstGeom prst="rect">
            <a:avLst/>
          </a:prstGeom>
        </p:spPr>
        <p:txBody>
          <a:bodyPr wrap="none">
            <a:spAutoFit/>
          </a:bodyPr>
          <a:lstStyle/>
          <a:p>
            <a:pPr marL="0" marR="0" lvl="0" indent="0" algn="just" defTabSz="914400" rtl="0" eaLnBrk="1" fontAlgn="auto" latinLnBrk="0" hangingPunct="0">
              <a:lnSpc>
                <a:spcPct val="100000"/>
              </a:lnSpc>
              <a:spcBef>
                <a:spcPts val="0"/>
              </a:spcBef>
              <a:spcAft>
                <a:spcPts val="0"/>
              </a:spcAft>
              <a:buClrTx/>
              <a:buSzTx/>
              <a:buFontTx/>
              <a:buNone/>
              <a:tabLst/>
              <a:defRPr/>
            </a:pPr>
            <a:r>
              <a:rPr lang="zh-CN" altLang="en-US" sz="1100" kern="0" dirty="0">
                <a:solidFill>
                  <a:srgbClr val="000000"/>
                </a:solidFill>
                <a:latin typeface="楷体" panose="02010609060101010101" charset="-122"/>
                <a:ea typeface="楷体" panose="02010609060101010101" charset="-122"/>
                <a:cs typeface="Helvetica"/>
                <a:sym typeface="微软雅黑" panose="020B0503020204020204" charset="-122"/>
              </a:rPr>
              <a:t>车用</a:t>
            </a:r>
            <a:r>
              <a:rPr lang="en-US" altLang="zh-CN" sz="1100" kern="0" dirty="0">
                <a:solidFill>
                  <a:srgbClr val="000000"/>
                </a:solidFill>
                <a:latin typeface="楷体" panose="02010609060101010101" charset="-122"/>
                <a:ea typeface="楷体" panose="02010609060101010101" charset="-122"/>
                <a:cs typeface="Helvetica"/>
                <a:sym typeface="微软雅黑" panose="020B0503020204020204" charset="-122"/>
              </a:rPr>
              <a:t>FPC</a:t>
            </a:r>
            <a:r>
              <a:rPr lang="zh-CN" altLang="en-US" sz="1100" kern="0" dirty="0">
                <a:solidFill>
                  <a:srgbClr val="000000"/>
                </a:solidFill>
                <a:latin typeface="楷体" panose="02010609060101010101" charset="-122"/>
                <a:ea typeface="楷体" panose="02010609060101010101" charset="-122"/>
                <a:cs typeface="Helvetica"/>
                <a:sym typeface="微软雅黑" panose="020B0503020204020204" charset="-122"/>
              </a:rPr>
              <a:t>应用场景</a:t>
            </a:r>
            <a:endParaRPr kumimoji="0" lang="en-US"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endParaRPr>
          </a:p>
        </p:txBody>
      </p:sp>
      <p:sp>
        <p:nvSpPr>
          <p:cNvPr id="13" name="文本框 12">
            <a:extLst>
              <a:ext uri="{FF2B5EF4-FFF2-40B4-BE49-F238E27FC236}">
                <a16:creationId xmlns:a16="http://schemas.microsoft.com/office/drawing/2014/main" id="{ACFFBB57-F2E1-4B69-A7E1-9D3884ECD865}"/>
              </a:ext>
            </a:extLst>
          </p:cNvPr>
          <p:cNvSpPr txBox="1"/>
          <p:nvPr/>
        </p:nvSpPr>
        <p:spPr>
          <a:xfrm>
            <a:off x="8036560" y="6548728"/>
            <a:ext cx="3832763" cy="261610"/>
          </a:xfrm>
          <a:prstGeom prst="rect">
            <a:avLst/>
          </a:prstGeom>
          <a:solidFill>
            <a:schemeClr val="bg1"/>
          </a:solidFill>
        </p:spPr>
        <p:txBody>
          <a:bodyPr wrap="square" rtlCol="0">
            <a:sp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r>
              <a:rPr kumimoji="0" lang="zh-CN" altLang="en-US"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rPr>
              <a:t>资料来源：</a:t>
            </a:r>
            <a:r>
              <a:rPr lang="en-US" altLang="zh-CN" sz="1100" kern="0" dirty="0">
                <a:solidFill>
                  <a:srgbClr val="000000"/>
                </a:solidFill>
                <a:latin typeface="楷体" panose="02010609060101010101" charset="-122"/>
                <a:ea typeface="楷体" panose="02010609060101010101" charset="-122"/>
                <a:cs typeface="Helvetica"/>
                <a:sym typeface="微软雅黑" panose="020B0503020204020204" charset="-122"/>
              </a:rPr>
              <a:t>IDC</a:t>
            </a:r>
            <a:r>
              <a:rPr lang="zh-CN" altLang="en-US" sz="1100" kern="0" dirty="0">
                <a:solidFill>
                  <a:srgbClr val="000000"/>
                </a:solidFill>
                <a:latin typeface="楷体" panose="02010609060101010101" charset="-122"/>
                <a:ea typeface="楷体" panose="02010609060101010101" charset="-122"/>
                <a:cs typeface="Helvetica"/>
                <a:sym typeface="微软雅黑" panose="020B0503020204020204" charset="-122"/>
              </a:rPr>
              <a:t>、</a:t>
            </a:r>
            <a:r>
              <a:rPr lang="en-US" altLang="zh-CN" sz="1100" kern="0" dirty="0">
                <a:solidFill>
                  <a:srgbClr val="000000"/>
                </a:solidFill>
                <a:latin typeface="楷体" panose="02010609060101010101" charset="-122"/>
                <a:ea typeface="楷体" panose="02010609060101010101" charset="-122"/>
                <a:cs typeface="Helvetica"/>
                <a:sym typeface="微软雅黑" panose="020B0503020204020204" charset="-122"/>
              </a:rPr>
              <a:t>Counterpoint</a:t>
            </a:r>
            <a:r>
              <a:rPr lang="zh-CN" altLang="en-US" sz="1100" kern="0" dirty="0">
                <a:solidFill>
                  <a:srgbClr val="000000"/>
                </a:solidFill>
                <a:latin typeface="楷体" panose="02010609060101010101" charset="-122"/>
                <a:ea typeface="楷体" panose="02010609060101010101" charset="-122"/>
                <a:cs typeface="Helvetica"/>
                <a:sym typeface="微软雅黑" panose="020B0503020204020204" charset="-122"/>
              </a:rPr>
              <a:t>、</a:t>
            </a:r>
            <a:r>
              <a:rPr lang="en-US" altLang="zh-CN" sz="1100" kern="0" dirty="0" err="1">
                <a:solidFill>
                  <a:srgbClr val="000000"/>
                </a:solidFill>
                <a:latin typeface="楷体" panose="02010609060101010101" charset="-122"/>
                <a:ea typeface="楷体" panose="02010609060101010101" charset="-122"/>
                <a:cs typeface="Helvetica"/>
                <a:sym typeface="微软雅黑" panose="020B0503020204020204" charset="-122"/>
              </a:rPr>
              <a:t>Prismark</a:t>
            </a:r>
            <a:r>
              <a:rPr lang="zh-CN" altLang="en-US" sz="1100" kern="0" dirty="0">
                <a:solidFill>
                  <a:srgbClr val="000000"/>
                </a:solidFill>
                <a:latin typeface="楷体" panose="02010609060101010101" charset="-122"/>
                <a:ea typeface="楷体" panose="02010609060101010101" charset="-122"/>
                <a:cs typeface="Helvetica"/>
                <a:sym typeface="微软雅黑" panose="020B0503020204020204" charset="-122"/>
              </a:rPr>
              <a:t>、</a:t>
            </a:r>
            <a:r>
              <a:rPr lang="en-US" altLang="zh-CN" sz="1100" kern="0" dirty="0">
                <a:solidFill>
                  <a:srgbClr val="000000"/>
                </a:solidFill>
                <a:latin typeface="楷体" panose="02010609060101010101" charset="-122"/>
                <a:ea typeface="楷体" panose="02010609060101010101" charset="-122"/>
                <a:cs typeface="Helvetica"/>
                <a:sym typeface="微软雅黑" panose="020B0503020204020204" charset="-122"/>
              </a:rPr>
              <a:t>Gartner</a:t>
            </a:r>
            <a:endParaRPr kumimoji="0" lang="en-US" altLang="zh-CN"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endParaRPr>
          </a:p>
        </p:txBody>
      </p:sp>
      <p:graphicFrame>
        <p:nvGraphicFramePr>
          <p:cNvPr id="14" name="表格 13">
            <a:extLst>
              <a:ext uri="{FF2B5EF4-FFF2-40B4-BE49-F238E27FC236}">
                <a16:creationId xmlns:a16="http://schemas.microsoft.com/office/drawing/2014/main" id="{EF7E8D47-66D7-43C6-BAED-3F163D9FB15E}"/>
              </a:ext>
            </a:extLst>
          </p:cNvPr>
          <p:cNvGraphicFramePr>
            <a:graphicFrameLocks noGrp="1"/>
          </p:cNvGraphicFramePr>
          <p:nvPr>
            <p:extLst>
              <p:ext uri="{D42A27DB-BD31-4B8C-83A1-F6EECF244321}">
                <p14:modId xmlns:p14="http://schemas.microsoft.com/office/powerpoint/2010/main" val="1331144591"/>
              </p:ext>
            </p:extLst>
          </p:nvPr>
        </p:nvGraphicFramePr>
        <p:xfrm>
          <a:off x="6987917" y="3329521"/>
          <a:ext cx="4955062" cy="3094650"/>
        </p:xfrm>
        <a:graphic>
          <a:graphicData uri="http://schemas.openxmlformats.org/drawingml/2006/table">
            <a:tbl>
              <a:tblPr>
                <a:tableStyleId>{5C22544A-7EE6-4342-B048-85BDC9FD1C3A}</a:tableStyleId>
              </a:tblPr>
              <a:tblGrid>
                <a:gridCol w="707866">
                  <a:extLst>
                    <a:ext uri="{9D8B030D-6E8A-4147-A177-3AD203B41FA5}">
                      <a16:colId xmlns:a16="http://schemas.microsoft.com/office/drawing/2014/main" val="1441898053"/>
                    </a:ext>
                  </a:extLst>
                </a:gridCol>
                <a:gridCol w="707866">
                  <a:extLst>
                    <a:ext uri="{9D8B030D-6E8A-4147-A177-3AD203B41FA5}">
                      <a16:colId xmlns:a16="http://schemas.microsoft.com/office/drawing/2014/main" val="501031723"/>
                    </a:ext>
                  </a:extLst>
                </a:gridCol>
                <a:gridCol w="707866">
                  <a:extLst>
                    <a:ext uri="{9D8B030D-6E8A-4147-A177-3AD203B41FA5}">
                      <a16:colId xmlns:a16="http://schemas.microsoft.com/office/drawing/2014/main" val="1876496622"/>
                    </a:ext>
                  </a:extLst>
                </a:gridCol>
                <a:gridCol w="707866">
                  <a:extLst>
                    <a:ext uri="{9D8B030D-6E8A-4147-A177-3AD203B41FA5}">
                      <a16:colId xmlns:a16="http://schemas.microsoft.com/office/drawing/2014/main" val="3342929506"/>
                    </a:ext>
                  </a:extLst>
                </a:gridCol>
                <a:gridCol w="707866">
                  <a:extLst>
                    <a:ext uri="{9D8B030D-6E8A-4147-A177-3AD203B41FA5}">
                      <a16:colId xmlns:a16="http://schemas.microsoft.com/office/drawing/2014/main" val="1925324488"/>
                    </a:ext>
                  </a:extLst>
                </a:gridCol>
                <a:gridCol w="707866">
                  <a:extLst>
                    <a:ext uri="{9D8B030D-6E8A-4147-A177-3AD203B41FA5}">
                      <a16:colId xmlns:a16="http://schemas.microsoft.com/office/drawing/2014/main" val="3497746756"/>
                    </a:ext>
                  </a:extLst>
                </a:gridCol>
                <a:gridCol w="707866">
                  <a:extLst>
                    <a:ext uri="{9D8B030D-6E8A-4147-A177-3AD203B41FA5}">
                      <a16:colId xmlns:a16="http://schemas.microsoft.com/office/drawing/2014/main" val="1483975858"/>
                    </a:ext>
                  </a:extLst>
                </a:gridCol>
              </a:tblGrid>
              <a:tr h="361145">
                <a:tc>
                  <a:txBody>
                    <a:bodyPr/>
                    <a:lstStyle/>
                    <a:p>
                      <a:pPr algn="ctr" fontAlgn="b"/>
                      <a:endParaRPr lang="zh-CN" altLang="en-US" sz="1100" b="0" i="0" u="none" strike="noStrike" dirty="0">
                        <a:solidFill>
                          <a:srgbClr val="000000"/>
                        </a:solidFill>
                        <a:effectLst/>
                        <a:latin typeface="KaiTi" panose="02010609060101010101" pitchFamily="49" charset="-122"/>
                        <a:ea typeface="KaiTi" panose="02010609060101010101" pitchFamily="49" charset="-122"/>
                      </a:endParaRPr>
                    </a:p>
                  </a:txBody>
                  <a:tcPr marL="6350" marR="6350" marT="6350" marB="0" anchor="ctr"/>
                </a:tc>
                <a:tc>
                  <a:txBody>
                    <a:bodyPr/>
                    <a:lstStyle/>
                    <a:p>
                      <a:pPr algn="ctr" fontAlgn="b"/>
                      <a:r>
                        <a:rPr lang="en-US" altLang="zh-CN" sz="1100" u="none" strike="noStrike" dirty="0">
                          <a:effectLst/>
                          <a:latin typeface="Times New Roman" panose="02020603050405020304" pitchFamily="18" charset="0"/>
                          <a:ea typeface="KaiTi" panose="02010609060101010101" pitchFamily="49" charset="-122"/>
                          <a:cs typeface="Times New Roman" panose="02020603050405020304" pitchFamily="18" charset="0"/>
                        </a:rPr>
                        <a:t>2019E</a:t>
                      </a:r>
                      <a:endParaRPr lang="en-US" altLang="zh-CN" sz="1100" b="0" i="0" u="none" strike="noStrike" dirty="0">
                        <a:solidFill>
                          <a:srgbClr val="000000"/>
                        </a:solidFill>
                        <a:effectLst/>
                        <a:latin typeface="Times New Roman" panose="02020603050405020304" pitchFamily="18" charset="0"/>
                        <a:ea typeface="KaiTi" panose="02010609060101010101" pitchFamily="49" charset="-122"/>
                        <a:cs typeface="Times New Roman" panose="02020603050405020304" pitchFamily="18" charset="0"/>
                      </a:endParaRPr>
                    </a:p>
                  </a:txBody>
                  <a:tcPr marL="6350" marR="6350" marT="6350" marB="0" anchor="ctr"/>
                </a:tc>
                <a:tc>
                  <a:txBody>
                    <a:bodyPr/>
                    <a:lstStyle/>
                    <a:p>
                      <a:pPr algn="ctr" fontAlgn="b"/>
                      <a:r>
                        <a:rPr lang="en-US" sz="1100" u="none" strike="noStrike" dirty="0">
                          <a:effectLst/>
                          <a:latin typeface="Times New Roman" panose="02020603050405020304" pitchFamily="18" charset="0"/>
                          <a:ea typeface="KaiTi" panose="02010609060101010101" pitchFamily="49" charset="-122"/>
                          <a:cs typeface="Times New Roman" panose="02020603050405020304" pitchFamily="18" charset="0"/>
                        </a:rPr>
                        <a:t>2020E</a:t>
                      </a:r>
                      <a:endParaRPr lang="en-US" sz="1100" b="0" i="0" u="none" strike="noStrike" dirty="0">
                        <a:solidFill>
                          <a:srgbClr val="000000"/>
                        </a:solidFill>
                        <a:effectLst/>
                        <a:latin typeface="Times New Roman" panose="02020603050405020304" pitchFamily="18" charset="0"/>
                        <a:ea typeface="KaiTi" panose="02010609060101010101" pitchFamily="49" charset="-122"/>
                        <a:cs typeface="Times New Roman" panose="02020603050405020304" pitchFamily="18" charset="0"/>
                      </a:endParaRPr>
                    </a:p>
                  </a:txBody>
                  <a:tcPr marL="6350" marR="6350" marT="6350" marB="0" anchor="ctr"/>
                </a:tc>
                <a:tc>
                  <a:txBody>
                    <a:bodyPr/>
                    <a:lstStyle/>
                    <a:p>
                      <a:pPr algn="ctr" fontAlgn="b"/>
                      <a:r>
                        <a:rPr lang="en-US" sz="1100" u="none" strike="noStrike">
                          <a:effectLst/>
                          <a:latin typeface="Times New Roman" panose="02020603050405020304" pitchFamily="18" charset="0"/>
                          <a:ea typeface="KaiTi" panose="02010609060101010101" pitchFamily="49" charset="-122"/>
                          <a:cs typeface="Times New Roman" panose="02020603050405020304" pitchFamily="18" charset="0"/>
                        </a:rPr>
                        <a:t>2021E</a:t>
                      </a:r>
                      <a:endParaRPr lang="en-US" sz="1100" b="0" i="0" u="none" strike="noStrike">
                        <a:solidFill>
                          <a:srgbClr val="000000"/>
                        </a:solidFill>
                        <a:effectLst/>
                        <a:latin typeface="Times New Roman" panose="02020603050405020304" pitchFamily="18" charset="0"/>
                        <a:ea typeface="KaiTi" panose="02010609060101010101" pitchFamily="49" charset="-122"/>
                        <a:cs typeface="Times New Roman" panose="02020603050405020304" pitchFamily="18" charset="0"/>
                      </a:endParaRPr>
                    </a:p>
                  </a:txBody>
                  <a:tcPr marL="6350" marR="6350" marT="6350" marB="0" anchor="ctr"/>
                </a:tc>
                <a:tc>
                  <a:txBody>
                    <a:bodyPr/>
                    <a:lstStyle/>
                    <a:p>
                      <a:pPr algn="ctr" fontAlgn="b"/>
                      <a:r>
                        <a:rPr lang="en-US" sz="1100" u="none" strike="noStrike">
                          <a:effectLst/>
                          <a:latin typeface="Times New Roman" panose="02020603050405020304" pitchFamily="18" charset="0"/>
                          <a:ea typeface="KaiTi" panose="02010609060101010101" pitchFamily="49" charset="-122"/>
                          <a:cs typeface="Times New Roman" panose="02020603050405020304" pitchFamily="18" charset="0"/>
                        </a:rPr>
                        <a:t>2022E</a:t>
                      </a:r>
                      <a:endParaRPr lang="en-US" sz="1100" b="0" i="0" u="none" strike="noStrike">
                        <a:solidFill>
                          <a:srgbClr val="000000"/>
                        </a:solidFill>
                        <a:effectLst/>
                        <a:latin typeface="Times New Roman" panose="02020603050405020304" pitchFamily="18" charset="0"/>
                        <a:ea typeface="KaiTi" panose="02010609060101010101" pitchFamily="49" charset="-122"/>
                        <a:cs typeface="Times New Roman" panose="02020603050405020304" pitchFamily="18" charset="0"/>
                      </a:endParaRPr>
                    </a:p>
                  </a:txBody>
                  <a:tcPr marL="6350" marR="6350" marT="6350" marB="0" anchor="ctr"/>
                </a:tc>
                <a:tc>
                  <a:txBody>
                    <a:bodyPr/>
                    <a:lstStyle/>
                    <a:p>
                      <a:pPr algn="ctr" fontAlgn="b"/>
                      <a:r>
                        <a:rPr lang="en-US" sz="1100" u="none" strike="noStrike">
                          <a:effectLst/>
                          <a:latin typeface="Times New Roman" panose="02020603050405020304" pitchFamily="18" charset="0"/>
                          <a:ea typeface="KaiTi" panose="02010609060101010101" pitchFamily="49" charset="-122"/>
                          <a:cs typeface="Times New Roman" panose="02020603050405020304" pitchFamily="18" charset="0"/>
                        </a:rPr>
                        <a:t>2023E</a:t>
                      </a:r>
                      <a:endParaRPr lang="en-US" sz="1100" b="0" i="0" u="none" strike="noStrike">
                        <a:solidFill>
                          <a:srgbClr val="000000"/>
                        </a:solidFill>
                        <a:effectLst/>
                        <a:latin typeface="Times New Roman" panose="02020603050405020304" pitchFamily="18" charset="0"/>
                        <a:ea typeface="KaiTi" panose="02010609060101010101" pitchFamily="49" charset="-122"/>
                        <a:cs typeface="Times New Roman" panose="02020603050405020304" pitchFamily="18" charset="0"/>
                      </a:endParaRPr>
                    </a:p>
                  </a:txBody>
                  <a:tcPr marL="6350" marR="6350" marT="6350" marB="0" anchor="ctr"/>
                </a:tc>
                <a:tc>
                  <a:txBody>
                    <a:bodyPr/>
                    <a:lstStyle/>
                    <a:p>
                      <a:pPr algn="ctr" fontAlgn="b"/>
                      <a:r>
                        <a:rPr lang="en-US" sz="1100" u="none" strike="noStrike">
                          <a:effectLst/>
                          <a:latin typeface="Times New Roman" panose="02020603050405020304" pitchFamily="18" charset="0"/>
                          <a:ea typeface="KaiTi" panose="02010609060101010101" pitchFamily="49" charset="-122"/>
                          <a:cs typeface="Times New Roman" panose="02020603050405020304" pitchFamily="18" charset="0"/>
                        </a:rPr>
                        <a:t>2024E</a:t>
                      </a:r>
                      <a:endParaRPr lang="en-US" sz="1100" b="0" i="0" u="none" strike="noStrike">
                        <a:solidFill>
                          <a:srgbClr val="000000"/>
                        </a:solidFill>
                        <a:effectLst/>
                        <a:latin typeface="Times New Roman" panose="02020603050405020304" pitchFamily="18" charset="0"/>
                        <a:ea typeface="KaiTi" panose="02010609060101010101" pitchFamily="49" charset="-122"/>
                        <a:cs typeface="Times New Roman" panose="02020603050405020304" pitchFamily="18" charset="0"/>
                      </a:endParaRPr>
                    </a:p>
                  </a:txBody>
                  <a:tcPr marL="6350" marR="6350" marT="6350" marB="0" anchor="ctr"/>
                </a:tc>
                <a:extLst>
                  <a:ext uri="{0D108BD9-81ED-4DB2-BD59-A6C34878D82A}">
                    <a16:rowId xmlns:a16="http://schemas.microsoft.com/office/drawing/2014/main" val="996345509"/>
                  </a:ext>
                </a:extLst>
              </a:tr>
              <a:tr h="455982">
                <a:tc>
                  <a:txBody>
                    <a:bodyPr/>
                    <a:lstStyle/>
                    <a:p>
                      <a:pPr algn="ctr" fontAlgn="b"/>
                      <a:r>
                        <a:rPr lang="en-US" sz="1100" u="none" strike="noStrike" dirty="0">
                          <a:effectLst/>
                          <a:latin typeface="KaiTi" panose="02010609060101010101" pitchFamily="49" charset="-122"/>
                          <a:ea typeface="KaiTi" panose="02010609060101010101" pitchFamily="49" charset="-122"/>
                        </a:rPr>
                        <a:t>FPC</a:t>
                      </a:r>
                      <a:r>
                        <a:rPr lang="zh-CN" altLang="en-US" sz="1100" u="none" strike="noStrike" dirty="0">
                          <a:effectLst/>
                          <a:latin typeface="KaiTi" panose="02010609060101010101" pitchFamily="49" charset="-122"/>
                          <a:ea typeface="KaiTi" panose="02010609060101010101" pitchFamily="49" charset="-122"/>
                        </a:rPr>
                        <a:t>需求量（万平方米）</a:t>
                      </a:r>
                      <a:endParaRPr lang="zh-CN" altLang="en-US" sz="1100" b="0" i="0" u="none" strike="noStrike" dirty="0">
                        <a:solidFill>
                          <a:srgbClr val="000000"/>
                        </a:solidFill>
                        <a:effectLst/>
                        <a:latin typeface="KaiTi" panose="02010609060101010101" pitchFamily="49" charset="-122"/>
                        <a:ea typeface="KaiTi" panose="02010609060101010101" pitchFamily="49" charset="-122"/>
                      </a:endParaRPr>
                    </a:p>
                  </a:txBody>
                  <a:tcPr marL="6350" marR="6350" marT="6350" marB="0" anchor="ctr"/>
                </a:tc>
                <a:tc>
                  <a:txBody>
                    <a:bodyPr/>
                    <a:lstStyle/>
                    <a:p>
                      <a:pPr algn="ctr" fontAlgn="b"/>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9946 </a:t>
                      </a:r>
                    </a:p>
                  </a:txBody>
                  <a:tcPr marL="6350" marR="6350" marT="6350" marB="0" anchor="ctr"/>
                </a:tc>
                <a:tc>
                  <a:txBody>
                    <a:bodyPr/>
                    <a:lstStyle/>
                    <a:p>
                      <a:pPr algn="ctr" fontAlgn="b"/>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10091 </a:t>
                      </a:r>
                    </a:p>
                  </a:txBody>
                  <a:tcPr marL="6350" marR="6350" marT="6350" marB="0" anchor="ctr"/>
                </a:tc>
                <a:tc>
                  <a:txBody>
                    <a:bodyPr/>
                    <a:lstStyle/>
                    <a:p>
                      <a:pPr algn="ctr" fontAlgn="b"/>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10539 </a:t>
                      </a:r>
                    </a:p>
                  </a:txBody>
                  <a:tcPr marL="6350" marR="6350" marT="6350" marB="0" anchor="ctr"/>
                </a:tc>
                <a:tc>
                  <a:txBody>
                    <a:bodyPr/>
                    <a:lstStyle/>
                    <a:p>
                      <a:pPr algn="ctr" fontAlgn="b"/>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10989 </a:t>
                      </a:r>
                    </a:p>
                  </a:txBody>
                  <a:tcPr marL="6350" marR="6350" marT="6350" marB="0" anchor="ctr"/>
                </a:tc>
                <a:tc>
                  <a:txBody>
                    <a:bodyPr/>
                    <a:lstStyle/>
                    <a:p>
                      <a:pPr algn="ctr" fontAlgn="b"/>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11000 </a:t>
                      </a:r>
                    </a:p>
                  </a:txBody>
                  <a:tcPr marL="6350" marR="6350" marT="6350" marB="0" anchor="ctr"/>
                </a:tc>
                <a:tc>
                  <a:txBody>
                    <a:bodyPr/>
                    <a:lstStyle/>
                    <a:p>
                      <a:pPr algn="ctr" fontAlgn="b"/>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11110 </a:t>
                      </a:r>
                    </a:p>
                  </a:txBody>
                  <a:tcPr marL="6350" marR="6350" marT="6350" marB="0" anchor="ctr"/>
                </a:tc>
                <a:extLst>
                  <a:ext uri="{0D108BD9-81ED-4DB2-BD59-A6C34878D82A}">
                    <a16:rowId xmlns:a16="http://schemas.microsoft.com/office/drawing/2014/main" val="2473217241"/>
                  </a:ext>
                </a:extLst>
              </a:tr>
              <a:tr h="361145">
                <a:tc>
                  <a:txBody>
                    <a:bodyPr/>
                    <a:lstStyle/>
                    <a:p>
                      <a:pPr algn="ctr" fontAlgn="b"/>
                      <a:r>
                        <a:rPr lang="zh-CN" altLang="en-US" sz="1100" u="none" strike="noStrike">
                          <a:effectLst/>
                          <a:latin typeface="KaiTi" panose="02010609060101010101" pitchFamily="49" charset="-122"/>
                          <a:ea typeface="KaiTi" panose="02010609060101010101" pitchFamily="49" charset="-122"/>
                        </a:rPr>
                        <a:t>电磁屏蔽膜占比（</a:t>
                      </a:r>
                      <a:r>
                        <a:rPr lang="en-US" altLang="zh-CN" sz="1100" u="none" strike="noStrike">
                          <a:effectLst/>
                          <a:latin typeface="KaiTi" panose="02010609060101010101" pitchFamily="49" charset="-122"/>
                          <a:ea typeface="KaiTi" panose="02010609060101010101" pitchFamily="49" charset="-122"/>
                        </a:rPr>
                        <a:t>%</a:t>
                      </a:r>
                      <a:r>
                        <a:rPr lang="zh-CN" altLang="en-US" sz="1100" u="none" strike="noStrike">
                          <a:effectLst/>
                          <a:latin typeface="KaiTi" panose="02010609060101010101" pitchFamily="49" charset="-122"/>
                          <a:ea typeface="KaiTi" panose="02010609060101010101" pitchFamily="49" charset="-122"/>
                        </a:rPr>
                        <a:t>）</a:t>
                      </a:r>
                      <a:endParaRPr lang="zh-CN" altLang="en-US" sz="1100" b="0" i="0" u="none" strike="noStrike">
                        <a:solidFill>
                          <a:srgbClr val="000000"/>
                        </a:solidFill>
                        <a:effectLst/>
                        <a:latin typeface="KaiTi" panose="02010609060101010101" pitchFamily="49" charset="-122"/>
                        <a:ea typeface="KaiTi" panose="02010609060101010101" pitchFamily="49" charset="-122"/>
                      </a:endParaRPr>
                    </a:p>
                  </a:txBody>
                  <a:tcPr marL="6350" marR="6350" marT="6350" marB="0" anchor="ctr"/>
                </a:tc>
                <a:tc>
                  <a:txBody>
                    <a:bodyPr/>
                    <a:lstStyle/>
                    <a:p>
                      <a:pPr algn="ctr" fontAlgn="b"/>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20 </a:t>
                      </a:r>
                    </a:p>
                  </a:txBody>
                  <a:tcPr marL="6350" marR="6350" marT="6350" marB="0" anchor="ctr"/>
                </a:tc>
                <a:tc>
                  <a:txBody>
                    <a:bodyPr/>
                    <a:lstStyle/>
                    <a:p>
                      <a:pPr algn="ctr" fontAlgn="b"/>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22 </a:t>
                      </a:r>
                    </a:p>
                  </a:txBody>
                  <a:tcPr marL="6350" marR="6350" marT="6350" marB="0" anchor="ctr"/>
                </a:tc>
                <a:tc>
                  <a:txBody>
                    <a:bodyPr/>
                    <a:lstStyle/>
                    <a:p>
                      <a:pPr algn="ctr" fontAlgn="b"/>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23 </a:t>
                      </a:r>
                    </a:p>
                  </a:txBody>
                  <a:tcPr marL="6350" marR="6350" marT="6350" marB="0" anchor="ctr"/>
                </a:tc>
                <a:tc>
                  <a:txBody>
                    <a:bodyPr/>
                    <a:lstStyle/>
                    <a:p>
                      <a:pPr algn="ctr" fontAlgn="b"/>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25 </a:t>
                      </a:r>
                    </a:p>
                  </a:txBody>
                  <a:tcPr marL="6350" marR="6350" marT="6350" marB="0" anchor="ctr"/>
                </a:tc>
                <a:tc>
                  <a:txBody>
                    <a:bodyPr/>
                    <a:lstStyle/>
                    <a:p>
                      <a:pPr algn="ctr" fontAlgn="b"/>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27 </a:t>
                      </a:r>
                    </a:p>
                  </a:txBody>
                  <a:tcPr marL="6350" marR="6350" marT="6350" marB="0" anchor="ctr"/>
                </a:tc>
                <a:tc>
                  <a:txBody>
                    <a:bodyPr/>
                    <a:lstStyle/>
                    <a:p>
                      <a:pPr algn="ctr" fontAlgn="b"/>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29 </a:t>
                      </a:r>
                    </a:p>
                  </a:txBody>
                  <a:tcPr marL="6350" marR="6350" marT="6350" marB="0" anchor="ctr"/>
                </a:tc>
                <a:extLst>
                  <a:ext uri="{0D108BD9-81ED-4DB2-BD59-A6C34878D82A}">
                    <a16:rowId xmlns:a16="http://schemas.microsoft.com/office/drawing/2014/main" val="415803223"/>
                  </a:ext>
                </a:extLst>
              </a:tr>
              <a:tr h="606081">
                <a:tc>
                  <a:txBody>
                    <a:bodyPr/>
                    <a:lstStyle/>
                    <a:p>
                      <a:pPr algn="ctr" fontAlgn="b"/>
                      <a:r>
                        <a:rPr lang="zh-CN" altLang="en-US" sz="1100" u="none" strike="noStrike">
                          <a:effectLst/>
                          <a:latin typeface="KaiTi" panose="02010609060101010101" pitchFamily="49" charset="-122"/>
                          <a:ea typeface="KaiTi" panose="02010609060101010101" pitchFamily="49" charset="-122"/>
                        </a:rPr>
                        <a:t>电磁屏蔽膜价格（元</a:t>
                      </a:r>
                      <a:r>
                        <a:rPr lang="en-US" altLang="zh-CN" sz="1100" u="none" strike="noStrike">
                          <a:effectLst/>
                          <a:latin typeface="KaiTi" panose="02010609060101010101" pitchFamily="49" charset="-122"/>
                          <a:ea typeface="KaiTi" panose="02010609060101010101" pitchFamily="49" charset="-122"/>
                        </a:rPr>
                        <a:t>/</a:t>
                      </a:r>
                      <a:r>
                        <a:rPr lang="zh-CN" altLang="en-US" sz="1100" u="none" strike="noStrike">
                          <a:effectLst/>
                          <a:latin typeface="KaiTi" panose="02010609060101010101" pitchFamily="49" charset="-122"/>
                          <a:ea typeface="KaiTi" panose="02010609060101010101" pitchFamily="49" charset="-122"/>
                        </a:rPr>
                        <a:t>平方米）</a:t>
                      </a:r>
                      <a:endParaRPr lang="zh-CN" altLang="en-US" sz="1100" b="0" i="0" u="none" strike="noStrike">
                        <a:solidFill>
                          <a:srgbClr val="000000"/>
                        </a:solidFill>
                        <a:effectLst/>
                        <a:latin typeface="KaiTi" panose="02010609060101010101" pitchFamily="49" charset="-122"/>
                        <a:ea typeface="KaiTi" panose="02010609060101010101" pitchFamily="49" charset="-122"/>
                      </a:endParaRPr>
                    </a:p>
                  </a:txBody>
                  <a:tcPr marL="6350" marR="6350" marT="6350" marB="0" anchor="ctr"/>
                </a:tc>
                <a:tc>
                  <a:txBody>
                    <a:bodyPr/>
                    <a:lstStyle/>
                    <a:p>
                      <a:pPr algn="ctr" fontAlgn="b"/>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66 </a:t>
                      </a:r>
                    </a:p>
                  </a:txBody>
                  <a:tcPr marL="6350" marR="6350" marT="6350" marB="0" anchor="ctr"/>
                </a:tc>
                <a:tc>
                  <a:txBody>
                    <a:bodyPr/>
                    <a:lstStyle/>
                    <a:p>
                      <a:pPr algn="ctr" fontAlgn="b"/>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61 </a:t>
                      </a:r>
                    </a:p>
                  </a:txBody>
                  <a:tcPr marL="6350" marR="6350" marT="6350" marB="0" anchor="ctr"/>
                </a:tc>
                <a:tc>
                  <a:txBody>
                    <a:bodyPr/>
                    <a:lstStyle/>
                    <a:p>
                      <a:pPr algn="ctr" fontAlgn="b"/>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58 </a:t>
                      </a:r>
                    </a:p>
                  </a:txBody>
                  <a:tcPr marL="6350" marR="6350" marT="6350" marB="0" anchor="ctr"/>
                </a:tc>
                <a:tc>
                  <a:txBody>
                    <a:bodyPr/>
                    <a:lstStyle/>
                    <a:p>
                      <a:pPr algn="ctr" fontAlgn="b"/>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57 </a:t>
                      </a:r>
                    </a:p>
                  </a:txBody>
                  <a:tcPr marL="6350" marR="6350" marT="6350" marB="0" anchor="ctr"/>
                </a:tc>
                <a:tc>
                  <a:txBody>
                    <a:bodyPr/>
                    <a:lstStyle/>
                    <a:p>
                      <a:pPr algn="ctr" fontAlgn="b"/>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56 </a:t>
                      </a:r>
                    </a:p>
                  </a:txBody>
                  <a:tcPr marL="6350" marR="6350" marT="6350" marB="0" anchor="ctr"/>
                </a:tc>
                <a:tc>
                  <a:txBody>
                    <a:bodyPr/>
                    <a:lstStyle/>
                    <a:p>
                      <a:pPr algn="ctr" fontAlgn="b"/>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55 </a:t>
                      </a:r>
                    </a:p>
                  </a:txBody>
                  <a:tcPr marL="6350" marR="6350" marT="6350" marB="0" anchor="ctr"/>
                </a:tc>
                <a:extLst>
                  <a:ext uri="{0D108BD9-81ED-4DB2-BD59-A6C34878D82A}">
                    <a16:rowId xmlns:a16="http://schemas.microsoft.com/office/drawing/2014/main" val="776523854"/>
                  </a:ext>
                </a:extLst>
              </a:tr>
              <a:tr h="606081">
                <a:tc>
                  <a:txBody>
                    <a:bodyPr/>
                    <a:lstStyle/>
                    <a:p>
                      <a:pPr algn="ctr" fontAlgn="b"/>
                      <a:r>
                        <a:rPr lang="zh-CN" altLang="en-US" sz="1100" u="none" strike="noStrike" dirty="0">
                          <a:effectLst/>
                          <a:latin typeface="KaiTi" panose="02010609060101010101" pitchFamily="49" charset="-122"/>
                          <a:ea typeface="KaiTi" panose="02010609060101010101" pitchFamily="49" charset="-122"/>
                        </a:rPr>
                        <a:t>电磁屏蔽膜需求量（万平方米）</a:t>
                      </a:r>
                      <a:endParaRPr lang="zh-CN" altLang="en-US" sz="1100" b="0" i="0" u="none" strike="noStrike" dirty="0">
                        <a:solidFill>
                          <a:srgbClr val="000000"/>
                        </a:solidFill>
                        <a:effectLst/>
                        <a:latin typeface="KaiTi" panose="02010609060101010101" pitchFamily="49" charset="-122"/>
                        <a:ea typeface="KaiTi" panose="02010609060101010101" pitchFamily="49" charset="-122"/>
                      </a:endParaRPr>
                    </a:p>
                  </a:txBody>
                  <a:tcPr marL="6350" marR="6350" marT="6350" marB="0" anchor="ctr"/>
                </a:tc>
                <a:tc>
                  <a:txBody>
                    <a:bodyPr/>
                    <a:lstStyle/>
                    <a:p>
                      <a:pPr algn="ctr" fontAlgn="b"/>
                      <a:r>
                        <a:rPr lang="en-US" altLang="zh-CN"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1989 </a:t>
                      </a:r>
                    </a:p>
                  </a:txBody>
                  <a:tcPr marL="6350" marR="6350" marT="6350" marB="0" anchor="ctr"/>
                </a:tc>
                <a:tc>
                  <a:txBody>
                    <a:bodyPr/>
                    <a:lstStyle/>
                    <a:p>
                      <a:pPr algn="ctr" fontAlgn="b"/>
                      <a:r>
                        <a:rPr lang="en-US" altLang="zh-CN"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2174 </a:t>
                      </a:r>
                    </a:p>
                  </a:txBody>
                  <a:tcPr marL="6350" marR="6350" marT="6350" marB="0" anchor="ctr"/>
                </a:tc>
                <a:tc>
                  <a:txBody>
                    <a:bodyPr/>
                    <a:lstStyle/>
                    <a:p>
                      <a:pPr algn="ctr" fontAlgn="b"/>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2445 </a:t>
                      </a:r>
                    </a:p>
                  </a:txBody>
                  <a:tcPr marL="6350" marR="6350" marT="6350" marB="0" anchor="ctr"/>
                </a:tc>
                <a:tc>
                  <a:txBody>
                    <a:bodyPr/>
                    <a:lstStyle/>
                    <a:p>
                      <a:pPr algn="ctr" fontAlgn="b"/>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2747 </a:t>
                      </a:r>
                    </a:p>
                  </a:txBody>
                  <a:tcPr marL="6350" marR="6350" marT="6350" marB="0" anchor="ctr"/>
                </a:tc>
                <a:tc>
                  <a:txBody>
                    <a:bodyPr/>
                    <a:lstStyle/>
                    <a:p>
                      <a:pPr algn="ctr" fontAlgn="b"/>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2962 </a:t>
                      </a:r>
                    </a:p>
                  </a:txBody>
                  <a:tcPr marL="6350" marR="6350" marT="6350" marB="0" anchor="ctr"/>
                </a:tc>
                <a:tc>
                  <a:txBody>
                    <a:bodyPr/>
                    <a:lstStyle/>
                    <a:p>
                      <a:pPr algn="ctr" fontAlgn="b"/>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3222 </a:t>
                      </a:r>
                    </a:p>
                  </a:txBody>
                  <a:tcPr marL="6350" marR="6350" marT="6350" marB="0" anchor="ctr"/>
                </a:tc>
                <a:extLst>
                  <a:ext uri="{0D108BD9-81ED-4DB2-BD59-A6C34878D82A}">
                    <a16:rowId xmlns:a16="http://schemas.microsoft.com/office/drawing/2014/main" val="687199163"/>
                  </a:ext>
                </a:extLst>
              </a:tr>
              <a:tr h="455982">
                <a:tc>
                  <a:txBody>
                    <a:bodyPr/>
                    <a:lstStyle/>
                    <a:p>
                      <a:pPr algn="ctr" fontAlgn="b"/>
                      <a:r>
                        <a:rPr lang="zh-CN" altLang="en-US" sz="1100" u="none" strike="noStrike">
                          <a:effectLst/>
                          <a:latin typeface="KaiTi" panose="02010609060101010101" pitchFamily="49" charset="-122"/>
                          <a:ea typeface="KaiTi" panose="02010609060101010101" pitchFamily="49" charset="-122"/>
                        </a:rPr>
                        <a:t>电磁屏蔽膜市场规模（亿元）</a:t>
                      </a:r>
                      <a:endParaRPr lang="zh-CN" altLang="en-US" sz="1100" b="0" i="0" u="none" strike="noStrike">
                        <a:solidFill>
                          <a:srgbClr val="000000"/>
                        </a:solidFill>
                        <a:effectLst/>
                        <a:latin typeface="KaiTi" panose="02010609060101010101" pitchFamily="49" charset="-122"/>
                        <a:ea typeface="KaiTi" panose="02010609060101010101" pitchFamily="49" charset="-122"/>
                      </a:endParaRPr>
                    </a:p>
                  </a:txBody>
                  <a:tcPr marL="6350" marR="6350" marT="6350" marB="0" anchor="ctr"/>
                </a:tc>
                <a:tc>
                  <a:txBody>
                    <a:bodyPr/>
                    <a:lstStyle/>
                    <a:p>
                      <a:pPr algn="ctr" fontAlgn="b"/>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13 </a:t>
                      </a:r>
                    </a:p>
                  </a:txBody>
                  <a:tcPr marL="6350" marR="6350" marT="6350" marB="0" anchor="ctr"/>
                </a:tc>
                <a:tc>
                  <a:txBody>
                    <a:bodyPr/>
                    <a:lstStyle/>
                    <a:p>
                      <a:pPr algn="ctr" fontAlgn="b"/>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13 </a:t>
                      </a:r>
                    </a:p>
                  </a:txBody>
                  <a:tcPr marL="6350" marR="6350" marT="6350" marB="0" anchor="ctr"/>
                </a:tc>
                <a:tc>
                  <a:txBody>
                    <a:bodyPr/>
                    <a:lstStyle/>
                    <a:p>
                      <a:pPr algn="ctr" fontAlgn="b"/>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14 </a:t>
                      </a:r>
                    </a:p>
                  </a:txBody>
                  <a:tcPr marL="6350" marR="6350" marT="6350" marB="0" anchor="ctr"/>
                </a:tc>
                <a:tc>
                  <a:txBody>
                    <a:bodyPr/>
                    <a:lstStyle/>
                    <a:p>
                      <a:pPr algn="ctr" fontAlgn="b"/>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16 </a:t>
                      </a:r>
                    </a:p>
                  </a:txBody>
                  <a:tcPr marL="6350" marR="6350" marT="6350" marB="0" anchor="ctr"/>
                </a:tc>
                <a:tc>
                  <a:txBody>
                    <a:bodyPr/>
                    <a:lstStyle/>
                    <a:p>
                      <a:pPr algn="ctr" fontAlgn="b"/>
                      <a:r>
                        <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17 </a:t>
                      </a:r>
                    </a:p>
                  </a:txBody>
                  <a:tcPr marL="6350" marR="6350" marT="6350" marB="0" anchor="ctr"/>
                </a:tc>
                <a:tc>
                  <a:txBody>
                    <a:bodyPr/>
                    <a:lstStyle/>
                    <a:p>
                      <a:pPr algn="ctr" fontAlgn="b"/>
                      <a:r>
                        <a:rPr lang="en-US" altLang="zh-CN"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18 </a:t>
                      </a:r>
                    </a:p>
                  </a:txBody>
                  <a:tcPr marL="6350" marR="6350" marT="6350" marB="0" anchor="ctr"/>
                </a:tc>
                <a:extLst>
                  <a:ext uri="{0D108BD9-81ED-4DB2-BD59-A6C34878D82A}">
                    <a16:rowId xmlns:a16="http://schemas.microsoft.com/office/drawing/2014/main" val="3025470343"/>
                  </a:ext>
                </a:extLst>
              </a:tr>
            </a:tbl>
          </a:graphicData>
        </a:graphic>
      </p:graphicFrame>
      <p:sp>
        <p:nvSpPr>
          <p:cNvPr id="15" name="矩形 14">
            <a:extLst>
              <a:ext uri="{FF2B5EF4-FFF2-40B4-BE49-F238E27FC236}">
                <a16:creationId xmlns:a16="http://schemas.microsoft.com/office/drawing/2014/main" id="{A2801E3D-91C9-4206-A673-EF8653DE2EAD}"/>
              </a:ext>
            </a:extLst>
          </p:cNvPr>
          <p:cNvSpPr/>
          <p:nvPr/>
        </p:nvSpPr>
        <p:spPr>
          <a:xfrm>
            <a:off x="8491465" y="6358670"/>
            <a:ext cx="1947969" cy="261610"/>
          </a:xfrm>
          <a:prstGeom prst="rect">
            <a:avLst/>
          </a:prstGeom>
        </p:spPr>
        <p:txBody>
          <a:bodyPr wrap="none">
            <a:spAutoFit/>
          </a:bodyPr>
          <a:lstStyle/>
          <a:p>
            <a:pPr marL="0" marR="0" lvl="0" indent="0" algn="just" defTabSz="914400" rtl="0" eaLnBrk="1" fontAlgn="auto" latinLnBrk="0" hangingPunct="0">
              <a:lnSpc>
                <a:spcPct val="100000"/>
              </a:lnSpc>
              <a:spcBef>
                <a:spcPts val="0"/>
              </a:spcBef>
              <a:spcAft>
                <a:spcPts val="0"/>
              </a:spcAft>
              <a:buClrTx/>
              <a:buSzTx/>
              <a:buFontTx/>
              <a:buNone/>
              <a:tabLst/>
              <a:defRPr/>
            </a:pPr>
            <a:r>
              <a:rPr lang="zh-CN" altLang="en-US" sz="1100" kern="0" dirty="0">
                <a:solidFill>
                  <a:srgbClr val="000000"/>
                </a:solidFill>
                <a:latin typeface="楷体" panose="02010609060101010101" charset="-122"/>
                <a:ea typeface="楷体" panose="02010609060101010101" charset="-122"/>
                <a:cs typeface="Helvetica"/>
                <a:sym typeface="微软雅黑" panose="020B0503020204020204" charset="-122"/>
              </a:rPr>
              <a:t>电磁屏蔽膜产量与规模预测</a:t>
            </a:r>
            <a:endParaRPr kumimoji="0" lang="en-US" sz="1100" b="0" i="0" u="none" strike="noStrike" kern="0" cap="none" spc="0" normalizeH="0" baseline="0" noProof="0" dirty="0">
              <a:ln>
                <a:noFill/>
              </a:ln>
              <a:solidFill>
                <a:srgbClr val="000000"/>
              </a:solidFill>
              <a:effectLst/>
              <a:uLnTx/>
              <a:uFillTx/>
              <a:latin typeface="楷体" panose="02010609060101010101" charset="-122"/>
              <a:ea typeface="楷体" panose="02010609060101010101" charset="-122"/>
              <a:cs typeface="Helvetica"/>
              <a:sym typeface="微软雅黑" panose="020B0503020204020204" charset="-122"/>
            </a:endParaRPr>
          </a:p>
        </p:txBody>
      </p:sp>
      <p:pic>
        <p:nvPicPr>
          <p:cNvPr id="18" name="图片 1">
            <a:extLst>
              <a:ext uri="{FF2B5EF4-FFF2-40B4-BE49-F238E27FC236}">
                <a16:creationId xmlns:a16="http://schemas.microsoft.com/office/drawing/2014/main" id="{0E8FF9B3-F32E-480E-A319-549FF5A1AE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61" r="2258"/>
          <a:stretch/>
        </p:blipFill>
        <p:spPr bwMode="auto">
          <a:xfrm>
            <a:off x="3976896" y="3843693"/>
            <a:ext cx="2794637" cy="1905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9" name="图表 18">
            <a:extLst>
              <a:ext uri="{FF2B5EF4-FFF2-40B4-BE49-F238E27FC236}">
                <a16:creationId xmlns:a16="http://schemas.microsoft.com/office/drawing/2014/main" id="{7F2945C7-E26B-49E9-8157-0E3FE51F090A}"/>
              </a:ext>
            </a:extLst>
          </p:cNvPr>
          <p:cNvGraphicFramePr>
            <a:graphicFrameLocks/>
          </p:cNvGraphicFramePr>
          <p:nvPr>
            <p:extLst>
              <p:ext uri="{D42A27DB-BD31-4B8C-83A1-F6EECF244321}">
                <p14:modId xmlns:p14="http://schemas.microsoft.com/office/powerpoint/2010/main" val="146307264"/>
              </p:ext>
            </p:extLst>
          </p:nvPr>
        </p:nvGraphicFramePr>
        <p:xfrm>
          <a:off x="65296" y="3618584"/>
          <a:ext cx="3911600" cy="2516523"/>
        </p:xfrm>
        <a:graphic>
          <a:graphicData uri="http://schemas.openxmlformats.org/drawingml/2006/chart">
            <c:chart xmlns:c="http://schemas.openxmlformats.org/drawingml/2006/chart" xmlns:r="http://schemas.openxmlformats.org/officeDocument/2006/relationships" r:id="rId4"/>
          </a:graphicData>
        </a:graphic>
      </p:graphicFrame>
      <p:sp>
        <p:nvSpPr>
          <p:cNvPr id="4" name="文本框 3">
            <a:extLst>
              <a:ext uri="{FF2B5EF4-FFF2-40B4-BE49-F238E27FC236}">
                <a16:creationId xmlns:a16="http://schemas.microsoft.com/office/drawing/2014/main" id="{336B1A2B-5203-4C2C-97F9-52E95A47DA50}"/>
              </a:ext>
            </a:extLst>
          </p:cNvPr>
          <p:cNvSpPr txBox="1"/>
          <p:nvPr/>
        </p:nvSpPr>
        <p:spPr>
          <a:xfrm rot="20318420">
            <a:off x="1533416" y="3946154"/>
            <a:ext cx="975360" cy="27699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200" b="0" i="0" u="none" strike="noStrike" cap="none" spc="0" normalizeH="0" baseline="0" dirty="0">
                <a:ln>
                  <a:noFill/>
                </a:ln>
                <a:solidFill>
                  <a:srgbClr val="000000"/>
                </a:solidFill>
                <a:effectLst/>
                <a:uFillTx/>
                <a:latin typeface="Times New Roman" panose="02020603050405020304" pitchFamily="18" charset="0"/>
                <a:ea typeface="微软雅黑" panose="020B0503020204020204" charset="-122"/>
                <a:cs typeface="Times New Roman" panose="02020603050405020304" pitchFamily="18" charset="0"/>
                <a:sym typeface="微软雅黑" panose="020B0503020204020204" charset="-122"/>
              </a:rPr>
              <a:t>CAGR=9.4%</a:t>
            </a:r>
            <a:endParaRPr kumimoji="0" lang="zh-CN" altLang="en-US" sz="1200" b="0" i="0" u="none" strike="noStrike" cap="none" spc="0" normalizeH="0" baseline="0" dirty="0">
              <a:ln>
                <a:noFill/>
              </a:ln>
              <a:solidFill>
                <a:srgbClr val="000000"/>
              </a:solidFill>
              <a:effectLst/>
              <a:uFillTx/>
              <a:latin typeface="Times New Roman" panose="02020603050405020304" pitchFamily="18" charset="0"/>
              <a:ea typeface="微软雅黑" panose="020B0503020204020204" charset="-122"/>
              <a:cs typeface="Times New Roman" panose="02020603050405020304" pitchFamily="18" charset="0"/>
              <a:sym typeface="微软雅黑" panose="020B0503020204020204" charset="-122"/>
            </a:endParaRPr>
          </a:p>
        </p:txBody>
      </p:sp>
    </p:spTree>
    <p:extLst>
      <p:ext uri="{BB962C8B-B14F-4D97-AF65-F5344CB8AC3E}">
        <p14:creationId xmlns:p14="http://schemas.microsoft.com/office/powerpoint/2010/main" val="3491986554"/>
      </p:ext>
    </p:extLst>
  </p:cSld>
  <p:clrMapOvr>
    <a:masterClrMapping/>
  </p:clrMapOvr>
  <p:transition spd="med"/>
</p:sld>
</file>

<file path=ppt/theme/theme1.xml><?xml version="1.0" encoding="utf-8"?>
<a:theme xmlns:a="http://schemas.openxmlformats.org/drawingml/2006/main" name="大气版本">
  <a:themeElements>
    <a:clrScheme name="大气版本">
      <a:dk1>
        <a:srgbClr val="000000"/>
      </a:dk1>
      <a:lt1>
        <a:srgbClr val="FFFFFF"/>
      </a:lt1>
      <a:dk2>
        <a:srgbClr val="A7A7A7"/>
      </a:dk2>
      <a:lt2>
        <a:srgbClr val="535353"/>
      </a:lt2>
      <a:accent1>
        <a:srgbClr val="477AB1"/>
      </a:accent1>
      <a:accent2>
        <a:srgbClr val="51848E"/>
      </a:accent2>
      <a:accent3>
        <a:srgbClr val="8F8F8F"/>
      </a:accent3>
      <a:accent4>
        <a:srgbClr val="707070"/>
      </a:accent4>
      <a:accent5>
        <a:srgbClr val="B1BED5"/>
      </a:accent5>
      <a:accent6>
        <a:srgbClr val="497780"/>
      </a:accent6>
      <a:hlink>
        <a:srgbClr val="0000FF"/>
      </a:hlink>
      <a:folHlink>
        <a:srgbClr val="FF00FF"/>
      </a:folHlink>
    </a:clrScheme>
    <a:fontScheme name="大气版本">
      <a:majorFont>
        <a:latin typeface="Calibri"/>
        <a:ea typeface="Calibri"/>
        <a:cs typeface="Calibri"/>
      </a:majorFont>
      <a:minorFont>
        <a:latin typeface="Helvetica"/>
        <a:ea typeface="Helvetica"/>
        <a:cs typeface="Helvetica"/>
      </a:minorFont>
    </a:fontScheme>
    <a:fmtScheme name="大气版本">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大气版本">
  <a:themeElements>
    <a:clrScheme name="大气版本">
      <a:dk1>
        <a:srgbClr val="000000"/>
      </a:dk1>
      <a:lt1>
        <a:srgbClr val="FFFFFF"/>
      </a:lt1>
      <a:dk2>
        <a:srgbClr val="A7A7A7"/>
      </a:dk2>
      <a:lt2>
        <a:srgbClr val="535353"/>
      </a:lt2>
      <a:accent1>
        <a:srgbClr val="477AB1"/>
      </a:accent1>
      <a:accent2>
        <a:srgbClr val="51848E"/>
      </a:accent2>
      <a:accent3>
        <a:srgbClr val="8F8F8F"/>
      </a:accent3>
      <a:accent4>
        <a:srgbClr val="707070"/>
      </a:accent4>
      <a:accent5>
        <a:srgbClr val="B1BED5"/>
      </a:accent5>
      <a:accent6>
        <a:srgbClr val="497780"/>
      </a:accent6>
      <a:hlink>
        <a:srgbClr val="0000FF"/>
      </a:hlink>
      <a:folHlink>
        <a:srgbClr val="FF00FF"/>
      </a:folHlink>
    </a:clrScheme>
    <a:fontScheme name="大气版本">
      <a:majorFont>
        <a:latin typeface="Calibri"/>
        <a:ea typeface="Calibri"/>
        <a:cs typeface="Calibri"/>
      </a:majorFont>
      <a:minorFont>
        <a:latin typeface="Helvetica"/>
        <a:ea typeface="Helvetica"/>
        <a:cs typeface="Helvetica"/>
      </a:minorFont>
    </a:fontScheme>
    <a:fmtScheme name="大气版本">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7327</TotalTime>
  <Words>5742</Words>
  <Application>Microsoft Office PowerPoint</Application>
  <PresentationFormat>宽屏</PresentationFormat>
  <Paragraphs>498</Paragraphs>
  <Slides>12</Slides>
  <Notes>7</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12</vt:i4>
      </vt:variant>
    </vt:vector>
  </HeadingPairs>
  <TitlesOfParts>
    <vt:vector size="26" baseType="lpstr">
      <vt:lpstr>KaiTi</vt:lpstr>
      <vt:lpstr>等线</vt:lpstr>
      <vt:lpstr>华文楷体</vt:lpstr>
      <vt:lpstr>楷体</vt:lpstr>
      <vt:lpstr>微软雅黑</vt:lpstr>
      <vt:lpstr>Arial</vt:lpstr>
      <vt:lpstr>Calibri</vt:lpstr>
      <vt:lpstr>Calibri Light</vt:lpstr>
      <vt:lpstr>Cambria Math</vt:lpstr>
      <vt:lpstr>Times New Roman</vt:lpstr>
      <vt:lpstr>Wingdings</vt:lpstr>
      <vt:lpstr>Wingdings 2</vt:lpstr>
      <vt:lpstr>大气版本</vt:lpstr>
      <vt:lpstr>1_大气版本</vt:lpstr>
      <vt:lpstr>方邦股份（688020）：电磁屏蔽膜龙头，新品打开成长空间</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方邦股份（688020）：电磁屏蔽膜龙头，新品打开成长空间</dc:title>
  <dc:creator>田 凯丰</dc:creator>
  <cp:lastModifiedBy>sun shanshan</cp:lastModifiedBy>
  <cp:revision>266</cp:revision>
  <dcterms:created xsi:type="dcterms:W3CDTF">2020-07-06T02:10:24Z</dcterms:created>
  <dcterms:modified xsi:type="dcterms:W3CDTF">2021-04-27T07:47:38Z</dcterms:modified>
</cp:coreProperties>
</file>