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5" r:id="rId6"/>
    <p:sldId id="283" r:id="rId7"/>
    <p:sldId id="284" r:id="rId8"/>
    <p:sldId id="300" r:id="rId9"/>
    <p:sldId id="302" r:id="rId10"/>
    <p:sldId id="301" r:id="rId11"/>
    <p:sldId id="297" r:id="rId12"/>
    <p:sldId id="304" r:id="rId13"/>
    <p:sldId id="296" r:id="rId1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3ED"/>
    <a:srgbClr val="CC7604"/>
    <a:srgbClr val="FF3333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71F23-F487-470F-8279-A5CA26DEED61}" v="31" dt="2022-06-19T16:04:40.313"/>
    <p1510:client id="{9F191D25-5CC2-4225-9097-B11D591C59A8}" v="4" dt="2022-06-19T18:56:26.150"/>
    <p1510:client id="{CCC66D9C-BC1B-B0EA-4AA7-FA122331BB4F}" v="1" dt="2022-06-19T13:54:53.682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ousa" userId="581963b0801e26cf" providerId="LiveId" clId="{DCD3C5E5-5AAE-44E6-8D96-9E46D7561521}"/>
    <pc:docChg chg="undo custSel modSld">
      <pc:chgData name="Pedro Sousa" userId="581963b0801e26cf" providerId="LiveId" clId="{DCD3C5E5-5AAE-44E6-8D96-9E46D7561521}" dt="2022-06-19T20:42:18.264" v="26" actId="20577"/>
      <pc:docMkLst>
        <pc:docMk/>
      </pc:docMkLst>
      <pc:sldChg chg="modSp mod">
        <pc:chgData name="Pedro Sousa" userId="581963b0801e26cf" providerId="LiveId" clId="{DCD3C5E5-5AAE-44E6-8D96-9E46D7561521}" dt="2022-06-19T20:42:18.264" v="26" actId="20577"/>
        <pc:sldMkLst>
          <pc:docMk/>
          <pc:sldMk cId="1329746698" sldId="283"/>
        </pc:sldMkLst>
        <pc:spChg chg="mod">
          <ac:chgData name="Pedro Sousa" userId="581963b0801e26cf" providerId="LiveId" clId="{DCD3C5E5-5AAE-44E6-8D96-9E46D7561521}" dt="2022-06-19T20:42:18.264" v="26" actId="20577"/>
          <ac:spMkLst>
            <pc:docMk/>
            <pc:sldMk cId="1329746698" sldId="283"/>
            <ac:spMk id="5" creationId="{2E32409C-96ED-0819-9C53-51F89662D9A4}"/>
          </ac:spMkLst>
        </pc:spChg>
      </pc:sldChg>
      <pc:sldChg chg="modSp mod">
        <pc:chgData name="Pedro Sousa" userId="581963b0801e26cf" providerId="LiveId" clId="{DCD3C5E5-5AAE-44E6-8D96-9E46D7561521}" dt="2022-06-19T20:37:30.609" v="8" actId="2710"/>
        <pc:sldMkLst>
          <pc:docMk/>
          <pc:sldMk cId="722098795" sldId="297"/>
        </pc:sldMkLst>
        <pc:spChg chg="mod">
          <ac:chgData name="Pedro Sousa" userId="581963b0801e26cf" providerId="LiveId" clId="{DCD3C5E5-5AAE-44E6-8D96-9E46D7561521}" dt="2022-06-19T20:37:30.609" v="8" actId="2710"/>
          <ac:spMkLst>
            <pc:docMk/>
            <pc:sldMk cId="722098795" sldId="297"/>
            <ac:spMk id="10" creationId="{B39477FD-6FF6-494A-2C1C-29FE5C5C767E}"/>
          </ac:spMkLst>
        </pc:spChg>
      </pc:sldChg>
      <pc:sldChg chg="modSp mod">
        <pc:chgData name="Pedro Sousa" userId="581963b0801e26cf" providerId="LiveId" clId="{DCD3C5E5-5AAE-44E6-8D96-9E46D7561521}" dt="2022-06-19T20:37:01.042" v="7" actId="113"/>
        <pc:sldMkLst>
          <pc:docMk/>
          <pc:sldMk cId="974638922" sldId="301"/>
        </pc:sldMkLst>
        <pc:spChg chg="mod">
          <ac:chgData name="Pedro Sousa" userId="581963b0801e26cf" providerId="LiveId" clId="{DCD3C5E5-5AAE-44E6-8D96-9E46D7561521}" dt="2022-06-19T20:37:01.042" v="7" actId="113"/>
          <ac:spMkLst>
            <pc:docMk/>
            <pc:sldMk cId="974638922" sldId="301"/>
            <ac:spMk id="5" creationId="{F15A6853-9D12-03C5-11C5-9EF710589FB7}"/>
          </ac:spMkLst>
        </pc:spChg>
      </pc:sldChg>
      <pc:sldChg chg="mod">
        <pc:chgData name="Pedro Sousa" userId="581963b0801e26cf" providerId="LiveId" clId="{DCD3C5E5-5AAE-44E6-8D96-9E46D7561521}" dt="2022-06-19T20:39:23.946" v="12" actId="27918"/>
        <pc:sldMkLst>
          <pc:docMk/>
          <pc:sldMk cId="2114265947" sldId="304"/>
        </pc:sldMkLst>
      </pc:sldChg>
      <pc:sldChg chg="modSp mod">
        <pc:chgData name="Pedro Sousa" userId="581963b0801e26cf" providerId="LiveId" clId="{DCD3C5E5-5AAE-44E6-8D96-9E46D7561521}" dt="2022-06-19T20:35:59.878" v="3" actId="13926"/>
        <pc:sldMkLst>
          <pc:docMk/>
          <pc:sldMk cId="2697226166" sldId="305"/>
        </pc:sldMkLst>
        <pc:spChg chg="mod">
          <ac:chgData name="Pedro Sousa" userId="581963b0801e26cf" providerId="LiveId" clId="{DCD3C5E5-5AAE-44E6-8D96-9E46D7561521}" dt="2022-06-19T20:35:59.878" v="3" actId="13926"/>
          <ac:spMkLst>
            <pc:docMk/>
            <pc:sldMk cId="2697226166" sldId="305"/>
            <ac:spMk id="9" creationId="{674796B8-716F-DAE6-B0AB-4B84EAEDA96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Receita Bruta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E-436F-B155-11D12081ECA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E-436F-B155-11D12081ECA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E-436F-B155-11D12081ECA9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E-436F-B155-11D12081EC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Vendas da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66-4D13-90A4-391C509065D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A66-4D13-90A4-391C509065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A66-4D13-90A4-391C509065DF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A66-4D13-90A4-391C509065DF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A66-4D13-90A4-391C509065DF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A66-4D13-90A4-391C509065DF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A66-4D13-90A4-391C509065DF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A66-4D13-90A4-391C509065DF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A66-4D13-90A4-391C509065DF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A66-4D13-90A4-391C509065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66-4D13-90A4-391C5090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Receita</a:t>
            </a:r>
            <a:r>
              <a:rPr lang="en-US" baseline="0">
                <a:solidFill>
                  <a:schemeClr val="tx1">
                    <a:lumMod val="75000"/>
                    <a:lumOff val="25000"/>
                  </a:schemeClr>
                </a:solidFill>
              </a:rPr>
              <a:t> ao Longo do Tempo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D-47FC-97C2-FA87298C22F3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D-47FC-97C2-FA87298C22F3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D-47FC-97C2-FA87298C22F3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#,##0\ "€"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30D-47FC-97C2-FA87298C22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10513399950566"/>
          <c:y val="8.8262908791760589E-2"/>
          <c:w val="0.78510057634217656"/>
          <c:h val="0.6857101768536422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Technical 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579-43DC-9844-6CBA8CAA227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579-43DC-9844-6CBA8CAA227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2579-43DC-9844-6CBA8CAA227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579-43DC-9844-6CBA8CAA227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 Sérgio</c:v>
                </c:pt>
                <c:pt idx="1">
                  <c:v>Tiago</c:v>
                </c:pt>
                <c:pt idx="2">
                  <c:v>Nuno</c:v>
                </c:pt>
                <c:pt idx="3">
                  <c:v>Pedro</c:v>
                </c:pt>
                <c:pt idx="4">
                  <c:v>Vasco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9-43DC-9844-6CBA8CAA227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Technical 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 Sérgio</c:v>
                </c:pt>
                <c:pt idx="1">
                  <c:v>Tiago</c:v>
                </c:pt>
                <c:pt idx="2">
                  <c:v>Nuno</c:v>
                </c:pt>
                <c:pt idx="3">
                  <c:v>Pedro</c:v>
                </c:pt>
                <c:pt idx="4">
                  <c:v>Vasco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9-43DC-9844-6CBA8CAA227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Behavioral Before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 Sérgio</c:v>
                </c:pt>
                <c:pt idx="1">
                  <c:v>Tiago</c:v>
                </c:pt>
                <c:pt idx="2">
                  <c:v>Nuno</c:v>
                </c:pt>
                <c:pt idx="3">
                  <c:v>Pedro</c:v>
                </c:pt>
                <c:pt idx="4">
                  <c:v>Vasco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9-43DC-9844-6CBA8CAA2274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Behavioral After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 Sérgio</c:v>
                </c:pt>
                <c:pt idx="1">
                  <c:v>Tiago</c:v>
                </c:pt>
                <c:pt idx="2">
                  <c:v>Nuno</c:v>
                </c:pt>
                <c:pt idx="3">
                  <c:v>Pedro</c:v>
                </c:pt>
                <c:pt idx="4">
                  <c:v>Vasco</c:v>
                </c:pt>
              </c:strCache>
            </c:str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79-43DC-9844-6CBA8CAA22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43196480"/>
        <c:axId val="1443187744"/>
      </c:barChart>
      <c:catAx>
        <c:axId val="1443196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319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24ED877-E016-4736-BA15-B7E08914B5B3}"/>
            </a:ext>
          </a:extLst>
        </cdr:cNvPr>
        <cdr:cNvSpPr/>
      </cdr:nvSpPr>
      <cdr:spPr>
        <a:xfrm xmlns:a="http://schemas.openxmlformats.org/drawingml/2006/main">
          <a:off x="0" y="0"/>
          <a:ext cx="3389313" cy="444419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0.01573</cdr:y>
    </cdr:from>
    <cdr:to>
      <cdr:x>1</cdr:x>
      <cdr:y>0.99541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A7CD3C2-FB35-40AE-A325-CA3A3223D0AF}"/>
            </a:ext>
          </a:extLst>
        </cdr:cNvPr>
        <cdr:cNvSpPr/>
      </cdr:nvSpPr>
      <cdr:spPr>
        <a:xfrm xmlns:a="http://schemas.openxmlformats.org/drawingml/2006/main">
          <a:off x="0" y="69912"/>
          <a:ext cx="3389313" cy="435390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en-US" dirty="0">
            <a:solidFill>
              <a:sysClr val="windowText" lastClr="00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A6D383-31FB-4573-A6BB-0BC745FEF08D}" type="datetime1">
              <a:rPr lang="pt-PT" smtClean="0"/>
              <a:t>19/06/2022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F54448-EBE3-4472-B1D6-E324DADA4C1D}" type="datetime1">
              <a:rPr lang="pt-PT" noProof="0" smtClean="0"/>
              <a:t>19/06/2022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3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78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5522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87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15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 com Imag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noProof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noProof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noProof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separador de secção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Marcador de Posição do Texto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08000"/>
            <a:ext cx="11328000" cy="5183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Marcador de Posição de Conteúdo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86" y="1007250"/>
            <a:ext cx="5460114" cy="51697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1999" y="1007250"/>
            <a:ext cx="5448115" cy="516971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Retângulo 10" descr="Bloco de destaques à esquerda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12" name="Retângulo 11" descr="Barra de destaques à direita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1800" y="1224128"/>
            <a:ext cx="5448115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6" name="Marcador de Posição do Texto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086" y="1224128"/>
            <a:ext cx="5447914" cy="35877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99886" y="1955731"/>
            <a:ext cx="5447914" cy="4233932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8" name="Marcador de Posição de Conteúdo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1800" y="1943031"/>
            <a:ext cx="5447914" cy="4246632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Retângulo 10" descr="Bloco de destaques à esquerda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5" name="Marcador de Posição do Texto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4" name="Marcador de Posição de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1" name="Retângulo 10" descr="Bloco de destaques à esquerda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9" name="Marcador de Posição do Texto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0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0" name="Marcador de Posição da Imagem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graphicFrame>
        <p:nvGraphicFramePr>
          <p:cNvPr id="8" name="Gráfico 7" title="Marcador de Posição do Gráfico de Receita Bruta">
            <a:extLst>
              <a:ext uri="{FF2B5EF4-FFF2-40B4-BE49-F238E27FC236}">
                <a16:creationId xmlns:a16="http://schemas.microsoft.com/office/drawing/2014/main" id="{0F60C5FF-F2F2-4EA7-ADED-E162A5B82B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8087500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 title="Marcador de Posição do Gráfico de Receita Bruta">
            <a:extLst>
              <a:ext uri="{FF2B5EF4-FFF2-40B4-BE49-F238E27FC236}">
                <a16:creationId xmlns:a16="http://schemas.microsoft.com/office/drawing/2014/main" id="{D5AA46A9-40E0-4FA5-BFED-6D14ED62EFF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01829410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 title="Marcador de Posição do Gráfico de Receita Bruta">
            <a:extLst>
              <a:ext uri="{FF2B5EF4-FFF2-40B4-BE49-F238E27FC236}">
                <a16:creationId xmlns:a16="http://schemas.microsoft.com/office/drawing/2014/main" id="{F7175363-BD78-41A0-92CF-0F9E5A14568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409425844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58265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370" y="2033588"/>
            <a:ext cx="8863262" cy="2790825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</a:t>
            </a:r>
            <a:br>
              <a:rPr lang="pt-PT" noProof="0"/>
            </a:br>
            <a:r>
              <a:rPr lang="pt-PT" noProof="0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noProof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Esquerdo de Comparação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2362553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869901"/>
            <a:ext cx="5472000" cy="3376963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Esquerdo de Comparação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2363078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867078"/>
            <a:ext cx="5472113" cy="3379036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0" name="Retângulo 9" descr="Bloco de destaques à esquerda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11" name="Retângulo 10" descr="Barra de destaques à direita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Insira ou Arraste e Largue </a:t>
            </a:r>
            <a:br>
              <a:rPr lang="pt-PT" noProof="0"/>
            </a:br>
            <a:r>
              <a:rPr lang="pt-PT" noProof="0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104052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102595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e Conteúdo 10">
            <a:extLst>
              <a:ext uri="{FF2B5EF4-FFF2-40B4-BE49-F238E27FC236}">
                <a16:creationId xmlns:a16="http://schemas.microsoft.com/office/drawing/2014/main" id="{454B80C6-ACBE-4877-BC36-02B9C42A2DA0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85569" y="1590675"/>
            <a:ext cx="3246121" cy="436552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e Conteúdo 10">
            <a:extLst>
              <a:ext uri="{FF2B5EF4-FFF2-40B4-BE49-F238E27FC236}">
                <a16:creationId xmlns:a16="http://schemas.microsoft.com/office/drawing/2014/main" id="{2D5A5AA1-9589-4EC6-B469-1EE7724E7DD3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08564" y="1590675"/>
            <a:ext cx="3246121" cy="425932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A9557FF2-93A3-48A1-AB68-35D6813B3A91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02920" y="1590675"/>
            <a:ext cx="3246121" cy="436552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1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noProof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0D32884E-EBB5-47FA-9B0A-E32B264BC5A1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512064" y="1655063"/>
            <a:ext cx="11248136" cy="4123945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 noProof="0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552944" y="5359400"/>
            <a:ext cx="4207056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noProof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noProof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62" r:id="rId4"/>
    <p:sldLayoutId id="2147483659" r:id="rId5"/>
    <p:sldLayoutId id="2147483663" r:id="rId6"/>
    <p:sldLayoutId id="2147483677" r:id="rId7"/>
    <p:sldLayoutId id="2147483654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3" r:id="rId20"/>
    <p:sldLayoutId id="2147483674" r:id="rId21"/>
    <p:sldLayoutId id="2147483676" r:id="rId22"/>
    <p:sldLayoutId id="2147483655" r:id="rId23"/>
    <p:sldLayoutId id="2147483675" r:id="rId24"/>
    <p:sldLayoutId id="2147483672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9140497" cy="1252536"/>
          </a:xfrm>
        </p:spPr>
        <p:txBody>
          <a:bodyPr rtlCol="0"/>
          <a:lstStyle/>
          <a:p>
            <a:r>
              <a:rPr lang="pt-PT" sz="5500" spc="-150" err="1"/>
              <a:t>Integrative</a:t>
            </a:r>
            <a:r>
              <a:rPr lang="pt-PT" sz="5500" spc="0"/>
              <a:t> Project LAPR4</a:t>
            </a:r>
            <a:endParaRPr lang="en-US" sz="5500" spc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vert="horz" lIns="180000" tIns="180000" rIns="180000" bIns="180000" rtlCol="0" anchor="t">
            <a:noAutofit/>
          </a:bodyPr>
          <a:lstStyle/>
          <a:p>
            <a:r>
              <a:rPr lang="pt-PT"/>
              <a:t>2DF-G03 / </a:t>
            </a:r>
            <a:r>
              <a:rPr lang="pt-PT" err="1"/>
              <a:t>Group</a:t>
            </a:r>
            <a:r>
              <a:rPr lang="pt-PT"/>
              <a:t> Elements: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CE193-1914-F881-0B53-1DAE414D1AB9}"/>
              </a:ext>
            </a:extLst>
          </p:cNvPr>
          <p:cNvSpPr txBox="1"/>
          <p:nvPr/>
        </p:nvSpPr>
        <p:spPr>
          <a:xfrm>
            <a:off x="9795641" y="4181365"/>
            <a:ext cx="2708166" cy="1787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Nuno Alves – 1201427</a:t>
            </a:r>
            <a:endParaRPr lang="en-US" b="1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Pedro Sousa – 1201428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Sérgio Lopes – 1200625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Tiago Freitas – 1200628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Vasco Azevedo - 1202016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9B45A1-2F92-4CA4-2B9D-682E84A4A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469" y="6350082"/>
            <a:ext cx="1525752" cy="4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Marcador de Posição da Imagem 31" descr="mãos a bater palmas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spc="-150" noProof="1"/>
              <a:t>Thank you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 rtlCol="0"/>
          <a:lstStyle/>
          <a:p>
            <a:pPr rtl="0"/>
            <a:r>
              <a:rPr lang="pt-PT" noProof="1"/>
              <a:t>10</a:t>
            </a:r>
          </a:p>
        </p:txBody>
      </p:sp>
      <p:pic>
        <p:nvPicPr>
          <p:cNvPr id="1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ED8D443-6B4A-DC29-B3F7-06055F170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14" y="6402634"/>
            <a:ext cx="1525752" cy="4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m texto, pessoa&#10;&#10;Descrição gerada automaticamente">
            <a:extLst>
              <a:ext uri="{FF2B5EF4-FFF2-40B4-BE49-F238E27FC236}">
                <a16:creationId xmlns:a16="http://schemas.microsoft.com/office/drawing/2014/main" id="{69B08E68-9033-4ACA-D258-23EA280D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80" y="-670560"/>
            <a:ext cx="13322808" cy="888187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1548036-6832-F885-7ECB-EF820309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0" y="3210633"/>
            <a:ext cx="4191000" cy="1461952"/>
          </a:xfrm>
        </p:spPr>
        <p:txBody>
          <a:bodyPr/>
          <a:lstStyle/>
          <a:p>
            <a:r>
              <a:rPr lang="pt-PT" spc="-150"/>
              <a:t>Index</a:t>
            </a:r>
            <a:endParaRPr lang="en-US" spc="-15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00EAFAB-6674-5D5F-81E3-CB5D5556DF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1000" y="4672585"/>
            <a:ext cx="4191000" cy="5669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31385AE-411C-ECD5-240B-AB1D7F0A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noProof="0" smtClean="0"/>
              <a:pPr rtl="0"/>
              <a:t>2</a:t>
            </a:fld>
            <a:endParaRPr lang="pt-PT" noProof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4796B8-716F-DAE6-B0AB-4B84EAEDA966}"/>
              </a:ext>
            </a:extLst>
          </p:cNvPr>
          <p:cNvSpPr txBox="1"/>
          <p:nvPr/>
        </p:nvSpPr>
        <p:spPr>
          <a:xfrm>
            <a:off x="1664208" y="751344"/>
            <a:ext cx="5916168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pt-P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spc="300" dirty="0">
                <a:highlight>
                  <a:srgbClr val="C0C0C0"/>
                </a:highlight>
              </a:rPr>
              <a:t>Achieved 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spc="300" dirty="0">
                <a:highlight>
                  <a:srgbClr val="C0C0C0"/>
                </a:highlight>
              </a:rPr>
              <a:t>SWOT </a:t>
            </a:r>
            <a:r>
              <a:rPr lang="pt-PT" b="1" spc="300" dirty="0" err="1">
                <a:highlight>
                  <a:srgbClr val="C0C0C0"/>
                </a:highlight>
              </a:rPr>
              <a:t>Analysis</a:t>
            </a:r>
            <a:r>
              <a:rPr lang="pt-PT" b="1" spc="300" dirty="0">
                <a:highlight>
                  <a:srgbClr val="C0C0C0"/>
                </a:highlight>
              </a:rPr>
              <a:t> </a:t>
            </a:r>
            <a:endParaRPr lang="en-US" b="1" spc="3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spc="300" dirty="0">
                <a:highlight>
                  <a:srgbClr val="C0C0C0"/>
                </a:highlight>
              </a:rPr>
              <a:t>Evidence of Software </a:t>
            </a:r>
            <a:r>
              <a:rPr lang="pt-PT" b="1" spc="300" dirty="0" err="1">
                <a:highlight>
                  <a:srgbClr val="C0C0C0"/>
                </a:highlight>
              </a:rPr>
              <a:t>Engineering</a:t>
            </a:r>
            <a:r>
              <a:rPr lang="pt-PT" b="1" spc="300" dirty="0">
                <a:highlight>
                  <a:srgbClr val="C0C0C0"/>
                </a:highlight>
              </a:rPr>
              <a:t> </a:t>
            </a:r>
            <a:endParaRPr lang="en-US" b="1" spc="3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spc="300" dirty="0" err="1">
                <a:highlight>
                  <a:srgbClr val="C0C0C0"/>
                </a:highlight>
              </a:rPr>
              <a:t>Deployment</a:t>
            </a:r>
            <a:r>
              <a:rPr lang="pt-PT" b="1" spc="300" dirty="0">
                <a:highlight>
                  <a:srgbClr val="C0C0C0"/>
                </a:highlight>
              </a:rPr>
              <a:t> </a:t>
            </a:r>
            <a:r>
              <a:rPr lang="pt-PT" b="1" spc="300" dirty="0" err="1">
                <a:highlight>
                  <a:srgbClr val="C0C0C0"/>
                </a:highlight>
              </a:rPr>
              <a:t>Solution</a:t>
            </a:r>
            <a:endParaRPr lang="pt-PT" b="1" spc="3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spc="300" dirty="0" err="1">
                <a:highlight>
                  <a:srgbClr val="C0C0C0"/>
                </a:highlight>
              </a:rPr>
              <a:t>Product</a:t>
            </a:r>
            <a:r>
              <a:rPr lang="pt-PT" b="1" spc="300" dirty="0">
                <a:highlight>
                  <a:srgbClr val="C0C0C0"/>
                </a:highlight>
              </a:rPr>
              <a:t> </a:t>
            </a:r>
            <a:r>
              <a:rPr lang="pt-PT" b="1" spc="300" dirty="0" err="1">
                <a:highlight>
                  <a:srgbClr val="C0C0C0"/>
                </a:highlight>
              </a:rPr>
              <a:t>Solution</a:t>
            </a:r>
            <a:endParaRPr lang="pt-PT" b="1" spc="3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spc="300" dirty="0" err="1">
                <a:highlight>
                  <a:srgbClr val="C0C0C0"/>
                </a:highlight>
              </a:rPr>
              <a:t>Product</a:t>
            </a:r>
            <a:r>
              <a:rPr lang="pt-PT" b="1" spc="300" dirty="0">
                <a:highlight>
                  <a:srgbClr val="C0C0C0"/>
                </a:highlight>
              </a:rPr>
              <a:t> </a:t>
            </a:r>
            <a:r>
              <a:rPr lang="pt-PT" b="1" spc="300" dirty="0" err="1">
                <a:highlight>
                  <a:srgbClr val="C0C0C0"/>
                </a:highlight>
              </a:rPr>
              <a:t>Quality</a:t>
            </a:r>
            <a:endParaRPr lang="pt-PT" b="1" spc="3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spc="300" dirty="0" err="1">
                <a:highlight>
                  <a:srgbClr val="C0C0C0"/>
                </a:highlight>
              </a:rPr>
              <a:t>Improvements</a:t>
            </a:r>
            <a:endParaRPr lang="pt-PT" b="1" spc="300" dirty="0">
              <a:highlight>
                <a:srgbClr val="C0C0C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b="1" spc="300" dirty="0">
                <a:highlight>
                  <a:srgbClr val="C0C0C0"/>
                </a:highlight>
              </a:rPr>
              <a:t>Self-</a:t>
            </a:r>
            <a:r>
              <a:rPr lang="pt-PT" b="1" spc="300" dirty="0" err="1">
                <a:highlight>
                  <a:srgbClr val="C0C0C0"/>
                </a:highlight>
              </a:rPr>
              <a:t>Assessment</a:t>
            </a:r>
            <a:endParaRPr lang="pt-PT" b="1" spc="3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2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a Imagem 8" descr="Mão a tocar num telemóvel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 rtlCol="0"/>
          <a:lstStyle/>
          <a:p>
            <a:r>
              <a:rPr lang="pt-PT" sz="4800" spc="-150" err="1">
                <a:solidFill>
                  <a:schemeClr val="bg1">
                    <a:lumMod val="95000"/>
                  </a:schemeClr>
                </a:solidFill>
              </a:rPr>
              <a:t>Achieved</a:t>
            </a:r>
            <a:r>
              <a:rPr lang="pt-PT" sz="48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PT" sz="4800" err="1">
                <a:solidFill>
                  <a:schemeClr val="bg1">
                    <a:lumMod val="95000"/>
                  </a:schemeClr>
                </a:solidFill>
              </a:rPr>
              <a:t>Results</a:t>
            </a:r>
            <a:endParaRPr lang="pt-PT" sz="4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7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089B5EF-F355-2511-ADC4-4B30FB7FB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814" y="6402634"/>
            <a:ext cx="1525752" cy="45528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32409C-96ED-0819-9C53-51F89662D9A4}"/>
              </a:ext>
            </a:extLst>
          </p:cNvPr>
          <p:cNvSpPr txBox="1"/>
          <p:nvPr/>
        </p:nvSpPr>
        <p:spPr>
          <a:xfrm>
            <a:off x="918256" y="1938216"/>
            <a:ext cx="4222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t-PT" b="1" spc="300" dirty="0" err="1"/>
              <a:t>All</a:t>
            </a:r>
            <a:r>
              <a:rPr lang="pt-PT" b="1" spc="300" dirty="0"/>
              <a:t> </a:t>
            </a:r>
            <a:r>
              <a:rPr lang="pt-PT" b="1" spc="300" dirty="0" err="1"/>
              <a:t>User</a:t>
            </a:r>
            <a:r>
              <a:rPr lang="pt-PT" b="1" spc="300" dirty="0"/>
              <a:t> </a:t>
            </a:r>
            <a:r>
              <a:rPr lang="pt-PT" b="1" spc="300" dirty="0" err="1"/>
              <a:t>Stories</a:t>
            </a:r>
            <a:r>
              <a:rPr lang="pt-PT" b="1" spc="300" dirty="0"/>
              <a:t> </a:t>
            </a:r>
            <a:r>
              <a:rPr lang="pt-PT" b="1" spc="300" dirty="0" err="1"/>
              <a:t>were</a:t>
            </a:r>
            <a:r>
              <a:rPr lang="pt-PT" b="1" spc="300" dirty="0"/>
              <a:t> </a:t>
            </a:r>
            <a:r>
              <a:rPr lang="pt-PT" b="1" spc="300" dirty="0" err="1"/>
              <a:t>implemented</a:t>
            </a:r>
            <a:r>
              <a:rPr lang="pt-PT" b="1" spc="300" dirty="0"/>
              <a:t>.</a:t>
            </a:r>
          </a:p>
          <a:p>
            <a:pPr>
              <a:lnSpc>
                <a:spcPct val="150000"/>
              </a:lnSpc>
            </a:pPr>
            <a:endParaRPr lang="pt-PT" b="1" spc="300" dirty="0"/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t-PT" b="1" spc="300" dirty="0" err="1"/>
              <a:t>Most</a:t>
            </a:r>
            <a:r>
              <a:rPr lang="pt-PT" b="1" spc="300" dirty="0"/>
              <a:t> </a:t>
            </a:r>
            <a:r>
              <a:rPr lang="pt-PT" b="1" spc="300" dirty="0" err="1"/>
              <a:t>of</a:t>
            </a:r>
            <a:r>
              <a:rPr lang="pt-PT" b="1" spc="300"/>
              <a:t> the </a:t>
            </a:r>
            <a:r>
              <a:rPr lang="pt-PT" b="1" spc="300" dirty="0" err="1"/>
              <a:t>Functionalities</a:t>
            </a:r>
            <a:r>
              <a:rPr lang="pt-PT" b="1" spc="300" dirty="0"/>
              <a:t> are </a:t>
            </a:r>
            <a:r>
              <a:rPr lang="pt-PT" b="1" spc="300" dirty="0" err="1"/>
              <a:t>working</a:t>
            </a:r>
            <a:r>
              <a:rPr lang="pt-PT" b="1" spc="300" dirty="0"/>
              <a:t>.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pt-PT" b="1" spc="300" dirty="0"/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pt-PT" b="1" spc="300" dirty="0" err="1"/>
              <a:t>Improvement</a:t>
            </a:r>
            <a:r>
              <a:rPr lang="pt-PT" b="1" spc="300" dirty="0"/>
              <a:t> as team </a:t>
            </a:r>
            <a:r>
              <a:rPr lang="pt-PT" b="1" spc="300" dirty="0" err="1"/>
              <a:t>work</a:t>
            </a:r>
            <a:r>
              <a:rPr lang="pt-PT" b="1" spc="300" dirty="0"/>
              <a:t>.</a:t>
            </a:r>
          </a:p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pt-PT" dirty="0"/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pt-PT" dirty="0"/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pt-PT" dirty="0"/>
          </a:p>
          <a:p>
            <a:pPr marL="285750" indent="-285750"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799" y="2100317"/>
            <a:ext cx="1984175" cy="114824"/>
          </a:xfrm>
          <a:custGeom>
            <a:avLst/>
            <a:gdLst>
              <a:gd name="connsiteX0" fmla="*/ 0 w 1984175"/>
              <a:gd name="connsiteY0" fmla="*/ 0 h 114824"/>
              <a:gd name="connsiteX1" fmla="*/ 1984175 w 1984175"/>
              <a:gd name="connsiteY1" fmla="*/ 0 h 114824"/>
              <a:gd name="connsiteX2" fmla="*/ 1984175 w 1984175"/>
              <a:gd name="connsiteY2" fmla="*/ 114824 h 114824"/>
              <a:gd name="connsiteX3" fmla="*/ 0 w 1984175"/>
              <a:gd name="connsiteY3" fmla="*/ 114824 h 114824"/>
              <a:gd name="connsiteX4" fmla="*/ 0 w 1984175"/>
              <a:gd name="connsiteY4" fmla="*/ 0 h 114824"/>
              <a:gd name="connsiteX0" fmla="*/ 0 w 1984175"/>
              <a:gd name="connsiteY0" fmla="*/ 251012 h 365836"/>
              <a:gd name="connsiteX1" fmla="*/ 1966246 w 1984175"/>
              <a:gd name="connsiteY1" fmla="*/ 0 h 365836"/>
              <a:gd name="connsiteX2" fmla="*/ 1984175 w 1984175"/>
              <a:gd name="connsiteY2" fmla="*/ 365836 h 365836"/>
              <a:gd name="connsiteX3" fmla="*/ 0 w 1984175"/>
              <a:gd name="connsiteY3" fmla="*/ 365836 h 365836"/>
              <a:gd name="connsiteX4" fmla="*/ 0 w 1984175"/>
              <a:gd name="connsiteY4" fmla="*/ 251012 h 365836"/>
              <a:gd name="connsiteX0" fmla="*/ 0 w 1984175"/>
              <a:gd name="connsiteY0" fmla="*/ 0 h 114824"/>
              <a:gd name="connsiteX1" fmla="*/ 1975210 w 1984175"/>
              <a:gd name="connsiteY1" fmla="*/ 0 h 114824"/>
              <a:gd name="connsiteX2" fmla="*/ 1984175 w 1984175"/>
              <a:gd name="connsiteY2" fmla="*/ 114824 h 114824"/>
              <a:gd name="connsiteX3" fmla="*/ 0 w 1984175"/>
              <a:gd name="connsiteY3" fmla="*/ 114824 h 114824"/>
              <a:gd name="connsiteX4" fmla="*/ 0 w 1984175"/>
              <a:gd name="connsiteY4" fmla="*/ 0 h 1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175" h="114824">
                <a:moveTo>
                  <a:pt x="0" y="0"/>
                </a:moveTo>
                <a:lnTo>
                  <a:pt x="1975210" y="0"/>
                </a:lnTo>
                <a:lnTo>
                  <a:pt x="1984175" y="114824"/>
                </a:lnTo>
                <a:lnTo>
                  <a:pt x="0" y="1148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643559"/>
            <a:ext cx="11340000" cy="432000"/>
          </a:xfrm>
        </p:spPr>
        <p:txBody>
          <a:bodyPr rtlCol="0"/>
          <a:lstStyle/>
          <a:p>
            <a:pPr algn="ctr" rtl="0"/>
            <a:r>
              <a:rPr lang="pt-PT"/>
              <a:t>SWOT </a:t>
            </a:r>
            <a:r>
              <a:rPr lang="pt-PT" err="1"/>
              <a:t>Analysis</a:t>
            </a:r>
            <a:r>
              <a:rPr lang="pt-PT"/>
              <a:t> 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PT" err="1"/>
              <a:t>Strengths</a:t>
            </a:r>
            <a:endParaRPr lang="pt-PT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pt-PT" err="1"/>
              <a:t>Weaknesses</a:t>
            </a:r>
            <a:endParaRPr lang="pt-PT"/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4</a:t>
            </a:fld>
            <a:endParaRPr lang="pt-PT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pic>
        <p:nvPicPr>
          <p:cNvPr id="18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6EE4B98-DA17-0365-0914-17C72D50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814" y="6402634"/>
            <a:ext cx="1525752" cy="45528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67EEE28-EC96-3EBF-34E8-64C4CFCABBE1}"/>
              </a:ext>
            </a:extLst>
          </p:cNvPr>
          <p:cNvSpPr txBox="1"/>
          <p:nvPr/>
        </p:nvSpPr>
        <p:spPr>
          <a:xfrm>
            <a:off x="431800" y="2947458"/>
            <a:ext cx="514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PT" err="1"/>
              <a:t>Adaptability</a:t>
            </a:r>
            <a:r>
              <a:rPr lang="pt-PT"/>
              <a:t>;</a:t>
            </a:r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PT" err="1"/>
              <a:t>Communication</a:t>
            </a:r>
            <a:r>
              <a:rPr lang="pt-PT"/>
              <a:t>;</a:t>
            </a:r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pt-PT" err="1"/>
              <a:t>Teamwork</a:t>
            </a:r>
            <a:r>
              <a:rPr lang="pt-PT"/>
              <a:t>;</a:t>
            </a:r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pt-PT"/>
          </a:p>
          <a:p>
            <a:pPr marL="285750" indent="-28575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pt-PT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7C47FF0-09B2-BD6B-8198-78D41A8F84F9}"/>
              </a:ext>
            </a:extLst>
          </p:cNvPr>
          <p:cNvSpPr txBox="1"/>
          <p:nvPr/>
        </p:nvSpPr>
        <p:spPr>
          <a:xfrm>
            <a:off x="6277355" y="3020075"/>
            <a:ext cx="369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t-PT" dirty="0" err="1"/>
              <a:t>Playing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deadline;</a:t>
            </a:r>
          </a:p>
          <a:p>
            <a:pPr marL="285750" indent="-2857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endParaRPr lang="pt-PT" dirty="0"/>
          </a:p>
        </p:txBody>
      </p:sp>
      <p:sp>
        <p:nvSpPr>
          <p:cNvPr id="26" name="Retângulo 11">
            <a:extLst>
              <a:ext uri="{FF2B5EF4-FFF2-40B4-BE49-F238E27FC236}">
                <a16:creationId xmlns:a16="http://schemas.microsoft.com/office/drawing/2014/main" id="{4EB0D0D2-37D5-F4C0-C809-A63A7D93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799" y="4592279"/>
            <a:ext cx="1984175" cy="114824"/>
          </a:xfrm>
          <a:custGeom>
            <a:avLst/>
            <a:gdLst>
              <a:gd name="connsiteX0" fmla="*/ 0 w 1984175"/>
              <a:gd name="connsiteY0" fmla="*/ 0 h 114824"/>
              <a:gd name="connsiteX1" fmla="*/ 1984175 w 1984175"/>
              <a:gd name="connsiteY1" fmla="*/ 0 h 114824"/>
              <a:gd name="connsiteX2" fmla="*/ 1984175 w 1984175"/>
              <a:gd name="connsiteY2" fmla="*/ 114824 h 114824"/>
              <a:gd name="connsiteX3" fmla="*/ 0 w 1984175"/>
              <a:gd name="connsiteY3" fmla="*/ 114824 h 114824"/>
              <a:gd name="connsiteX4" fmla="*/ 0 w 1984175"/>
              <a:gd name="connsiteY4" fmla="*/ 0 h 114824"/>
              <a:gd name="connsiteX0" fmla="*/ 0 w 1984175"/>
              <a:gd name="connsiteY0" fmla="*/ 251012 h 365836"/>
              <a:gd name="connsiteX1" fmla="*/ 1966246 w 1984175"/>
              <a:gd name="connsiteY1" fmla="*/ 0 h 365836"/>
              <a:gd name="connsiteX2" fmla="*/ 1984175 w 1984175"/>
              <a:gd name="connsiteY2" fmla="*/ 365836 h 365836"/>
              <a:gd name="connsiteX3" fmla="*/ 0 w 1984175"/>
              <a:gd name="connsiteY3" fmla="*/ 365836 h 365836"/>
              <a:gd name="connsiteX4" fmla="*/ 0 w 1984175"/>
              <a:gd name="connsiteY4" fmla="*/ 251012 h 365836"/>
              <a:gd name="connsiteX0" fmla="*/ 0 w 1984175"/>
              <a:gd name="connsiteY0" fmla="*/ 0 h 114824"/>
              <a:gd name="connsiteX1" fmla="*/ 1975210 w 1984175"/>
              <a:gd name="connsiteY1" fmla="*/ 0 h 114824"/>
              <a:gd name="connsiteX2" fmla="*/ 1984175 w 1984175"/>
              <a:gd name="connsiteY2" fmla="*/ 114824 h 114824"/>
              <a:gd name="connsiteX3" fmla="*/ 0 w 1984175"/>
              <a:gd name="connsiteY3" fmla="*/ 114824 h 114824"/>
              <a:gd name="connsiteX4" fmla="*/ 0 w 1984175"/>
              <a:gd name="connsiteY4" fmla="*/ 0 h 1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175" h="114824">
                <a:moveTo>
                  <a:pt x="0" y="0"/>
                </a:moveTo>
                <a:lnTo>
                  <a:pt x="1975210" y="0"/>
                </a:lnTo>
                <a:lnTo>
                  <a:pt x="1984175" y="114824"/>
                </a:lnTo>
                <a:lnTo>
                  <a:pt x="0" y="114824"/>
                </a:lnTo>
                <a:lnTo>
                  <a:pt x="0" y="0"/>
                </a:lnTo>
                <a:close/>
              </a:path>
            </a:pathLst>
          </a:custGeom>
          <a:solidFill>
            <a:srgbClr val="CC76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7" name="Retângulo 11">
            <a:extLst>
              <a:ext uri="{FF2B5EF4-FFF2-40B4-BE49-F238E27FC236}">
                <a16:creationId xmlns:a16="http://schemas.microsoft.com/office/drawing/2014/main" id="{B59FF595-DBA2-8A36-30CD-B23BDEB86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4477455"/>
            <a:ext cx="1984175" cy="114824"/>
          </a:xfrm>
          <a:custGeom>
            <a:avLst/>
            <a:gdLst>
              <a:gd name="connsiteX0" fmla="*/ 0 w 1984175"/>
              <a:gd name="connsiteY0" fmla="*/ 0 h 114824"/>
              <a:gd name="connsiteX1" fmla="*/ 1984175 w 1984175"/>
              <a:gd name="connsiteY1" fmla="*/ 0 h 114824"/>
              <a:gd name="connsiteX2" fmla="*/ 1984175 w 1984175"/>
              <a:gd name="connsiteY2" fmla="*/ 114824 h 114824"/>
              <a:gd name="connsiteX3" fmla="*/ 0 w 1984175"/>
              <a:gd name="connsiteY3" fmla="*/ 114824 h 114824"/>
              <a:gd name="connsiteX4" fmla="*/ 0 w 1984175"/>
              <a:gd name="connsiteY4" fmla="*/ 0 h 114824"/>
              <a:gd name="connsiteX0" fmla="*/ 0 w 1984175"/>
              <a:gd name="connsiteY0" fmla="*/ 251012 h 365836"/>
              <a:gd name="connsiteX1" fmla="*/ 1966246 w 1984175"/>
              <a:gd name="connsiteY1" fmla="*/ 0 h 365836"/>
              <a:gd name="connsiteX2" fmla="*/ 1984175 w 1984175"/>
              <a:gd name="connsiteY2" fmla="*/ 365836 h 365836"/>
              <a:gd name="connsiteX3" fmla="*/ 0 w 1984175"/>
              <a:gd name="connsiteY3" fmla="*/ 365836 h 365836"/>
              <a:gd name="connsiteX4" fmla="*/ 0 w 1984175"/>
              <a:gd name="connsiteY4" fmla="*/ 251012 h 365836"/>
              <a:gd name="connsiteX0" fmla="*/ 0 w 1984175"/>
              <a:gd name="connsiteY0" fmla="*/ 0 h 114824"/>
              <a:gd name="connsiteX1" fmla="*/ 1975210 w 1984175"/>
              <a:gd name="connsiteY1" fmla="*/ 0 h 114824"/>
              <a:gd name="connsiteX2" fmla="*/ 1984175 w 1984175"/>
              <a:gd name="connsiteY2" fmla="*/ 114824 h 114824"/>
              <a:gd name="connsiteX3" fmla="*/ 0 w 1984175"/>
              <a:gd name="connsiteY3" fmla="*/ 114824 h 114824"/>
              <a:gd name="connsiteX4" fmla="*/ 0 w 1984175"/>
              <a:gd name="connsiteY4" fmla="*/ 0 h 1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175" h="114824">
                <a:moveTo>
                  <a:pt x="0" y="0"/>
                </a:moveTo>
                <a:lnTo>
                  <a:pt x="1975210" y="0"/>
                </a:lnTo>
                <a:lnTo>
                  <a:pt x="1984175" y="114824"/>
                </a:lnTo>
                <a:lnTo>
                  <a:pt x="0" y="114824"/>
                </a:lnTo>
                <a:lnTo>
                  <a:pt x="0" y="0"/>
                </a:lnTo>
                <a:close/>
              </a:path>
            </a:pathLst>
          </a:custGeom>
          <a:solidFill>
            <a:srgbClr val="0F73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29" name="Marcador de Posição do Texto 3">
            <a:extLst>
              <a:ext uri="{FF2B5EF4-FFF2-40B4-BE49-F238E27FC236}">
                <a16:creationId xmlns:a16="http://schemas.microsoft.com/office/drawing/2014/main" id="{5A79F9E4-4C57-3704-4736-BFCC405FF2E9}"/>
              </a:ext>
            </a:extLst>
          </p:cNvPr>
          <p:cNvSpPr txBox="1">
            <a:spLocks/>
          </p:cNvSpPr>
          <p:nvPr/>
        </p:nvSpPr>
        <p:spPr>
          <a:xfrm>
            <a:off x="431799" y="4847380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err="1"/>
              <a:t>Opportunities</a:t>
            </a:r>
            <a:endParaRPr lang="pt-PT"/>
          </a:p>
        </p:txBody>
      </p:sp>
      <p:sp>
        <p:nvSpPr>
          <p:cNvPr id="30" name="Marcador de Posição do Texto 3">
            <a:extLst>
              <a:ext uri="{FF2B5EF4-FFF2-40B4-BE49-F238E27FC236}">
                <a16:creationId xmlns:a16="http://schemas.microsoft.com/office/drawing/2014/main" id="{C94C472B-1D7D-6329-F58F-F6B88665CF98}"/>
              </a:ext>
            </a:extLst>
          </p:cNvPr>
          <p:cNvSpPr txBox="1">
            <a:spLocks/>
          </p:cNvSpPr>
          <p:nvPr/>
        </p:nvSpPr>
        <p:spPr>
          <a:xfrm>
            <a:off x="6300000" y="4771369"/>
            <a:ext cx="5472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Threats</a:t>
            </a:r>
            <a:endParaRPr lang="pt-PT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821BF3B-FC81-9C77-CE0D-3C8B6E7BBEBD}"/>
              </a:ext>
            </a:extLst>
          </p:cNvPr>
          <p:cNvSpPr txBox="1"/>
          <p:nvPr/>
        </p:nvSpPr>
        <p:spPr>
          <a:xfrm>
            <a:off x="431799" y="5477435"/>
            <a:ext cx="2967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</a:buBlip>
            </a:pPr>
            <a:r>
              <a:rPr lang="pt-PT" err="1"/>
              <a:t>Better</a:t>
            </a:r>
            <a:r>
              <a:rPr lang="pt-PT"/>
              <a:t> </a:t>
            </a:r>
            <a:r>
              <a:rPr lang="pt-PT" err="1"/>
              <a:t>knowledge</a:t>
            </a:r>
            <a:r>
              <a:rPr lang="pt-PT"/>
              <a:t> for future;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6921BBE-EF84-0923-927F-5E9B32DC9281}"/>
              </a:ext>
            </a:extLst>
          </p:cNvPr>
          <p:cNvSpPr txBox="1"/>
          <p:nvPr/>
        </p:nvSpPr>
        <p:spPr>
          <a:xfrm>
            <a:off x="6096000" y="5477435"/>
            <a:ext cx="3693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endParaRPr lang="pt-PT" dirty="0"/>
          </a:p>
          <a:p>
            <a:pPr marL="285750" indent="-285750"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pt-PT" dirty="0" err="1"/>
              <a:t>There</a:t>
            </a:r>
            <a:r>
              <a:rPr lang="pt-PT" dirty="0"/>
              <a:t> are a </a:t>
            </a:r>
            <a:r>
              <a:rPr lang="pt-PT" dirty="0" err="1"/>
              <a:t>few</a:t>
            </a:r>
            <a:r>
              <a:rPr lang="pt-PT" dirty="0"/>
              <a:t> </a:t>
            </a:r>
            <a:r>
              <a:rPr lang="pt-PT" dirty="0" err="1"/>
              <a:t>functional</a:t>
            </a:r>
            <a:r>
              <a:rPr lang="pt-PT" dirty="0"/>
              <a:t> </a:t>
            </a:r>
            <a:r>
              <a:rPr lang="pt-PT" dirty="0" err="1"/>
              <a:t>tests</a:t>
            </a:r>
            <a:r>
              <a:rPr lang="pt-PT" dirty="0"/>
              <a:t>, </a:t>
            </a:r>
            <a:r>
              <a:rPr lang="pt-PT" dirty="0" err="1"/>
              <a:t>even</a:t>
            </a:r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tried</a:t>
            </a:r>
            <a:r>
              <a:rPr lang="pt-PT" dirty="0"/>
              <a:t> to </a:t>
            </a:r>
            <a:r>
              <a:rPr lang="pt-PT" dirty="0" err="1"/>
              <a:t>test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classes;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ção da Imagem 9" descr="Uma imagem com texto&#10;&#10;Descrição gerada automaticamente">
            <a:extLst>
              <a:ext uri="{FF2B5EF4-FFF2-40B4-BE49-F238E27FC236}">
                <a16:creationId xmlns:a16="http://schemas.microsoft.com/office/drawing/2014/main" id="{16405749-584A-CAE8-3F97-01566CD45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4164" r="24164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1A3CE11-03AF-90C7-ECFE-3E99C4F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962656"/>
            <a:ext cx="4648200" cy="1825244"/>
          </a:xfrm>
        </p:spPr>
        <p:txBody>
          <a:bodyPr/>
          <a:lstStyle/>
          <a:p>
            <a:pPr algn="l"/>
            <a:r>
              <a:rPr lang="en-US" sz="4000" spc="-150"/>
              <a:t>Applying the software engineering</a:t>
            </a:r>
            <a:endParaRPr lang="pt-PT" sz="4000" spc="-15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3C46C6-37D8-970B-C0FB-935DB05B6C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138334F-53E9-36EE-F8AC-C4D38118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758952"/>
            <a:ext cx="5472000" cy="4909160"/>
          </a:xfrm>
        </p:spPr>
        <p:txBody>
          <a:bodyPr anchor="ctr"/>
          <a:lstStyle/>
          <a:p>
            <a:endParaRPr lang="pt-PT" dirty="0"/>
          </a:p>
          <a:p>
            <a:pPr marL="0" indent="0">
              <a:lnSpc>
                <a:spcPct val="250000"/>
              </a:lnSpc>
              <a:buNone/>
            </a:pPr>
            <a:r>
              <a:rPr lang="pt-PT" b="1" dirty="0" err="1"/>
              <a:t>We</a:t>
            </a:r>
            <a:r>
              <a:rPr lang="pt-PT" b="1" dirty="0"/>
              <a:t> </a:t>
            </a:r>
            <a:r>
              <a:rPr lang="pt-PT" b="1" dirty="0" err="1"/>
              <a:t>applied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software </a:t>
            </a:r>
            <a:r>
              <a:rPr lang="pt-PT" b="1" dirty="0" err="1"/>
              <a:t>engineering</a:t>
            </a:r>
            <a:r>
              <a:rPr lang="pt-PT" b="1" dirty="0"/>
              <a:t> </a:t>
            </a:r>
            <a:r>
              <a:rPr lang="pt-PT" b="1" dirty="0" err="1"/>
              <a:t>using</a:t>
            </a:r>
            <a:r>
              <a:rPr lang="pt-PT" b="1" dirty="0"/>
              <a:t>:</a:t>
            </a:r>
          </a:p>
          <a:p>
            <a:r>
              <a:rPr lang="pt-PT" dirty="0"/>
              <a:t>UI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Controllers</a:t>
            </a:r>
            <a:endParaRPr lang="pt-PT" dirty="0"/>
          </a:p>
          <a:p>
            <a:r>
              <a:rPr lang="pt-PT" dirty="0" err="1"/>
              <a:t>Encapsulation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Inheritance</a:t>
            </a:r>
            <a:r>
              <a:rPr lang="pt-PT" dirty="0"/>
              <a:t>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1207FD-B31B-D3A2-2569-1A1BA4DAC49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14EBAFF-6836-6318-29A8-E0E049C8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814" y="6402634"/>
            <a:ext cx="1525752" cy="4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ção da Imagem 17">
            <a:extLst>
              <a:ext uri="{FF2B5EF4-FFF2-40B4-BE49-F238E27FC236}">
                <a16:creationId xmlns:a16="http://schemas.microsoft.com/office/drawing/2014/main" id="{683CCEBB-585B-C8AC-794E-40CD7D4993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7250" r="17250"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1A3CE11-03AF-90C7-ECFE-3E99C4F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435" y="4361440"/>
            <a:ext cx="4758565" cy="1695075"/>
          </a:xfrm>
        </p:spPr>
        <p:txBody>
          <a:bodyPr/>
          <a:lstStyle/>
          <a:p>
            <a:r>
              <a:rPr lang="pt-PT" err="1"/>
              <a:t>Deployement</a:t>
            </a:r>
            <a:r>
              <a:rPr lang="pt-PT"/>
              <a:t> </a:t>
            </a:r>
            <a:r>
              <a:rPr lang="pt-PT" err="1"/>
              <a:t>Solution</a:t>
            </a:r>
            <a:endParaRPr lang="pt-PT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A138334F-53E9-36EE-F8AC-C4D38118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32" y="585216"/>
            <a:ext cx="5472000" cy="21385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project</a:t>
            </a:r>
            <a:r>
              <a:rPr lang="pt-PT" b="1" dirty="0"/>
              <a:t> </a:t>
            </a:r>
            <a:r>
              <a:rPr lang="pt-PT" b="1" dirty="0" err="1"/>
              <a:t>has</a:t>
            </a:r>
            <a:r>
              <a:rPr lang="pt-PT" b="1" dirty="0"/>
              <a:t> a </a:t>
            </a:r>
            <a:r>
              <a:rPr lang="pt-PT" b="1" dirty="0" err="1"/>
              <a:t>few</a:t>
            </a:r>
            <a:r>
              <a:rPr lang="pt-PT" b="1" dirty="0"/>
              <a:t> </a:t>
            </a:r>
            <a:r>
              <a:rPr lang="pt-PT" b="1" dirty="0" err="1"/>
              <a:t>applications</a:t>
            </a:r>
            <a:r>
              <a:rPr lang="pt-PT" b="1" dirty="0"/>
              <a:t> </a:t>
            </a:r>
            <a:r>
              <a:rPr lang="pt-PT" b="1" dirty="0" err="1"/>
              <a:t>interconnected</a:t>
            </a:r>
            <a:r>
              <a:rPr lang="pt-PT" b="1" dirty="0"/>
              <a:t> </a:t>
            </a:r>
            <a:r>
              <a:rPr lang="pt-PT" b="1" dirty="0" err="1"/>
              <a:t>that</a:t>
            </a:r>
            <a:r>
              <a:rPr lang="pt-PT" b="1" dirty="0"/>
              <a:t> </a:t>
            </a:r>
            <a:r>
              <a:rPr lang="pt-PT" b="1" dirty="0" err="1"/>
              <a:t>allow</a:t>
            </a:r>
            <a:r>
              <a:rPr lang="pt-PT" b="1" dirty="0"/>
              <a:t> </a:t>
            </a:r>
            <a:r>
              <a:rPr lang="pt-PT" b="1" dirty="0" err="1"/>
              <a:t>us</a:t>
            </a:r>
            <a:r>
              <a:rPr lang="pt-PT" b="1" dirty="0"/>
              <a:t> to </a:t>
            </a:r>
            <a:r>
              <a:rPr lang="pt-PT" b="1" dirty="0" err="1"/>
              <a:t>have</a:t>
            </a:r>
            <a:r>
              <a:rPr lang="pt-PT" b="1" dirty="0"/>
              <a:t> </a:t>
            </a:r>
            <a:r>
              <a:rPr lang="pt-PT" b="1" dirty="0" err="1"/>
              <a:t>several</a:t>
            </a:r>
            <a:r>
              <a:rPr lang="pt-PT" b="1" dirty="0"/>
              <a:t> </a:t>
            </a:r>
            <a:r>
              <a:rPr lang="pt-PT" b="1" dirty="0" err="1"/>
              <a:t>functionalities</a:t>
            </a:r>
            <a:r>
              <a:rPr lang="pt-PT" b="1" dirty="0"/>
              <a:t>, </a:t>
            </a:r>
            <a:r>
              <a:rPr lang="pt-PT" b="1" dirty="0" err="1"/>
              <a:t>such</a:t>
            </a:r>
            <a:r>
              <a:rPr lang="pt-PT" b="1" dirty="0"/>
              <a:t> as:</a:t>
            </a:r>
          </a:p>
          <a:p>
            <a:r>
              <a:rPr lang="pt-PT" dirty="0"/>
              <a:t>Portal</a:t>
            </a:r>
          </a:p>
          <a:p>
            <a:r>
              <a:rPr lang="pt-PT" dirty="0"/>
              <a:t>RH </a:t>
            </a:r>
            <a:r>
              <a:rPr lang="pt-PT" dirty="0" err="1"/>
              <a:t>services</a:t>
            </a:r>
            <a:endParaRPr lang="pt-PT" dirty="0"/>
          </a:p>
          <a:p>
            <a:r>
              <a:rPr lang="pt-PT" dirty="0" err="1"/>
              <a:t>Flow</a:t>
            </a:r>
            <a:r>
              <a:rPr lang="pt-PT" dirty="0"/>
              <a:t> </a:t>
            </a:r>
            <a:r>
              <a:rPr lang="pt-PT" dirty="0" err="1"/>
              <a:t>engine</a:t>
            </a:r>
            <a:endParaRPr lang="pt-PT" dirty="0"/>
          </a:p>
          <a:p>
            <a:r>
              <a:rPr lang="pt-PT" dirty="0"/>
              <a:t>Auto </a:t>
            </a:r>
            <a:r>
              <a:rPr lang="pt-PT" dirty="0" err="1"/>
              <a:t>task</a:t>
            </a:r>
            <a:r>
              <a:rPr lang="pt-PT" dirty="0"/>
              <a:t> </a:t>
            </a:r>
            <a:r>
              <a:rPr lang="pt-PT" dirty="0" err="1"/>
              <a:t>runner</a:t>
            </a:r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31207FD-B31B-D3A2-2569-1A1BA4DAC49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8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968E4F1-DA3B-8BE5-794D-1EB397BE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814" y="6402634"/>
            <a:ext cx="1525752" cy="45528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BE20E2E-EC0F-7F0D-1A7E-323E4AEA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2" y="3064330"/>
            <a:ext cx="5197149" cy="37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3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>
            <a:extLst>
              <a:ext uri="{FF2B5EF4-FFF2-40B4-BE49-F238E27FC236}">
                <a16:creationId xmlns:a16="http://schemas.microsoft.com/office/drawing/2014/main" id="{D54760EF-A1EE-AADD-65C3-ADCA1AF598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23808" r="23808"/>
          <a:stretch/>
        </p:blipFill>
        <p:spPr>
          <a:xfrm>
            <a:off x="20" y="-1"/>
            <a:ext cx="6095980" cy="6371351"/>
          </a:xfr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C8E1C44-29F8-59B2-64A4-79D5FBAF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anchor="ctr">
            <a:normAutofit/>
          </a:bodyPr>
          <a:lstStyle/>
          <a:p>
            <a:r>
              <a:rPr lang="pt-PT" sz="5100" spc="-150" err="1"/>
              <a:t>Product</a:t>
            </a:r>
            <a:r>
              <a:rPr lang="pt-PT" sz="5100"/>
              <a:t> </a:t>
            </a:r>
            <a:r>
              <a:rPr lang="pt-PT" sz="5100" err="1"/>
              <a:t>Quality</a:t>
            </a:r>
            <a:endParaRPr lang="pt-PT" sz="510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C8CEC55-3A29-4D3C-D9E1-153597DFBCC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2994141"/>
            <a:ext cx="6641626" cy="59015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15A6853-9D12-03C5-11C5-9EF710589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4142232"/>
            <a:ext cx="5472000" cy="2049767"/>
          </a:xfrm>
        </p:spPr>
        <p:txBody>
          <a:bodyPr>
            <a:normAutofit/>
          </a:bodyPr>
          <a:lstStyle/>
          <a:p>
            <a:r>
              <a:rPr lang="pt-PT" b="1" dirty="0" err="1"/>
              <a:t>We</a:t>
            </a:r>
            <a:r>
              <a:rPr lang="pt-PT" b="1" dirty="0"/>
              <a:t> </a:t>
            </a:r>
            <a:r>
              <a:rPr lang="pt-PT" b="1" dirty="0" err="1"/>
              <a:t>tried</a:t>
            </a:r>
            <a:r>
              <a:rPr lang="pt-PT" b="1" dirty="0"/>
              <a:t> </a:t>
            </a:r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best</a:t>
            </a:r>
            <a:r>
              <a:rPr lang="pt-PT" b="1" dirty="0"/>
              <a:t> to </a:t>
            </a:r>
            <a:r>
              <a:rPr lang="pt-PT" b="1" dirty="0" err="1"/>
              <a:t>implement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product</a:t>
            </a:r>
            <a:r>
              <a:rPr lang="pt-PT" b="1" dirty="0"/>
              <a:t> </a:t>
            </a:r>
            <a:r>
              <a:rPr lang="pt-PT" b="1" dirty="0" err="1"/>
              <a:t>with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requirements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functionalities</a:t>
            </a:r>
            <a:r>
              <a:rPr lang="pt-PT" b="1" dirty="0"/>
              <a:t> </a:t>
            </a:r>
            <a:r>
              <a:rPr lang="pt-PT" b="1" dirty="0" err="1"/>
              <a:t>asked</a:t>
            </a:r>
            <a:r>
              <a:rPr lang="pt-PT" b="1" dirty="0"/>
              <a:t> </a:t>
            </a:r>
            <a:r>
              <a:rPr lang="pt-PT" b="1" dirty="0" err="1"/>
              <a:t>by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client</a:t>
            </a:r>
            <a:r>
              <a:rPr lang="pt-PT" b="1" dirty="0"/>
              <a:t>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F7120604-D124-C44B-0B25-4C4623E33E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pt-PT" noProof="0"/>
              <a:t>Adicione um rodapé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2E9A02A-3AAD-9C12-9418-DC5AA6C0026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9B51A1E-902D-48AF-9020-955120F399B6}" type="slidenum">
              <a:rPr lang="pt-PT" noProof="0" smtClean="0"/>
              <a:pPr rtl="0">
                <a:spcAft>
                  <a:spcPts val="600"/>
                </a:spcAft>
              </a:pPr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7463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a Imagem 13" descr="Mão a escrever num post-it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 noProof="1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 rtlCol="0"/>
          <a:lstStyle/>
          <a:p>
            <a:pPr rtl="0"/>
            <a:fld id="{19B51A1E-902D-48AF-9020-955120F399B6}" type="slidenum">
              <a:rPr lang="pt-PT" noProof="1" dirty="0" smtClean="0"/>
              <a:pPr rtl="0"/>
              <a:t>8</a:t>
            </a:fld>
            <a:endParaRPr lang="pt-PT" noProof="1"/>
          </a:p>
        </p:txBody>
      </p:sp>
      <p:pic>
        <p:nvPicPr>
          <p:cNvPr id="7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83F872CA-1A28-E1E6-EC29-8A20B8C2B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297" y="6402634"/>
            <a:ext cx="1525752" cy="455284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DC3FA6CF-AA80-C6E8-04AC-C698E9F2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341" y="1824969"/>
            <a:ext cx="6766659" cy="121414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algn="ctr"/>
            <a:r>
              <a:rPr lang="en-US"/>
              <a:t> </a:t>
            </a:r>
            <a:r>
              <a:rPr lang="en-US" spc="-150">
                <a:solidFill>
                  <a:schemeClr val="bg1">
                    <a:lumMod val="95000"/>
                  </a:schemeClr>
                </a:solidFill>
              </a:rPr>
              <a:t>Improvements</a:t>
            </a:r>
            <a:endParaRPr lang="pt-PT" spc="-15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B39477FD-6FF6-494A-2C1C-29FE5C5C7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999" y="3475413"/>
            <a:ext cx="5472000" cy="242835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t-PT" b="1" dirty="0" err="1"/>
              <a:t>Start</a:t>
            </a:r>
            <a:r>
              <a:rPr lang="pt-PT" b="1" dirty="0"/>
              <a:t> </a:t>
            </a:r>
            <a:r>
              <a:rPr lang="pt-PT" b="1" dirty="0" err="1"/>
              <a:t>Earlier</a:t>
            </a:r>
            <a:r>
              <a:rPr lang="pt-PT" b="1" dirty="0"/>
              <a:t> </a:t>
            </a:r>
            <a:r>
              <a:rPr lang="pt-PT" b="1" dirty="0" err="1"/>
              <a:t>on</a:t>
            </a:r>
            <a:r>
              <a:rPr lang="pt-PT" b="1" dirty="0"/>
              <a:t> the </a:t>
            </a:r>
            <a:r>
              <a:rPr lang="pt-PT" b="1" dirty="0" err="1"/>
              <a:t>development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US</a:t>
            </a:r>
          </a:p>
          <a:p>
            <a:r>
              <a:rPr lang="pt-PT" b="1" dirty="0" err="1"/>
              <a:t>Interact</a:t>
            </a:r>
            <a:r>
              <a:rPr lang="pt-PT" b="1" dirty="0"/>
              <a:t> more </a:t>
            </a:r>
            <a:r>
              <a:rPr lang="pt-PT" b="1" dirty="0" err="1"/>
              <a:t>with</a:t>
            </a:r>
            <a:r>
              <a:rPr lang="pt-PT" b="1" dirty="0"/>
              <a:t> </a:t>
            </a:r>
            <a:r>
              <a:rPr lang="pt-PT" b="1" dirty="0" err="1"/>
              <a:t>each</a:t>
            </a:r>
            <a:r>
              <a:rPr lang="pt-PT" b="1" dirty="0"/>
              <a:t> other</a:t>
            </a:r>
          </a:p>
          <a:p>
            <a:pPr marL="0" indent="0">
              <a:buNone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C317A-8077-2831-B897-8FAA3867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6000"/>
              <a:t>Self-</a:t>
            </a:r>
            <a:r>
              <a:rPr lang="pt-PT" sz="6000" err="1"/>
              <a:t>Assessment</a:t>
            </a:r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CF0350-20FC-19B3-E60E-77268D1DEFA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PT" noProof="0" smtClean="0"/>
              <a:pPr rtl="0"/>
              <a:t>9</a:t>
            </a:fld>
            <a:endParaRPr lang="pt-PT" noProof="0"/>
          </a:p>
        </p:txBody>
      </p:sp>
      <p:graphicFrame>
        <p:nvGraphicFramePr>
          <p:cNvPr id="9" name="Gráfico" descr="Coloque o gráfico aqui">
            <a:extLst>
              <a:ext uri="{FF2B5EF4-FFF2-40B4-BE49-F238E27FC236}">
                <a16:creationId xmlns:a16="http://schemas.microsoft.com/office/drawing/2014/main" id="{030B5013-267D-342A-3356-A2BD2066C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54814"/>
              </p:ext>
            </p:extLst>
          </p:nvPr>
        </p:nvGraphicFramePr>
        <p:xfrm>
          <a:off x="431800" y="1511300"/>
          <a:ext cx="1132840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4265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F4CCF4-D450-4896-9D26-824C258C6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89EDE6-EADC-4C51-A618-17CCFAE3C12F}">
  <ds:schemaRefs>
    <ds:schemaRef ds:uri="http://purl.org/dc/elements/1.1/"/>
    <ds:schemaRef ds:uri="71af3243-3dd4-4a8d-8c0d-dd76da1f02a5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00F07EC-B350-49E7-B6F3-FED47ED1C91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</Template>
  <TotalTime>4</TotalTime>
  <Words>203</Words>
  <Application>Microsoft Office PowerPoint</Application>
  <PresentationFormat>Ecrã Panorâmico</PresentationFormat>
  <Paragraphs>70</Paragraphs>
  <Slides>10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Corbel</vt:lpstr>
      <vt:lpstr>Times New Roman</vt:lpstr>
      <vt:lpstr>Tema do Office</vt:lpstr>
      <vt:lpstr>Integrative Project LAPR4</vt:lpstr>
      <vt:lpstr>Index</vt:lpstr>
      <vt:lpstr>Achieved Results</vt:lpstr>
      <vt:lpstr>SWOT Analysis </vt:lpstr>
      <vt:lpstr>Applying the software engineering</vt:lpstr>
      <vt:lpstr>Deployement Solution</vt:lpstr>
      <vt:lpstr>Product Quality</vt:lpstr>
      <vt:lpstr> Improvements</vt:lpstr>
      <vt:lpstr>Self-Assessment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Sérgio Lopes</dc:creator>
  <cp:lastModifiedBy>Pedro Sousa</cp:lastModifiedBy>
  <cp:revision>2</cp:revision>
  <dcterms:created xsi:type="dcterms:W3CDTF">2022-06-16T23:46:14Z</dcterms:created>
  <dcterms:modified xsi:type="dcterms:W3CDTF">2022-06-19T20:42:18Z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