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6858000" cx="9144000"/>
  <p:notesSz cx="6858000" cy="9144000"/>
  <p:embeddedFontLst>
    <p:embeddedFont>
      <p:font typeface="Cantarell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antarell-regular.fntdata"/><Relationship Id="rId20" Type="http://schemas.openxmlformats.org/officeDocument/2006/relationships/slide" Target="slides/slide16.xml"/><Relationship Id="rId42" Type="http://schemas.openxmlformats.org/officeDocument/2006/relationships/font" Target="fonts/Cantarell-italic.fntdata"/><Relationship Id="rId41" Type="http://schemas.openxmlformats.org/officeDocument/2006/relationships/font" Target="fonts/Cantarell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Cantarell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4a1e2e8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44a1e2e83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40eb256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340eb256e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40eb256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340eb256e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40eb256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340eb256e_0_1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40eb256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340eb256e_0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40eb256e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340eb256e_0_1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40eb256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340eb256e_0_1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4a1e2e8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44a1e2e83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4a1e2e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144a1e2e8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44a1e2e8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44a1e2e83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40eb256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340eb256e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4a1e2e8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44a1e2e83_1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4a1e2e8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44a1e2e83_1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4a1e2e83_1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144a1e2e83_17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44a1e2e8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144a1e2e83_1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bcec7f1c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bcec7f1c0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bcec7f1c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bcec7f1c0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bcec7f1c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bcec7f1c0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44a1e2e8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144a1e2e83_1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4a1e2e8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144a1e2e83_1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4a1e2e83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144a1e2e83_1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40eb256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340eb256e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340eb256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1340eb256e_0_1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44a1e2e83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144a1e2e83_1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340eb256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1340eb256e_0_1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340eb256e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1340eb256e_0_1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cec7f1c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bcec7f1c0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cec7f1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bcec7f1c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cec7f1c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bcec7f1c0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cec7f1c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bcec7f1c0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cec7f1c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bcec7f1c0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cec7f1c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bcec7f1c0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40eb256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340eb256e_0_1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gradFill>
          <a:gsLst>
            <a:gs pos="0">
              <a:srgbClr val="CED4E3"/>
            </a:gs>
            <a:gs pos="12000">
              <a:srgbClr val="CED4E3"/>
            </a:gs>
            <a:gs pos="20000">
              <a:srgbClr val="CDD3E1"/>
            </a:gs>
            <a:gs pos="100000">
              <a:srgbClr val="34394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685800" y="3355848"/>
            <a:ext cx="80772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ntarell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685800" y="1828800"/>
            <a:ext cx="8077200" cy="149961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oto Symbol"/>
              <a:buNone/>
              <a:defRPr/>
            </a:lvl6pPr>
            <a:lvl7pPr indent="0" lvl="6" marL="2743200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/>
            </a:lvl7pPr>
            <a:lvl8pPr indent="0" lvl="7" marL="3200400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None/>
              <a:defRPr/>
            </a:lvl8pPr>
            <a:lvl9pPr indent="0" lvl="8" marL="3657600" marR="0" rtl="0" algn="ctr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ntarel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 rot="5400000">
            <a:off x="2259195" y="-26805"/>
            <a:ext cx="4625609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▪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▪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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oto Symbol"/>
              <a:buChar char="⚫"/>
              <a:defRPr/>
            </a:lvl6pPr>
            <a:lvl7pPr indent="-317500" lvl="6" marL="320040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⚫"/>
              <a:defRPr/>
            </a:lvl7pPr>
            <a:lvl8pPr indent="-317500" lvl="7" marL="36576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⚫"/>
              <a:defRPr/>
            </a:lvl8pPr>
            <a:lvl9pPr indent="-317500" lvl="8" marL="411480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⚫"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/>
          <p:nvPr/>
        </p:nvSpPr>
        <p:spPr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90" name="Google Shape;90;p12"/>
          <p:cNvSpPr/>
          <p:nvPr/>
        </p:nvSpPr>
        <p:spPr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4808537" y="2247903"/>
            <a:ext cx="5851525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ntarel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541338" y="22066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▪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▪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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oto Symbol"/>
              <a:buChar char="⚫"/>
              <a:defRPr/>
            </a:lvl6pPr>
            <a:lvl7pPr indent="-317500" lvl="6" marL="320040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⚫"/>
              <a:defRPr/>
            </a:lvl7pPr>
            <a:lvl8pPr indent="-317500" lvl="7" marL="36576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⚫"/>
              <a:defRPr/>
            </a:lvl8pPr>
            <a:lvl9pPr indent="-317500" lvl="8" marL="411480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⚫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2640597" y="6377459"/>
            <a:ext cx="38364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ntarel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Noto Symbol"/>
              <a:buChar char="◼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ymbol"/>
              <a:buChar char="▪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▪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▪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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oto Symbol"/>
              <a:buChar char="⚫"/>
              <a:defRPr/>
            </a:lvl6pPr>
            <a:lvl7pPr indent="-317500" lvl="6" marL="320040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⚫"/>
              <a:defRPr/>
            </a:lvl7pPr>
            <a:lvl8pPr indent="-317500" lvl="7" marL="36576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⚫"/>
              <a:defRPr/>
            </a:lvl8pPr>
            <a:lvl9pPr indent="-317500" lvl="8" marL="411480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⚫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rgbClr val="CED4E3"/>
            </a:gs>
            <a:gs pos="12000">
              <a:srgbClr val="CED4E3"/>
            </a:gs>
            <a:gs pos="20000">
              <a:srgbClr val="CDD3E1"/>
            </a:gs>
            <a:gs pos="100000">
              <a:srgbClr val="34394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749808" y="118872"/>
            <a:ext cx="8013192" cy="163677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740664" y="1828800"/>
            <a:ext cx="8022336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ntarell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tarell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tarell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tarell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tarell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tarell"/>
              <a:buNone/>
              <a:defRPr/>
            </a:lvl6pPr>
            <a:lvl7pPr indent="-228600" lvl="6" marL="3200400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tarell"/>
              <a:buNone/>
              <a:defRPr/>
            </a:lvl7pPr>
            <a:lvl8pPr indent="-228600" lvl="7" marL="3657600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tarell"/>
              <a:buNone/>
              <a:defRPr/>
            </a:lvl8pPr>
            <a:lvl9pPr indent="-228600" lvl="8" marL="4114800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tarell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ntarel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457200" y="1773936"/>
            <a:ext cx="4038600" cy="46238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◼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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⚫"/>
              <a:defRPr/>
            </a:lvl6pPr>
            <a:lvl7pPr indent="-317500" lvl="6" marL="32004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7pPr>
            <a:lvl8pPr indent="-317500" lvl="7" marL="36576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8pPr>
            <a:lvl9pPr indent="-317500" lvl="8" marL="41148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4648200" y="1773936"/>
            <a:ext cx="4038600" cy="46238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◼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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⚫"/>
              <a:defRPr/>
            </a:lvl6pPr>
            <a:lvl7pPr indent="-317500" lvl="6" marL="32004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7pPr>
            <a:lvl8pPr indent="-317500" lvl="7" marL="36576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8pPr>
            <a:lvl9pPr indent="-317500" lvl="8" marL="41148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1698987"/>
            <a:ext cx="4040188" cy="71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ntarell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ntarell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ntarell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ntarell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ntarell"/>
              <a:buNone/>
              <a:defRPr/>
            </a:lvl6pPr>
            <a:lvl7pPr indent="-228600" lvl="6" marL="32004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7pPr>
            <a:lvl8pPr indent="-228600" lvl="7" marL="36576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8pPr>
            <a:lvl9pPr indent="-228600" lvl="8" marL="41148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57200" y="2449512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◼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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⚫"/>
              <a:defRPr/>
            </a:lvl6pPr>
            <a:lvl7pPr indent="-317500" lvl="6" marL="32004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7pPr>
            <a:lvl8pPr indent="-317500" lvl="7" marL="36576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8pPr>
            <a:lvl9pPr indent="-317500" lvl="8" marL="41148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3" type="body"/>
          </p:nvPr>
        </p:nvSpPr>
        <p:spPr>
          <a:xfrm>
            <a:off x="4645025" y="1698987"/>
            <a:ext cx="4041775" cy="71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ntarell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ntarell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ntarell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ntarell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ntarell"/>
              <a:buNone/>
              <a:defRPr/>
            </a:lvl6pPr>
            <a:lvl7pPr indent="-228600" lvl="6" marL="32004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7pPr>
            <a:lvl8pPr indent="-228600" lvl="7" marL="36576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8pPr>
            <a:lvl9pPr indent="-228600" lvl="8" marL="41148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4" type="body"/>
          </p:nvPr>
        </p:nvSpPr>
        <p:spPr>
          <a:xfrm>
            <a:off x="4645025" y="2449512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◼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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⚫"/>
              <a:defRPr/>
            </a:lvl6pPr>
            <a:lvl7pPr indent="-317500" lvl="6" marL="32004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7pPr>
            <a:lvl8pPr indent="-317500" lvl="7" marL="36576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8pPr>
            <a:lvl9pPr indent="-317500" lvl="8" marL="41148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ntarel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167838" y="152400"/>
            <a:ext cx="2523744" cy="9784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3019377" y="1743133"/>
            <a:ext cx="5920641" cy="45588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◼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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⚫"/>
              <a:defRPr/>
            </a:lvl6pPr>
            <a:lvl7pPr indent="-317500" lvl="6" marL="32004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7pPr>
            <a:lvl8pPr indent="-317500" lvl="7" marL="36576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8pPr>
            <a:lvl9pPr indent="-317500" lvl="8" marL="41148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167838" y="1730018"/>
            <a:ext cx="246888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ntarell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ntarell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ntarell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ntarell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ntarell"/>
              <a:buNone/>
              <a:defRPr/>
            </a:lvl6pPr>
            <a:lvl7pPr indent="-228600" lvl="6" marL="32004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7pPr>
            <a:lvl8pPr indent="-228600" lvl="7" marL="36576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8pPr>
            <a:lvl9pPr indent="-228600" lvl="8" marL="41148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solidFill>
          <a:schemeClr val="lt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164592" y="155448"/>
            <a:ext cx="2525150" cy="9784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0"/>
          <p:cNvSpPr/>
          <p:nvPr>
            <p:ph idx="2" type="pic"/>
          </p:nvPr>
        </p:nvSpPr>
        <p:spPr>
          <a:xfrm>
            <a:off x="2903805" y="1484808"/>
            <a:ext cx="6247397" cy="5373192"/>
          </a:xfrm>
          <a:prstGeom prst="rect">
            <a:avLst/>
          </a:prstGeom>
          <a:solidFill>
            <a:srgbClr val="BBBBBC"/>
          </a:solidFill>
          <a:ln>
            <a:noFill/>
          </a:ln>
        </p:spPr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164592" y="1728216"/>
            <a:ext cx="246888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ntarell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ntarell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ntarell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ntarell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ntarell"/>
              <a:buNone/>
              <a:defRPr/>
            </a:lvl6pPr>
            <a:lvl7pPr indent="-228600" lvl="6" marL="32004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7pPr>
            <a:lvl8pPr indent="-228600" lvl="7" marL="36576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8pPr>
            <a:lvl9pPr indent="-228600" lvl="8" marL="41148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9" name="Google Shape;79;p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ntarell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▪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▪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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oto Symbol"/>
              <a:buChar char="⚫"/>
              <a:defRPr/>
            </a:lvl6pPr>
            <a:lvl7pPr indent="-3175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⚫"/>
              <a:defRPr/>
            </a:lvl7pPr>
            <a:lvl8pPr indent="-3175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⚫"/>
              <a:defRPr/>
            </a:lvl8pPr>
            <a:lvl9pPr indent="-3175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⚫"/>
              <a:defRPr/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playlist?list=PLPt2dINI2MIb4OXlJ_EEwIDV9WVUpRQ5K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www.imada.sdu.dk/~jbj/DM19/2SAT.pdf" TargetMode="External"/><Relationship Id="rId4" Type="http://schemas.openxmlformats.org/officeDocument/2006/relationships/hyperlink" Target="https://www.cs.umd.edu/~gasarch/TOPICS/sat/2SAT.ppt" TargetMode="External"/><Relationship Id="rId5" Type="http://schemas.openxmlformats.org/officeDocument/2006/relationships/hyperlink" Target="http://www.cs.rpi.edu/~goldberg/14-CC/08-2sat.pdf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www.spoj.com/problems/BUGLIFE/" TargetMode="External"/><Relationship Id="rId4" Type="http://schemas.openxmlformats.org/officeDocument/2006/relationships/hyperlink" Target="http://www.spoj.com/problems/TORNJEVI/" TargetMode="External"/><Relationship Id="rId5" Type="http://schemas.openxmlformats.org/officeDocument/2006/relationships/hyperlink" Target="http://codeforces.com/gym/100570/problem/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Logical_truth" TargetMode="External"/><Relationship Id="rId4" Type="http://schemas.openxmlformats.org/officeDocument/2006/relationships/hyperlink" Target="https://en.wikipedia.org/wiki/False_(logic)" TargetMode="External"/><Relationship Id="rId5" Type="http://schemas.openxmlformats.org/officeDocument/2006/relationships/hyperlink" Target="https://en.wikipedia.org/wiki/False_(logic)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/>
        </p:nvSpPr>
        <p:spPr>
          <a:xfrm>
            <a:off x="152400" y="3733800"/>
            <a:ext cx="8077200" cy="987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457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Theory</a:t>
            </a:r>
            <a:endParaRPr b="1"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lang="en-US" sz="3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Satisfiability (2SAT)</a:t>
            </a:r>
            <a:endParaRPr b="1" sz="32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3"/>
          <p:cNvSpPr txBox="1"/>
          <p:nvPr>
            <p:ph type="ctrTitle"/>
          </p:nvPr>
        </p:nvSpPr>
        <p:spPr>
          <a:xfrm>
            <a:off x="685800" y="2593848"/>
            <a:ext cx="8077200" cy="987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457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None/>
            </a:pPr>
            <a:r>
              <a:rPr b="1" i="0" lang="en-US" sz="425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Competitive Programming</a:t>
            </a:r>
            <a:br>
              <a:rPr b="1" i="0" lang="en-US" sz="425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Problem 2 Solution in O(1)</a:t>
            </a:r>
            <a:br>
              <a:rPr b="0" i="0" lang="en-US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9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533400" y="5181600"/>
            <a:ext cx="7854696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18850" spcFirstLastPara="1" rIns="45700" wrap="square" tIns="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Mostafa Saad Ibrahim</a:t>
            </a:r>
            <a:endParaRPr/>
          </a:p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PhD Student @ Simon Fraser University</a:t>
            </a:r>
            <a:endParaRPr b="0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2057400" y="1387764"/>
            <a:ext cx="457200" cy="457200"/>
          </a:xfrm>
          <a:prstGeom prst="flowChartConnector">
            <a:avLst/>
          </a:prstGeom>
          <a:solidFill>
            <a:schemeClr val="accent1"/>
          </a:solidFill>
          <a:ln cap="flat" cmpd="thickThin" w="48000">
            <a:solidFill>
              <a:srgbClr val="B07E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P</a:t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6705600" y="1387764"/>
            <a:ext cx="457200" cy="457200"/>
          </a:xfrm>
          <a:prstGeom prst="flowChartConnector">
            <a:avLst/>
          </a:prstGeom>
          <a:solidFill>
            <a:schemeClr val="accent1"/>
          </a:solidFill>
          <a:ln cap="flat" cmpd="thickThin" w="48000">
            <a:solidFill>
              <a:srgbClr val="B07E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S</a:t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3200400" y="1463964"/>
            <a:ext cx="325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T</a:t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3761818" y="1463964"/>
            <a:ext cx="2632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I</a:t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3935148" y="1463964"/>
            <a:ext cx="3770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N</a:t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4219018" y="1463964"/>
            <a:ext cx="3529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K</a:t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3429000" y="1463964"/>
            <a:ext cx="3770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H</a:t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4953000" y="146396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F</a:t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5514418" y="1463964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S</a:t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5718974" y="1463964"/>
            <a:ext cx="325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T</a:t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13" name="Google Shape;113;p13"/>
          <p:cNvSpPr txBox="1"/>
          <p:nvPr/>
        </p:nvSpPr>
        <p:spPr>
          <a:xfrm>
            <a:off x="5181600" y="1463964"/>
            <a:ext cx="3642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A</a:t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2521527" y="1371600"/>
            <a:ext cx="4156364" cy="519546"/>
          </a:xfrm>
          <a:custGeom>
            <a:rect b="b" l="l" r="r" t="t"/>
            <a:pathLst>
              <a:path extrusionOk="0" h="519546" w="4156364">
                <a:moveTo>
                  <a:pt x="0" y="244764"/>
                </a:moveTo>
                <a:cubicBezTo>
                  <a:pt x="18473" y="349827"/>
                  <a:pt x="36946" y="454891"/>
                  <a:pt x="69273" y="424873"/>
                </a:cubicBezTo>
                <a:cubicBezTo>
                  <a:pt x="101600" y="394855"/>
                  <a:pt x="152400" y="64655"/>
                  <a:pt x="193964" y="64655"/>
                </a:cubicBezTo>
                <a:cubicBezTo>
                  <a:pt x="235528" y="64655"/>
                  <a:pt x="279401" y="420255"/>
                  <a:pt x="318655" y="424873"/>
                </a:cubicBezTo>
                <a:cubicBezTo>
                  <a:pt x="357909" y="429491"/>
                  <a:pt x="390236" y="90055"/>
                  <a:pt x="429491" y="92364"/>
                </a:cubicBezTo>
                <a:cubicBezTo>
                  <a:pt x="468746" y="94673"/>
                  <a:pt x="510309" y="443346"/>
                  <a:pt x="554182" y="438728"/>
                </a:cubicBezTo>
                <a:cubicBezTo>
                  <a:pt x="598055" y="434110"/>
                  <a:pt x="447964" y="129310"/>
                  <a:pt x="692728" y="64655"/>
                </a:cubicBezTo>
                <a:cubicBezTo>
                  <a:pt x="937492" y="0"/>
                  <a:pt x="1771073" y="4618"/>
                  <a:pt x="2022764" y="50800"/>
                </a:cubicBezTo>
                <a:cubicBezTo>
                  <a:pt x="2274455" y="96982"/>
                  <a:pt x="2149764" y="344055"/>
                  <a:pt x="2202873" y="341746"/>
                </a:cubicBezTo>
                <a:cubicBezTo>
                  <a:pt x="2255982" y="339437"/>
                  <a:pt x="2299854" y="18473"/>
                  <a:pt x="2341418" y="36946"/>
                </a:cubicBezTo>
                <a:cubicBezTo>
                  <a:pt x="2382982" y="55419"/>
                  <a:pt x="2260600" y="385618"/>
                  <a:pt x="2452255" y="452582"/>
                </a:cubicBezTo>
                <a:cubicBezTo>
                  <a:pt x="2643910" y="519546"/>
                  <a:pt x="3276601" y="491837"/>
                  <a:pt x="3491346" y="438728"/>
                </a:cubicBezTo>
                <a:cubicBezTo>
                  <a:pt x="3706091" y="385619"/>
                  <a:pt x="3685310" y="124692"/>
                  <a:pt x="3740728" y="133928"/>
                </a:cubicBezTo>
                <a:cubicBezTo>
                  <a:pt x="3796146" y="143164"/>
                  <a:pt x="3789219" y="494146"/>
                  <a:pt x="3823855" y="494146"/>
                </a:cubicBezTo>
                <a:cubicBezTo>
                  <a:pt x="3858491" y="494146"/>
                  <a:pt x="3913910" y="140855"/>
                  <a:pt x="3948546" y="133928"/>
                </a:cubicBezTo>
                <a:cubicBezTo>
                  <a:pt x="3983182" y="127001"/>
                  <a:pt x="3997037" y="434109"/>
                  <a:pt x="4031673" y="452582"/>
                </a:cubicBezTo>
                <a:cubicBezTo>
                  <a:pt x="4066309" y="471055"/>
                  <a:pt x="4111336" y="357909"/>
                  <a:pt x="4156364" y="244764"/>
                </a:cubicBezTo>
              </a:path>
            </a:pathLst>
          </a:custGeom>
          <a:noFill/>
          <a:ln cap="rnd" cmpd="sng" w="9525">
            <a:solidFill>
              <a:srgbClr val="EDAA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descr="E:\Life\identity pics\myface 1.jpg" id="115" name="Google Shape;11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1977" y="5257800"/>
            <a:ext cx="1345223" cy="15631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3"/>
          <p:cNvCxnSpPr>
            <a:endCxn id="114" idx="16"/>
          </p:cNvCxnSpPr>
          <p:nvPr/>
        </p:nvCxnSpPr>
        <p:spPr>
          <a:xfrm flipH="1" rot="10800000">
            <a:off x="6629399" y="1616401"/>
            <a:ext cx="48600" cy="136200"/>
          </a:xfrm>
          <a:prstGeom prst="straightConnector1">
            <a:avLst/>
          </a:prstGeom>
          <a:noFill/>
          <a:ln cap="rnd" cmpd="sng" w="9525">
            <a:solidFill>
              <a:srgbClr val="EDAA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Implication Graph</a:t>
            </a:r>
            <a:endParaRPr sz="4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◼"/>
            </a:pPr>
            <a:r>
              <a:rPr lang="en-US"/>
              <a:t>Set of variables on cycle = ALL same value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if true, keep go forward or backward, all assigned true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>
                <a:solidFill>
                  <a:schemeClr val="dk1"/>
                </a:solidFill>
              </a:rPr>
              <a:t>if false, keep go backward, all assigned false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If we have cycle with value X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There must be other cycle with complement node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Cycle edges will be switched edges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All this cycle is !X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E.g. Cycle 1 = true: (a, !b), (!b, c), (c, a)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Then cycle 2 = false: (!a, !c), (!c, b), (b, !a)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Hint: If have some cycles = compress to a node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Conjunctive normal form</a:t>
            </a:r>
            <a:endParaRPr i="0" sz="45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CNF = a conjunction (and) of clauses, where a clause is a disjunction (or)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3"/>
          <p:cNvPicPr preferRelativeResize="0"/>
          <p:nvPr/>
        </p:nvPicPr>
        <p:blipFill rotWithShape="1">
          <a:blip r:embed="rId3">
            <a:alphaModFix/>
          </a:blip>
          <a:srcRect b="0" l="4643" r="0" t="0"/>
          <a:stretch/>
        </p:blipFill>
        <p:spPr>
          <a:xfrm>
            <a:off x="1416025" y="3296600"/>
            <a:ext cx="5707450" cy="158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2-Satisfiability</a:t>
            </a:r>
            <a:endParaRPr i="0" sz="45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Given CNF with each clause of 2 terms only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Is it possible to assign variables so than CNF is true?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(x1∨x2)∧(x2¯∨x3¯)∧(x1¯∨x3)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x1 = 1, x2 = 0, x3 = 1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(1 ∨ 0) ∧ (1 </a:t>
            </a:r>
            <a:r>
              <a:rPr lang="en-US">
                <a:solidFill>
                  <a:schemeClr val="dk1"/>
                </a:solidFill>
              </a:rPr>
              <a:t>∨ 0</a:t>
            </a:r>
            <a:r>
              <a:rPr lang="en-US"/>
              <a:t>)</a:t>
            </a:r>
            <a:r>
              <a:rPr lang="en-US">
                <a:solidFill>
                  <a:schemeClr val="dk1"/>
                </a:solidFill>
              </a:rPr>
              <a:t> ∧ (0 ∨ 1) = true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We can do that using 2^n code..Better?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2-Satisfiability</a:t>
            </a:r>
            <a:endParaRPr sz="4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Thinking: Is it possible to express CNF Clause as implication?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We need to force each Clause (a ∨ b) = true?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What does it imply: (a ∨ b) = true?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-US"/>
              <a:t>if a = 0, then b must = 1 .. hence (0 or 1) = 1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-US">
                <a:solidFill>
                  <a:schemeClr val="dk1"/>
                </a:solidFill>
              </a:rPr>
              <a:t>if b = 0, then a must = 1 .. hence (1 or 0) = 1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>
                <a:solidFill>
                  <a:schemeClr val="dk1"/>
                </a:solidFill>
              </a:rPr>
              <a:t>Note: if a = 1 or b = 1 ⇒ We can’t imply something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Create </a:t>
            </a:r>
            <a:r>
              <a:rPr b="1" lang="en-US"/>
              <a:t>implication graph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clause ⇒ 2 edges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(a v b) ⇒ edge(!a, b) and edge(!b, 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2-Satisfiability</a:t>
            </a:r>
            <a:endParaRPr sz="4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8" name="Google Shape;2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0355" y="2613924"/>
            <a:ext cx="5903645" cy="352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6"/>
          <p:cNvSpPr txBox="1"/>
          <p:nvPr/>
        </p:nvSpPr>
        <p:spPr>
          <a:xfrm>
            <a:off x="538975" y="1779025"/>
            <a:ext cx="8344800" cy="15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42729"/>
                </a:solidFill>
                <a:highlight>
                  <a:srgbClr val="FFFFFF"/>
                </a:highlight>
              </a:rPr>
              <a:t>(x1∨x2)∧(x2¯∨x3)∧(x1¯∨x2¯)∧(x3∨x4)∧(x3¯∨x5)∧(x4¯∨x5¯)∧(x3¯∨x4)</a:t>
            </a:r>
            <a:endParaRPr sz="18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42729"/>
                </a:solidFill>
                <a:highlight>
                  <a:srgbClr val="FFFFFF"/>
                </a:highlight>
              </a:rPr>
              <a:t>x1∨x2</a:t>
            </a:r>
            <a:r>
              <a:rPr lang="en-US" sz="1800">
                <a:solidFill>
                  <a:srgbClr val="242729"/>
                </a:solidFill>
                <a:highlight>
                  <a:srgbClr val="FFFFFF"/>
                </a:highlight>
              </a:rPr>
              <a:t> ⇒ E(!x1, x2), E(!x2, x1)</a:t>
            </a:r>
            <a:endParaRPr sz="18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42729"/>
                </a:solidFill>
                <a:highlight>
                  <a:srgbClr val="FFFFFF"/>
                </a:highlight>
              </a:rPr>
              <a:t>7 clauses = 14 edges</a:t>
            </a:r>
            <a:endParaRPr sz="18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42729"/>
                </a:solidFill>
                <a:highlight>
                  <a:srgbClr val="FFFFFF"/>
                </a:highlight>
              </a:rPr>
              <a:t>5 vars = 10 nodes</a:t>
            </a:r>
            <a:endParaRPr sz="1800">
              <a:solidFill>
                <a:srgbClr val="242729"/>
              </a:solidFill>
              <a:highlight>
                <a:srgbClr val="FFFFFF"/>
              </a:highlight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371700" y="6462400"/>
            <a:ext cx="69696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Src: </a:t>
            </a:r>
            <a:r>
              <a:rPr lang="en-US" sz="1000"/>
              <a:t>http://cs.stackexchange.com/questions/35425/time-complexity-of-solving-a-set-of-2-sat-instances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2-Satisfiability</a:t>
            </a:r>
            <a:endParaRPr sz="4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7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Assume edges (a, b) (b, c) (c, d)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Recall: set b = true  ⇒ a = c = d = true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>
                <a:solidFill>
                  <a:schemeClr val="dk1"/>
                </a:solidFill>
              </a:rPr>
              <a:t>Recall: set b = false ⇒ a = false .. no constraint on c, d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>
                <a:solidFill>
                  <a:schemeClr val="dk1"/>
                </a:solidFill>
              </a:rPr>
              <a:t>Recall: we have 2 paths: (a ⇒ d) and (!d ⇒ !a)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What if we have path from x to !x?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Let x = true, then !x = true (e.g. x = false) ⇒ </a:t>
            </a:r>
            <a:r>
              <a:rPr b="1" lang="en-US"/>
              <a:t>contradict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>
                <a:solidFill>
                  <a:schemeClr val="dk1"/>
                </a:solidFill>
              </a:rPr>
              <a:t>Let x = false, then no implication constraints on any forward variables. Hence, !x = true ⇒ ok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>
                <a:solidFill>
                  <a:schemeClr val="dk1"/>
                </a:solidFill>
              </a:rPr>
              <a:t>Summary, must: x = false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What if we have path from !x to x?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Similarly, must x = true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2-Satisfiability</a:t>
            </a:r>
            <a:endParaRPr sz="4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28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What if we have path from x to !x AND from !x to x (e.g. both on cycle)?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We can NOT find correct assignment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Summary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If any 2 variables x and !x on cycle =&gt; No solution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Otherwise, there is a solution.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We can do DFS to check cycles or use SCC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Note: if path from X to both Y and !Y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Then X =&gt; !Y =&gt; !X is a path too and X = false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Code: Doubling the nodes</a:t>
            </a:r>
            <a:endParaRPr i="0" sz="45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29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Assume we have N = 5, and need 2N graph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One mapping: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0 ⇒ (0, 1), 1 ⇒ (2, 3), 2 ⇒ (4, 5)....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Can be coded with xor (x and x^1)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Or check if even return odd, if odd return even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Other mapping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>
                <a:solidFill>
                  <a:schemeClr val="dk1"/>
                </a:solidFill>
              </a:rPr>
              <a:t>0 ⇒ (0, N), 1 ⇒ (1, N+1), 2 ⇒ (2, N+2)....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Write a simple function to NOT(x)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Takes i and return its !i to ease code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Slow Approach: build-check</a:t>
            </a:r>
            <a:endParaRPr sz="4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Create graph of 2N nodes for the N variables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For each clause (a v b):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Add 2 edges (!a, b), (!b, a)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Compute Transitive Closure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Reason - 1: Know if variables on cycle or not.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>
                <a:solidFill>
                  <a:schemeClr val="dk1"/>
                </a:solidFill>
              </a:rPr>
              <a:t>Reason - 2: Know variables forced to be zero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Recall: Path x to !x ⇒ x = false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>
                <a:solidFill>
                  <a:schemeClr val="dk1"/>
                </a:solidFill>
              </a:rPr>
              <a:t>Recall: Path !x to x ⇒ x = true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>
                <a:solidFill>
                  <a:schemeClr val="dk1"/>
                </a:solidFill>
              </a:rPr>
              <a:t>Otherwise...x NOT forced to value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t/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For each variable, check if x and !x NOT on </a:t>
            </a:r>
            <a:r>
              <a:rPr b="1" lang="en-US"/>
              <a:t>cycle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Slow Approach: build</a:t>
            </a:r>
            <a:endParaRPr sz="4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0" name="Google Shape;24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925" y="1526775"/>
            <a:ext cx="4900850" cy="516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Needed Background</a:t>
            </a:r>
            <a:endParaRPr i="0" sz="45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4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Noto Symbol"/>
              <a:buChar char="◼"/>
            </a:pPr>
            <a:r>
              <a:rPr lang="en-US"/>
              <a:t>Connectivity or SCC - </a:t>
            </a:r>
            <a:r>
              <a:rPr i="1" lang="en-US"/>
              <a:t>Not Covered</a:t>
            </a:r>
            <a:r>
              <a:rPr lang="en-US"/>
              <a:t>.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Truth Value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Truth Table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Logical </a:t>
            </a:r>
            <a:r>
              <a:rPr b="1" lang="en-US"/>
              <a:t>Implication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Implication Graph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Conjunctive normal form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Slow Approach: check</a:t>
            </a:r>
            <a:endParaRPr sz="4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6" name="Google Shape;2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388" y="1463150"/>
            <a:ext cx="5803225" cy="531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Slow Approach: Assign</a:t>
            </a:r>
            <a:endParaRPr sz="4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33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Noto Symbol"/>
              <a:buChar char="◼"/>
            </a:pPr>
            <a:r>
              <a:rPr lang="en-US"/>
              <a:t>Find unassigned variable that can be true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E.g. Not forced to be false (path x to !x)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In other words, forced to true or not forced at all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By implication rules: 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Any reachable node in the graph must be true too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Any node x = true =&gt; !x = false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Keep doing so as long as some variables unassigned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Slow Approach: Assign</a:t>
            </a:r>
            <a:endParaRPr sz="4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8" name="Google Shape;25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80" y="1519774"/>
            <a:ext cx="5903645" cy="352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4"/>
          <p:cNvSpPr txBox="1"/>
          <p:nvPr/>
        </p:nvSpPr>
        <p:spPr>
          <a:xfrm>
            <a:off x="204425" y="1704675"/>
            <a:ext cx="3549900" cy="15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42729"/>
                </a:solidFill>
                <a:highlight>
                  <a:srgbClr val="FFFFFF"/>
                </a:highlight>
              </a:rPr>
              <a:t>Important false variable paths:</a:t>
            </a:r>
            <a:endParaRPr sz="18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Char char="-"/>
            </a:pPr>
            <a:r>
              <a:rPr lang="en-US" sz="1800">
                <a:solidFill>
                  <a:srgbClr val="242729"/>
                </a:solidFill>
                <a:highlight>
                  <a:srgbClr val="FFFFFF"/>
                </a:highlight>
              </a:rPr>
              <a:t>X2 - X2’</a:t>
            </a:r>
            <a:endParaRPr sz="18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Char char="-"/>
            </a:pPr>
            <a:r>
              <a:rPr lang="en-US" sz="1800">
                <a:solidFill>
                  <a:srgbClr val="242729"/>
                </a:solidFill>
                <a:highlight>
                  <a:srgbClr val="FFFFFF"/>
                </a:highlight>
              </a:rPr>
              <a:t>X3 - X3’</a:t>
            </a:r>
            <a:endParaRPr sz="18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Char char="-"/>
            </a:pPr>
            <a:r>
              <a:rPr lang="en-US" sz="1800">
                <a:solidFill>
                  <a:srgbClr val="242729"/>
                </a:solidFill>
                <a:highlight>
                  <a:srgbClr val="FFFFFF"/>
                </a:highlight>
              </a:rPr>
              <a:t>X5 - X5’</a:t>
            </a:r>
            <a:endParaRPr sz="1800">
              <a:solidFill>
                <a:srgbClr val="242729"/>
              </a:solidFill>
              <a:highlight>
                <a:srgbClr val="FFFFFF"/>
              </a:highlight>
            </a:endParaRPr>
          </a:p>
        </p:txBody>
      </p:sp>
      <p:sp>
        <p:nvSpPr>
          <p:cNvPr id="260" name="Google Shape;260;p34"/>
          <p:cNvSpPr txBox="1"/>
          <p:nvPr/>
        </p:nvSpPr>
        <p:spPr>
          <a:xfrm>
            <a:off x="371700" y="6462400"/>
            <a:ext cx="69696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Src: </a:t>
            </a:r>
            <a:r>
              <a:rPr lang="en-US" sz="1000"/>
              <a:t>http://cs.stackexchange.com/questions/35425/time-complexity-of-solving-a-set-of-2-sat-instances</a:t>
            </a:r>
            <a:endParaRPr sz="1000"/>
          </a:p>
        </p:txBody>
      </p:sp>
      <p:sp>
        <p:nvSpPr>
          <p:cNvPr id="261" name="Google Shape;261;p34"/>
          <p:cNvSpPr txBox="1"/>
          <p:nvPr/>
        </p:nvSpPr>
        <p:spPr>
          <a:xfrm>
            <a:off x="204425" y="4399500"/>
            <a:ext cx="71370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-"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</a:rPr>
              <a:t>X1? Allowed. X1 = true (X1’ = False)</a:t>
            </a:r>
            <a:endParaRPr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400"/>
              <a:buChar char="-"/>
            </a:pPr>
            <a:r>
              <a:rPr lang="en-US">
                <a:solidFill>
                  <a:srgbClr val="242729"/>
                </a:solidFill>
                <a:highlight>
                  <a:srgbClr val="FFFFFF"/>
                </a:highlight>
              </a:rPr>
              <a:t>Reachable from X1? X2’ = true(X2 = False)</a:t>
            </a:r>
            <a:endParaRPr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400"/>
              <a:buChar char="-"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</a:rPr>
              <a:t>X1’? Marked</a:t>
            </a:r>
            <a:endParaRPr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-"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</a:rPr>
              <a:t>X2, X2’? Marked</a:t>
            </a:r>
            <a:endParaRPr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400"/>
              <a:buChar char="-"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</a:rPr>
              <a:t>X3? Must be false. X3’ = true</a:t>
            </a:r>
            <a:endParaRPr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-"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</a:rPr>
              <a:t>X3’? Marked</a:t>
            </a:r>
            <a:endParaRPr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400"/>
              <a:buChar char="-"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</a:rPr>
              <a:t>X4? Allowed, X4 = true(X4’ = False)</a:t>
            </a:r>
            <a:endParaRPr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400"/>
              <a:buChar char="-"/>
            </a:pPr>
            <a:r>
              <a:rPr lang="en-US">
                <a:solidFill>
                  <a:srgbClr val="242729"/>
                </a:solidFill>
                <a:highlight>
                  <a:srgbClr val="FFFFFF"/>
                </a:highlight>
              </a:rPr>
              <a:t>Reachable from X4? X5’, X3’, X2’, X1 = true (</a:t>
            </a:r>
            <a:r>
              <a:rPr lang="en-US">
                <a:solidFill>
                  <a:srgbClr val="242729"/>
                </a:solidFill>
                <a:highlight>
                  <a:schemeClr val="lt1"/>
                </a:highlight>
              </a:rPr>
              <a:t>X5, X3, X2, X1’ = false)</a:t>
            </a:r>
            <a:endParaRPr>
              <a:solidFill>
                <a:srgbClr val="2427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Slow Approach: Assign</a:t>
            </a:r>
            <a:endParaRPr sz="4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7" name="Google Shape;2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600" y="1582625"/>
            <a:ext cx="6219700" cy="49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 Approach </a:t>
            </a:r>
            <a:endParaRPr i="0" sz="45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36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Build graph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Find SCC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SCC actually can tell us if 2 vars on cycle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X and !X if part of same component =&gt; cycle =&gt; No sol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Compute Component Graph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All nodes on cycle must have same value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>
                <a:solidFill>
                  <a:schemeClr val="dk1"/>
                </a:solidFill>
              </a:rPr>
              <a:t>Complement nodes must be other comp node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>
                <a:solidFill>
                  <a:schemeClr val="dk1"/>
                </a:solidFill>
              </a:rPr>
              <a:t>Recall: if a then b ⇒ if !b then a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Get reverse topological order for components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Noto Symbol"/>
              <a:buChar char="◼"/>
            </a:pPr>
            <a:r>
              <a:rPr lang="en-US"/>
              <a:t>Using tarjan, we get all of this with 1 DFS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SCCs - Component Graph</a:t>
            </a:r>
            <a:endParaRPr i="0" sz="45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9" name="Google Shape;27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930" y="1666524"/>
            <a:ext cx="5903645" cy="3524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37"/>
          <p:cNvGrpSpPr/>
          <p:nvPr/>
        </p:nvGrpSpPr>
        <p:grpSpPr>
          <a:xfrm>
            <a:off x="1221050" y="1537050"/>
            <a:ext cx="6638600" cy="3758075"/>
            <a:chOff x="1221050" y="1537050"/>
            <a:chExt cx="6638600" cy="3758075"/>
          </a:xfrm>
        </p:grpSpPr>
        <p:sp>
          <p:nvSpPr>
            <p:cNvPr id="281" name="Google Shape;281;p37"/>
            <p:cNvSpPr/>
            <p:nvPr/>
          </p:nvSpPr>
          <p:spPr>
            <a:xfrm>
              <a:off x="1221050" y="2336450"/>
              <a:ext cx="1784100" cy="2155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7"/>
            <p:cNvSpPr/>
            <p:nvPr/>
          </p:nvSpPr>
          <p:spPr>
            <a:xfrm>
              <a:off x="6075550" y="2351100"/>
              <a:ext cx="1784100" cy="2155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7"/>
            <p:cNvSpPr/>
            <p:nvPr/>
          </p:nvSpPr>
          <p:spPr>
            <a:xfrm>
              <a:off x="3807700" y="1537050"/>
              <a:ext cx="1784100" cy="892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7"/>
            <p:cNvSpPr/>
            <p:nvPr/>
          </p:nvSpPr>
          <p:spPr>
            <a:xfrm>
              <a:off x="3807700" y="4402925"/>
              <a:ext cx="1784100" cy="892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37"/>
          <p:cNvGrpSpPr/>
          <p:nvPr/>
        </p:nvGrpSpPr>
        <p:grpSpPr>
          <a:xfrm>
            <a:off x="620750" y="5811925"/>
            <a:ext cx="6692500" cy="550200"/>
            <a:chOff x="620750" y="5811925"/>
            <a:chExt cx="6692500" cy="550200"/>
          </a:xfrm>
        </p:grpSpPr>
        <p:sp>
          <p:nvSpPr>
            <p:cNvPr id="286" name="Google Shape;286;p37"/>
            <p:cNvSpPr/>
            <p:nvPr/>
          </p:nvSpPr>
          <p:spPr>
            <a:xfrm>
              <a:off x="620750" y="5811925"/>
              <a:ext cx="762900" cy="5502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x2, x1’</a:t>
              </a: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2565650" y="5811925"/>
              <a:ext cx="1084500" cy="5502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x3, x5, x4’</a:t>
              </a: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4558000" y="5811925"/>
              <a:ext cx="1084500" cy="5502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x3’, x4, x5’</a:t>
              </a:r>
              <a:endParaRPr/>
            </a:p>
          </p:txBody>
        </p:sp>
        <p:sp>
          <p:nvSpPr>
            <p:cNvPr id="289" name="Google Shape;289;p37"/>
            <p:cNvSpPr/>
            <p:nvPr/>
          </p:nvSpPr>
          <p:spPr>
            <a:xfrm>
              <a:off x="6550350" y="5811925"/>
              <a:ext cx="762900" cy="5502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x1, x2’</a:t>
              </a:r>
              <a:endParaRPr/>
            </a:p>
          </p:txBody>
        </p:sp>
        <p:cxnSp>
          <p:nvCxnSpPr>
            <p:cNvPr id="290" name="Google Shape;290;p37"/>
            <p:cNvCxnSpPr>
              <a:stCxn id="286" idx="3"/>
              <a:endCxn id="287" idx="1"/>
            </p:cNvCxnSpPr>
            <p:nvPr/>
          </p:nvCxnSpPr>
          <p:spPr>
            <a:xfrm>
              <a:off x="1383650" y="6087025"/>
              <a:ext cx="118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1" name="Google Shape;291;p37"/>
            <p:cNvCxnSpPr>
              <a:stCxn id="287" idx="3"/>
              <a:endCxn id="288" idx="1"/>
            </p:cNvCxnSpPr>
            <p:nvPr/>
          </p:nvCxnSpPr>
          <p:spPr>
            <a:xfrm>
              <a:off x="3650150" y="6087025"/>
              <a:ext cx="907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2" name="Google Shape;292;p37"/>
            <p:cNvCxnSpPr>
              <a:stCxn id="288" idx="3"/>
              <a:endCxn id="289" idx="1"/>
            </p:cNvCxnSpPr>
            <p:nvPr/>
          </p:nvCxnSpPr>
          <p:spPr>
            <a:xfrm>
              <a:off x="5642500" y="6087025"/>
              <a:ext cx="907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Checking Satisfiability?</a:t>
            </a:r>
            <a:endParaRPr i="0" sz="45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38"/>
          <p:cNvSpPr/>
          <p:nvPr/>
        </p:nvSpPr>
        <p:spPr>
          <a:xfrm>
            <a:off x="1225750" y="1909000"/>
            <a:ext cx="762900" cy="55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x2, x1’</a:t>
            </a:r>
            <a:endParaRPr/>
          </a:p>
        </p:txBody>
      </p:sp>
      <p:sp>
        <p:nvSpPr>
          <p:cNvPr id="299" name="Google Shape;299;p38"/>
          <p:cNvSpPr/>
          <p:nvPr/>
        </p:nvSpPr>
        <p:spPr>
          <a:xfrm>
            <a:off x="3170650" y="1909000"/>
            <a:ext cx="1084500" cy="55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x3, x5, x4’</a:t>
            </a:r>
            <a:endParaRPr/>
          </a:p>
        </p:txBody>
      </p:sp>
      <p:sp>
        <p:nvSpPr>
          <p:cNvPr id="300" name="Google Shape;300;p38"/>
          <p:cNvSpPr/>
          <p:nvPr/>
        </p:nvSpPr>
        <p:spPr>
          <a:xfrm>
            <a:off x="5163000" y="1909000"/>
            <a:ext cx="1084500" cy="55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x3’, x4, x5’</a:t>
            </a:r>
            <a:endParaRPr/>
          </a:p>
        </p:txBody>
      </p:sp>
      <p:sp>
        <p:nvSpPr>
          <p:cNvPr id="301" name="Google Shape;301;p38"/>
          <p:cNvSpPr/>
          <p:nvPr/>
        </p:nvSpPr>
        <p:spPr>
          <a:xfrm>
            <a:off x="7155350" y="1909000"/>
            <a:ext cx="762900" cy="55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x1, x2’</a:t>
            </a:r>
            <a:endParaRPr/>
          </a:p>
        </p:txBody>
      </p:sp>
      <p:cxnSp>
        <p:nvCxnSpPr>
          <p:cNvPr id="302" name="Google Shape;302;p38"/>
          <p:cNvCxnSpPr>
            <a:stCxn id="298" idx="3"/>
            <a:endCxn id="299" idx="1"/>
          </p:cNvCxnSpPr>
          <p:nvPr/>
        </p:nvCxnSpPr>
        <p:spPr>
          <a:xfrm>
            <a:off x="1988650" y="2184100"/>
            <a:ext cx="118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38"/>
          <p:cNvCxnSpPr>
            <a:stCxn id="299" idx="3"/>
            <a:endCxn id="300" idx="1"/>
          </p:cNvCxnSpPr>
          <p:nvPr/>
        </p:nvCxnSpPr>
        <p:spPr>
          <a:xfrm>
            <a:off x="4255150" y="2184100"/>
            <a:ext cx="90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38"/>
          <p:cNvCxnSpPr>
            <a:stCxn id="300" idx="3"/>
            <a:endCxn id="301" idx="1"/>
          </p:cNvCxnSpPr>
          <p:nvPr/>
        </p:nvCxnSpPr>
        <p:spPr>
          <a:xfrm>
            <a:off x="6247500" y="2184100"/>
            <a:ext cx="90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38"/>
          <p:cNvSpPr txBox="1"/>
          <p:nvPr/>
        </p:nvSpPr>
        <p:spPr>
          <a:xfrm>
            <a:off x="1358600" y="2973925"/>
            <a:ext cx="63375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Any component has variable and its negation? E.g. x1 and x1’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⇒ then solution exists</a:t>
            </a:r>
            <a:endParaRPr/>
          </a:p>
        </p:txBody>
      </p:sp>
      <p:pic>
        <p:nvPicPr>
          <p:cNvPr id="306" name="Google Shape;3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175" y="3928475"/>
            <a:ext cx="3171925" cy="11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8825" y="4497650"/>
            <a:ext cx="3826175" cy="155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Tarjan simple modification</a:t>
            </a:r>
            <a:endParaRPr sz="4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Noto Symbol"/>
              <a:buChar char="◼"/>
            </a:pPr>
            <a:r>
              <a:rPr lang="en-US"/>
              <a:t>Instead of explicitly building component graph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Let’s define root component node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Any node in the component is ok..e.g. root node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Recall the root node: dfn# = lowlink #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E.g. if we have 4 components we can have: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(0, 10), (1, 7), (2, 6), (3, 12)...(component, node)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Recall: Tarjan components are reverse topological order: 0, 1, 2, 3 = correct order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Tarjan simple modification</a:t>
            </a:r>
            <a:endParaRPr sz="4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9" name="Google Shape;3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825" y="1804425"/>
            <a:ext cx="6568950" cy="39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Assigning Values</a:t>
            </a:r>
            <a:endParaRPr sz="4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41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Noto Symbol"/>
              <a:buChar char="◼"/>
            </a:pPr>
            <a:r>
              <a:rPr lang="en-US"/>
              <a:t>Order components: reverse topological order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If component unassigned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Set it to 1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Set its dual component to 0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Dual component of C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Let node x be the root node of this component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Let !x be its dual node...find its component !C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Set !C = 0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Assign all the nodes of component to component value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Connectivity / SCC</a:t>
            </a:r>
            <a:endParaRPr i="0" sz="45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5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Noto Symbol"/>
              <a:buChar char="◼"/>
            </a:pPr>
            <a:r>
              <a:rPr lang="en-US"/>
              <a:t>We will discuss 2 solutions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Slow: Floyd / DFS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Fast: SCC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Both topics are not covered here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Revise their videos from my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channel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2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Assigning Values</a:t>
            </a:r>
            <a:endParaRPr sz="4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42"/>
          <p:cNvSpPr/>
          <p:nvPr/>
        </p:nvSpPr>
        <p:spPr>
          <a:xfrm>
            <a:off x="599350" y="1909000"/>
            <a:ext cx="1182000" cy="55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C1</a:t>
            </a:r>
            <a:r>
              <a:rPr lang="en-US"/>
              <a:t> = x2, x1’</a:t>
            </a:r>
            <a:endParaRPr/>
          </a:p>
        </p:txBody>
      </p:sp>
      <p:sp>
        <p:nvSpPr>
          <p:cNvPr id="332" name="Google Shape;332;p42"/>
          <p:cNvSpPr/>
          <p:nvPr/>
        </p:nvSpPr>
        <p:spPr>
          <a:xfrm>
            <a:off x="2623275" y="1909000"/>
            <a:ext cx="1606800" cy="55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C2</a:t>
            </a:r>
            <a:r>
              <a:rPr lang="en-US"/>
              <a:t> = x3, x5, x4’</a:t>
            </a:r>
            <a:endParaRPr/>
          </a:p>
        </p:txBody>
      </p:sp>
      <p:sp>
        <p:nvSpPr>
          <p:cNvPr id="333" name="Google Shape;333;p42"/>
          <p:cNvSpPr/>
          <p:nvPr/>
        </p:nvSpPr>
        <p:spPr>
          <a:xfrm>
            <a:off x="4858200" y="1909000"/>
            <a:ext cx="1713600" cy="55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C3</a:t>
            </a:r>
            <a:r>
              <a:rPr lang="en-US"/>
              <a:t> = x3’, x4, x5’</a:t>
            </a:r>
            <a:endParaRPr/>
          </a:p>
        </p:txBody>
      </p:sp>
      <p:sp>
        <p:nvSpPr>
          <p:cNvPr id="334" name="Google Shape;334;p42"/>
          <p:cNvSpPr/>
          <p:nvPr/>
        </p:nvSpPr>
        <p:spPr>
          <a:xfrm>
            <a:off x="7199925" y="1909000"/>
            <a:ext cx="1182000" cy="55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C4</a:t>
            </a:r>
            <a:r>
              <a:rPr lang="en-US"/>
              <a:t> = x1, x2’</a:t>
            </a:r>
            <a:endParaRPr/>
          </a:p>
        </p:txBody>
      </p:sp>
      <p:cxnSp>
        <p:nvCxnSpPr>
          <p:cNvPr id="335" name="Google Shape;335;p42"/>
          <p:cNvCxnSpPr>
            <a:stCxn id="331" idx="3"/>
            <a:endCxn id="332" idx="1"/>
          </p:cNvCxnSpPr>
          <p:nvPr/>
        </p:nvCxnSpPr>
        <p:spPr>
          <a:xfrm>
            <a:off x="1781350" y="2184100"/>
            <a:ext cx="84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p42"/>
          <p:cNvCxnSpPr>
            <a:stCxn id="332" idx="3"/>
            <a:endCxn id="333" idx="1"/>
          </p:cNvCxnSpPr>
          <p:nvPr/>
        </p:nvCxnSpPr>
        <p:spPr>
          <a:xfrm>
            <a:off x="4230075" y="2184100"/>
            <a:ext cx="62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42"/>
          <p:cNvCxnSpPr>
            <a:stCxn id="333" idx="3"/>
            <a:endCxn id="334" idx="1"/>
          </p:cNvCxnSpPr>
          <p:nvPr/>
        </p:nvCxnSpPr>
        <p:spPr>
          <a:xfrm>
            <a:off x="6571800" y="2184100"/>
            <a:ext cx="62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42"/>
          <p:cNvSpPr txBox="1"/>
          <p:nvPr/>
        </p:nvSpPr>
        <p:spPr>
          <a:xfrm>
            <a:off x="724850" y="3265700"/>
            <a:ext cx="6337500" cy="17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Notice: C3 = !C2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 reverse topological order: C4, C3, C2, C1...Assign By order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C4:   unassigned. Set to 1 (e.g. x1 = 1, x2 = 0). Set dual component C1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C3:   </a:t>
            </a:r>
            <a:r>
              <a:rPr lang="en-US">
                <a:solidFill>
                  <a:schemeClr val="dk1"/>
                </a:solidFill>
              </a:rPr>
              <a:t>unassigned. Set to 1 (e.g. </a:t>
            </a:r>
            <a:r>
              <a:rPr lang="en-US"/>
              <a:t>x3 = 0, x4 = 1, x5 = 0). Set C2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C2:   assigned already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C1:   assigned already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2"/>
          <p:cNvSpPr txBox="1"/>
          <p:nvPr/>
        </p:nvSpPr>
        <p:spPr>
          <a:xfrm>
            <a:off x="457200" y="5161450"/>
            <a:ext cx="783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42729"/>
                </a:solidFill>
                <a:highlight>
                  <a:srgbClr val="FFFFFF"/>
                </a:highlight>
              </a:rPr>
              <a:t>(x1∨x2)∧(x2¯∨x3)∧(x1¯∨x2¯)∧(x3∨x4)∧(x3¯∨x5)∧(x4¯∨x5¯)∧(x3¯∨x4)</a:t>
            </a:r>
            <a:endParaRPr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42729"/>
                </a:solidFill>
                <a:highlight>
                  <a:srgbClr val="FFFFFF"/>
                </a:highlight>
              </a:rPr>
              <a:t>(1∨0)∧(1∨0)∧(0∨1)∧(0∨1)∧(1∨1)∧(0∨1)∧(1∨1)  =   1</a:t>
            </a:r>
            <a:endParaRPr>
              <a:solidFill>
                <a:srgbClr val="2427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3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Assigning Values</a:t>
            </a:r>
            <a:endParaRPr sz="4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5" name="Google Shape;34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513" y="2068200"/>
            <a:ext cx="7752975" cy="416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CNF and Implications</a:t>
            </a:r>
            <a:endParaRPr i="0" sz="45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Sometimes we can formulate problem easily as CNF to do 2SAT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Sometimes, you extract implication statements and model them. Then SCC as mentioned.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Your turn: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How to early force variable x to value?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Given (a, b) how to allow only (1, 0) (0, 1) but not (1, 1)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5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Further readings?</a:t>
            </a:r>
            <a:endParaRPr i="0" sz="45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45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Noto Symbol"/>
              <a:buChar char="◼"/>
            </a:pPr>
            <a:r>
              <a:rPr lang="en-US"/>
              <a:t>I escaped correctness for 2 assignment methods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Noto Symbol"/>
              <a:buChar char="◼"/>
            </a:pPr>
            <a:r>
              <a:rPr lang="en-US"/>
              <a:t>For proofs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 u="sng">
                <a:solidFill>
                  <a:schemeClr val="hlink"/>
                </a:solidFill>
                <a:hlinkClick r:id="rId3"/>
              </a:rPr>
              <a:t>link 1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 u="sng">
                <a:solidFill>
                  <a:schemeClr val="hlink"/>
                </a:solidFill>
                <a:hlinkClick r:id="rId4"/>
              </a:rPr>
              <a:t>link 2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 u="sng">
                <a:solidFill>
                  <a:schemeClr val="hlink"/>
                </a:solidFill>
                <a:hlinkClick r:id="rId5"/>
              </a:rPr>
              <a:t>link 3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b="1" i="0" lang="en-US" sz="45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تم بحمد الله</a:t>
            </a:r>
            <a:endParaRPr b="1" i="0" sz="45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46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24612" lvl="0" marL="438912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</a:rPr>
              <a:t>علمكم الله ما ينفعكم</a:t>
            </a:r>
            <a:endParaRPr/>
          </a:p>
          <a:p>
            <a:pPr indent="-324612" lvl="0" marL="438912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</a:endParaRPr>
          </a:p>
          <a:p>
            <a:pPr indent="-324612" lvl="0" marL="438912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</a:endParaRPr>
          </a:p>
          <a:p>
            <a:pPr indent="-324612" lvl="0" marL="438912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</a:rPr>
              <a:t>ونفعكم بما تعلمتم</a:t>
            </a:r>
            <a:endParaRPr/>
          </a:p>
          <a:p>
            <a:pPr indent="-324612" lvl="0" marL="438912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</a:endParaRPr>
          </a:p>
          <a:p>
            <a:pPr indent="-162052" lvl="0" marL="438912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ymbo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</a:endParaRPr>
          </a:p>
          <a:p>
            <a:pPr indent="-324612" lvl="0" marL="438912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</a:rPr>
              <a:t>وزادكم علماً</a:t>
            </a:r>
            <a:endParaRPr b="0" i="0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7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</a:t>
            </a:r>
            <a:endParaRPr i="0" sz="45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p47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◼"/>
            </a:pPr>
            <a:r>
              <a:rPr lang="en-US"/>
              <a:t>SPOJ(</a:t>
            </a:r>
            <a:r>
              <a:rPr lang="en-US">
                <a:uFill>
                  <a:noFill/>
                </a:uFill>
                <a:hlinkClick r:id="rId3"/>
              </a:rPr>
              <a:t>BUGLIFE</a:t>
            </a:r>
            <a:r>
              <a:rPr lang="en-US"/>
              <a:t>, </a:t>
            </a:r>
            <a:r>
              <a:rPr lang="en-US">
                <a:uFill>
                  <a:noFill/>
                </a:uFill>
                <a:hlinkClick r:id="rId4"/>
              </a:rPr>
              <a:t>TORNJEVI</a:t>
            </a:r>
            <a:r>
              <a:rPr lang="en-US"/>
              <a:t>), UVA(11294, 10319), LiveArchive(4452), CF(228E, 27D, gym-100570-D), TJU(2506), SGU(307)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◼"/>
            </a:pPr>
            <a:r>
              <a:rPr lang="en-US"/>
              <a:t>http://www.oi.edu.pl/php/show.php?ac=e181113&amp;module=show&amp;file=zadania/oi8/spokojna </a:t>
            </a:r>
            <a:endParaRPr>
              <a:uFill>
                <a:noFill/>
              </a:uFill>
              <a:hlinkClick r:id="rId5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◼"/>
            </a:pPr>
            <a:r>
              <a:rPr lang="en-US"/>
              <a:t>http://web.ics.upjs.sk/ceoi/documents/tasks/party-tsk.pdf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Truth value</a:t>
            </a:r>
            <a:endParaRPr i="0" sz="45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In classical logic the truth values are: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>
                <a:uFill>
                  <a:noFill/>
                </a:uFill>
                <a:hlinkClick r:id="rId3"/>
              </a:rPr>
              <a:t>true</a:t>
            </a:r>
            <a:r>
              <a:rPr lang="en-US"/>
              <a:t> (1 or T) and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>
                <a:uFill>
                  <a:noFill/>
                </a:uFill>
                <a:hlinkClick r:id="rId4"/>
              </a:rPr>
              <a:t>untrue</a:t>
            </a:r>
            <a:r>
              <a:rPr lang="en-US"/>
              <a:t> or </a:t>
            </a:r>
            <a:r>
              <a:rPr lang="en-US">
                <a:uFill>
                  <a:noFill/>
                </a:uFill>
                <a:hlinkClick r:id="rId5"/>
              </a:rPr>
              <a:t>false</a:t>
            </a:r>
            <a:r>
              <a:rPr lang="en-US"/>
              <a:t> (0 or ⊥)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That is … boolean variables :)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bool bVisited = true;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>
                <a:solidFill>
                  <a:schemeClr val="dk1"/>
                </a:solidFill>
              </a:rPr>
              <a:t>bVisited = false;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Truth Table</a:t>
            </a:r>
            <a:endParaRPr i="0" sz="45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7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Evaluating </a:t>
            </a:r>
            <a:r>
              <a:rPr b="1" lang="en-US"/>
              <a:t>all possible</a:t>
            </a:r>
            <a:r>
              <a:rPr lang="en-US"/>
              <a:t> values the logic function can take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Functions: NOT ¬, OR ∨, AND  ∧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1 boolean values have 2 combinations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2 boolean values have 4 combinations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3 boolean values have 8 combinations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We will focus on the basic 3 + implication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Truth Table</a:t>
            </a:r>
            <a:endParaRPr sz="4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" name="Google Shape;1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50" y="1776650"/>
            <a:ext cx="2209800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5550" y="1776650"/>
            <a:ext cx="363855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750" y="4338475"/>
            <a:ext cx="361950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39300" y="4286088"/>
            <a:ext cx="3771900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 txBox="1"/>
          <p:nvPr/>
        </p:nvSpPr>
        <p:spPr>
          <a:xfrm>
            <a:off x="371700" y="6462400"/>
            <a:ext cx="69696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Src: </a:t>
            </a:r>
            <a:r>
              <a:rPr lang="en-US" sz="1000"/>
              <a:t>https://en.wikipedia.org/wiki/Truth_table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Implication</a:t>
            </a:r>
            <a:endParaRPr i="0" sz="45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b="1" lang="en-US"/>
              <a:t>if p then q</a:t>
            </a:r>
            <a:r>
              <a:rPr lang="en-US"/>
              <a:t> (symbolized as p → q)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p is a premise and q is </a:t>
            </a:r>
            <a:r>
              <a:rPr b="1" lang="en-US"/>
              <a:t>conclusion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if p is true, q must be true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if p is false, q can be whatever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That is only 1 case is false: p = true and q = false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-US"/>
              <a:t>P = The sky is overcast.   Q = The sun is not visible.</a:t>
            </a:r>
            <a:endParaRPr b="1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if </a:t>
            </a:r>
            <a:r>
              <a:rPr lang="en-US">
                <a:solidFill>
                  <a:schemeClr val="dk1"/>
                </a:solidFill>
              </a:rPr>
              <a:t>sky is overcast → sun is not visible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>
                <a:solidFill>
                  <a:schemeClr val="dk1"/>
                </a:solidFill>
              </a:rPr>
              <a:t>if sky is NOT overcast →sun may or may not be visible (e.g. some eclipse occurs covering sun)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>
                <a:solidFill>
                  <a:schemeClr val="dk1"/>
                </a:solidFill>
              </a:rPr>
              <a:t>Logic fails: if sky is overcast but we see the sun!!!!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(if p then q) </a:t>
            </a:r>
            <a:r>
              <a:rPr b="1" lang="en-US"/>
              <a:t>equivalent</a:t>
            </a:r>
            <a:r>
              <a:rPr lang="en-US"/>
              <a:t> </a:t>
            </a:r>
            <a:r>
              <a:rPr b="1" lang="en-US"/>
              <a:t>to</a:t>
            </a:r>
            <a:r>
              <a:rPr lang="en-US"/>
              <a:t> (if !q then !p)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Implication Graph</a:t>
            </a:r>
            <a:endParaRPr sz="4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Assume: If a then b. if b then !c. if !c then 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Then ⇒ if </a:t>
            </a:r>
            <a:r>
              <a:rPr b="1" lang="en-US"/>
              <a:t>a then d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>
                <a:solidFill>
                  <a:schemeClr val="dk1"/>
                </a:solidFill>
              </a:rPr>
              <a:t>Then ⇒ if a = 1, then b = 1, c = 0, d = 1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Implication graph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>
                <a:solidFill>
                  <a:schemeClr val="dk1"/>
                </a:solidFill>
              </a:rPr>
              <a:t>Each variable will have </a:t>
            </a:r>
            <a:r>
              <a:rPr b="1" lang="en-US">
                <a:solidFill>
                  <a:schemeClr val="dk1"/>
                </a:solidFill>
              </a:rPr>
              <a:t>2 nodes</a:t>
            </a:r>
            <a:r>
              <a:rPr lang="en-US">
                <a:solidFill>
                  <a:schemeClr val="dk1"/>
                </a:solidFill>
              </a:rPr>
              <a:t>: x and !x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>
                <a:solidFill>
                  <a:schemeClr val="dk1"/>
                </a:solidFill>
              </a:rPr>
              <a:t>Each implication is edge (b →!c) ⇒ Edge (b, !c)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Then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Any path in such graph represents a </a:t>
            </a:r>
            <a:r>
              <a:rPr b="1" lang="en-US"/>
              <a:t>new</a:t>
            </a:r>
            <a:r>
              <a:rPr lang="en-US"/>
              <a:t> implications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X and !X shouldn’t be on a cycle (</a:t>
            </a:r>
            <a:r>
              <a:rPr b="1" lang="en-US"/>
              <a:t>both</a:t>
            </a:r>
            <a:r>
              <a:rPr lang="en-US"/>
              <a:t> can’t be true)</a:t>
            </a:r>
            <a:endParaRPr/>
          </a:p>
        </p:txBody>
      </p:sp>
      <p:grpSp>
        <p:nvGrpSpPr>
          <p:cNvPr id="163" name="Google Shape;163;p20"/>
          <p:cNvGrpSpPr/>
          <p:nvPr/>
        </p:nvGrpSpPr>
        <p:grpSpPr>
          <a:xfrm>
            <a:off x="2271125" y="4373400"/>
            <a:ext cx="4146525" cy="501900"/>
            <a:chOff x="2178200" y="4018425"/>
            <a:chExt cx="4146525" cy="501900"/>
          </a:xfrm>
        </p:grpSpPr>
        <p:sp>
          <p:nvSpPr>
            <p:cNvPr id="164" name="Google Shape;164;p20"/>
            <p:cNvSpPr/>
            <p:nvPr/>
          </p:nvSpPr>
          <p:spPr>
            <a:xfrm>
              <a:off x="2178200" y="4018425"/>
              <a:ext cx="539100" cy="501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a</a:t>
              </a:r>
              <a:endParaRPr/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3473600" y="4018425"/>
              <a:ext cx="539100" cy="501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b</a:t>
              </a: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4583150" y="4018425"/>
              <a:ext cx="539100" cy="501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!c</a:t>
              </a:r>
              <a:endParaRPr/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5785625" y="4018425"/>
              <a:ext cx="539100" cy="501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d</a:t>
              </a:r>
              <a:endParaRPr/>
            </a:p>
          </p:txBody>
        </p:sp>
        <p:cxnSp>
          <p:nvCxnSpPr>
            <p:cNvPr id="168" name="Google Shape;168;p20"/>
            <p:cNvCxnSpPr>
              <a:stCxn id="164" idx="6"/>
              <a:endCxn id="165" idx="2"/>
            </p:cNvCxnSpPr>
            <p:nvPr/>
          </p:nvCxnSpPr>
          <p:spPr>
            <a:xfrm>
              <a:off x="2717300" y="4269375"/>
              <a:ext cx="756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9" name="Google Shape;169;p20"/>
            <p:cNvCxnSpPr>
              <a:stCxn id="165" idx="6"/>
              <a:endCxn id="166" idx="2"/>
            </p:cNvCxnSpPr>
            <p:nvPr/>
          </p:nvCxnSpPr>
          <p:spPr>
            <a:xfrm>
              <a:off x="4012700" y="4269375"/>
              <a:ext cx="57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0" name="Google Shape;170;p20"/>
            <p:cNvCxnSpPr>
              <a:stCxn id="166" idx="6"/>
              <a:endCxn id="167" idx="2"/>
            </p:cNvCxnSpPr>
            <p:nvPr/>
          </p:nvCxnSpPr>
          <p:spPr>
            <a:xfrm>
              <a:off x="5122250" y="4269375"/>
              <a:ext cx="663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Implication Graph</a:t>
            </a:r>
            <a:endParaRPr sz="4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if a then b?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If b is true  ⇒ a must be true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>
                <a:solidFill>
                  <a:schemeClr val="dk1"/>
                </a:solidFill>
              </a:rPr>
              <a:t>If b is false ⇒ a must be false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>
                <a:solidFill>
                  <a:schemeClr val="dk1"/>
                </a:solidFill>
              </a:rPr>
              <a:t>equal to: if !b then !a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if a then b  +   if b then c?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if c = true  ⇒ a = b = true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>
                <a:solidFill>
                  <a:schemeClr val="dk1"/>
                </a:solidFill>
              </a:rPr>
              <a:t>if c = false ⇒ a = b = false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>
                <a:solidFill>
                  <a:schemeClr val="dk1"/>
                </a:solidFill>
              </a:rPr>
              <a:t>if b = true ⇒ a = c = true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>
                <a:solidFill>
                  <a:schemeClr val="dk1"/>
                </a:solidFill>
              </a:rPr>
              <a:t>if b = false ⇒ a = false, but c = ?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>
                <a:solidFill>
                  <a:schemeClr val="dk1"/>
                </a:solidFill>
              </a:rPr>
              <a:t>There is path: a=&gt; b =&gt; c and path !c =&gt; !b =&gt; !a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2525" y="1908973"/>
            <a:ext cx="3141650" cy="14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ule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