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6"/>
  </p:normalViewPr>
  <p:slideViewPr>
    <p:cSldViewPr snapToGrid="0">
      <p:cViewPr varScale="1">
        <p:scale>
          <a:sx n="84" d="100"/>
          <a:sy n="84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CA886-3BBB-48B5-81FB-5E72BDA1B9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6D8314-79AD-40CD-9F6B-CF81668BA267}">
      <dgm:prSet/>
      <dgm:spPr/>
      <dgm:t>
        <a:bodyPr/>
        <a:lstStyle/>
        <a:p>
          <a:r>
            <a:rPr lang="en-US"/>
            <a:t>Data generation code for scenarios 2 and 3 add much randomness on the long run. Consider limiting training data to 3 periods. </a:t>
          </a:r>
        </a:p>
      </dgm:t>
    </dgm:pt>
    <dgm:pt modelId="{A939A71D-BA3F-47C2-B4B3-C92EBA146BAD}" type="parTrans" cxnId="{53F6089C-26F3-48E6-9017-488576CD21A8}">
      <dgm:prSet/>
      <dgm:spPr/>
      <dgm:t>
        <a:bodyPr/>
        <a:lstStyle/>
        <a:p>
          <a:endParaRPr lang="en-US"/>
        </a:p>
      </dgm:t>
    </dgm:pt>
    <dgm:pt modelId="{3A18C2BE-B997-45BD-AA71-206D21A1D4CF}" type="sibTrans" cxnId="{53F6089C-26F3-48E6-9017-488576CD21A8}">
      <dgm:prSet/>
      <dgm:spPr/>
      <dgm:t>
        <a:bodyPr/>
        <a:lstStyle/>
        <a:p>
          <a:endParaRPr lang="en-US"/>
        </a:p>
      </dgm:t>
    </dgm:pt>
    <dgm:pt modelId="{61E074E1-F1A1-44DF-B951-E4FDC899B1ED}">
      <dgm:prSet/>
      <dgm:spPr/>
      <dgm:t>
        <a:bodyPr/>
        <a:lstStyle/>
        <a:p>
          <a:r>
            <a:rPr lang="en-US"/>
            <a:t>Smooth data (moving average).</a:t>
          </a:r>
        </a:p>
      </dgm:t>
    </dgm:pt>
    <dgm:pt modelId="{9BA22F8E-AD2D-4933-A8F5-7D8CB96843C4}" type="parTrans" cxnId="{76C55833-D5A3-49DD-B370-536068554FF4}">
      <dgm:prSet/>
      <dgm:spPr/>
      <dgm:t>
        <a:bodyPr/>
        <a:lstStyle/>
        <a:p>
          <a:endParaRPr lang="en-US"/>
        </a:p>
      </dgm:t>
    </dgm:pt>
    <dgm:pt modelId="{F444AF99-1E1A-4ABF-9DBD-CDE8FA5CFC14}" type="sibTrans" cxnId="{76C55833-D5A3-49DD-B370-536068554FF4}">
      <dgm:prSet/>
      <dgm:spPr/>
      <dgm:t>
        <a:bodyPr/>
        <a:lstStyle/>
        <a:p>
          <a:endParaRPr lang="en-US"/>
        </a:p>
      </dgm:t>
    </dgm:pt>
    <dgm:pt modelId="{FA74B6AD-7B05-4DA2-A906-386BD963406F}">
      <dgm:prSet/>
      <dgm:spPr/>
      <dgm:t>
        <a:bodyPr/>
        <a:lstStyle/>
        <a:p>
          <a:r>
            <a:rPr lang="en-US"/>
            <a:t>Test through different prior scales.</a:t>
          </a:r>
        </a:p>
      </dgm:t>
    </dgm:pt>
    <dgm:pt modelId="{AF3DA994-CE39-4CCD-B413-DD248F0B896E}" type="parTrans" cxnId="{7AD52F33-4252-4E8C-91EA-09FB50690015}">
      <dgm:prSet/>
      <dgm:spPr/>
      <dgm:t>
        <a:bodyPr/>
        <a:lstStyle/>
        <a:p>
          <a:endParaRPr lang="en-US"/>
        </a:p>
      </dgm:t>
    </dgm:pt>
    <dgm:pt modelId="{1F627FCA-02AC-469B-BA75-C988FD524084}" type="sibTrans" cxnId="{7AD52F33-4252-4E8C-91EA-09FB50690015}">
      <dgm:prSet/>
      <dgm:spPr/>
      <dgm:t>
        <a:bodyPr/>
        <a:lstStyle/>
        <a:p>
          <a:endParaRPr lang="en-US"/>
        </a:p>
      </dgm:t>
    </dgm:pt>
    <dgm:pt modelId="{C94ECE8C-E9D5-48D1-9D99-610377ED3C31}">
      <dgm:prSet/>
      <dgm:spPr/>
      <dgm:t>
        <a:bodyPr/>
        <a:lstStyle/>
        <a:p>
          <a:r>
            <a:rPr lang="en-US"/>
            <a:t>Cross Validate.</a:t>
          </a:r>
        </a:p>
      </dgm:t>
    </dgm:pt>
    <dgm:pt modelId="{F5F22CC8-F4F5-46E3-9543-FA8298A23945}" type="parTrans" cxnId="{AFF16227-B987-48ED-B852-A72326224B4D}">
      <dgm:prSet/>
      <dgm:spPr/>
      <dgm:t>
        <a:bodyPr/>
        <a:lstStyle/>
        <a:p>
          <a:endParaRPr lang="en-US"/>
        </a:p>
      </dgm:t>
    </dgm:pt>
    <dgm:pt modelId="{8274E33C-055A-4CDD-84AD-BC9A580817A5}" type="sibTrans" cxnId="{AFF16227-B987-48ED-B852-A72326224B4D}">
      <dgm:prSet/>
      <dgm:spPr/>
      <dgm:t>
        <a:bodyPr/>
        <a:lstStyle/>
        <a:p>
          <a:endParaRPr lang="en-US"/>
        </a:p>
      </dgm:t>
    </dgm:pt>
    <dgm:pt modelId="{739E257E-A128-49AA-BF1E-CDB45027140D}">
      <dgm:prSet/>
      <dgm:spPr/>
      <dgm:t>
        <a:bodyPr/>
        <a:lstStyle/>
        <a:p>
          <a:r>
            <a:rPr lang="en-US" dirty="0"/>
            <a:t>Consider if algorithm id off by a day or two.</a:t>
          </a:r>
        </a:p>
      </dgm:t>
    </dgm:pt>
    <dgm:pt modelId="{29521C92-6109-47FB-BB43-1DD24774FBA7}" type="parTrans" cxnId="{0E3D1588-F390-44F7-AF97-A28FA208FBED}">
      <dgm:prSet/>
      <dgm:spPr/>
      <dgm:t>
        <a:bodyPr/>
        <a:lstStyle/>
        <a:p>
          <a:endParaRPr lang="en-US"/>
        </a:p>
      </dgm:t>
    </dgm:pt>
    <dgm:pt modelId="{301CF4F6-93E7-41FC-8755-3DDA24235C02}" type="sibTrans" cxnId="{0E3D1588-F390-44F7-AF97-A28FA208FBED}">
      <dgm:prSet/>
      <dgm:spPr/>
      <dgm:t>
        <a:bodyPr/>
        <a:lstStyle/>
        <a:p>
          <a:endParaRPr lang="en-US"/>
        </a:p>
      </dgm:t>
    </dgm:pt>
    <dgm:pt modelId="{4123B10A-1B5B-F74C-B4B8-5E19DE4C5A14}" type="pres">
      <dgm:prSet presAssocID="{F8DCA886-3BBB-48B5-81FB-5E72BDA1B95D}" presName="linear" presStyleCnt="0">
        <dgm:presLayoutVars>
          <dgm:animLvl val="lvl"/>
          <dgm:resizeHandles val="exact"/>
        </dgm:presLayoutVars>
      </dgm:prSet>
      <dgm:spPr/>
    </dgm:pt>
    <dgm:pt modelId="{04CB3840-6725-D142-908B-C082841F7840}" type="pres">
      <dgm:prSet presAssocID="{076D8314-79AD-40CD-9F6B-CF81668BA2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80C4FC-83DE-6345-8759-C416EF6F4A11}" type="pres">
      <dgm:prSet presAssocID="{3A18C2BE-B997-45BD-AA71-206D21A1D4CF}" presName="spacer" presStyleCnt="0"/>
      <dgm:spPr/>
    </dgm:pt>
    <dgm:pt modelId="{E4E7E328-DAE3-9844-8A00-0B7EF95A8869}" type="pres">
      <dgm:prSet presAssocID="{61E074E1-F1A1-44DF-B951-E4FDC899B1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78A743-F189-8A45-9D7D-A584470C54B1}" type="pres">
      <dgm:prSet presAssocID="{F444AF99-1E1A-4ABF-9DBD-CDE8FA5CFC14}" presName="spacer" presStyleCnt="0"/>
      <dgm:spPr/>
    </dgm:pt>
    <dgm:pt modelId="{85A406DC-EC4C-3A4F-B0A9-6097C94B7C5C}" type="pres">
      <dgm:prSet presAssocID="{FA74B6AD-7B05-4DA2-A906-386BD96340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B225EA-79FF-1743-BFE2-33667F189005}" type="pres">
      <dgm:prSet presAssocID="{1F627FCA-02AC-469B-BA75-C988FD524084}" presName="spacer" presStyleCnt="0"/>
      <dgm:spPr/>
    </dgm:pt>
    <dgm:pt modelId="{6C8FEDCE-3E0B-B44E-877B-24F30B7CBC01}" type="pres">
      <dgm:prSet presAssocID="{C94ECE8C-E9D5-48D1-9D99-610377ED3C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10DFC9-5922-374E-A716-8D0B8E2493E4}" type="pres">
      <dgm:prSet presAssocID="{8274E33C-055A-4CDD-84AD-BC9A580817A5}" presName="spacer" presStyleCnt="0"/>
      <dgm:spPr/>
    </dgm:pt>
    <dgm:pt modelId="{729B4971-39E4-5540-879A-9D453B5142D7}" type="pres">
      <dgm:prSet presAssocID="{739E257E-A128-49AA-BF1E-CDB4502714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99EC01-CA02-8F4D-BE4C-75AA487D6E8F}" type="presOf" srcId="{C94ECE8C-E9D5-48D1-9D99-610377ED3C31}" destId="{6C8FEDCE-3E0B-B44E-877B-24F30B7CBC01}" srcOrd="0" destOrd="0" presId="urn:microsoft.com/office/officeart/2005/8/layout/vList2"/>
    <dgm:cxn modelId="{AFF16227-B987-48ED-B852-A72326224B4D}" srcId="{F8DCA886-3BBB-48B5-81FB-5E72BDA1B95D}" destId="{C94ECE8C-E9D5-48D1-9D99-610377ED3C31}" srcOrd="3" destOrd="0" parTransId="{F5F22CC8-F4F5-46E3-9543-FA8298A23945}" sibTransId="{8274E33C-055A-4CDD-84AD-BC9A580817A5}"/>
    <dgm:cxn modelId="{CF315A31-1D40-9D41-977B-A6BC0CE4424B}" type="presOf" srcId="{61E074E1-F1A1-44DF-B951-E4FDC899B1ED}" destId="{E4E7E328-DAE3-9844-8A00-0B7EF95A8869}" srcOrd="0" destOrd="0" presId="urn:microsoft.com/office/officeart/2005/8/layout/vList2"/>
    <dgm:cxn modelId="{7AD52F33-4252-4E8C-91EA-09FB50690015}" srcId="{F8DCA886-3BBB-48B5-81FB-5E72BDA1B95D}" destId="{FA74B6AD-7B05-4DA2-A906-386BD963406F}" srcOrd="2" destOrd="0" parTransId="{AF3DA994-CE39-4CCD-B413-DD248F0B896E}" sibTransId="{1F627FCA-02AC-469B-BA75-C988FD524084}"/>
    <dgm:cxn modelId="{76C55833-D5A3-49DD-B370-536068554FF4}" srcId="{F8DCA886-3BBB-48B5-81FB-5E72BDA1B95D}" destId="{61E074E1-F1A1-44DF-B951-E4FDC899B1ED}" srcOrd="1" destOrd="0" parTransId="{9BA22F8E-AD2D-4933-A8F5-7D8CB96843C4}" sibTransId="{F444AF99-1E1A-4ABF-9DBD-CDE8FA5CFC14}"/>
    <dgm:cxn modelId="{278C8A77-07F8-264B-BD4F-372A0D78E887}" type="presOf" srcId="{076D8314-79AD-40CD-9F6B-CF81668BA267}" destId="{04CB3840-6725-D142-908B-C082841F7840}" srcOrd="0" destOrd="0" presId="urn:microsoft.com/office/officeart/2005/8/layout/vList2"/>
    <dgm:cxn modelId="{0E3D1588-F390-44F7-AF97-A28FA208FBED}" srcId="{F8DCA886-3BBB-48B5-81FB-5E72BDA1B95D}" destId="{739E257E-A128-49AA-BF1E-CDB45027140D}" srcOrd="4" destOrd="0" parTransId="{29521C92-6109-47FB-BB43-1DD24774FBA7}" sibTransId="{301CF4F6-93E7-41FC-8755-3DDA24235C02}"/>
    <dgm:cxn modelId="{9664D897-379F-1848-9DED-FB7E146CFAF2}" type="presOf" srcId="{FA74B6AD-7B05-4DA2-A906-386BD963406F}" destId="{85A406DC-EC4C-3A4F-B0A9-6097C94B7C5C}" srcOrd="0" destOrd="0" presId="urn:microsoft.com/office/officeart/2005/8/layout/vList2"/>
    <dgm:cxn modelId="{53F6089C-26F3-48E6-9017-488576CD21A8}" srcId="{F8DCA886-3BBB-48B5-81FB-5E72BDA1B95D}" destId="{076D8314-79AD-40CD-9F6B-CF81668BA267}" srcOrd="0" destOrd="0" parTransId="{A939A71D-BA3F-47C2-B4B3-C92EBA146BAD}" sibTransId="{3A18C2BE-B997-45BD-AA71-206D21A1D4CF}"/>
    <dgm:cxn modelId="{355160B7-5160-2349-ABBD-AC461A3952AB}" type="presOf" srcId="{F8DCA886-3BBB-48B5-81FB-5E72BDA1B95D}" destId="{4123B10A-1B5B-F74C-B4B8-5E19DE4C5A14}" srcOrd="0" destOrd="0" presId="urn:microsoft.com/office/officeart/2005/8/layout/vList2"/>
    <dgm:cxn modelId="{B8674BCF-AB46-2743-8226-E8A843FF447F}" type="presOf" srcId="{739E257E-A128-49AA-BF1E-CDB45027140D}" destId="{729B4971-39E4-5540-879A-9D453B5142D7}" srcOrd="0" destOrd="0" presId="urn:microsoft.com/office/officeart/2005/8/layout/vList2"/>
    <dgm:cxn modelId="{BFB19524-60C6-B344-82BD-0718AAFC66D8}" type="presParOf" srcId="{4123B10A-1B5B-F74C-B4B8-5E19DE4C5A14}" destId="{04CB3840-6725-D142-908B-C082841F7840}" srcOrd="0" destOrd="0" presId="urn:microsoft.com/office/officeart/2005/8/layout/vList2"/>
    <dgm:cxn modelId="{0B9EE549-29A6-944E-9231-4B14DCBFB946}" type="presParOf" srcId="{4123B10A-1B5B-F74C-B4B8-5E19DE4C5A14}" destId="{5C80C4FC-83DE-6345-8759-C416EF6F4A11}" srcOrd="1" destOrd="0" presId="urn:microsoft.com/office/officeart/2005/8/layout/vList2"/>
    <dgm:cxn modelId="{F02CE8E6-D46B-9140-B571-F0769EED6B8F}" type="presParOf" srcId="{4123B10A-1B5B-F74C-B4B8-5E19DE4C5A14}" destId="{E4E7E328-DAE3-9844-8A00-0B7EF95A8869}" srcOrd="2" destOrd="0" presId="urn:microsoft.com/office/officeart/2005/8/layout/vList2"/>
    <dgm:cxn modelId="{928ECD15-ADF4-B349-BFD5-66D91906A336}" type="presParOf" srcId="{4123B10A-1B5B-F74C-B4B8-5E19DE4C5A14}" destId="{0078A743-F189-8A45-9D7D-A584470C54B1}" srcOrd="3" destOrd="0" presId="urn:microsoft.com/office/officeart/2005/8/layout/vList2"/>
    <dgm:cxn modelId="{4F7037E5-0AF0-9649-ADE5-9F7E633B0401}" type="presParOf" srcId="{4123B10A-1B5B-F74C-B4B8-5E19DE4C5A14}" destId="{85A406DC-EC4C-3A4F-B0A9-6097C94B7C5C}" srcOrd="4" destOrd="0" presId="urn:microsoft.com/office/officeart/2005/8/layout/vList2"/>
    <dgm:cxn modelId="{8F7CBCA9-BD71-8041-A855-8243A75D514F}" type="presParOf" srcId="{4123B10A-1B5B-F74C-B4B8-5E19DE4C5A14}" destId="{0FB225EA-79FF-1743-BFE2-33667F189005}" srcOrd="5" destOrd="0" presId="urn:microsoft.com/office/officeart/2005/8/layout/vList2"/>
    <dgm:cxn modelId="{4641CC94-5D0A-584A-AB85-544C97DED5C6}" type="presParOf" srcId="{4123B10A-1B5B-F74C-B4B8-5E19DE4C5A14}" destId="{6C8FEDCE-3E0B-B44E-877B-24F30B7CBC01}" srcOrd="6" destOrd="0" presId="urn:microsoft.com/office/officeart/2005/8/layout/vList2"/>
    <dgm:cxn modelId="{5D0E83A6-E4E7-5A4A-B14B-3A5198F43CDC}" type="presParOf" srcId="{4123B10A-1B5B-F74C-B4B8-5E19DE4C5A14}" destId="{CD10DFC9-5922-374E-A716-8D0B8E2493E4}" srcOrd="7" destOrd="0" presId="urn:microsoft.com/office/officeart/2005/8/layout/vList2"/>
    <dgm:cxn modelId="{3F461288-0B85-D641-B812-43ADA068858A}" type="presParOf" srcId="{4123B10A-1B5B-F74C-B4B8-5E19DE4C5A14}" destId="{729B4971-39E4-5540-879A-9D453B5142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3840-6725-D142-908B-C082841F7840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generation code for scenarios 2 and 3 add much randomness on the long run. Consider limiting training data to 3 periods. </a:t>
          </a:r>
        </a:p>
      </dsp:txBody>
      <dsp:txXfrm>
        <a:off x="38838" y="110307"/>
        <a:ext cx="10437924" cy="717924"/>
      </dsp:txXfrm>
    </dsp:sp>
    <dsp:sp modelId="{E4E7E328-DAE3-9844-8A00-0B7EF95A8869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Smooth data (moving average).</a:t>
          </a:r>
        </a:p>
      </dsp:txBody>
      <dsp:txXfrm>
        <a:off x="38838" y="963507"/>
        <a:ext cx="10437924" cy="717924"/>
      </dsp:txXfrm>
    </dsp:sp>
    <dsp:sp modelId="{85A406DC-EC4C-3A4F-B0A9-6097C94B7C5C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through different prior scales.</a:t>
          </a:r>
        </a:p>
      </dsp:txBody>
      <dsp:txXfrm>
        <a:off x="38838" y="1816707"/>
        <a:ext cx="10437924" cy="717924"/>
      </dsp:txXfrm>
    </dsp:sp>
    <dsp:sp modelId="{6C8FEDCE-3E0B-B44E-877B-24F30B7CBC01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Cross Validate.</a:t>
          </a:r>
        </a:p>
      </dsp:txBody>
      <dsp:txXfrm>
        <a:off x="38838" y="2669907"/>
        <a:ext cx="10437924" cy="717924"/>
      </dsp:txXfrm>
    </dsp:sp>
    <dsp:sp modelId="{729B4971-39E4-5540-879A-9D453B5142D7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Consider if algorithm id off by a day or two.</a:t>
          </a:r>
        </a:p>
      </dsp:txBody>
      <dsp:txXfrm>
        <a:off x="38838" y="3523107"/>
        <a:ext cx="1043792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B229-590B-F64D-9EDC-87859529E646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E4E04-22B6-9C4F-8180-ACC851684C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50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E4E04-22B6-9C4F-8180-ACC851684CF2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07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E4E04-22B6-9C4F-8180-ACC851684CF2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012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66CF-37E0-E343-2E27-E679480E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A975B-77EE-9C56-5516-B7555AC5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96D7-1102-49D0-CA12-4BE8A56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160D-CE2C-E811-1DFC-8D896C4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FEE9-FCE4-52A1-038E-59E408D0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57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803-A8FF-FFFA-9D3C-29AE5171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0100-79DF-C72C-C0D7-FFF66C9B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549-BDFD-984B-5CFE-44684593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7DCB-C1BE-E3E9-E26C-AC28B2E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394D-A83C-CD1E-9ECA-2510F3AC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87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53F4-4D1D-DE88-549C-6DCCF8BF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C3F28-7EC2-6998-B98E-7F4B90B5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FF04-61A7-FC23-DD83-8D0A55A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C07C-E387-BE9F-F158-4718976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B802-1EA0-B148-C956-9F0C6F93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67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ECB0-9C59-441A-C161-F06B8A40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E985-E895-1FC7-CE85-C0C291C3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5F51-53E5-5C52-FCB7-EFAB5780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CF91-5868-5E1D-1A9F-6D93315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F007-D93F-8C27-9FAE-47BF008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980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8096-766E-AA09-AFC7-947CE21B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6813-4263-A379-5386-47A6C1B8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118D-8F5C-8CC5-7CD8-C8139E8D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AB1E-0BBC-E906-8A7D-631070EF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0CA8-9448-1805-9167-CF2EE12F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42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4F1-6932-767D-0BA3-BD1841FB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727E-B066-DA65-752F-EC4B61525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21CF-2DC6-389F-1D7C-2E48C5B1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431C-5141-4E25-C2E6-D0AAF49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A298-220C-2DE8-9D29-9A45693F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1F21-57F6-3107-E673-0A136A6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654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57EA-24A9-9DF2-5862-A99F66B6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CD25-ABA7-3D0F-4CB3-3264D375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190DD-AFD9-197E-80C9-F497F16A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2EA2-1FDF-696F-68DC-69FC1E40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572E5-D3D1-C38D-DDA1-33038FFF0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71721-9805-CBAB-4E70-7F5A6B07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2EA8-D047-41B3-58EC-01E2089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DAB93-84C4-9009-0DBF-34AB6602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83E1-3022-FBB6-C2DB-F9674C66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F92A-95DA-4A7A-8A89-F2D1309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5F504-C9E2-5511-C31F-077EB6DE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7B51B-73EE-CD55-A3EE-2098655A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215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63F0D-5F35-1433-8C24-3E06F9B6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EDF90-41EB-7C40-3879-BBF359C7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FD47-D305-6FAB-C68B-752269A9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21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2711-6875-4680-6272-371D5C7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74FE-200A-A449-4462-5FB2964F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5F164-1EC7-9A66-996E-55CAAAAB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D5CA-4E55-025B-463D-BE17DFA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CA0D2-CAF7-E2DB-1FF3-7D5CFD46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8230-BD63-7DF2-10DD-09BFB6C1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913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4E5A-660D-0F06-AEEA-44BA9B82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CBBED-18AE-22EB-B158-D443CDECA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CE32-F358-537F-DE46-B331FA4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86D9-F859-6312-7ADE-C3FFB45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3191-D645-D00C-A2AD-3AF6C21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A6DC-47A0-A3FF-3057-063146E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93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E064-3806-1C56-FFE1-FE8CE6C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B38E-2979-CFF2-A16A-075E987B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ACF6-87CF-8672-AB69-ED37FE00F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F9F8-7E31-454F-B053-5A24FC421D87}" type="datetimeFigureOut">
              <a:rPr lang="en-AE" smtClean="0"/>
              <a:t>28/04/2023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77B2-01D4-AA53-78AB-DBAE93DB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3806-1EE6-DECE-BD63-5254B20F4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401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206C-0B43-FF2C-23A8-E4D288756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Seasonality Package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C246-5BCC-99C6-848F-009A03B4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Using Meta’s Prophet Package and Random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312075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57B-9EF4-D585-AB4B-C67802BF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11759-B88B-3171-6F7D-F39DCDA66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781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35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8641-176F-FA63-C16D-8F4FBE2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1: Customer invests at around end of month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A68ECC1-185A-5B41-6920-5FDAA0A6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6" y="2957665"/>
            <a:ext cx="4903116" cy="33463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A73C7FD-3BED-137C-70A6-EC3C51DC3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019" y="2957665"/>
            <a:ext cx="541923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8641-176F-FA63-C16D-8F4FBE2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1: Customer invests at around end of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C5CFB-8EAE-B9F0-E8BE-3753756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9" y="2957665"/>
            <a:ext cx="4182971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4C6D3-333E-9F65-6203-DE693F3D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05" y="2957665"/>
            <a:ext cx="5437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C1CF8-4045-A8B4-B233-D0BB9DC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2: Customer invest 10k AED every 3-5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45DE4-793C-4F39-45E6-47EB8370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23" y="2957665"/>
            <a:ext cx="3271082" cy="3346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B242F5-BD1F-5A7D-EBAE-10BDCF9B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00" y="2957665"/>
            <a:ext cx="546347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C1CF8-4045-A8B4-B233-D0BB9DC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2: Customer invest 10k AED every 3-5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1E6E5-2242-3F40-E336-873A90E9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9" y="2957665"/>
            <a:ext cx="4182971" cy="3346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1BCEC-3EB7-E75E-6FC8-5246C335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05" y="2957665"/>
            <a:ext cx="5437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6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55D33-0B3F-0573-0427-C695715C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3: Customer invests around 1000 AED every 3-4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3B24E-651C-D580-231C-F0E5B0C5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3" y="2957665"/>
            <a:ext cx="4885222" cy="3346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D64FB-25AB-FF26-E859-4B991DF0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19" y="2957665"/>
            <a:ext cx="541923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55D33-0B3F-0573-0427-C695715C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3: Customer invests around 1000 AED every 3-4 weeks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6B5F9-4D4B-FE5B-6540-6B90C2C7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9" y="2957665"/>
            <a:ext cx="4182971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425CF-8702-7A07-3882-40A05B12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05" y="2957665"/>
            <a:ext cx="5437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4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B79B-E254-DE58-45CC-D9C94105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4: Customer invests around 1M AED every 6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E853B-B545-5CCC-839C-9657C723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07" y="2957665"/>
            <a:ext cx="3262715" cy="3346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96972-33FC-350D-6B91-91075350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60" y="2957665"/>
            <a:ext cx="5554150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B79B-E254-DE58-45CC-D9C94105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4: Customer invests around 1M AED every 6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619BE-EB65-BD46-5997-A54E8B90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9" y="2957665"/>
            <a:ext cx="4182971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2018A-C5E8-DC20-C67E-875C61DA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05" y="2957665"/>
            <a:ext cx="5437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148</Words>
  <Application>Microsoft Macintosh PowerPoint</Application>
  <PresentationFormat>Widescreen</PresentationFormat>
  <Paragraphs>18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Seasonality Package Test</vt:lpstr>
      <vt:lpstr>Scenario 1: Customer invests at around end of month</vt:lpstr>
      <vt:lpstr>Scenario 1: Customer invests at around end of month</vt:lpstr>
      <vt:lpstr>Scenario 2: Customer invest 10k AED every 3-5 months</vt:lpstr>
      <vt:lpstr>Scenario 2: Customer invest 10k AED every 3-5 months</vt:lpstr>
      <vt:lpstr>Scenario 3: Customer invests around 1000 AED every 3-4 weeks</vt:lpstr>
      <vt:lpstr>Scenario 3: Customer invests around 1000 AED every 3-4 weeks</vt:lpstr>
      <vt:lpstr>Scenario 4: Customer invests around 1M AED every 6 months</vt:lpstr>
      <vt:lpstr>Scenario 4: Customer invests around 1M AED every 6 months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Seasonality Package Test</dc:title>
  <dc:creator>Saood AlMarzooqi</dc:creator>
  <cp:lastModifiedBy>Saood AlMarzooqi</cp:lastModifiedBy>
  <cp:revision>2</cp:revision>
  <dcterms:created xsi:type="dcterms:W3CDTF">2023-04-17T05:11:15Z</dcterms:created>
  <dcterms:modified xsi:type="dcterms:W3CDTF">2023-04-28T07:12:21Z</dcterms:modified>
</cp:coreProperties>
</file>