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6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B7FC7-FB89-4436-B356-A76FB625FD0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98EEA-918B-471B-B7E0-3CA4A00F8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logistic growth vs linear.</a:t>
          </a:r>
        </a:p>
      </dgm:t>
    </dgm:pt>
    <dgm:pt modelId="{5BA389F1-0B3C-40A5-9C14-B58E2B12C7FF}" type="parTrans" cxnId="{740544D3-7D75-4B9C-BBCC-84B768F241CC}">
      <dgm:prSet/>
      <dgm:spPr/>
      <dgm:t>
        <a:bodyPr/>
        <a:lstStyle/>
        <a:p>
          <a:endParaRPr lang="en-US"/>
        </a:p>
      </dgm:t>
    </dgm:pt>
    <dgm:pt modelId="{BD586562-B7A4-407D-BD78-A203002CC6E7}" type="sibTrans" cxnId="{740544D3-7D75-4B9C-BBCC-84B768F241CC}">
      <dgm:prSet/>
      <dgm:spPr/>
      <dgm:t>
        <a:bodyPr/>
        <a:lstStyle/>
        <a:p>
          <a:endParaRPr lang="en-US"/>
        </a:p>
      </dgm:t>
    </dgm:pt>
    <dgm:pt modelId="{939D842D-9E7B-43B9-9B54-69C275B6A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generation code for scenarios 2 and 3 add much randomness on the long run. Consider limiting training data to 3 periods. </a:t>
          </a:r>
        </a:p>
      </dgm:t>
    </dgm:pt>
    <dgm:pt modelId="{FD9062FE-750A-42CB-9CF1-94BFA48D1515}" type="parTrans" cxnId="{6EDCAA5F-5681-4DC6-92C2-BE42B468BBCB}">
      <dgm:prSet/>
      <dgm:spPr/>
      <dgm:t>
        <a:bodyPr/>
        <a:lstStyle/>
        <a:p>
          <a:endParaRPr lang="en-US"/>
        </a:p>
      </dgm:t>
    </dgm:pt>
    <dgm:pt modelId="{8CA31773-5079-451F-ABED-70E03CC9F047}" type="sibTrans" cxnId="{6EDCAA5F-5681-4DC6-92C2-BE42B468BBCB}">
      <dgm:prSet/>
      <dgm:spPr/>
      <dgm:t>
        <a:bodyPr/>
        <a:lstStyle/>
        <a:p>
          <a:endParaRPr lang="en-US"/>
        </a:p>
      </dgm:t>
    </dgm:pt>
    <dgm:pt modelId="{5FEEC74C-7B2D-46F8-BE8F-1D6C62560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Smooth data (moving average).</a:t>
          </a:r>
        </a:p>
      </dgm:t>
    </dgm:pt>
    <dgm:pt modelId="{44D0259B-BF1E-4D41-A213-6B9E39B6154B}" type="parTrans" cxnId="{F3275785-0AF2-46DE-8813-6DB9147AF2B0}">
      <dgm:prSet/>
      <dgm:spPr/>
      <dgm:t>
        <a:bodyPr/>
        <a:lstStyle/>
        <a:p>
          <a:endParaRPr lang="en-US"/>
        </a:p>
      </dgm:t>
    </dgm:pt>
    <dgm:pt modelId="{3F8D09AF-A469-451F-999C-3199DF73F6AD}" type="sibTrans" cxnId="{F3275785-0AF2-46DE-8813-6DB9147AF2B0}">
      <dgm:prSet/>
      <dgm:spPr/>
      <dgm:t>
        <a:bodyPr/>
        <a:lstStyle/>
        <a:p>
          <a:endParaRPr lang="en-US"/>
        </a:p>
      </dgm:t>
    </dgm:pt>
    <dgm:pt modelId="{E9E83E77-060D-4467-AEB4-DA71D574E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through different prior scales.</a:t>
          </a:r>
        </a:p>
      </dgm:t>
    </dgm:pt>
    <dgm:pt modelId="{06002ED6-866C-4057-B292-6CA7E119A3CF}" type="parTrans" cxnId="{365E287D-438C-41FD-9AB2-D24E6BD6A01E}">
      <dgm:prSet/>
      <dgm:spPr/>
      <dgm:t>
        <a:bodyPr/>
        <a:lstStyle/>
        <a:p>
          <a:endParaRPr lang="en-US"/>
        </a:p>
      </dgm:t>
    </dgm:pt>
    <dgm:pt modelId="{45B94370-1A98-492C-83D6-1C4BC6F0122E}" type="sibTrans" cxnId="{365E287D-438C-41FD-9AB2-D24E6BD6A01E}">
      <dgm:prSet/>
      <dgm:spPr/>
      <dgm:t>
        <a:bodyPr/>
        <a:lstStyle/>
        <a:p>
          <a:endParaRPr lang="en-US"/>
        </a:p>
      </dgm:t>
    </dgm:pt>
    <dgm:pt modelId="{F10363CA-4E18-457A-BE55-6D9589D79C45}" type="pres">
      <dgm:prSet presAssocID="{3DDB7FC7-FB89-4436-B356-A76FB625FD00}" presName="root" presStyleCnt="0">
        <dgm:presLayoutVars>
          <dgm:dir/>
          <dgm:resizeHandles val="exact"/>
        </dgm:presLayoutVars>
      </dgm:prSet>
      <dgm:spPr/>
    </dgm:pt>
    <dgm:pt modelId="{53530B65-86D2-429F-8B62-ACF176E4CBA6}" type="pres">
      <dgm:prSet presAssocID="{87A98EEA-918B-471B-B7E0-3CA4A00F8FAE}" presName="compNode" presStyleCnt="0"/>
      <dgm:spPr/>
    </dgm:pt>
    <dgm:pt modelId="{689AC094-CFE2-45A8-B0FD-4940218B5A2E}" type="pres">
      <dgm:prSet presAssocID="{87A98EEA-918B-471B-B7E0-3CA4A00F8F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BB3E77D-0D80-4EA1-805C-7245A231C864}" type="pres">
      <dgm:prSet presAssocID="{87A98EEA-918B-471B-B7E0-3CA4A00F8FAE}" presName="spaceRect" presStyleCnt="0"/>
      <dgm:spPr/>
    </dgm:pt>
    <dgm:pt modelId="{59388E51-0E48-4D24-80E3-6C23FB5830EB}" type="pres">
      <dgm:prSet presAssocID="{87A98EEA-918B-471B-B7E0-3CA4A00F8FAE}" presName="textRect" presStyleLbl="revTx" presStyleIdx="0" presStyleCnt="4">
        <dgm:presLayoutVars>
          <dgm:chMax val="1"/>
          <dgm:chPref val="1"/>
        </dgm:presLayoutVars>
      </dgm:prSet>
      <dgm:spPr/>
    </dgm:pt>
    <dgm:pt modelId="{813BD5B6-2C23-489E-8F50-1D13B60225F7}" type="pres">
      <dgm:prSet presAssocID="{BD586562-B7A4-407D-BD78-A203002CC6E7}" presName="sibTrans" presStyleCnt="0"/>
      <dgm:spPr/>
    </dgm:pt>
    <dgm:pt modelId="{F77594AB-1CD4-4F7F-A1C1-57ED1C7704E5}" type="pres">
      <dgm:prSet presAssocID="{939D842D-9E7B-43B9-9B54-69C275B6A8C9}" presName="compNode" presStyleCnt="0"/>
      <dgm:spPr/>
    </dgm:pt>
    <dgm:pt modelId="{601D3602-DEDF-4129-BEB1-A6DD80E047D9}" type="pres">
      <dgm:prSet presAssocID="{939D842D-9E7B-43B9-9B54-69C275B6A8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01DF67-9EF0-44CE-9887-4232E5229EC1}" type="pres">
      <dgm:prSet presAssocID="{939D842D-9E7B-43B9-9B54-69C275B6A8C9}" presName="spaceRect" presStyleCnt="0"/>
      <dgm:spPr/>
    </dgm:pt>
    <dgm:pt modelId="{1BBAC9B8-01E9-4599-AAF1-FD94851A0884}" type="pres">
      <dgm:prSet presAssocID="{939D842D-9E7B-43B9-9B54-69C275B6A8C9}" presName="textRect" presStyleLbl="revTx" presStyleIdx="1" presStyleCnt="4">
        <dgm:presLayoutVars>
          <dgm:chMax val="1"/>
          <dgm:chPref val="1"/>
        </dgm:presLayoutVars>
      </dgm:prSet>
      <dgm:spPr/>
    </dgm:pt>
    <dgm:pt modelId="{EF70A613-07E0-4052-979F-E6E44487E74D}" type="pres">
      <dgm:prSet presAssocID="{8CA31773-5079-451F-ABED-70E03CC9F047}" presName="sibTrans" presStyleCnt="0"/>
      <dgm:spPr/>
    </dgm:pt>
    <dgm:pt modelId="{E0C2F7F7-FB61-4184-B9B3-C2EFE837008A}" type="pres">
      <dgm:prSet presAssocID="{5FEEC74C-7B2D-46F8-BE8F-1D6C62560FE1}" presName="compNode" presStyleCnt="0"/>
      <dgm:spPr/>
    </dgm:pt>
    <dgm:pt modelId="{30300E87-13E7-40C0-9A92-67EDEEB31673}" type="pres">
      <dgm:prSet presAssocID="{5FEEC74C-7B2D-46F8-BE8F-1D6C62560F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BF042EC9-70AF-498E-B318-6DB0857FC66C}" type="pres">
      <dgm:prSet presAssocID="{5FEEC74C-7B2D-46F8-BE8F-1D6C62560FE1}" presName="spaceRect" presStyleCnt="0"/>
      <dgm:spPr/>
    </dgm:pt>
    <dgm:pt modelId="{A19ABD6E-DB7B-4F84-9360-D166C0B6E46D}" type="pres">
      <dgm:prSet presAssocID="{5FEEC74C-7B2D-46F8-BE8F-1D6C62560FE1}" presName="textRect" presStyleLbl="revTx" presStyleIdx="2" presStyleCnt="4">
        <dgm:presLayoutVars>
          <dgm:chMax val="1"/>
          <dgm:chPref val="1"/>
        </dgm:presLayoutVars>
      </dgm:prSet>
      <dgm:spPr/>
    </dgm:pt>
    <dgm:pt modelId="{DBC3851A-324E-4155-9D54-E7FCA9E794B3}" type="pres">
      <dgm:prSet presAssocID="{3F8D09AF-A469-451F-999C-3199DF73F6AD}" presName="sibTrans" presStyleCnt="0"/>
      <dgm:spPr/>
    </dgm:pt>
    <dgm:pt modelId="{D176E8EE-1319-4337-96A4-8DC50ADA73EE}" type="pres">
      <dgm:prSet presAssocID="{E9E83E77-060D-4467-AEB4-DA71D574E3A9}" presName="compNode" presStyleCnt="0"/>
      <dgm:spPr/>
    </dgm:pt>
    <dgm:pt modelId="{0ED69820-CCDF-44BF-8D0E-09028E908B7C}" type="pres">
      <dgm:prSet presAssocID="{E9E83E77-060D-4467-AEB4-DA71D574E3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C601D0-A973-42C8-87EE-B8B499ECAF67}" type="pres">
      <dgm:prSet presAssocID="{E9E83E77-060D-4467-AEB4-DA71D574E3A9}" presName="spaceRect" presStyleCnt="0"/>
      <dgm:spPr/>
    </dgm:pt>
    <dgm:pt modelId="{533D8123-4CB5-41E7-9331-B21A21B33299}" type="pres">
      <dgm:prSet presAssocID="{E9E83E77-060D-4467-AEB4-DA71D574E3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52DA03-3505-4DED-9FE8-5DD39B42B2D1}" type="presOf" srcId="{939D842D-9E7B-43B9-9B54-69C275B6A8C9}" destId="{1BBAC9B8-01E9-4599-AAF1-FD94851A0884}" srcOrd="0" destOrd="0" presId="urn:microsoft.com/office/officeart/2018/2/layout/IconLabelList"/>
    <dgm:cxn modelId="{6EDCAA5F-5681-4DC6-92C2-BE42B468BBCB}" srcId="{3DDB7FC7-FB89-4436-B356-A76FB625FD00}" destId="{939D842D-9E7B-43B9-9B54-69C275B6A8C9}" srcOrd="1" destOrd="0" parTransId="{FD9062FE-750A-42CB-9CF1-94BFA48D1515}" sibTransId="{8CA31773-5079-451F-ABED-70E03CC9F047}"/>
    <dgm:cxn modelId="{A79A9E6F-D810-45BF-AF84-31A759051A83}" type="presOf" srcId="{E9E83E77-060D-4467-AEB4-DA71D574E3A9}" destId="{533D8123-4CB5-41E7-9331-B21A21B33299}" srcOrd="0" destOrd="0" presId="urn:microsoft.com/office/officeart/2018/2/layout/IconLabelList"/>
    <dgm:cxn modelId="{EFB50178-7A14-4534-A702-6101B6A7BEF0}" type="presOf" srcId="{87A98EEA-918B-471B-B7E0-3CA4A00F8FAE}" destId="{59388E51-0E48-4D24-80E3-6C23FB5830EB}" srcOrd="0" destOrd="0" presId="urn:microsoft.com/office/officeart/2018/2/layout/IconLabelList"/>
    <dgm:cxn modelId="{365E287D-438C-41FD-9AB2-D24E6BD6A01E}" srcId="{3DDB7FC7-FB89-4436-B356-A76FB625FD00}" destId="{E9E83E77-060D-4467-AEB4-DA71D574E3A9}" srcOrd="3" destOrd="0" parTransId="{06002ED6-866C-4057-B292-6CA7E119A3CF}" sibTransId="{45B94370-1A98-492C-83D6-1C4BC6F0122E}"/>
    <dgm:cxn modelId="{F3275785-0AF2-46DE-8813-6DB9147AF2B0}" srcId="{3DDB7FC7-FB89-4436-B356-A76FB625FD00}" destId="{5FEEC74C-7B2D-46F8-BE8F-1D6C62560FE1}" srcOrd="2" destOrd="0" parTransId="{44D0259B-BF1E-4D41-A213-6B9E39B6154B}" sibTransId="{3F8D09AF-A469-451F-999C-3199DF73F6AD}"/>
    <dgm:cxn modelId="{A02931BA-0667-487C-85BB-E4B0999D9E20}" type="presOf" srcId="{5FEEC74C-7B2D-46F8-BE8F-1D6C62560FE1}" destId="{A19ABD6E-DB7B-4F84-9360-D166C0B6E46D}" srcOrd="0" destOrd="0" presId="urn:microsoft.com/office/officeart/2018/2/layout/IconLabelList"/>
    <dgm:cxn modelId="{740544D3-7D75-4B9C-BBCC-84B768F241CC}" srcId="{3DDB7FC7-FB89-4436-B356-A76FB625FD00}" destId="{87A98EEA-918B-471B-B7E0-3CA4A00F8FAE}" srcOrd="0" destOrd="0" parTransId="{5BA389F1-0B3C-40A5-9C14-B58E2B12C7FF}" sibTransId="{BD586562-B7A4-407D-BD78-A203002CC6E7}"/>
    <dgm:cxn modelId="{1BF034FD-724A-4B81-A5FC-70765766CC31}" type="presOf" srcId="{3DDB7FC7-FB89-4436-B356-A76FB625FD00}" destId="{F10363CA-4E18-457A-BE55-6D9589D79C45}" srcOrd="0" destOrd="0" presId="urn:microsoft.com/office/officeart/2018/2/layout/IconLabelList"/>
    <dgm:cxn modelId="{6904F7F3-D9D1-4A40-9622-8C9786D905BA}" type="presParOf" srcId="{F10363CA-4E18-457A-BE55-6D9589D79C45}" destId="{53530B65-86D2-429F-8B62-ACF176E4CBA6}" srcOrd="0" destOrd="0" presId="urn:microsoft.com/office/officeart/2018/2/layout/IconLabelList"/>
    <dgm:cxn modelId="{12F13A68-32BB-492C-96E2-389F5CAA60F1}" type="presParOf" srcId="{53530B65-86D2-429F-8B62-ACF176E4CBA6}" destId="{689AC094-CFE2-45A8-B0FD-4940218B5A2E}" srcOrd="0" destOrd="0" presId="urn:microsoft.com/office/officeart/2018/2/layout/IconLabelList"/>
    <dgm:cxn modelId="{C4488DEF-E2AD-4BD3-BE54-07DB64038E88}" type="presParOf" srcId="{53530B65-86D2-429F-8B62-ACF176E4CBA6}" destId="{CBB3E77D-0D80-4EA1-805C-7245A231C864}" srcOrd="1" destOrd="0" presId="urn:microsoft.com/office/officeart/2018/2/layout/IconLabelList"/>
    <dgm:cxn modelId="{604E1606-6ECF-4A50-B59E-F1EC49A295B8}" type="presParOf" srcId="{53530B65-86D2-429F-8B62-ACF176E4CBA6}" destId="{59388E51-0E48-4D24-80E3-6C23FB5830EB}" srcOrd="2" destOrd="0" presId="urn:microsoft.com/office/officeart/2018/2/layout/IconLabelList"/>
    <dgm:cxn modelId="{80F20456-C747-4BC5-B997-F4CA19859841}" type="presParOf" srcId="{F10363CA-4E18-457A-BE55-6D9589D79C45}" destId="{813BD5B6-2C23-489E-8F50-1D13B60225F7}" srcOrd="1" destOrd="0" presId="urn:microsoft.com/office/officeart/2018/2/layout/IconLabelList"/>
    <dgm:cxn modelId="{E1248085-102D-48F1-95E4-7B560122E0DF}" type="presParOf" srcId="{F10363CA-4E18-457A-BE55-6D9589D79C45}" destId="{F77594AB-1CD4-4F7F-A1C1-57ED1C7704E5}" srcOrd="2" destOrd="0" presId="urn:microsoft.com/office/officeart/2018/2/layout/IconLabelList"/>
    <dgm:cxn modelId="{A29AFD74-25A4-4809-AB2C-FD0D457BDBB8}" type="presParOf" srcId="{F77594AB-1CD4-4F7F-A1C1-57ED1C7704E5}" destId="{601D3602-DEDF-4129-BEB1-A6DD80E047D9}" srcOrd="0" destOrd="0" presId="urn:microsoft.com/office/officeart/2018/2/layout/IconLabelList"/>
    <dgm:cxn modelId="{AC16B7CB-86CA-4C5E-BFF3-2AB6B433526D}" type="presParOf" srcId="{F77594AB-1CD4-4F7F-A1C1-57ED1C7704E5}" destId="{B001DF67-9EF0-44CE-9887-4232E5229EC1}" srcOrd="1" destOrd="0" presId="urn:microsoft.com/office/officeart/2018/2/layout/IconLabelList"/>
    <dgm:cxn modelId="{828080B2-1023-44A2-8E2D-FB7C7BAA1DC9}" type="presParOf" srcId="{F77594AB-1CD4-4F7F-A1C1-57ED1C7704E5}" destId="{1BBAC9B8-01E9-4599-AAF1-FD94851A0884}" srcOrd="2" destOrd="0" presId="urn:microsoft.com/office/officeart/2018/2/layout/IconLabelList"/>
    <dgm:cxn modelId="{3BB754FD-9C2F-4F47-A2B4-9592FD49CC83}" type="presParOf" srcId="{F10363CA-4E18-457A-BE55-6D9589D79C45}" destId="{EF70A613-07E0-4052-979F-E6E44487E74D}" srcOrd="3" destOrd="0" presId="urn:microsoft.com/office/officeart/2018/2/layout/IconLabelList"/>
    <dgm:cxn modelId="{24CCCEC2-BE5B-4098-AD53-755D7CDF8794}" type="presParOf" srcId="{F10363CA-4E18-457A-BE55-6D9589D79C45}" destId="{E0C2F7F7-FB61-4184-B9B3-C2EFE837008A}" srcOrd="4" destOrd="0" presId="urn:microsoft.com/office/officeart/2018/2/layout/IconLabelList"/>
    <dgm:cxn modelId="{104CF86A-FF8B-4082-A089-8287B5987FF5}" type="presParOf" srcId="{E0C2F7F7-FB61-4184-B9B3-C2EFE837008A}" destId="{30300E87-13E7-40C0-9A92-67EDEEB31673}" srcOrd="0" destOrd="0" presId="urn:microsoft.com/office/officeart/2018/2/layout/IconLabelList"/>
    <dgm:cxn modelId="{ED00F34F-7CE2-4F9E-960D-173017526A16}" type="presParOf" srcId="{E0C2F7F7-FB61-4184-B9B3-C2EFE837008A}" destId="{BF042EC9-70AF-498E-B318-6DB0857FC66C}" srcOrd="1" destOrd="0" presId="urn:microsoft.com/office/officeart/2018/2/layout/IconLabelList"/>
    <dgm:cxn modelId="{C9C10F08-24A8-4EEC-8A62-93F38F60D332}" type="presParOf" srcId="{E0C2F7F7-FB61-4184-B9B3-C2EFE837008A}" destId="{A19ABD6E-DB7B-4F84-9360-D166C0B6E46D}" srcOrd="2" destOrd="0" presId="urn:microsoft.com/office/officeart/2018/2/layout/IconLabelList"/>
    <dgm:cxn modelId="{D98A4907-83B7-4421-9EFD-A5114A9565FF}" type="presParOf" srcId="{F10363CA-4E18-457A-BE55-6D9589D79C45}" destId="{DBC3851A-324E-4155-9D54-E7FCA9E794B3}" srcOrd="5" destOrd="0" presId="urn:microsoft.com/office/officeart/2018/2/layout/IconLabelList"/>
    <dgm:cxn modelId="{F2B0FD63-A9DE-44AE-99F1-66C7900F4EAF}" type="presParOf" srcId="{F10363CA-4E18-457A-BE55-6D9589D79C45}" destId="{D176E8EE-1319-4337-96A4-8DC50ADA73EE}" srcOrd="6" destOrd="0" presId="urn:microsoft.com/office/officeart/2018/2/layout/IconLabelList"/>
    <dgm:cxn modelId="{074D9F46-DBA1-41C8-80BC-7D252AFDA824}" type="presParOf" srcId="{D176E8EE-1319-4337-96A4-8DC50ADA73EE}" destId="{0ED69820-CCDF-44BF-8D0E-09028E908B7C}" srcOrd="0" destOrd="0" presId="urn:microsoft.com/office/officeart/2018/2/layout/IconLabelList"/>
    <dgm:cxn modelId="{BBE0C5B1-715D-4EDB-B242-ED368D0B9CDF}" type="presParOf" srcId="{D176E8EE-1319-4337-96A4-8DC50ADA73EE}" destId="{BFC601D0-A973-42C8-87EE-B8B499ECAF67}" srcOrd="1" destOrd="0" presId="urn:microsoft.com/office/officeart/2018/2/layout/IconLabelList"/>
    <dgm:cxn modelId="{83F64F7D-117C-401F-A539-904C6B6AC052}" type="presParOf" srcId="{D176E8EE-1319-4337-96A4-8DC50ADA73EE}" destId="{533D8123-4CB5-41E7-9331-B21A21B332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AC094-CFE2-45A8-B0FD-4940218B5A2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88E51-0E48-4D24-80E3-6C23FB5830E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Consider logistic growth vs linear.</a:t>
          </a:r>
        </a:p>
      </dsp:txBody>
      <dsp:txXfrm>
        <a:off x="569079" y="2427788"/>
        <a:ext cx="2072362" cy="720000"/>
      </dsp:txXfrm>
    </dsp:sp>
    <dsp:sp modelId="{601D3602-DEDF-4129-BEB1-A6DD80E047D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AC9B8-01E9-4599-AAF1-FD94851A088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generation code for scenarios 2 and 3 add much randomness on the long run. Consider limiting training data to 3 periods. </a:t>
          </a:r>
        </a:p>
      </dsp:txBody>
      <dsp:txXfrm>
        <a:off x="3004105" y="2427788"/>
        <a:ext cx="2072362" cy="720000"/>
      </dsp:txXfrm>
    </dsp:sp>
    <dsp:sp modelId="{30300E87-13E7-40C0-9A92-67EDEEB31673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ABD6E-DB7B-4F84-9360-D166C0B6E46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Smooth data (moving average).</a:t>
          </a:r>
        </a:p>
      </dsp:txBody>
      <dsp:txXfrm>
        <a:off x="5439131" y="2427788"/>
        <a:ext cx="2072362" cy="720000"/>
      </dsp:txXfrm>
    </dsp:sp>
    <dsp:sp modelId="{0ED69820-CCDF-44BF-8D0E-09028E908B7C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D8123-4CB5-41E7-9331-B21A21B3329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through different prior scales.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B229-590B-F64D-9EDC-87859529E646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E4E04-22B6-9C4F-8180-ACC851684CF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150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E4E04-22B6-9C4F-8180-ACC851684CF2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07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66CF-37E0-E343-2E27-E679480E5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A975B-77EE-9C56-5516-B7555AC5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96D7-1102-49D0-CA12-4BE8A560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160D-CE2C-E811-1DFC-8D896C46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FEE9-FCE4-52A1-038E-59E408D0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57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803-A8FF-FFFA-9D3C-29AE5171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0100-79DF-C72C-C0D7-FFF66C9B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4549-BDFD-984B-5CFE-44684593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7DCB-C1BE-E3E9-E26C-AC28B2E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394D-A83C-CD1E-9ECA-2510F3AC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871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53F4-4D1D-DE88-549C-6DCCF8BFE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C3F28-7EC2-6998-B98E-7F4B90B5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FF04-61A7-FC23-DD83-8D0A55A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C07C-E387-BE9F-F158-4718976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B802-1EA0-B148-C956-9F0C6F93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67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ECB0-9C59-441A-C161-F06B8A40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E985-E895-1FC7-CE85-C0C291C3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5F51-53E5-5C52-FCB7-EFAB5780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CF91-5868-5E1D-1A9F-6D93315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F007-D93F-8C27-9FAE-47BF0089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980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8096-766E-AA09-AFC7-947CE21B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6813-4263-A379-5386-47A6C1B8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118D-8F5C-8CC5-7CD8-C8139E8D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AB1E-0BBC-E906-8A7D-631070EF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0CA8-9448-1805-9167-CF2EE12F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42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04F1-6932-767D-0BA3-BD1841FB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727E-B066-DA65-752F-EC4B61525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21CF-2DC6-389F-1D7C-2E48C5B1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431C-5141-4E25-C2E6-D0AAF49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8A298-220C-2DE8-9D29-9A45693F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1F21-57F6-3107-E673-0A136A6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654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57EA-24A9-9DF2-5862-A99F66B6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CD25-ABA7-3D0F-4CB3-3264D375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190DD-AFD9-197E-80C9-F497F16A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2EA2-1FDF-696F-68DC-69FC1E40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572E5-D3D1-C38D-DDA1-33038FFF0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71721-9805-CBAB-4E70-7F5A6B07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2EA8-D047-41B3-58EC-01E2089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DAB93-84C4-9009-0DBF-34AB6602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83E1-3022-FBB6-C2DB-F9674C66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BF92A-95DA-4A7A-8A89-F2D1309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5F504-C9E2-5511-C31F-077EB6DE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7B51B-73EE-CD55-A3EE-2098655A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215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63F0D-5F35-1433-8C24-3E06F9B6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EDF90-41EB-7C40-3879-BBF359C7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FD47-D305-6FAB-C68B-752269A9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421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2711-6875-4680-6272-371D5C7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74FE-200A-A449-4462-5FB2964F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5F164-1EC7-9A66-996E-55CAAAAB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D5CA-4E55-025B-463D-BE17DFA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CA0D2-CAF7-E2DB-1FF3-7D5CFD46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8230-BD63-7DF2-10DD-09BFB6C1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9137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4E5A-660D-0F06-AEEA-44BA9B82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CBBED-18AE-22EB-B158-D443CDECA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CE32-F358-537F-DE46-B331FA4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86D9-F859-6312-7ADE-C3FFB45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3191-D645-D00C-A2AD-3AF6C21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A6DC-47A0-A3FF-3057-063146E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93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2E064-3806-1C56-FFE1-FE8CE6C5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B38E-2979-CFF2-A16A-075E987B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ACF6-87CF-8672-AB69-ED37FE00F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F9F8-7E31-454F-B053-5A24FC421D87}" type="datetimeFigureOut">
              <a:rPr lang="en-AE" smtClean="0"/>
              <a:t>17/04/2023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77B2-01D4-AA53-78AB-DBAE93DB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3806-1EE6-DECE-BD63-5254B20F4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83FE-4A40-9A40-8921-5582E88FE6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401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206C-0B43-FF2C-23A8-E4D288756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Seasonality Package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5C246-5BCC-99C6-848F-009A03B4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Using Meta’s Prophet Package and Random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31207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8641-176F-FA63-C16D-8F4FBE2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1: Customer invests at around end of month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116FC-DB4D-5005-5B55-01D6AD73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6" y="2957665"/>
            <a:ext cx="4903116" cy="334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F4A2A-5E45-883B-45A3-EEAF935AC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019" y="2957665"/>
            <a:ext cx="541923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C1CF8-4045-A8B4-B233-D0BB9DC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2: Customer invest 10k AED every 3-5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98476-F447-0021-3087-E1BBC670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3" y="2957665"/>
            <a:ext cx="4885222" cy="3346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E6E0D-2FD8-D6C4-FCB7-1ABF0C38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19" y="2957665"/>
            <a:ext cx="541923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1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55D33-0B3F-0573-0427-C695715C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3: Customer invests around 1000 AED every 3-4 weeks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21764-16C8-43DB-4EA6-13F64513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3" y="2957665"/>
            <a:ext cx="4885222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9FC3A-F56D-6E7B-2FF3-4FAD123E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19" y="2957665"/>
            <a:ext cx="5419232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B79B-E254-DE58-45CC-D9C94105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Scenario 4: Customer invests around 1M AED every 6 months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0C8E-487B-9CC9-F1C9-E1D51E20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89" y="2957665"/>
            <a:ext cx="3254350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4A55F-9D70-8E7C-C2A1-2735736C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20" y="2957665"/>
            <a:ext cx="5600630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67C6-9915-DCEF-2F95-8F078DBD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Suggestions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56CF4-62B6-8A99-C8C1-8FE06AEC1A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97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Seasonality Package Test</vt:lpstr>
      <vt:lpstr>Scenario 1: Customer invests at around end of month</vt:lpstr>
      <vt:lpstr>Scenario 2: Customer invest 10k AED every 3-5 months</vt:lpstr>
      <vt:lpstr>Scenario 3: Customer invests around 1000 AED every 3-4 weeks</vt:lpstr>
      <vt:lpstr>Scenario 4: Customer invests around 1M AED every 6 months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Seasonality Package Test</dc:title>
  <dc:creator>Saood AlMarzooqi</dc:creator>
  <cp:lastModifiedBy>Saood AlMarzooqi</cp:lastModifiedBy>
  <cp:revision>1</cp:revision>
  <dcterms:created xsi:type="dcterms:W3CDTF">2023-04-17T05:11:15Z</dcterms:created>
  <dcterms:modified xsi:type="dcterms:W3CDTF">2023-04-17T06:48:53Z</dcterms:modified>
</cp:coreProperties>
</file>