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3DCA5F-675B-4999-9BC7-1780E958329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333B90-F0E2-4165-8D6C-BF2EA265EB1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250003-3358-4B44-A1B6-F290E64C7A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59DD28-DC9A-4F44-86A4-103E67D2B7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C4B633-EA26-4C5A-A0DC-3B00B360E2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1BA77D-DE10-42FE-BF15-749BEDBB42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6D1C5B-28A5-4967-9766-CBE66453E4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D1F967-33F7-4BD8-8306-6D738BE8145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E94351-FE4C-49C3-B634-9D2DA1BC4BE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3ECEB9-AF8B-4D0B-AEA5-6B9D6B85A1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Master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15A557-B5F7-45E9-9DB4-5F5666D0601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5CEEE2-6ABE-47CC-AD59-0EA615F988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0880" y="266760"/>
            <a:ext cx="7772040" cy="1104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35000" y="1676520"/>
            <a:ext cx="7727760" cy="41144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858000" y="6172200"/>
            <a:ext cx="190476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57E941-845D-4EF5-882B-77E5D15282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D6534F-9EAB-48CC-B0DF-9B027AB10D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16C160-14A9-47DE-85F9-8A06CAA9C7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1AB6E3-8676-40E9-9796-31BB513CEE6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D2E3D3-6A32-438A-831D-39404CD4ED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5350DA-8264-48B3-A8E3-F88B8E0A4B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Differences between Three Levels of ANSI-SPARC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5" descr=""/>
          <p:cNvPicPr/>
          <p:nvPr/>
        </p:nvPicPr>
        <p:blipFill>
          <a:blip r:embed="rId1"/>
          <a:stretch/>
        </p:blipFill>
        <p:spPr>
          <a:xfrm>
            <a:off x="990720" y="1828800"/>
            <a:ext cx="7238520" cy="41796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5E5560-6026-4EC1-AFF6-ADB6AE79EB2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0880" y="266760"/>
            <a:ext cx="8762760" cy="110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Instances of  Branch and Staff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914400" y="1676520"/>
            <a:ext cx="6552720" cy="45558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4E3ADE1-5834-48A6-A8F9-8F9543B3E2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Examples of Attribute Domains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2052" descr=""/>
          <p:cNvPicPr/>
          <p:nvPr/>
        </p:nvPicPr>
        <p:blipFill>
          <a:blip r:embed="rId1"/>
          <a:stretch/>
        </p:blipFill>
        <p:spPr>
          <a:xfrm>
            <a:off x="380880" y="1905120"/>
            <a:ext cx="7695720" cy="335232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58000" y="61722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742AF0-434B-4606-9E66-2C4A91CF70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0880" y="266760"/>
            <a:ext cx="8457840" cy="110448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Alternative Terminology for Relational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676520"/>
            <a:ext cx="7727760" cy="411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Picture 7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7543440" cy="297144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02FB6F-142E-43FB-BDD5-E9A64D574A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09480" y="160020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Relation name is distinct from all other relation names in relational schema.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cell of relation contains exactly one atomic (single) value.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attribute has a distinct name.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Values of an attribute are all from the same domain.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DECCBF9-D9DC-4BD1-ACA4-FEDBA664B2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685800" y="1600200"/>
            <a:ext cx="810864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tuple is distinct; there are no duplicate tuples.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Order of attributes has no significance.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Order of tuples has no significance.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Candidate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set of attributes in a relation is called a candidate key if, and only if,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Every tuple has a unique value for the set of attributes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uniqueness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proper subset of the set has the uniqueness property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minimality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3"/>
          <p:cNvGrpSpPr/>
          <p:nvPr/>
        </p:nvGrpSpPr>
        <p:grpSpPr>
          <a:xfrm>
            <a:off x="1371600" y="4389120"/>
            <a:ext cx="2682720" cy="1600200"/>
            <a:chOff x="1371600" y="4389120"/>
            <a:chExt cx="2682720" cy="1600200"/>
          </a:xfrm>
        </p:grpSpPr>
        <p:sp>
          <p:nvSpPr>
            <p:cNvPr id="214" name="CustomShape 4"/>
            <p:cNvSpPr/>
            <p:nvPr/>
          </p:nvSpPr>
          <p:spPr>
            <a:xfrm>
              <a:off x="1371600" y="4389480"/>
              <a:ext cx="2679480" cy="15836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       First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        Last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S139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Smith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S140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S141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Brown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S142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Smith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Line 5"/>
            <p:cNvSpPr/>
            <p:nvPr/>
          </p:nvSpPr>
          <p:spPr>
            <a:xfrm>
              <a:off x="1387440" y="4770360"/>
              <a:ext cx="2666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6"/>
            <p:cNvSpPr/>
            <p:nvPr/>
          </p:nvSpPr>
          <p:spPr>
            <a:xfrm>
              <a:off x="2225520" y="438912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7"/>
            <p:cNvSpPr/>
            <p:nvPr/>
          </p:nvSpPr>
          <p:spPr>
            <a:xfrm>
              <a:off x="3139920" y="438912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CustomShape 8"/>
          <p:cNvSpPr/>
          <p:nvPr/>
        </p:nvSpPr>
        <p:spPr>
          <a:xfrm>
            <a:off x="5355000" y="3962520"/>
            <a:ext cx="357948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Candidate key: {ID}; {First,Last}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looks reasonable but we may get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people with the same 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5336280" y="4889520"/>
            <a:ext cx="326556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{ID, First}, {ID, Last} and {ID,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First, Last} satisfy uniqueness,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but are not minimal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5338440" y="5740560"/>
            <a:ext cx="32990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{First} and {Last} do not give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unique identifier for each row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Choosing Candidate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85800" y="1981080"/>
            <a:ext cx="7125840" cy="41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Important: don’t look just on the data in the table to determine what is a candidate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table may contain just one tuple, so anything would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knowledge of the real world – what is going to stay unique!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Primary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85800" y="1981080"/>
            <a:ext cx="7198920" cy="389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Candidate Key is usually chosen to be used to identify tuples in a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called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Primary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Often a special ID attribute is used as the Primary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NULLs and Primary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Missing information can be represented using NULLs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NULL indicates a missing or unknown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More on this later...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57200" y="4618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Entity Integrity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Primary Keys cannot contain NULL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Foreign Keys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are used to link data in two relations. A set of attributes in the first 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referencing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relation is a Foreign Key if its value always either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Matches a Candidate Key value in the second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referenced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relation, 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wholly NULL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called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Referential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095C8D-344B-4552-B945-99EAF9ECE6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Independence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Logical Data Independence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Refers to immunity of external schemas to changes in conceptual schema.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Conceptual schema changes (e.g. addition/removal of entities).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Should not require changes to external schema or rewrites of application programs.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Keys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371600" y="205740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371600" y="243828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5"/>
          <p:cNvSpPr/>
          <p:nvPr/>
        </p:nvSpPr>
        <p:spPr>
          <a:xfrm>
            <a:off x="1371600" y="2819160"/>
            <a:ext cx="220968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6"/>
          <p:cNvSpPr/>
          <p:nvPr/>
        </p:nvSpPr>
        <p:spPr>
          <a:xfrm>
            <a:off x="2133360" y="2438280"/>
            <a:ext cx="36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7"/>
          <p:cNvSpPr/>
          <p:nvPr/>
        </p:nvSpPr>
        <p:spPr>
          <a:xfrm>
            <a:off x="4419720" y="205740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4419720" y="243828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9"/>
          <p:cNvSpPr/>
          <p:nvPr/>
        </p:nvSpPr>
        <p:spPr>
          <a:xfrm>
            <a:off x="5181480" y="243828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0"/>
          <p:cNvSpPr/>
          <p:nvPr/>
        </p:nvSpPr>
        <p:spPr>
          <a:xfrm>
            <a:off x="7086600" y="243828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1"/>
          <p:cNvSpPr/>
          <p:nvPr/>
        </p:nvSpPr>
        <p:spPr>
          <a:xfrm>
            <a:off x="4419360" y="281916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2"/>
          <p:cNvSpPr/>
          <p:nvPr/>
        </p:nvSpPr>
        <p:spPr>
          <a:xfrm>
            <a:off x="1298160" y="4343400"/>
            <a:ext cx="276876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{DID} is a Candidate Key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Department - Each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entry has a unique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DID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4422960" y="4343400"/>
            <a:ext cx="411444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{DID} is a Foreign Key in Employee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each Employee’s DID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NULL, or matches an entry in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 relation. This links each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 to (at most) one Department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Keys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4" name="Group 2"/>
          <p:cNvGrpSpPr/>
          <p:nvPr/>
        </p:nvGrpSpPr>
        <p:grpSpPr>
          <a:xfrm>
            <a:off x="853920" y="2514600"/>
            <a:ext cx="3809880" cy="2020680"/>
            <a:chOff x="853920" y="2514600"/>
            <a:chExt cx="3809880" cy="2020680"/>
          </a:xfrm>
        </p:grpSpPr>
        <p:sp>
          <p:nvSpPr>
            <p:cNvPr id="245" name="CustomShape 3"/>
            <p:cNvSpPr/>
            <p:nvPr/>
          </p:nvSpPr>
          <p:spPr>
            <a:xfrm>
              <a:off x="1189440" y="2514600"/>
              <a:ext cx="3125520" cy="1979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Manager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" name="CustomShape 4"/>
            <p:cNvSpPr/>
            <p:nvPr/>
          </p:nvSpPr>
          <p:spPr>
            <a:xfrm>
              <a:off x="853920" y="2859120"/>
              <a:ext cx="3809520" cy="167616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5"/>
            <p:cNvSpPr/>
            <p:nvPr/>
          </p:nvSpPr>
          <p:spPr>
            <a:xfrm>
              <a:off x="853920" y="3315960"/>
              <a:ext cx="3809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Line 6"/>
            <p:cNvSpPr/>
            <p:nvPr/>
          </p:nvSpPr>
          <p:spPr>
            <a:xfrm>
              <a:off x="1768320" y="2858760"/>
              <a:ext cx="360" cy="1676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Line 7"/>
            <p:cNvSpPr/>
            <p:nvPr/>
          </p:nvSpPr>
          <p:spPr>
            <a:xfrm>
              <a:off x="3520800" y="2858760"/>
              <a:ext cx="360" cy="1676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CustomShape 8"/>
          <p:cNvSpPr/>
          <p:nvPr/>
        </p:nvSpPr>
        <p:spPr>
          <a:xfrm>
            <a:off x="5111640" y="2743200"/>
            <a:ext cx="3270240" cy="17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{ID} is a Candidate Key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Employee, and {Manager} 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Foreign Key, which refers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the same relation - every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tuple’s Manager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 or matches an ID value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Referential Integrity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When relations are updated, referential integrity can be violated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usually occurs when a referenced tuple is updated or deleted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57200" y="3474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a number of options: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RESTRICT - stop the user from doing 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CASCADE - let the changes flow 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NULLIFY - make values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Referential Integrity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happens if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Marketing’s DID is changed to 16 in Department?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entry for Accounts is deleted from Department?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188720" y="3657600"/>
            <a:ext cx="2209320" cy="1583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914400" y="402372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5"/>
          <p:cNvSpPr/>
          <p:nvPr/>
        </p:nvSpPr>
        <p:spPr>
          <a:xfrm>
            <a:off x="914400" y="4388760"/>
            <a:ext cx="2210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6"/>
          <p:cNvSpPr/>
          <p:nvPr/>
        </p:nvSpPr>
        <p:spPr>
          <a:xfrm>
            <a:off x="1645920" y="4023720"/>
            <a:ext cx="36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4876920" y="396252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4876920" y="434232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9"/>
          <p:cNvSpPr/>
          <p:nvPr/>
        </p:nvSpPr>
        <p:spPr>
          <a:xfrm>
            <a:off x="539496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0"/>
          <p:cNvSpPr/>
          <p:nvPr/>
        </p:nvSpPr>
        <p:spPr>
          <a:xfrm>
            <a:off x="676620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1"/>
          <p:cNvSpPr/>
          <p:nvPr/>
        </p:nvSpPr>
        <p:spPr>
          <a:xfrm>
            <a:off x="4876560" y="472428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RESTRICT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RESTRICT stops any action that violates integrity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cannot update or delete Marketing or Accounts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change Personnel as it is not referenced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280160" y="396396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265400" y="429804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5"/>
          <p:cNvSpPr/>
          <p:nvPr/>
        </p:nvSpPr>
        <p:spPr>
          <a:xfrm>
            <a:off x="1280160" y="4754520"/>
            <a:ext cx="2210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6"/>
          <p:cNvSpPr/>
          <p:nvPr/>
        </p:nvSpPr>
        <p:spPr>
          <a:xfrm>
            <a:off x="1737360" y="4298040"/>
            <a:ext cx="36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>
            <a:off x="4876920" y="396252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4876920" y="434340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9"/>
          <p:cNvSpPr/>
          <p:nvPr/>
        </p:nvSpPr>
        <p:spPr>
          <a:xfrm>
            <a:off x="563868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0"/>
          <p:cNvSpPr/>
          <p:nvPr/>
        </p:nvSpPr>
        <p:spPr>
          <a:xfrm>
            <a:off x="754380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1"/>
          <p:cNvSpPr/>
          <p:nvPr/>
        </p:nvSpPr>
        <p:spPr>
          <a:xfrm>
            <a:off x="4876560" y="472428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CASCADE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685800" y="1981080"/>
            <a:ext cx="42667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CASCADE allows the changes made to flow through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Marketing’s DID is changed to 16 in Department, then the DIDs for John Smith and Mark Jones also 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Accounts is deleted then so is Mary Brown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9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280" name="CustomShape 5"/>
            <p:cNvSpPr/>
            <p:nvPr/>
          </p:nvSpPr>
          <p:spPr>
            <a:xfrm>
              <a:off x="5181480" y="1981080"/>
              <a:ext cx="2209320" cy="17053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1" name="CustomShape 6"/>
            <p:cNvSpPr/>
            <p:nvPr/>
          </p:nvSpPr>
          <p:spPr>
            <a:xfrm>
              <a:off x="5181480" y="2362320"/>
              <a:ext cx="2209320" cy="13712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7"/>
            <p:cNvSpPr/>
            <p:nvPr/>
          </p:nvSpPr>
          <p:spPr>
            <a:xfrm>
              <a:off x="5181480" y="2743200"/>
              <a:ext cx="22096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8"/>
            <p:cNvSpPr/>
            <p:nvPr/>
          </p:nvSpPr>
          <p:spPr>
            <a:xfrm>
              <a:off x="5943600" y="2361960"/>
              <a:ext cx="36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roup 9"/>
          <p:cNvGrpSpPr/>
          <p:nvPr/>
        </p:nvGrpSpPr>
        <p:grpSpPr>
          <a:xfrm>
            <a:off x="5181480" y="3962520"/>
            <a:ext cx="3657240" cy="1981080"/>
            <a:chOff x="5181480" y="3962520"/>
            <a:chExt cx="3657240" cy="1981080"/>
          </a:xfrm>
        </p:grpSpPr>
        <p:sp>
          <p:nvSpPr>
            <p:cNvPr id="285" name="CustomShape 10"/>
            <p:cNvSpPr/>
            <p:nvPr/>
          </p:nvSpPr>
          <p:spPr>
            <a:xfrm>
              <a:off x="5181480" y="3962520"/>
              <a:ext cx="3657240" cy="1979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6" name="CustomShape 11"/>
            <p:cNvSpPr/>
            <p:nvPr/>
          </p:nvSpPr>
          <p:spPr>
            <a:xfrm>
              <a:off x="5181480" y="4343400"/>
              <a:ext cx="3504960" cy="15998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Line 12"/>
            <p:cNvSpPr/>
            <p:nvPr/>
          </p:nvSpPr>
          <p:spPr>
            <a:xfrm>
              <a:off x="594360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Line 13"/>
            <p:cNvSpPr/>
            <p:nvPr/>
          </p:nvSpPr>
          <p:spPr>
            <a:xfrm>
              <a:off x="784836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14"/>
            <p:cNvSpPr/>
            <p:nvPr/>
          </p:nvSpPr>
          <p:spPr>
            <a:xfrm>
              <a:off x="5181480" y="4725720"/>
              <a:ext cx="3505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0" name="Group 15"/>
          <p:cNvGrpSpPr/>
          <p:nvPr/>
        </p:nvGrpSpPr>
        <p:grpSpPr>
          <a:xfrm>
            <a:off x="5257800" y="2743200"/>
            <a:ext cx="3407760" cy="2895480"/>
            <a:chOff x="5257800" y="2743200"/>
            <a:chExt cx="3407760" cy="2895480"/>
          </a:xfrm>
        </p:grpSpPr>
        <p:sp>
          <p:nvSpPr>
            <p:cNvPr id="291" name="CustomShape 16"/>
            <p:cNvSpPr/>
            <p:nvPr/>
          </p:nvSpPr>
          <p:spPr>
            <a:xfrm>
              <a:off x="5488200" y="27432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2" name="CustomShape 17"/>
            <p:cNvSpPr/>
            <p:nvPr/>
          </p:nvSpPr>
          <p:spPr>
            <a:xfrm>
              <a:off x="8231400" y="52578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3" name="CustomShape 18"/>
            <p:cNvSpPr/>
            <p:nvPr/>
          </p:nvSpPr>
          <p:spPr>
            <a:xfrm>
              <a:off x="8231400" y="472428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4" name="Line 19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Line 20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21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7" name="Group 22"/>
          <p:cNvGrpSpPr/>
          <p:nvPr/>
        </p:nvGrpSpPr>
        <p:grpSpPr>
          <a:xfrm>
            <a:off x="5029200" y="3200400"/>
            <a:ext cx="3809880" cy="2057760"/>
            <a:chOff x="5029200" y="3200400"/>
            <a:chExt cx="3809880" cy="2057760"/>
          </a:xfrm>
        </p:grpSpPr>
        <p:sp>
          <p:nvSpPr>
            <p:cNvPr id="298" name="Line 23"/>
            <p:cNvSpPr/>
            <p:nvPr/>
          </p:nvSpPr>
          <p:spPr>
            <a:xfrm>
              <a:off x="5029200" y="320040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Line 24"/>
            <p:cNvSpPr/>
            <p:nvPr/>
          </p:nvSpPr>
          <p:spPr>
            <a:xfrm>
              <a:off x="5029200" y="5257800"/>
              <a:ext cx="380988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Line 25"/>
            <p:cNvSpPr/>
            <p:nvPr/>
          </p:nvSpPr>
          <p:spPr>
            <a:xfrm>
              <a:off x="5029200" y="5181480"/>
              <a:ext cx="380988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26"/>
            <p:cNvSpPr/>
            <p:nvPr/>
          </p:nvSpPr>
          <p:spPr>
            <a:xfrm>
              <a:off x="5029200" y="327636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NULLIFY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685800" y="1981080"/>
            <a:ext cx="4343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NULLIFY sets problem values to NULL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Marketing’s DID changes then John Smith’s and Mark Jones’ DIDs are set to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Accounts is deleted, Mary Brown’s DID becomes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5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306" name="CustomShape 5"/>
            <p:cNvSpPr/>
            <p:nvPr/>
          </p:nvSpPr>
          <p:spPr>
            <a:xfrm>
              <a:off x="5181480" y="1981080"/>
              <a:ext cx="2209320" cy="17053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7" name="CustomShape 6"/>
            <p:cNvSpPr/>
            <p:nvPr/>
          </p:nvSpPr>
          <p:spPr>
            <a:xfrm>
              <a:off x="5181480" y="2362320"/>
              <a:ext cx="2209320" cy="13712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7"/>
            <p:cNvSpPr/>
            <p:nvPr/>
          </p:nvSpPr>
          <p:spPr>
            <a:xfrm>
              <a:off x="5181480" y="2743200"/>
              <a:ext cx="22096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8"/>
            <p:cNvSpPr/>
            <p:nvPr/>
          </p:nvSpPr>
          <p:spPr>
            <a:xfrm>
              <a:off x="5943600" y="2361960"/>
              <a:ext cx="36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0" name="Group 9"/>
          <p:cNvGrpSpPr/>
          <p:nvPr/>
        </p:nvGrpSpPr>
        <p:grpSpPr>
          <a:xfrm>
            <a:off x="5181480" y="3962520"/>
            <a:ext cx="3657240" cy="1981080"/>
            <a:chOff x="5181480" y="3962520"/>
            <a:chExt cx="3657240" cy="1981080"/>
          </a:xfrm>
        </p:grpSpPr>
        <p:sp>
          <p:nvSpPr>
            <p:cNvPr id="311" name="CustomShape 10"/>
            <p:cNvSpPr/>
            <p:nvPr/>
          </p:nvSpPr>
          <p:spPr>
            <a:xfrm>
              <a:off x="5181480" y="3962520"/>
              <a:ext cx="3657240" cy="1979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2" name="CustomShape 11"/>
            <p:cNvSpPr/>
            <p:nvPr/>
          </p:nvSpPr>
          <p:spPr>
            <a:xfrm>
              <a:off x="5181480" y="4343400"/>
              <a:ext cx="3504960" cy="15998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Line 12"/>
            <p:cNvSpPr/>
            <p:nvPr/>
          </p:nvSpPr>
          <p:spPr>
            <a:xfrm>
              <a:off x="594360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3"/>
            <p:cNvSpPr/>
            <p:nvPr/>
          </p:nvSpPr>
          <p:spPr>
            <a:xfrm>
              <a:off x="784836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4"/>
            <p:cNvSpPr/>
            <p:nvPr/>
          </p:nvSpPr>
          <p:spPr>
            <a:xfrm>
              <a:off x="5181480" y="4725720"/>
              <a:ext cx="3505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15"/>
          <p:cNvGrpSpPr/>
          <p:nvPr/>
        </p:nvGrpSpPr>
        <p:grpSpPr>
          <a:xfrm>
            <a:off x="5029200" y="3200400"/>
            <a:ext cx="3965760" cy="2209680"/>
            <a:chOff x="5029200" y="3200400"/>
            <a:chExt cx="3965760" cy="2209680"/>
          </a:xfrm>
        </p:grpSpPr>
        <p:sp>
          <p:nvSpPr>
            <p:cNvPr id="317" name="Line 16"/>
            <p:cNvSpPr/>
            <p:nvPr/>
          </p:nvSpPr>
          <p:spPr>
            <a:xfrm>
              <a:off x="5029200" y="320040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17"/>
            <p:cNvSpPr/>
            <p:nvPr/>
          </p:nvSpPr>
          <p:spPr>
            <a:xfrm>
              <a:off x="5029200" y="327636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18"/>
            <p:cNvSpPr/>
            <p:nvPr/>
          </p:nvSpPr>
          <p:spPr>
            <a:xfrm>
              <a:off x="8001000" y="5105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9"/>
            <p:cNvSpPr/>
            <p:nvPr/>
          </p:nvSpPr>
          <p:spPr>
            <a:xfrm>
              <a:off x="8231760" y="502920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5257800" y="2743200"/>
            <a:ext cx="3737160" cy="2955600"/>
            <a:chOff x="5257800" y="2743200"/>
            <a:chExt cx="3737160" cy="2955600"/>
          </a:xfrm>
        </p:grpSpPr>
        <p:sp>
          <p:nvSpPr>
            <p:cNvPr id="322" name="CustomShape 21"/>
            <p:cNvSpPr/>
            <p:nvPr/>
          </p:nvSpPr>
          <p:spPr>
            <a:xfrm>
              <a:off x="5488200" y="27432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3" name="CustomShape 22"/>
            <p:cNvSpPr/>
            <p:nvPr/>
          </p:nvSpPr>
          <p:spPr>
            <a:xfrm>
              <a:off x="8231760" y="472428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4" name="Line 23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24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Line 25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6"/>
            <p:cNvSpPr/>
            <p:nvPr/>
          </p:nvSpPr>
          <p:spPr>
            <a:xfrm>
              <a:off x="8231760" y="533412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91D962-6901-49BE-BD02-DF508814AB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Relational Integrity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Enterprise Constraints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Additional rules specified by database administrators.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C17D00F-D21C-4748-A7C7-D26C252762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60948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Base Relation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Named relation corresponding to an entity in conceptual schema, whose tuples are physically stored in database.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Dynamic result of one or more relational operations operating on base relations to produce another relation.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F9D4E4C-5324-4E12-819B-E6EE62E383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0880" y="160020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virtual relation that does not necessarily actually exist in the database but is produced upon request, at time of request.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Contents of a view are defined as a query on one or more base relations.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Views are dynamic, meaning that changes made to base relations that affect view attributes are immediately reflected in the view.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487D40-60FA-4342-AEBB-CC626CEB02E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Independence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533520" y="167652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Physical Data Independence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Refers to immunity of conceptual schema to changes in the internal schema.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Internal schema changes (e.g. using different file organizations, storage structures/devices).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Should not require change to conceptual or external schemas.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2B7C22-5135-4A64-B133-9F221FC5C5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Purpose of 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Provides powerful and flexible security mechanism by hiding parts of database from certain users.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Permits users to access data in a customized way, so that same data can be seen by different users in different ways, at same time.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simplify complex operations on base relations.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6EA52F-569F-4322-A5CC-C6E44FA353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Updating 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5720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updates to a base relation should be immediately reflected in all views that reference that base relation.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view is updated, underlying base relation should reflect change.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70D02D-69E9-4539-AC5C-1A685A1480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Independence and the ANSI-SPARC Three-level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533520" y="1676520"/>
            <a:ext cx="7848360" cy="385416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101AC15-EE21-41B1-8B0A-A477952BD6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60948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Data Model comprises: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structural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manipulative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Possibly a set of integrity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B9E4DA-B9D0-4EBD-A2B9-E19096A6C7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09480" y="167652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Purpose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To represent data in an understandable way.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Relational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Then, in 1970,E. F. Codd wrote “A Relational Model of Data for Large Shared Databanks” and introduced the relational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is stored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tuples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records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relations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modern DBMS are based on the relational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The relational model  covers 3 areas: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Data structure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Data manipulation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CB3BBE-9CCA-40DC-919B-6449852F1B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Relational Model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relation is a table with columns and rows.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Attribute is a named column of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Domain is the set of allowable values for one or more attributes.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FDE5BE0-27E9-4F7D-967E-17A14E61FA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Relational Model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533520" y="1752480"/>
            <a:ext cx="80769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Tuple is a row of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Degree is the number of attributes in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Cardinality is the number of tuples in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Relational Database is a collection of relations with distinct relation names.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Application>LibreOffice/6.0.3.2$Linux_X86_64 LibreOffice_project/00m0$Build-2</Application>
  <Words>1170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shoaib khan</dc:creator>
  <dc:description/>
  <dc:language>en-US</dc:language>
  <cp:lastModifiedBy/>
  <dcterms:modified xsi:type="dcterms:W3CDTF">2019-02-18T22:24:29Z</dcterms:modified>
  <cp:revision>39</cp:revision>
  <dc:subject/>
  <dc:title>Differences between Three Levels of ANSI-SPARC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