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38" r:id="rId3"/>
    <p:sldId id="439" r:id="rId4"/>
    <p:sldId id="440" r:id="rId5"/>
    <p:sldId id="469" r:id="rId6"/>
    <p:sldId id="466" r:id="rId7"/>
    <p:sldId id="441" r:id="rId8"/>
    <p:sldId id="465" r:id="rId9"/>
    <p:sldId id="442" r:id="rId10"/>
    <p:sldId id="443" r:id="rId11"/>
    <p:sldId id="453" r:id="rId12"/>
    <p:sldId id="460" r:id="rId13"/>
    <p:sldId id="444" r:id="rId14"/>
    <p:sldId id="445" r:id="rId15"/>
    <p:sldId id="446" r:id="rId16"/>
    <p:sldId id="447" r:id="rId17"/>
    <p:sldId id="448" r:id="rId18"/>
    <p:sldId id="449" r:id="rId19"/>
    <p:sldId id="450" r:id="rId20"/>
    <p:sldId id="451" r:id="rId21"/>
    <p:sldId id="452" r:id="rId22"/>
    <p:sldId id="467" r:id="rId23"/>
    <p:sldId id="468" r:id="rId24"/>
    <p:sldId id="35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53" autoAdjust="0"/>
  </p:normalViewPr>
  <p:slideViewPr>
    <p:cSldViewPr>
      <p:cViewPr varScale="1">
        <p:scale>
          <a:sx n="72" d="100"/>
          <a:sy n="72" d="100"/>
        </p:scale>
        <p:origin x="110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1-23T06:09:54.895"/>
    </inkml:context>
    <inkml:brush xml:id="br0">
      <inkml:brushProperty name="width" value="0.05292" units="cm"/>
      <inkml:brushProperty name="height" value="0.05292" units="cm"/>
      <inkml:brushProperty name="fitToCurve" value="1"/>
    </inkml:brush>
  </inkml:definitions>
  <inkml:trace contextRef="#ctx0" brushRef="#br0">13 39 13,'0'0'3,"0"-1"-1</inkml:trace>
  <inkml:trace contextRef="#ctx0" brushRef="#br0" timeOffset="47">3 0 15,'0'0'3,"-3"0"-1,3 0 0,0 0 0,0 0-1,0 0 0</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1-23T06:13:50.521"/>
    </inkml:context>
    <inkml:brush xml:id="br0">
      <inkml:brushProperty name="width" value="0.05292" units="cm"/>
      <inkml:brushProperty name="height" value="0.05292" units="cm"/>
      <inkml:brushProperty name="fitToCurve" value="1"/>
    </inkml:brush>
  </inkml:definitions>
  <inkml:trace contextRef="#ctx0" brushRef="#br0">39 0 13,'-4'4'3,"0"-1"0,0 1-1,-2-1-1,1-1 0,1 2 0,0-2 0,2 0 0,-2-2 0,2 2 0</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3-01-23T06:17:09.331"/>
    </inkml:context>
    <inkml:brush xml:id="br0">
      <inkml:brushProperty name="width" value="0.05292" units="cm"/>
      <inkml:brushProperty name="height" value="0.05292" units="cm"/>
      <inkml:brushProperty name="fitToCurve" value="1"/>
    </inkml:brush>
  </inkml:definitions>
  <inkml:trace contextRef="#ctx0" brushRef="#br0">5 140 14,'0'0'2,"0"0"1,0 0 0,0 0-1,0 0 0,0 0 0,0 0 0,0 0-1,0 0 1,0 0-1,0 0 1,0 0-1,0 0 0,0 0-1,0 0 1,0 2 0,-2-2 0,2 0 0,0 0 0,0 0 0,0 1 0,-2-1 0,2 0-1,0 0 1,0 0-1,0 0 1,0 0-1,0 0 0,2 0 0,-2 0 0,0 0 1,-2 1-1,2-1 1,2 0-1,-4 0 0,4 0 0,-2 0 0,0 0 0,0 0 0,0 0 0,0 0 0,0 0 0,0 0 0,0 1 0,-2-1 0,2 0-1,0 0 0</inkml:trace>
  <inkml:trace contextRef="#ctx0" brushRef="#br0" timeOffset="1037">12 0 13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C2023-3B7F-453D-9910-93E050786EB7}" type="datetimeFigureOut">
              <a:rPr lang="en-US" smtClean="0"/>
              <a:pPr/>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5FF76-D855-4721-ACDA-9B794626A36A}" type="slidenum">
              <a:rPr lang="en-US" smtClean="0"/>
              <a:pPr/>
              <a:t>‹#›</a:t>
            </a:fld>
            <a:endParaRPr lang="en-US"/>
          </a:p>
        </p:txBody>
      </p:sp>
    </p:spTree>
    <p:extLst>
      <p:ext uri="{BB962C8B-B14F-4D97-AF65-F5344CB8AC3E}">
        <p14:creationId xmlns:p14="http://schemas.microsoft.com/office/powerpoint/2010/main" val="239071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total language has only seven </a:t>
            </a:r>
            <a:r>
              <a:rPr lang="en-US" sz="1200" kern="1200" dirty="0" err="1" smtClean="0">
                <a:solidFill>
                  <a:schemeClr val="tx1"/>
                </a:solidFill>
                <a:effectLst/>
                <a:latin typeface="+mn-lt"/>
                <a:ea typeface="+mn-ea"/>
                <a:cs typeface="+mn-cs"/>
              </a:rPr>
              <a:t>diffe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rent words. Four of it's words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abb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abab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aabab</a:t>
            </a:r>
            <a:r>
              <a:rPr lang="en-US" sz="1200" kern="1200" dirty="0" smtClean="0">
                <a:solidFill>
                  <a:schemeClr val="tx1"/>
                </a:solidFill>
                <a:effectLst/>
                <a:latin typeface="+mn-lt"/>
                <a:ea typeface="+mn-ea"/>
                <a:cs typeface="+mn-cs"/>
              </a:rPr>
              <a:t>) have two </a:t>
            </a:r>
          </a:p>
          <a:p>
            <a:r>
              <a:rPr lang="en-US" sz="1200" kern="1200" dirty="0" smtClean="0">
                <a:solidFill>
                  <a:schemeClr val="tx1"/>
                </a:solidFill>
                <a:effectLst/>
                <a:latin typeface="+mn-lt"/>
                <a:ea typeface="+mn-ea"/>
                <a:cs typeface="+mn-cs"/>
              </a:rPr>
              <a:t>different possible derivation because </a:t>
            </a:r>
          </a:p>
          <a:p>
            <a:r>
              <a:rPr lang="en-US" sz="1200" kern="1200" dirty="0" smtClean="0">
                <a:solidFill>
                  <a:schemeClr val="tx1"/>
                </a:solidFill>
                <a:effectLst/>
                <a:latin typeface="+mn-lt"/>
                <a:ea typeface="+mn-ea"/>
                <a:cs typeface="+mn-cs"/>
              </a:rPr>
              <a:t>they appear as terminal nodes in this tree in two different places. </a:t>
            </a:r>
          </a:p>
          <a:p>
            <a:endParaRPr lang="en-US" dirty="0"/>
          </a:p>
        </p:txBody>
      </p:sp>
      <p:sp>
        <p:nvSpPr>
          <p:cNvPr id="4" name="Slide Number Placeholder 3"/>
          <p:cNvSpPr>
            <a:spLocks noGrp="1"/>
          </p:cNvSpPr>
          <p:nvPr>
            <p:ph type="sldNum" sz="quarter" idx="10"/>
          </p:nvPr>
        </p:nvSpPr>
        <p:spPr/>
        <p:txBody>
          <a:bodyPr/>
          <a:lstStyle/>
          <a:p>
            <a:fld id="{2E15FF76-D855-4721-ACDA-9B794626A36A}" type="slidenum">
              <a:rPr lang="en-US" smtClean="0"/>
              <a:pPr/>
              <a:t>4</a:t>
            </a:fld>
            <a:endParaRPr lang="en-US"/>
          </a:p>
        </p:txBody>
      </p:sp>
    </p:spTree>
    <p:extLst>
      <p:ext uri="{BB962C8B-B14F-4D97-AF65-F5344CB8AC3E}">
        <p14:creationId xmlns:p14="http://schemas.microsoft.com/office/powerpoint/2010/main" val="53359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977FC94-60F9-4757-95F6-3F6476C95AC1}" type="slidenum">
              <a:rPr lang="en-US" smtClean="0">
                <a:latin typeface="Arial" pitchFamily="34" charset="0"/>
              </a:rPr>
              <a:pPr/>
              <a:t>21</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823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80F351E-EE59-4C18-87CC-E4F25CA8B0FD}" type="slidenum">
              <a:rPr lang="en-US" smtClean="0">
                <a:latin typeface="Arial" pitchFamily="34" charset="0"/>
              </a:rPr>
              <a:pPr/>
              <a:t>13</a:t>
            </a:fld>
            <a:endParaRPr lang="en-US" smtClean="0">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3819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1FCBABE-4562-42D1-89CE-8E18A7D27D52}" type="slidenum">
              <a:rPr lang="en-US" smtClean="0">
                <a:latin typeface="Arial" pitchFamily="34" charset="0"/>
              </a:rPr>
              <a:pPr/>
              <a:t>14</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2415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D26A122-4CB6-462B-A6DD-8BCFFB5B8296}" type="slidenum">
              <a:rPr lang="en-US" smtClean="0">
                <a:latin typeface="Arial" pitchFamily="34" charset="0"/>
              </a:rPr>
              <a:pPr/>
              <a:t>15</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45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DD88C23-7E75-481C-BBB4-E3699F723AA8}" type="slidenum">
              <a:rPr lang="en-US" smtClean="0">
                <a:latin typeface="Arial" pitchFamily="34" charset="0"/>
              </a:rPr>
              <a:pPr/>
              <a:t>16</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5740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89FD565-8BA3-47EF-8C8F-E30BD7036D76}" type="slidenum">
              <a:rPr lang="en-US" smtClean="0">
                <a:latin typeface="Arial" pitchFamily="34" charset="0"/>
              </a:rPr>
              <a:pPr/>
              <a:t>17</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2163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72B306B-F417-4FE5-BC13-93A73D980092}" type="slidenum">
              <a:rPr lang="en-US" smtClean="0">
                <a:latin typeface="Arial" pitchFamily="34" charset="0"/>
              </a:rPr>
              <a:pPr/>
              <a:t>18</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7452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D78C622-B27D-4E00-B8D1-81E3E1B5046A}" type="slidenum">
              <a:rPr lang="en-US" smtClean="0">
                <a:latin typeface="Arial" pitchFamily="34" charset="0"/>
              </a:rPr>
              <a:pPr/>
              <a:t>19</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715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22FBD37-8EAA-41F6-A903-BD63275BD422}" type="slidenum">
              <a:rPr lang="en-US" smtClean="0">
                <a:latin typeface="Arial" pitchFamily="34" charset="0"/>
              </a:rPr>
              <a:pPr/>
              <a:t>20</a:t>
            </a:fld>
            <a:endParaRPr lang="en-US"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9331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	</a:t>
            </a:r>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p14="http://schemas.microsoft.com/office/powerpoint/2010/main" val="215355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299141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77862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6"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571944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9952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9769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21338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4082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12805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90263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42327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7923-BA35-4083-AC5D-E59E00FC4016}" type="slidenum">
              <a:rPr lang="en-US" smtClean="0"/>
              <a:pPr/>
              <a:t>‹#›</a:t>
            </a:fld>
            <a:endParaRPr lang="en-US"/>
          </a:p>
        </p:txBody>
      </p:sp>
    </p:spTree>
    <p:extLst>
      <p:ext uri="{BB962C8B-B14F-4D97-AF65-F5344CB8AC3E}">
        <p14:creationId xmlns:p14="http://schemas.microsoft.com/office/powerpoint/2010/main" val="3014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Context Free Grammars</a:t>
            </a:r>
          </a:p>
        </p:txBody>
      </p:sp>
      <p:sp>
        <p:nvSpPr>
          <p:cNvPr id="3" name="Subtitle 2"/>
          <p:cNvSpPr>
            <a:spLocks noGrp="1"/>
          </p:cNvSpPr>
          <p:nvPr>
            <p:ph type="subTitle" idx="1"/>
          </p:nvPr>
        </p:nvSpPr>
        <p:spPr/>
        <p:txBody>
          <a:bodyPr/>
          <a:lstStyle/>
          <a:p>
            <a:r>
              <a:rPr lang="en-US" dirty="0" err="1" smtClean="0"/>
              <a:t>Shakir</a:t>
            </a:r>
            <a:r>
              <a:rPr lang="en-US" dirty="0" smtClean="0"/>
              <a:t> </a:t>
            </a:r>
            <a:r>
              <a:rPr lang="en-US" dirty="0" err="1" smtClean="0"/>
              <a:t>Ullah</a:t>
            </a:r>
            <a:r>
              <a:rPr lang="en-US" dirty="0" smtClean="0"/>
              <a:t> Shah</a:t>
            </a:r>
          </a:p>
        </p:txBody>
      </p:sp>
    </p:spTree>
    <p:extLst>
      <p:ext uri="{BB962C8B-B14F-4D97-AF65-F5344CB8AC3E}">
        <p14:creationId xmlns:p14="http://schemas.microsoft.com/office/powerpoint/2010/main" val="1783832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3200" dirty="0"/>
              <a:t>Regular Grammar</a:t>
            </a:r>
          </a:p>
        </p:txBody>
      </p:sp>
      <p:sp>
        <p:nvSpPr>
          <p:cNvPr id="111619" name="Rectangle 3"/>
          <p:cNvSpPr>
            <a:spLocks noGrp="1" noChangeArrowheads="1"/>
          </p:cNvSpPr>
          <p:nvPr>
            <p:ph type="body" idx="1"/>
          </p:nvPr>
        </p:nvSpPr>
        <p:spPr/>
        <p:txBody>
          <a:bodyPr/>
          <a:lstStyle/>
          <a:p>
            <a:pPr>
              <a:buFontTx/>
              <a:buNone/>
            </a:pPr>
            <a:r>
              <a:rPr lang="en-US" sz="2400"/>
              <a:t>Given an FA, there is a CFG that generates exactly the language accepted by the FA.</a:t>
            </a:r>
          </a:p>
          <a:p>
            <a:pPr>
              <a:buFontTx/>
              <a:buNone/>
            </a:pPr>
            <a:endParaRPr lang="en-US" sz="2400"/>
          </a:p>
          <a:p>
            <a:pPr lvl="1"/>
            <a:r>
              <a:rPr lang="en-US" sz="2000"/>
              <a:t>In other words, all regular languages are CFLs</a:t>
            </a:r>
          </a:p>
        </p:txBody>
      </p:sp>
      <p:sp>
        <p:nvSpPr>
          <p:cNvPr id="111630" name="Oval 14"/>
          <p:cNvSpPr>
            <a:spLocks noChangeArrowheads="1"/>
          </p:cNvSpPr>
          <p:nvPr/>
        </p:nvSpPr>
        <p:spPr bwMode="auto">
          <a:xfrm>
            <a:off x="3429000" y="3429000"/>
            <a:ext cx="29718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11631" name="Oval 15"/>
          <p:cNvSpPr>
            <a:spLocks noChangeArrowheads="1"/>
          </p:cNvSpPr>
          <p:nvPr/>
        </p:nvSpPr>
        <p:spPr bwMode="auto">
          <a:xfrm>
            <a:off x="4038600" y="4267200"/>
            <a:ext cx="1828800" cy="7620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11632" name="Text Box 16"/>
          <p:cNvSpPr txBox="1">
            <a:spLocks noChangeArrowheads="1"/>
          </p:cNvSpPr>
          <p:nvPr/>
        </p:nvSpPr>
        <p:spPr bwMode="auto">
          <a:xfrm>
            <a:off x="4327525" y="369411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CFL</a:t>
            </a:r>
          </a:p>
        </p:txBody>
      </p:sp>
      <p:sp>
        <p:nvSpPr>
          <p:cNvPr id="111633" name="Text Box 17"/>
          <p:cNvSpPr txBox="1">
            <a:spLocks noChangeArrowheads="1"/>
          </p:cNvSpPr>
          <p:nvPr/>
        </p:nvSpPr>
        <p:spPr bwMode="auto">
          <a:xfrm>
            <a:off x="4556125" y="4456113"/>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Regular</a:t>
            </a:r>
          </a:p>
        </p:txBody>
      </p:sp>
    </p:spTree>
    <p:extLst>
      <p:ext uri="{BB962C8B-B14F-4D97-AF65-F5344CB8AC3E}">
        <p14:creationId xmlns:p14="http://schemas.microsoft.com/office/powerpoint/2010/main" val="2630744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200"/>
              <a:t>Creating a CFG from an FA</a:t>
            </a:r>
          </a:p>
        </p:txBody>
      </p:sp>
      <p:sp>
        <p:nvSpPr>
          <p:cNvPr id="112643" name="Rectangle 3"/>
          <p:cNvSpPr>
            <a:spLocks noGrp="1" noChangeArrowheads="1"/>
          </p:cNvSpPr>
          <p:nvPr>
            <p:ph type="body" idx="1"/>
          </p:nvPr>
        </p:nvSpPr>
        <p:spPr/>
        <p:txBody>
          <a:bodyPr>
            <a:normAutofit lnSpcReduction="10000"/>
          </a:bodyPr>
          <a:lstStyle/>
          <a:p>
            <a:pPr>
              <a:buFontTx/>
              <a:buNone/>
            </a:pPr>
            <a:r>
              <a:rPr lang="en-US" u="sng" dirty="0"/>
              <a:t>Step-1  </a:t>
            </a:r>
            <a:r>
              <a:rPr lang="en-US" sz="2400" dirty="0"/>
              <a:t>The Non-terminals in CFG will be all names of the states in the FA with the start state renamed S.</a:t>
            </a:r>
          </a:p>
          <a:p>
            <a:pPr>
              <a:buFontTx/>
              <a:buNone/>
            </a:pPr>
            <a:r>
              <a:rPr lang="en-US" u="sng" dirty="0"/>
              <a:t>Step-2</a:t>
            </a:r>
            <a:r>
              <a:rPr lang="en-US" sz="2400" dirty="0"/>
              <a:t> For every edge</a:t>
            </a:r>
          </a:p>
          <a:p>
            <a:pPr>
              <a:buFontTx/>
              <a:buNone/>
            </a:pPr>
            <a:endParaRPr lang="en-US" sz="2400" dirty="0"/>
          </a:p>
          <a:p>
            <a:pPr>
              <a:buFontTx/>
              <a:buNone/>
            </a:pPr>
            <a:endParaRPr lang="en-US" sz="2400" dirty="0"/>
          </a:p>
          <a:p>
            <a:pPr>
              <a:buFontTx/>
              <a:buNone/>
            </a:pPr>
            <a:r>
              <a:rPr lang="en-US" sz="2400" dirty="0"/>
              <a:t>Create productions </a:t>
            </a:r>
            <a:r>
              <a:rPr lang="en-US" sz="2400" dirty="0" err="1"/>
              <a:t>X</a:t>
            </a:r>
            <a:r>
              <a:rPr lang="en-US" sz="2400" dirty="0" err="1">
                <a:sym typeface="Wingdings" pitchFamily="2" charset="2"/>
              </a:rPr>
              <a:t>aY</a:t>
            </a:r>
            <a:r>
              <a:rPr lang="en-US" sz="2400" dirty="0">
                <a:sym typeface="Wingdings" pitchFamily="2" charset="2"/>
              </a:rPr>
              <a:t>   or </a:t>
            </a:r>
            <a:r>
              <a:rPr lang="en-US" sz="2400" dirty="0" err="1">
                <a:sym typeface="Wingdings" pitchFamily="2" charset="2"/>
              </a:rPr>
              <a:t>XaX</a:t>
            </a:r>
            <a:endParaRPr lang="en-US" sz="2400" dirty="0">
              <a:sym typeface="Wingdings" pitchFamily="2" charset="2"/>
            </a:endParaRPr>
          </a:p>
          <a:p>
            <a:pPr>
              <a:buFontTx/>
              <a:buNone/>
            </a:pPr>
            <a:r>
              <a:rPr lang="en-US" sz="2400" dirty="0">
                <a:sym typeface="Wingdings" pitchFamily="2" charset="2"/>
              </a:rPr>
              <a:t>Do the same for b-edges</a:t>
            </a:r>
          </a:p>
          <a:p>
            <a:pPr>
              <a:buFontTx/>
              <a:buNone/>
            </a:pPr>
            <a:r>
              <a:rPr lang="en-US" u="sng" dirty="0">
                <a:sym typeface="Wingdings" pitchFamily="2" charset="2"/>
              </a:rPr>
              <a:t>Step-3</a:t>
            </a:r>
            <a:r>
              <a:rPr lang="en-US" sz="2400" dirty="0">
                <a:sym typeface="Wingdings" pitchFamily="2" charset="2"/>
              </a:rPr>
              <a:t> For every final-state X, create the production</a:t>
            </a:r>
          </a:p>
          <a:p>
            <a:pPr>
              <a:buFontTx/>
              <a:buNone/>
            </a:pPr>
            <a:endParaRPr lang="en-US" sz="2400" dirty="0">
              <a:sym typeface="Wingdings" pitchFamily="2" charset="2"/>
            </a:endParaRPr>
          </a:p>
          <a:p>
            <a:pPr>
              <a:buFontTx/>
              <a:buNone/>
            </a:pPr>
            <a:r>
              <a:rPr lang="en-US" sz="2400" dirty="0">
                <a:sym typeface="Wingdings" pitchFamily="2" charset="2"/>
              </a:rPr>
              <a:t>			X</a:t>
            </a:r>
            <a:r>
              <a:rPr lang="el-GR" sz="2400" dirty="0">
                <a:cs typeface="Arial" charset="0"/>
                <a:sym typeface="Wingdings" pitchFamily="2" charset="2"/>
              </a:rPr>
              <a:t>Λ</a:t>
            </a:r>
            <a:endParaRPr lang="en-US" dirty="0"/>
          </a:p>
        </p:txBody>
      </p:sp>
      <p:grpSp>
        <p:nvGrpSpPr>
          <p:cNvPr id="112644" name="Group 4"/>
          <p:cNvGrpSpPr>
            <a:grpSpLocks/>
          </p:cNvGrpSpPr>
          <p:nvPr/>
        </p:nvGrpSpPr>
        <p:grpSpPr bwMode="auto">
          <a:xfrm>
            <a:off x="1066800" y="2980512"/>
            <a:ext cx="2971800" cy="725488"/>
            <a:chOff x="528" y="3287"/>
            <a:chExt cx="1872" cy="457"/>
          </a:xfrm>
        </p:grpSpPr>
        <p:sp>
          <p:nvSpPr>
            <p:cNvPr id="112645" name="Oval 5"/>
            <p:cNvSpPr>
              <a:spLocks noChangeArrowheads="1"/>
            </p:cNvSpPr>
            <p:nvPr/>
          </p:nvSpPr>
          <p:spPr bwMode="auto">
            <a:xfrm>
              <a:off x="528" y="3312"/>
              <a:ext cx="432" cy="43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X</a:t>
              </a:r>
            </a:p>
          </p:txBody>
        </p:sp>
        <p:sp>
          <p:nvSpPr>
            <p:cNvPr id="112646" name="Oval 6"/>
            <p:cNvSpPr>
              <a:spLocks noChangeArrowheads="1"/>
            </p:cNvSpPr>
            <p:nvPr/>
          </p:nvSpPr>
          <p:spPr bwMode="auto">
            <a:xfrm>
              <a:off x="1968" y="3312"/>
              <a:ext cx="432" cy="43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y</a:t>
              </a:r>
            </a:p>
          </p:txBody>
        </p:sp>
        <p:sp>
          <p:nvSpPr>
            <p:cNvPr id="112647" name="Line 7"/>
            <p:cNvSpPr>
              <a:spLocks noChangeShapeType="1"/>
            </p:cNvSpPr>
            <p:nvPr/>
          </p:nvSpPr>
          <p:spPr bwMode="auto">
            <a:xfrm>
              <a:off x="960" y="3552"/>
              <a:ext cx="10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Text Box 8"/>
            <p:cNvSpPr txBox="1">
              <a:spLocks noChangeArrowheads="1"/>
            </p:cNvSpPr>
            <p:nvPr/>
          </p:nvSpPr>
          <p:spPr bwMode="auto">
            <a:xfrm>
              <a:off x="1238" y="328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grpSp>
      <p:grpSp>
        <p:nvGrpSpPr>
          <p:cNvPr id="112649" name="Group 9"/>
          <p:cNvGrpSpPr>
            <a:grpSpLocks/>
          </p:cNvGrpSpPr>
          <p:nvPr/>
        </p:nvGrpSpPr>
        <p:grpSpPr bwMode="auto">
          <a:xfrm>
            <a:off x="6972300" y="2362200"/>
            <a:ext cx="723900" cy="1281113"/>
            <a:chOff x="4008" y="2937"/>
            <a:chExt cx="456" cy="807"/>
          </a:xfrm>
        </p:grpSpPr>
        <p:sp>
          <p:nvSpPr>
            <p:cNvPr id="112650" name="Oval 10"/>
            <p:cNvSpPr>
              <a:spLocks noChangeArrowheads="1"/>
            </p:cNvSpPr>
            <p:nvPr/>
          </p:nvSpPr>
          <p:spPr bwMode="auto">
            <a:xfrm>
              <a:off x="4032" y="3312"/>
              <a:ext cx="432" cy="432"/>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X+</a:t>
              </a:r>
              <a:endParaRPr lang="en-US" dirty="0"/>
            </a:p>
          </p:txBody>
        </p:sp>
        <p:sp>
          <p:nvSpPr>
            <p:cNvPr id="112651" name="Freeform 11"/>
            <p:cNvSpPr>
              <a:spLocks/>
            </p:cNvSpPr>
            <p:nvPr/>
          </p:nvSpPr>
          <p:spPr bwMode="auto">
            <a:xfrm>
              <a:off x="4008" y="3040"/>
              <a:ext cx="312" cy="320"/>
            </a:xfrm>
            <a:custGeom>
              <a:avLst/>
              <a:gdLst>
                <a:gd name="T0" fmla="*/ 72 w 312"/>
                <a:gd name="T1" fmla="*/ 320 h 320"/>
                <a:gd name="T2" fmla="*/ 24 w 312"/>
                <a:gd name="T3" fmla="*/ 80 h 320"/>
                <a:gd name="T4" fmla="*/ 216 w 312"/>
                <a:gd name="T5" fmla="*/ 32 h 320"/>
                <a:gd name="T6" fmla="*/ 312 w 312"/>
                <a:gd name="T7" fmla="*/ 272 h 320"/>
              </a:gdLst>
              <a:ahLst/>
              <a:cxnLst>
                <a:cxn ang="0">
                  <a:pos x="T0" y="T1"/>
                </a:cxn>
                <a:cxn ang="0">
                  <a:pos x="T2" y="T3"/>
                </a:cxn>
                <a:cxn ang="0">
                  <a:pos x="T4" y="T5"/>
                </a:cxn>
                <a:cxn ang="0">
                  <a:pos x="T6" y="T7"/>
                </a:cxn>
              </a:cxnLst>
              <a:rect l="0" t="0" r="r" b="b"/>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52" name="Text Box 12"/>
            <p:cNvSpPr txBox="1">
              <a:spLocks noChangeArrowheads="1"/>
            </p:cNvSpPr>
            <p:nvPr/>
          </p:nvSpPr>
          <p:spPr bwMode="auto">
            <a:xfrm>
              <a:off x="4268" y="293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grpSp>
    </p:spTree>
    <p:extLst>
      <p:ext uri="{BB962C8B-B14F-4D97-AF65-F5344CB8AC3E}">
        <p14:creationId xmlns:p14="http://schemas.microsoft.com/office/powerpoint/2010/main" val="27436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a:t>Example</a:t>
            </a:r>
          </a:p>
        </p:txBody>
      </p:sp>
      <p:sp>
        <p:nvSpPr>
          <p:cNvPr id="113667" name="Rectangle 3"/>
          <p:cNvSpPr>
            <a:spLocks noGrp="1" noChangeArrowheads="1"/>
          </p:cNvSpPr>
          <p:nvPr>
            <p:ph type="body" idx="1"/>
          </p:nvPr>
        </p:nvSpPr>
        <p:spPr>
          <a:xfrm>
            <a:off x="457200" y="1219200"/>
            <a:ext cx="2895600" cy="4876800"/>
          </a:xfrm>
        </p:spPr>
        <p:txBody>
          <a:bodyPr/>
          <a:lstStyle/>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buFontTx/>
              <a:buNone/>
            </a:pPr>
            <a:endParaRPr lang="en-US" sz="2400" dirty="0"/>
          </a:p>
          <a:p>
            <a:pPr>
              <a:lnSpc>
                <a:spcPct val="90000"/>
              </a:lnSpc>
              <a:buFontTx/>
              <a:buNone/>
            </a:pPr>
            <a:r>
              <a:rPr lang="en-US" sz="2400" dirty="0"/>
              <a:t>S </a:t>
            </a:r>
            <a:r>
              <a:rPr lang="en-US" sz="2400" dirty="0">
                <a:sym typeface="Wingdings" pitchFamily="2" charset="2"/>
              </a:rPr>
              <a:t> </a:t>
            </a:r>
            <a:r>
              <a:rPr lang="en-US" sz="2400" dirty="0" err="1">
                <a:sym typeface="Wingdings" pitchFamily="2" charset="2"/>
              </a:rPr>
              <a:t>aM</a:t>
            </a:r>
            <a:endParaRPr lang="en-US" sz="2400" dirty="0">
              <a:sym typeface="Wingdings" pitchFamily="2" charset="2"/>
            </a:endParaRPr>
          </a:p>
          <a:p>
            <a:pPr>
              <a:lnSpc>
                <a:spcPct val="90000"/>
              </a:lnSpc>
              <a:buFontTx/>
              <a:buNone/>
            </a:pPr>
            <a:r>
              <a:rPr lang="en-US" sz="2400" dirty="0">
                <a:sym typeface="Wingdings" pitchFamily="2" charset="2"/>
              </a:rPr>
              <a:t>S  </a:t>
            </a:r>
            <a:r>
              <a:rPr lang="en-US" sz="2400" dirty="0" err="1">
                <a:sym typeface="Wingdings" pitchFamily="2" charset="2"/>
              </a:rPr>
              <a:t>bS</a:t>
            </a:r>
            <a:endParaRPr lang="en-US" sz="2400" dirty="0">
              <a:sym typeface="Wingdings" pitchFamily="2" charset="2"/>
            </a:endParaRPr>
          </a:p>
          <a:p>
            <a:pPr>
              <a:lnSpc>
                <a:spcPct val="90000"/>
              </a:lnSpc>
              <a:buFontTx/>
              <a:buNone/>
            </a:pPr>
            <a:r>
              <a:rPr lang="en-US" sz="2400" dirty="0">
                <a:sym typeface="Wingdings" pitchFamily="2" charset="2"/>
              </a:rPr>
              <a:t>M  </a:t>
            </a:r>
            <a:r>
              <a:rPr lang="en-US" sz="2400" dirty="0" err="1" smtClean="0">
                <a:sym typeface="Wingdings" pitchFamily="2" charset="2"/>
              </a:rPr>
              <a:t>aX</a:t>
            </a:r>
            <a:endParaRPr lang="en-US" sz="2400" dirty="0">
              <a:sym typeface="Wingdings" pitchFamily="2" charset="2"/>
            </a:endParaRPr>
          </a:p>
          <a:p>
            <a:pPr>
              <a:lnSpc>
                <a:spcPct val="90000"/>
              </a:lnSpc>
              <a:buFontTx/>
              <a:buNone/>
            </a:pPr>
            <a:r>
              <a:rPr lang="en-US" sz="2400" dirty="0">
                <a:sym typeface="Wingdings" pitchFamily="2" charset="2"/>
              </a:rPr>
              <a:t>M  </a:t>
            </a:r>
            <a:r>
              <a:rPr lang="en-US" sz="2400" dirty="0" err="1">
                <a:sym typeface="Wingdings" pitchFamily="2" charset="2"/>
              </a:rPr>
              <a:t>bS</a:t>
            </a:r>
            <a:endParaRPr lang="en-US" sz="2400" dirty="0">
              <a:sym typeface="Wingdings" pitchFamily="2" charset="2"/>
            </a:endParaRPr>
          </a:p>
          <a:p>
            <a:pPr>
              <a:lnSpc>
                <a:spcPct val="90000"/>
              </a:lnSpc>
              <a:buFontTx/>
              <a:buNone/>
            </a:pPr>
            <a:r>
              <a:rPr lang="en-US" sz="2400" dirty="0" smtClean="0">
                <a:sym typeface="Wingdings" pitchFamily="2" charset="2"/>
              </a:rPr>
              <a:t>X </a:t>
            </a:r>
            <a:r>
              <a:rPr lang="en-US" sz="2400" dirty="0">
                <a:sym typeface="Wingdings" pitchFamily="2" charset="2"/>
              </a:rPr>
              <a:t> </a:t>
            </a:r>
            <a:r>
              <a:rPr lang="en-US" sz="2400" dirty="0" err="1" smtClean="0">
                <a:sym typeface="Wingdings" pitchFamily="2" charset="2"/>
              </a:rPr>
              <a:t>aX</a:t>
            </a:r>
            <a:endParaRPr lang="en-US" sz="2400" dirty="0">
              <a:sym typeface="Wingdings" pitchFamily="2" charset="2"/>
            </a:endParaRPr>
          </a:p>
          <a:p>
            <a:pPr>
              <a:lnSpc>
                <a:spcPct val="90000"/>
              </a:lnSpc>
              <a:buFontTx/>
              <a:buNone/>
            </a:pPr>
            <a:r>
              <a:rPr lang="en-US" sz="2400" dirty="0" smtClean="0">
                <a:sym typeface="Wingdings" pitchFamily="2" charset="2"/>
              </a:rPr>
              <a:t>X </a:t>
            </a:r>
            <a:r>
              <a:rPr lang="en-US" sz="2400" dirty="0">
                <a:sym typeface="Wingdings" pitchFamily="2" charset="2"/>
              </a:rPr>
              <a:t> </a:t>
            </a:r>
            <a:r>
              <a:rPr lang="en-US" sz="2400" dirty="0" err="1" smtClean="0">
                <a:sym typeface="Wingdings" pitchFamily="2" charset="2"/>
              </a:rPr>
              <a:t>bX</a:t>
            </a:r>
            <a:endParaRPr lang="en-US" sz="2400" dirty="0">
              <a:sym typeface="Wingdings" pitchFamily="2" charset="2"/>
            </a:endParaRPr>
          </a:p>
          <a:p>
            <a:pPr>
              <a:lnSpc>
                <a:spcPct val="90000"/>
              </a:lnSpc>
              <a:buFontTx/>
              <a:buNone/>
            </a:pPr>
            <a:r>
              <a:rPr lang="en-US" sz="2400" dirty="0" smtClean="0">
                <a:sym typeface="Wingdings" pitchFamily="2" charset="2"/>
              </a:rPr>
              <a:t>X </a:t>
            </a:r>
            <a:r>
              <a:rPr lang="en-US" sz="2400" dirty="0">
                <a:sym typeface="Wingdings" pitchFamily="2" charset="2"/>
              </a:rPr>
              <a:t> </a:t>
            </a:r>
            <a:r>
              <a:rPr lang="el-GR" sz="2400" dirty="0">
                <a:cs typeface="Arial" charset="0"/>
                <a:sym typeface="Wingdings" pitchFamily="2" charset="2"/>
              </a:rPr>
              <a:t>Λ</a:t>
            </a:r>
            <a:endParaRPr lang="el-GR" sz="2400" dirty="0">
              <a:cs typeface="Arial" charset="0"/>
            </a:endParaRPr>
          </a:p>
        </p:txBody>
      </p:sp>
      <p:sp>
        <p:nvSpPr>
          <p:cNvPr id="18" name="Text Box 20"/>
          <p:cNvSpPr txBox="1">
            <a:spLocks noChangeArrowheads="1"/>
          </p:cNvSpPr>
          <p:nvPr/>
        </p:nvSpPr>
        <p:spPr bwMode="auto">
          <a:xfrm>
            <a:off x="3276600" y="3536950"/>
            <a:ext cx="56022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FF3300"/>
                </a:solidFill>
              </a:rPr>
              <a:t>Note: It is not necessary that each CFG </a:t>
            </a:r>
          </a:p>
          <a:p>
            <a:r>
              <a:rPr lang="en-US" sz="2400" dirty="0">
                <a:solidFill>
                  <a:srgbClr val="FF3300"/>
                </a:solidFill>
              </a:rPr>
              <a:t>has a corresponding FA. But each FA </a:t>
            </a:r>
          </a:p>
          <a:p>
            <a:r>
              <a:rPr lang="en-US" sz="2400" dirty="0">
                <a:solidFill>
                  <a:srgbClr val="FF3300"/>
                </a:solidFill>
              </a:rPr>
              <a:t>has an equivalent CFG.</a:t>
            </a:r>
          </a:p>
        </p:txBody>
      </p:sp>
      <p:pic>
        <p:nvPicPr>
          <p:cNvPr id="1026" name="Picture 2"/>
          <p:cNvPicPr>
            <a:picLocks noChangeAspect="1" noChangeArrowheads="1"/>
          </p:cNvPicPr>
          <p:nvPr/>
        </p:nvPicPr>
        <p:blipFill>
          <a:blip r:embed="rId2" cstate="print"/>
          <a:srcRect/>
          <a:stretch>
            <a:fillRect/>
          </a:stretch>
        </p:blipFill>
        <p:spPr bwMode="auto">
          <a:xfrm>
            <a:off x="2438400" y="1219200"/>
            <a:ext cx="5009903" cy="2057400"/>
          </a:xfrm>
          <a:prstGeom prst="rect">
            <a:avLst/>
          </a:prstGeom>
          <a:noFill/>
          <a:ln w="9525">
            <a:noFill/>
            <a:miter lim="800000"/>
            <a:headEnd/>
            <a:tailEnd/>
          </a:ln>
          <a:effectLst/>
        </p:spPr>
      </p:pic>
    </p:spTree>
    <p:extLst>
      <p:ext uri="{BB962C8B-B14F-4D97-AF65-F5344CB8AC3E}">
        <p14:creationId xmlns:p14="http://schemas.microsoft.com/office/powerpoint/2010/main" val="319526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ChangeArrowheads="1"/>
          </p:cNvSpPr>
          <p:nvPr>
            <p:ph type="title"/>
          </p:nvPr>
        </p:nvSpPr>
        <p:spPr/>
        <p:txBody>
          <a:bodyPr/>
          <a:lstStyle/>
          <a:p>
            <a:pPr eaLnBrk="1" hangingPunct="1">
              <a:defRPr/>
            </a:pPr>
            <a:r>
              <a:rPr lang="en-US" smtClean="0"/>
              <a:t>Theorem </a:t>
            </a:r>
          </a:p>
        </p:txBody>
      </p:sp>
      <p:sp>
        <p:nvSpPr>
          <p:cNvPr id="1361923" name="Rectangle 3"/>
          <p:cNvSpPr>
            <a:spLocks noGrp="1" noChangeArrowheads="1"/>
          </p:cNvSpPr>
          <p:nvPr>
            <p:ph type="body" idx="1"/>
          </p:nvPr>
        </p:nvSpPr>
        <p:spPr/>
        <p:txBody>
          <a:bodyPr/>
          <a:lstStyle/>
          <a:p>
            <a:pPr marL="609600" indent="-609600" eaLnBrk="1" hangingPunct="1">
              <a:defRPr/>
            </a:pPr>
            <a:r>
              <a:rPr lang="en-US" sz="2800" dirty="0" smtClean="0"/>
              <a:t>If every production in a CFG is one of the following forms </a:t>
            </a:r>
          </a:p>
          <a:p>
            <a:pPr marL="990600" lvl="1" indent="-533400" eaLnBrk="1" hangingPunct="1">
              <a:buFont typeface="Wingdings" pitchFamily="2" charset="2"/>
              <a:buAutoNum type="arabicPeriod"/>
              <a:defRPr/>
            </a:pPr>
            <a:r>
              <a:rPr lang="en-US" dirty="0" err="1" smtClean="0"/>
              <a:t>Nonterminal</a:t>
            </a:r>
            <a:r>
              <a:rPr lang="en-US" dirty="0" smtClean="0"/>
              <a:t> </a:t>
            </a:r>
            <a:r>
              <a:rPr lang="en-US" dirty="0" smtClean="0">
                <a:sym typeface="Wingdings" pitchFamily="2" charset="2"/>
              </a:rPr>
              <a:t></a:t>
            </a:r>
            <a:r>
              <a:rPr lang="en-US" dirty="0" smtClean="0"/>
              <a:t> </a:t>
            </a:r>
            <a:r>
              <a:rPr lang="en-US" dirty="0" err="1" smtClean="0"/>
              <a:t>semiword</a:t>
            </a:r>
            <a:r>
              <a:rPr lang="en-US" dirty="0" smtClean="0"/>
              <a:t> </a:t>
            </a:r>
          </a:p>
          <a:p>
            <a:pPr marL="990600" lvl="1" indent="-533400" eaLnBrk="1" hangingPunct="1">
              <a:buFont typeface="Wingdings" pitchFamily="2" charset="2"/>
              <a:buAutoNum type="arabicPeriod"/>
              <a:defRPr/>
            </a:pPr>
            <a:r>
              <a:rPr lang="en-US" dirty="0" err="1" smtClean="0"/>
              <a:t>Nonterminal</a:t>
            </a:r>
            <a:r>
              <a:rPr lang="en-US" dirty="0" smtClean="0"/>
              <a:t> </a:t>
            </a:r>
            <a:r>
              <a:rPr lang="en-US" dirty="0" smtClean="0">
                <a:sym typeface="Wingdings" pitchFamily="2" charset="2"/>
              </a:rPr>
              <a:t></a:t>
            </a:r>
            <a:r>
              <a:rPr lang="en-US" dirty="0" smtClean="0"/>
              <a:t> word 	</a:t>
            </a:r>
          </a:p>
          <a:p>
            <a:pPr marL="609600" indent="-609600" eaLnBrk="1" hangingPunct="1">
              <a:buFont typeface="Wingdings" pitchFamily="2" charset="2"/>
              <a:buNone/>
              <a:defRPr/>
            </a:pPr>
            <a:r>
              <a:rPr lang="en-US" sz="2800" dirty="0" smtClean="0"/>
              <a:t>	then the language generated by that CFG is </a:t>
            </a:r>
            <a:r>
              <a:rPr lang="en-US" sz="2800" b="1" dirty="0" smtClean="0"/>
              <a:t>regular</a:t>
            </a:r>
            <a:r>
              <a:rPr lang="en-US" sz="2800" dirty="0" smtClean="0"/>
              <a:t>.</a:t>
            </a:r>
          </a:p>
        </p:txBody>
      </p:sp>
    </p:spTree>
    <p:extLst>
      <p:ext uri="{BB962C8B-B14F-4D97-AF65-F5344CB8AC3E}">
        <p14:creationId xmlns:p14="http://schemas.microsoft.com/office/powerpoint/2010/main" val="4113272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title"/>
          </p:nvPr>
        </p:nvSpPr>
        <p:spPr/>
        <p:txBody>
          <a:bodyPr/>
          <a:lstStyle/>
          <a:p>
            <a:pPr eaLnBrk="1" hangingPunct="1">
              <a:defRPr/>
            </a:pPr>
            <a:r>
              <a:rPr lang="en-US" smtClean="0"/>
              <a:t>Regular grammar </a:t>
            </a:r>
          </a:p>
        </p:txBody>
      </p:sp>
      <p:sp>
        <p:nvSpPr>
          <p:cNvPr id="1363971" name="Rectangle 3"/>
          <p:cNvSpPr>
            <a:spLocks noGrp="1" noChangeArrowheads="1"/>
          </p:cNvSpPr>
          <p:nvPr>
            <p:ph type="body" idx="1"/>
          </p:nvPr>
        </p:nvSpPr>
        <p:spPr/>
        <p:txBody>
          <a:bodyPr/>
          <a:lstStyle/>
          <a:p>
            <a:pPr eaLnBrk="1" hangingPunct="1">
              <a:lnSpc>
                <a:spcPct val="90000"/>
              </a:lnSpc>
              <a:defRPr/>
            </a:pPr>
            <a:r>
              <a:rPr lang="en-US" sz="2800" b="1" u="sng" dirty="0" smtClean="0"/>
              <a:t>Definition</a:t>
            </a:r>
            <a:r>
              <a:rPr lang="en-US" sz="2800" dirty="0" smtClean="0"/>
              <a:t>: </a:t>
            </a:r>
          </a:p>
          <a:p>
            <a:pPr eaLnBrk="1" hangingPunct="1">
              <a:lnSpc>
                <a:spcPct val="90000"/>
              </a:lnSpc>
              <a:defRPr/>
            </a:pPr>
            <a:endParaRPr lang="en-US" sz="2800" dirty="0" smtClean="0"/>
          </a:p>
          <a:p>
            <a:pPr eaLnBrk="1" hangingPunct="1">
              <a:lnSpc>
                <a:spcPct val="90000"/>
              </a:lnSpc>
              <a:buFont typeface="Wingdings" pitchFamily="2" charset="2"/>
              <a:buNone/>
              <a:defRPr/>
            </a:pPr>
            <a:r>
              <a:rPr lang="en-US" sz="2800" dirty="0" smtClean="0"/>
              <a:t>	A CFG is said to be a </a:t>
            </a:r>
            <a:r>
              <a:rPr lang="en-US" sz="2800" b="1" dirty="0" smtClean="0"/>
              <a:t>regular grammar</a:t>
            </a:r>
            <a:r>
              <a:rPr lang="en-US" sz="2800" dirty="0" smtClean="0"/>
              <a:t> if it generates the regular language </a:t>
            </a:r>
            <a:r>
              <a:rPr lang="en-US" sz="2800" i="1" dirty="0" smtClean="0"/>
              <a:t>i.e. </a:t>
            </a:r>
            <a:r>
              <a:rPr lang="en-US" sz="2800" dirty="0" smtClean="0"/>
              <a:t>a CFG is said to be a </a:t>
            </a:r>
            <a:r>
              <a:rPr lang="en-US" sz="2800" b="1" dirty="0" smtClean="0"/>
              <a:t>regular grammar </a:t>
            </a:r>
            <a:r>
              <a:rPr lang="en-US" sz="2800" dirty="0" smtClean="0"/>
              <a:t>in which each production is one of the two forms</a:t>
            </a:r>
          </a:p>
          <a:p>
            <a:pPr eaLnBrk="1" hangingPunct="1">
              <a:lnSpc>
                <a:spcPct val="90000"/>
              </a:lnSpc>
              <a:buFont typeface="Wingdings" pitchFamily="2" charset="2"/>
              <a:buNone/>
              <a:defRPr/>
            </a:pPr>
            <a:r>
              <a:rPr lang="en-US" sz="2800" dirty="0" smtClean="0"/>
              <a:t>		Nonterminal </a:t>
            </a:r>
            <a:r>
              <a:rPr lang="en-US" dirty="0" smtClean="0">
                <a:sym typeface="Wingdings" pitchFamily="2" charset="2"/>
              </a:rPr>
              <a:t></a:t>
            </a:r>
            <a:r>
              <a:rPr lang="en-US" dirty="0" smtClean="0"/>
              <a:t> </a:t>
            </a:r>
            <a:r>
              <a:rPr lang="en-US" sz="2800" dirty="0" err="1" smtClean="0"/>
              <a:t>semiword</a:t>
            </a:r>
            <a:r>
              <a:rPr lang="en-US" sz="2800" dirty="0" smtClean="0"/>
              <a:t> 	</a:t>
            </a:r>
          </a:p>
          <a:p>
            <a:pPr eaLnBrk="1" hangingPunct="1">
              <a:lnSpc>
                <a:spcPct val="90000"/>
              </a:lnSpc>
              <a:buFont typeface="Wingdings" pitchFamily="2" charset="2"/>
              <a:buNone/>
              <a:defRPr/>
            </a:pPr>
            <a:r>
              <a:rPr lang="en-US" sz="2800" dirty="0" smtClean="0"/>
              <a:t>		Nonterminal </a:t>
            </a:r>
            <a:r>
              <a:rPr lang="en-US" dirty="0" smtClean="0">
                <a:sym typeface="Wingdings" pitchFamily="2" charset="2"/>
              </a:rPr>
              <a:t></a:t>
            </a:r>
            <a:r>
              <a:rPr lang="en-US" dirty="0" smtClean="0"/>
              <a:t> </a:t>
            </a:r>
            <a:r>
              <a:rPr lang="en-US" sz="2800" dirty="0" smtClean="0"/>
              <a:t>word </a:t>
            </a:r>
          </a:p>
        </p:txBody>
      </p:sp>
    </p:spTree>
    <p:extLst>
      <p:ext uri="{BB962C8B-B14F-4D97-AF65-F5344CB8AC3E}">
        <p14:creationId xmlns:p14="http://schemas.microsoft.com/office/powerpoint/2010/main" val="3081623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ChangeArrowheads="1"/>
          </p:cNvSpPr>
          <p:nvPr>
            <p:ph type="title"/>
          </p:nvPr>
        </p:nvSpPr>
        <p:spPr/>
        <p:txBody>
          <a:bodyPr/>
          <a:lstStyle/>
          <a:p>
            <a:pPr eaLnBrk="1" hangingPunct="1">
              <a:defRPr/>
            </a:pPr>
            <a:r>
              <a:rPr lang="en-US" smtClean="0"/>
              <a:t>Examples </a:t>
            </a:r>
          </a:p>
        </p:txBody>
      </p:sp>
      <p:sp>
        <p:nvSpPr>
          <p:cNvPr id="1366019" name="Rectangle 3"/>
          <p:cNvSpPr>
            <a:spLocks noGrp="1" noChangeArrowheads="1"/>
          </p:cNvSpPr>
          <p:nvPr>
            <p:ph type="body" idx="1"/>
          </p:nvPr>
        </p:nvSpPr>
        <p:spPr>
          <a:xfrm>
            <a:off x="228600" y="1600200"/>
            <a:ext cx="8610600" cy="5029200"/>
          </a:xfrm>
        </p:spPr>
        <p:txBody>
          <a:bodyPr/>
          <a:lstStyle/>
          <a:p>
            <a:pPr marL="990600" lvl="1" indent="-533400" eaLnBrk="1" hangingPunct="1">
              <a:buFont typeface="Wingdings" pitchFamily="2" charset="2"/>
              <a:buAutoNum type="arabicPeriod"/>
              <a:defRPr/>
            </a:pPr>
            <a:r>
              <a:rPr lang="en-US" dirty="0" smtClean="0"/>
              <a:t>The CFG  S </a:t>
            </a:r>
            <a:r>
              <a:rPr lang="en-US" dirty="0" smtClean="0">
                <a:sym typeface="Wingdings" pitchFamily="2" charset="2"/>
              </a:rPr>
              <a:t></a:t>
            </a:r>
            <a:r>
              <a:rPr lang="en-US" dirty="0" smtClean="0"/>
              <a:t> </a:t>
            </a:r>
            <a:r>
              <a:rPr lang="en-US" dirty="0" err="1" smtClean="0"/>
              <a:t>aaS</a:t>
            </a:r>
            <a:r>
              <a:rPr lang="en-US" dirty="0" smtClean="0"/>
              <a:t> | </a:t>
            </a:r>
            <a:r>
              <a:rPr lang="en-US" dirty="0" err="1" smtClean="0"/>
              <a:t>bbS</a:t>
            </a:r>
            <a:r>
              <a:rPr lang="en-US" dirty="0" smtClean="0"/>
              <a:t> | </a:t>
            </a:r>
            <a:r>
              <a:rPr lang="el-GR" sz="2400" dirty="0" smtClean="0"/>
              <a:t>Λ</a:t>
            </a:r>
            <a:r>
              <a:rPr lang="en-US" sz="2400" dirty="0" smtClean="0">
                <a:sym typeface="Math1"/>
              </a:rPr>
              <a:t> </a:t>
            </a:r>
            <a:r>
              <a:rPr lang="en-US" dirty="0" smtClean="0"/>
              <a:t>	is a regular grammar. It may be observed that the above CFG generates the language of strings expressed by the RE (</a:t>
            </a:r>
            <a:r>
              <a:rPr lang="en-US" dirty="0" err="1" smtClean="0"/>
              <a:t>aa+bb</a:t>
            </a:r>
            <a:r>
              <a:rPr lang="en-US" dirty="0" smtClean="0"/>
              <a:t>)*. </a:t>
            </a:r>
          </a:p>
          <a:p>
            <a:pPr marL="990600" lvl="1" indent="-533400" eaLnBrk="1" hangingPunct="1">
              <a:buFont typeface="Wingdings" pitchFamily="2" charset="2"/>
              <a:buAutoNum type="arabicPeriod"/>
              <a:defRPr/>
            </a:pPr>
            <a:r>
              <a:rPr lang="en-US" dirty="0" smtClean="0"/>
              <a:t>The CFG S </a:t>
            </a:r>
            <a:r>
              <a:rPr lang="en-US" dirty="0" smtClean="0">
                <a:sym typeface="Wingdings" pitchFamily="2" charset="2"/>
              </a:rPr>
              <a:t></a:t>
            </a:r>
            <a:r>
              <a:rPr lang="en-US" dirty="0" smtClean="0"/>
              <a:t> </a:t>
            </a:r>
            <a:r>
              <a:rPr lang="en-US" dirty="0" err="1" smtClean="0"/>
              <a:t>aA|bB</a:t>
            </a:r>
            <a:r>
              <a:rPr lang="en-US" dirty="0" smtClean="0"/>
              <a:t> , A </a:t>
            </a:r>
            <a:r>
              <a:rPr lang="en-US" dirty="0" smtClean="0">
                <a:sym typeface="Wingdings" pitchFamily="2" charset="2"/>
              </a:rPr>
              <a:t></a:t>
            </a:r>
            <a:r>
              <a:rPr lang="en-US" dirty="0" smtClean="0"/>
              <a:t> </a:t>
            </a:r>
            <a:r>
              <a:rPr lang="en-US" dirty="0" err="1" smtClean="0"/>
              <a:t>aS|a</a:t>
            </a:r>
            <a:r>
              <a:rPr lang="en-US" dirty="0" smtClean="0"/>
              <a:t> , B </a:t>
            </a:r>
            <a:r>
              <a:rPr lang="en-US" dirty="0" smtClean="0">
                <a:sym typeface="Wingdings" pitchFamily="2" charset="2"/>
              </a:rPr>
              <a:t></a:t>
            </a:r>
            <a:r>
              <a:rPr lang="en-US" dirty="0" smtClean="0"/>
              <a:t> </a:t>
            </a:r>
            <a:r>
              <a:rPr lang="en-US" dirty="0" err="1" smtClean="0"/>
              <a:t>bS|b</a:t>
            </a:r>
            <a:r>
              <a:rPr lang="en-US" dirty="0" smtClean="0"/>
              <a:t> is a regular grammar. It may be observed that the above CFG generates the language of strings expressed by RE (</a:t>
            </a:r>
            <a:r>
              <a:rPr lang="en-US" dirty="0" err="1" smtClean="0"/>
              <a:t>aa+bb</a:t>
            </a:r>
            <a:r>
              <a:rPr lang="en-US" dirty="0" smtClean="0"/>
              <a:t>)</a:t>
            </a:r>
            <a:r>
              <a:rPr lang="en-US" baseline="30000" dirty="0" smtClean="0"/>
              <a:t>+</a:t>
            </a:r>
            <a:r>
              <a:rPr lang="en-US" dirty="0" smtClean="0"/>
              <a:t>.   </a:t>
            </a:r>
          </a:p>
          <a:p>
            <a:pPr marL="990600" lvl="1" indent="-533400" eaLnBrk="1" hangingPunct="1">
              <a:defRPr/>
            </a:pPr>
            <a:r>
              <a:rPr lang="en-US" dirty="0" smtClean="0"/>
              <a:t>Following is a method of building TG corresponding to the regular grammar.</a:t>
            </a:r>
          </a:p>
        </p:txBody>
      </p:sp>
    </p:spTree>
    <p:extLst>
      <p:ext uri="{BB962C8B-B14F-4D97-AF65-F5344CB8AC3E}">
        <p14:creationId xmlns:p14="http://schemas.microsoft.com/office/powerpoint/2010/main" val="4282189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ChangeArrowheads="1"/>
          </p:cNvSpPr>
          <p:nvPr>
            <p:ph type="title"/>
          </p:nvPr>
        </p:nvSpPr>
        <p:spPr>
          <a:xfrm>
            <a:off x="457200" y="228600"/>
            <a:ext cx="8229600" cy="1143000"/>
          </a:xfrm>
        </p:spPr>
        <p:txBody>
          <a:bodyPr/>
          <a:lstStyle/>
          <a:p>
            <a:pPr eaLnBrk="1" hangingPunct="1">
              <a:defRPr/>
            </a:pPr>
            <a:r>
              <a:rPr lang="en-US" smtClean="0"/>
              <a:t>TG for Regular Grammar </a:t>
            </a:r>
          </a:p>
        </p:txBody>
      </p:sp>
      <p:sp>
        <p:nvSpPr>
          <p:cNvPr id="1370115" name="Rectangle 3"/>
          <p:cNvSpPr>
            <a:spLocks noGrp="1" noChangeArrowheads="1"/>
          </p:cNvSpPr>
          <p:nvPr>
            <p:ph type="body" idx="1"/>
          </p:nvPr>
        </p:nvSpPr>
        <p:spPr>
          <a:xfrm>
            <a:off x="228600" y="1600200"/>
            <a:ext cx="8763000" cy="5105400"/>
          </a:xfrm>
        </p:spPr>
        <p:txBody>
          <a:bodyPr/>
          <a:lstStyle/>
          <a:p>
            <a:pPr marL="609600" indent="-609600" eaLnBrk="1" hangingPunct="1">
              <a:lnSpc>
                <a:spcPct val="90000"/>
              </a:lnSpc>
              <a:defRPr/>
            </a:pPr>
            <a:r>
              <a:rPr lang="en-US" sz="2800" dirty="0" smtClean="0"/>
              <a:t>For every regular grammar there exists a TG corresponding to the regular grammar. Following is the method to build a TG from the given regular grammar.</a:t>
            </a:r>
          </a:p>
          <a:p>
            <a:pPr marL="990600" lvl="1" indent="-533400" eaLnBrk="1" hangingPunct="1">
              <a:lnSpc>
                <a:spcPct val="90000"/>
              </a:lnSpc>
              <a:buFont typeface="Wingdings" pitchFamily="2" charset="2"/>
              <a:buAutoNum type="arabicPeriod"/>
              <a:defRPr/>
            </a:pPr>
            <a:r>
              <a:rPr lang="en-US" dirty="0" smtClean="0"/>
              <a:t>Define the states, of the required TG, equal in number to that of </a:t>
            </a:r>
            <a:r>
              <a:rPr lang="en-US" dirty="0" err="1" smtClean="0"/>
              <a:t>nonterminals</a:t>
            </a:r>
            <a:r>
              <a:rPr lang="en-US" dirty="0" smtClean="0"/>
              <a:t> of the given regular grammar. An additional state is also defined to be the final state. The initial state should correspond to the </a:t>
            </a:r>
            <a:r>
              <a:rPr lang="en-US" dirty="0" err="1" smtClean="0"/>
              <a:t>nonterminal</a:t>
            </a:r>
            <a:r>
              <a:rPr lang="en-US" dirty="0" smtClean="0"/>
              <a:t> S. </a:t>
            </a:r>
          </a:p>
          <a:p>
            <a:pPr marL="990600" lvl="1" indent="-533400" eaLnBrk="1" hangingPunct="1">
              <a:lnSpc>
                <a:spcPct val="90000"/>
              </a:lnSpc>
              <a:buFont typeface="Wingdings" pitchFamily="2" charset="2"/>
              <a:buAutoNum type="arabicPeriod"/>
              <a:defRPr/>
            </a:pPr>
            <a:r>
              <a:rPr lang="en-US" dirty="0" smtClean="0"/>
              <a:t>For every production of the given regular grammar, there are two possibilities for the transitions of the required TG </a:t>
            </a:r>
            <a:r>
              <a:rPr lang="en-US" smtClean="0"/>
              <a:t>as follows</a:t>
            </a:r>
          </a:p>
        </p:txBody>
      </p:sp>
    </p:spTree>
    <p:extLst>
      <p:ext uri="{BB962C8B-B14F-4D97-AF65-F5344CB8AC3E}">
        <p14:creationId xmlns:p14="http://schemas.microsoft.com/office/powerpoint/2010/main" val="2005401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pPr eaLnBrk="1" hangingPunct="1">
              <a:defRPr/>
            </a:pPr>
            <a:r>
              <a:rPr lang="en-US" smtClean="0"/>
              <a:t>Method continued … </a:t>
            </a:r>
          </a:p>
        </p:txBody>
      </p:sp>
      <p:sp>
        <p:nvSpPr>
          <p:cNvPr id="137625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dirty="0" smtClean="0"/>
              <a:t>(i)</a:t>
            </a:r>
          </a:p>
          <a:p>
            <a:pPr eaLnBrk="1" hangingPunct="1">
              <a:lnSpc>
                <a:spcPct val="90000"/>
              </a:lnSpc>
              <a:buFont typeface="Wingdings" pitchFamily="2" charset="2"/>
              <a:buNone/>
              <a:defRPr/>
            </a:pPr>
            <a:r>
              <a:rPr lang="en-US" sz="2800" dirty="0" smtClean="0"/>
              <a:t>	If the production is of the form nonterminal </a:t>
            </a:r>
            <a:r>
              <a:rPr lang="en-US" sz="2800" dirty="0" smtClean="0">
                <a:sym typeface="Wingdings" pitchFamily="2" charset="2"/>
              </a:rPr>
              <a:t></a:t>
            </a:r>
            <a:r>
              <a:rPr lang="en-US" sz="2800" dirty="0" smtClean="0"/>
              <a:t> </a:t>
            </a:r>
            <a:r>
              <a:rPr lang="en-US" sz="2800" dirty="0" err="1" smtClean="0"/>
              <a:t>semiword</a:t>
            </a:r>
            <a:r>
              <a:rPr lang="en-US" sz="2800" dirty="0" smtClean="0"/>
              <a:t>, then transition of the required TG would start from the state corresponding to the nonterminal on the left side of the production and would end in the state corresponding to the nonterminal on the right side of the production, labeled by string of terminals in </a:t>
            </a:r>
            <a:r>
              <a:rPr lang="en-US" sz="2800" dirty="0" err="1" smtClean="0"/>
              <a:t>semiword</a:t>
            </a:r>
            <a:r>
              <a:rPr lang="en-US" sz="2800" dirty="0" smtClean="0"/>
              <a:t>. </a:t>
            </a:r>
          </a:p>
        </p:txBody>
      </p:sp>
    </p:spTree>
    <p:extLst>
      <p:ext uri="{BB962C8B-B14F-4D97-AF65-F5344CB8AC3E}">
        <p14:creationId xmlns:p14="http://schemas.microsoft.com/office/powerpoint/2010/main" val="1835946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ChangeArrowheads="1"/>
          </p:cNvSpPr>
          <p:nvPr>
            <p:ph type="title"/>
          </p:nvPr>
        </p:nvSpPr>
        <p:spPr/>
        <p:txBody>
          <a:bodyPr/>
          <a:lstStyle/>
          <a:p>
            <a:pPr eaLnBrk="1" hangingPunct="1">
              <a:defRPr/>
            </a:pPr>
            <a:r>
              <a:rPr lang="en-US" smtClean="0"/>
              <a:t>Method continued … </a:t>
            </a:r>
          </a:p>
        </p:txBody>
      </p:sp>
      <p:sp>
        <p:nvSpPr>
          <p:cNvPr id="1372163"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smtClean="0"/>
              <a:t>(ii)</a:t>
            </a:r>
          </a:p>
          <a:p>
            <a:pPr eaLnBrk="1" hangingPunct="1">
              <a:lnSpc>
                <a:spcPct val="90000"/>
              </a:lnSpc>
              <a:buFont typeface="Wingdings" pitchFamily="2" charset="2"/>
              <a:buNone/>
              <a:defRPr/>
            </a:pPr>
            <a:r>
              <a:rPr lang="en-US" sz="2800" smtClean="0"/>
              <a:t>	If the production is of the form nonterminal </a:t>
            </a:r>
            <a:r>
              <a:rPr lang="en-US" sz="2800" smtClean="0">
                <a:sym typeface="Wingdings" pitchFamily="2" charset="2"/>
              </a:rPr>
              <a:t></a:t>
            </a:r>
            <a:r>
              <a:rPr lang="en-US" sz="2800" smtClean="0"/>
              <a:t> word, then transition of the TG would start from the state corresponding to nonterminal on the left side of the production and would end on the final state of the TG, labeled by the word. Following is an example in this regard </a:t>
            </a:r>
          </a:p>
        </p:txBody>
      </p:sp>
    </p:spTree>
    <p:extLst>
      <p:ext uri="{BB962C8B-B14F-4D97-AF65-F5344CB8AC3E}">
        <p14:creationId xmlns:p14="http://schemas.microsoft.com/office/powerpoint/2010/main" val="3997098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pPr eaLnBrk="1" hangingPunct="1">
              <a:defRPr/>
            </a:pPr>
            <a:r>
              <a:rPr lang="en-US" smtClean="0"/>
              <a:t>Example </a:t>
            </a:r>
          </a:p>
        </p:txBody>
      </p:sp>
      <p:sp>
        <p:nvSpPr>
          <p:cNvPr id="1374211" name="Rectangle 3"/>
          <p:cNvSpPr>
            <a:spLocks noGrp="1" noChangeArrowheads="1"/>
          </p:cNvSpPr>
          <p:nvPr>
            <p:ph type="body" idx="1"/>
          </p:nvPr>
        </p:nvSpPr>
        <p:spPr>
          <a:xfrm>
            <a:off x="457200" y="1676400"/>
            <a:ext cx="8229600" cy="4800600"/>
          </a:xfrm>
        </p:spPr>
        <p:txBody>
          <a:bodyPr/>
          <a:lstStyle/>
          <a:p>
            <a:pPr eaLnBrk="1" hangingPunct="1">
              <a:defRPr/>
            </a:pPr>
            <a:r>
              <a:rPr lang="en-US" sz="2800" smtClean="0"/>
              <a:t>Consider the following CFG 	</a:t>
            </a:r>
          </a:p>
          <a:p>
            <a:pPr eaLnBrk="1" hangingPunct="1">
              <a:buFont typeface="Wingdings" pitchFamily="2" charset="2"/>
              <a:buNone/>
              <a:defRPr/>
            </a:pPr>
            <a:r>
              <a:rPr lang="en-US" sz="2800" smtClean="0"/>
              <a:t>			S </a:t>
            </a:r>
            <a:r>
              <a:rPr lang="en-US" sz="2800" smtClean="0">
                <a:sym typeface="Wingdings" pitchFamily="2" charset="2"/>
              </a:rPr>
              <a:t></a:t>
            </a:r>
            <a:r>
              <a:rPr lang="en-US" sz="2800" smtClean="0"/>
              <a:t> aaS | bbS | </a:t>
            </a:r>
            <a:r>
              <a:rPr lang="el-GR" sz="2800" smtClean="0"/>
              <a:t>Λ</a:t>
            </a:r>
            <a:r>
              <a:rPr lang="en-US" sz="2800" smtClean="0">
                <a:sym typeface="Math1"/>
              </a:rPr>
              <a:t> </a:t>
            </a:r>
            <a:r>
              <a:rPr lang="en-US" sz="2800" smtClean="0"/>
              <a:t>	</a:t>
            </a:r>
          </a:p>
          <a:p>
            <a:pPr eaLnBrk="1" hangingPunct="1">
              <a:buFont typeface="Wingdings" pitchFamily="2" charset="2"/>
              <a:buNone/>
              <a:defRPr/>
            </a:pPr>
            <a:r>
              <a:rPr lang="en-US" sz="2800" smtClean="0"/>
              <a:t>  The TG accepting the language generated by the above CFG is given below </a:t>
            </a:r>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buFont typeface="Wingdings" pitchFamily="2" charset="2"/>
              <a:buNone/>
              <a:defRPr/>
            </a:pPr>
            <a:endParaRPr lang="en-US" sz="2800" smtClean="0"/>
          </a:p>
          <a:p>
            <a:pPr eaLnBrk="1" hangingPunct="1">
              <a:defRPr/>
            </a:pPr>
            <a:r>
              <a:rPr lang="en-US" sz="2800" smtClean="0"/>
              <a:t>The corresponding RE may be (aa+bb)*. </a:t>
            </a:r>
          </a:p>
        </p:txBody>
      </p:sp>
      <p:pic>
        <p:nvPicPr>
          <p:cNvPr id="19460" name="Picture 4"/>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5000" y="3810000"/>
            <a:ext cx="5181600"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298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bwMode="auto">
          <a:xfrm>
            <a:off x="457200" y="3810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Total language tree </a:t>
            </a:r>
            <a:endParaRPr kumimoji="0" lang="en-US" sz="4400" b="0" i="0" u="none" strike="noStrike" cap="none" normalizeH="0" baseline="0" smtClean="0">
              <a:ln>
                <a:noFill/>
              </a:ln>
              <a:latin typeface="Arial" pitchFamily="34" charset="0"/>
              <a:cs typeface="Arial" pitchFamily="34" charset="0"/>
            </a:endParaRPr>
          </a:p>
        </p:txBody>
      </p:sp>
      <p:sp>
        <p:nvSpPr>
          <p:cNvPr id="7" name="Rectangle 3"/>
          <p:cNvSpPr>
            <a:spLocks noGrp="1" noChangeArrowheads="1"/>
          </p:cNvSpPr>
          <p:nvPr>
            <p:ph type="body" idx="4294967295"/>
          </p:nvPr>
        </p:nvSpPr>
        <p:spPr bwMode="auto">
          <a:xfrm>
            <a:off x="457200" y="19812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For a given CFG, a tree with the start symbol S as its root and whose nodes are working strings of terminals and non-terminals. </a:t>
            </a: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2800" b="0" i="0" u="none" strike="noStrike" cap="none" normalizeH="0" baseline="0" dirty="0" smtClean="0">
              <a:ln>
                <a:noFill/>
              </a:ln>
              <a:latin typeface="Tahoma"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The descendants of each node are all possible results of applying every production to the working string. This tree is called </a:t>
            </a:r>
            <a:r>
              <a:rPr kumimoji="0" lang="en-US" sz="2800" b="1" i="0" u="none" strike="noStrike" cap="none" normalizeH="0" baseline="0" dirty="0" smtClean="0">
                <a:ln>
                  <a:noFill/>
                </a:ln>
                <a:latin typeface="Tahoma" pitchFamily="34" charset="0"/>
                <a:cs typeface="Arial" pitchFamily="34" charset="0"/>
              </a:rPr>
              <a:t>total language tree</a:t>
            </a:r>
            <a:r>
              <a:rPr kumimoji="0" lang="en-US" sz="2800" b="0" i="0" u="none" strike="noStrike" cap="none" normalizeH="0" baseline="0" dirty="0" smtClean="0">
                <a:ln>
                  <a:noFill/>
                </a:ln>
                <a:latin typeface="Tahoma" pitchFamily="34" charset="0"/>
                <a:cs typeface="Arial" pitchFamily="34" charset="0"/>
              </a:rPr>
              <a:t>. Following is an example of total language tree </a:t>
            </a:r>
            <a:endParaRPr kumimoji="0" lang="en-US" sz="3200" b="0" i="0" u="none" strike="noStrike" cap="none" normalizeH="0" baseline="0" dirty="0" smtClean="0">
              <a:ln>
                <a:noFill/>
              </a:ln>
              <a:latin typeface="Arial" pitchFamily="34" charset="0"/>
              <a:cs typeface="Arial" pitchFamily="34" charset="0"/>
            </a:endParaRPr>
          </a:p>
        </p:txBody>
      </p:sp>
    </p:spTree>
    <p:extLst>
      <p:ext uri="{BB962C8B-B14F-4D97-AF65-F5344CB8AC3E}">
        <p14:creationId xmlns:p14="http://schemas.microsoft.com/office/powerpoint/2010/main" val="462725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a:xfrm>
            <a:off x="457200" y="381000"/>
            <a:ext cx="8229600" cy="1066800"/>
          </a:xfrm>
        </p:spPr>
        <p:txBody>
          <a:bodyPr/>
          <a:lstStyle/>
          <a:p>
            <a:pPr eaLnBrk="1" hangingPunct="1">
              <a:defRPr/>
            </a:pPr>
            <a:r>
              <a:rPr lang="en-US" smtClean="0"/>
              <a:t>Example </a:t>
            </a:r>
          </a:p>
        </p:txBody>
      </p:sp>
      <p:sp>
        <p:nvSpPr>
          <p:cNvPr id="1378307" name="Rectangle 3"/>
          <p:cNvSpPr>
            <a:spLocks noGrp="1" noChangeArrowheads="1"/>
          </p:cNvSpPr>
          <p:nvPr>
            <p:ph type="body" idx="1"/>
          </p:nvPr>
        </p:nvSpPr>
        <p:spPr>
          <a:xfrm>
            <a:off x="457200" y="1371600"/>
            <a:ext cx="8229600" cy="5181600"/>
          </a:xfrm>
        </p:spPr>
        <p:txBody>
          <a:bodyPr/>
          <a:lstStyle/>
          <a:p>
            <a:pPr marL="609600" indent="-609600" eaLnBrk="1" hangingPunct="1">
              <a:defRPr/>
            </a:pPr>
            <a:r>
              <a:rPr lang="en-US" sz="2800" smtClean="0"/>
              <a:t>Consider the following CFG </a:t>
            </a:r>
          </a:p>
          <a:p>
            <a:pPr marL="1752600" lvl="3" indent="-381000" eaLnBrk="1" hangingPunct="1">
              <a:buFont typeface="Wingdings" pitchFamily="2" charset="2"/>
              <a:buNone/>
              <a:defRPr/>
            </a:pPr>
            <a:r>
              <a:rPr lang="en-US" sz="2800" smtClean="0"/>
              <a:t>	S </a:t>
            </a:r>
            <a:r>
              <a:rPr lang="en-US" sz="2800" smtClean="0">
                <a:sym typeface="Wingdings" pitchFamily="2" charset="2"/>
              </a:rPr>
              <a:t></a:t>
            </a:r>
            <a:r>
              <a:rPr lang="en-US" sz="2800" smtClean="0"/>
              <a:t> aA|bB 	</a:t>
            </a:r>
          </a:p>
          <a:p>
            <a:pPr marL="1752600" lvl="3" indent="-381000" eaLnBrk="1" hangingPunct="1">
              <a:buFont typeface="Wingdings" pitchFamily="2" charset="2"/>
              <a:buNone/>
              <a:defRPr/>
            </a:pPr>
            <a:r>
              <a:rPr lang="en-US" sz="2800" smtClean="0"/>
              <a:t>	A </a:t>
            </a:r>
            <a:r>
              <a:rPr lang="en-US" sz="2800" smtClean="0">
                <a:sym typeface="Wingdings" pitchFamily="2" charset="2"/>
              </a:rPr>
              <a:t></a:t>
            </a:r>
            <a:r>
              <a:rPr lang="en-US" sz="2800" smtClean="0"/>
              <a:t> aS|a </a:t>
            </a:r>
          </a:p>
          <a:p>
            <a:pPr marL="1752600" lvl="3" indent="-381000" eaLnBrk="1" hangingPunct="1">
              <a:buFont typeface="Wingdings" pitchFamily="2" charset="2"/>
              <a:buNone/>
              <a:defRPr/>
            </a:pPr>
            <a:r>
              <a:rPr lang="en-US" sz="2800" smtClean="0"/>
              <a:t>	B </a:t>
            </a:r>
            <a:r>
              <a:rPr lang="en-US" sz="2800" smtClean="0">
                <a:sym typeface="Wingdings" pitchFamily="2" charset="2"/>
              </a:rPr>
              <a:t></a:t>
            </a:r>
            <a:r>
              <a:rPr lang="en-US" sz="2800" smtClean="0"/>
              <a:t> bS|b</a:t>
            </a:r>
          </a:p>
          <a:p>
            <a:pPr marL="609600" indent="-609600" eaLnBrk="1" hangingPunct="1">
              <a:buFont typeface="Wingdings" pitchFamily="2" charset="2"/>
              <a:buNone/>
              <a:defRPr/>
            </a:pPr>
            <a:r>
              <a:rPr lang="en-US" sz="2800" smtClean="0"/>
              <a:t>	 then the corresponding TG will be </a:t>
            </a:r>
          </a:p>
          <a:p>
            <a:pPr marL="609600" indent="-609600" eaLnBrk="1" hangingPunct="1">
              <a:buFont typeface="Wingdings" pitchFamily="2" charset="2"/>
              <a:buNone/>
              <a:defRPr/>
            </a:pPr>
            <a:endParaRPr lang="en-US" sz="2800" smtClean="0"/>
          </a:p>
          <a:p>
            <a:pPr marL="609600" indent="-609600" eaLnBrk="1" hangingPunct="1">
              <a:buFont typeface="Wingdings" pitchFamily="2" charset="2"/>
              <a:buNone/>
              <a:defRPr/>
            </a:pPr>
            <a:endParaRPr lang="en-US" sz="2800" smtClean="0"/>
          </a:p>
          <a:p>
            <a:pPr marL="609600" indent="-609600" eaLnBrk="1" hangingPunct="1">
              <a:buFont typeface="Wingdings" pitchFamily="2" charset="2"/>
              <a:buNone/>
              <a:defRPr/>
            </a:pPr>
            <a:endParaRPr lang="en-US" sz="2800" smtClean="0"/>
          </a:p>
          <a:p>
            <a:pPr marL="609600" indent="-609600" eaLnBrk="1" hangingPunct="1">
              <a:buFont typeface="Wingdings" pitchFamily="2" charset="2"/>
              <a:buNone/>
              <a:defRPr/>
            </a:pPr>
            <a:endParaRPr lang="en-US" sz="2800" smtClean="0"/>
          </a:p>
          <a:p>
            <a:pPr marL="609600" indent="-609600" eaLnBrk="1" hangingPunct="1">
              <a:buFont typeface="Wingdings" pitchFamily="2" charset="2"/>
              <a:buNone/>
              <a:defRPr/>
            </a:pPr>
            <a:r>
              <a:rPr lang="en-US" sz="2800" smtClean="0"/>
              <a:t>The corresponding RE may be (aa+bb)+ </a:t>
            </a:r>
          </a:p>
        </p:txBody>
      </p:sp>
      <p:pic>
        <p:nvPicPr>
          <p:cNvPr id="20484" name="Picture 4"/>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286000" y="3886200"/>
            <a:ext cx="38100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83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a:xfrm>
            <a:off x="457200" y="304800"/>
            <a:ext cx="8229600" cy="1143000"/>
          </a:xfrm>
        </p:spPr>
        <p:txBody>
          <a:bodyPr/>
          <a:lstStyle/>
          <a:p>
            <a:pPr eaLnBrk="1" hangingPunct="1">
              <a:defRPr/>
            </a:pPr>
            <a:r>
              <a:rPr lang="en-US" smtClean="0"/>
              <a:t>Example </a:t>
            </a:r>
          </a:p>
        </p:txBody>
      </p:sp>
      <p:sp>
        <p:nvSpPr>
          <p:cNvPr id="1368067" name="Rectangle 3"/>
          <p:cNvSpPr>
            <a:spLocks noGrp="1" noChangeArrowheads="1"/>
          </p:cNvSpPr>
          <p:nvPr>
            <p:ph type="body" idx="1"/>
          </p:nvPr>
        </p:nvSpPr>
        <p:spPr>
          <a:xfrm>
            <a:off x="381000" y="1600200"/>
            <a:ext cx="8382000" cy="4953000"/>
          </a:xfrm>
        </p:spPr>
        <p:txBody>
          <a:bodyPr/>
          <a:lstStyle/>
          <a:p>
            <a:pPr eaLnBrk="1" hangingPunct="1">
              <a:defRPr/>
            </a:pPr>
            <a:r>
              <a:rPr lang="en-US" sz="2800" dirty="0" smtClean="0"/>
              <a:t>Consider the following CFG 	</a:t>
            </a:r>
          </a:p>
          <a:p>
            <a:pPr lvl="3" eaLnBrk="1" hangingPunct="1">
              <a:buFont typeface="Wingdings" pitchFamily="2" charset="2"/>
              <a:buNone/>
              <a:defRPr/>
            </a:pPr>
            <a:r>
              <a:rPr lang="en-US" sz="2800" dirty="0" smtClean="0"/>
              <a:t>S </a:t>
            </a:r>
            <a:r>
              <a:rPr lang="en-US" sz="2800" dirty="0" smtClean="0">
                <a:sym typeface="Wingdings" pitchFamily="2" charset="2"/>
              </a:rPr>
              <a:t></a:t>
            </a:r>
            <a:r>
              <a:rPr lang="en-US" sz="2800" dirty="0" smtClean="0"/>
              <a:t> </a:t>
            </a:r>
            <a:r>
              <a:rPr lang="en-US" sz="2800" dirty="0" err="1" smtClean="0"/>
              <a:t>aaS</a:t>
            </a:r>
            <a:r>
              <a:rPr lang="en-US" sz="2800" dirty="0" smtClean="0"/>
              <a:t> | </a:t>
            </a:r>
            <a:r>
              <a:rPr lang="en-US" sz="2800" dirty="0" err="1" smtClean="0"/>
              <a:t>bbS</a:t>
            </a:r>
            <a:r>
              <a:rPr lang="en-US" sz="2800" dirty="0" smtClean="0"/>
              <a:t> | </a:t>
            </a:r>
            <a:r>
              <a:rPr lang="en-US" sz="2800" dirty="0" err="1" smtClean="0"/>
              <a:t>abX</a:t>
            </a:r>
            <a:r>
              <a:rPr lang="en-US" sz="2800" dirty="0" smtClean="0"/>
              <a:t> | </a:t>
            </a:r>
            <a:r>
              <a:rPr lang="en-US" sz="2800" dirty="0" err="1" smtClean="0"/>
              <a:t>baX</a:t>
            </a:r>
            <a:r>
              <a:rPr lang="en-US" sz="2800" dirty="0" smtClean="0"/>
              <a:t> | </a:t>
            </a:r>
            <a:r>
              <a:rPr lang="el-GR" sz="2800" dirty="0" smtClean="0"/>
              <a:t>Λ</a:t>
            </a:r>
            <a:r>
              <a:rPr lang="en-US" sz="2800" dirty="0" smtClean="0">
                <a:sym typeface="Math1"/>
              </a:rPr>
              <a:t> </a:t>
            </a:r>
            <a:r>
              <a:rPr lang="en-US" sz="2800" dirty="0" smtClean="0"/>
              <a:t>	</a:t>
            </a:r>
          </a:p>
          <a:p>
            <a:pPr lvl="3" eaLnBrk="1" hangingPunct="1">
              <a:buFont typeface="Wingdings" pitchFamily="2" charset="2"/>
              <a:buNone/>
              <a:defRPr/>
            </a:pPr>
            <a:r>
              <a:rPr lang="en-US" sz="2800" dirty="0" smtClean="0"/>
              <a:t>X </a:t>
            </a:r>
            <a:r>
              <a:rPr lang="en-US" sz="2800" dirty="0" smtClean="0">
                <a:sym typeface="Wingdings" pitchFamily="2" charset="2"/>
              </a:rPr>
              <a:t></a:t>
            </a:r>
            <a:r>
              <a:rPr lang="en-US" sz="2800" dirty="0" smtClean="0"/>
              <a:t> </a:t>
            </a:r>
            <a:r>
              <a:rPr lang="en-US" sz="2800" dirty="0" err="1" smtClean="0"/>
              <a:t>aaX</a:t>
            </a:r>
            <a:r>
              <a:rPr lang="en-US" sz="2800" dirty="0" smtClean="0"/>
              <a:t> | </a:t>
            </a:r>
            <a:r>
              <a:rPr lang="en-US" sz="2800" dirty="0" err="1" smtClean="0"/>
              <a:t>bbX</a:t>
            </a:r>
            <a:r>
              <a:rPr lang="en-US" sz="2800" dirty="0" smtClean="0"/>
              <a:t> | </a:t>
            </a:r>
            <a:r>
              <a:rPr lang="en-US" sz="2800" dirty="0" err="1" smtClean="0"/>
              <a:t>abS</a:t>
            </a:r>
            <a:r>
              <a:rPr lang="en-US" sz="2800" dirty="0" smtClean="0"/>
              <a:t> | </a:t>
            </a:r>
            <a:r>
              <a:rPr lang="en-US" sz="2800" dirty="0" err="1" smtClean="0"/>
              <a:t>baS</a:t>
            </a:r>
            <a:endParaRPr lang="en-US" sz="2800" dirty="0" smtClean="0"/>
          </a:p>
          <a:p>
            <a:pPr eaLnBrk="1" hangingPunct="1">
              <a:buFont typeface="Wingdings" pitchFamily="2" charset="2"/>
              <a:buNone/>
              <a:defRPr/>
            </a:pPr>
            <a:r>
              <a:rPr lang="en-US" sz="2800" dirty="0" smtClean="0"/>
              <a:t> 	then the corresponding TG will be </a:t>
            </a:r>
          </a:p>
          <a:p>
            <a:pPr eaLnBrk="1" hangingPunct="1">
              <a:buFont typeface="Wingdings" pitchFamily="2" charset="2"/>
              <a:buNone/>
              <a:defRPr/>
            </a:pPr>
            <a:endParaRPr lang="en-US" sz="2800" dirty="0" smtClean="0"/>
          </a:p>
          <a:p>
            <a:pPr eaLnBrk="1" hangingPunct="1">
              <a:buFont typeface="Wingdings" pitchFamily="2" charset="2"/>
              <a:buNone/>
              <a:defRPr/>
            </a:pPr>
            <a:endParaRPr lang="en-US" sz="2800" dirty="0" smtClean="0"/>
          </a:p>
          <a:p>
            <a:pPr eaLnBrk="1" hangingPunct="1">
              <a:buFont typeface="Wingdings" pitchFamily="2" charset="2"/>
              <a:buNone/>
              <a:defRPr/>
            </a:pPr>
            <a:endParaRPr lang="en-US" sz="2800" dirty="0" smtClean="0"/>
          </a:p>
          <a:p>
            <a:pPr eaLnBrk="1" hangingPunct="1">
              <a:buFont typeface="Wingdings" pitchFamily="2" charset="2"/>
              <a:buNone/>
              <a:defRPr/>
            </a:pPr>
            <a:endParaRPr lang="en-US" dirty="0" smtClean="0"/>
          </a:p>
          <a:p>
            <a:pPr eaLnBrk="1" hangingPunct="1">
              <a:buFont typeface="Wingdings" pitchFamily="2" charset="2"/>
              <a:buNone/>
              <a:defRPr/>
            </a:pPr>
            <a:r>
              <a:rPr lang="en-US" dirty="0" smtClean="0"/>
              <a:t>The corresponding language is EVEN-EVEN </a:t>
            </a:r>
          </a:p>
        </p:txBody>
      </p:sp>
      <p:pic>
        <p:nvPicPr>
          <p:cNvPr id="1368068"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219200" y="3733800"/>
            <a:ext cx="685800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202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68068"/>
                                        </p:tgtEl>
                                        <p:attrNameLst>
                                          <p:attrName>style.visibility</p:attrName>
                                        </p:attrNameLst>
                                      </p:cBhvr>
                                      <p:to>
                                        <p:strVal val="visible"/>
                                      </p:to>
                                    </p:set>
                                    <p:animEffect transition="in" filter="box(in)">
                                      <p:cBhvr>
                                        <p:cTn id="7" dur="500"/>
                                        <p:tgtEl>
                                          <p:spTgt spid="136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68067">
                                            <p:txEl>
                                              <p:pRg st="8" end="8"/>
                                            </p:txEl>
                                          </p:spTgt>
                                        </p:tgtEl>
                                        <p:attrNameLst>
                                          <p:attrName>style.visibility</p:attrName>
                                        </p:attrNameLst>
                                      </p:cBhvr>
                                      <p:to>
                                        <p:strVal val="visible"/>
                                      </p:to>
                                    </p:set>
                                    <p:animEffect transition="in" filter="checkerboard(across)">
                                      <p:cBhvr>
                                        <p:cTn id="12" dur="500"/>
                                        <p:tgtEl>
                                          <p:spTgt spid="136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 Conversion to Regular grammar</a:t>
            </a:r>
          </a:p>
        </p:txBody>
      </p:sp>
      <p:sp>
        <p:nvSpPr>
          <p:cNvPr id="5" name="Content Placeholder 2"/>
          <p:cNvSpPr>
            <a:spLocks noGrp="1"/>
          </p:cNvSpPr>
          <p:nvPr>
            <p:ph idx="1"/>
          </p:nvPr>
        </p:nvSpPr>
        <p:spPr>
          <a:xfrm>
            <a:off x="457200" y="1295400"/>
            <a:ext cx="8229600" cy="4830763"/>
          </a:xfrm>
        </p:spPr>
        <p:txBody>
          <a:bodyPr>
            <a:normAutofit lnSpcReduction="10000"/>
          </a:bodyPr>
          <a:lstStyle/>
          <a:p>
            <a:r>
              <a:rPr lang="en-US" dirty="0"/>
              <a:t>Accepts  the  language  of  all  words  with a  double  a:</a:t>
            </a:r>
          </a:p>
          <a:p>
            <a:pPr>
              <a:buNone/>
            </a:pPr>
            <a:r>
              <a:rPr lang="en-US" dirty="0" smtClean="0"/>
              <a:t>		 S →</a:t>
            </a:r>
            <a:r>
              <a:rPr lang="en-US" dirty="0" err="1" smtClean="0"/>
              <a:t>aM</a:t>
            </a:r>
            <a:endParaRPr lang="en-US" dirty="0" smtClean="0"/>
          </a:p>
          <a:p>
            <a:pPr>
              <a:buNone/>
            </a:pPr>
            <a:r>
              <a:rPr lang="en-US" dirty="0" smtClean="0"/>
              <a:t>		 S →</a:t>
            </a:r>
            <a:r>
              <a:rPr lang="en-US" dirty="0" err="1" smtClean="0"/>
              <a:t>bS</a:t>
            </a:r>
            <a:endParaRPr lang="en-US" dirty="0" smtClean="0"/>
          </a:p>
          <a:p>
            <a:pPr>
              <a:buNone/>
            </a:pPr>
            <a:r>
              <a:rPr lang="en-US" dirty="0" smtClean="0"/>
              <a:t>		 M →</a:t>
            </a:r>
            <a:r>
              <a:rPr lang="en-US" dirty="0" err="1" smtClean="0"/>
              <a:t>aF</a:t>
            </a:r>
            <a:endParaRPr lang="en-US" dirty="0" smtClean="0"/>
          </a:p>
          <a:p>
            <a:pPr>
              <a:buNone/>
            </a:pPr>
            <a:r>
              <a:rPr lang="en-US" dirty="0" smtClean="0"/>
              <a:t>		 M →</a:t>
            </a:r>
            <a:r>
              <a:rPr lang="en-US" dirty="0" err="1" smtClean="0"/>
              <a:t>bS</a:t>
            </a:r>
            <a:endParaRPr lang="en-US" dirty="0" smtClean="0"/>
          </a:p>
          <a:p>
            <a:pPr>
              <a:buNone/>
            </a:pPr>
            <a:r>
              <a:rPr lang="en-US" dirty="0" smtClean="0"/>
              <a:t>		 F →</a:t>
            </a:r>
            <a:r>
              <a:rPr lang="en-US" dirty="0" err="1" smtClean="0"/>
              <a:t>aF</a:t>
            </a:r>
            <a:endParaRPr lang="en-US" dirty="0" smtClean="0"/>
          </a:p>
          <a:p>
            <a:pPr>
              <a:buNone/>
            </a:pPr>
            <a:r>
              <a:rPr lang="en-US" dirty="0" smtClean="0"/>
              <a:t>		 F →</a:t>
            </a:r>
            <a:r>
              <a:rPr lang="en-US" dirty="0" err="1" smtClean="0"/>
              <a:t>bF</a:t>
            </a:r>
            <a:endParaRPr lang="en-US" dirty="0" smtClean="0"/>
          </a:p>
          <a:p>
            <a:pPr>
              <a:buNone/>
            </a:pPr>
            <a:r>
              <a:rPr lang="en-US" dirty="0" smtClean="0"/>
              <a:t>		 F →ʎ</a:t>
            </a:r>
          </a:p>
          <a:p>
            <a:pPr>
              <a:buNone/>
            </a:pP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pic>
        <p:nvPicPr>
          <p:cNvPr id="6" name="Picture 5" descr="Ex_P261_N1.jpg"/>
          <p:cNvPicPr>
            <a:picLocks noChangeAspect="1"/>
          </p:cNvPicPr>
          <p:nvPr/>
        </p:nvPicPr>
        <p:blipFill>
          <a:blip r:embed="rId2" cstate="print"/>
          <a:stretch>
            <a:fillRect/>
          </a:stretch>
        </p:blipFill>
        <p:spPr>
          <a:xfrm>
            <a:off x="2971800" y="2438400"/>
            <a:ext cx="5608320" cy="1752600"/>
          </a:xfrm>
          <a:prstGeom prst="rect">
            <a:avLst/>
          </a:prstGeom>
        </p:spPr>
      </p:pic>
      <mc:AlternateContent xmlns:mc="http://schemas.openxmlformats.org/markup-compatibility/2006">
        <mc:Choice xmlns:p14="http://schemas.microsoft.com/office/powerpoint/2010/main" Requires="p14">
          <p:contentPart p14:bwMode="auto" r:id="rId3">
            <p14:nvContentPartPr>
              <p14:cNvPr id="5135" name="Ink 15"/>
              <p14:cNvContentPartPr>
                <a14:cpLocks xmlns:a14="http://schemas.microsoft.com/office/drawing/2010/main" noRot="1" noChangeAspect="1" noEditPoints="1" noChangeArrowheads="1" noChangeShapeType="1"/>
              </p14:cNvContentPartPr>
              <p14:nvPr/>
            </p14:nvContentPartPr>
            <p14:xfrm>
              <a:off x="1135063" y="1258888"/>
              <a:ext cx="4762" cy="14287"/>
            </p14:xfrm>
          </p:contentPart>
        </mc:Choice>
        <mc:Fallback>
          <p:pic>
            <p:nvPicPr>
              <p:cNvPr id="5135" name="Ink 15"/>
              <p:cNvPicPr>
                <a:picLocks noRot="1" noChangeAspect="1" noEditPoints="1" noChangeArrowheads="1" noChangeShapeType="1"/>
              </p:cNvPicPr>
              <p:nvPr/>
            </p:nvPicPr>
            <p:blipFill>
              <a:blip r:embed="rId4"/>
              <a:stretch>
                <a:fillRect/>
              </a:stretch>
            </p:blipFill>
            <p:spPr>
              <a:xfrm>
                <a:off x="1132133" y="1256031"/>
                <a:ext cx="10623" cy="1964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137" name="Ink 17"/>
              <p14:cNvContentPartPr>
                <a14:cpLocks xmlns:a14="http://schemas.microsoft.com/office/drawing/2010/main" noRot="1" noChangeAspect="1" noEditPoints="1" noChangeArrowheads="1" noChangeShapeType="1"/>
              </p14:cNvContentPartPr>
              <p14:nvPr/>
            </p14:nvContentPartPr>
            <p14:xfrm>
              <a:off x="236538" y="4765675"/>
              <a:ext cx="14287" cy="9525"/>
            </p14:xfrm>
          </p:contentPart>
        </mc:Choice>
        <mc:Fallback>
          <p:pic>
            <p:nvPicPr>
              <p:cNvPr id="5137" name="Ink 17"/>
              <p:cNvPicPr>
                <a:picLocks noRot="1" noChangeAspect="1" noEditPoints="1" noChangeArrowheads="1" noChangeShapeType="1"/>
              </p:cNvPicPr>
              <p:nvPr/>
            </p:nvPicPr>
            <p:blipFill>
              <a:blip r:embed="rId6"/>
              <a:stretch>
                <a:fillRect/>
              </a:stretch>
            </p:blipFill>
            <p:spPr>
              <a:xfrm>
                <a:off x="233681" y="4763206"/>
                <a:ext cx="19645" cy="14817"/>
              </a:xfrm>
              <a:prstGeom prst="rect">
                <a:avLst/>
              </a:prstGeom>
            </p:spPr>
          </p:pic>
        </mc:Fallback>
      </mc:AlternateContent>
    </p:spTree>
    <p:extLst>
      <p:ext uri="{BB962C8B-B14F-4D97-AF65-F5344CB8AC3E}">
        <p14:creationId xmlns:p14="http://schemas.microsoft.com/office/powerpoint/2010/main" val="88359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FA Conversion to Regular grammar</a:t>
            </a:r>
            <a:endParaRPr lang="en-US" dirty="0" smtClean="0"/>
          </a:p>
        </p:txBody>
      </p:sp>
      <p:sp>
        <p:nvSpPr>
          <p:cNvPr id="5" name="Content Placeholder 2"/>
          <p:cNvSpPr>
            <a:spLocks noGrp="1"/>
          </p:cNvSpPr>
          <p:nvPr>
            <p:ph idx="1"/>
          </p:nvPr>
        </p:nvSpPr>
        <p:spPr>
          <a:xfrm>
            <a:off x="457200" y="1295400"/>
            <a:ext cx="8229600" cy="4830763"/>
          </a:xfrm>
        </p:spPr>
        <p:txBody>
          <a:bodyPr>
            <a:normAutofit/>
          </a:bodyPr>
          <a:lstStyle/>
          <a:p>
            <a:r>
              <a:rPr lang="en-US" dirty="0" smtClean="0"/>
              <a:t>Example </a:t>
            </a:r>
          </a:p>
          <a:p>
            <a:r>
              <a:rPr lang="en-US" sz="2200" dirty="0" smtClean="0"/>
              <a:t>The  language  of  all  words  with an even number of a’s  is  accepted  by  the FA:</a:t>
            </a:r>
          </a:p>
          <a:p>
            <a:endParaRPr lang="en-US" sz="2200" dirty="0" smtClean="0"/>
          </a:p>
          <a:p>
            <a:endParaRPr lang="en-US" sz="2200" dirty="0" smtClean="0"/>
          </a:p>
          <a:p>
            <a:endParaRPr lang="en-US" sz="2200" dirty="0" smtClean="0"/>
          </a:p>
          <a:p>
            <a:pPr>
              <a:buNone/>
            </a:pPr>
            <a:r>
              <a:rPr lang="da-DK" sz="2200" dirty="0" smtClean="0"/>
              <a:t>		S </a:t>
            </a:r>
            <a:r>
              <a:rPr lang="en-US" sz="2200" dirty="0" smtClean="0"/>
              <a:t>→</a:t>
            </a:r>
            <a:r>
              <a:rPr lang="da-DK" sz="2200" dirty="0" smtClean="0"/>
              <a:t>  aM I bS</a:t>
            </a:r>
          </a:p>
          <a:p>
            <a:pPr>
              <a:buNone/>
            </a:pPr>
            <a:r>
              <a:rPr lang="da-DK" sz="2200" dirty="0" smtClean="0"/>
              <a:t>		M </a:t>
            </a:r>
            <a:r>
              <a:rPr lang="en-US" sz="2200" dirty="0" smtClean="0"/>
              <a:t>→</a:t>
            </a:r>
            <a:r>
              <a:rPr lang="da-DK" sz="2200" dirty="0" smtClean="0"/>
              <a:t> bS | aF</a:t>
            </a:r>
          </a:p>
          <a:p>
            <a:pPr>
              <a:buNone/>
            </a:pPr>
            <a:r>
              <a:rPr lang="da-DK" sz="2200" dirty="0" smtClean="0"/>
              <a:t>		F </a:t>
            </a:r>
            <a:r>
              <a:rPr lang="en-US" sz="2200" dirty="0" smtClean="0"/>
              <a:t>→</a:t>
            </a:r>
            <a:r>
              <a:rPr lang="da-DK" sz="2200" dirty="0" smtClean="0"/>
              <a:t>  aF I bF |</a:t>
            </a:r>
            <a:r>
              <a:rPr lang="el-GR" sz="2400" dirty="0"/>
              <a:t> λ</a:t>
            </a:r>
            <a:endParaRPr lang="da-DK" sz="2200" dirty="0" smtClean="0"/>
          </a:p>
          <a:p>
            <a:pPr>
              <a:buNone/>
            </a:pPr>
            <a:r>
              <a:rPr lang="en-US" sz="2000" dirty="0" smtClean="0"/>
              <a:t>	</a:t>
            </a:r>
          </a:p>
          <a:p>
            <a:pPr>
              <a:buNone/>
            </a:pP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pic>
        <p:nvPicPr>
          <p:cNvPr id="7" name="Picture 6" descr="example_1_page263.jpg"/>
          <p:cNvPicPr>
            <a:picLocks noChangeAspect="1"/>
          </p:cNvPicPr>
          <p:nvPr/>
        </p:nvPicPr>
        <p:blipFill>
          <a:blip r:embed="rId2" cstate="print"/>
          <a:stretch>
            <a:fillRect/>
          </a:stretch>
        </p:blipFill>
        <p:spPr>
          <a:xfrm>
            <a:off x="3581400" y="2514600"/>
            <a:ext cx="5412425" cy="1608465"/>
          </a:xfrm>
          <a:prstGeom prst="rect">
            <a:avLst/>
          </a:prstGeom>
        </p:spPr>
      </p:pic>
      <mc:AlternateContent xmlns:mc="http://schemas.openxmlformats.org/markup-compatibility/2006">
        <mc:Choice xmlns:p14="http://schemas.microsoft.com/office/powerpoint/2010/main" Requires="p14">
          <p:contentPart p14:bwMode="auto" r:id="rId3">
            <p14:nvContentPartPr>
              <p14:cNvPr id="7174" name="Ink 6"/>
              <p14:cNvContentPartPr>
                <a14:cpLocks xmlns:a14="http://schemas.microsoft.com/office/drawing/2010/main" noRot="1" noChangeAspect="1" noEditPoints="1" noChangeArrowheads="1" noChangeShapeType="1"/>
              </p14:cNvContentPartPr>
              <p14:nvPr/>
            </p14:nvContentPartPr>
            <p14:xfrm>
              <a:off x="2068513" y="4165600"/>
              <a:ext cx="4762" cy="52388"/>
            </p14:xfrm>
          </p:contentPart>
        </mc:Choice>
        <mc:Fallback>
          <p:pic>
            <p:nvPicPr>
              <p:cNvPr id="7174" name="Ink 6"/>
              <p:cNvPicPr>
                <a:picLocks noRot="1" noChangeAspect="1" noEditPoints="1" noChangeArrowheads="1" noChangeShapeType="1"/>
              </p:cNvPicPr>
              <p:nvPr/>
            </p:nvPicPr>
            <p:blipFill>
              <a:blip r:embed="rId4"/>
              <a:stretch>
                <a:fillRect/>
              </a:stretch>
            </p:blipFill>
            <p:spPr>
              <a:xfrm>
                <a:off x="2065216" y="4163088"/>
                <a:ext cx="10623" cy="58129"/>
              </a:xfrm>
              <a:prstGeom prst="rect">
                <a:avLst/>
              </a:prstGeom>
            </p:spPr>
          </p:pic>
        </mc:Fallback>
      </mc:AlternateContent>
    </p:spTree>
    <p:extLst>
      <p:ext uri="{BB962C8B-B14F-4D97-AF65-F5344CB8AC3E}">
        <p14:creationId xmlns:p14="http://schemas.microsoft.com/office/powerpoint/2010/main" val="249980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a:t>Remarks</a:t>
            </a:r>
          </a:p>
        </p:txBody>
      </p:sp>
      <p:sp>
        <p:nvSpPr>
          <p:cNvPr id="49155" name="Rectangle 3"/>
          <p:cNvSpPr>
            <a:spLocks noGrp="1" noChangeArrowheads="1"/>
          </p:cNvSpPr>
          <p:nvPr>
            <p:ph type="body" idx="1"/>
          </p:nvPr>
        </p:nvSpPr>
        <p:spPr/>
        <p:txBody>
          <a:bodyPr>
            <a:normAutofit/>
          </a:bodyPr>
          <a:lstStyle/>
          <a:p>
            <a:pPr>
              <a:lnSpc>
                <a:spcPct val="90000"/>
              </a:lnSpc>
            </a:pPr>
            <a:r>
              <a:rPr lang="en-US" sz="2400" dirty="0"/>
              <a:t>We have seen that some regular languages can be generated by CFGs, and some non-regular languages can also be generated by CFGs.</a:t>
            </a:r>
          </a:p>
          <a:p>
            <a:pPr>
              <a:lnSpc>
                <a:spcPct val="90000"/>
              </a:lnSpc>
            </a:pPr>
            <a:endParaRPr lang="en-US" sz="2400" dirty="0"/>
          </a:p>
          <a:p>
            <a:pPr>
              <a:lnSpc>
                <a:spcPct val="90000"/>
              </a:lnSpc>
            </a:pPr>
            <a:r>
              <a:rPr lang="en-US" sz="2400" dirty="0" smtClean="0"/>
              <a:t>ALL </a:t>
            </a:r>
            <a:r>
              <a:rPr lang="en-US" sz="2400" dirty="0"/>
              <a:t>regular languages can be generated by CFGs.</a:t>
            </a:r>
          </a:p>
          <a:p>
            <a:pPr>
              <a:lnSpc>
                <a:spcPct val="90000"/>
              </a:lnSpc>
            </a:pPr>
            <a:endParaRPr lang="en-US" sz="2400" dirty="0"/>
          </a:p>
          <a:p>
            <a:pPr>
              <a:lnSpc>
                <a:spcPct val="90000"/>
              </a:lnSpc>
            </a:pPr>
            <a:r>
              <a:rPr lang="en-US" sz="2400" dirty="0" smtClean="0"/>
              <a:t>There </a:t>
            </a:r>
            <a:r>
              <a:rPr lang="en-US" sz="2400" dirty="0"/>
              <a:t>is some non-regular language that cannot be generated by any CFG.</a:t>
            </a:r>
          </a:p>
          <a:p>
            <a:pPr>
              <a:lnSpc>
                <a:spcPct val="90000"/>
              </a:lnSpc>
            </a:pPr>
            <a:endParaRPr lang="en-US" sz="2400" dirty="0"/>
          </a:p>
          <a:p>
            <a:pPr>
              <a:lnSpc>
                <a:spcPct val="90000"/>
              </a:lnSpc>
            </a:pPr>
            <a:r>
              <a:rPr lang="en-US" sz="2400" dirty="0"/>
              <a:t>Thus, the set of languages generated by CFGs is properly </a:t>
            </a:r>
            <a:r>
              <a:rPr lang="en-US" sz="2400" b="1" dirty="0"/>
              <a:t>larger </a:t>
            </a:r>
            <a:r>
              <a:rPr lang="en-US" sz="2400" dirty="0"/>
              <a:t>than the set of regular languages, but properly </a:t>
            </a:r>
            <a:r>
              <a:rPr lang="en-US" sz="2400" b="1" dirty="0"/>
              <a:t>smaller </a:t>
            </a:r>
            <a:r>
              <a:rPr lang="en-US" sz="2400" dirty="0"/>
              <a:t>than the set of all possible languages.</a:t>
            </a:r>
          </a:p>
        </p:txBody>
      </p:sp>
    </p:spTree>
    <p:extLst>
      <p:ext uri="{BB962C8B-B14F-4D97-AF65-F5344CB8AC3E}">
        <p14:creationId xmlns:p14="http://schemas.microsoft.com/office/powerpoint/2010/main" val="423156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bwMode="auto">
          <a:xfrm>
            <a:off x="457200" y="2286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Example </a:t>
            </a:r>
            <a:endParaRPr kumimoji="0" lang="en-US" sz="4400" b="0" i="0" u="none" strike="noStrike" cap="none" normalizeH="0" baseline="0" smtClean="0">
              <a:ln>
                <a:noFill/>
              </a:ln>
              <a:latin typeface="Arial" pitchFamily="34" charset="0"/>
              <a:cs typeface="Arial" pitchFamily="34" charset="0"/>
            </a:endParaRPr>
          </a:p>
        </p:txBody>
      </p:sp>
      <p:sp>
        <p:nvSpPr>
          <p:cNvPr id="5" name="Rectangle 3"/>
          <p:cNvSpPr>
            <a:spLocks noGrp="1" noChangeArrowheads="1"/>
          </p:cNvSpPr>
          <p:nvPr>
            <p:ph type="body" idx="4294967295"/>
          </p:nvPr>
        </p:nvSpPr>
        <p:spPr bwMode="auto">
          <a:xfrm>
            <a:off x="228600" y="1143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400" b="0" i="0" u="none" strike="noStrike" cap="none" normalizeH="0" baseline="0" dirty="0" smtClean="0">
                <a:ln>
                  <a:noFill/>
                </a:ln>
                <a:latin typeface="Tahoma" pitchFamily="34" charset="0"/>
                <a:cs typeface="Arial" pitchFamily="34" charset="0"/>
              </a:rPr>
              <a:t>Consider the following CFG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dirty="0" smtClean="0">
                <a:ln>
                  <a:noFill/>
                </a:ln>
                <a:latin typeface="Tahoma" pitchFamily="34" charset="0"/>
                <a:cs typeface="Arial" pitchFamily="34" charset="0"/>
              </a:rPr>
              <a:t>	S </a:t>
            </a:r>
            <a:r>
              <a:rPr kumimoji="0" lang="en-US" sz="2400" b="0" i="0" u="none" strike="noStrike" cap="none" normalizeH="0" baseline="0" dirty="0" smtClean="0">
                <a:ln>
                  <a:noFill/>
                </a:ln>
                <a:latin typeface="Tahoma" pitchFamily="34" charset="0"/>
                <a:cs typeface="Arial" pitchFamily="34" charset="0"/>
                <a:sym typeface="Wingdings" pitchFamily="2" charset="2"/>
              </a:rPr>
              <a:t></a:t>
            </a:r>
            <a:r>
              <a:rPr kumimoji="0" lang="en-US" sz="2400" b="0" i="0" u="none" strike="noStrike" cap="none" normalizeH="0" baseline="0" dirty="0" smtClean="0">
                <a:ln>
                  <a:noFill/>
                </a:ln>
                <a:latin typeface="Tahoma" pitchFamily="34" charset="0"/>
                <a:cs typeface="Arial" pitchFamily="34" charset="0"/>
              </a:rPr>
              <a:t> </a:t>
            </a:r>
            <a:r>
              <a:rPr kumimoji="0" lang="en-US" sz="2400" b="0" i="0" u="none" strike="noStrike" cap="none" normalizeH="0" baseline="0" dirty="0" err="1" smtClean="0">
                <a:ln>
                  <a:noFill/>
                </a:ln>
                <a:latin typeface="Tahoma" pitchFamily="34" charset="0"/>
                <a:cs typeface="Arial" pitchFamily="34" charset="0"/>
              </a:rPr>
              <a:t>aa</a:t>
            </a:r>
            <a:r>
              <a:rPr kumimoji="0" lang="en-US" sz="2400" b="1" i="0" u="none" strike="noStrike" cap="none" normalizeH="0" baseline="0" dirty="0" err="1" smtClean="0">
                <a:ln>
                  <a:noFill/>
                </a:ln>
                <a:latin typeface="Tahoma" pitchFamily="34" charset="0"/>
                <a:cs typeface="Arial" pitchFamily="34" charset="0"/>
              </a:rPr>
              <a:t>|</a:t>
            </a:r>
            <a:r>
              <a:rPr kumimoji="0" lang="en-US" sz="2400" b="0" i="0" u="none" strike="noStrike" cap="none" normalizeH="0" baseline="0" dirty="0" err="1" smtClean="0">
                <a:ln>
                  <a:noFill/>
                </a:ln>
                <a:latin typeface="Tahoma" pitchFamily="34" charset="0"/>
                <a:cs typeface="Arial" pitchFamily="34" charset="0"/>
              </a:rPr>
              <a:t>bX</a:t>
            </a:r>
            <a:r>
              <a:rPr kumimoji="0" lang="en-US" sz="2400" b="1" i="0" u="none" strike="noStrike" cap="none" normalizeH="0" baseline="0" dirty="0" err="1" smtClean="0">
                <a:ln>
                  <a:noFill/>
                </a:ln>
                <a:latin typeface="Tahoma" pitchFamily="34" charset="0"/>
                <a:cs typeface="Arial" pitchFamily="34" charset="0"/>
              </a:rPr>
              <a:t>|</a:t>
            </a:r>
            <a:r>
              <a:rPr kumimoji="0" lang="en-US" sz="2400" b="0" i="0" u="none" strike="noStrike" cap="none" normalizeH="0" baseline="0" dirty="0" err="1" smtClean="0">
                <a:ln>
                  <a:noFill/>
                </a:ln>
                <a:latin typeface="Tahoma" pitchFamily="34" charset="0"/>
                <a:cs typeface="Arial" pitchFamily="34" charset="0"/>
              </a:rPr>
              <a:t>aXX</a:t>
            </a:r>
            <a:r>
              <a:rPr kumimoji="0" lang="en-US" sz="2400" b="0" i="0" u="none" strike="noStrike" cap="none" normalizeH="0" baseline="0" dirty="0" smtClean="0">
                <a:ln>
                  <a:noFill/>
                </a:ln>
                <a:latin typeface="Tahoma" pitchFamily="34" charset="0"/>
                <a:cs typeface="Arial" pitchFamily="34" charset="0"/>
              </a:rPr>
              <a:t>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dirty="0" smtClean="0">
                <a:ln>
                  <a:noFill/>
                </a:ln>
                <a:latin typeface="Tahoma" pitchFamily="34" charset="0"/>
                <a:cs typeface="Arial" pitchFamily="34" charset="0"/>
              </a:rPr>
              <a:t>	X </a:t>
            </a:r>
            <a:r>
              <a:rPr kumimoji="0" lang="en-US" sz="2400" b="0" i="0" u="none" strike="noStrike" cap="none" normalizeH="0" baseline="0" dirty="0" smtClean="0">
                <a:ln>
                  <a:noFill/>
                </a:ln>
                <a:latin typeface="Tahoma" pitchFamily="34" charset="0"/>
                <a:cs typeface="Arial" pitchFamily="34" charset="0"/>
                <a:sym typeface="Wingdings" pitchFamily="2" charset="2"/>
              </a:rPr>
              <a:t></a:t>
            </a:r>
            <a:r>
              <a:rPr kumimoji="0" lang="en-US" sz="2400" b="0" i="0" u="none" strike="noStrike" cap="none" normalizeH="0" baseline="0" dirty="0" smtClean="0">
                <a:ln>
                  <a:noFill/>
                </a:ln>
                <a:latin typeface="Tahoma" pitchFamily="34" charset="0"/>
                <a:cs typeface="Arial" pitchFamily="34" charset="0"/>
              </a:rPr>
              <a:t> </a:t>
            </a:r>
            <a:r>
              <a:rPr kumimoji="0" lang="en-US" sz="2400" b="0" i="0" u="none" strike="noStrike" cap="none" normalizeH="0" baseline="0" dirty="0" err="1" smtClean="0">
                <a:ln>
                  <a:noFill/>
                </a:ln>
                <a:latin typeface="Tahoma" pitchFamily="34" charset="0"/>
                <a:cs typeface="Arial" pitchFamily="34" charset="0"/>
              </a:rPr>
              <a:t>ab</a:t>
            </a:r>
            <a:r>
              <a:rPr kumimoji="0" lang="en-US" sz="2400" b="1" i="0" u="none" strike="noStrike" cap="none" normalizeH="0" baseline="0" dirty="0" err="1" smtClean="0">
                <a:ln>
                  <a:noFill/>
                </a:ln>
                <a:latin typeface="Tahoma" pitchFamily="34" charset="0"/>
                <a:cs typeface="Arial" pitchFamily="34" charset="0"/>
              </a:rPr>
              <a:t>|</a:t>
            </a:r>
            <a:r>
              <a:rPr kumimoji="0" lang="en-US" sz="2400" b="0" i="0" u="none" strike="noStrike" cap="none" normalizeH="0" baseline="0" dirty="0" err="1" smtClean="0">
                <a:ln>
                  <a:noFill/>
                </a:ln>
                <a:latin typeface="Tahoma" pitchFamily="34" charset="0"/>
                <a:cs typeface="Arial" pitchFamily="34" charset="0"/>
              </a:rPr>
              <a:t>b</a:t>
            </a:r>
            <a:r>
              <a:rPr kumimoji="0" lang="en-US" sz="2400" b="0" i="0" u="none" strike="noStrike" cap="none" normalizeH="0" baseline="0" dirty="0" smtClean="0">
                <a:ln>
                  <a:noFill/>
                </a:ln>
                <a:latin typeface="Tahoma" pitchFamily="34" charset="0"/>
                <a:cs typeface="Arial" pitchFamily="34" charset="0"/>
              </a:rPr>
              <a:t>, then the total language tree for the given CFG may be </a:t>
            </a:r>
            <a:endParaRPr kumimoji="0" lang="en-US" sz="2800" b="0" i="0" u="none" strike="noStrike" cap="none" normalizeH="0" baseline="0" dirty="0" smtClean="0">
              <a:ln>
                <a:noFill/>
              </a:ln>
              <a:latin typeface="Arial" pitchFamily="34" charset="0"/>
              <a:cs typeface="Arial" pitchFamily="34" charset="0"/>
            </a:endParaRPr>
          </a:p>
        </p:txBody>
      </p:sp>
      <p:pic>
        <p:nvPicPr>
          <p:cNvPr id="112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599" y="3352800"/>
            <a:ext cx="6604013"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322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bwMode="auto">
          <a:xfrm>
            <a:off x="457200" y="3810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Example continued … </a:t>
            </a:r>
            <a:endParaRPr kumimoji="0" lang="en-US" sz="4400" b="0" i="0" u="none" strike="noStrike" cap="none" normalizeH="0" baseline="0" smtClean="0">
              <a:ln>
                <a:noFill/>
              </a:ln>
              <a:latin typeface="Arial" pitchFamily="34" charset="0"/>
              <a:cs typeface="Arial" pitchFamily="34" charset="0"/>
            </a:endParaRPr>
          </a:p>
        </p:txBody>
      </p:sp>
      <p:sp>
        <p:nvSpPr>
          <p:cNvPr id="5" name="Rectangle 3"/>
          <p:cNvSpPr>
            <a:spLocks noGrp="1" noChangeArrowheads="1"/>
          </p:cNvSpPr>
          <p:nvPr>
            <p:ph type="body" idx="4294967295"/>
          </p:nvPr>
        </p:nvSpPr>
        <p:spPr bwMode="auto">
          <a:xfrm>
            <a:off x="457200" y="1981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It </a:t>
            </a:r>
            <a:r>
              <a:rPr kumimoji="0" lang="en-US" sz="2800" b="0" i="0" u="none" strike="noStrike" cap="none" normalizeH="0" baseline="0" dirty="0" smtClean="0">
                <a:ln>
                  <a:noFill/>
                </a:ln>
                <a:latin typeface="Tahoma" pitchFamily="34" charset="0"/>
                <a:cs typeface="Arial" pitchFamily="34" charset="0"/>
              </a:rPr>
              <a:t>may be observed from the previous total language tree that dropping the repeated words, the language generated by the given CFG is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aa</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bab</a:t>
            </a:r>
            <a:r>
              <a:rPr kumimoji="0" lang="en-US" sz="2800" b="0" i="0" u="none" strike="noStrike" cap="none" normalizeH="0" baseline="0" dirty="0" smtClean="0">
                <a:ln>
                  <a:noFill/>
                </a:ln>
                <a:latin typeface="Tahoma" pitchFamily="34" charset="0"/>
                <a:cs typeface="Arial" pitchFamily="34" charset="0"/>
              </a:rPr>
              <a:t>, bb, </a:t>
            </a:r>
            <a:r>
              <a:rPr kumimoji="0" lang="en-US" sz="2800" b="0" i="0" u="none" strike="noStrike" cap="none" normalizeH="0" baseline="0" dirty="0" err="1" smtClean="0">
                <a:ln>
                  <a:noFill/>
                </a:ln>
                <a:latin typeface="Tahoma" pitchFamily="34" charset="0"/>
                <a:cs typeface="Arial" pitchFamily="34" charset="0"/>
              </a:rPr>
              <a:t>aabab</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aabb</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abab</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abb</a:t>
            </a:r>
            <a:r>
              <a:rPr kumimoji="0" lang="en-US" sz="2800" b="0" i="0" u="none" strike="noStrike" cap="none" normalizeH="0" baseline="0" dirty="0" smtClean="0">
                <a:ln>
                  <a:noFill/>
                </a:ln>
                <a:latin typeface="Tahoma" pitchFamily="34" charset="0"/>
                <a:cs typeface="Arial" pitchFamily="34" charset="0"/>
              </a:rPr>
              <a:t>}</a:t>
            </a:r>
            <a:endParaRPr kumimoji="0" lang="en-US" sz="3200" b="0" i="0" u="none" strike="noStrike" cap="none" normalizeH="0" baseline="0" dirty="0" smtClean="0">
              <a:ln>
                <a:noFill/>
              </a:ln>
              <a:latin typeface="Arial" pitchFamily="34" charset="0"/>
              <a:cs typeface="Arial" pitchFamily="34" charset="0"/>
            </a:endParaRPr>
          </a:p>
        </p:txBody>
      </p:sp>
    </p:spTree>
    <p:extLst>
      <p:ext uri="{BB962C8B-B14F-4D97-AF65-F5344CB8AC3E}">
        <p14:creationId xmlns:p14="http://schemas.microsoft.com/office/powerpoint/2010/main" val="7385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5" name="Content Placeholder 4"/>
          <p:cNvPicPr>
            <a:picLocks noGrp="1" noChangeAspect="1"/>
          </p:cNvPicPr>
          <p:nvPr>
            <p:ph idx="1"/>
          </p:nvPr>
        </p:nvPicPr>
        <p:blipFill>
          <a:blip r:embed="rId2"/>
          <a:stretch>
            <a:fillRect/>
          </a:stretch>
        </p:blipFill>
        <p:spPr>
          <a:xfrm>
            <a:off x="152400" y="1066800"/>
            <a:ext cx="3594919" cy="990600"/>
          </a:xfrm>
          <a:prstGeom prst="rect">
            <a:avLst/>
          </a:prstGeom>
        </p:spPr>
      </p:pic>
      <p:pic>
        <p:nvPicPr>
          <p:cNvPr id="6" name="Picture 5"/>
          <p:cNvPicPr>
            <a:picLocks noChangeAspect="1"/>
          </p:cNvPicPr>
          <p:nvPr/>
        </p:nvPicPr>
        <p:blipFill>
          <a:blip r:embed="rId3"/>
          <a:stretch>
            <a:fillRect/>
          </a:stretch>
        </p:blipFill>
        <p:spPr>
          <a:xfrm>
            <a:off x="2633851" y="1595230"/>
            <a:ext cx="6510149" cy="4893438"/>
          </a:xfrm>
          <a:prstGeom prst="rect">
            <a:avLst/>
          </a:prstGeom>
        </p:spPr>
      </p:pic>
      <p:sp>
        <p:nvSpPr>
          <p:cNvPr id="4" name="Slide Number Placeholder 3"/>
          <p:cNvSpPr>
            <a:spLocks noGrp="1"/>
          </p:cNvSpPr>
          <p:nvPr>
            <p:ph type="sldNum" sz="quarter" idx="12"/>
          </p:nvPr>
        </p:nvSpPr>
        <p:spPr/>
        <p:txBody>
          <a:bodyPr/>
          <a:lstStyle/>
          <a:p>
            <a:fld id="{AB22EF88-2619-4266-AC04-8B3B4F82B15E}" type="slidenum">
              <a:rPr lang="en-US" smtClean="0"/>
              <a:pPr/>
              <a:t>5</a:t>
            </a:fld>
            <a:endParaRPr lang="en-US"/>
          </a:p>
        </p:txBody>
      </p:sp>
    </p:spTree>
    <p:extLst>
      <p:ext uri="{BB962C8B-B14F-4D97-AF65-F5344CB8AC3E}">
        <p14:creationId xmlns:p14="http://schemas.microsoft.com/office/powerpoint/2010/main" val="27413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bwMode="auto">
          <a:xfrm>
            <a:off x="457200" y="2286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Example </a:t>
            </a:r>
            <a:endParaRPr kumimoji="0" lang="en-US" sz="4400" b="0" i="0" u="none" strike="noStrike" cap="none" normalizeH="0" baseline="0" smtClean="0">
              <a:ln>
                <a:noFill/>
              </a:ln>
              <a:latin typeface="Arial" pitchFamily="34" charset="0"/>
              <a:cs typeface="Arial" pitchFamily="34" charset="0"/>
            </a:endParaRPr>
          </a:p>
        </p:txBody>
      </p:sp>
      <p:sp>
        <p:nvSpPr>
          <p:cNvPr id="5" name="Rectangle 3"/>
          <p:cNvSpPr>
            <a:spLocks noGrp="1" noChangeArrowheads="1"/>
          </p:cNvSpPr>
          <p:nvPr>
            <p:ph type="body" idx="4294967295"/>
          </p:nvPr>
        </p:nvSpPr>
        <p:spPr bwMode="auto">
          <a:xfrm>
            <a:off x="304800" y="12192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Consider the following CFG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S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X|b</a:t>
            </a:r>
            <a:r>
              <a:rPr kumimoji="0" lang="en-US" sz="2800" b="0" i="0" u="none" strike="noStrike" cap="none" normalizeH="0" baseline="0" dirty="0" smtClean="0">
                <a:ln>
                  <a:noFill/>
                </a:ln>
                <a:latin typeface="Tahoma" pitchFamily="34" charset="0"/>
                <a:cs typeface="Arial" pitchFamily="34" charset="0"/>
              </a:rPr>
              <a:t>   ,  	X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1"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aX</a:t>
            </a:r>
            <a:r>
              <a:rPr kumimoji="0" lang="en-US" sz="2800" b="0" i="0" u="none" strike="noStrike" cap="none" normalizeH="0" baseline="0" dirty="0" smtClean="0">
                <a:ln>
                  <a:noFill/>
                </a:ln>
                <a:latin typeface="Tahoma" pitchFamily="34" charset="0"/>
                <a:cs typeface="Arial" pitchFamily="34" charset="0"/>
              </a:rPr>
              <a:t>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then following will be the total language tree of the above CFG</a:t>
            </a: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2800" b="0" i="0" u="none" strike="noStrike" cap="none" normalizeH="0" baseline="0" dirty="0" smtClean="0">
              <a:ln>
                <a:noFill/>
              </a:ln>
              <a:latin typeface="Tahoma"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3200" b="1" i="0" u="sng" strike="noStrike" cap="none" normalizeH="0" baseline="0" dirty="0" smtClean="0">
              <a:ln>
                <a:noFill/>
              </a:ln>
              <a:latin typeface="Tahoma" pitchFamily="34" charset="0"/>
              <a:cs typeface="Arial" pitchFamily="34" charset="0"/>
            </a:endParaRPr>
          </a:p>
        </p:txBody>
      </p:sp>
    </p:spTree>
    <p:extLst>
      <p:ext uri="{BB962C8B-B14F-4D97-AF65-F5344CB8AC3E}">
        <p14:creationId xmlns:p14="http://schemas.microsoft.com/office/powerpoint/2010/main" val="2186790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bwMode="auto">
          <a:xfrm>
            <a:off x="457200" y="2286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Example </a:t>
            </a:r>
            <a:endParaRPr kumimoji="0" lang="en-US" sz="4400" b="0" i="0" u="none" strike="noStrike" cap="none" normalizeH="0" baseline="0" smtClean="0">
              <a:ln>
                <a:noFill/>
              </a:ln>
              <a:latin typeface="Arial" pitchFamily="34" charset="0"/>
              <a:cs typeface="Arial" pitchFamily="34" charset="0"/>
            </a:endParaRPr>
          </a:p>
        </p:txBody>
      </p:sp>
      <p:sp>
        <p:nvSpPr>
          <p:cNvPr id="5" name="Rectangle 3"/>
          <p:cNvSpPr>
            <a:spLocks noGrp="1" noChangeArrowheads="1"/>
          </p:cNvSpPr>
          <p:nvPr>
            <p:ph type="body" idx="4294967295"/>
          </p:nvPr>
        </p:nvSpPr>
        <p:spPr bwMode="auto">
          <a:xfrm>
            <a:off x="304800" y="12192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Consider the following CFG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S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X|b</a:t>
            </a:r>
            <a:r>
              <a:rPr kumimoji="0" lang="en-US" sz="2800" b="0" i="0" u="none" strike="noStrike" cap="none" normalizeH="0" baseline="0" dirty="0" smtClean="0">
                <a:ln>
                  <a:noFill/>
                </a:ln>
                <a:latin typeface="Tahoma" pitchFamily="34" charset="0"/>
                <a:cs typeface="Arial" pitchFamily="34" charset="0"/>
              </a:rPr>
              <a:t>   ,  	X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1"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aX</a:t>
            </a:r>
            <a:r>
              <a:rPr kumimoji="0" lang="en-US" sz="2800" b="0" i="0" u="none" strike="noStrike" cap="none" normalizeH="0" baseline="0" dirty="0" smtClean="0">
                <a:ln>
                  <a:noFill/>
                </a:ln>
                <a:latin typeface="Tahoma" pitchFamily="34" charset="0"/>
                <a:cs typeface="Arial" pitchFamily="34" charset="0"/>
              </a:rPr>
              <a:t>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then following will be the total language tree of the above CFG</a:t>
            </a: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2800" b="0" i="0" u="none" strike="noStrike" cap="none" normalizeH="0" baseline="0" dirty="0" smtClean="0">
              <a:ln>
                <a:noFill/>
              </a:ln>
              <a:latin typeface="Tahoma"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3200" b="1" i="0" u="sng" strike="noStrike" cap="none" normalizeH="0" baseline="0" dirty="0" smtClean="0">
              <a:ln>
                <a:noFill/>
              </a:ln>
              <a:latin typeface="Tahoma" pitchFamily="34" charset="0"/>
              <a:cs typeface="Arial" pitchFamily="34" charset="0"/>
            </a:endParaRPr>
          </a:p>
        </p:txBody>
      </p:sp>
      <p:pic>
        <p:nvPicPr>
          <p:cNvPr id="13317"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60918" y="2883966"/>
            <a:ext cx="1811482" cy="333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030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bwMode="auto">
          <a:xfrm>
            <a:off x="457200" y="2286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smtClean="0">
                <a:ln>
                  <a:noFill/>
                </a:ln>
                <a:latin typeface="Tahoma" pitchFamily="34" charset="0"/>
                <a:cs typeface="Arial" pitchFamily="34" charset="0"/>
              </a:rPr>
              <a:t>Example </a:t>
            </a:r>
            <a:endParaRPr kumimoji="0" lang="en-US" sz="4400" b="0" i="0" u="none" strike="noStrike" cap="none" normalizeH="0" baseline="0" smtClean="0">
              <a:ln>
                <a:noFill/>
              </a:ln>
              <a:latin typeface="Arial" pitchFamily="34" charset="0"/>
              <a:cs typeface="Arial" pitchFamily="34" charset="0"/>
            </a:endParaRPr>
          </a:p>
        </p:txBody>
      </p:sp>
      <p:sp>
        <p:nvSpPr>
          <p:cNvPr id="5" name="Rectangle 3"/>
          <p:cNvSpPr>
            <a:spLocks noGrp="1" noChangeArrowheads="1"/>
          </p:cNvSpPr>
          <p:nvPr>
            <p:ph type="body" idx="4294967295"/>
          </p:nvPr>
        </p:nvSpPr>
        <p:spPr bwMode="auto">
          <a:xfrm>
            <a:off x="304800" y="12192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ts val="1800"/>
              <a:buFont typeface="Wingdings" pitchFamily="2" charset="2"/>
              <a:buChar char="n"/>
              <a:tabLst/>
            </a:pPr>
            <a:r>
              <a:rPr kumimoji="0" lang="en-US" sz="2800" b="0" i="0" u="none" strike="noStrike" cap="none" normalizeH="0" baseline="0" dirty="0" smtClean="0">
                <a:ln>
                  <a:noFill/>
                </a:ln>
                <a:latin typeface="Tahoma" pitchFamily="34" charset="0"/>
                <a:cs typeface="Arial" pitchFamily="34" charset="0"/>
              </a:rPr>
              <a:t>Consider the following CFG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S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0"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X|b</a:t>
            </a:r>
            <a:r>
              <a:rPr kumimoji="0" lang="en-US" sz="2800" b="0" i="0" u="none" strike="noStrike" cap="none" normalizeH="0" baseline="0" dirty="0" smtClean="0">
                <a:ln>
                  <a:noFill/>
                </a:ln>
                <a:latin typeface="Tahoma" pitchFamily="34" charset="0"/>
                <a:cs typeface="Arial" pitchFamily="34" charset="0"/>
              </a:rPr>
              <a:t>   ,  	X </a:t>
            </a:r>
            <a:r>
              <a:rPr kumimoji="0" lang="en-US" sz="2800" b="0" i="0" u="none" strike="noStrike" cap="none" normalizeH="0" baseline="0" dirty="0" smtClean="0">
                <a:ln>
                  <a:noFill/>
                </a:ln>
                <a:latin typeface="Tahoma" pitchFamily="34" charset="0"/>
                <a:cs typeface="Arial" pitchFamily="34" charset="0"/>
                <a:sym typeface="Wingdings" pitchFamily="2" charset="2"/>
              </a:rPr>
              <a:t></a:t>
            </a:r>
            <a:r>
              <a:rPr kumimoji="0" lang="en-US" sz="2800" b="1" i="0" u="none" strike="noStrike" cap="none" normalizeH="0" baseline="0" dirty="0" smtClean="0">
                <a:ln>
                  <a:noFill/>
                </a:ln>
                <a:latin typeface="Tahoma" pitchFamily="34" charset="0"/>
                <a:cs typeface="Arial" pitchFamily="34" charset="0"/>
              </a:rPr>
              <a:t> </a:t>
            </a:r>
            <a:r>
              <a:rPr kumimoji="0" lang="en-US" sz="2800" b="0" i="0" u="none" strike="noStrike" cap="none" normalizeH="0" baseline="0" dirty="0" err="1" smtClean="0">
                <a:ln>
                  <a:noFill/>
                </a:ln>
                <a:latin typeface="Tahoma" pitchFamily="34" charset="0"/>
                <a:cs typeface="Arial" pitchFamily="34" charset="0"/>
              </a:rPr>
              <a:t>aX</a:t>
            </a:r>
            <a:r>
              <a:rPr kumimoji="0" lang="en-US" sz="2800" b="0" i="0" u="none" strike="noStrike" cap="none" normalizeH="0" baseline="0" dirty="0" smtClean="0">
                <a:ln>
                  <a:noFill/>
                </a:ln>
                <a:latin typeface="Tahoma" pitchFamily="34" charset="0"/>
                <a:cs typeface="Arial" pitchFamily="34" charset="0"/>
              </a:rPr>
              <a:t>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2800" b="0" i="0" u="none" strike="noStrike" cap="none" normalizeH="0" baseline="0" dirty="0" smtClean="0">
                <a:ln>
                  <a:noFill/>
                </a:ln>
                <a:latin typeface="Tahoma" pitchFamily="34" charset="0"/>
                <a:cs typeface="Arial" pitchFamily="34" charset="0"/>
              </a:rPr>
              <a:t>	then following will be the total language tree of the above CFG</a:t>
            </a: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2800" b="0" i="0" u="none" strike="noStrike" cap="none" normalizeH="0" baseline="0" dirty="0" smtClean="0">
              <a:ln>
                <a:noFill/>
              </a:ln>
              <a:latin typeface="Tahoma"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pPr>
            <a:endParaRPr kumimoji="0" lang="en-US" sz="3200" b="1" i="0" u="sng" strike="noStrike" cap="none" normalizeH="0" baseline="0" dirty="0" smtClean="0">
              <a:ln>
                <a:noFill/>
              </a:ln>
              <a:latin typeface="Tahoma"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3200" b="0" i="0" u="sng" strike="noStrike" cap="none" normalizeH="0" baseline="0" dirty="0" smtClean="0">
                <a:ln>
                  <a:noFill/>
                </a:ln>
                <a:latin typeface="Tahoma" pitchFamily="34" charset="0"/>
                <a:cs typeface="Arial" pitchFamily="34" charset="0"/>
              </a:rPr>
              <a:t>Note</a:t>
            </a:r>
            <a:r>
              <a:rPr kumimoji="0" lang="en-US" sz="3200" b="0" i="0" u="none" strike="noStrike" cap="none" normalizeH="0" baseline="0" dirty="0" smtClean="0">
                <a:ln>
                  <a:noFill/>
                </a:ln>
                <a:latin typeface="Tahoma" pitchFamily="34" charset="0"/>
                <a:cs typeface="Arial" pitchFamily="34" charset="0"/>
              </a:rPr>
              <a:t>: It is to be noted</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3200" b="0" i="0" u="none" strike="noStrike" cap="none" normalizeH="0" baseline="0" dirty="0" smtClean="0">
                <a:ln>
                  <a:noFill/>
                </a:ln>
                <a:latin typeface="Tahoma" pitchFamily="34" charset="0"/>
                <a:cs typeface="Arial" pitchFamily="34" charset="0"/>
              </a:rPr>
              <a:t>   that the only word in 	</a:t>
            </a:r>
          </a:p>
          <a:p>
            <a:pPr marL="342900" marR="0" lvl="0" indent="-342900" algn="l" defTabSz="914400" rtl="0" eaLnBrk="1" fontAlgn="base" latinLnBrk="0" hangingPunct="1">
              <a:lnSpc>
                <a:spcPct val="100000"/>
              </a:lnSpc>
              <a:spcBef>
                <a:spcPct val="20000"/>
              </a:spcBef>
              <a:spcAft>
                <a:spcPct val="0"/>
              </a:spcAft>
              <a:buClrTx/>
              <a:buSzTx/>
              <a:buFontTx/>
              <a:buChar char="•"/>
              <a:tabLst/>
            </a:pPr>
            <a:r>
              <a:rPr kumimoji="0" lang="en-US" sz="3200" b="0" i="0" u="none" strike="noStrike" cap="none" normalizeH="0" baseline="0" dirty="0" smtClean="0">
                <a:ln>
                  <a:noFill/>
                </a:ln>
                <a:latin typeface="Tahoma" pitchFamily="34" charset="0"/>
                <a:cs typeface="Arial" pitchFamily="34" charset="0"/>
              </a:rPr>
              <a:t>   this language is </a:t>
            </a:r>
            <a:r>
              <a:rPr kumimoji="0" lang="en-US" sz="3200" b="1" i="0" u="none" strike="noStrike" cap="none" normalizeH="0" baseline="0" dirty="0" smtClean="0">
                <a:ln>
                  <a:noFill/>
                </a:ln>
                <a:latin typeface="Tahoma" pitchFamily="34" charset="0"/>
                <a:cs typeface="Arial" pitchFamily="34" charset="0"/>
              </a:rPr>
              <a:t>b</a:t>
            </a:r>
            <a:r>
              <a:rPr kumimoji="0" lang="en-US" sz="3200" b="0" i="0" u="none" strike="noStrike" cap="none" normalizeH="0" baseline="0" dirty="0" smtClean="0">
                <a:ln>
                  <a:noFill/>
                </a:ln>
                <a:latin typeface="Tahoma" pitchFamily="34" charset="0"/>
                <a:cs typeface="Arial" pitchFamily="34" charset="0"/>
              </a:rPr>
              <a:t>.</a:t>
            </a:r>
            <a:r>
              <a:rPr kumimoji="0" lang="en-US" sz="2800" b="0" i="0" u="none" strike="noStrike" cap="none" normalizeH="0" baseline="0" dirty="0" smtClean="0">
                <a:ln>
                  <a:noFill/>
                </a:ln>
                <a:latin typeface="Tahoma" pitchFamily="34" charset="0"/>
                <a:cs typeface="Arial" pitchFamily="34" charset="0"/>
              </a:rPr>
              <a:t> </a:t>
            </a:r>
            <a:endParaRPr kumimoji="0" lang="en-US" sz="3200" b="0" i="0" u="none" strike="noStrike" cap="none" normalizeH="0" baseline="0" dirty="0" smtClean="0">
              <a:ln>
                <a:noFill/>
              </a:ln>
              <a:latin typeface="Arial" pitchFamily="34" charset="0"/>
              <a:cs typeface="Arial" pitchFamily="34" charset="0"/>
            </a:endParaRPr>
          </a:p>
        </p:txBody>
      </p:sp>
      <p:pic>
        <p:nvPicPr>
          <p:cNvPr id="13317"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60918" y="2883966"/>
            <a:ext cx="1811482" cy="333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087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Semi </a:t>
            </a:r>
            <a:r>
              <a:rPr lang="en-US" dirty="0" smtClean="0"/>
              <a:t>Word</a:t>
            </a:r>
            <a:endParaRPr lang="en-US" dirty="0"/>
          </a:p>
        </p:txBody>
      </p:sp>
      <p:sp>
        <p:nvSpPr>
          <p:cNvPr id="3" name="Content Placeholder 2"/>
          <p:cNvSpPr>
            <a:spLocks noGrp="1"/>
          </p:cNvSpPr>
          <p:nvPr>
            <p:ph idx="1"/>
          </p:nvPr>
        </p:nvSpPr>
        <p:spPr/>
        <p:txBody>
          <a:bodyPr>
            <a:normAutofit/>
          </a:bodyPr>
          <a:lstStyle/>
          <a:p>
            <a:r>
              <a:rPr lang="en-US" dirty="0" smtClean="0">
                <a:effectLst/>
              </a:rPr>
              <a:t>For a given CFG, </a:t>
            </a:r>
            <a:r>
              <a:rPr lang="en-US" dirty="0" err="1" smtClean="0">
                <a:effectLst/>
              </a:rPr>
              <a:t>semiword</a:t>
            </a:r>
            <a:r>
              <a:rPr lang="en-US" dirty="0" smtClean="0">
                <a:effectLst/>
              </a:rPr>
              <a:t> is a string of terminals (may be none) concatenated with </a:t>
            </a:r>
            <a:r>
              <a:rPr lang="en-US" dirty="0" err="1" smtClean="0">
                <a:effectLst/>
              </a:rPr>
              <a:t>with</a:t>
            </a:r>
            <a:r>
              <a:rPr lang="en-US" dirty="0" smtClean="0">
                <a:effectLst/>
              </a:rPr>
              <a:t> exactly one non-terminal (on the right).</a:t>
            </a:r>
          </a:p>
          <a:p>
            <a:r>
              <a:rPr lang="en-US" dirty="0" smtClean="0">
                <a:effectLst/>
              </a:rPr>
              <a:t>In general </a:t>
            </a:r>
            <a:r>
              <a:rPr lang="en-US" dirty="0" err="1" smtClean="0">
                <a:effectLst/>
              </a:rPr>
              <a:t>semiword</a:t>
            </a:r>
            <a:r>
              <a:rPr lang="en-US" dirty="0" smtClean="0">
                <a:effectLst/>
              </a:rPr>
              <a:t> has the shape</a:t>
            </a:r>
          </a:p>
          <a:p>
            <a:r>
              <a:rPr lang="en-US" b="1" dirty="0" smtClean="0">
                <a:effectLst/>
              </a:rPr>
              <a:t>(terminal) (terminal)….(terminal) (Non-Terminal)</a:t>
            </a:r>
          </a:p>
          <a:p>
            <a:r>
              <a:rPr lang="en-US" dirty="0" smtClean="0">
                <a:effectLst/>
              </a:rPr>
              <a:t>e.g. </a:t>
            </a:r>
            <a:r>
              <a:rPr lang="en-US" dirty="0" err="1" smtClean="0">
                <a:effectLst/>
              </a:rPr>
              <a:t>aaaX</a:t>
            </a:r>
            <a:r>
              <a:rPr lang="en-US" dirty="0" smtClean="0">
                <a:effectLst/>
              </a:rPr>
              <a:t>    </a:t>
            </a:r>
            <a:r>
              <a:rPr lang="en-US" dirty="0" err="1" smtClean="0">
                <a:effectLst/>
              </a:rPr>
              <a:t>abcY</a:t>
            </a:r>
            <a:r>
              <a:rPr lang="en-US" dirty="0" smtClean="0">
                <a:effectLst/>
              </a:rPr>
              <a:t>    </a:t>
            </a:r>
            <a:r>
              <a:rPr lang="en-US" dirty="0" err="1" smtClean="0">
                <a:effectLst/>
              </a:rPr>
              <a:t>bbY</a:t>
            </a:r>
            <a:endParaRPr lang="en-US" dirty="0" smtClean="0">
              <a:effectLst/>
            </a:endParaRPr>
          </a:p>
        </p:txBody>
      </p:sp>
      <p:sp>
        <p:nvSpPr>
          <p:cNvPr id="4" name="Text Box 2"/>
          <p:cNvSpPr txBox="1">
            <a:spLocks noChangeArrowheads="1"/>
          </p:cNvSpPr>
          <p:nvPr/>
        </p:nvSpPr>
        <p:spPr bwMode="auto">
          <a:xfrm>
            <a:off x="838200" y="5649913"/>
            <a:ext cx="75137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dirty="0" smtClean="0">
                <a:ln>
                  <a:noFill/>
                </a:ln>
                <a:solidFill>
                  <a:schemeClr val="accent2"/>
                </a:solidFill>
                <a:effectLst/>
                <a:latin typeface="Arial" pitchFamily="34" charset="0"/>
                <a:cs typeface="Arial" pitchFamily="34" charset="0"/>
              </a:rPr>
              <a:t>A word is a string of terminals only (zero or more terminals</a:t>
            </a:r>
            <a:r>
              <a:rPr lang="en-US" sz="2000" b="1" dirty="0">
                <a:solidFill>
                  <a:schemeClr val="accent2"/>
                </a:solidFill>
                <a:latin typeface="Arial" pitchFamily="34" charset="0"/>
                <a:cs typeface="Arial" pitchFamily="34" charset="0"/>
              </a:rPr>
              <a:t>) </a:t>
            </a:r>
            <a:endParaRPr lang="en-US" sz="2000" b="1" dirty="0" smtClean="0">
              <a:solidFill>
                <a:schemeClr val="accent2"/>
              </a:solidFill>
              <a:latin typeface="Arial" pitchFamily="34" charset="0"/>
              <a:cs typeface="Arial" pitchFamily="34" charset="0"/>
            </a:endParaRPr>
          </a:p>
          <a:p>
            <a:pPr lvl="0" fontAlgn="base">
              <a:spcBef>
                <a:spcPct val="0"/>
              </a:spcBef>
              <a:spcAft>
                <a:spcPct val="0"/>
              </a:spcAft>
            </a:pPr>
            <a:r>
              <a:rPr lang="el-GR" sz="2000" b="1" dirty="0" smtClean="0">
                <a:solidFill>
                  <a:schemeClr val="accent2"/>
                </a:solidFill>
                <a:latin typeface="Arial" pitchFamily="34" charset="0"/>
                <a:cs typeface="Arial" pitchFamily="34" charset="0"/>
              </a:rPr>
              <a:t>Λ</a:t>
            </a:r>
            <a:r>
              <a:rPr lang="en-US" sz="2000" b="1" dirty="0" smtClean="0">
                <a:solidFill>
                  <a:schemeClr val="accent2"/>
                </a:solidFill>
                <a:latin typeface="Arial" pitchFamily="34" charset="0"/>
                <a:cs typeface="Arial" pitchFamily="34" charset="0"/>
                <a:sym typeface="Math1"/>
              </a:rPr>
              <a:t> </a:t>
            </a:r>
            <a:r>
              <a:rPr lang="en-US" sz="2000" b="1" dirty="0">
                <a:solidFill>
                  <a:schemeClr val="accent2"/>
                </a:solidFill>
                <a:latin typeface="Arial" pitchFamily="34" charset="0"/>
                <a:cs typeface="Arial" pitchFamily="34" charset="0"/>
              </a:rPr>
              <a:t>is also a word.</a:t>
            </a:r>
          </a:p>
        </p:txBody>
      </p:sp>
    </p:spTree>
    <p:extLst>
      <p:ext uri="{BB962C8B-B14F-4D97-AF65-F5344CB8AC3E}">
        <p14:creationId xmlns:p14="http://schemas.microsoft.com/office/powerpoint/2010/main" val="1389946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7232</TotalTime>
  <Words>655</Words>
  <Application>Microsoft Office PowerPoint</Application>
  <PresentationFormat>On-screen Show (4:3)</PresentationFormat>
  <Paragraphs>174</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Math1</vt:lpstr>
      <vt:lpstr>Tahoma</vt:lpstr>
      <vt:lpstr>Wingdings</vt:lpstr>
      <vt:lpstr>Office Theme</vt:lpstr>
      <vt:lpstr>Context Free Grammars</vt:lpstr>
      <vt:lpstr>Total language tree </vt:lpstr>
      <vt:lpstr>Example </vt:lpstr>
      <vt:lpstr>Example continued … </vt:lpstr>
      <vt:lpstr>Example 2</vt:lpstr>
      <vt:lpstr>Example </vt:lpstr>
      <vt:lpstr>Example </vt:lpstr>
      <vt:lpstr>Example </vt:lpstr>
      <vt:lpstr>Semi Word</vt:lpstr>
      <vt:lpstr>Regular Grammar</vt:lpstr>
      <vt:lpstr>Creating a CFG from an FA</vt:lpstr>
      <vt:lpstr>Example</vt:lpstr>
      <vt:lpstr>Theorem </vt:lpstr>
      <vt:lpstr>Regular grammar </vt:lpstr>
      <vt:lpstr>Examples </vt:lpstr>
      <vt:lpstr>TG for Regular Grammar </vt:lpstr>
      <vt:lpstr>Method continued … </vt:lpstr>
      <vt:lpstr>Method continued … </vt:lpstr>
      <vt:lpstr>Example </vt:lpstr>
      <vt:lpstr>Example </vt:lpstr>
      <vt:lpstr>Example </vt:lpstr>
      <vt:lpstr>FA Conversion to Regular grammar</vt:lpstr>
      <vt:lpstr>FA Conversion to Regular grammar</vt:lpstr>
      <vt:lpstr>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Shakir</dc:creator>
  <cp:lastModifiedBy>Shah</cp:lastModifiedBy>
  <cp:revision>225</cp:revision>
  <dcterms:created xsi:type="dcterms:W3CDTF">2011-10-20T18:40:42Z</dcterms:created>
  <dcterms:modified xsi:type="dcterms:W3CDTF">2015-04-21T04:28:27Z</dcterms:modified>
</cp:coreProperties>
</file>