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507" r:id="rId2"/>
    <p:sldId id="508" r:id="rId3"/>
    <p:sldId id="509" r:id="rId4"/>
    <p:sldId id="510" r:id="rId5"/>
    <p:sldId id="511" r:id="rId6"/>
    <p:sldId id="512" r:id="rId7"/>
    <p:sldId id="513"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 id="52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51" autoAdjust="0"/>
  </p:normalViewPr>
  <p:slideViewPr>
    <p:cSldViewPr>
      <p:cViewPr varScale="1">
        <p:scale>
          <a:sx n="61" d="100"/>
          <a:sy n="61" d="100"/>
        </p:scale>
        <p:origin x="-1320" y="-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C2023-3B7F-453D-9910-93E050786EB7}" type="datetimeFigureOut">
              <a:rPr lang="en-US" smtClean="0"/>
              <a:pPr/>
              <a:t>11/27/2013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15FF76-D855-4721-ACDA-9B794626A36A}" type="slidenum">
              <a:rPr lang="en-US" smtClean="0"/>
              <a:pPr/>
              <a:t>‹#›</a:t>
            </a:fld>
            <a:endParaRPr lang="en-US"/>
          </a:p>
        </p:txBody>
      </p:sp>
    </p:spTree>
    <p:extLst>
      <p:ext uri="{BB962C8B-B14F-4D97-AF65-F5344CB8AC3E}">
        <p14:creationId xmlns="" xmlns:p14="http://schemas.microsoft.com/office/powerpoint/2010/main" val="2390715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TextBox 6"/>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8" name="TextBox 7"/>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Tree>
    <p:extLst>
      <p:ext uri="{BB962C8B-B14F-4D97-AF65-F5344CB8AC3E}">
        <p14:creationId xmlns="" xmlns:p14="http://schemas.microsoft.com/office/powerpoint/2010/main" val="215355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2991417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177862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6"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 xmlns:p14="http://schemas.microsoft.com/office/powerpoint/2010/main" val="571944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399521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Box 7"/>
          <p:cNvSpPr txBox="1"/>
          <p:nvPr userDrawn="1"/>
        </p:nvSpPr>
        <p:spPr>
          <a:xfrm>
            <a:off x="0" y="0"/>
            <a:ext cx="9144000" cy="369332"/>
          </a:xfrm>
          <a:prstGeom prst="rect">
            <a:avLst/>
          </a:prstGeom>
          <a:solidFill>
            <a:srgbClr val="00B0F0">
              <a:alpha val="59000"/>
            </a:srgbClr>
          </a:solidFill>
        </p:spPr>
        <p:txBody>
          <a:bodyPr wrap="square" rtlCol="0">
            <a:spAutoFit/>
          </a:bodyPr>
          <a:lstStyle/>
          <a:p>
            <a:endParaRPr lang="en-US" dirty="0"/>
          </a:p>
        </p:txBody>
      </p:sp>
      <p:sp>
        <p:nvSpPr>
          <p:cNvPr id="9" name="TextBox 8"/>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10"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 xmlns:p14="http://schemas.microsoft.com/office/powerpoint/2010/main" val="39769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121338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7" name="TextBox 6"/>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8"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 xmlns:p14="http://schemas.microsoft.com/office/powerpoint/2010/main" val="3408283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p:cNvSpPr txBox="1"/>
          <p:nvPr userDrawn="1"/>
        </p:nvSpPr>
        <p:spPr>
          <a:xfrm>
            <a:off x="0" y="0"/>
            <a:ext cx="9144000" cy="369332"/>
          </a:xfrm>
          <a:prstGeom prst="rect">
            <a:avLst/>
          </a:prstGeom>
          <a:solidFill>
            <a:srgbClr val="00B0F0">
              <a:alpha val="59000"/>
            </a:srgbClr>
          </a:solidFill>
        </p:spPr>
        <p:txBody>
          <a:bodyPr wrap="square" rtlCol="0">
            <a:spAutoFit/>
          </a:bodyPr>
          <a:lstStyle/>
          <a:p>
            <a:r>
              <a:rPr lang="en-US" dirty="0" smtClean="0"/>
              <a:t>Lecture  19:			</a:t>
            </a:r>
            <a:r>
              <a:rPr lang="en-US" dirty="0"/>
              <a:t>	</a:t>
            </a:r>
            <a:r>
              <a:rPr lang="en-US" dirty="0" smtClean="0"/>
              <a:t>	  Theory of Automata: Summer 2013</a:t>
            </a:r>
            <a:endParaRPr lang="en-US" dirty="0"/>
          </a:p>
        </p:txBody>
      </p:sp>
      <p:sp>
        <p:nvSpPr>
          <p:cNvPr id="6" name="TextBox 5"/>
          <p:cNvSpPr txBox="1"/>
          <p:nvPr userDrawn="1"/>
        </p:nvSpPr>
        <p:spPr>
          <a:xfrm>
            <a:off x="0" y="6488668"/>
            <a:ext cx="9144000" cy="369332"/>
          </a:xfrm>
          <a:prstGeom prst="rect">
            <a:avLst/>
          </a:prstGeom>
          <a:solidFill>
            <a:srgbClr val="00B0F0">
              <a:alpha val="59000"/>
            </a:srgbClr>
          </a:solidFill>
        </p:spPr>
        <p:txBody>
          <a:bodyPr wrap="square" rtlCol="0">
            <a:spAutoFit/>
          </a:bodyPr>
          <a:lstStyle/>
          <a:p>
            <a:pPr algn="ctr"/>
            <a:r>
              <a:rPr lang="en-US" dirty="0" smtClean="0"/>
              <a:t>FAST National University of Computer and Emerging Sciences, Peshawar Campus</a:t>
            </a:r>
            <a:endParaRPr lang="en-US" dirty="0"/>
          </a:p>
        </p:txBody>
      </p:sp>
      <p:sp>
        <p:nvSpPr>
          <p:cNvPr id="7" name="Slide Number Placeholder 5"/>
          <p:cNvSpPr>
            <a:spLocks noGrp="1"/>
          </p:cNvSpPr>
          <p:nvPr>
            <p:ph type="sldNum" sz="quarter" idx="12"/>
          </p:nvPr>
        </p:nvSpPr>
        <p:spPr>
          <a:xfrm>
            <a:off x="8001000" y="6172200"/>
            <a:ext cx="762000" cy="316468"/>
          </a:xfrm>
        </p:spPr>
        <p:txBody>
          <a:bodyPr/>
          <a:lstStyle>
            <a:lvl1pPr>
              <a:defRPr>
                <a:solidFill>
                  <a:schemeClr val="tx1"/>
                </a:solidFill>
              </a:defRPr>
            </a:lvl1pPr>
          </a:lstStyle>
          <a:p>
            <a:fld id="{AB22EF88-2619-4266-AC04-8B3B4F82B15E}" type="slidenum">
              <a:rPr lang="en-US" smtClean="0"/>
              <a:pPr/>
              <a:t>‹#›</a:t>
            </a:fld>
            <a:endParaRPr lang="en-US"/>
          </a:p>
        </p:txBody>
      </p:sp>
    </p:spTree>
    <p:extLst>
      <p:ext uri="{BB962C8B-B14F-4D97-AF65-F5344CB8AC3E}">
        <p14:creationId xmlns="" xmlns:p14="http://schemas.microsoft.com/office/powerpoint/2010/main" val="312805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190263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142327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07923-BA35-4083-AC5D-E59E00FC4016}" type="slidenum">
              <a:rPr lang="en-US" smtClean="0"/>
              <a:pPr/>
              <a:t>‹#›</a:t>
            </a:fld>
            <a:endParaRPr lang="en-US"/>
          </a:p>
        </p:txBody>
      </p:sp>
    </p:spTree>
    <p:extLst>
      <p:ext uri="{BB962C8B-B14F-4D97-AF65-F5344CB8AC3E}">
        <p14:creationId xmlns="" xmlns:p14="http://schemas.microsoft.com/office/powerpoint/2010/main" val="30143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CFG = PDA</a:t>
            </a:r>
          </a:p>
        </p:txBody>
      </p:sp>
      <p:sp>
        <p:nvSpPr>
          <p:cNvPr id="2051" name="Rectangle 3"/>
          <p:cNvSpPr>
            <a:spLocks noGrp="1" noChangeArrowheads="1"/>
          </p:cNvSpPr>
          <p:nvPr>
            <p:ph type="subTitle" idx="1"/>
          </p:nvPr>
        </p:nvSpPr>
        <p:spPr/>
        <p:txBody>
          <a:bodyPr/>
          <a:lstStyle/>
          <a:p>
            <a:r>
              <a:rPr lang="en-US" dirty="0" smtClean="0"/>
              <a:t>Shakir Ullah Shah</a:t>
            </a:r>
            <a:endParaRPr lang="en-US" dirty="0"/>
          </a:p>
        </p:txBody>
      </p:sp>
    </p:spTree>
    <p:extLst>
      <p:ext uri="{BB962C8B-B14F-4D97-AF65-F5344CB8AC3E}">
        <p14:creationId xmlns:p14="http://schemas.microsoft.com/office/powerpoint/2010/main" xmlns="" val="117165376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endParaRPr lang="en-US"/>
          </a:p>
        </p:txBody>
      </p:sp>
      <p:sp>
        <p:nvSpPr>
          <p:cNvPr id="281603" name="Rectangle 3"/>
          <p:cNvSpPr>
            <a:spLocks noGrp="1" noChangeArrowheads="1"/>
          </p:cNvSpPr>
          <p:nvPr>
            <p:ph type="body" idx="1"/>
          </p:nvPr>
        </p:nvSpPr>
        <p:spPr/>
        <p:txBody>
          <a:bodyPr>
            <a:normAutofit lnSpcReduction="10000"/>
          </a:bodyPr>
          <a:lstStyle/>
          <a:p>
            <a:pPr>
              <a:lnSpc>
                <a:spcPct val="90000"/>
              </a:lnSpc>
            </a:pPr>
            <a:r>
              <a:rPr lang="en-US" dirty="0"/>
              <a:t>We begin at START</a:t>
            </a:r>
          </a:p>
          <a:p>
            <a:pPr>
              <a:lnSpc>
                <a:spcPct val="90000"/>
              </a:lnSpc>
            </a:pPr>
            <a:endParaRPr lang="en-US" dirty="0"/>
          </a:p>
          <a:p>
            <a:pPr>
              <a:lnSpc>
                <a:spcPct val="90000"/>
              </a:lnSpc>
            </a:pPr>
            <a:r>
              <a:rPr lang="en-US" dirty="0" smtClean="0"/>
              <a:t>We </a:t>
            </a:r>
            <a:r>
              <a:rPr lang="en-US" dirty="0"/>
              <a:t>push the symbol S on the STACK</a:t>
            </a:r>
          </a:p>
          <a:p>
            <a:pPr>
              <a:lnSpc>
                <a:spcPct val="90000"/>
              </a:lnSpc>
            </a:pPr>
            <a:endParaRPr lang="en-US" dirty="0"/>
          </a:p>
          <a:p>
            <a:pPr>
              <a:lnSpc>
                <a:spcPct val="90000"/>
              </a:lnSpc>
            </a:pPr>
            <a:endParaRPr lang="en-US" dirty="0"/>
          </a:p>
          <a:p>
            <a:pPr>
              <a:lnSpc>
                <a:spcPct val="90000"/>
              </a:lnSpc>
            </a:pPr>
            <a:r>
              <a:rPr lang="en-US" dirty="0"/>
              <a:t>We then go to POP state. The first production we must simulate is</a:t>
            </a:r>
          </a:p>
          <a:p>
            <a:pPr>
              <a:lnSpc>
                <a:spcPct val="90000"/>
              </a:lnSpc>
              <a:buFontTx/>
              <a:buNone/>
            </a:pPr>
            <a:r>
              <a:rPr lang="en-US" dirty="0"/>
              <a:t>	S </a:t>
            </a:r>
            <a:r>
              <a:rPr lang="en-US" dirty="0">
                <a:sym typeface="Wingdings" pitchFamily="2" charset="2"/>
              </a:rPr>
              <a:t></a:t>
            </a:r>
            <a:r>
              <a:rPr lang="en-US" dirty="0"/>
              <a:t> AB. So, we POP S and then PUSH B and PUSH A:</a:t>
            </a:r>
          </a:p>
        </p:txBody>
      </p:sp>
      <p:pic>
        <p:nvPicPr>
          <p:cNvPr id="281607"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838700" y="1247775"/>
            <a:ext cx="1943100" cy="733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1608"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124450" y="3124200"/>
            <a:ext cx="180975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1609"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800600" y="5410200"/>
            <a:ext cx="1724025" cy="752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5783087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endParaRPr lang="en-US"/>
          </a:p>
        </p:txBody>
      </p:sp>
      <p:sp>
        <p:nvSpPr>
          <p:cNvPr id="282627" name="Rectangle 3"/>
          <p:cNvSpPr>
            <a:spLocks noGrp="1" noChangeArrowheads="1"/>
          </p:cNvSpPr>
          <p:nvPr>
            <p:ph type="body" idx="1"/>
          </p:nvPr>
        </p:nvSpPr>
        <p:spPr>
          <a:xfrm>
            <a:off x="457200" y="533400"/>
            <a:ext cx="8229600" cy="5715000"/>
          </a:xfrm>
        </p:spPr>
        <p:txBody>
          <a:bodyPr/>
          <a:lstStyle/>
          <a:p>
            <a:r>
              <a:rPr lang="en-US"/>
              <a:t>We go back to POP. We now simulate A </a:t>
            </a:r>
            <a:r>
              <a:rPr lang="en-US">
                <a:sym typeface="Wingdings" pitchFamily="2" charset="2"/>
              </a:rPr>
              <a:t></a:t>
            </a:r>
            <a:r>
              <a:rPr lang="en-US"/>
              <a:t> CC by popping A and do PUSH C and PUSH C:</a:t>
            </a:r>
          </a:p>
          <a:p>
            <a:endParaRPr lang="en-US"/>
          </a:p>
          <a:p>
            <a:endParaRPr lang="en-US"/>
          </a:p>
          <a:p>
            <a:r>
              <a:rPr lang="en-US"/>
              <a:t>Again, we go back to POP. This time, we must simulate C </a:t>
            </a:r>
            <a:r>
              <a:rPr lang="en-US">
                <a:sym typeface="Wingdings" pitchFamily="2" charset="2"/>
              </a:rPr>
              <a:t></a:t>
            </a:r>
            <a:r>
              <a:rPr lang="en-US"/>
              <a:t> a by poping C and reading a from the TAPE:</a:t>
            </a:r>
          </a:p>
          <a:p>
            <a:endParaRPr lang="en-US"/>
          </a:p>
          <a:p>
            <a:endParaRPr lang="en-US"/>
          </a:p>
          <a:p>
            <a:r>
              <a:rPr lang="en-US"/>
              <a:t>We simulate another C </a:t>
            </a:r>
            <a:r>
              <a:rPr lang="en-US">
                <a:sym typeface="Wingdings" pitchFamily="2" charset="2"/>
              </a:rPr>
              <a:t></a:t>
            </a:r>
            <a:r>
              <a:rPr lang="en-US"/>
              <a:t> a:</a:t>
            </a:r>
          </a:p>
          <a:p>
            <a:endParaRPr lang="en-US"/>
          </a:p>
          <a:p>
            <a:endParaRPr lang="en-US"/>
          </a:p>
        </p:txBody>
      </p:sp>
      <p:pic>
        <p:nvPicPr>
          <p:cNvPr id="282631" name="Picture 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33750" y="1524000"/>
            <a:ext cx="2076450" cy="85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2632" name="Picture 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19600" y="3810000"/>
            <a:ext cx="2362200" cy="97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2633" name="Picture 9"/>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91200" y="5334000"/>
            <a:ext cx="1990725" cy="82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02817316"/>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endParaRPr lang="en-US"/>
          </a:p>
        </p:txBody>
      </p:sp>
      <p:sp>
        <p:nvSpPr>
          <p:cNvPr id="283651" name="Rectangle 3"/>
          <p:cNvSpPr>
            <a:spLocks noGrp="1" noChangeArrowheads="1"/>
          </p:cNvSpPr>
          <p:nvPr>
            <p:ph type="body" idx="1"/>
          </p:nvPr>
        </p:nvSpPr>
        <p:spPr/>
        <p:txBody>
          <a:bodyPr>
            <a:normAutofit fontScale="92500" lnSpcReduction="10000"/>
          </a:bodyPr>
          <a:lstStyle/>
          <a:p>
            <a:r>
              <a:rPr lang="en-US"/>
              <a:t>We now re-enter the POP state and simulate the last production, B </a:t>
            </a:r>
            <a:r>
              <a:rPr lang="en-US">
                <a:sym typeface="Wingdings" pitchFamily="2" charset="2"/>
              </a:rPr>
              <a:t></a:t>
            </a:r>
            <a:r>
              <a:rPr lang="en-US"/>
              <a:t> b. We POP B and READ b from the TAPE</a:t>
            </a:r>
          </a:p>
          <a:p>
            <a:endParaRPr lang="en-US"/>
          </a:p>
          <a:p>
            <a:r>
              <a:rPr lang="en-US"/>
              <a:t>At this point the STACK is empty, and the blank </a:t>
            </a:r>
            <a:r>
              <a:rPr lang="en-US">
                <a:cs typeface="Arial" charset="0"/>
              </a:rPr>
              <a:t>∆</a:t>
            </a:r>
            <a:r>
              <a:rPr lang="en-US"/>
              <a:t> is the only thing we can read next from the TAPE.</a:t>
            </a:r>
          </a:p>
          <a:p>
            <a:r>
              <a:rPr lang="en-US"/>
              <a:t>Hence, we follow the path</a:t>
            </a:r>
          </a:p>
          <a:p>
            <a:pPr>
              <a:buFontTx/>
              <a:buNone/>
            </a:pPr>
            <a:r>
              <a:rPr lang="en-US"/>
              <a:t>		POP </a:t>
            </a:r>
            <a:r>
              <a:rPr lang="en-US">
                <a:cs typeface="Arial" charset="0"/>
              </a:rPr>
              <a:t>∆</a:t>
            </a:r>
            <a:r>
              <a:rPr lang="en-US">
                <a:sym typeface="Wingdings" pitchFamily="2" charset="2"/>
              </a:rPr>
              <a:t> READ3 </a:t>
            </a:r>
            <a:r>
              <a:rPr lang="en-US">
                <a:cs typeface="Arial" charset="0"/>
              </a:rPr>
              <a:t>∆</a:t>
            </a:r>
            <a:r>
              <a:rPr lang="en-US">
                <a:sym typeface="Wingdings" pitchFamily="2" charset="2"/>
              </a:rPr>
              <a:t> ACCEPT</a:t>
            </a:r>
            <a:endParaRPr lang="en-US"/>
          </a:p>
          <a:p>
            <a:r>
              <a:rPr lang="en-US"/>
              <a:t>So, the word </a:t>
            </a:r>
            <a:r>
              <a:rPr lang="en-US" b="1" i="1"/>
              <a:t>aab</a:t>
            </a:r>
            <a:r>
              <a:rPr lang="en-US"/>
              <a:t> is accepted by the PDA.</a:t>
            </a:r>
          </a:p>
        </p:txBody>
      </p:sp>
      <p:pic>
        <p:nvPicPr>
          <p:cNvPr id="28365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733800" y="2530475"/>
            <a:ext cx="2057400"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5814101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endParaRPr lang="en-US"/>
          </a:p>
        </p:txBody>
      </p:sp>
      <p:sp>
        <p:nvSpPr>
          <p:cNvPr id="284675" name="Rectangle 3"/>
          <p:cNvSpPr>
            <a:spLocks noGrp="1" noChangeArrowheads="1"/>
          </p:cNvSpPr>
          <p:nvPr>
            <p:ph type="body" idx="1"/>
          </p:nvPr>
        </p:nvSpPr>
        <p:spPr/>
        <p:txBody>
          <a:bodyPr/>
          <a:lstStyle/>
          <a:p>
            <a:pPr>
              <a:lnSpc>
                <a:spcPct val="80000"/>
              </a:lnSpc>
            </a:pPr>
            <a:r>
              <a:rPr lang="en-US" sz="2400" dirty="0"/>
              <a:t>It should also be clear that if any input string reaches the ACCEPT state in the PDA, that string must have got there by having each of its letters read via simulating the Chomsky production of the form</a:t>
            </a:r>
          </a:p>
          <a:p>
            <a:pPr>
              <a:lnSpc>
                <a:spcPct val="80000"/>
              </a:lnSpc>
              <a:buFontTx/>
              <a:buNone/>
            </a:pPr>
            <a:r>
              <a:rPr lang="en-US" sz="2400" dirty="0"/>
              <a:t>		Nonterminal  </a:t>
            </a:r>
            <a:r>
              <a:rPr lang="en-US" sz="2400" dirty="0">
                <a:sym typeface="Wingdings" pitchFamily="2" charset="2"/>
              </a:rPr>
              <a:t>   </a:t>
            </a:r>
            <a:r>
              <a:rPr lang="en-US" sz="2400" dirty="0"/>
              <a:t>terminal</a:t>
            </a:r>
          </a:p>
          <a:p>
            <a:pPr>
              <a:lnSpc>
                <a:spcPct val="80000"/>
              </a:lnSpc>
            </a:pPr>
            <a:endParaRPr lang="en-US" sz="2400" dirty="0"/>
          </a:p>
          <a:p>
            <a:pPr>
              <a:lnSpc>
                <a:spcPct val="80000"/>
              </a:lnSpc>
            </a:pPr>
            <a:r>
              <a:rPr lang="en-US" sz="2400" dirty="0"/>
              <a:t>This means that we have necessarily formed a complete leftmost derivation of this word through CFG productions with no </a:t>
            </a:r>
            <a:r>
              <a:rPr lang="en-US" sz="2400" dirty="0" err="1"/>
              <a:t>nonterminals</a:t>
            </a:r>
            <a:r>
              <a:rPr lang="en-US" sz="2400" dirty="0"/>
              <a:t> left over in the STACK. Therefore, every word accepted by this PDA is in the language generated by the CFG.</a:t>
            </a:r>
          </a:p>
          <a:p>
            <a:pPr>
              <a:lnSpc>
                <a:spcPct val="80000"/>
              </a:lnSpc>
            </a:pPr>
            <a:endParaRPr lang="en-US" sz="2400" dirty="0"/>
          </a:p>
          <a:p>
            <a:pPr>
              <a:lnSpc>
                <a:spcPct val="80000"/>
              </a:lnSpc>
            </a:pPr>
            <a:r>
              <a:rPr lang="en-US" sz="2400" dirty="0"/>
              <a:t>We are now ready to present the algorithm to construct a PDA from a given CFG.</a:t>
            </a:r>
          </a:p>
        </p:txBody>
      </p:sp>
    </p:spTree>
    <p:extLst>
      <p:ext uri="{BB962C8B-B14F-4D97-AF65-F5344CB8AC3E}">
        <p14:creationId xmlns:p14="http://schemas.microsoft.com/office/powerpoint/2010/main" xmlns="" val="1261610088"/>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Algorithm</a:t>
            </a:r>
          </a:p>
        </p:txBody>
      </p:sp>
      <p:sp>
        <p:nvSpPr>
          <p:cNvPr id="285699" name="Rectangle 3"/>
          <p:cNvSpPr>
            <a:spLocks noGrp="1" noChangeArrowheads="1"/>
          </p:cNvSpPr>
          <p:nvPr>
            <p:ph type="body" idx="1"/>
          </p:nvPr>
        </p:nvSpPr>
        <p:spPr/>
        <p:txBody>
          <a:bodyPr>
            <a:normAutofit lnSpcReduction="10000"/>
          </a:bodyPr>
          <a:lstStyle/>
          <a:p>
            <a:pPr>
              <a:buFontTx/>
              <a:buNone/>
            </a:pPr>
            <a:r>
              <a:rPr lang="en-US" sz="2400" dirty="0"/>
              <a:t>Given a CFG in CNF as follows:</a:t>
            </a:r>
          </a:p>
          <a:p>
            <a:pPr>
              <a:buFontTx/>
              <a:buNone/>
            </a:pPr>
            <a:r>
              <a:rPr lang="en-US" sz="2400" dirty="0"/>
              <a:t>		X</a:t>
            </a:r>
            <a:r>
              <a:rPr lang="en-US" sz="2400" baseline="-25000" dirty="0"/>
              <a:t>1</a:t>
            </a:r>
            <a:r>
              <a:rPr lang="en-US" sz="2400" dirty="0"/>
              <a:t> </a:t>
            </a:r>
            <a:r>
              <a:rPr lang="en-US" sz="2400" dirty="0">
                <a:sym typeface="Wingdings" pitchFamily="2" charset="2"/>
              </a:rPr>
              <a:t></a:t>
            </a:r>
            <a:r>
              <a:rPr lang="en-US" sz="2400" dirty="0"/>
              <a:t> X</a:t>
            </a:r>
            <a:r>
              <a:rPr lang="en-US" sz="2400" baseline="-25000" dirty="0"/>
              <a:t>2</a:t>
            </a:r>
            <a:r>
              <a:rPr lang="en-US" sz="2400" dirty="0"/>
              <a:t>X</a:t>
            </a:r>
            <a:r>
              <a:rPr lang="en-US" sz="2400" baseline="-25000" dirty="0"/>
              <a:t>3</a:t>
            </a:r>
          </a:p>
          <a:p>
            <a:pPr>
              <a:buFontTx/>
              <a:buNone/>
            </a:pPr>
            <a:r>
              <a:rPr lang="en-US" sz="2400" dirty="0"/>
              <a:t>		X</a:t>
            </a:r>
            <a:r>
              <a:rPr lang="en-US" sz="2400" baseline="-25000" dirty="0"/>
              <a:t>1</a:t>
            </a:r>
            <a:r>
              <a:rPr lang="en-US" sz="2400" dirty="0"/>
              <a:t> </a:t>
            </a:r>
            <a:r>
              <a:rPr lang="en-US" sz="2400" dirty="0">
                <a:sym typeface="Wingdings" pitchFamily="2" charset="2"/>
              </a:rPr>
              <a:t></a:t>
            </a:r>
            <a:r>
              <a:rPr lang="en-US" sz="2400" dirty="0"/>
              <a:t> X</a:t>
            </a:r>
            <a:r>
              <a:rPr lang="en-US" sz="2400" baseline="-25000" dirty="0"/>
              <a:t>3</a:t>
            </a:r>
            <a:r>
              <a:rPr lang="en-US" sz="2400" dirty="0"/>
              <a:t>X</a:t>
            </a:r>
            <a:r>
              <a:rPr lang="en-US" sz="2400" baseline="-25000" dirty="0"/>
              <a:t>4</a:t>
            </a:r>
          </a:p>
          <a:p>
            <a:pPr>
              <a:buFontTx/>
              <a:buNone/>
            </a:pPr>
            <a:r>
              <a:rPr lang="en-US" sz="2400" dirty="0"/>
              <a:t>		X</a:t>
            </a:r>
            <a:r>
              <a:rPr lang="en-US" sz="2400" baseline="-25000" dirty="0"/>
              <a:t>2</a:t>
            </a:r>
            <a:r>
              <a:rPr lang="en-US" sz="2400" dirty="0"/>
              <a:t> </a:t>
            </a:r>
            <a:r>
              <a:rPr lang="en-US" sz="2400" dirty="0">
                <a:sym typeface="Wingdings" pitchFamily="2" charset="2"/>
              </a:rPr>
              <a:t></a:t>
            </a:r>
            <a:r>
              <a:rPr lang="en-US" sz="2400" dirty="0"/>
              <a:t> X</a:t>
            </a:r>
            <a:r>
              <a:rPr lang="en-US" sz="2400" baseline="-25000" dirty="0"/>
              <a:t>2</a:t>
            </a:r>
            <a:r>
              <a:rPr lang="en-US" sz="2400" dirty="0"/>
              <a:t>X</a:t>
            </a:r>
            <a:r>
              <a:rPr lang="en-US" sz="2400" baseline="-25000" dirty="0"/>
              <a:t>2</a:t>
            </a:r>
          </a:p>
          <a:p>
            <a:pPr>
              <a:buFontTx/>
              <a:buNone/>
            </a:pPr>
            <a:r>
              <a:rPr lang="en-US" sz="2400" dirty="0"/>
              <a:t>		…</a:t>
            </a:r>
          </a:p>
          <a:p>
            <a:pPr>
              <a:buFontTx/>
              <a:buNone/>
            </a:pPr>
            <a:r>
              <a:rPr lang="en-US" sz="2400" dirty="0"/>
              <a:t>		X</a:t>
            </a:r>
            <a:r>
              <a:rPr lang="en-US" sz="2400" baseline="-25000" dirty="0"/>
              <a:t>3</a:t>
            </a:r>
            <a:r>
              <a:rPr lang="en-US" sz="2400" dirty="0"/>
              <a:t> </a:t>
            </a:r>
            <a:r>
              <a:rPr lang="en-US" sz="2400" dirty="0">
                <a:sym typeface="Wingdings" pitchFamily="2" charset="2"/>
              </a:rPr>
              <a:t></a:t>
            </a:r>
            <a:r>
              <a:rPr lang="en-US" sz="2400" dirty="0"/>
              <a:t> a</a:t>
            </a:r>
          </a:p>
          <a:p>
            <a:pPr>
              <a:buFontTx/>
              <a:buNone/>
            </a:pPr>
            <a:r>
              <a:rPr lang="en-US" sz="2400" dirty="0"/>
              <a:t>		X</a:t>
            </a:r>
            <a:r>
              <a:rPr lang="en-US" sz="2400" baseline="-25000" dirty="0"/>
              <a:t>4</a:t>
            </a:r>
            <a:r>
              <a:rPr lang="en-US" sz="2400" dirty="0"/>
              <a:t> </a:t>
            </a:r>
            <a:r>
              <a:rPr lang="en-US" sz="2400" dirty="0">
                <a:sym typeface="Wingdings" pitchFamily="2" charset="2"/>
              </a:rPr>
              <a:t></a:t>
            </a:r>
            <a:r>
              <a:rPr lang="en-US" sz="2400" dirty="0"/>
              <a:t> a</a:t>
            </a:r>
          </a:p>
          <a:p>
            <a:pPr>
              <a:buFontTx/>
              <a:buNone/>
            </a:pPr>
            <a:r>
              <a:rPr lang="en-US" sz="2400" dirty="0"/>
              <a:t>		X</a:t>
            </a:r>
            <a:r>
              <a:rPr lang="en-US" sz="2400" baseline="-25000" dirty="0"/>
              <a:t>5</a:t>
            </a:r>
            <a:r>
              <a:rPr lang="en-US" sz="2400" dirty="0"/>
              <a:t> </a:t>
            </a:r>
            <a:r>
              <a:rPr lang="en-US" sz="2400" dirty="0">
                <a:sym typeface="Wingdings" pitchFamily="2" charset="2"/>
              </a:rPr>
              <a:t></a:t>
            </a:r>
            <a:r>
              <a:rPr lang="en-US" sz="2400" dirty="0"/>
              <a:t> b</a:t>
            </a:r>
          </a:p>
          <a:p>
            <a:pPr>
              <a:buFontTx/>
              <a:buNone/>
            </a:pPr>
            <a:r>
              <a:rPr lang="en-US" sz="2400" dirty="0"/>
              <a:t>		…</a:t>
            </a:r>
          </a:p>
          <a:p>
            <a:pPr>
              <a:buFontTx/>
              <a:buNone/>
            </a:pPr>
            <a:r>
              <a:rPr lang="en-US" sz="2400" dirty="0"/>
              <a:t>where the start symbol S </a:t>
            </a:r>
            <a:r>
              <a:rPr lang="en-US" sz="2400" dirty="0" smtClean="0"/>
              <a:t>= </a:t>
            </a:r>
            <a:r>
              <a:rPr lang="en-US" sz="2400" dirty="0"/>
              <a:t>X</a:t>
            </a:r>
            <a:r>
              <a:rPr lang="en-US" sz="2400" baseline="-25000" dirty="0"/>
              <a:t>1</a:t>
            </a:r>
            <a:r>
              <a:rPr lang="en-US" sz="2400" dirty="0"/>
              <a:t> and the other non-terminals are X</a:t>
            </a:r>
            <a:r>
              <a:rPr lang="en-US" sz="2400" baseline="-25000" dirty="0"/>
              <a:t>2</a:t>
            </a:r>
            <a:r>
              <a:rPr lang="en-US" sz="2400" dirty="0"/>
              <a:t>, X</a:t>
            </a:r>
            <a:r>
              <a:rPr lang="en-US" sz="2400" baseline="-25000" dirty="0"/>
              <a:t>3</a:t>
            </a:r>
            <a:r>
              <a:rPr lang="en-US" sz="2400" dirty="0"/>
              <a:t>, ...</a:t>
            </a:r>
          </a:p>
        </p:txBody>
      </p:sp>
    </p:spTree>
    <p:extLst>
      <p:ext uri="{BB962C8B-B14F-4D97-AF65-F5344CB8AC3E}">
        <p14:creationId xmlns:p14="http://schemas.microsoft.com/office/powerpoint/2010/main" xmlns="" val="127213423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Algorithm (contd.)</a:t>
            </a:r>
          </a:p>
        </p:txBody>
      </p:sp>
      <p:sp>
        <p:nvSpPr>
          <p:cNvPr id="286723" name="Rectangle 3"/>
          <p:cNvSpPr>
            <a:spLocks noGrp="1" noChangeArrowheads="1"/>
          </p:cNvSpPr>
          <p:nvPr>
            <p:ph type="body" idx="1"/>
          </p:nvPr>
        </p:nvSpPr>
        <p:spPr/>
        <p:txBody>
          <a:bodyPr/>
          <a:lstStyle/>
          <a:p>
            <a:r>
              <a:rPr lang="en-US"/>
              <a:t>We build the corresponding PDA as follows:</a:t>
            </a:r>
          </a:p>
          <a:p>
            <a:pPr>
              <a:buFontTx/>
              <a:buNone/>
            </a:pPr>
            <a:r>
              <a:rPr lang="en-US"/>
              <a:t>	We begin with</a:t>
            </a:r>
          </a:p>
          <a:p>
            <a:endParaRPr lang="en-US"/>
          </a:p>
        </p:txBody>
      </p:sp>
      <p:pic>
        <p:nvPicPr>
          <p:cNvPr id="28672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62200" y="3048000"/>
            <a:ext cx="3581400" cy="189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049950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Algorithm (contd.)</a:t>
            </a:r>
          </a:p>
        </p:txBody>
      </p:sp>
      <p:sp>
        <p:nvSpPr>
          <p:cNvPr id="287747" name="Rectangle 3"/>
          <p:cNvSpPr>
            <a:spLocks noGrp="1" noChangeArrowheads="1"/>
          </p:cNvSpPr>
          <p:nvPr>
            <p:ph type="body" idx="1"/>
          </p:nvPr>
        </p:nvSpPr>
        <p:spPr>
          <a:xfrm>
            <a:off x="457200" y="1341437"/>
            <a:ext cx="8229600" cy="4525963"/>
          </a:xfrm>
        </p:spPr>
        <p:txBody>
          <a:bodyPr/>
          <a:lstStyle/>
          <a:p>
            <a:r>
              <a:rPr lang="en-US" dirty="0"/>
              <a:t>For each production of the form</a:t>
            </a:r>
          </a:p>
          <a:p>
            <a:pPr>
              <a:buFontTx/>
              <a:buNone/>
            </a:pPr>
            <a:r>
              <a:rPr lang="en-US" dirty="0"/>
              <a:t>		X</a:t>
            </a:r>
            <a:r>
              <a:rPr lang="en-US" baseline="-25000" dirty="0"/>
              <a:t>i</a:t>
            </a:r>
            <a:r>
              <a:rPr lang="en-US" dirty="0"/>
              <a:t> </a:t>
            </a:r>
            <a:r>
              <a:rPr lang="en-US" dirty="0">
                <a:sym typeface="Wingdings" pitchFamily="2" charset="2"/>
              </a:rPr>
              <a:t></a:t>
            </a:r>
            <a:r>
              <a:rPr lang="en-US" dirty="0"/>
              <a:t> </a:t>
            </a:r>
            <a:r>
              <a:rPr lang="en-US" dirty="0" err="1"/>
              <a:t>X</a:t>
            </a:r>
            <a:r>
              <a:rPr lang="en-US" baseline="-25000" dirty="0" err="1"/>
              <a:t>j</a:t>
            </a:r>
            <a:r>
              <a:rPr lang="en-US" dirty="0" err="1"/>
              <a:t>X</a:t>
            </a:r>
            <a:r>
              <a:rPr lang="en-US" baseline="-25000" dirty="0" err="1"/>
              <a:t>k</a:t>
            </a:r>
            <a:endParaRPr lang="en-US" baseline="-25000" dirty="0"/>
          </a:p>
          <a:p>
            <a:r>
              <a:rPr lang="en-US" dirty="0"/>
              <a:t> We include this circuit from the POP state back to itself</a:t>
            </a:r>
            <a:r>
              <a:rPr lang="en-US" dirty="0" smtClean="0"/>
              <a:t>: </a:t>
            </a:r>
            <a:r>
              <a:rPr lang="en-US" dirty="0" err="1" smtClean="0"/>
              <a:t>PUSHloop</a:t>
            </a:r>
            <a:r>
              <a:rPr lang="en-US" dirty="0" smtClean="0"/>
              <a:t> </a:t>
            </a:r>
            <a:r>
              <a:rPr lang="en-US" dirty="0" smtClean="0"/>
              <a:t>fragment </a:t>
            </a:r>
            <a:endParaRPr lang="en-US" dirty="0"/>
          </a:p>
          <a:p>
            <a:endParaRPr lang="en-US" dirty="0"/>
          </a:p>
        </p:txBody>
      </p:sp>
      <p:pic>
        <p:nvPicPr>
          <p:cNvPr id="28774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64012" y="3657600"/>
            <a:ext cx="1703388" cy="2667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6724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Algorithm (contd.)</a:t>
            </a:r>
          </a:p>
        </p:txBody>
      </p:sp>
      <p:sp>
        <p:nvSpPr>
          <p:cNvPr id="288771" name="Rectangle 3"/>
          <p:cNvSpPr>
            <a:spLocks noGrp="1" noChangeArrowheads="1"/>
          </p:cNvSpPr>
          <p:nvPr>
            <p:ph type="body" idx="1"/>
          </p:nvPr>
        </p:nvSpPr>
        <p:spPr/>
        <p:txBody>
          <a:bodyPr/>
          <a:lstStyle/>
          <a:p>
            <a:r>
              <a:rPr lang="en-US" dirty="0"/>
              <a:t>For each production of the form</a:t>
            </a:r>
          </a:p>
          <a:p>
            <a:pPr>
              <a:buFontTx/>
              <a:buNone/>
            </a:pPr>
            <a:r>
              <a:rPr lang="en-US" dirty="0"/>
              <a:t>		X</a:t>
            </a:r>
            <a:r>
              <a:rPr lang="en-US" baseline="-25000" dirty="0"/>
              <a:t>i</a:t>
            </a:r>
            <a:r>
              <a:rPr lang="en-US" dirty="0"/>
              <a:t> </a:t>
            </a:r>
            <a:r>
              <a:rPr lang="en-US" dirty="0">
                <a:sym typeface="Wingdings" pitchFamily="2" charset="2"/>
              </a:rPr>
              <a:t></a:t>
            </a:r>
            <a:r>
              <a:rPr lang="en-US" dirty="0"/>
              <a:t> b</a:t>
            </a:r>
          </a:p>
          <a:p>
            <a:r>
              <a:rPr lang="en-US" dirty="0"/>
              <a:t>We include this circuit</a:t>
            </a:r>
            <a:r>
              <a:rPr lang="en-US" dirty="0" smtClean="0"/>
              <a:t>: READ-loop fragment </a:t>
            </a:r>
            <a:endParaRPr lang="en-US" dirty="0"/>
          </a:p>
          <a:p>
            <a:endParaRPr lang="en-US" dirty="0"/>
          </a:p>
        </p:txBody>
      </p:sp>
      <p:pic>
        <p:nvPicPr>
          <p:cNvPr id="288772"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3810000"/>
            <a:ext cx="4267200" cy="2052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5565930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Algorithm (contd.)</a:t>
            </a:r>
          </a:p>
        </p:txBody>
      </p:sp>
      <p:sp>
        <p:nvSpPr>
          <p:cNvPr id="289795" name="Rectangle 3"/>
          <p:cNvSpPr>
            <a:spLocks noGrp="1" noChangeArrowheads="1"/>
          </p:cNvSpPr>
          <p:nvPr>
            <p:ph type="body" idx="1"/>
          </p:nvPr>
        </p:nvSpPr>
        <p:spPr/>
        <p:txBody>
          <a:bodyPr/>
          <a:lstStyle/>
          <a:p>
            <a:r>
              <a:rPr lang="en-US" dirty="0"/>
              <a:t>When the STACK is empty, which means that we have converted our last non-terminal to a terminal and the terminals have matched the INPUT TAPE, we add this path:</a:t>
            </a:r>
          </a:p>
          <a:p>
            <a:endParaRPr lang="en-US" dirty="0"/>
          </a:p>
        </p:txBody>
      </p:sp>
      <p:pic>
        <p:nvPicPr>
          <p:cNvPr id="28979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71600" y="3825875"/>
            <a:ext cx="6096000" cy="1127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0572454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Algorithm contd.</a:t>
            </a:r>
          </a:p>
        </p:txBody>
      </p:sp>
      <p:sp>
        <p:nvSpPr>
          <p:cNvPr id="290819" name="Rectangle 3"/>
          <p:cNvSpPr>
            <a:spLocks noGrp="1" noChangeArrowheads="1"/>
          </p:cNvSpPr>
          <p:nvPr>
            <p:ph type="body" idx="1"/>
          </p:nvPr>
        </p:nvSpPr>
        <p:spPr/>
        <p:txBody>
          <a:bodyPr>
            <a:normAutofit fontScale="92500" lnSpcReduction="10000"/>
          </a:bodyPr>
          <a:lstStyle/>
          <a:p>
            <a:r>
              <a:rPr lang="en-US"/>
              <a:t>From the reasons and example above, we know that all words generated by the given CFG will be accepted by the PDA, and all words accepted by this PDA will have leftmost derivations in the given CFG.</a:t>
            </a:r>
          </a:p>
          <a:p>
            <a:endParaRPr lang="en-US"/>
          </a:p>
          <a:p>
            <a:r>
              <a:rPr lang="en-US"/>
              <a:t>At the beginning we assumed that the CFG was in CNF. But there are some CFLs that cannot be put into CNF. These are the languages that include the word </a:t>
            </a:r>
            <a:r>
              <a:rPr lang="el-GR">
                <a:cs typeface="Arial" charset="0"/>
              </a:rPr>
              <a:t>λ</a:t>
            </a:r>
            <a:r>
              <a:rPr lang="en-US"/>
              <a:t>.</a:t>
            </a:r>
          </a:p>
        </p:txBody>
      </p:sp>
    </p:spTree>
    <p:extLst>
      <p:ext uri="{BB962C8B-B14F-4D97-AF65-F5344CB8AC3E}">
        <p14:creationId xmlns:p14="http://schemas.microsoft.com/office/powerpoint/2010/main" xmlns="" val="28317909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sz="3200"/>
              <a:t>CFG = PDA</a:t>
            </a:r>
          </a:p>
        </p:txBody>
      </p:sp>
      <p:sp>
        <p:nvSpPr>
          <p:cNvPr id="273411" name="Rectangle 3"/>
          <p:cNvSpPr>
            <a:spLocks noGrp="1" noChangeArrowheads="1"/>
          </p:cNvSpPr>
          <p:nvPr>
            <p:ph type="body" idx="1"/>
          </p:nvPr>
        </p:nvSpPr>
        <p:spPr/>
        <p:txBody>
          <a:bodyPr/>
          <a:lstStyle/>
          <a:p>
            <a:endParaRPr lang="en-US" dirty="0"/>
          </a:p>
          <a:p>
            <a:r>
              <a:rPr lang="en-US" dirty="0" smtClean="0"/>
              <a:t>the </a:t>
            </a:r>
            <a:r>
              <a:rPr lang="en-US" dirty="0"/>
              <a:t>set of all languages accepted by PDAs is the same as the set of all languages generated by CFGs.</a:t>
            </a:r>
          </a:p>
          <a:p>
            <a:endParaRPr lang="en-US" dirty="0"/>
          </a:p>
          <a:p>
            <a:endParaRPr lang="en-US" dirty="0"/>
          </a:p>
          <a:p>
            <a:r>
              <a:rPr lang="en-US" dirty="0"/>
              <a:t> We can prove this in two steps.</a:t>
            </a:r>
          </a:p>
          <a:p>
            <a:endParaRPr lang="en-US" dirty="0"/>
          </a:p>
        </p:txBody>
      </p:sp>
    </p:spTree>
    <p:extLst>
      <p:ext uri="{BB962C8B-B14F-4D97-AF65-F5344CB8AC3E}">
        <p14:creationId xmlns:p14="http://schemas.microsoft.com/office/powerpoint/2010/main" xmlns="" val="12051007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Algorithm contd.</a:t>
            </a:r>
          </a:p>
        </p:txBody>
      </p:sp>
      <p:sp>
        <p:nvSpPr>
          <p:cNvPr id="291843" name="Rectangle 3"/>
          <p:cNvSpPr>
            <a:spLocks noGrp="1" noChangeArrowheads="1"/>
          </p:cNvSpPr>
          <p:nvPr>
            <p:ph type="body" idx="1"/>
          </p:nvPr>
        </p:nvSpPr>
        <p:spPr/>
        <p:txBody>
          <a:bodyPr/>
          <a:lstStyle/>
          <a:p>
            <a:r>
              <a:rPr lang="en-US" sz="2400" dirty="0"/>
              <a:t>In this case, we can convert all productions into CNF and construct the PDA as described above. In addition, we must also include </a:t>
            </a:r>
            <a:r>
              <a:rPr lang="el-GR" sz="2400" dirty="0">
                <a:cs typeface="Arial" charset="0"/>
              </a:rPr>
              <a:t>λ</a:t>
            </a:r>
            <a:r>
              <a:rPr lang="en-US" sz="2400" dirty="0"/>
              <a:t>. This can be done by adding a simple circuit at the POP:</a:t>
            </a:r>
          </a:p>
          <a:p>
            <a:endParaRPr lang="en-US" sz="2400" dirty="0"/>
          </a:p>
          <a:p>
            <a:endParaRPr lang="en-US" sz="2400" dirty="0"/>
          </a:p>
          <a:p>
            <a:endParaRPr lang="en-US" sz="2400" dirty="0"/>
          </a:p>
          <a:p>
            <a:endParaRPr lang="en-US" sz="2400" dirty="0"/>
          </a:p>
          <a:p>
            <a:r>
              <a:rPr lang="en-US" sz="2400" dirty="0"/>
              <a:t>This kills the non-terminal S without replacing it with anything. So, the next time we enter the POP, we get a blank and can proceed to accept the word.</a:t>
            </a:r>
          </a:p>
        </p:txBody>
      </p:sp>
      <p:pic>
        <p:nvPicPr>
          <p:cNvPr id="29184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0" y="2917825"/>
            <a:ext cx="2819400" cy="1468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5502667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Example</a:t>
            </a:r>
          </a:p>
        </p:txBody>
      </p:sp>
      <p:sp>
        <p:nvSpPr>
          <p:cNvPr id="292867" name="Rectangle 3"/>
          <p:cNvSpPr>
            <a:spLocks noGrp="1" noChangeArrowheads="1"/>
          </p:cNvSpPr>
          <p:nvPr>
            <p:ph type="body" idx="1"/>
          </p:nvPr>
        </p:nvSpPr>
        <p:spPr/>
        <p:txBody>
          <a:bodyPr>
            <a:normAutofit fontScale="92500" lnSpcReduction="10000"/>
          </a:bodyPr>
          <a:lstStyle/>
          <a:p>
            <a:pPr>
              <a:lnSpc>
                <a:spcPct val="90000"/>
              </a:lnSpc>
            </a:pPr>
            <a:r>
              <a:rPr lang="en-US" dirty="0"/>
              <a:t>The language PALINDROME (including </a:t>
            </a:r>
            <a:r>
              <a:rPr lang="el-GR" dirty="0">
                <a:cs typeface="Arial" charset="0"/>
              </a:rPr>
              <a:t>λ</a:t>
            </a:r>
            <a:r>
              <a:rPr lang="en-US" dirty="0"/>
              <a:t>) can be generated by the following CFG in CNF (plus one </a:t>
            </a:r>
            <a:r>
              <a:rPr lang="el-GR" dirty="0">
                <a:cs typeface="Arial" charset="0"/>
              </a:rPr>
              <a:t>λ</a:t>
            </a:r>
            <a:r>
              <a:rPr lang="en-US" dirty="0"/>
              <a:t>-production):</a:t>
            </a:r>
          </a:p>
          <a:p>
            <a:pPr>
              <a:lnSpc>
                <a:spcPct val="90000"/>
              </a:lnSpc>
              <a:buFontTx/>
              <a:buNone/>
            </a:pPr>
            <a:r>
              <a:rPr lang="en-US" dirty="0"/>
              <a:t>		S </a:t>
            </a:r>
            <a:r>
              <a:rPr lang="en-US" dirty="0">
                <a:sym typeface="Wingdings" pitchFamily="2" charset="2"/>
              </a:rPr>
              <a:t></a:t>
            </a:r>
            <a:r>
              <a:rPr lang="en-US" dirty="0"/>
              <a:t> AR</a:t>
            </a:r>
            <a:r>
              <a:rPr lang="en-US" baseline="-25000" dirty="0"/>
              <a:t>1</a:t>
            </a:r>
            <a:r>
              <a:rPr lang="en-US" dirty="0"/>
              <a:t> | BR</a:t>
            </a:r>
            <a:r>
              <a:rPr lang="en-US" baseline="-25000" dirty="0"/>
              <a:t>2</a:t>
            </a:r>
            <a:r>
              <a:rPr lang="en-US" dirty="0"/>
              <a:t> | AA | BB | a | b| </a:t>
            </a:r>
            <a:r>
              <a:rPr lang="el-GR" dirty="0">
                <a:cs typeface="Arial" charset="0"/>
              </a:rPr>
              <a:t>λ</a:t>
            </a:r>
            <a:endParaRPr lang="en-US" dirty="0"/>
          </a:p>
          <a:p>
            <a:pPr>
              <a:lnSpc>
                <a:spcPct val="90000"/>
              </a:lnSpc>
              <a:buFontTx/>
              <a:buNone/>
            </a:pPr>
            <a:r>
              <a:rPr lang="en-US" dirty="0"/>
              <a:t>		R</a:t>
            </a:r>
            <a:r>
              <a:rPr lang="en-US" baseline="-25000" dirty="0"/>
              <a:t>1</a:t>
            </a:r>
            <a:r>
              <a:rPr lang="en-US" dirty="0"/>
              <a:t> </a:t>
            </a:r>
            <a:r>
              <a:rPr lang="en-US" dirty="0">
                <a:sym typeface="Wingdings" pitchFamily="2" charset="2"/>
              </a:rPr>
              <a:t></a:t>
            </a:r>
            <a:r>
              <a:rPr lang="en-US" dirty="0"/>
              <a:t> SA</a:t>
            </a:r>
          </a:p>
          <a:p>
            <a:pPr>
              <a:lnSpc>
                <a:spcPct val="90000"/>
              </a:lnSpc>
              <a:buFontTx/>
              <a:buNone/>
            </a:pPr>
            <a:r>
              <a:rPr lang="en-US" dirty="0"/>
              <a:t>		R</a:t>
            </a:r>
            <a:r>
              <a:rPr lang="en-US" baseline="-25000" dirty="0"/>
              <a:t>2</a:t>
            </a:r>
            <a:r>
              <a:rPr lang="en-US" dirty="0"/>
              <a:t> </a:t>
            </a:r>
            <a:r>
              <a:rPr lang="en-US" dirty="0">
                <a:sym typeface="Wingdings" pitchFamily="2" charset="2"/>
              </a:rPr>
              <a:t></a:t>
            </a:r>
            <a:r>
              <a:rPr lang="en-US" dirty="0"/>
              <a:t> SB</a:t>
            </a:r>
          </a:p>
          <a:p>
            <a:pPr>
              <a:lnSpc>
                <a:spcPct val="90000"/>
              </a:lnSpc>
              <a:buFontTx/>
              <a:buNone/>
            </a:pPr>
            <a:r>
              <a:rPr lang="en-US" dirty="0"/>
              <a:t>		A </a:t>
            </a:r>
            <a:r>
              <a:rPr lang="en-US" dirty="0">
                <a:sym typeface="Wingdings" pitchFamily="2" charset="2"/>
              </a:rPr>
              <a:t></a:t>
            </a:r>
            <a:r>
              <a:rPr lang="en-US" dirty="0"/>
              <a:t> a</a:t>
            </a:r>
          </a:p>
          <a:p>
            <a:pPr>
              <a:lnSpc>
                <a:spcPct val="90000"/>
              </a:lnSpc>
              <a:buFontTx/>
              <a:buNone/>
            </a:pPr>
            <a:r>
              <a:rPr lang="en-US" dirty="0"/>
              <a:t>		B </a:t>
            </a:r>
            <a:r>
              <a:rPr lang="en-US" dirty="0">
                <a:sym typeface="Wingdings" pitchFamily="2" charset="2"/>
              </a:rPr>
              <a:t></a:t>
            </a:r>
            <a:r>
              <a:rPr lang="en-US" dirty="0"/>
              <a:t> b</a:t>
            </a:r>
          </a:p>
          <a:p>
            <a:pPr>
              <a:lnSpc>
                <a:spcPct val="90000"/>
              </a:lnSpc>
            </a:pPr>
            <a:r>
              <a:rPr lang="en-US" dirty="0"/>
              <a:t>Using the algorithm above, we build the following PDA that accepts exactly the same language:</a:t>
            </a:r>
          </a:p>
        </p:txBody>
      </p:sp>
    </p:spTree>
    <p:extLst>
      <p:ext uri="{BB962C8B-B14F-4D97-AF65-F5344CB8AC3E}">
        <p14:creationId xmlns:p14="http://schemas.microsoft.com/office/powerpoint/2010/main" xmlns="" val="14089548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endParaRPr lang="en-US"/>
          </a:p>
        </p:txBody>
      </p:sp>
      <p:sp>
        <p:nvSpPr>
          <p:cNvPr id="293891" name="Rectangle 3"/>
          <p:cNvSpPr>
            <a:spLocks noGrp="1" noChangeArrowheads="1"/>
          </p:cNvSpPr>
          <p:nvPr>
            <p:ph type="body" idx="1"/>
          </p:nvPr>
        </p:nvSpPr>
        <p:spPr/>
        <p:txBody>
          <a:bodyPr/>
          <a:lstStyle/>
          <a:p>
            <a:endParaRPr lang="en-US"/>
          </a:p>
        </p:txBody>
      </p:sp>
      <p:pic>
        <p:nvPicPr>
          <p:cNvPr id="293893"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62000" y="538163"/>
            <a:ext cx="7391400" cy="5608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7679140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endParaRPr lang="en-US"/>
          </a:p>
        </p:txBody>
      </p:sp>
      <p:sp>
        <p:nvSpPr>
          <p:cNvPr id="294915" name="Rectangle 3"/>
          <p:cNvSpPr>
            <a:spLocks noGrp="1" noChangeArrowheads="1"/>
          </p:cNvSpPr>
          <p:nvPr>
            <p:ph type="body" idx="1"/>
          </p:nvPr>
        </p:nvSpPr>
        <p:spPr/>
        <p:txBody>
          <a:bodyPr/>
          <a:lstStyle/>
          <a:p>
            <a:r>
              <a:rPr lang="en-US" dirty="0" smtClean="0"/>
              <a:t>Theorems </a:t>
            </a:r>
            <a:r>
              <a:rPr lang="en-US" dirty="0"/>
              <a:t>30 and 31 together prove that </a:t>
            </a:r>
            <a:r>
              <a:rPr lang="en-US" b="1" dirty="0"/>
              <a:t>the set of all languages accepted by PDAs is the same as the set of all languages generated by CFGs.</a:t>
            </a:r>
            <a:endParaRPr lang="en-US" dirty="0"/>
          </a:p>
          <a:p>
            <a:endParaRPr lang="en-US" dirty="0"/>
          </a:p>
        </p:txBody>
      </p:sp>
    </p:spTree>
    <p:extLst>
      <p:ext uri="{BB962C8B-B14F-4D97-AF65-F5344CB8AC3E}">
        <p14:creationId xmlns:p14="http://schemas.microsoft.com/office/powerpoint/2010/main" xmlns="" val="29048020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sz="3200" dirty="0"/>
              <a:t>Theorem 30 and 31</a:t>
            </a:r>
          </a:p>
        </p:txBody>
      </p:sp>
      <p:sp>
        <p:nvSpPr>
          <p:cNvPr id="274435" name="Rectangle 3"/>
          <p:cNvSpPr>
            <a:spLocks noGrp="1" noChangeArrowheads="1"/>
          </p:cNvSpPr>
          <p:nvPr>
            <p:ph type="body" idx="1"/>
          </p:nvPr>
        </p:nvSpPr>
        <p:spPr/>
        <p:txBody>
          <a:bodyPr>
            <a:normAutofit fontScale="92500" lnSpcReduction="20000"/>
          </a:bodyPr>
          <a:lstStyle/>
          <a:p>
            <a:pPr>
              <a:buFontTx/>
              <a:buNone/>
            </a:pPr>
            <a:endParaRPr lang="en-US" b="1" dirty="0"/>
          </a:p>
          <a:p>
            <a:pPr>
              <a:buFontTx/>
              <a:buNone/>
            </a:pPr>
            <a:r>
              <a:rPr lang="en-US" b="1" dirty="0"/>
              <a:t>Theorem 30:</a:t>
            </a:r>
          </a:p>
          <a:p>
            <a:pPr>
              <a:buFontTx/>
              <a:buNone/>
            </a:pPr>
            <a:r>
              <a:rPr lang="en-US" dirty="0"/>
              <a:t>Given a CFG that generates the language </a:t>
            </a:r>
            <a:r>
              <a:rPr lang="en-US" i="1" dirty="0"/>
              <a:t>L</a:t>
            </a:r>
            <a:r>
              <a:rPr lang="en-US" dirty="0"/>
              <a:t>, there </a:t>
            </a:r>
          </a:p>
          <a:p>
            <a:pPr>
              <a:buFontTx/>
              <a:buNone/>
            </a:pPr>
            <a:r>
              <a:rPr lang="en-US" dirty="0"/>
              <a:t>is a PDA that accepts exactly </a:t>
            </a:r>
            <a:r>
              <a:rPr lang="en-US" i="1" dirty="0"/>
              <a:t>L</a:t>
            </a:r>
            <a:r>
              <a:rPr lang="en-US" dirty="0"/>
              <a:t>.</a:t>
            </a:r>
          </a:p>
          <a:p>
            <a:pPr>
              <a:buFontTx/>
              <a:buNone/>
            </a:pPr>
            <a:endParaRPr lang="en-US" dirty="0"/>
          </a:p>
          <a:p>
            <a:pPr>
              <a:buFontTx/>
              <a:buNone/>
            </a:pPr>
            <a:endParaRPr lang="en-US" dirty="0"/>
          </a:p>
          <a:p>
            <a:pPr>
              <a:buFontTx/>
              <a:buNone/>
            </a:pPr>
            <a:r>
              <a:rPr lang="en-US" b="1" dirty="0"/>
              <a:t>Theorem 31:</a:t>
            </a:r>
          </a:p>
          <a:p>
            <a:pPr>
              <a:buFontTx/>
              <a:buNone/>
            </a:pPr>
            <a:r>
              <a:rPr lang="en-US" dirty="0"/>
              <a:t>Given a PDA that accepts the language </a:t>
            </a:r>
            <a:r>
              <a:rPr lang="en-US" i="1" dirty="0"/>
              <a:t>L</a:t>
            </a:r>
            <a:r>
              <a:rPr lang="en-US" dirty="0"/>
              <a:t>, there</a:t>
            </a:r>
          </a:p>
          <a:p>
            <a:pPr>
              <a:buFontTx/>
              <a:buNone/>
            </a:pPr>
            <a:r>
              <a:rPr lang="en-US" dirty="0"/>
              <a:t>exists a CFG that generates exactly </a:t>
            </a:r>
            <a:r>
              <a:rPr lang="en-US" i="1" dirty="0"/>
              <a:t>L</a:t>
            </a:r>
            <a:r>
              <a:rPr lang="en-US" dirty="0"/>
              <a:t>.</a:t>
            </a:r>
          </a:p>
        </p:txBody>
      </p:sp>
    </p:spTree>
    <p:extLst>
      <p:ext uri="{BB962C8B-B14F-4D97-AF65-F5344CB8AC3E}">
        <p14:creationId xmlns:p14="http://schemas.microsoft.com/office/powerpoint/2010/main" xmlns="" val="20223808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sz="3200"/>
              <a:t>Proof of Theorem 30</a:t>
            </a:r>
          </a:p>
        </p:txBody>
      </p:sp>
      <p:sp>
        <p:nvSpPr>
          <p:cNvPr id="275459" name="Rectangle 3"/>
          <p:cNvSpPr>
            <a:spLocks noGrp="1" noChangeArrowheads="1"/>
          </p:cNvSpPr>
          <p:nvPr>
            <p:ph type="body" idx="1"/>
          </p:nvPr>
        </p:nvSpPr>
        <p:spPr/>
        <p:txBody>
          <a:bodyPr/>
          <a:lstStyle/>
          <a:p>
            <a:r>
              <a:rPr lang="en-US" dirty="0"/>
              <a:t>The proof will be by constructive algorithm.</a:t>
            </a:r>
          </a:p>
          <a:p>
            <a:endParaRPr lang="en-US" dirty="0"/>
          </a:p>
          <a:p>
            <a:r>
              <a:rPr lang="en-US" dirty="0" smtClean="0"/>
              <a:t>we </a:t>
            </a:r>
            <a:r>
              <a:rPr lang="en-US" dirty="0"/>
              <a:t>can assume that the CFG is in </a:t>
            </a:r>
            <a:r>
              <a:rPr lang="en-US" dirty="0" smtClean="0"/>
              <a:t>CNF</a:t>
            </a:r>
            <a:endParaRPr lang="en-US" dirty="0"/>
          </a:p>
          <a:p>
            <a:pPr marL="0" indent="0">
              <a:buNone/>
            </a:pPr>
            <a:endParaRPr lang="en-US" dirty="0"/>
          </a:p>
        </p:txBody>
      </p:sp>
    </p:spTree>
    <p:extLst>
      <p:ext uri="{BB962C8B-B14F-4D97-AF65-F5344CB8AC3E}">
        <p14:creationId xmlns:p14="http://schemas.microsoft.com/office/powerpoint/2010/main" xmlns="" val="30197532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sz="3200"/>
              <a:t>Example</a:t>
            </a:r>
          </a:p>
        </p:txBody>
      </p:sp>
      <p:sp>
        <p:nvSpPr>
          <p:cNvPr id="276483" name="Rectangle 3"/>
          <p:cNvSpPr>
            <a:spLocks noGrp="1" noChangeArrowheads="1"/>
          </p:cNvSpPr>
          <p:nvPr>
            <p:ph type="body" idx="1"/>
          </p:nvPr>
        </p:nvSpPr>
        <p:spPr/>
        <p:txBody>
          <a:bodyPr>
            <a:normAutofit fontScale="92500" lnSpcReduction="10000"/>
          </a:bodyPr>
          <a:lstStyle/>
          <a:p>
            <a:pPr>
              <a:lnSpc>
                <a:spcPct val="90000"/>
              </a:lnSpc>
            </a:pPr>
            <a:r>
              <a:rPr lang="en-US" dirty="0"/>
              <a:t>Consider the following CFG in CNF:</a:t>
            </a:r>
          </a:p>
          <a:p>
            <a:pPr>
              <a:lnSpc>
                <a:spcPct val="90000"/>
              </a:lnSpc>
              <a:buFontTx/>
              <a:buNone/>
            </a:pPr>
            <a:r>
              <a:rPr lang="en-US" dirty="0"/>
              <a:t>		S </a:t>
            </a:r>
            <a:r>
              <a:rPr lang="en-US" dirty="0">
                <a:sym typeface="Wingdings" pitchFamily="2" charset="2"/>
              </a:rPr>
              <a:t></a:t>
            </a:r>
            <a:r>
              <a:rPr lang="en-US" dirty="0"/>
              <a:t> SB | AB</a:t>
            </a:r>
          </a:p>
          <a:p>
            <a:pPr>
              <a:lnSpc>
                <a:spcPct val="90000"/>
              </a:lnSpc>
              <a:buFontTx/>
              <a:buNone/>
            </a:pPr>
            <a:r>
              <a:rPr lang="en-US" dirty="0"/>
              <a:t>		A </a:t>
            </a:r>
            <a:r>
              <a:rPr lang="en-US" dirty="0">
                <a:sym typeface="Wingdings" pitchFamily="2" charset="2"/>
              </a:rPr>
              <a:t></a:t>
            </a:r>
            <a:r>
              <a:rPr lang="en-US" dirty="0"/>
              <a:t> CC</a:t>
            </a:r>
          </a:p>
          <a:p>
            <a:pPr>
              <a:lnSpc>
                <a:spcPct val="90000"/>
              </a:lnSpc>
              <a:buFontTx/>
              <a:buNone/>
            </a:pPr>
            <a:r>
              <a:rPr lang="en-US" dirty="0"/>
              <a:t>		B </a:t>
            </a:r>
            <a:r>
              <a:rPr lang="en-US" dirty="0">
                <a:sym typeface="Wingdings" pitchFamily="2" charset="2"/>
              </a:rPr>
              <a:t></a:t>
            </a:r>
            <a:r>
              <a:rPr lang="en-US" dirty="0"/>
              <a:t> b</a:t>
            </a:r>
          </a:p>
          <a:p>
            <a:pPr>
              <a:lnSpc>
                <a:spcPct val="90000"/>
              </a:lnSpc>
              <a:buFontTx/>
              <a:buNone/>
            </a:pPr>
            <a:r>
              <a:rPr lang="en-US" dirty="0"/>
              <a:t>		C </a:t>
            </a:r>
            <a:r>
              <a:rPr lang="en-US" dirty="0">
                <a:sym typeface="Wingdings" pitchFamily="2" charset="2"/>
              </a:rPr>
              <a:t></a:t>
            </a:r>
            <a:r>
              <a:rPr lang="en-US" dirty="0"/>
              <a:t> a</a:t>
            </a:r>
          </a:p>
          <a:p>
            <a:pPr>
              <a:lnSpc>
                <a:spcPct val="90000"/>
              </a:lnSpc>
            </a:pPr>
            <a:r>
              <a:rPr lang="en-US" dirty="0"/>
              <a:t>We now propose the following nondeterministic PDA where the STACK alphabet is</a:t>
            </a:r>
          </a:p>
          <a:p>
            <a:pPr>
              <a:lnSpc>
                <a:spcPct val="90000"/>
              </a:lnSpc>
              <a:buFontTx/>
              <a:buNone/>
            </a:pPr>
            <a:r>
              <a:rPr lang="en-US" dirty="0">
                <a:cs typeface="Arial" charset="0"/>
              </a:rPr>
              <a:t>			</a:t>
            </a:r>
            <a:r>
              <a:rPr lang="el-GR" dirty="0">
                <a:cs typeface="Arial" charset="0"/>
              </a:rPr>
              <a:t>Γ</a:t>
            </a:r>
            <a:r>
              <a:rPr lang="en-US" dirty="0"/>
              <a:t> = {S, A, B, C}</a:t>
            </a:r>
          </a:p>
          <a:p>
            <a:pPr>
              <a:lnSpc>
                <a:spcPct val="90000"/>
              </a:lnSpc>
              <a:buFontTx/>
              <a:buNone/>
            </a:pPr>
            <a:r>
              <a:rPr lang="en-US" dirty="0"/>
              <a:t>    and the TAPE alphabet is only</a:t>
            </a:r>
          </a:p>
          <a:p>
            <a:pPr>
              <a:lnSpc>
                <a:spcPct val="90000"/>
              </a:lnSpc>
              <a:buFontTx/>
              <a:buNone/>
            </a:pPr>
            <a:r>
              <a:rPr lang="en-US" dirty="0">
                <a:cs typeface="Arial" charset="0"/>
              </a:rPr>
              <a:t>			</a:t>
            </a:r>
            <a:r>
              <a:rPr lang="el-GR" dirty="0">
                <a:cs typeface="Arial" charset="0"/>
              </a:rPr>
              <a:t>∑</a:t>
            </a:r>
            <a:r>
              <a:rPr lang="en-US" dirty="0"/>
              <a:t> = {a, b}</a:t>
            </a:r>
          </a:p>
        </p:txBody>
      </p:sp>
    </p:spTree>
    <p:extLst>
      <p:ext uri="{BB962C8B-B14F-4D97-AF65-F5344CB8AC3E}">
        <p14:creationId xmlns:p14="http://schemas.microsoft.com/office/powerpoint/2010/main" xmlns="" val="3183516469"/>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endParaRPr lang="en-US"/>
          </a:p>
        </p:txBody>
      </p:sp>
      <p:sp>
        <p:nvSpPr>
          <p:cNvPr id="277507" name="Rectangle 3"/>
          <p:cNvSpPr>
            <a:spLocks noGrp="1" noChangeArrowheads="1"/>
          </p:cNvSpPr>
          <p:nvPr>
            <p:ph type="body" idx="1"/>
          </p:nvPr>
        </p:nvSpPr>
        <p:spPr/>
        <p:txBody>
          <a:bodyPr/>
          <a:lstStyle/>
          <a:p>
            <a:endParaRPr lang="en-US"/>
          </a:p>
        </p:txBody>
      </p:sp>
      <p:pic>
        <p:nvPicPr>
          <p:cNvPr id="27750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471488"/>
            <a:ext cx="7239000" cy="573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7532733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endParaRPr lang="en-US"/>
          </a:p>
        </p:txBody>
      </p:sp>
      <p:sp>
        <p:nvSpPr>
          <p:cNvPr id="278531" name="Rectangle 3"/>
          <p:cNvSpPr>
            <a:spLocks noGrp="1" noChangeArrowheads="1"/>
          </p:cNvSpPr>
          <p:nvPr>
            <p:ph type="body" idx="1"/>
          </p:nvPr>
        </p:nvSpPr>
        <p:spPr/>
        <p:txBody>
          <a:bodyPr/>
          <a:lstStyle/>
          <a:p>
            <a:pPr>
              <a:lnSpc>
                <a:spcPct val="90000"/>
              </a:lnSpc>
            </a:pPr>
            <a:r>
              <a:rPr lang="en-US" sz="2400" dirty="0"/>
              <a:t>We begin by pushing S onto the top of the STACK.</a:t>
            </a:r>
          </a:p>
          <a:p>
            <a:pPr>
              <a:lnSpc>
                <a:spcPct val="90000"/>
              </a:lnSpc>
            </a:pPr>
            <a:r>
              <a:rPr lang="en-US" sz="2400" dirty="0"/>
              <a:t>We then enter the central POP state. Two things are possible when we pop the top of the STACK:</a:t>
            </a:r>
          </a:p>
          <a:p>
            <a:pPr lvl="1">
              <a:lnSpc>
                <a:spcPct val="90000"/>
              </a:lnSpc>
            </a:pPr>
            <a:r>
              <a:rPr lang="en-US" sz="2000" dirty="0"/>
              <a:t>We either replace the removed non-terminal with two other non-terminals, thereby simulating a production,</a:t>
            </a:r>
          </a:p>
          <a:p>
            <a:pPr lvl="1">
              <a:lnSpc>
                <a:spcPct val="90000"/>
              </a:lnSpc>
            </a:pPr>
            <a:endParaRPr lang="en-US" sz="2000" dirty="0"/>
          </a:p>
          <a:p>
            <a:pPr lvl="1">
              <a:lnSpc>
                <a:spcPct val="90000"/>
              </a:lnSpc>
            </a:pPr>
            <a:r>
              <a:rPr lang="en-US" sz="2000" dirty="0"/>
              <a:t>Or we go to a READ state, which insists that we must read a specific terminal from the TAPE, or else it crashes.</a:t>
            </a:r>
          </a:p>
          <a:p>
            <a:pPr>
              <a:lnSpc>
                <a:spcPct val="90000"/>
              </a:lnSpc>
            </a:pPr>
            <a:r>
              <a:rPr lang="en-US" sz="2400" dirty="0"/>
              <a:t>To get to ACCEPT, we must have encountered the READ states that wanted to read exactly the letters on the INPUT TAPE.</a:t>
            </a:r>
          </a:p>
          <a:p>
            <a:pPr>
              <a:lnSpc>
                <a:spcPct val="90000"/>
              </a:lnSpc>
            </a:pPr>
            <a:r>
              <a:rPr lang="en-US" sz="2400" dirty="0"/>
              <a:t>We now show that doing this is equivalent to simulating a leftmost derivation of the input string in the given CFG.</a:t>
            </a:r>
          </a:p>
        </p:txBody>
      </p:sp>
    </p:spTree>
    <p:extLst>
      <p:ext uri="{BB962C8B-B14F-4D97-AF65-F5344CB8AC3E}">
        <p14:creationId xmlns:p14="http://schemas.microsoft.com/office/powerpoint/2010/main" xmlns="" val="278578141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sz="3200"/>
              <a:t>Example</a:t>
            </a:r>
          </a:p>
        </p:txBody>
      </p:sp>
      <p:sp>
        <p:nvSpPr>
          <p:cNvPr id="279555" name="Rectangle 3"/>
          <p:cNvSpPr>
            <a:spLocks noGrp="1" noChangeArrowheads="1"/>
          </p:cNvSpPr>
          <p:nvPr>
            <p:ph type="body" idx="1"/>
          </p:nvPr>
        </p:nvSpPr>
        <p:spPr/>
        <p:txBody>
          <a:bodyPr>
            <a:normAutofit fontScale="92500" lnSpcReduction="10000"/>
          </a:bodyPr>
          <a:lstStyle/>
          <a:p>
            <a:r>
              <a:rPr lang="en-US"/>
              <a:t>Let’s consider a specific example. Let’s generate the word </a:t>
            </a:r>
            <a:r>
              <a:rPr lang="en-US" b="1" i="1"/>
              <a:t>aab</a:t>
            </a:r>
            <a:r>
              <a:rPr lang="en-US"/>
              <a:t> using leftmost derivation in the given CFG:</a:t>
            </a:r>
          </a:p>
          <a:p>
            <a:pPr>
              <a:buFontTx/>
              <a:buNone/>
            </a:pPr>
            <a:r>
              <a:rPr lang="en-US" b="1"/>
              <a:t>Working string 		Production used</a:t>
            </a:r>
          </a:p>
          <a:p>
            <a:pPr>
              <a:buFontTx/>
              <a:buNone/>
            </a:pPr>
            <a:r>
              <a:rPr lang="en-US"/>
              <a:t>S </a:t>
            </a:r>
            <a:r>
              <a:rPr lang="en-US">
                <a:sym typeface="Wingdings" pitchFamily="2" charset="2"/>
              </a:rPr>
              <a:t></a:t>
            </a:r>
            <a:r>
              <a:rPr lang="en-US"/>
              <a:t> AB 				S </a:t>
            </a:r>
            <a:r>
              <a:rPr lang="en-US">
                <a:sym typeface="Wingdings" pitchFamily="2" charset="2"/>
              </a:rPr>
              <a:t></a:t>
            </a:r>
            <a:r>
              <a:rPr lang="en-US"/>
              <a:t> AB</a:t>
            </a:r>
          </a:p>
          <a:p>
            <a:pPr>
              <a:buFontTx/>
              <a:buNone/>
            </a:pPr>
            <a:r>
              <a:rPr lang="en-US">
                <a:sym typeface="Wingdings" pitchFamily="2" charset="2"/>
              </a:rPr>
              <a:t>	</a:t>
            </a:r>
            <a:r>
              <a:rPr lang="en-US"/>
              <a:t> CCB 				A </a:t>
            </a:r>
            <a:r>
              <a:rPr lang="en-US">
                <a:sym typeface="Wingdings" pitchFamily="2" charset="2"/>
              </a:rPr>
              <a:t></a:t>
            </a:r>
            <a:r>
              <a:rPr lang="en-US"/>
              <a:t> CC</a:t>
            </a:r>
          </a:p>
          <a:p>
            <a:pPr>
              <a:buFontTx/>
              <a:buNone/>
            </a:pPr>
            <a:r>
              <a:rPr lang="en-US">
                <a:sym typeface="Wingdings" pitchFamily="2" charset="2"/>
              </a:rPr>
              <a:t>	 </a:t>
            </a:r>
            <a:r>
              <a:rPr lang="en-US"/>
              <a:t>aCB 				C </a:t>
            </a:r>
            <a:r>
              <a:rPr lang="en-US">
                <a:sym typeface="Wingdings" pitchFamily="2" charset="2"/>
              </a:rPr>
              <a:t></a:t>
            </a:r>
            <a:r>
              <a:rPr lang="en-US"/>
              <a:t> a</a:t>
            </a:r>
          </a:p>
          <a:p>
            <a:pPr>
              <a:buFontTx/>
              <a:buNone/>
            </a:pPr>
            <a:r>
              <a:rPr lang="en-US"/>
              <a:t>	</a:t>
            </a:r>
            <a:r>
              <a:rPr lang="en-US">
                <a:sym typeface="Wingdings" pitchFamily="2" charset="2"/>
              </a:rPr>
              <a:t> </a:t>
            </a:r>
            <a:r>
              <a:rPr lang="en-US"/>
              <a:t>aaB 				C </a:t>
            </a:r>
            <a:r>
              <a:rPr lang="en-US">
                <a:sym typeface="Wingdings" pitchFamily="2" charset="2"/>
              </a:rPr>
              <a:t></a:t>
            </a:r>
            <a:r>
              <a:rPr lang="en-US"/>
              <a:t> a</a:t>
            </a:r>
          </a:p>
          <a:p>
            <a:pPr>
              <a:buFontTx/>
              <a:buNone/>
            </a:pPr>
            <a:r>
              <a:rPr lang="en-US"/>
              <a:t>	</a:t>
            </a:r>
            <a:r>
              <a:rPr lang="en-US">
                <a:sym typeface="Wingdings" pitchFamily="2" charset="2"/>
              </a:rPr>
              <a:t></a:t>
            </a:r>
            <a:r>
              <a:rPr lang="en-US"/>
              <a:t>aab 				B </a:t>
            </a:r>
            <a:r>
              <a:rPr lang="en-US">
                <a:sym typeface="Wingdings" pitchFamily="2" charset="2"/>
              </a:rPr>
              <a:t></a:t>
            </a:r>
            <a:r>
              <a:rPr lang="en-US"/>
              <a:t> b</a:t>
            </a:r>
          </a:p>
        </p:txBody>
      </p:sp>
    </p:spTree>
    <p:extLst>
      <p:ext uri="{BB962C8B-B14F-4D97-AF65-F5344CB8AC3E}">
        <p14:creationId xmlns:p14="http://schemas.microsoft.com/office/powerpoint/2010/main" xmlns="" val="921415416"/>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endParaRPr lang="en-US"/>
          </a:p>
        </p:txBody>
      </p:sp>
      <p:sp>
        <p:nvSpPr>
          <p:cNvPr id="280579" name="Rectangle 3"/>
          <p:cNvSpPr>
            <a:spLocks noGrp="1" noChangeArrowheads="1"/>
          </p:cNvSpPr>
          <p:nvPr>
            <p:ph type="body" idx="1"/>
          </p:nvPr>
        </p:nvSpPr>
        <p:spPr>
          <a:xfrm>
            <a:off x="457200" y="762000"/>
            <a:ext cx="8229600" cy="4876800"/>
          </a:xfrm>
        </p:spPr>
        <p:txBody>
          <a:bodyPr/>
          <a:lstStyle/>
          <a:p>
            <a:r>
              <a:rPr lang="en-US"/>
              <a:t>Let us run this word (</a:t>
            </a:r>
            <a:r>
              <a:rPr lang="en-US" b="1" i="1"/>
              <a:t>aab</a:t>
            </a:r>
            <a:r>
              <a:rPr lang="en-US"/>
              <a:t>) on the proposed PDA, following the same sequence of productions in the leftmost derivation above.</a:t>
            </a:r>
          </a:p>
          <a:p>
            <a:endParaRPr lang="en-US"/>
          </a:p>
        </p:txBody>
      </p:sp>
      <p:pic>
        <p:nvPicPr>
          <p:cNvPr id="280581"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24000" y="2286000"/>
            <a:ext cx="5257800" cy="4165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8823563"/>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5654</TotalTime>
  <Words>741</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CFG = PDA</vt:lpstr>
      <vt:lpstr>CFG = PDA</vt:lpstr>
      <vt:lpstr>Theorem 30 and 31</vt:lpstr>
      <vt:lpstr>Proof of Theorem 30</vt:lpstr>
      <vt:lpstr>Example</vt:lpstr>
      <vt:lpstr>Slide 6</vt:lpstr>
      <vt:lpstr>Slide 7</vt:lpstr>
      <vt:lpstr>Example</vt:lpstr>
      <vt:lpstr>Slide 9</vt:lpstr>
      <vt:lpstr>Slide 10</vt:lpstr>
      <vt:lpstr>Slide 11</vt:lpstr>
      <vt:lpstr>Slide 12</vt:lpstr>
      <vt:lpstr>Slide 13</vt:lpstr>
      <vt:lpstr>Algorithm</vt:lpstr>
      <vt:lpstr>Algorithm (contd.)</vt:lpstr>
      <vt:lpstr>Algorithm (contd.)</vt:lpstr>
      <vt:lpstr>Algorithm (contd.)</vt:lpstr>
      <vt:lpstr>Algorithm (contd.)</vt:lpstr>
      <vt:lpstr>Algorithm contd.</vt:lpstr>
      <vt:lpstr>Algorithm contd.</vt:lpstr>
      <vt:lpstr>Example</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Shakir</dc:creator>
  <cp:lastModifiedBy>Nauman</cp:lastModifiedBy>
  <cp:revision>239</cp:revision>
  <dcterms:created xsi:type="dcterms:W3CDTF">2011-10-20T18:40:42Z</dcterms:created>
  <dcterms:modified xsi:type="dcterms:W3CDTF">2013-11-27T17:24:37Z</dcterms:modified>
</cp:coreProperties>
</file>