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570" r:id="rId2"/>
    <p:sldId id="571" r:id="rId3"/>
    <p:sldId id="572" r:id="rId4"/>
    <p:sldId id="573" r:id="rId5"/>
    <p:sldId id="574" r:id="rId6"/>
    <p:sldId id="641" r:id="rId7"/>
    <p:sldId id="575" r:id="rId8"/>
    <p:sldId id="578" r:id="rId9"/>
    <p:sldId id="640" r:id="rId10"/>
    <p:sldId id="579" r:id="rId11"/>
    <p:sldId id="583" r:id="rId12"/>
    <p:sldId id="584" r:id="rId13"/>
    <p:sldId id="585" r:id="rId14"/>
    <p:sldId id="642" r:id="rId15"/>
    <p:sldId id="643" r:id="rId16"/>
    <p:sldId id="644" r:id="rId17"/>
    <p:sldId id="645" r:id="rId18"/>
    <p:sldId id="646" r:id="rId19"/>
    <p:sldId id="586" r:id="rId20"/>
    <p:sldId id="587" r:id="rId21"/>
    <p:sldId id="588" r:id="rId22"/>
    <p:sldId id="609" r:id="rId23"/>
    <p:sldId id="589" r:id="rId24"/>
    <p:sldId id="590" r:id="rId25"/>
    <p:sldId id="595" r:id="rId26"/>
    <p:sldId id="647" r:id="rId27"/>
    <p:sldId id="648" r:id="rId28"/>
    <p:sldId id="649" r:id="rId29"/>
    <p:sldId id="650" r:id="rId30"/>
    <p:sldId id="597" r:id="rId31"/>
    <p:sldId id="598" r:id="rId32"/>
    <p:sldId id="599" r:id="rId33"/>
    <p:sldId id="600" r:id="rId34"/>
    <p:sldId id="601" r:id="rId35"/>
    <p:sldId id="610" r:id="rId36"/>
    <p:sldId id="638" r:id="rId37"/>
    <p:sldId id="612" r:id="rId38"/>
    <p:sldId id="613" r:id="rId39"/>
    <p:sldId id="614" r:id="rId40"/>
    <p:sldId id="615" r:id="rId41"/>
    <p:sldId id="617" r:id="rId42"/>
    <p:sldId id="616" r:id="rId43"/>
    <p:sldId id="618" r:id="rId44"/>
    <p:sldId id="619" r:id="rId45"/>
    <p:sldId id="620" r:id="rId46"/>
    <p:sldId id="611" r:id="rId47"/>
    <p:sldId id="622" r:id="rId48"/>
    <p:sldId id="623" r:id="rId49"/>
    <p:sldId id="624" r:id="rId50"/>
    <p:sldId id="625" r:id="rId51"/>
    <p:sldId id="626" r:id="rId52"/>
    <p:sldId id="627" r:id="rId53"/>
    <p:sldId id="628" r:id="rId54"/>
    <p:sldId id="629" r:id="rId55"/>
    <p:sldId id="630" r:id="rId56"/>
    <p:sldId id="621" r:id="rId57"/>
    <p:sldId id="631" r:id="rId58"/>
    <p:sldId id="632" r:id="rId59"/>
    <p:sldId id="633" r:id="rId60"/>
    <p:sldId id="634" r:id="rId61"/>
    <p:sldId id="635" r:id="rId62"/>
    <p:sldId id="636" r:id="rId63"/>
    <p:sldId id="637" r:id="rId64"/>
    <p:sldId id="602" r:id="rId65"/>
    <p:sldId id="603" r:id="rId66"/>
    <p:sldId id="604" r:id="rId67"/>
    <p:sldId id="605" r:id="rId68"/>
    <p:sldId id="606" r:id="rId69"/>
    <p:sldId id="607" r:id="rId70"/>
    <p:sldId id="608" r:id="rId71"/>
    <p:sldId id="639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7" autoAdjust="0"/>
  </p:normalViewPr>
  <p:slideViewPr>
    <p:cSldViewPr>
      <p:cViewPr varScale="1">
        <p:scale>
          <a:sx n="65" d="100"/>
          <a:sy n="65" d="100"/>
        </p:scale>
        <p:origin x="6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7.wmf"/><Relationship Id="rId7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.wmf"/><Relationship Id="rId6" Type="http://schemas.openxmlformats.org/officeDocument/2006/relationships/image" Target="../media/image3.wmf"/><Relationship Id="rId5" Type="http://schemas.openxmlformats.org/officeDocument/2006/relationships/image" Target="../media/image19.wmf"/><Relationship Id="rId4" Type="http://schemas.openxmlformats.org/officeDocument/2006/relationships/image" Target="../media/image2.wmf"/><Relationship Id="rId9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21.wmf"/><Relationship Id="rId4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.wmf"/><Relationship Id="rId7" Type="http://schemas.openxmlformats.org/officeDocument/2006/relationships/image" Target="../media/image32.wmf"/><Relationship Id="rId2" Type="http://schemas.openxmlformats.org/officeDocument/2006/relationships/image" Target="../media/image9.wmf"/><Relationship Id="rId1" Type="http://schemas.openxmlformats.org/officeDocument/2006/relationships/image" Target="../media/image2.wmf"/><Relationship Id="rId6" Type="http://schemas.openxmlformats.org/officeDocument/2006/relationships/image" Target="../media/image31.wmf"/><Relationship Id="rId5" Type="http://schemas.openxmlformats.org/officeDocument/2006/relationships/image" Target="../media/image10.wmf"/><Relationship Id="rId10" Type="http://schemas.openxmlformats.org/officeDocument/2006/relationships/image" Target="../media/image21.wmf"/><Relationship Id="rId4" Type="http://schemas.openxmlformats.org/officeDocument/2006/relationships/image" Target="../media/image1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3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.wmf"/><Relationship Id="rId7" Type="http://schemas.openxmlformats.org/officeDocument/2006/relationships/image" Target="../media/image11.wmf"/><Relationship Id="rId2" Type="http://schemas.openxmlformats.org/officeDocument/2006/relationships/image" Target="../media/image19.wmf"/><Relationship Id="rId1" Type="http://schemas.openxmlformats.org/officeDocument/2006/relationships/image" Target="../media/image1.wmf"/><Relationship Id="rId6" Type="http://schemas.openxmlformats.org/officeDocument/2006/relationships/image" Target="../media/image9.wmf"/><Relationship Id="rId5" Type="http://schemas.openxmlformats.org/officeDocument/2006/relationships/image" Target="../media/image20.wmf"/><Relationship Id="rId10" Type="http://schemas.openxmlformats.org/officeDocument/2006/relationships/image" Target="../media/image22.wmf"/><Relationship Id="rId4" Type="http://schemas.openxmlformats.org/officeDocument/2006/relationships/image" Target="../media/image4.wmf"/><Relationship Id="rId9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8.wmf"/><Relationship Id="rId2" Type="http://schemas.openxmlformats.org/officeDocument/2006/relationships/image" Target="../media/image9.wmf"/><Relationship Id="rId1" Type="http://schemas.openxmlformats.org/officeDocument/2006/relationships/image" Target="../media/image1.wmf"/><Relationship Id="rId6" Type="http://schemas.openxmlformats.org/officeDocument/2006/relationships/image" Target="../media/image3.wmf"/><Relationship Id="rId5" Type="http://schemas.openxmlformats.org/officeDocument/2006/relationships/image" Target="../media/image19.wmf"/><Relationship Id="rId4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2023-3B7F-453D-9910-93E050786EB7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5FF76-D855-4721-ACDA-9B794626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52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7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3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	      Theory of Automata: Fall 2012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	      Theory of Automata: Fall 2012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8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52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4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6.bin"/><Relationship Id="rId39" Type="http://schemas.openxmlformats.org/officeDocument/2006/relationships/image" Target="../media/image10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52.bin"/><Relationship Id="rId34" Type="http://schemas.openxmlformats.org/officeDocument/2006/relationships/oleObject" Target="../embeddings/oleObject64.bin"/><Relationship Id="rId42" Type="http://schemas.openxmlformats.org/officeDocument/2006/relationships/oleObject" Target="../embeddings/oleObject7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8.bin"/><Relationship Id="rId25" Type="http://schemas.openxmlformats.org/officeDocument/2006/relationships/image" Target="../media/image9.wmf"/><Relationship Id="rId33" Type="http://schemas.openxmlformats.org/officeDocument/2006/relationships/oleObject" Target="../embeddings/oleObject63.bin"/><Relationship Id="rId38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51.bin"/><Relationship Id="rId29" Type="http://schemas.openxmlformats.org/officeDocument/2006/relationships/oleObject" Target="../embeddings/oleObject59.bin"/><Relationship Id="rId41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55.bin"/><Relationship Id="rId32" Type="http://schemas.openxmlformats.org/officeDocument/2006/relationships/oleObject" Target="../embeddings/oleObject62.bin"/><Relationship Id="rId37" Type="http://schemas.openxmlformats.org/officeDocument/2006/relationships/oleObject" Target="../embeddings/oleObject67.bin"/><Relationship Id="rId40" Type="http://schemas.openxmlformats.org/officeDocument/2006/relationships/oleObject" Target="../embeddings/oleObject69.bin"/><Relationship Id="rId45" Type="http://schemas.openxmlformats.org/officeDocument/2006/relationships/image" Target="../media/image12.wmf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4.wmf"/><Relationship Id="rId23" Type="http://schemas.openxmlformats.org/officeDocument/2006/relationships/oleObject" Target="../embeddings/oleObject54.bin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6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61.bin"/><Relationship Id="rId44" Type="http://schemas.openxmlformats.org/officeDocument/2006/relationships/oleObject" Target="../embeddings/oleObject7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3.bin"/><Relationship Id="rId27" Type="http://schemas.openxmlformats.org/officeDocument/2006/relationships/oleObject" Target="../embeddings/oleObject57.bin"/><Relationship Id="rId30" Type="http://schemas.openxmlformats.org/officeDocument/2006/relationships/oleObject" Target="../embeddings/oleObject60.bin"/><Relationship Id="rId35" Type="http://schemas.openxmlformats.org/officeDocument/2006/relationships/oleObject" Target="../embeddings/oleObject65.bin"/><Relationship Id="rId43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18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02.bin"/><Relationship Id="rId39" Type="http://schemas.openxmlformats.org/officeDocument/2006/relationships/oleObject" Target="../embeddings/oleObject115.bin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9.bin"/><Relationship Id="rId34" Type="http://schemas.openxmlformats.org/officeDocument/2006/relationships/oleObject" Target="../embeddings/oleObject110.bin"/><Relationship Id="rId42" Type="http://schemas.openxmlformats.org/officeDocument/2006/relationships/oleObject" Target="../embeddings/oleObject118.bin"/><Relationship Id="rId47" Type="http://schemas.openxmlformats.org/officeDocument/2006/relationships/oleObject" Target="../embeddings/oleObject123.bin"/><Relationship Id="rId50" Type="http://schemas.openxmlformats.org/officeDocument/2006/relationships/image" Target="../media/image22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92.bin"/><Relationship Id="rId17" Type="http://schemas.openxmlformats.org/officeDocument/2006/relationships/oleObject" Target="../embeddings/oleObject96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109.bin"/><Relationship Id="rId38" Type="http://schemas.openxmlformats.org/officeDocument/2006/relationships/oleObject" Target="../embeddings/oleObject114.bin"/><Relationship Id="rId46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8.bin"/><Relationship Id="rId29" Type="http://schemas.openxmlformats.org/officeDocument/2006/relationships/oleObject" Target="../embeddings/oleObject105.bin"/><Relationship Id="rId41" Type="http://schemas.openxmlformats.org/officeDocument/2006/relationships/oleObject" Target="../embeddings/oleObject11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01.bin"/><Relationship Id="rId32" Type="http://schemas.openxmlformats.org/officeDocument/2006/relationships/oleObject" Target="../embeddings/oleObject108.bin"/><Relationship Id="rId37" Type="http://schemas.openxmlformats.org/officeDocument/2006/relationships/oleObject" Target="../embeddings/oleObject113.bin"/><Relationship Id="rId40" Type="http://schemas.openxmlformats.org/officeDocument/2006/relationships/oleObject" Target="../embeddings/oleObject116.bin"/><Relationship Id="rId45" Type="http://schemas.openxmlformats.org/officeDocument/2006/relationships/oleObject" Target="../embeddings/oleObject12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4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04.bin"/><Relationship Id="rId36" Type="http://schemas.openxmlformats.org/officeDocument/2006/relationships/oleObject" Target="../embeddings/oleObject112.bin"/><Relationship Id="rId49" Type="http://schemas.openxmlformats.org/officeDocument/2006/relationships/oleObject" Target="../embeddings/oleObject124.bin"/><Relationship Id="rId10" Type="http://schemas.openxmlformats.org/officeDocument/2006/relationships/oleObject" Target="../embeddings/oleObject91.bin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7.bin"/><Relationship Id="rId44" Type="http://schemas.openxmlformats.org/officeDocument/2006/relationships/oleObject" Target="../embeddings/oleObject120.bin"/><Relationship Id="rId4" Type="http://schemas.openxmlformats.org/officeDocument/2006/relationships/image" Target="../media/image1.wmf"/><Relationship Id="rId9" Type="http://schemas.openxmlformats.org/officeDocument/2006/relationships/image" Target="../media/image2.wmf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100.bin"/><Relationship Id="rId27" Type="http://schemas.openxmlformats.org/officeDocument/2006/relationships/oleObject" Target="../embeddings/oleObject103.bin"/><Relationship Id="rId30" Type="http://schemas.openxmlformats.org/officeDocument/2006/relationships/oleObject" Target="../embeddings/oleObject106.bin"/><Relationship Id="rId35" Type="http://schemas.openxmlformats.org/officeDocument/2006/relationships/oleObject" Target="../embeddings/oleObject111.bin"/><Relationship Id="rId43" Type="http://schemas.openxmlformats.org/officeDocument/2006/relationships/oleObject" Target="../embeddings/oleObject119.bin"/><Relationship Id="rId48" Type="http://schemas.openxmlformats.org/officeDocument/2006/relationships/image" Target="../media/image21.wmf"/><Relationship Id="rId8" Type="http://schemas.openxmlformats.org/officeDocument/2006/relationships/oleObject" Target="../embeddings/oleObject9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28.bin"/><Relationship Id="rId12" Type="http://schemas.openxmlformats.org/officeDocument/2006/relationships/oleObject" Target="../embeddings/oleObject132.bin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9.wmf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26.bin"/><Relationship Id="rId15" Type="http://schemas.openxmlformats.org/officeDocument/2006/relationships/image" Target="../media/image2.wmf"/><Relationship Id="rId23" Type="http://schemas.openxmlformats.org/officeDocument/2006/relationships/oleObject" Target="../embeddings/oleObject139.bin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9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3.bin"/><Relationship Id="rId22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151.bin"/><Relationship Id="rId26" Type="http://schemas.openxmlformats.org/officeDocument/2006/relationships/image" Target="../media/image11.wmf"/><Relationship Id="rId39" Type="http://schemas.openxmlformats.org/officeDocument/2006/relationships/oleObject" Target="../embeddings/oleObject168.bin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53.bin"/><Relationship Id="rId34" Type="http://schemas.openxmlformats.org/officeDocument/2006/relationships/oleObject" Target="../embeddings/oleObject163.bin"/><Relationship Id="rId42" Type="http://schemas.openxmlformats.org/officeDocument/2006/relationships/oleObject" Target="../embeddings/oleObject171.bin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7.bin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5.bin"/><Relationship Id="rId33" Type="http://schemas.openxmlformats.org/officeDocument/2006/relationships/oleObject" Target="../embeddings/oleObject162.bin"/><Relationship Id="rId38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2.bin"/><Relationship Id="rId29" Type="http://schemas.openxmlformats.org/officeDocument/2006/relationships/oleObject" Target="../embeddings/oleObject158.bin"/><Relationship Id="rId41" Type="http://schemas.openxmlformats.org/officeDocument/2006/relationships/oleObject" Target="../embeddings/oleObject17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9.wmf"/><Relationship Id="rId24" Type="http://schemas.openxmlformats.org/officeDocument/2006/relationships/image" Target="../media/image10.wmf"/><Relationship Id="rId32" Type="http://schemas.openxmlformats.org/officeDocument/2006/relationships/oleObject" Target="../embeddings/oleObject161.bin"/><Relationship Id="rId37" Type="http://schemas.openxmlformats.org/officeDocument/2006/relationships/oleObject" Target="../embeddings/oleObject166.bin"/><Relationship Id="rId40" Type="http://schemas.openxmlformats.org/officeDocument/2006/relationships/oleObject" Target="../embeddings/oleObject169.bin"/><Relationship Id="rId5" Type="http://schemas.openxmlformats.org/officeDocument/2006/relationships/oleObject" Target="../embeddings/oleObject141.bin"/><Relationship Id="rId15" Type="http://schemas.openxmlformats.org/officeDocument/2006/relationships/image" Target="../media/image2.wmf"/><Relationship Id="rId23" Type="http://schemas.openxmlformats.org/officeDocument/2006/relationships/oleObject" Target="../embeddings/oleObject154.bin"/><Relationship Id="rId28" Type="http://schemas.openxmlformats.org/officeDocument/2006/relationships/oleObject" Target="../embeddings/oleObject157.bin"/><Relationship Id="rId36" Type="http://schemas.openxmlformats.org/officeDocument/2006/relationships/oleObject" Target="../embeddings/oleObject165.bin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9.wmf"/><Relationship Id="rId31" Type="http://schemas.openxmlformats.org/officeDocument/2006/relationships/oleObject" Target="../embeddings/oleObject160.bin"/><Relationship Id="rId44" Type="http://schemas.openxmlformats.org/officeDocument/2006/relationships/image" Target="../media/image29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48.bin"/><Relationship Id="rId22" Type="http://schemas.openxmlformats.org/officeDocument/2006/relationships/image" Target="../media/image3.wmf"/><Relationship Id="rId27" Type="http://schemas.openxmlformats.org/officeDocument/2006/relationships/oleObject" Target="../embeddings/oleObject156.bin"/><Relationship Id="rId30" Type="http://schemas.openxmlformats.org/officeDocument/2006/relationships/oleObject" Target="../embeddings/oleObject159.bin"/><Relationship Id="rId35" Type="http://schemas.openxmlformats.org/officeDocument/2006/relationships/oleObject" Target="../embeddings/oleObject164.bin"/><Relationship Id="rId43" Type="http://schemas.openxmlformats.org/officeDocument/2006/relationships/oleObject" Target="../embeddings/oleObject17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1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86.bin"/><Relationship Id="rId26" Type="http://schemas.openxmlformats.org/officeDocument/2006/relationships/oleObject" Target="../embeddings/oleObject191.bin"/><Relationship Id="rId3" Type="http://schemas.openxmlformats.org/officeDocument/2006/relationships/oleObject" Target="../embeddings/oleObject178.bin"/><Relationship Id="rId21" Type="http://schemas.openxmlformats.org/officeDocument/2006/relationships/image" Target="../media/image11.wmf"/><Relationship Id="rId34" Type="http://schemas.openxmlformats.org/officeDocument/2006/relationships/oleObject" Target="../embeddings/oleObject199.bin"/><Relationship Id="rId7" Type="http://schemas.openxmlformats.org/officeDocument/2006/relationships/oleObject" Target="../embeddings/oleObject180.bin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32.wmf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5.bin"/><Relationship Id="rId20" Type="http://schemas.openxmlformats.org/officeDocument/2006/relationships/oleObject" Target="../embeddings/oleObject187.bin"/><Relationship Id="rId29" Type="http://schemas.openxmlformats.org/officeDocument/2006/relationships/oleObject" Target="../embeddings/oleObject19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82.bin"/><Relationship Id="rId24" Type="http://schemas.openxmlformats.org/officeDocument/2006/relationships/oleObject" Target="../embeddings/oleObject189.bin"/><Relationship Id="rId32" Type="http://schemas.openxmlformats.org/officeDocument/2006/relationships/oleObject" Target="../embeddings/oleObject197.bin"/><Relationship Id="rId5" Type="http://schemas.openxmlformats.org/officeDocument/2006/relationships/oleObject" Target="../embeddings/oleObject179.bin"/><Relationship Id="rId15" Type="http://schemas.openxmlformats.org/officeDocument/2006/relationships/image" Target="../media/image31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193.bin"/><Relationship Id="rId10" Type="http://schemas.openxmlformats.org/officeDocument/2006/relationships/image" Target="../media/image1.wmf"/><Relationship Id="rId19" Type="http://schemas.openxmlformats.org/officeDocument/2006/relationships/image" Target="../media/image33.wmf"/><Relationship Id="rId31" Type="http://schemas.openxmlformats.org/officeDocument/2006/relationships/oleObject" Target="../embeddings/oleObject19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1.bin"/><Relationship Id="rId14" Type="http://schemas.openxmlformats.org/officeDocument/2006/relationships/oleObject" Target="../embeddings/oleObject184.bin"/><Relationship Id="rId22" Type="http://schemas.openxmlformats.org/officeDocument/2006/relationships/oleObject" Target="../embeddings/oleObject188.bin"/><Relationship Id="rId27" Type="http://schemas.openxmlformats.org/officeDocument/2006/relationships/oleObject" Target="../embeddings/oleObject192.bin"/><Relationship Id="rId30" Type="http://schemas.openxmlformats.org/officeDocument/2006/relationships/oleObject" Target="../embeddings/oleObject195.bin"/><Relationship Id="rId35" Type="http://schemas.openxmlformats.org/officeDocument/2006/relationships/oleObject" Target="../embeddings/oleObject20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0.bin"/><Relationship Id="rId18" Type="http://schemas.openxmlformats.org/officeDocument/2006/relationships/oleObject" Target="../embeddings/oleObject34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7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4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Turing Machine Variations</a:t>
            </a:r>
          </a:p>
        </p:txBody>
      </p:sp>
      <p:sp>
        <p:nvSpPr>
          <p:cNvPr id="884739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Shakir Ullah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Text Box 2"/>
          <p:cNvSpPr txBox="1">
            <a:spLocks noChangeArrowheads="1"/>
          </p:cNvSpPr>
          <p:nvPr/>
        </p:nvSpPr>
        <p:spPr bwMode="auto">
          <a:xfrm>
            <a:off x="212725" y="3810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Example:</a:t>
            </a:r>
          </a:p>
        </p:txBody>
      </p:sp>
      <p:sp>
        <p:nvSpPr>
          <p:cNvPr id="822275" name="Line 3"/>
          <p:cNvSpPr>
            <a:spLocks noChangeShapeType="1"/>
          </p:cNvSpPr>
          <p:nvPr/>
        </p:nvSpPr>
        <p:spPr bwMode="auto">
          <a:xfrm>
            <a:off x="2149475" y="1320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76" name="Line 4"/>
          <p:cNvSpPr>
            <a:spLocks noChangeShapeType="1"/>
          </p:cNvSpPr>
          <p:nvPr/>
        </p:nvSpPr>
        <p:spPr bwMode="auto">
          <a:xfrm>
            <a:off x="2149475" y="1778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77" name="Line 5"/>
          <p:cNvSpPr>
            <a:spLocks noChangeShapeType="1"/>
          </p:cNvSpPr>
          <p:nvPr/>
        </p:nvSpPr>
        <p:spPr bwMode="auto">
          <a:xfrm>
            <a:off x="2606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78" name="Line 6"/>
          <p:cNvSpPr>
            <a:spLocks noChangeShapeType="1"/>
          </p:cNvSpPr>
          <p:nvPr/>
        </p:nvSpPr>
        <p:spPr bwMode="auto">
          <a:xfrm>
            <a:off x="2987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79" name="Line 7"/>
          <p:cNvSpPr>
            <a:spLocks noChangeShapeType="1"/>
          </p:cNvSpPr>
          <p:nvPr/>
        </p:nvSpPr>
        <p:spPr bwMode="auto">
          <a:xfrm>
            <a:off x="3368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0" name="Line 8"/>
          <p:cNvSpPr>
            <a:spLocks noChangeShapeType="1"/>
          </p:cNvSpPr>
          <p:nvPr/>
        </p:nvSpPr>
        <p:spPr bwMode="auto">
          <a:xfrm>
            <a:off x="3749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1" name="Line 9"/>
          <p:cNvSpPr>
            <a:spLocks noChangeShapeType="1"/>
          </p:cNvSpPr>
          <p:nvPr/>
        </p:nvSpPr>
        <p:spPr bwMode="auto">
          <a:xfrm>
            <a:off x="4130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2" name="Line 10"/>
          <p:cNvSpPr>
            <a:spLocks noChangeShapeType="1"/>
          </p:cNvSpPr>
          <p:nvPr/>
        </p:nvSpPr>
        <p:spPr bwMode="auto">
          <a:xfrm>
            <a:off x="4511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3" name="Line 11"/>
          <p:cNvSpPr>
            <a:spLocks noChangeShapeType="1"/>
          </p:cNvSpPr>
          <p:nvPr/>
        </p:nvSpPr>
        <p:spPr bwMode="auto">
          <a:xfrm>
            <a:off x="4892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4" name="Line 12"/>
          <p:cNvSpPr>
            <a:spLocks noChangeShapeType="1"/>
          </p:cNvSpPr>
          <p:nvPr/>
        </p:nvSpPr>
        <p:spPr bwMode="auto">
          <a:xfrm>
            <a:off x="5273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5" name="Line 13"/>
          <p:cNvSpPr>
            <a:spLocks noChangeShapeType="1"/>
          </p:cNvSpPr>
          <p:nvPr/>
        </p:nvSpPr>
        <p:spPr bwMode="auto">
          <a:xfrm>
            <a:off x="5654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6" name="Line 14"/>
          <p:cNvSpPr>
            <a:spLocks noChangeShapeType="1"/>
          </p:cNvSpPr>
          <p:nvPr/>
        </p:nvSpPr>
        <p:spPr bwMode="auto">
          <a:xfrm>
            <a:off x="6035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7" name="Line 15"/>
          <p:cNvSpPr>
            <a:spLocks noChangeShapeType="1"/>
          </p:cNvSpPr>
          <p:nvPr/>
        </p:nvSpPr>
        <p:spPr bwMode="auto">
          <a:xfrm>
            <a:off x="6416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8" name="Line 16"/>
          <p:cNvSpPr>
            <a:spLocks noChangeShapeType="1"/>
          </p:cNvSpPr>
          <p:nvPr/>
        </p:nvSpPr>
        <p:spPr bwMode="auto">
          <a:xfrm>
            <a:off x="6797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89" name="Line 17"/>
          <p:cNvSpPr>
            <a:spLocks noChangeShapeType="1"/>
          </p:cNvSpPr>
          <p:nvPr/>
        </p:nvSpPr>
        <p:spPr bwMode="auto">
          <a:xfrm>
            <a:off x="7178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90" name="Line 18"/>
          <p:cNvSpPr>
            <a:spLocks noChangeShapeType="1"/>
          </p:cNvSpPr>
          <p:nvPr/>
        </p:nvSpPr>
        <p:spPr bwMode="auto">
          <a:xfrm>
            <a:off x="7559675" y="132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91" name="Line 19"/>
          <p:cNvSpPr>
            <a:spLocks noChangeShapeType="1"/>
          </p:cNvSpPr>
          <p:nvPr/>
        </p:nvSpPr>
        <p:spPr bwMode="auto">
          <a:xfrm flipV="1">
            <a:off x="3140075" y="177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22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706451"/>
              </p:ext>
            </p:extLst>
          </p:nvPr>
        </p:nvGraphicFramePr>
        <p:xfrm>
          <a:off x="2682875" y="1397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8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Picture 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397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37815"/>
              </p:ext>
            </p:extLst>
          </p:nvPr>
        </p:nvGraphicFramePr>
        <p:xfrm>
          <a:off x="2225675" y="1397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9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Picture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397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157669"/>
              </p:ext>
            </p:extLst>
          </p:nvPr>
        </p:nvGraphicFramePr>
        <p:xfrm>
          <a:off x="3063875" y="147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0"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0" name="Picture 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1473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88667"/>
              </p:ext>
            </p:extLst>
          </p:nvPr>
        </p:nvGraphicFramePr>
        <p:xfrm>
          <a:off x="3444875" y="147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1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473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785927"/>
              </p:ext>
            </p:extLst>
          </p:nvPr>
        </p:nvGraphicFramePr>
        <p:xfrm>
          <a:off x="5362575" y="1473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2" name="Equation" r:id="rId9" imgW="241195" imgH="279279" progId="Equation.3">
                  <p:embed/>
                </p:oleObj>
              </mc:Choice>
              <mc:Fallback>
                <p:oleObj name="Equation" r:id="rId9" imgW="241195" imgH="279279" progId="Equation.3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1473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77288"/>
              </p:ext>
            </p:extLst>
          </p:nvPr>
        </p:nvGraphicFramePr>
        <p:xfrm>
          <a:off x="7254875" y="1397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3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1397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85204"/>
              </p:ext>
            </p:extLst>
          </p:nvPr>
        </p:nvGraphicFramePr>
        <p:xfrm>
          <a:off x="6873875" y="1397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4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1397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957664"/>
              </p:ext>
            </p:extLst>
          </p:nvPr>
        </p:nvGraphicFramePr>
        <p:xfrm>
          <a:off x="7635875" y="1397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5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397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345400"/>
              </p:ext>
            </p:extLst>
          </p:nvPr>
        </p:nvGraphicFramePr>
        <p:xfrm>
          <a:off x="3825875" y="1397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6" name="Equation" r:id="rId14" imgW="253890" imgH="393529" progId="Equation.3">
                  <p:embed/>
                </p:oleObj>
              </mc:Choice>
              <mc:Fallback>
                <p:oleObj name="Equation" r:id="rId14" imgW="253890" imgH="393529" progId="Equation.3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1397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455662"/>
              </p:ext>
            </p:extLst>
          </p:nvPr>
        </p:nvGraphicFramePr>
        <p:xfrm>
          <a:off x="4206875" y="147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7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1473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03109"/>
              </p:ext>
            </p:extLst>
          </p:nvPr>
        </p:nvGraphicFramePr>
        <p:xfrm>
          <a:off x="6111875" y="1473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8" name="Equation" r:id="rId17" imgW="241195" imgH="279279" progId="Equation.3">
                  <p:embed/>
                </p:oleObj>
              </mc:Choice>
              <mc:Fallback>
                <p:oleObj name="Equation" r:id="rId17" imgW="241195" imgH="279279" progId="Equation.3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1473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941080"/>
              </p:ext>
            </p:extLst>
          </p:nvPr>
        </p:nvGraphicFramePr>
        <p:xfrm>
          <a:off x="4587875" y="1397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9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Picture 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397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43276"/>
              </p:ext>
            </p:extLst>
          </p:nvPr>
        </p:nvGraphicFramePr>
        <p:xfrm>
          <a:off x="4968875" y="1397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0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Picture 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1397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66836"/>
              </p:ext>
            </p:extLst>
          </p:nvPr>
        </p:nvGraphicFramePr>
        <p:xfrm>
          <a:off x="5730875" y="147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1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Picture 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1473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774373"/>
              </p:ext>
            </p:extLst>
          </p:nvPr>
        </p:nvGraphicFramePr>
        <p:xfrm>
          <a:off x="6492875" y="147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2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Picture 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1473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07" name="Text Box 35"/>
          <p:cNvSpPr txBox="1">
            <a:spLocks noChangeArrowheads="1"/>
          </p:cNvSpPr>
          <p:nvPr/>
        </p:nvSpPr>
        <p:spPr bwMode="auto">
          <a:xfrm>
            <a:off x="4572000" y="508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Time 1</a:t>
            </a:r>
          </a:p>
        </p:txBody>
      </p:sp>
      <p:sp>
        <p:nvSpPr>
          <p:cNvPr id="822308" name="Line 36"/>
          <p:cNvSpPr>
            <a:spLocks noChangeShapeType="1"/>
          </p:cNvSpPr>
          <p:nvPr/>
        </p:nvSpPr>
        <p:spPr bwMode="auto">
          <a:xfrm>
            <a:off x="2165350" y="35052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09" name="Line 37"/>
          <p:cNvSpPr>
            <a:spLocks noChangeShapeType="1"/>
          </p:cNvSpPr>
          <p:nvPr/>
        </p:nvSpPr>
        <p:spPr bwMode="auto">
          <a:xfrm>
            <a:off x="2165350" y="3962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0" name="Line 38"/>
          <p:cNvSpPr>
            <a:spLocks noChangeShapeType="1"/>
          </p:cNvSpPr>
          <p:nvPr/>
        </p:nvSpPr>
        <p:spPr bwMode="auto">
          <a:xfrm>
            <a:off x="2622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1" name="Line 39"/>
          <p:cNvSpPr>
            <a:spLocks noChangeShapeType="1"/>
          </p:cNvSpPr>
          <p:nvPr/>
        </p:nvSpPr>
        <p:spPr bwMode="auto">
          <a:xfrm>
            <a:off x="3003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2" name="Line 40"/>
          <p:cNvSpPr>
            <a:spLocks noChangeShapeType="1"/>
          </p:cNvSpPr>
          <p:nvPr/>
        </p:nvSpPr>
        <p:spPr bwMode="auto">
          <a:xfrm>
            <a:off x="3384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3" name="Line 41"/>
          <p:cNvSpPr>
            <a:spLocks noChangeShapeType="1"/>
          </p:cNvSpPr>
          <p:nvPr/>
        </p:nvSpPr>
        <p:spPr bwMode="auto">
          <a:xfrm>
            <a:off x="3765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4" name="Line 42"/>
          <p:cNvSpPr>
            <a:spLocks noChangeShapeType="1"/>
          </p:cNvSpPr>
          <p:nvPr/>
        </p:nvSpPr>
        <p:spPr bwMode="auto">
          <a:xfrm>
            <a:off x="4146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5" name="Line 43"/>
          <p:cNvSpPr>
            <a:spLocks noChangeShapeType="1"/>
          </p:cNvSpPr>
          <p:nvPr/>
        </p:nvSpPr>
        <p:spPr bwMode="auto">
          <a:xfrm>
            <a:off x="4527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6" name="Line 44"/>
          <p:cNvSpPr>
            <a:spLocks noChangeShapeType="1"/>
          </p:cNvSpPr>
          <p:nvPr/>
        </p:nvSpPr>
        <p:spPr bwMode="auto">
          <a:xfrm>
            <a:off x="4908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7" name="Line 45"/>
          <p:cNvSpPr>
            <a:spLocks noChangeShapeType="1"/>
          </p:cNvSpPr>
          <p:nvPr/>
        </p:nvSpPr>
        <p:spPr bwMode="auto">
          <a:xfrm>
            <a:off x="5289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8" name="Line 46"/>
          <p:cNvSpPr>
            <a:spLocks noChangeShapeType="1"/>
          </p:cNvSpPr>
          <p:nvPr/>
        </p:nvSpPr>
        <p:spPr bwMode="auto">
          <a:xfrm>
            <a:off x="5670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19" name="Line 47"/>
          <p:cNvSpPr>
            <a:spLocks noChangeShapeType="1"/>
          </p:cNvSpPr>
          <p:nvPr/>
        </p:nvSpPr>
        <p:spPr bwMode="auto">
          <a:xfrm>
            <a:off x="6051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20" name="Line 48"/>
          <p:cNvSpPr>
            <a:spLocks noChangeShapeType="1"/>
          </p:cNvSpPr>
          <p:nvPr/>
        </p:nvSpPr>
        <p:spPr bwMode="auto">
          <a:xfrm>
            <a:off x="6432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21" name="Line 49"/>
          <p:cNvSpPr>
            <a:spLocks noChangeShapeType="1"/>
          </p:cNvSpPr>
          <p:nvPr/>
        </p:nvSpPr>
        <p:spPr bwMode="auto">
          <a:xfrm>
            <a:off x="6813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22" name="Line 50"/>
          <p:cNvSpPr>
            <a:spLocks noChangeShapeType="1"/>
          </p:cNvSpPr>
          <p:nvPr/>
        </p:nvSpPr>
        <p:spPr bwMode="auto">
          <a:xfrm>
            <a:off x="7194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23" name="Line 51"/>
          <p:cNvSpPr>
            <a:spLocks noChangeShapeType="1"/>
          </p:cNvSpPr>
          <p:nvPr/>
        </p:nvSpPr>
        <p:spPr bwMode="auto">
          <a:xfrm>
            <a:off x="757555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24" name="Line 52"/>
          <p:cNvSpPr>
            <a:spLocks noChangeShapeType="1"/>
          </p:cNvSpPr>
          <p:nvPr/>
        </p:nvSpPr>
        <p:spPr bwMode="auto">
          <a:xfrm flipV="1">
            <a:off x="315595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232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086339"/>
              </p:ext>
            </p:extLst>
          </p:nvPr>
        </p:nvGraphicFramePr>
        <p:xfrm>
          <a:off x="2698750" y="3581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3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Picture 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581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2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94054"/>
              </p:ext>
            </p:extLst>
          </p:nvPr>
        </p:nvGraphicFramePr>
        <p:xfrm>
          <a:off x="2241550" y="3581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4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Picture 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581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2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298871"/>
              </p:ext>
            </p:extLst>
          </p:nvPr>
        </p:nvGraphicFramePr>
        <p:xfrm>
          <a:off x="3063875" y="360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5"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Picture 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3606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707760"/>
              </p:ext>
            </p:extLst>
          </p:nvPr>
        </p:nvGraphicFramePr>
        <p:xfrm>
          <a:off x="346075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6"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Picture 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2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986055"/>
              </p:ext>
            </p:extLst>
          </p:nvPr>
        </p:nvGraphicFramePr>
        <p:xfrm>
          <a:off x="5378450" y="3657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7" name="Equation" r:id="rId27" imgW="241195" imgH="279279" progId="Equation.3">
                  <p:embed/>
                </p:oleObj>
              </mc:Choice>
              <mc:Fallback>
                <p:oleObj name="Equation" r:id="rId27" imgW="241195" imgH="279279" progId="Equation.3">
                  <p:embed/>
                  <p:pic>
                    <p:nvPicPr>
                      <p:cNvPr id="0" name="Picture 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6576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2534"/>
              </p:ext>
            </p:extLst>
          </p:nvPr>
        </p:nvGraphicFramePr>
        <p:xfrm>
          <a:off x="7270750" y="3581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8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Picture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3581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19319"/>
              </p:ext>
            </p:extLst>
          </p:nvPr>
        </p:nvGraphicFramePr>
        <p:xfrm>
          <a:off x="6889750" y="3581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9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Picture 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581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775996"/>
              </p:ext>
            </p:extLst>
          </p:nvPr>
        </p:nvGraphicFramePr>
        <p:xfrm>
          <a:off x="7651750" y="3581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0" name="Equation" r:id="rId30" imgW="253890" imgH="368140" progId="Equation.3">
                  <p:embed/>
                </p:oleObj>
              </mc:Choice>
              <mc:Fallback>
                <p:oleObj name="Equation" r:id="rId30" imgW="253890" imgH="368140" progId="Equation.3">
                  <p:embed/>
                  <p:pic>
                    <p:nvPicPr>
                      <p:cNvPr id="0" name="Picture 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3581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54931"/>
              </p:ext>
            </p:extLst>
          </p:nvPr>
        </p:nvGraphicFramePr>
        <p:xfrm>
          <a:off x="3841750" y="3581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1" name="Equation" r:id="rId31" imgW="253890" imgH="393529" progId="Equation.3">
                  <p:embed/>
                </p:oleObj>
              </mc:Choice>
              <mc:Fallback>
                <p:oleObj name="Equation" r:id="rId31" imgW="253890" imgH="393529" progId="Equation.3">
                  <p:embed/>
                  <p:pic>
                    <p:nvPicPr>
                      <p:cNvPr id="0" name="Picture 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3581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02539"/>
              </p:ext>
            </p:extLst>
          </p:nvPr>
        </p:nvGraphicFramePr>
        <p:xfrm>
          <a:off x="422275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2" name="Equation" r:id="rId32" imgW="266584" imgH="279279" progId="Equation.3">
                  <p:embed/>
                </p:oleObj>
              </mc:Choice>
              <mc:Fallback>
                <p:oleObj name="Equation" r:id="rId32" imgW="266584" imgH="279279" progId="Equation.3">
                  <p:embed/>
                  <p:pic>
                    <p:nvPicPr>
                      <p:cNvPr id="0" name="Picture 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214168"/>
              </p:ext>
            </p:extLst>
          </p:nvPr>
        </p:nvGraphicFramePr>
        <p:xfrm>
          <a:off x="6127750" y="3657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3" name="Equation" r:id="rId33" imgW="241195" imgH="279279" progId="Equation.3">
                  <p:embed/>
                </p:oleObj>
              </mc:Choice>
              <mc:Fallback>
                <p:oleObj name="Equation" r:id="rId33" imgW="241195" imgH="279279" progId="Equation.3">
                  <p:embed/>
                  <p:pic>
                    <p:nvPicPr>
                      <p:cNvPr id="0" name="Picture 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6576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7398"/>
              </p:ext>
            </p:extLst>
          </p:nvPr>
        </p:nvGraphicFramePr>
        <p:xfrm>
          <a:off x="4603750" y="3581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4" name="Equation" r:id="rId34" imgW="253890" imgH="393529" progId="Equation.3">
                  <p:embed/>
                </p:oleObj>
              </mc:Choice>
              <mc:Fallback>
                <p:oleObj name="Equation" r:id="rId34" imgW="253890" imgH="393529" progId="Equation.3">
                  <p:embed/>
                  <p:pic>
                    <p:nvPicPr>
                      <p:cNvPr id="0" name="Picture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581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91624"/>
              </p:ext>
            </p:extLst>
          </p:nvPr>
        </p:nvGraphicFramePr>
        <p:xfrm>
          <a:off x="4984750" y="3581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5" name="Equation" r:id="rId35" imgW="253890" imgH="393529" progId="Equation.3">
                  <p:embed/>
                </p:oleObj>
              </mc:Choice>
              <mc:Fallback>
                <p:oleObj name="Equation" r:id="rId35" imgW="253890" imgH="393529" progId="Equation.3">
                  <p:embed/>
                  <p:pic>
                    <p:nvPicPr>
                      <p:cNvPr id="0" name="Picture 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3581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374934"/>
              </p:ext>
            </p:extLst>
          </p:nvPr>
        </p:nvGraphicFramePr>
        <p:xfrm>
          <a:off x="574675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6" name="Equation" r:id="rId36" imgW="266584" imgH="279279" progId="Equation.3">
                  <p:embed/>
                </p:oleObj>
              </mc:Choice>
              <mc:Fallback>
                <p:oleObj name="Equation" r:id="rId36" imgW="266584" imgH="279279" progId="Equation.3">
                  <p:embed/>
                  <p:pic>
                    <p:nvPicPr>
                      <p:cNvPr id="0" name="Picture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3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511113"/>
              </p:ext>
            </p:extLst>
          </p:nvPr>
        </p:nvGraphicFramePr>
        <p:xfrm>
          <a:off x="650875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7"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Picture 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40" name="Text Box 68"/>
          <p:cNvSpPr txBox="1">
            <a:spLocks noChangeArrowheads="1"/>
          </p:cNvSpPr>
          <p:nvPr/>
        </p:nvSpPr>
        <p:spPr bwMode="auto">
          <a:xfrm>
            <a:off x="4587875" y="27686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Time 2</a:t>
            </a:r>
          </a:p>
        </p:txBody>
      </p:sp>
      <p:sp>
        <p:nvSpPr>
          <p:cNvPr id="822341" name="Oval 69"/>
          <p:cNvSpPr>
            <a:spLocks noChangeArrowheads="1"/>
          </p:cNvSpPr>
          <p:nvPr/>
        </p:nvSpPr>
        <p:spPr bwMode="auto">
          <a:xfrm>
            <a:off x="3200400" y="5613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42" name="Oval 70"/>
          <p:cNvSpPr>
            <a:spLocks noChangeArrowheads="1"/>
          </p:cNvSpPr>
          <p:nvPr/>
        </p:nvSpPr>
        <p:spPr bwMode="auto">
          <a:xfrm>
            <a:off x="6172200" y="5613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343" name="Line 71"/>
          <p:cNvSpPr>
            <a:spLocks noChangeShapeType="1"/>
          </p:cNvSpPr>
          <p:nvPr/>
        </p:nvSpPr>
        <p:spPr bwMode="auto">
          <a:xfrm>
            <a:off x="3810000" y="584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234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99794"/>
              </p:ext>
            </p:extLst>
          </p:nvPr>
        </p:nvGraphicFramePr>
        <p:xfrm>
          <a:off x="3276600" y="5537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8" name="Equation" r:id="rId38" imgW="380835" imgH="520474" progId="Equation.3">
                  <p:embed/>
                </p:oleObj>
              </mc:Choice>
              <mc:Fallback>
                <p:oleObj name="Equation" r:id="rId38" imgW="380835" imgH="520474" progId="Equation.3">
                  <p:embed/>
                  <p:pic>
                    <p:nvPicPr>
                      <p:cNvPr id="0" name="Picture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372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4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771895"/>
              </p:ext>
            </p:extLst>
          </p:nvPr>
        </p:nvGraphicFramePr>
        <p:xfrm>
          <a:off x="6294438" y="5537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9" name="Equation" r:id="rId40" imgW="444307" imgH="520474" progId="Equation.3">
                  <p:embed/>
                </p:oleObj>
              </mc:Choice>
              <mc:Fallback>
                <p:oleObj name="Equation" r:id="rId40" imgW="444307" imgH="520474" progId="Equation.3">
                  <p:embed/>
                  <p:pic>
                    <p:nvPicPr>
                      <p:cNvPr id="0" name="Picture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55372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46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92823"/>
              </p:ext>
            </p:extLst>
          </p:nvPr>
        </p:nvGraphicFramePr>
        <p:xfrm>
          <a:off x="2911475" y="2159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0" name="Equation" r:id="rId42" imgW="380835" imgH="520474" progId="Equation.3">
                  <p:embed/>
                </p:oleObj>
              </mc:Choice>
              <mc:Fallback>
                <p:oleObj name="Equation" r:id="rId42" imgW="380835" imgH="520474" progId="Equation.3">
                  <p:embed/>
                  <p:pic>
                    <p:nvPicPr>
                      <p:cNvPr id="0" name="Picture 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21590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4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868728"/>
              </p:ext>
            </p:extLst>
          </p:nvPr>
        </p:nvGraphicFramePr>
        <p:xfrm>
          <a:off x="2911475" y="4368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1" name="Equation" r:id="rId43" imgW="444307" imgH="520474" progId="Equation.3">
                  <p:embed/>
                </p:oleObj>
              </mc:Choice>
              <mc:Fallback>
                <p:oleObj name="Equation" r:id="rId43" imgW="444307" imgH="520474" progId="Equation.3">
                  <p:embed/>
                  <p:pic>
                    <p:nvPicPr>
                      <p:cNvPr id="0" name="Picture 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3688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5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27733"/>
              </p:ext>
            </p:extLst>
          </p:nvPr>
        </p:nvGraphicFramePr>
        <p:xfrm>
          <a:off x="4108450" y="5183188"/>
          <a:ext cx="14541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2" name="Equation" r:id="rId44" imgW="507780" imgH="203112" progId="">
                  <p:embed/>
                </p:oleObj>
              </mc:Choice>
              <mc:Fallback>
                <p:oleObj name="Equation" r:id="rId44" imgW="507780" imgH="203112" progId="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183188"/>
                        <a:ext cx="14541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Oval 2"/>
          <p:cNvSpPr>
            <a:spLocks noChangeArrowheads="1"/>
          </p:cNvSpPr>
          <p:nvPr/>
        </p:nvSpPr>
        <p:spPr bwMode="auto">
          <a:xfrm>
            <a:off x="2743200" y="1752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6371" name="Line 3"/>
          <p:cNvSpPr>
            <a:spLocks noChangeShapeType="1"/>
          </p:cNvSpPr>
          <p:nvPr/>
        </p:nvSpPr>
        <p:spPr bwMode="auto">
          <a:xfrm>
            <a:off x="3352800" y="1981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6372" name="Oval 4"/>
          <p:cNvSpPr>
            <a:spLocks noChangeArrowheads="1"/>
          </p:cNvSpPr>
          <p:nvPr/>
        </p:nvSpPr>
        <p:spPr bwMode="auto">
          <a:xfrm>
            <a:off x="5440363" y="1752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6374" name="Object 6"/>
          <p:cNvGraphicFramePr>
            <a:graphicFrameLocks noChangeAspect="1"/>
          </p:cNvGraphicFramePr>
          <p:nvPr/>
        </p:nvGraphicFramePr>
        <p:xfrm>
          <a:off x="28956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5" name="Object 7"/>
          <p:cNvGraphicFramePr>
            <a:graphicFrameLocks noChangeAspect="1"/>
          </p:cNvGraphicFramePr>
          <p:nvPr/>
        </p:nvGraphicFramePr>
        <p:xfrm>
          <a:off x="55626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1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7" name="Object 9"/>
          <p:cNvGraphicFramePr>
            <a:graphicFrameLocks noChangeAspect="1"/>
          </p:cNvGraphicFramePr>
          <p:nvPr/>
        </p:nvGraphicFramePr>
        <p:xfrm>
          <a:off x="3575050" y="1325563"/>
          <a:ext cx="14541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2" name="Equation" r:id="rId7" imgW="507780" imgH="203112" progId="">
                  <p:embed/>
                </p:oleObj>
              </mc:Choice>
              <mc:Fallback>
                <p:oleObj name="Equation" r:id="rId7" imgW="507780" imgH="203112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325563"/>
                        <a:ext cx="14541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78" name="Oval 10"/>
          <p:cNvSpPr>
            <a:spLocks noChangeArrowheads="1"/>
          </p:cNvSpPr>
          <p:nvPr/>
        </p:nvSpPr>
        <p:spPr bwMode="auto">
          <a:xfrm>
            <a:off x="1524000" y="4572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6379" name="Line 11"/>
          <p:cNvSpPr>
            <a:spLocks noChangeShapeType="1"/>
          </p:cNvSpPr>
          <p:nvPr/>
        </p:nvSpPr>
        <p:spPr bwMode="auto">
          <a:xfrm>
            <a:off x="21336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6380" name="Oval 12"/>
          <p:cNvSpPr>
            <a:spLocks noChangeArrowheads="1"/>
          </p:cNvSpPr>
          <p:nvPr/>
        </p:nvSpPr>
        <p:spPr bwMode="auto">
          <a:xfrm>
            <a:off x="4221163" y="4572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6381" name="Object 13"/>
          <p:cNvGraphicFramePr>
            <a:graphicFrameLocks noChangeAspect="1"/>
          </p:cNvGraphicFramePr>
          <p:nvPr/>
        </p:nvGraphicFramePr>
        <p:xfrm>
          <a:off x="1676400" y="4495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84" name="Oval 16"/>
          <p:cNvSpPr>
            <a:spLocks noChangeArrowheads="1"/>
          </p:cNvSpPr>
          <p:nvPr/>
        </p:nvSpPr>
        <p:spPr bwMode="auto">
          <a:xfrm>
            <a:off x="6964363" y="4572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6385" name="Object 17"/>
          <p:cNvGraphicFramePr>
            <a:graphicFrameLocks noChangeAspect="1"/>
          </p:cNvGraphicFramePr>
          <p:nvPr/>
        </p:nvGraphicFramePr>
        <p:xfrm>
          <a:off x="7099300" y="4522788"/>
          <a:ext cx="4175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4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4522788"/>
                        <a:ext cx="417513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86" name="Line 18"/>
          <p:cNvSpPr>
            <a:spLocks noChangeShapeType="1"/>
          </p:cNvSpPr>
          <p:nvPr/>
        </p:nvSpPr>
        <p:spPr bwMode="auto">
          <a:xfrm>
            <a:off x="48768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6388" name="Text Box 20"/>
          <p:cNvSpPr txBox="1">
            <a:spLocks noChangeArrowheads="1"/>
          </p:cNvSpPr>
          <p:nvPr/>
        </p:nvSpPr>
        <p:spPr bwMode="auto">
          <a:xfrm>
            <a:off x="2209800" y="411163"/>
            <a:ext cx="4205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Stay-Option Machine</a:t>
            </a:r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2362200" y="1066800"/>
            <a:ext cx="4038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1066800" y="3962400"/>
            <a:ext cx="6858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1600200" y="3276600"/>
            <a:ext cx="618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Simulation in Standard Machine</a:t>
            </a:r>
          </a:p>
        </p:txBody>
      </p:sp>
      <p:sp>
        <p:nvSpPr>
          <p:cNvPr id="826392" name="Text Box 24"/>
          <p:cNvSpPr txBox="1">
            <a:spLocks noChangeArrowheads="1"/>
          </p:cNvSpPr>
          <p:nvPr/>
        </p:nvSpPr>
        <p:spPr bwMode="auto">
          <a:xfrm>
            <a:off x="1295400" y="5791200"/>
            <a:ext cx="6149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For every possible tape symbol </a:t>
            </a:r>
          </a:p>
        </p:txBody>
      </p:sp>
      <p:graphicFrame>
        <p:nvGraphicFramePr>
          <p:cNvPr id="826393" name="Object 25"/>
          <p:cNvGraphicFramePr>
            <a:graphicFrameLocks noChangeAspect="1"/>
          </p:cNvGraphicFramePr>
          <p:nvPr/>
        </p:nvGraphicFramePr>
        <p:xfrm>
          <a:off x="7391400" y="59436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5" name="Equation" r:id="rId12" imgW="291973" imgH="304668" progId="Equation.3">
                  <p:embed/>
                </p:oleObj>
              </mc:Choice>
              <mc:Fallback>
                <p:oleObj name="Equation" r:id="rId12" imgW="291973" imgH="304668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943600"/>
                        <a:ext cx="3635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4" name="Object 26"/>
          <p:cNvGraphicFramePr>
            <a:graphicFrameLocks noChangeAspect="1"/>
          </p:cNvGraphicFramePr>
          <p:nvPr/>
        </p:nvGraphicFramePr>
        <p:xfrm>
          <a:off x="2279650" y="4217988"/>
          <a:ext cx="14541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6" name="Equation" r:id="rId14" imgW="507780" imgH="203112" progId="">
                  <p:embed/>
                </p:oleObj>
              </mc:Choice>
              <mc:Fallback>
                <p:oleObj name="Equation" r:id="rId14" imgW="507780" imgH="203112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217988"/>
                        <a:ext cx="14541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5" name="Object 27"/>
          <p:cNvGraphicFramePr>
            <a:graphicFrameLocks noChangeAspect="1"/>
          </p:cNvGraphicFramePr>
          <p:nvPr/>
        </p:nvGraphicFramePr>
        <p:xfrm>
          <a:off x="5157788" y="4191000"/>
          <a:ext cx="14890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Equation" r:id="rId16" imgW="520474" imgH="203112" progId="">
                  <p:embed/>
                </p:oleObj>
              </mc:Choice>
              <mc:Fallback>
                <p:oleObj name="Equation" r:id="rId16" imgW="520474" imgH="203112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191000"/>
                        <a:ext cx="14890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Oval 2"/>
          <p:cNvSpPr>
            <a:spLocks noChangeArrowheads="1"/>
          </p:cNvSpPr>
          <p:nvPr/>
        </p:nvSpPr>
        <p:spPr bwMode="auto">
          <a:xfrm>
            <a:off x="2819400" y="2209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8419" name="Line 3"/>
          <p:cNvSpPr>
            <a:spLocks noChangeShapeType="1"/>
          </p:cNvSpPr>
          <p:nvPr/>
        </p:nvSpPr>
        <p:spPr bwMode="auto">
          <a:xfrm>
            <a:off x="3429000" y="2438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8420" name="Oval 4"/>
          <p:cNvSpPr>
            <a:spLocks noChangeArrowheads="1"/>
          </p:cNvSpPr>
          <p:nvPr/>
        </p:nvSpPr>
        <p:spPr bwMode="auto">
          <a:xfrm>
            <a:off x="5516563" y="2209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8421" name="Object 5"/>
          <p:cNvGraphicFramePr>
            <a:graphicFrameLocks noChangeAspect="1"/>
          </p:cNvGraphicFramePr>
          <p:nvPr/>
        </p:nvGraphicFramePr>
        <p:xfrm>
          <a:off x="29718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2" name="Object 6"/>
          <p:cNvGraphicFramePr>
            <a:graphicFrameLocks noChangeAspect="1"/>
          </p:cNvGraphicFramePr>
          <p:nvPr/>
        </p:nvGraphicFramePr>
        <p:xfrm>
          <a:off x="5638800" y="2133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4" name="Oval 8"/>
          <p:cNvSpPr>
            <a:spLocks noChangeArrowheads="1"/>
          </p:cNvSpPr>
          <p:nvPr/>
        </p:nvSpPr>
        <p:spPr bwMode="auto">
          <a:xfrm>
            <a:off x="2895600" y="4724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8425" name="Line 9"/>
          <p:cNvSpPr>
            <a:spLocks noChangeShapeType="1"/>
          </p:cNvSpPr>
          <p:nvPr/>
        </p:nvSpPr>
        <p:spPr bwMode="auto">
          <a:xfrm>
            <a:off x="3505200" y="4953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8426" name="Oval 10"/>
          <p:cNvSpPr>
            <a:spLocks noChangeArrowheads="1"/>
          </p:cNvSpPr>
          <p:nvPr/>
        </p:nvSpPr>
        <p:spPr bwMode="auto">
          <a:xfrm>
            <a:off x="5592763" y="4724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8427" name="Object 11"/>
          <p:cNvGraphicFramePr>
            <a:graphicFrameLocks noChangeAspect="1"/>
          </p:cNvGraphicFramePr>
          <p:nvPr/>
        </p:nvGraphicFramePr>
        <p:xfrm>
          <a:off x="3048000" y="4648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tion" r:id="rId7" imgW="380835" imgH="520474" progId="Equation.3">
                  <p:embed/>
                </p:oleObj>
              </mc:Choice>
              <mc:Fallback>
                <p:oleObj name="Equation" r:id="rId7" imgW="380835" imgH="520474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8" name="Object 12"/>
          <p:cNvGraphicFramePr>
            <a:graphicFrameLocks noChangeAspect="1"/>
          </p:cNvGraphicFramePr>
          <p:nvPr/>
        </p:nvGraphicFramePr>
        <p:xfrm>
          <a:off x="5715000" y="4648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Equation" r:id="rId8" imgW="444307" imgH="520474" progId="Equation.3">
                  <p:embed/>
                </p:oleObj>
              </mc:Choice>
              <mc:Fallback>
                <p:oleObj name="Equation" r:id="rId8" imgW="444307" imgH="520474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648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30" name="Rectangle 14"/>
          <p:cNvSpPr>
            <a:spLocks noChangeArrowheads="1"/>
          </p:cNvSpPr>
          <p:nvPr/>
        </p:nvSpPr>
        <p:spPr bwMode="auto">
          <a:xfrm>
            <a:off x="2438400" y="1600200"/>
            <a:ext cx="426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8431" name="Rectangle 15"/>
          <p:cNvSpPr>
            <a:spLocks noChangeArrowheads="1"/>
          </p:cNvSpPr>
          <p:nvPr/>
        </p:nvSpPr>
        <p:spPr bwMode="auto">
          <a:xfrm>
            <a:off x="2362200" y="4114800"/>
            <a:ext cx="426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8432" name="Text Box 16"/>
          <p:cNvSpPr txBox="1">
            <a:spLocks noChangeArrowheads="1"/>
          </p:cNvSpPr>
          <p:nvPr/>
        </p:nvSpPr>
        <p:spPr bwMode="auto">
          <a:xfrm>
            <a:off x="2514600" y="914400"/>
            <a:ext cx="420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Stay-Option Machine</a:t>
            </a:r>
          </a:p>
        </p:txBody>
      </p:sp>
      <p:sp>
        <p:nvSpPr>
          <p:cNvPr id="828433" name="Text Box 17"/>
          <p:cNvSpPr txBox="1">
            <a:spLocks noChangeArrowheads="1"/>
          </p:cNvSpPr>
          <p:nvPr/>
        </p:nvSpPr>
        <p:spPr bwMode="auto">
          <a:xfrm>
            <a:off x="1447800" y="3505200"/>
            <a:ext cx="618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Simulation in Standard Machine</a:t>
            </a:r>
          </a:p>
        </p:txBody>
      </p:sp>
      <p:sp>
        <p:nvSpPr>
          <p:cNvPr id="828434" name="Text Box 18"/>
          <p:cNvSpPr txBox="1">
            <a:spLocks noChangeArrowheads="1"/>
          </p:cNvSpPr>
          <p:nvPr/>
        </p:nvSpPr>
        <p:spPr bwMode="auto">
          <a:xfrm>
            <a:off x="0" y="5745163"/>
            <a:ext cx="4670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Similar for Right moves</a:t>
            </a:r>
          </a:p>
        </p:txBody>
      </p:sp>
      <p:sp>
        <p:nvSpPr>
          <p:cNvPr id="828436" name="Text Box 20"/>
          <p:cNvSpPr txBox="1">
            <a:spLocks noChangeArrowheads="1"/>
          </p:cNvSpPr>
          <p:nvPr/>
        </p:nvSpPr>
        <p:spPr bwMode="auto">
          <a:xfrm>
            <a:off x="136525" y="411163"/>
            <a:ext cx="7339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For other transitions nothing changes</a:t>
            </a:r>
          </a:p>
        </p:txBody>
      </p:sp>
      <p:graphicFrame>
        <p:nvGraphicFramePr>
          <p:cNvPr id="828437" name="Object 21"/>
          <p:cNvGraphicFramePr>
            <a:graphicFrameLocks noChangeAspect="1"/>
          </p:cNvGraphicFramePr>
          <p:nvPr/>
        </p:nvGraphicFramePr>
        <p:xfrm>
          <a:off x="3651250" y="1752600"/>
          <a:ext cx="14541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Equation" r:id="rId9" imgW="507780" imgH="203112" progId="">
                  <p:embed/>
                </p:oleObj>
              </mc:Choice>
              <mc:Fallback>
                <p:oleObj name="Equation" r:id="rId9" imgW="507780" imgH="203112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752600"/>
                        <a:ext cx="14541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38" name="Object 22"/>
          <p:cNvGraphicFramePr>
            <a:graphicFrameLocks noChangeAspect="1"/>
          </p:cNvGraphicFramePr>
          <p:nvPr/>
        </p:nvGraphicFramePr>
        <p:xfrm>
          <a:off x="3733800" y="4370388"/>
          <a:ext cx="14541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" name="Equation" r:id="rId11" imgW="507780" imgH="203112" progId="">
                  <p:embed/>
                </p:oleObj>
              </mc:Choice>
              <mc:Fallback>
                <p:oleObj name="Equation" r:id="rId11" imgW="507780" imgH="203112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70388"/>
                        <a:ext cx="14541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9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Text Box 2"/>
          <p:cNvSpPr txBox="1">
            <a:spLocks noChangeArrowheads="1"/>
          </p:cNvSpPr>
          <p:nvPr/>
        </p:nvSpPr>
        <p:spPr bwMode="auto">
          <a:xfrm>
            <a:off x="2438400" y="381000"/>
            <a:ext cx="427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example of simulation</a:t>
            </a:r>
          </a:p>
        </p:txBody>
      </p:sp>
      <p:sp>
        <p:nvSpPr>
          <p:cNvPr id="829443" name="Line 3"/>
          <p:cNvSpPr>
            <a:spLocks noChangeShapeType="1"/>
          </p:cNvSpPr>
          <p:nvPr/>
        </p:nvSpPr>
        <p:spPr bwMode="auto">
          <a:xfrm>
            <a:off x="3429000" y="1752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444" name="Line 4"/>
          <p:cNvSpPr>
            <a:spLocks noChangeShapeType="1"/>
          </p:cNvSpPr>
          <p:nvPr/>
        </p:nvSpPr>
        <p:spPr bwMode="auto">
          <a:xfrm>
            <a:off x="3429000" y="220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445" name="Line 5"/>
          <p:cNvSpPr>
            <a:spLocks noChangeShapeType="1"/>
          </p:cNvSpPr>
          <p:nvPr/>
        </p:nvSpPr>
        <p:spPr bwMode="auto">
          <a:xfrm>
            <a:off x="3657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46" name="Line 6"/>
          <p:cNvSpPr>
            <a:spLocks noChangeShapeType="1"/>
          </p:cNvSpPr>
          <p:nvPr/>
        </p:nvSpPr>
        <p:spPr bwMode="auto">
          <a:xfrm>
            <a:off x="4038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47" name="Line 7"/>
          <p:cNvSpPr>
            <a:spLocks noChangeShapeType="1"/>
          </p:cNvSpPr>
          <p:nvPr/>
        </p:nvSpPr>
        <p:spPr bwMode="auto">
          <a:xfrm>
            <a:off x="4419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48" name="Line 8"/>
          <p:cNvSpPr>
            <a:spLocks noChangeShapeType="1"/>
          </p:cNvSpPr>
          <p:nvPr/>
        </p:nvSpPr>
        <p:spPr bwMode="auto">
          <a:xfrm>
            <a:off x="4800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49" name="Line 9"/>
          <p:cNvSpPr>
            <a:spLocks noChangeShapeType="1"/>
          </p:cNvSpPr>
          <p:nvPr/>
        </p:nvSpPr>
        <p:spPr bwMode="auto">
          <a:xfrm>
            <a:off x="5181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59" name="Line 19"/>
          <p:cNvSpPr>
            <a:spLocks noChangeShapeType="1"/>
          </p:cNvSpPr>
          <p:nvPr/>
        </p:nvSpPr>
        <p:spPr bwMode="auto">
          <a:xfrm flipV="1">
            <a:off x="4191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460" name="Object 20"/>
          <p:cNvGraphicFramePr>
            <a:graphicFrameLocks noChangeAspect="1"/>
          </p:cNvGraphicFramePr>
          <p:nvPr/>
        </p:nvGraphicFramePr>
        <p:xfrm>
          <a:off x="37338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8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Picture 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1" name="Object 21"/>
          <p:cNvGraphicFramePr>
            <a:graphicFrameLocks noChangeAspect="1"/>
          </p:cNvGraphicFramePr>
          <p:nvPr/>
        </p:nvGraphicFramePr>
        <p:xfrm>
          <a:off x="57150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9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Picture 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2" name="Object 22"/>
          <p:cNvGraphicFramePr>
            <a:graphicFrameLocks noChangeAspect="1"/>
          </p:cNvGraphicFramePr>
          <p:nvPr/>
        </p:nvGraphicFramePr>
        <p:xfrm>
          <a:off x="4108450" y="18843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0"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0" name="Picture 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884363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3" name="Object 23"/>
          <p:cNvGraphicFramePr>
            <a:graphicFrameLocks noChangeAspect="1"/>
          </p:cNvGraphicFramePr>
          <p:nvPr/>
        </p:nvGraphicFramePr>
        <p:xfrm>
          <a:off x="4495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1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Picture 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8" name="Object 28"/>
          <p:cNvGraphicFramePr>
            <a:graphicFrameLocks noChangeAspect="1"/>
          </p:cNvGraphicFramePr>
          <p:nvPr/>
        </p:nvGraphicFramePr>
        <p:xfrm>
          <a:off x="48768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2"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Picture 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9" name="Object 29"/>
          <p:cNvGraphicFramePr>
            <a:graphicFrameLocks noChangeAspect="1"/>
          </p:cNvGraphicFramePr>
          <p:nvPr/>
        </p:nvGraphicFramePr>
        <p:xfrm>
          <a:off x="5257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3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Picture 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5" name="Object 35"/>
          <p:cNvGraphicFramePr>
            <a:graphicFrameLocks noChangeAspect="1"/>
          </p:cNvGraphicFramePr>
          <p:nvPr/>
        </p:nvGraphicFramePr>
        <p:xfrm>
          <a:off x="3976688" y="2616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4" name="Equation" r:id="rId13" imgW="380835" imgH="520474" progId="Equation.3">
                  <p:embed/>
                </p:oleObj>
              </mc:Choice>
              <mc:Fallback>
                <p:oleObj name="Equation" r:id="rId13" imgW="380835" imgH="520474" progId="Equation.3">
                  <p:embed/>
                  <p:pic>
                    <p:nvPicPr>
                      <p:cNvPr id="0" name="Picture 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6162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6" name="Line 36"/>
          <p:cNvSpPr>
            <a:spLocks noChangeShapeType="1"/>
          </p:cNvSpPr>
          <p:nvPr/>
        </p:nvSpPr>
        <p:spPr bwMode="auto">
          <a:xfrm>
            <a:off x="5638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77" name="Text Box 37"/>
          <p:cNvSpPr txBox="1">
            <a:spLocks noChangeArrowheads="1"/>
          </p:cNvSpPr>
          <p:nvPr/>
        </p:nvSpPr>
        <p:spPr bwMode="auto">
          <a:xfrm>
            <a:off x="2514600" y="1066800"/>
            <a:ext cx="432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Stay-Option Machine:</a:t>
            </a:r>
          </a:p>
        </p:txBody>
      </p:sp>
      <p:sp>
        <p:nvSpPr>
          <p:cNvPr id="829478" name="Text Box 38"/>
          <p:cNvSpPr txBox="1">
            <a:spLocks noChangeArrowheads="1"/>
          </p:cNvSpPr>
          <p:nvPr/>
        </p:nvSpPr>
        <p:spPr bwMode="auto">
          <a:xfrm>
            <a:off x="3352800" y="2133600"/>
            <a:ext cx="366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829479" name="Line 39"/>
          <p:cNvSpPr>
            <a:spLocks noChangeShapeType="1"/>
          </p:cNvSpPr>
          <p:nvPr/>
        </p:nvSpPr>
        <p:spPr bwMode="auto">
          <a:xfrm>
            <a:off x="6477000" y="1752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480" name="Line 40"/>
          <p:cNvSpPr>
            <a:spLocks noChangeShapeType="1"/>
          </p:cNvSpPr>
          <p:nvPr/>
        </p:nvSpPr>
        <p:spPr bwMode="auto">
          <a:xfrm>
            <a:off x="6477000" y="220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481" name="Line 41"/>
          <p:cNvSpPr>
            <a:spLocks noChangeShapeType="1"/>
          </p:cNvSpPr>
          <p:nvPr/>
        </p:nvSpPr>
        <p:spPr bwMode="auto">
          <a:xfrm>
            <a:off x="6705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82" name="Line 42"/>
          <p:cNvSpPr>
            <a:spLocks noChangeShapeType="1"/>
          </p:cNvSpPr>
          <p:nvPr/>
        </p:nvSpPr>
        <p:spPr bwMode="auto">
          <a:xfrm>
            <a:off x="7086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83" name="Line 43"/>
          <p:cNvSpPr>
            <a:spLocks noChangeShapeType="1"/>
          </p:cNvSpPr>
          <p:nvPr/>
        </p:nvSpPr>
        <p:spPr bwMode="auto">
          <a:xfrm>
            <a:off x="7467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84" name="Line 44"/>
          <p:cNvSpPr>
            <a:spLocks noChangeShapeType="1"/>
          </p:cNvSpPr>
          <p:nvPr/>
        </p:nvSpPr>
        <p:spPr bwMode="auto">
          <a:xfrm>
            <a:off x="7848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85" name="Line 45"/>
          <p:cNvSpPr>
            <a:spLocks noChangeShapeType="1"/>
          </p:cNvSpPr>
          <p:nvPr/>
        </p:nvSpPr>
        <p:spPr bwMode="auto">
          <a:xfrm>
            <a:off x="8229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86" name="Line 46"/>
          <p:cNvSpPr>
            <a:spLocks noChangeShapeType="1"/>
          </p:cNvSpPr>
          <p:nvPr/>
        </p:nvSpPr>
        <p:spPr bwMode="auto">
          <a:xfrm flipV="1">
            <a:off x="7239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487" name="Object 47"/>
          <p:cNvGraphicFramePr>
            <a:graphicFrameLocks noChangeAspect="1"/>
          </p:cNvGraphicFramePr>
          <p:nvPr/>
        </p:nvGraphicFramePr>
        <p:xfrm>
          <a:off x="67818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Picture 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8" name="Object 48"/>
          <p:cNvGraphicFramePr>
            <a:graphicFrameLocks noChangeAspect="1"/>
          </p:cNvGraphicFramePr>
          <p:nvPr/>
        </p:nvGraphicFramePr>
        <p:xfrm>
          <a:off x="87630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6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Picture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9" name="Object 49"/>
          <p:cNvGraphicFramePr>
            <a:graphicFrameLocks noChangeAspect="1"/>
          </p:cNvGraphicFramePr>
          <p:nvPr/>
        </p:nvGraphicFramePr>
        <p:xfrm>
          <a:off x="71628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7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Picture 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0" name="Object 50"/>
          <p:cNvGraphicFramePr>
            <a:graphicFrameLocks noChangeAspect="1"/>
          </p:cNvGraphicFramePr>
          <p:nvPr/>
        </p:nvGraphicFramePr>
        <p:xfrm>
          <a:off x="7543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8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Picture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1" name="Object 51"/>
          <p:cNvGraphicFramePr>
            <a:graphicFrameLocks noChangeAspect="1"/>
          </p:cNvGraphicFramePr>
          <p:nvPr/>
        </p:nvGraphicFramePr>
        <p:xfrm>
          <a:off x="79248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9" name="Equation" r:id="rId20" imgW="253890" imgH="393529" progId="Equation.3">
                  <p:embed/>
                </p:oleObj>
              </mc:Choice>
              <mc:Fallback>
                <p:oleObj name="Equation" r:id="rId20" imgW="253890" imgH="393529" progId="Equation.3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2" name="Object 52"/>
          <p:cNvGraphicFramePr>
            <a:graphicFrameLocks noChangeAspect="1"/>
          </p:cNvGraphicFramePr>
          <p:nvPr/>
        </p:nvGraphicFramePr>
        <p:xfrm>
          <a:off x="8305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0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Picture 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3" name="Object 53"/>
          <p:cNvGraphicFramePr>
            <a:graphicFrameLocks noChangeAspect="1"/>
          </p:cNvGraphicFramePr>
          <p:nvPr/>
        </p:nvGraphicFramePr>
        <p:xfrm>
          <a:off x="6994525" y="2616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1" name="Equation" r:id="rId22" imgW="444307" imgH="520474" progId="Equation.3">
                  <p:embed/>
                </p:oleObj>
              </mc:Choice>
              <mc:Fallback>
                <p:oleObj name="Equation" r:id="rId22" imgW="444307" imgH="520474" progId="Equation.3">
                  <p:embed/>
                  <p:pic>
                    <p:nvPicPr>
                      <p:cNvPr id="0" name="Picture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2616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4" name="Line 54"/>
          <p:cNvSpPr>
            <a:spLocks noChangeShapeType="1"/>
          </p:cNvSpPr>
          <p:nvPr/>
        </p:nvSpPr>
        <p:spPr bwMode="auto">
          <a:xfrm>
            <a:off x="8686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495" name="Text Box 55"/>
          <p:cNvSpPr txBox="1">
            <a:spLocks noChangeArrowheads="1"/>
          </p:cNvSpPr>
          <p:nvPr/>
        </p:nvSpPr>
        <p:spPr bwMode="auto">
          <a:xfrm>
            <a:off x="6477000" y="2133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829496" name="Oval 56"/>
          <p:cNvSpPr>
            <a:spLocks noChangeArrowheads="1"/>
          </p:cNvSpPr>
          <p:nvPr/>
        </p:nvSpPr>
        <p:spPr bwMode="auto">
          <a:xfrm>
            <a:off x="0" y="1752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497" name="Line 57"/>
          <p:cNvSpPr>
            <a:spLocks noChangeShapeType="1"/>
          </p:cNvSpPr>
          <p:nvPr/>
        </p:nvSpPr>
        <p:spPr bwMode="auto">
          <a:xfrm>
            <a:off x="609600" y="1981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498" name="Oval 58"/>
          <p:cNvSpPr>
            <a:spLocks noChangeArrowheads="1"/>
          </p:cNvSpPr>
          <p:nvPr/>
        </p:nvSpPr>
        <p:spPr bwMode="auto">
          <a:xfrm>
            <a:off x="2239963" y="1752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499" name="Object 59"/>
          <p:cNvGraphicFramePr>
            <a:graphicFrameLocks noChangeAspect="1"/>
          </p:cNvGraphicFramePr>
          <p:nvPr/>
        </p:nvGraphicFramePr>
        <p:xfrm>
          <a:off x="152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" name="Equation" r:id="rId24" imgW="380835" imgH="520474" progId="Equation.3">
                  <p:embed/>
                </p:oleObj>
              </mc:Choice>
              <mc:Fallback>
                <p:oleObj name="Equation" r:id="rId24" imgW="380835" imgH="520474" progId="Equation.3">
                  <p:embed/>
                  <p:pic>
                    <p:nvPicPr>
                      <p:cNvPr id="0" name="Picture 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0" name="Object 60"/>
          <p:cNvGraphicFramePr>
            <a:graphicFrameLocks noChangeAspect="1"/>
          </p:cNvGraphicFramePr>
          <p:nvPr/>
        </p:nvGraphicFramePr>
        <p:xfrm>
          <a:off x="2362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3" name="Equation" r:id="rId26" imgW="444307" imgH="520474" progId="Equation.3">
                  <p:embed/>
                </p:oleObj>
              </mc:Choice>
              <mc:Fallback>
                <p:oleObj name="Equation" r:id="rId26" imgW="444307" imgH="520474" progId="Equation.3">
                  <p:embed/>
                  <p:pic>
                    <p:nvPicPr>
                      <p:cNvPr id="0" name="Picture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2" name="Text Box 62"/>
          <p:cNvSpPr txBox="1">
            <a:spLocks noChangeArrowheads="1"/>
          </p:cNvSpPr>
          <p:nvPr/>
        </p:nvSpPr>
        <p:spPr bwMode="auto">
          <a:xfrm>
            <a:off x="1447800" y="3505200"/>
            <a:ext cx="631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Simulation in Standard Machine:</a:t>
            </a:r>
          </a:p>
        </p:txBody>
      </p:sp>
      <p:sp>
        <p:nvSpPr>
          <p:cNvPr id="829503" name="Line 63"/>
          <p:cNvSpPr>
            <a:spLocks noChangeShapeType="1"/>
          </p:cNvSpPr>
          <p:nvPr/>
        </p:nvSpPr>
        <p:spPr bwMode="auto">
          <a:xfrm>
            <a:off x="433388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04" name="Line 64"/>
          <p:cNvSpPr>
            <a:spLocks noChangeShapeType="1"/>
          </p:cNvSpPr>
          <p:nvPr/>
        </p:nvSpPr>
        <p:spPr bwMode="auto">
          <a:xfrm>
            <a:off x="433388" y="4648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05" name="Line 65"/>
          <p:cNvSpPr>
            <a:spLocks noChangeShapeType="1"/>
          </p:cNvSpPr>
          <p:nvPr/>
        </p:nvSpPr>
        <p:spPr bwMode="auto">
          <a:xfrm>
            <a:off x="661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06" name="Line 66"/>
          <p:cNvSpPr>
            <a:spLocks noChangeShapeType="1"/>
          </p:cNvSpPr>
          <p:nvPr/>
        </p:nvSpPr>
        <p:spPr bwMode="auto">
          <a:xfrm>
            <a:off x="1042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07" name="Line 67"/>
          <p:cNvSpPr>
            <a:spLocks noChangeShapeType="1"/>
          </p:cNvSpPr>
          <p:nvPr/>
        </p:nvSpPr>
        <p:spPr bwMode="auto">
          <a:xfrm>
            <a:off x="1423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08" name="Line 68"/>
          <p:cNvSpPr>
            <a:spLocks noChangeShapeType="1"/>
          </p:cNvSpPr>
          <p:nvPr/>
        </p:nvSpPr>
        <p:spPr bwMode="auto">
          <a:xfrm>
            <a:off x="1804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09" name="Line 69"/>
          <p:cNvSpPr>
            <a:spLocks noChangeShapeType="1"/>
          </p:cNvSpPr>
          <p:nvPr/>
        </p:nvSpPr>
        <p:spPr bwMode="auto">
          <a:xfrm>
            <a:off x="2185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10" name="Line 70"/>
          <p:cNvSpPr>
            <a:spLocks noChangeShapeType="1"/>
          </p:cNvSpPr>
          <p:nvPr/>
        </p:nvSpPr>
        <p:spPr bwMode="auto">
          <a:xfrm flipV="1">
            <a:off x="1195388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511" name="Object 71"/>
          <p:cNvGraphicFramePr>
            <a:graphicFrameLocks noChangeAspect="1"/>
          </p:cNvGraphicFramePr>
          <p:nvPr/>
        </p:nvGraphicFramePr>
        <p:xfrm>
          <a:off x="7381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4" name="Equation" r:id="rId27" imgW="253890" imgH="368140" progId="Equation.3">
                  <p:embed/>
                </p:oleObj>
              </mc:Choice>
              <mc:Fallback>
                <p:oleObj name="Equation" r:id="rId27" imgW="253890" imgH="368140" progId="Equation.3">
                  <p:embed/>
                  <p:pic>
                    <p:nvPicPr>
                      <p:cNvPr id="0" name="Picture 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2" name="Object 72"/>
          <p:cNvGraphicFramePr>
            <a:graphicFrameLocks noChangeAspect="1"/>
          </p:cNvGraphicFramePr>
          <p:nvPr/>
        </p:nvGraphicFramePr>
        <p:xfrm>
          <a:off x="27193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5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Picture 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3" name="Object 73"/>
          <p:cNvGraphicFramePr>
            <a:graphicFrameLocks noChangeAspect="1"/>
          </p:cNvGraphicFramePr>
          <p:nvPr/>
        </p:nvGraphicFramePr>
        <p:xfrm>
          <a:off x="1112838" y="4322763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6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Picture 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4322763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4" name="Object 74"/>
          <p:cNvGraphicFramePr>
            <a:graphicFrameLocks noChangeAspect="1"/>
          </p:cNvGraphicFramePr>
          <p:nvPr/>
        </p:nvGraphicFramePr>
        <p:xfrm>
          <a:off x="1500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7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Picture 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5" name="Object 75"/>
          <p:cNvGraphicFramePr>
            <a:graphicFrameLocks noChangeAspect="1"/>
          </p:cNvGraphicFramePr>
          <p:nvPr/>
        </p:nvGraphicFramePr>
        <p:xfrm>
          <a:off x="18811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8" name="Equation" r:id="rId31" imgW="253890" imgH="393529" progId="Equation.3">
                  <p:embed/>
                </p:oleObj>
              </mc:Choice>
              <mc:Fallback>
                <p:oleObj name="Equation" r:id="rId31" imgW="253890" imgH="393529" progId="Equation.3">
                  <p:embed/>
                  <p:pic>
                    <p:nvPicPr>
                      <p:cNvPr id="0" name="Picture 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6" name="Object 76"/>
          <p:cNvGraphicFramePr>
            <a:graphicFrameLocks noChangeAspect="1"/>
          </p:cNvGraphicFramePr>
          <p:nvPr/>
        </p:nvGraphicFramePr>
        <p:xfrm>
          <a:off x="2262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9" name="Equation" r:id="rId32" imgW="266584" imgH="279279" progId="Equation.3">
                  <p:embed/>
                </p:oleObj>
              </mc:Choice>
              <mc:Fallback>
                <p:oleObj name="Equation" r:id="rId32" imgW="266584" imgH="279279" progId="Equation.3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7" name="Object 77"/>
          <p:cNvGraphicFramePr>
            <a:graphicFrameLocks noChangeAspect="1"/>
          </p:cNvGraphicFramePr>
          <p:nvPr/>
        </p:nvGraphicFramePr>
        <p:xfrm>
          <a:off x="981075" y="5054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0" name="Equation" r:id="rId33" imgW="380835" imgH="520474" progId="Equation.3">
                  <p:embed/>
                </p:oleObj>
              </mc:Choice>
              <mc:Fallback>
                <p:oleObj name="Equation" r:id="rId33" imgW="380835" imgH="520474" progId="Equation.3">
                  <p:embed/>
                  <p:pic>
                    <p:nvPicPr>
                      <p:cNvPr id="0" name="Picture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054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8" name="Line 78"/>
          <p:cNvSpPr>
            <a:spLocks noChangeShapeType="1"/>
          </p:cNvSpPr>
          <p:nvPr/>
        </p:nvSpPr>
        <p:spPr bwMode="auto">
          <a:xfrm>
            <a:off x="2643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19" name="Text Box 79"/>
          <p:cNvSpPr txBox="1">
            <a:spLocks noChangeArrowheads="1"/>
          </p:cNvSpPr>
          <p:nvPr/>
        </p:nvSpPr>
        <p:spPr bwMode="auto">
          <a:xfrm>
            <a:off x="304800" y="4648200"/>
            <a:ext cx="366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829520" name="Line 80"/>
          <p:cNvSpPr>
            <a:spLocks noChangeShapeType="1"/>
          </p:cNvSpPr>
          <p:nvPr/>
        </p:nvSpPr>
        <p:spPr bwMode="auto">
          <a:xfrm>
            <a:off x="3481388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21" name="Line 81"/>
          <p:cNvSpPr>
            <a:spLocks noChangeShapeType="1"/>
          </p:cNvSpPr>
          <p:nvPr/>
        </p:nvSpPr>
        <p:spPr bwMode="auto">
          <a:xfrm>
            <a:off x="3481388" y="4648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22" name="Line 82"/>
          <p:cNvSpPr>
            <a:spLocks noChangeShapeType="1"/>
          </p:cNvSpPr>
          <p:nvPr/>
        </p:nvSpPr>
        <p:spPr bwMode="auto">
          <a:xfrm>
            <a:off x="3709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23" name="Line 83"/>
          <p:cNvSpPr>
            <a:spLocks noChangeShapeType="1"/>
          </p:cNvSpPr>
          <p:nvPr/>
        </p:nvSpPr>
        <p:spPr bwMode="auto">
          <a:xfrm>
            <a:off x="4090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24" name="Line 84"/>
          <p:cNvSpPr>
            <a:spLocks noChangeShapeType="1"/>
          </p:cNvSpPr>
          <p:nvPr/>
        </p:nvSpPr>
        <p:spPr bwMode="auto">
          <a:xfrm>
            <a:off x="4471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25" name="Line 85"/>
          <p:cNvSpPr>
            <a:spLocks noChangeShapeType="1"/>
          </p:cNvSpPr>
          <p:nvPr/>
        </p:nvSpPr>
        <p:spPr bwMode="auto">
          <a:xfrm>
            <a:off x="4852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26" name="Line 86"/>
          <p:cNvSpPr>
            <a:spLocks noChangeShapeType="1"/>
          </p:cNvSpPr>
          <p:nvPr/>
        </p:nvSpPr>
        <p:spPr bwMode="auto">
          <a:xfrm>
            <a:off x="5233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27" name="Line 87"/>
          <p:cNvSpPr>
            <a:spLocks noChangeShapeType="1"/>
          </p:cNvSpPr>
          <p:nvPr/>
        </p:nvSpPr>
        <p:spPr bwMode="auto">
          <a:xfrm flipV="1">
            <a:off x="3938588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528" name="Object 88"/>
          <p:cNvGraphicFramePr>
            <a:graphicFrameLocks noChangeAspect="1"/>
          </p:cNvGraphicFramePr>
          <p:nvPr/>
        </p:nvGraphicFramePr>
        <p:xfrm>
          <a:off x="37861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1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Picture 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9" name="Object 89"/>
          <p:cNvGraphicFramePr>
            <a:graphicFrameLocks noChangeAspect="1"/>
          </p:cNvGraphicFramePr>
          <p:nvPr/>
        </p:nvGraphicFramePr>
        <p:xfrm>
          <a:off x="57673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2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Picture 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0" name="Object 90"/>
          <p:cNvGraphicFramePr>
            <a:graphicFrameLocks noChangeAspect="1"/>
          </p:cNvGraphicFramePr>
          <p:nvPr/>
        </p:nvGraphicFramePr>
        <p:xfrm>
          <a:off x="41671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3" name="Equation" r:id="rId36" imgW="253890" imgH="393529" progId="Equation.3">
                  <p:embed/>
                </p:oleObj>
              </mc:Choice>
              <mc:Fallback>
                <p:oleObj name="Equation" r:id="rId36" imgW="253890" imgH="393529" progId="Equation.3">
                  <p:embed/>
                  <p:pic>
                    <p:nvPicPr>
                      <p:cNvPr id="0" name="Picture 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1" name="Object 91"/>
          <p:cNvGraphicFramePr>
            <a:graphicFrameLocks noChangeAspect="1"/>
          </p:cNvGraphicFramePr>
          <p:nvPr/>
        </p:nvGraphicFramePr>
        <p:xfrm>
          <a:off x="4548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4" name="Equation" r:id="rId37" imgW="266584" imgH="279279" progId="Equation.3">
                  <p:embed/>
                </p:oleObj>
              </mc:Choice>
              <mc:Fallback>
                <p:oleObj name="Equation" r:id="rId37" imgW="266584" imgH="279279" progId="Equation.3">
                  <p:embed/>
                  <p:pic>
                    <p:nvPicPr>
                      <p:cNvPr id="0" name="Picture 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2" name="Object 92"/>
          <p:cNvGraphicFramePr>
            <a:graphicFrameLocks noChangeAspect="1"/>
          </p:cNvGraphicFramePr>
          <p:nvPr/>
        </p:nvGraphicFramePr>
        <p:xfrm>
          <a:off x="49291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5" name="Equation" r:id="rId38" imgW="253890" imgH="393529" progId="Equation.3">
                  <p:embed/>
                </p:oleObj>
              </mc:Choice>
              <mc:Fallback>
                <p:oleObj name="Equation" r:id="rId38" imgW="253890" imgH="393529" progId="Equation.3">
                  <p:embed/>
                  <p:pic>
                    <p:nvPicPr>
                      <p:cNvPr id="0" name="Picture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3" name="Object 93"/>
          <p:cNvGraphicFramePr>
            <a:graphicFrameLocks noChangeAspect="1"/>
          </p:cNvGraphicFramePr>
          <p:nvPr/>
        </p:nvGraphicFramePr>
        <p:xfrm>
          <a:off x="5310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6" name="Equation" r:id="rId39" imgW="266584" imgH="279279" progId="Equation.3">
                  <p:embed/>
                </p:oleObj>
              </mc:Choice>
              <mc:Fallback>
                <p:oleObj name="Equation" r:id="rId39" imgW="266584" imgH="279279" progId="Equation.3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4" name="Object 94"/>
          <p:cNvGraphicFramePr>
            <a:graphicFrameLocks noChangeAspect="1"/>
          </p:cNvGraphicFramePr>
          <p:nvPr/>
        </p:nvGraphicFramePr>
        <p:xfrm>
          <a:off x="3709988" y="5029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7" name="Equation" r:id="rId40" imgW="444307" imgH="520474" progId="Equation.3">
                  <p:embed/>
                </p:oleObj>
              </mc:Choice>
              <mc:Fallback>
                <p:oleObj name="Equation" r:id="rId40" imgW="444307" imgH="520474" progId="Equation.3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0292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5" name="Line 95"/>
          <p:cNvSpPr>
            <a:spLocks noChangeShapeType="1"/>
          </p:cNvSpPr>
          <p:nvPr/>
        </p:nvSpPr>
        <p:spPr bwMode="auto">
          <a:xfrm>
            <a:off x="5691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36" name="Text Box 96"/>
          <p:cNvSpPr txBox="1">
            <a:spLocks noChangeArrowheads="1"/>
          </p:cNvSpPr>
          <p:nvPr/>
        </p:nvSpPr>
        <p:spPr bwMode="auto">
          <a:xfrm>
            <a:off x="3276600" y="4648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829537" name="Line 97"/>
          <p:cNvSpPr>
            <a:spLocks noChangeShapeType="1"/>
          </p:cNvSpPr>
          <p:nvPr/>
        </p:nvSpPr>
        <p:spPr bwMode="auto">
          <a:xfrm>
            <a:off x="6605588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38" name="Line 98"/>
          <p:cNvSpPr>
            <a:spLocks noChangeShapeType="1"/>
          </p:cNvSpPr>
          <p:nvPr/>
        </p:nvSpPr>
        <p:spPr bwMode="auto">
          <a:xfrm>
            <a:off x="6605588" y="4648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39" name="Line 99"/>
          <p:cNvSpPr>
            <a:spLocks noChangeShapeType="1"/>
          </p:cNvSpPr>
          <p:nvPr/>
        </p:nvSpPr>
        <p:spPr bwMode="auto">
          <a:xfrm>
            <a:off x="6834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40" name="Line 100"/>
          <p:cNvSpPr>
            <a:spLocks noChangeShapeType="1"/>
          </p:cNvSpPr>
          <p:nvPr/>
        </p:nvSpPr>
        <p:spPr bwMode="auto">
          <a:xfrm>
            <a:off x="7215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41" name="Line 101"/>
          <p:cNvSpPr>
            <a:spLocks noChangeShapeType="1"/>
          </p:cNvSpPr>
          <p:nvPr/>
        </p:nvSpPr>
        <p:spPr bwMode="auto">
          <a:xfrm>
            <a:off x="7596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42" name="Line 102"/>
          <p:cNvSpPr>
            <a:spLocks noChangeShapeType="1"/>
          </p:cNvSpPr>
          <p:nvPr/>
        </p:nvSpPr>
        <p:spPr bwMode="auto">
          <a:xfrm>
            <a:off x="7977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43" name="Line 103"/>
          <p:cNvSpPr>
            <a:spLocks noChangeShapeType="1"/>
          </p:cNvSpPr>
          <p:nvPr/>
        </p:nvSpPr>
        <p:spPr bwMode="auto">
          <a:xfrm>
            <a:off x="8358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44" name="Line 104"/>
          <p:cNvSpPr>
            <a:spLocks noChangeShapeType="1"/>
          </p:cNvSpPr>
          <p:nvPr/>
        </p:nvSpPr>
        <p:spPr bwMode="auto">
          <a:xfrm flipV="1">
            <a:off x="7367588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545" name="Object 105"/>
          <p:cNvGraphicFramePr>
            <a:graphicFrameLocks noChangeAspect="1"/>
          </p:cNvGraphicFramePr>
          <p:nvPr/>
        </p:nvGraphicFramePr>
        <p:xfrm>
          <a:off x="69103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8" name="Equation" r:id="rId41" imgW="253890" imgH="368140" progId="Equation.3">
                  <p:embed/>
                </p:oleObj>
              </mc:Choice>
              <mc:Fallback>
                <p:oleObj name="Equation" r:id="rId41" imgW="253890" imgH="36814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6" name="Object 106"/>
          <p:cNvGraphicFramePr>
            <a:graphicFrameLocks noChangeAspect="1"/>
          </p:cNvGraphicFramePr>
          <p:nvPr/>
        </p:nvGraphicFramePr>
        <p:xfrm>
          <a:off x="88915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9"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5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7" name="Object 107"/>
          <p:cNvGraphicFramePr>
            <a:graphicFrameLocks noChangeAspect="1"/>
          </p:cNvGraphicFramePr>
          <p:nvPr/>
        </p:nvGraphicFramePr>
        <p:xfrm>
          <a:off x="72913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0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8" name="Object 108"/>
          <p:cNvGraphicFramePr>
            <a:graphicFrameLocks noChangeAspect="1"/>
          </p:cNvGraphicFramePr>
          <p:nvPr/>
        </p:nvGraphicFramePr>
        <p:xfrm>
          <a:off x="76723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1" name="Equation" r:id="rId44" imgW="266584" imgH="279279" progId="Equation.3">
                  <p:embed/>
                </p:oleObj>
              </mc:Choice>
              <mc:Fallback>
                <p:oleObj name="Equation" r:id="rId44" imgW="266584" imgH="279279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9" name="Object 109"/>
          <p:cNvGraphicFramePr>
            <a:graphicFrameLocks noChangeAspect="1"/>
          </p:cNvGraphicFramePr>
          <p:nvPr/>
        </p:nvGraphicFramePr>
        <p:xfrm>
          <a:off x="80533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" name="Equation" r:id="rId45" imgW="253890" imgH="393529" progId="Equation.3">
                  <p:embed/>
                </p:oleObj>
              </mc:Choice>
              <mc:Fallback>
                <p:oleObj name="Equation" r:id="rId45" imgW="253890" imgH="393529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0" name="Object 110"/>
          <p:cNvGraphicFramePr>
            <a:graphicFrameLocks noChangeAspect="1"/>
          </p:cNvGraphicFramePr>
          <p:nvPr/>
        </p:nvGraphicFramePr>
        <p:xfrm>
          <a:off x="84343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3" name="Equation" r:id="rId46" imgW="266584" imgH="279279" progId="Equation.3">
                  <p:embed/>
                </p:oleObj>
              </mc:Choice>
              <mc:Fallback>
                <p:oleObj name="Equation" r:id="rId46" imgW="266584" imgH="279279" progId="Equation.3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1" name="Object 111"/>
          <p:cNvGraphicFramePr>
            <a:graphicFrameLocks noChangeAspect="1"/>
          </p:cNvGraphicFramePr>
          <p:nvPr/>
        </p:nvGraphicFramePr>
        <p:xfrm>
          <a:off x="7145338" y="5024438"/>
          <a:ext cx="430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4" name="Equation" r:id="rId47" imgW="431613" imgH="533169" progId="Equation.3">
                  <p:embed/>
                </p:oleObj>
              </mc:Choice>
              <mc:Fallback>
                <p:oleObj name="Equation" r:id="rId47" imgW="431613" imgH="533169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5024438"/>
                        <a:ext cx="4302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2" name="Line 112"/>
          <p:cNvSpPr>
            <a:spLocks noChangeShapeType="1"/>
          </p:cNvSpPr>
          <p:nvPr/>
        </p:nvSpPr>
        <p:spPr bwMode="auto">
          <a:xfrm>
            <a:off x="88153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53" name="Text Box 113"/>
          <p:cNvSpPr txBox="1">
            <a:spLocks noChangeArrowheads="1"/>
          </p:cNvSpPr>
          <p:nvPr/>
        </p:nvSpPr>
        <p:spPr bwMode="auto">
          <a:xfrm>
            <a:off x="6477000" y="4648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829554" name="Text Box 114"/>
          <p:cNvSpPr txBox="1">
            <a:spLocks noChangeArrowheads="1"/>
          </p:cNvSpPr>
          <p:nvPr/>
        </p:nvSpPr>
        <p:spPr bwMode="auto">
          <a:xfrm>
            <a:off x="3200400" y="57912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rgbClr val="FF9900"/>
                </a:solidFill>
                <a:latin typeface="Comic Sans MS" pitchFamily="66" charset="0"/>
              </a:rPr>
              <a:t>END OF PROOF</a:t>
            </a:r>
          </a:p>
        </p:txBody>
      </p:sp>
      <p:graphicFrame>
        <p:nvGraphicFramePr>
          <p:cNvPr id="829555" name="Object 115"/>
          <p:cNvGraphicFramePr>
            <a:graphicFrameLocks noChangeAspect="1"/>
          </p:cNvGraphicFramePr>
          <p:nvPr/>
        </p:nvGraphicFramePr>
        <p:xfrm>
          <a:off x="685800" y="1371600"/>
          <a:ext cx="14541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5" name="Equation" r:id="rId49" imgW="507780" imgH="203112" progId="">
                  <p:embed/>
                </p:oleObj>
              </mc:Choice>
              <mc:Fallback>
                <p:oleObj name="Equation" r:id="rId49" imgW="507780" imgH="203112" progId="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14541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67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0668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multitape</a:t>
            </a:r>
            <a:r>
              <a:rPr lang="en-US" sz="2400" dirty="0" smtClean="0"/>
              <a:t> TM is like an ordinary TM with several tapes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Each tape has its own head for reading/writing Initially the input is on tape 1 and other are blank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Transition function allow for reading, writing, and moving the heads on all tapes simultaneously, i.e.,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2000" y="533400"/>
            <a:ext cx="4766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Multitape</a:t>
            </a:r>
            <a:r>
              <a:rPr lang="en-US" sz="3200" b="1" dirty="0" smtClean="0"/>
              <a:t> Turing Machines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419600"/>
            <a:ext cx="3914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0668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Formal expression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2000" y="533400"/>
            <a:ext cx="4766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Multitape</a:t>
            </a:r>
            <a:r>
              <a:rPr lang="en-US" sz="3200" b="1" dirty="0" smtClean="0"/>
              <a:t> Turing Machines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5543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23622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means that:</a:t>
            </a:r>
          </a:p>
          <a:p>
            <a:r>
              <a:rPr lang="en-US" sz="2400" dirty="0" smtClean="0"/>
              <a:t>if the machine is in state </a:t>
            </a:r>
            <a:r>
              <a:rPr lang="en-US" sz="2400" dirty="0" err="1" smtClean="0"/>
              <a:t>qi</a:t>
            </a:r>
            <a:r>
              <a:rPr lang="en-US" sz="2400" dirty="0" smtClean="0"/>
              <a:t> and heads 1 through k are reading symbols a1 through </a:t>
            </a:r>
            <a:r>
              <a:rPr lang="en-US" sz="2400" dirty="0" err="1" smtClean="0"/>
              <a:t>ak</a:t>
            </a:r>
            <a:r>
              <a:rPr lang="en-US" sz="2400" dirty="0" smtClean="0"/>
              <a:t> the machine goes to state </a:t>
            </a:r>
            <a:r>
              <a:rPr lang="en-US" sz="2400" dirty="0" err="1" smtClean="0"/>
              <a:t>qj</a:t>
            </a:r>
            <a:r>
              <a:rPr lang="en-US" sz="2400" dirty="0" smtClean="0"/>
              <a:t> writes b1 through </a:t>
            </a:r>
            <a:r>
              <a:rPr lang="en-US" sz="2400" dirty="0" err="1" smtClean="0"/>
              <a:t>bk</a:t>
            </a:r>
            <a:r>
              <a:rPr lang="en-US" sz="2400" dirty="0" smtClean="0"/>
              <a:t> on tapes 1 through k respectively and moves each head to the left or right as specified by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0128" y="3892060"/>
            <a:ext cx="257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533400"/>
            <a:ext cx="1717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Theorem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14300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Every </a:t>
            </a:r>
            <a:r>
              <a:rPr lang="en-US" sz="2800" dirty="0" err="1" smtClean="0"/>
              <a:t>multitape</a:t>
            </a:r>
            <a:r>
              <a:rPr lang="en-US" sz="2800" dirty="0" smtClean="0"/>
              <a:t> Turing machine has an equivalent single tape Turing machine.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smtClean="0"/>
              <a:t>Proof</a:t>
            </a:r>
            <a:r>
              <a:rPr lang="en-US" sz="2800" dirty="0" smtClean="0"/>
              <a:t>: we show how to convert a </a:t>
            </a:r>
            <a:r>
              <a:rPr lang="en-US" sz="2800" dirty="0" err="1" smtClean="0"/>
              <a:t>multitape</a:t>
            </a:r>
            <a:r>
              <a:rPr lang="en-US" sz="2800" dirty="0" smtClean="0"/>
              <a:t> TM M into a single tape TM S. The key idea is to show how to simulate M with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548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Simulating M with 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24000"/>
            <a:ext cx="7543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Assume that M has k tapes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 simulates the effect of k tapes by storing their information on its single tape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 uses a new symbol # as a delimiter to separate the contents of different tapes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 keeps track of the location of the heads by marking with a</a:t>
            </a:r>
            <a:r>
              <a:rPr lang="en-US" sz="3600" b="1" dirty="0" smtClean="0"/>
              <a:t>.</a:t>
            </a:r>
            <a:endParaRPr lang="en-US" sz="2400" b="1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3524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Example simulation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Figure below shows how to represent a machine M with 3 tapes by a machine S with one tape.</a:t>
            </a:r>
          </a:p>
          <a:p>
            <a:endParaRPr lang="en-US" sz="2800" dirty="0" smtClean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95600"/>
            <a:ext cx="50006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Line 2"/>
          <p:cNvSpPr>
            <a:spLocks noChangeShapeType="1"/>
          </p:cNvSpPr>
          <p:nvPr/>
        </p:nvSpPr>
        <p:spPr bwMode="auto">
          <a:xfrm flipV="1">
            <a:off x="27432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Multiple Track Tape</a:t>
            </a:r>
          </a:p>
        </p:txBody>
      </p:sp>
      <p:sp>
        <p:nvSpPr>
          <p:cNvPr id="831492" name="Line 4"/>
          <p:cNvSpPr>
            <a:spLocks noChangeShapeType="1"/>
          </p:cNvSpPr>
          <p:nvPr/>
        </p:nvSpPr>
        <p:spPr bwMode="auto">
          <a:xfrm>
            <a:off x="1066800" y="3200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493" name="Line 5"/>
          <p:cNvSpPr>
            <a:spLocks noChangeShapeType="1"/>
          </p:cNvSpPr>
          <p:nvPr/>
        </p:nvSpPr>
        <p:spPr bwMode="auto">
          <a:xfrm>
            <a:off x="1066800" y="3733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494" name="Line 6"/>
          <p:cNvSpPr>
            <a:spLocks noChangeShapeType="1"/>
          </p:cNvSpPr>
          <p:nvPr/>
        </p:nvSpPr>
        <p:spPr bwMode="auto">
          <a:xfrm>
            <a:off x="1066800" y="4267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495" name="Line 7"/>
          <p:cNvSpPr>
            <a:spLocks noChangeShapeType="1"/>
          </p:cNvSpPr>
          <p:nvPr/>
        </p:nvSpPr>
        <p:spPr bwMode="auto">
          <a:xfrm>
            <a:off x="14478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1496" name="Line 8"/>
          <p:cNvSpPr>
            <a:spLocks noChangeShapeType="1"/>
          </p:cNvSpPr>
          <p:nvPr/>
        </p:nvSpPr>
        <p:spPr bwMode="auto">
          <a:xfrm>
            <a:off x="19812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1497" name="Line 9"/>
          <p:cNvSpPr>
            <a:spLocks noChangeShapeType="1"/>
          </p:cNvSpPr>
          <p:nvPr/>
        </p:nvSpPr>
        <p:spPr bwMode="auto">
          <a:xfrm>
            <a:off x="25146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1498" name="Line 10"/>
          <p:cNvSpPr>
            <a:spLocks noChangeShapeType="1"/>
          </p:cNvSpPr>
          <p:nvPr/>
        </p:nvSpPr>
        <p:spPr bwMode="auto">
          <a:xfrm>
            <a:off x="30480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1499" name="Line 11"/>
          <p:cNvSpPr>
            <a:spLocks noChangeShapeType="1"/>
          </p:cNvSpPr>
          <p:nvPr/>
        </p:nvSpPr>
        <p:spPr bwMode="auto">
          <a:xfrm>
            <a:off x="35814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1500" name="Line 12"/>
          <p:cNvSpPr>
            <a:spLocks noChangeShapeType="1"/>
          </p:cNvSpPr>
          <p:nvPr/>
        </p:nvSpPr>
        <p:spPr bwMode="auto">
          <a:xfrm>
            <a:off x="41148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1501" name="Line 13"/>
          <p:cNvSpPr>
            <a:spLocks noChangeShapeType="1"/>
          </p:cNvSpPr>
          <p:nvPr/>
        </p:nvSpPr>
        <p:spPr bwMode="auto">
          <a:xfrm>
            <a:off x="46482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1502" name="Line 14"/>
          <p:cNvSpPr>
            <a:spLocks noChangeShapeType="1"/>
          </p:cNvSpPr>
          <p:nvPr/>
        </p:nvSpPr>
        <p:spPr bwMode="auto">
          <a:xfrm>
            <a:off x="51816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1503" name="Object 15"/>
          <p:cNvGraphicFramePr>
            <a:graphicFrameLocks noChangeAspect="1"/>
          </p:cNvGraphicFramePr>
          <p:nvPr/>
        </p:nvGraphicFramePr>
        <p:xfrm>
          <a:off x="1600200" y="327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4" name="Object 16"/>
          <p:cNvGraphicFramePr>
            <a:graphicFrameLocks noChangeAspect="1"/>
          </p:cNvGraphicFramePr>
          <p:nvPr/>
        </p:nvGraphicFramePr>
        <p:xfrm>
          <a:off x="16002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5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5" name="Object 17"/>
          <p:cNvGraphicFramePr>
            <a:graphicFrameLocks noChangeAspect="1"/>
          </p:cNvGraphicFramePr>
          <p:nvPr/>
        </p:nvGraphicFramePr>
        <p:xfrm>
          <a:off x="4800600" y="327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6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6" name="Object 18"/>
          <p:cNvGraphicFramePr>
            <a:graphicFrameLocks noChangeAspect="1"/>
          </p:cNvGraphicFramePr>
          <p:nvPr/>
        </p:nvGraphicFramePr>
        <p:xfrm>
          <a:off x="48006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7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7" name="Object 19"/>
          <p:cNvGraphicFramePr>
            <a:graphicFrameLocks noChangeAspect="1"/>
          </p:cNvGraphicFramePr>
          <p:nvPr/>
        </p:nvGraphicFramePr>
        <p:xfrm>
          <a:off x="2133600" y="327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8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8" name="Object 20"/>
          <p:cNvGraphicFramePr>
            <a:graphicFrameLocks noChangeAspect="1"/>
          </p:cNvGraphicFramePr>
          <p:nvPr/>
        </p:nvGraphicFramePr>
        <p:xfrm>
          <a:off x="21336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9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09" name="Object 21"/>
          <p:cNvGraphicFramePr>
            <a:graphicFrameLocks noChangeAspect="1"/>
          </p:cNvGraphicFramePr>
          <p:nvPr/>
        </p:nvGraphicFramePr>
        <p:xfrm>
          <a:off x="4267200" y="32654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"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654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0" name="Object 22"/>
          <p:cNvGraphicFramePr>
            <a:graphicFrameLocks noChangeAspect="1"/>
          </p:cNvGraphicFramePr>
          <p:nvPr/>
        </p:nvGraphicFramePr>
        <p:xfrm>
          <a:off x="4241800" y="37988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1" name="Equation" r:id="rId12" imgW="304536" imgH="393359" progId="Equation.3">
                  <p:embed/>
                </p:oleObj>
              </mc:Choice>
              <mc:Fallback>
                <p:oleObj name="Equation" r:id="rId12" imgW="304536" imgH="393359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798888"/>
                        <a:ext cx="3032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1" name="Object 23"/>
          <p:cNvGraphicFramePr>
            <a:graphicFrameLocks noChangeAspect="1"/>
          </p:cNvGraphicFramePr>
          <p:nvPr/>
        </p:nvGraphicFramePr>
        <p:xfrm>
          <a:off x="2667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2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2" name="Object 24"/>
          <p:cNvGraphicFramePr>
            <a:graphicFrameLocks noChangeAspect="1"/>
          </p:cNvGraphicFramePr>
          <p:nvPr/>
        </p:nvGraphicFramePr>
        <p:xfrm>
          <a:off x="2667000" y="37988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3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988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3" name="Object 25"/>
          <p:cNvGraphicFramePr>
            <a:graphicFrameLocks noChangeAspect="1"/>
          </p:cNvGraphicFramePr>
          <p:nvPr/>
        </p:nvGraphicFramePr>
        <p:xfrm>
          <a:off x="3206750" y="3297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4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2972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4" name="Object 26"/>
          <p:cNvGraphicFramePr>
            <a:graphicFrameLocks noChangeAspect="1"/>
          </p:cNvGraphicFramePr>
          <p:nvPr/>
        </p:nvGraphicFramePr>
        <p:xfrm>
          <a:off x="3194050" y="38544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8544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5" name="Object 27"/>
          <p:cNvGraphicFramePr>
            <a:graphicFrameLocks noChangeAspect="1"/>
          </p:cNvGraphicFramePr>
          <p:nvPr/>
        </p:nvGraphicFramePr>
        <p:xfrm>
          <a:off x="3727450" y="33210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6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33210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6" name="Object 28"/>
          <p:cNvGraphicFramePr>
            <a:graphicFrameLocks noChangeAspect="1"/>
          </p:cNvGraphicFramePr>
          <p:nvPr/>
        </p:nvGraphicFramePr>
        <p:xfrm>
          <a:off x="3765550" y="38655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7" name="Equation" r:id="rId21" imgW="241195" imgH="279279" progId="Equation.3">
                  <p:embed/>
                </p:oleObj>
              </mc:Choice>
              <mc:Fallback>
                <p:oleObj name="Equation" r:id="rId21" imgW="241195" imgH="279279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865563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517" name="Text Box 29"/>
          <p:cNvSpPr txBox="1">
            <a:spLocks noChangeArrowheads="1"/>
          </p:cNvSpPr>
          <p:nvPr/>
        </p:nvSpPr>
        <p:spPr bwMode="auto">
          <a:xfrm>
            <a:off x="5927725" y="3073400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track 1</a:t>
            </a:r>
          </a:p>
        </p:txBody>
      </p:sp>
      <p:sp>
        <p:nvSpPr>
          <p:cNvPr id="831518" name="Text Box 30"/>
          <p:cNvSpPr txBox="1">
            <a:spLocks noChangeArrowheads="1"/>
          </p:cNvSpPr>
          <p:nvPr/>
        </p:nvSpPr>
        <p:spPr bwMode="auto">
          <a:xfrm>
            <a:off x="5943600" y="3733800"/>
            <a:ext cx="157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track 2</a:t>
            </a:r>
          </a:p>
        </p:txBody>
      </p:sp>
      <p:sp>
        <p:nvSpPr>
          <p:cNvPr id="831519" name="Oval 31"/>
          <p:cNvSpPr>
            <a:spLocks noChangeArrowheads="1"/>
          </p:cNvSpPr>
          <p:nvPr/>
        </p:nvSpPr>
        <p:spPr bwMode="auto">
          <a:xfrm>
            <a:off x="2362200" y="2743200"/>
            <a:ext cx="838200" cy="190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1520" name="Text Box 32"/>
          <p:cNvSpPr txBox="1">
            <a:spLocks noChangeArrowheads="1"/>
          </p:cNvSpPr>
          <p:nvPr/>
        </p:nvSpPr>
        <p:spPr bwMode="auto">
          <a:xfrm>
            <a:off x="1600200" y="5486400"/>
            <a:ext cx="235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One symbol</a:t>
            </a:r>
          </a:p>
        </p:txBody>
      </p:sp>
      <p:graphicFrame>
        <p:nvGraphicFramePr>
          <p:cNvPr id="831521" name="Object 33"/>
          <p:cNvGraphicFramePr>
            <a:graphicFrameLocks noChangeAspect="1"/>
          </p:cNvGraphicFramePr>
          <p:nvPr/>
        </p:nvGraphicFramePr>
        <p:xfrm>
          <a:off x="3962400" y="5486400"/>
          <a:ext cx="1219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8" name="Equation" r:id="rId23" imgW="863225" imgH="431613" progId="Equation.3">
                  <p:embed/>
                </p:oleObj>
              </mc:Choice>
              <mc:Fallback>
                <p:oleObj name="Equation" r:id="rId23" imgW="863225" imgH="431613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86400"/>
                        <a:ext cx="12192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523" name="Text Box 35"/>
          <p:cNvSpPr txBox="1">
            <a:spLocks noChangeArrowheads="1"/>
          </p:cNvSpPr>
          <p:nvPr/>
        </p:nvSpPr>
        <p:spPr bwMode="auto">
          <a:xfrm>
            <a:off x="1584325" y="4902200"/>
            <a:ext cx="1968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One head</a:t>
            </a:r>
          </a:p>
        </p:txBody>
      </p:sp>
      <p:sp>
        <p:nvSpPr>
          <p:cNvPr id="831524" name="Text Box 36"/>
          <p:cNvSpPr txBox="1">
            <a:spLocks noChangeArrowheads="1"/>
          </p:cNvSpPr>
          <p:nvPr/>
        </p:nvSpPr>
        <p:spPr bwMode="auto">
          <a:xfrm>
            <a:off x="914400" y="1066800"/>
            <a:ext cx="6103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A useful trick to perform more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complicated simulations</a:t>
            </a:r>
          </a:p>
        </p:txBody>
      </p:sp>
      <p:sp>
        <p:nvSpPr>
          <p:cNvPr id="831525" name="Text Box 37"/>
          <p:cNvSpPr txBox="1">
            <a:spLocks noChangeArrowheads="1"/>
          </p:cNvSpPr>
          <p:nvPr/>
        </p:nvSpPr>
        <p:spPr bwMode="auto">
          <a:xfrm>
            <a:off x="152400" y="2590800"/>
            <a:ext cx="198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One Tape</a:t>
            </a:r>
          </a:p>
        </p:txBody>
      </p:sp>
    </p:spTree>
    <p:extLst>
      <p:ext uri="{BB962C8B-B14F-4D97-AF65-F5344CB8AC3E}">
        <p14:creationId xmlns:p14="http://schemas.microsoft.com/office/powerpoint/2010/main" val="26296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2133600" y="4495800"/>
            <a:ext cx="2667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4084" name="Oval 4"/>
          <p:cNvSpPr>
            <a:spLocks noChangeArrowheads="1"/>
          </p:cNvSpPr>
          <p:nvPr/>
        </p:nvSpPr>
        <p:spPr bwMode="auto">
          <a:xfrm>
            <a:off x="2438400" y="5029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4086" name="Oval 6"/>
          <p:cNvSpPr>
            <a:spLocks noChangeArrowheads="1"/>
          </p:cNvSpPr>
          <p:nvPr/>
        </p:nvSpPr>
        <p:spPr bwMode="auto">
          <a:xfrm>
            <a:off x="2971800" y="4800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4087" name="Oval 7"/>
          <p:cNvSpPr>
            <a:spLocks noChangeArrowheads="1"/>
          </p:cNvSpPr>
          <p:nvPr/>
        </p:nvSpPr>
        <p:spPr bwMode="auto">
          <a:xfrm>
            <a:off x="39624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4088" name="Oval 8"/>
          <p:cNvSpPr>
            <a:spLocks noChangeArrowheads="1"/>
          </p:cNvSpPr>
          <p:nvPr/>
        </p:nvSpPr>
        <p:spPr bwMode="auto">
          <a:xfrm>
            <a:off x="29718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4089" name="Line 9"/>
          <p:cNvSpPr>
            <a:spLocks noChangeShapeType="1"/>
          </p:cNvSpPr>
          <p:nvPr/>
        </p:nvSpPr>
        <p:spPr bwMode="auto">
          <a:xfrm>
            <a:off x="22098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4090" name="Line 10"/>
          <p:cNvSpPr>
            <a:spLocks noChangeShapeType="1"/>
          </p:cNvSpPr>
          <p:nvPr/>
        </p:nvSpPr>
        <p:spPr bwMode="auto">
          <a:xfrm flipV="1">
            <a:off x="2743200" y="5029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091" name="Line 11"/>
          <p:cNvSpPr>
            <a:spLocks noChangeShapeType="1"/>
          </p:cNvSpPr>
          <p:nvPr/>
        </p:nvSpPr>
        <p:spPr bwMode="auto">
          <a:xfrm>
            <a:off x="2743200" y="525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092" name="Oval 12"/>
          <p:cNvSpPr>
            <a:spLocks noChangeArrowheads="1"/>
          </p:cNvSpPr>
          <p:nvPr/>
        </p:nvSpPr>
        <p:spPr bwMode="auto">
          <a:xfrm>
            <a:off x="3886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093" name="Freeform 13"/>
          <p:cNvSpPr>
            <a:spLocks/>
          </p:cNvSpPr>
          <p:nvPr/>
        </p:nvSpPr>
        <p:spPr bwMode="auto">
          <a:xfrm>
            <a:off x="3276600" y="5537200"/>
            <a:ext cx="609600" cy="342900"/>
          </a:xfrm>
          <a:custGeom>
            <a:avLst/>
            <a:gdLst>
              <a:gd name="T0" fmla="*/ 0 w 384"/>
              <a:gd name="T1" fmla="*/ 64 h 216"/>
              <a:gd name="T2" fmla="*/ 96 w 384"/>
              <a:gd name="T3" fmla="*/ 208 h 216"/>
              <a:gd name="T4" fmla="*/ 192 w 384"/>
              <a:gd name="T5" fmla="*/ 16 h 216"/>
              <a:gd name="T6" fmla="*/ 288 w 384"/>
              <a:gd name="T7" fmla="*/ 112 h 216"/>
              <a:gd name="T8" fmla="*/ 384 w 384"/>
              <a:gd name="T9" fmla="*/ 11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216">
                <a:moveTo>
                  <a:pt x="0" y="64"/>
                </a:moveTo>
                <a:cubicBezTo>
                  <a:pt x="32" y="140"/>
                  <a:pt x="64" y="216"/>
                  <a:pt x="96" y="208"/>
                </a:cubicBezTo>
                <a:cubicBezTo>
                  <a:pt x="128" y="200"/>
                  <a:pt x="160" y="32"/>
                  <a:pt x="192" y="16"/>
                </a:cubicBezTo>
                <a:cubicBezTo>
                  <a:pt x="224" y="0"/>
                  <a:pt x="256" y="96"/>
                  <a:pt x="288" y="112"/>
                </a:cubicBezTo>
                <a:cubicBezTo>
                  <a:pt x="320" y="128"/>
                  <a:pt x="352" y="120"/>
                  <a:pt x="384" y="1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094" name="Oval 14"/>
          <p:cNvSpPr>
            <a:spLocks noChangeArrowheads="1"/>
          </p:cNvSpPr>
          <p:nvPr/>
        </p:nvSpPr>
        <p:spPr bwMode="auto">
          <a:xfrm>
            <a:off x="37338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4095" name="Line 15"/>
          <p:cNvSpPr>
            <a:spLocks noChangeShapeType="1"/>
          </p:cNvSpPr>
          <p:nvPr/>
        </p:nvSpPr>
        <p:spPr bwMode="auto">
          <a:xfrm>
            <a:off x="1828800" y="1676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096" name="Line 16"/>
          <p:cNvSpPr>
            <a:spLocks noChangeShapeType="1"/>
          </p:cNvSpPr>
          <p:nvPr/>
        </p:nvSpPr>
        <p:spPr bwMode="auto">
          <a:xfrm>
            <a:off x="1828800" y="21336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097" name="Line 17"/>
          <p:cNvSpPr>
            <a:spLocks noChangeShapeType="1"/>
          </p:cNvSpPr>
          <p:nvPr/>
        </p:nvSpPr>
        <p:spPr bwMode="auto">
          <a:xfrm>
            <a:off x="2286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098" name="Line 18"/>
          <p:cNvSpPr>
            <a:spLocks noChangeShapeType="1"/>
          </p:cNvSpPr>
          <p:nvPr/>
        </p:nvSpPr>
        <p:spPr bwMode="auto">
          <a:xfrm>
            <a:off x="2667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099" name="Line 19"/>
          <p:cNvSpPr>
            <a:spLocks noChangeShapeType="1"/>
          </p:cNvSpPr>
          <p:nvPr/>
        </p:nvSpPr>
        <p:spPr bwMode="auto">
          <a:xfrm>
            <a:off x="3048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0" name="Line 20"/>
          <p:cNvSpPr>
            <a:spLocks noChangeShapeType="1"/>
          </p:cNvSpPr>
          <p:nvPr/>
        </p:nvSpPr>
        <p:spPr bwMode="auto">
          <a:xfrm>
            <a:off x="3429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1" name="Line 21"/>
          <p:cNvSpPr>
            <a:spLocks noChangeShapeType="1"/>
          </p:cNvSpPr>
          <p:nvPr/>
        </p:nvSpPr>
        <p:spPr bwMode="auto">
          <a:xfrm>
            <a:off x="3810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2" name="Line 22"/>
          <p:cNvSpPr>
            <a:spLocks noChangeShapeType="1"/>
          </p:cNvSpPr>
          <p:nvPr/>
        </p:nvSpPr>
        <p:spPr bwMode="auto">
          <a:xfrm>
            <a:off x="4191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3" name="Line 23"/>
          <p:cNvSpPr>
            <a:spLocks noChangeShapeType="1"/>
          </p:cNvSpPr>
          <p:nvPr/>
        </p:nvSpPr>
        <p:spPr bwMode="auto">
          <a:xfrm>
            <a:off x="4572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4" name="Line 24"/>
          <p:cNvSpPr>
            <a:spLocks noChangeShapeType="1"/>
          </p:cNvSpPr>
          <p:nvPr/>
        </p:nvSpPr>
        <p:spPr bwMode="auto">
          <a:xfrm>
            <a:off x="4953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5" name="Line 25"/>
          <p:cNvSpPr>
            <a:spLocks noChangeShapeType="1"/>
          </p:cNvSpPr>
          <p:nvPr/>
        </p:nvSpPr>
        <p:spPr bwMode="auto">
          <a:xfrm>
            <a:off x="5334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6" name="Line 26"/>
          <p:cNvSpPr>
            <a:spLocks noChangeShapeType="1"/>
          </p:cNvSpPr>
          <p:nvPr/>
        </p:nvSpPr>
        <p:spPr bwMode="auto">
          <a:xfrm>
            <a:off x="5715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7" name="Line 27"/>
          <p:cNvSpPr>
            <a:spLocks noChangeShapeType="1"/>
          </p:cNvSpPr>
          <p:nvPr/>
        </p:nvSpPr>
        <p:spPr bwMode="auto">
          <a:xfrm>
            <a:off x="6096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8" name="Line 28"/>
          <p:cNvSpPr>
            <a:spLocks noChangeShapeType="1"/>
          </p:cNvSpPr>
          <p:nvPr/>
        </p:nvSpPr>
        <p:spPr bwMode="auto">
          <a:xfrm>
            <a:off x="6477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09" name="Line 29"/>
          <p:cNvSpPr>
            <a:spLocks noChangeShapeType="1"/>
          </p:cNvSpPr>
          <p:nvPr/>
        </p:nvSpPr>
        <p:spPr bwMode="auto">
          <a:xfrm>
            <a:off x="6858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10" name="Line 30"/>
          <p:cNvSpPr>
            <a:spLocks noChangeShapeType="1"/>
          </p:cNvSpPr>
          <p:nvPr/>
        </p:nvSpPr>
        <p:spPr bwMode="auto">
          <a:xfrm>
            <a:off x="7239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13" name="Line 33"/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4114" name="Text Box 34"/>
          <p:cNvSpPr txBox="1">
            <a:spLocks noChangeArrowheads="1"/>
          </p:cNvSpPr>
          <p:nvPr/>
        </p:nvSpPr>
        <p:spPr bwMode="auto">
          <a:xfrm>
            <a:off x="1447800" y="2590800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Read-Write Head</a:t>
            </a:r>
          </a:p>
        </p:txBody>
      </p:sp>
      <p:sp>
        <p:nvSpPr>
          <p:cNvPr id="814115" name="Text Box 35"/>
          <p:cNvSpPr txBox="1">
            <a:spLocks noChangeArrowheads="1"/>
          </p:cNvSpPr>
          <p:nvPr/>
        </p:nvSpPr>
        <p:spPr bwMode="auto">
          <a:xfrm>
            <a:off x="2133600" y="3886200"/>
            <a:ext cx="250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Control Unit</a:t>
            </a:r>
          </a:p>
        </p:txBody>
      </p:sp>
      <p:graphicFrame>
        <p:nvGraphicFramePr>
          <p:cNvPr id="814116" name="Object 36"/>
          <p:cNvGraphicFramePr>
            <a:graphicFrameLocks noChangeAspect="1"/>
          </p:cNvGraphicFramePr>
          <p:nvPr/>
        </p:nvGraphicFramePr>
        <p:xfrm>
          <a:off x="2362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17" name="Object 37"/>
          <p:cNvGraphicFramePr>
            <a:graphicFrameLocks noChangeAspect="1"/>
          </p:cNvGraphicFramePr>
          <p:nvPr/>
        </p:nvGraphicFramePr>
        <p:xfrm>
          <a:off x="19050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18" name="Object 38"/>
          <p:cNvGraphicFramePr>
            <a:graphicFrameLocks noChangeAspect="1"/>
          </p:cNvGraphicFramePr>
          <p:nvPr/>
        </p:nvGraphicFramePr>
        <p:xfrm>
          <a:off x="2743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4"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19" name="Object 39"/>
          <p:cNvGraphicFramePr>
            <a:graphicFrameLocks noChangeAspect="1"/>
          </p:cNvGraphicFramePr>
          <p:nvPr/>
        </p:nvGraphicFramePr>
        <p:xfrm>
          <a:off x="3124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5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0" name="Object 40"/>
          <p:cNvGraphicFramePr>
            <a:graphicFrameLocks noChangeAspect="1"/>
          </p:cNvGraphicFramePr>
          <p:nvPr/>
        </p:nvGraphicFramePr>
        <p:xfrm>
          <a:off x="5041900" y="1828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6" name="Equation" r:id="rId9" imgW="241195" imgH="279279" progId="Equation.3">
                  <p:embed/>
                </p:oleObj>
              </mc:Choice>
              <mc:Fallback>
                <p:oleObj name="Equation" r:id="rId9" imgW="241195" imgH="279279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828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1" name="Object 41"/>
          <p:cNvGraphicFramePr>
            <a:graphicFrameLocks noChangeAspect="1"/>
          </p:cNvGraphicFramePr>
          <p:nvPr/>
        </p:nvGraphicFramePr>
        <p:xfrm>
          <a:off x="6934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7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2" name="Object 42"/>
          <p:cNvGraphicFramePr>
            <a:graphicFrameLocks noChangeAspect="1"/>
          </p:cNvGraphicFramePr>
          <p:nvPr/>
        </p:nvGraphicFramePr>
        <p:xfrm>
          <a:off x="6553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8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3" name="Object 43"/>
          <p:cNvGraphicFramePr>
            <a:graphicFrameLocks noChangeAspect="1"/>
          </p:cNvGraphicFramePr>
          <p:nvPr/>
        </p:nvGraphicFramePr>
        <p:xfrm>
          <a:off x="7315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9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4" name="Object 44"/>
          <p:cNvGraphicFramePr>
            <a:graphicFrameLocks noChangeAspect="1"/>
          </p:cNvGraphicFramePr>
          <p:nvPr/>
        </p:nvGraphicFramePr>
        <p:xfrm>
          <a:off x="35052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Equation" r:id="rId14" imgW="253890" imgH="393529" progId="Equation.3">
                  <p:embed/>
                </p:oleObj>
              </mc:Choice>
              <mc:Fallback>
                <p:oleObj name="Equation" r:id="rId14" imgW="253890" imgH="393529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5" name="Object 45"/>
          <p:cNvGraphicFramePr>
            <a:graphicFrameLocks noChangeAspect="1"/>
          </p:cNvGraphicFramePr>
          <p:nvPr/>
        </p:nvGraphicFramePr>
        <p:xfrm>
          <a:off x="3886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6" name="Object 46"/>
          <p:cNvGraphicFramePr>
            <a:graphicFrameLocks noChangeAspect="1"/>
          </p:cNvGraphicFramePr>
          <p:nvPr/>
        </p:nvGraphicFramePr>
        <p:xfrm>
          <a:off x="5791200" y="1828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2" name="Equation" r:id="rId17" imgW="241195" imgH="279279" progId="Equation.3">
                  <p:embed/>
                </p:oleObj>
              </mc:Choice>
              <mc:Fallback>
                <p:oleObj name="Equation" r:id="rId17" imgW="241195" imgH="279279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828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7" name="Object 47"/>
          <p:cNvGraphicFramePr>
            <a:graphicFrameLocks noChangeAspect="1"/>
          </p:cNvGraphicFramePr>
          <p:nvPr/>
        </p:nvGraphicFramePr>
        <p:xfrm>
          <a:off x="42672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3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8" name="Object 48"/>
          <p:cNvGraphicFramePr>
            <a:graphicFrameLocks noChangeAspect="1"/>
          </p:cNvGraphicFramePr>
          <p:nvPr/>
        </p:nvGraphicFramePr>
        <p:xfrm>
          <a:off x="46482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4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29" name="Object 49"/>
          <p:cNvGraphicFramePr>
            <a:graphicFrameLocks noChangeAspect="1"/>
          </p:cNvGraphicFramePr>
          <p:nvPr/>
        </p:nvGraphicFramePr>
        <p:xfrm>
          <a:off x="5410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5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30" name="Object 50"/>
          <p:cNvGraphicFramePr>
            <a:graphicFrameLocks noChangeAspect="1"/>
          </p:cNvGraphicFramePr>
          <p:nvPr/>
        </p:nvGraphicFramePr>
        <p:xfrm>
          <a:off x="6172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6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4131" name="Text Box 51"/>
          <p:cNvSpPr txBox="1">
            <a:spLocks noChangeArrowheads="1"/>
          </p:cNvSpPr>
          <p:nvPr/>
        </p:nvSpPr>
        <p:spPr bwMode="auto">
          <a:xfrm>
            <a:off x="5029200" y="5029200"/>
            <a:ext cx="278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Deterministic</a:t>
            </a:r>
          </a:p>
        </p:txBody>
      </p:sp>
      <p:sp>
        <p:nvSpPr>
          <p:cNvPr id="814132" name="Rectangle 52"/>
          <p:cNvSpPr>
            <a:spLocks noChangeArrowheads="1"/>
          </p:cNvSpPr>
          <p:nvPr/>
        </p:nvSpPr>
        <p:spPr bwMode="auto">
          <a:xfrm>
            <a:off x="152400" y="3810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3600">
                <a:solidFill>
                  <a:schemeClr val="hlink"/>
                </a:solidFill>
              </a:rPr>
              <a:t>The Standard Model</a:t>
            </a:r>
          </a:p>
        </p:txBody>
      </p:sp>
      <p:sp>
        <p:nvSpPr>
          <p:cNvPr id="814133" name="Text Box 53"/>
          <p:cNvSpPr txBox="1">
            <a:spLocks noChangeArrowheads="1"/>
          </p:cNvSpPr>
          <p:nvPr/>
        </p:nvSpPr>
        <p:spPr bwMode="auto">
          <a:xfrm>
            <a:off x="822325" y="1016000"/>
            <a:ext cx="272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Infinite Tape</a:t>
            </a:r>
          </a:p>
        </p:txBody>
      </p:sp>
      <p:sp>
        <p:nvSpPr>
          <p:cNvPr id="814134" name="Text Box 54"/>
          <p:cNvSpPr txBox="1">
            <a:spLocks noChangeArrowheads="1"/>
          </p:cNvSpPr>
          <p:nvPr/>
        </p:nvSpPr>
        <p:spPr bwMode="auto">
          <a:xfrm>
            <a:off x="5334000" y="2590800"/>
            <a:ext cx="299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(Left or Right)</a:t>
            </a:r>
          </a:p>
        </p:txBody>
      </p:sp>
    </p:spTree>
    <p:extLst>
      <p:ext uri="{BB962C8B-B14F-4D97-AF65-F5344CB8AC3E}">
        <p14:creationId xmlns:p14="http://schemas.microsoft.com/office/powerpoint/2010/main" val="1874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Line 2"/>
          <p:cNvSpPr>
            <a:spLocks noChangeShapeType="1"/>
          </p:cNvSpPr>
          <p:nvPr/>
        </p:nvSpPr>
        <p:spPr bwMode="auto">
          <a:xfrm flipV="1">
            <a:off x="4038600" y="1612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15" name="Line 3"/>
          <p:cNvSpPr>
            <a:spLocks noChangeShapeType="1"/>
          </p:cNvSpPr>
          <p:nvPr/>
        </p:nvSpPr>
        <p:spPr bwMode="auto">
          <a:xfrm>
            <a:off x="1828800" y="5461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16" name="Line 4"/>
          <p:cNvSpPr>
            <a:spLocks noChangeShapeType="1"/>
          </p:cNvSpPr>
          <p:nvPr/>
        </p:nvSpPr>
        <p:spPr bwMode="auto">
          <a:xfrm>
            <a:off x="1828800" y="10795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17" name="Line 5"/>
          <p:cNvSpPr>
            <a:spLocks noChangeShapeType="1"/>
          </p:cNvSpPr>
          <p:nvPr/>
        </p:nvSpPr>
        <p:spPr bwMode="auto">
          <a:xfrm>
            <a:off x="1828800" y="16129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18" name="Line 6"/>
          <p:cNvSpPr>
            <a:spLocks noChangeShapeType="1"/>
          </p:cNvSpPr>
          <p:nvPr/>
        </p:nvSpPr>
        <p:spPr bwMode="auto">
          <a:xfrm>
            <a:off x="2209800" y="5461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>
            <a:off x="2743200" y="5461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auto">
          <a:xfrm>
            <a:off x="3276600" y="5461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1" name="Line 9"/>
          <p:cNvSpPr>
            <a:spLocks noChangeShapeType="1"/>
          </p:cNvSpPr>
          <p:nvPr/>
        </p:nvSpPr>
        <p:spPr bwMode="auto">
          <a:xfrm>
            <a:off x="3810000" y="5461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2" name="Line 10"/>
          <p:cNvSpPr>
            <a:spLocks noChangeShapeType="1"/>
          </p:cNvSpPr>
          <p:nvPr/>
        </p:nvSpPr>
        <p:spPr bwMode="auto">
          <a:xfrm>
            <a:off x="4343400" y="5461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>
            <a:off x="4876800" y="5461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5410200" y="5461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5" name="Line 13"/>
          <p:cNvSpPr>
            <a:spLocks noChangeShapeType="1"/>
          </p:cNvSpPr>
          <p:nvPr/>
        </p:nvSpPr>
        <p:spPr bwMode="auto">
          <a:xfrm>
            <a:off x="5943600" y="5461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2526" name="Object 14"/>
          <p:cNvGraphicFramePr>
            <a:graphicFrameLocks noChangeAspect="1"/>
          </p:cNvGraphicFramePr>
          <p:nvPr/>
        </p:nvGraphicFramePr>
        <p:xfrm>
          <a:off x="2362200" y="6223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6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223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7" name="Object 15"/>
          <p:cNvGraphicFramePr>
            <a:graphicFrameLocks noChangeAspect="1"/>
          </p:cNvGraphicFramePr>
          <p:nvPr/>
        </p:nvGraphicFramePr>
        <p:xfrm>
          <a:off x="2362200" y="11557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7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557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8" name="Object 16"/>
          <p:cNvGraphicFramePr>
            <a:graphicFrameLocks noChangeAspect="1"/>
          </p:cNvGraphicFramePr>
          <p:nvPr/>
        </p:nvGraphicFramePr>
        <p:xfrm>
          <a:off x="5562600" y="6223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8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223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9" name="Object 17"/>
          <p:cNvGraphicFramePr>
            <a:graphicFrameLocks noChangeAspect="1"/>
          </p:cNvGraphicFramePr>
          <p:nvPr/>
        </p:nvGraphicFramePr>
        <p:xfrm>
          <a:off x="5562600" y="11557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9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Picture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557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0" name="Object 18"/>
          <p:cNvGraphicFramePr>
            <a:graphicFrameLocks noChangeAspect="1"/>
          </p:cNvGraphicFramePr>
          <p:nvPr/>
        </p:nvGraphicFramePr>
        <p:xfrm>
          <a:off x="2895600" y="6223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0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Picture 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223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1" name="Object 19"/>
          <p:cNvGraphicFramePr>
            <a:graphicFrameLocks noChangeAspect="1"/>
          </p:cNvGraphicFramePr>
          <p:nvPr/>
        </p:nvGraphicFramePr>
        <p:xfrm>
          <a:off x="2895600" y="11557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1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557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2" name="Object 20"/>
          <p:cNvGraphicFramePr>
            <a:graphicFrameLocks noChangeAspect="1"/>
          </p:cNvGraphicFramePr>
          <p:nvPr/>
        </p:nvGraphicFramePr>
        <p:xfrm>
          <a:off x="5029200" y="6111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" name="Equation" r:id="rId10" imgW="253890" imgH="393529" progId="Equation.3">
                  <p:embed/>
                </p:oleObj>
              </mc:Choice>
              <mc:Fallback>
                <p:oleObj name="Equation" r:id="rId10" imgW="253890" imgH="393529" progId="Equation.3">
                  <p:embed/>
                  <p:pic>
                    <p:nvPicPr>
                      <p:cNvPr id="0" name="Picture 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111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3" name="Object 21"/>
          <p:cNvGraphicFramePr>
            <a:graphicFrameLocks noChangeAspect="1"/>
          </p:cNvGraphicFramePr>
          <p:nvPr/>
        </p:nvGraphicFramePr>
        <p:xfrm>
          <a:off x="5003800" y="11445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" name="Equation" r:id="rId12" imgW="304536" imgH="393359" progId="Equation.3">
                  <p:embed/>
                </p:oleObj>
              </mc:Choice>
              <mc:Fallback>
                <p:oleObj name="Equation" r:id="rId12" imgW="304536" imgH="393359" progId="Equation.3">
                  <p:embed/>
                  <p:pic>
                    <p:nvPicPr>
                      <p:cNvPr id="0" name="Picture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144588"/>
                        <a:ext cx="3032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4" name="Object 22"/>
          <p:cNvGraphicFramePr>
            <a:graphicFrameLocks noChangeAspect="1"/>
          </p:cNvGraphicFramePr>
          <p:nvPr/>
        </p:nvGraphicFramePr>
        <p:xfrm>
          <a:off x="3429000" y="698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4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985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5" name="Object 23"/>
          <p:cNvGraphicFramePr>
            <a:graphicFrameLocks noChangeAspect="1"/>
          </p:cNvGraphicFramePr>
          <p:nvPr/>
        </p:nvGraphicFramePr>
        <p:xfrm>
          <a:off x="3429000" y="11445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5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45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6" name="Object 24"/>
          <p:cNvGraphicFramePr>
            <a:graphicFrameLocks noChangeAspect="1"/>
          </p:cNvGraphicFramePr>
          <p:nvPr/>
        </p:nvGraphicFramePr>
        <p:xfrm>
          <a:off x="3968750" y="6429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6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6429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7" name="Object 25"/>
          <p:cNvGraphicFramePr>
            <a:graphicFrameLocks noChangeAspect="1"/>
          </p:cNvGraphicFramePr>
          <p:nvPr/>
        </p:nvGraphicFramePr>
        <p:xfrm>
          <a:off x="3956050" y="12001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12001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8" name="Object 26"/>
          <p:cNvGraphicFramePr>
            <a:graphicFrameLocks noChangeAspect="1"/>
          </p:cNvGraphicFramePr>
          <p:nvPr/>
        </p:nvGraphicFramePr>
        <p:xfrm>
          <a:off x="4489450" y="6667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8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6667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9" name="Object 27"/>
          <p:cNvGraphicFramePr>
            <a:graphicFrameLocks noChangeAspect="1"/>
          </p:cNvGraphicFramePr>
          <p:nvPr/>
        </p:nvGraphicFramePr>
        <p:xfrm>
          <a:off x="4527550" y="12112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9" name="Equation" r:id="rId21" imgW="241195" imgH="279279" progId="Equation.3">
                  <p:embed/>
                </p:oleObj>
              </mc:Choice>
              <mc:Fallback>
                <p:oleObj name="Equation" r:id="rId21" imgW="241195" imgH="279279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211263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0" name="Text Box 28"/>
          <p:cNvSpPr txBox="1">
            <a:spLocks noChangeArrowheads="1"/>
          </p:cNvSpPr>
          <p:nvPr/>
        </p:nvSpPr>
        <p:spPr bwMode="auto">
          <a:xfrm>
            <a:off x="6689725" y="419100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track 1</a:t>
            </a:r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6705600" y="1079500"/>
            <a:ext cx="157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track 2</a:t>
            </a:r>
          </a:p>
        </p:txBody>
      </p:sp>
      <p:sp>
        <p:nvSpPr>
          <p:cNvPr id="832542" name="Oval 30"/>
          <p:cNvSpPr>
            <a:spLocks noChangeArrowheads="1"/>
          </p:cNvSpPr>
          <p:nvPr/>
        </p:nvSpPr>
        <p:spPr bwMode="auto">
          <a:xfrm>
            <a:off x="2163763" y="5715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2543" name="Object 31"/>
          <p:cNvGraphicFramePr>
            <a:graphicFrameLocks noChangeAspect="1"/>
          </p:cNvGraphicFramePr>
          <p:nvPr/>
        </p:nvGraphicFramePr>
        <p:xfrm>
          <a:off x="2239963" y="5638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0" name="Equation" r:id="rId23" imgW="380835" imgH="520474" progId="Equation.3">
                  <p:embed/>
                </p:oleObj>
              </mc:Choice>
              <mc:Fallback>
                <p:oleObj name="Equation" r:id="rId23" imgW="380835" imgH="520474" progId="Equation.3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638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4" name="Oval 32"/>
          <p:cNvSpPr>
            <a:spLocks noChangeArrowheads="1"/>
          </p:cNvSpPr>
          <p:nvPr/>
        </p:nvSpPr>
        <p:spPr bwMode="auto">
          <a:xfrm>
            <a:off x="6278563" y="5715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2545" name="Object 33"/>
          <p:cNvGraphicFramePr>
            <a:graphicFrameLocks noChangeAspect="1"/>
          </p:cNvGraphicFramePr>
          <p:nvPr/>
        </p:nvGraphicFramePr>
        <p:xfrm>
          <a:off x="6324600" y="5638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1" name="Equation" r:id="rId25" imgW="444307" imgH="520474" progId="Equation.3">
                  <p:embed/>
                </p:oleObj>
              </mc:Choice>
              <mc:Fallback>
                <p:oleObj name="Equation" r:id="rId25" imgW="444307" imgH="520474" progId="Equation.3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388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6" name="Line 34"/>
          <p:cNvSpPr>
            <a:spLocks noChangeShapeType="1"/>
          </p:cNvSpPr>
          <p:nvPr/>
        </p:nvSpPr>
        <p:spPr bwMode="auto">
          <a:xfrm>
            <a:off x="2773363" y="5943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2548" name="Object 36"/>
          <p:cNvGraphicFramePr>
            <a:graphicFrameLocks noChangeAspect="1"/>
          </p:cNvGraphicFramePr>
          <p:nvPr/>
        </p:nvGraphicFramePr>
        <p:xfrm>
          <a:off x="3886200" y="19939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2" name="Equation" r:id="rId27" imgW="380835" imgH="520474" progId="Equation.3">
                  <p:embed/>
                </p:oleObj>
              </mc:Choice>
              <mc:Fallback>
                <p:oleObj name="Equation" r:id="rId27" imgW="380835" imgH="520474" progId="Equation.3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939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9" name="Line 37"/>
          <p:cNvSpPr>
            <a:spLocks noChangeShapeType="1"/>
          </p:cNvSpPr>
          <p:nvPr/>
        </p:nvSpPr>
        <p:spPr bwMode="auto">
          <a:xfrm flipV="1">
            <a:off x="34829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0" name="Line 38"/>
          <p:cNvSpPr>
            <a:spLocks noChangeShapeType="1"/>
          </p:cNvSpPr>
          <p:nvPr/>
        </p:nvSpPr>
        <p:spPr bwMode="auto">
          <a:xfrm>
            <a:off x="1828800" y="2743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51" name="Line 39"/>
          <p:cNvSpPr>
            <a:spLocks noChangeShapeType="1"/>
          </p:cNvSpPr>
          <p:nvPr/>
        </p:nvSpPr>
        <p:spPr bwMode="auto">
          <a:xfrm>
            <a:off x="1828800" y="3276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52" name="Line 40"/>
          <p:cNvSpPr>
            <a:spLocks noChangeShapeType="1"/>
          </p:cNvSpPr>
          <p:nvPr/>
        </p:nvSpPr>
        <p:spPr bwMode="auto">
          <a:xfrm>
            <a:off x="1828800" y="3810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53" name="Line 41"/>
          <p:cNvSpPr>
            <a:spLocks noChangeShapeType="1"/>
          </p:cNvSpPr>
          <p:nvPr/>
        </p:nvSpPr>
        <p:spPr bwMode="auto">
          <a:xfrm>
            <a:off x="22098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4" name="Line 42"/>
          <p:cNvSpPr>
            <a:spLocks noChangeShapeType="1"/>
          </p:cNvSpPr>
          <p:nvPr/>
        </p:nvSpPr>
        <p:spPr bwMode="auto">
          <a:xfrm>
            <a:off x="27432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5" name="Line 43"/>
          <p:cNvSpPr>
            <a:spLocks noChangeShapeType="1"/>
          </p:cNvSpPr>
          <p:nvPr/>
        </p:nvSpPr>
        <p:spPr bwMode="auto">
          <a:xfrm>
            <a:off x="32766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6" name="Line 44"/>
          <p:cNvSpPr>
            <a:spLocks noChangeShapeType="1"/>
          </p:cNvSpPr>
          <p:nvPr/>
        </p:nvSpPr>
        <p:spPr bwMode="auto">
          <a:xfrm>
            <a:off x="38100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7" name="Line 45"/>
          <p:cNvSpPr>
            <a:spLocks noChangeShapeType="1"/>
          </p:cNvSpPr>
          <p:nvPr/>
        </p:nvSpPr>
        <p:spPr bwMode="auto">
          <a:xfrm>
            <a:off x="43434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8" name="Line 46"/>
          <p:cNvSpPr>
            <a:spLocks noChangeShapeType="1"/>
          </p:cNvSpPr>
          <p:nvPr/>
        </p:nvSpPr>
        <p:spPr bwMode="auto">
          <a:xfrm>
            <a:off x="48768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9" name="Line 47"/>
          <p:cNvSpPr>
            <a:spLocks noChangeShapeType="1"/>
          </p:cNvSpPr>
          <p:nvPr/>
        </p:nvSpPr>
        <p:spPr bwMode="auto">
          <a:xfrm>
            <a:off x="54102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60" name="Line 48"/>
          <p:cNvSpPr>
            <a:spLocks noChangeShapeType="1"/>
          </p:cNvSpPr>
          <p:nvPr/>
        </p:nvSpPr>
        <p:spPr bwMode="auto">
          <a:xfrm>
            <a:off x="59436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2561" name="Object 49"/>
          <p:cNvGraphicFramePr>
            <a:graphicFrameLocks noChangeAspect="1"/>
          </p:cNvGraphicFramePr>
          <p:nvPr/>
        </p:nvGraphicFramePr>
        <p:xfrm>
          <a:off x="2362200" y="281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2" name="Object 50"/>
          <p:cNvGraphicFramePr>
            <a:graphicFrameLocks noChangeAspect="1"/>
          </p:cNvGraphicFramePr>
          <p:nvPr/>
        </p:nvGraphicFramePr>
        <p:xfrm>
          <a:off x="2362200" y="335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3" name="Object 51"/>
          <p:cNvGraphicFramePr>
            <a:graphicFrameLocks noChangeAspect="1"/>
          </p:cNvGraphicFramePr>
          <p:nvPr/>
        </p:nvGraphicFramePr>
        <p:xfrm>
          <a:off x="5562600" y="281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5" name="Equation" r:id="rId30" imgW="253890" imgH="368140" progId="Equation.3">
                  <p:embed/>
                </p:oleObj>
              </mc:Choice>
              <mc:Fallback>
                <p:oleObj name="Equation" r:id="rId30" imgW="253890" imgH="368140" progId="Equation.3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4" name="Object 52"/>
          <p:cNvGraphicFramePr>
            <a:graphicFrameLocks noChangeAspect="1"/>
          </p:cNvGraphicFramePr>
          <p:nvPr/>
        </p:nvGraphicFramePr>
        <p:xfrm>
          <a:off x="5562600" y="335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6" name="Equation" r:id="rId31" imgW="253890" imgH="368140" progId="Equation.3">
                  <p:embed/>
                </p:oleObj>
              </mc:Choice>
              <mc:Fallback>
                <p:oleObj name="Equation" r:id="rId31" imgW="253890" imgH="368140" progId="Equation.3">
                  <p:embed/>
                  <p:pic>
                    <p:nvPicPr>
                      <p:cNvPr id="0" name="Picture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52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5" name="Object 53"/>
          <p:cNvGraphicFramePr>
            <a:graphicFrameLocks noChangeAspect="1"/>
          </p:cNvGraphicFramePr>
          <p:nvPr/>
        </p:nvGraphicFramePr>
        <p:xfrm>
          <a:off x="2895600" y="281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7"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6" name="Object 54"/>
          <p:cNvGraphicFramePr>
            <a:graphicFrameLocks noChangeAspect="1"/>
          </p:cNvGraphicFramePr>
          <p:nvPr/>
        </p:nvGraphicFramePr>
        <p:xfrm>
          <a:off x="2895600" y="335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8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7" name="Object 55"/>
          <p:cNvGraphicFramePr>
            <a:graphicFrameLocks noChangeAspect="1"/>
          </p:cNvGraphicFramePr>
          <p:nvPr/>
        </p:nvGraphicFramePr>
        <p:xfrm>
          <a:off x="5029200" y="2808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9" name="Equation" r:id="rId34" imgW="253890" imgH="393529" progId="Equation.3">
                  <p:embed/>
                </p:oleObj>
              </mc:Choice>
              <mc:Fallback>
                <p:oleObj name="Equation" r:id="rId34" imgW="253890" imgH="393529" progId="Equation.3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8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8" name="Object 56"/>
          <p:cNvGraphicFramePr>
            <a:graphicFrameLocks noChangeAspect="1"/>
          </p:cNvGraphicFramePr>
          <p:nvPr/>
        </p:nvGraphicFramePr>
        <p:xfrm>
          <a:off x="5003800" y="33416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0" name="Equation" r:id="rId35" imgW="304536" imgH="393359" progId="Equation.3">
                  <p:embed/>
                </p:oleObj>
              </mc:Choice>
              <mc:Fallback>
                <p:oleObj name="Equation" r:id="rId35" imgW="304536" imgH="393359" progId="Equation.3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41688"/>
                        <a:ext cx="3032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9" name="Object 57"/>
          <p:cNvGraphicFramePr>
            <a:graphicFrameLocks noChangeAspect="1"/>
          </p:cNvGraphicFramePr>
          <p:nvPr/>
        </p:nvGraphicFramePr>
        <p:xfrm>
          <a:off x="3429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1" name="Equation" r:id="rId36" imgW="266584" imgH="279279" progId="Equation.3">
                  <p:embed/>
                </p:oleObj>
              </mc:Choice>
              <mc:Fallback>
                <p:oleObj name="Equation" r:id="rId36" imgW="266584" imgH="279279" progId="Equation.3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0" name="Object 58"/>
          <p:cNvGraphicFramePr>
            <a:graphicFrameLocks noChangeAspect="1"/>
          </p:cNvGraphicFramePr>
          <p:nvPr/>
        </p:nvGraphicFramePr>
        <p:xfrm>
          <a:off x="3429000" y="33416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2" name="Equation" r:id="rId37" imgW="253890" imgH="393529" progId="Equation.3">
                  <p:embed/>
                </p:oleObj>
              </mc:Choice>
              <mc:Fallback>
                <p:oleObj name="Equation" r:id="rId37" imgW="253890" imgH="393529" progId="Equation.3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416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1" name="Object 59"/>
          <p:cNvGraphicFramePr>
            <a:graphicFrameLocks noChangeAspect="1"/>
          </p:cNvGraphicFramePr>
          <p:nvPr/>
        </p:nvGraphicFramePr>
        <p:xfrm>
          <a:off x="3975100" y="2895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3" name="Equation" r:id="rId38" imgW="241195" imgH="279279" progId="Equation.3">
                  <p:embed/>
                </p:oleObj>
              </mc:Choice>
              <mc:Fallback>
                <p:oleObj name="Equation" r:id="rId38" imgW="241195" imgH="279279" progId="Equation.3">
                  <p:embed/>
                  <p:pic>
                    <p:nvPicPr>
                      <p:cNvPr id="0" name="Picture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8956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2" name="Object 60"/>
          <p:cNvGraphicFramePr>
            <a:graphicFrameLocks noChangeAspect="1"/>
          </p:cNvGraphicFramePr>
          <p:nvPr/>
        </p:nvGraphicFramePr>
        <p:xfrm>
          <a:off x="3937000" y="33416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4" name="Equation" r:id="rId39" imgW="304536" imgH="393359" progId="Equation.3">
                  <p:embed/>
                </p:oleObj>
              </mc:Choice>
              <mc:Fallback>
                <p:oleObj name="Equation" r:id="rId39" imgW="304536" imgH="393359" progId="Equation.3">
                  <p:embed/>
                  <p:pic>
                    <p:nvPicPr>
                      <p:cNvPr id="0" name="Picture 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3341688"/>
                        <a:ext cx="3032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3" name="Object 61"/>
          <p:cNvGraphicFramePr>
            <a:graphicFrameLocks noChangeAspect="1"/>
          </p:cNvGraphicFramePr>
          <p:nvPr/>
        </p:nvGraphicFramePr>
        <p:xfrm>
          <a:off x="4489450" y="2863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5"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Picture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8638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4" name="Object 62"/>
          <p:cNvGraphicFramePr>
            <a:graphicFrameLocks noChangeAspect="1"/>
          </p:cNvGraphicFramePr>
          <p:nvPr/>
        </p:nvGraphicFramePr>
        <p:xfrm>
          <a:off x="4527550" y="3408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6" name="Equation" r:id="rId41" imgW="241195" imgH="279279" progId="Equation.3">
                  <p:embed/>
                </p:oleObj>
              </mc:Choice>
              <mc:Fallback>
                <p:oleObj name="Equation" r:id="rId41" imgW="241195" imgH="279279" progId="Equation.3">
                  <p:embed/>
                  <p:pic>
                    <p:nvPicPr>
                      <p:cNvPr id="0" name="Picture 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3408363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75" name="Text Box 63"/>
          <p:cNvSpPr txBox="1">
            <a:spLocks noChangeArrowheads="1"/>
          </p:cNvSpPr>
          <p:nvPr/>
        </p:nvSpPr>
        <p:spPr bwMode="auto">
          <a:xfrm>
            <a:off x="6689725" y="2616200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track 1</a:t>
            </a:r>
          </a:p>
        </p:txBody>
      </p:sp>
      <p:sp>
        <p:nvSpPr>
          <p:cNvPr id="832576" name="Text Box 64"/>
          <p:cNvSpPr txBox="1">
            <a:spLocks noChangeArrowheads="1"/>
          </p:cNvSpPr>
          <p:nvPr/>
        </p:nvSpPr>
        <p:spPr bwMode="auto">
          <a:xfrm>
            <a:off x="6705600" y="3276600"/>
            <a:ext cx="157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track 2</a:t>
            </a:r>
          </a:p>
        </p:txBody>
      </p:sp>
      <p:graphicFrame>
        <p:nvGraphicFramePr>
          <p:cNvPr id="832577" name="Object 65"/>
          <p:cNvGraphicFramePr>
            <a:graphicFrameLocks noChangeAspect="1"/>
          </p:cNvGraphicFramePr>
          <p:nvPr/>
        </p:nvGraphicFramePr>
        <p:xfrm>
          <a:off x="3254375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7" name="Equation" r:id="rId42" imgW="444307" imgH="520474" progId="Equation.3">
                  <p:embed/>
                </p:oleObj>
              </mc:Choice>
              <mc:Fallback>
                <p:oleObj name="Equation" r:id="rId42" imgW="444307" imgH="520474" progId="Equation.3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8" name="Object 66"/>
          <p:cNvGraphicFramePr>
            <a:graphicFrameLocks noChangeAspect="1"/>
          </p:cNvGraphicFramePr>
          <p:nvPr/>
        </p:nvGraphicFramePr>
        <p:xfrm>
          <a:off x="3587750" y="4708525"/>
          <a:ext cx="17462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8" name="Equation" r:id="rId43" imgW="609600" imgH="457200" progId="">
                  <p:embed/>
                </p:oleObj>
              </mc:Choice>
              <mc:Fallback>
                <p:oleObj name="Equation" r:id="rId43" imgW="609600" imgH="457200" progId="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4708525"/>
                        <a:ext cx="17462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0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74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90982"/>
            <a:ext cx="52578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Adding of two numbers by ktrack TM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Below is given a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r>
              <a:rPr lang="en-US" sz="2400" dirty="0" smtClean="0"/>
              <a:t> machine </a:t>
            </a:r>
            <a:r>
              <a:rPr lang="en-US" sz="2400" dirty="0"/>
              <a:t>for incrementing a binary number by 1.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Can you build a </a:t>
            </a:r>
            <a:r>
              <a:rPr lang="en-US" sz="2400" dirty="0" smtClean="0"/>
              <a:t>Multi track TM </a:t>
            </a:r>
            <a:r>
              <a:rPr lang="en-US" sz="2400" dirty="0"/>
              <a:t>on the same logic for </a:t>
            </a:r>
            <a:endParaRPr lang="en-US" sz="2000" dirty="0"/>
          </a:p>
          <a:p>
            <a:pPr marL="838200" lvl="1" indent="-381000">
              <a:buFontTx/>
              <a:buAutoNum type="arabicPeriod"/>
            </a:pPr>
            <a:r>
              <a:rPr lang="en-US" sz="2000" dirty="0"/>
              <a:t>adding two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22821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74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90982"/>
            <a:ext cx="52578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Adding of two numbers by ktrack TM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Below is given a </a:t>
            </a:r>
            <a:r>
              <a:rPr lang="en-US" sz="2400" dirty="0" smtClean="0"/>
              <a:t>mealy </a:t>
            </a:r>
            <a:r>
              <a:rPr lang="en-US" sz="2400" dirty="0"/>
              <a:t>machine for incrementing a binary number by 1.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Can you build a Multi track TM on the same logic for </a:t>
            </a:r>
            <a:endParaRPr lang="en-US" sz="2000" dirty="0"/>
          </a:p>
          <a:p>
            <a:pPr marL="838200" lvl="1" indent="-381000">
              <a:buFontTx/>
              <a:buAutoNum type="arabicPeriod"/>
            </a:pPr>
            <a:r>
              <a:rPr lang="en-US" sz="2000" dirty="0"/>
              <a:t>adding two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42698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Nondeterministic Turing Machines</a:t>
            </a:r>
          </a:p>
        </p:txBody>
      </p:sp>
      <p:sp>
        <p:nvSpPr>
          <p:cNvPr id="868355" name="Oval 3"/>
          <p:cNvSpPr>
            <a:spLocks noChangeArrowheads="1"/>
          </p:cNvSpPr>
          <p:nvPr/>
        </p:nvSpPr>
        <p:spPr bwMode="auto">
          <a:xfrm>
            <a:off x="2590800" y="2819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8356" name="Line 4"/>
          <p:cNvSpPr>
            <a:spLocks noChangeShapeType="1"/>
          </p:cNvSpPr>
          <p:nvPr/>
        </p:nvSpPr>
        <p:spPr bwMode="auto">
          <a:xfrm flipV="1">
            <a:off x="3276600" y="20574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3200400" y="34290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8358" name="Oval 6"/>
          <p:cNvSpPr>
            <a:spLocks noChangeArrowheads="1"/>
          </p:cNvSpPr>
          <p:nvPr/>
        </p:nvSpPr>
        <p:spPr bwMode="auto">
          <a:xfrm>
            <a:off x="5410200" y="1600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8359" name="Oval 7"/>
          <p:cNvSpPr>
            <a:spLocks noChangeArrowheads="1"/>
          </p:cNvSpPr>
          <p:nvPr/>
        </p:nvSpPr>
        <p:spPr bwMode="auto">
          <a:xfrm>
            <a:off x="5410200" y="3962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8360" name="Object 8"/>
          <p:cNvGraphicFramePr>
            <a:graphicFrameLocks noChangeAspect="1"/>
          </p:cNvGraphicFramePr>
          <p:nvPr/>
        </p:nvGraphicFramePr>
        <p:xfrm>
          <a:off x="3048000" y="1905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Equation" r:id="rId3" imgW="1562100" imgH="469900" progId="Equation.3">
                  <p:embed/>
                </p:oleObj>
              </mc:Choice>
              <mc:Fallback>
                <p:oleObj name="Equation" r:id="rId3" imgW="1562100" imgH="4699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050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1" name="Object 9"/>
          <p:cNvGraphicFramePr>
            <a:graphicFrameLocks noChangeAspect="1"/>
          </p:cNvGraphicFramePr>
          <p:nvPr/>
        </p:nvGraphicFramePr>
        <p:xfrm>
          <a:off x="3117850" y="4121150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Equation" r:id="rId5" imgW="1574800" imgH="457200" progId="Equation.3">
                  <p:embed/>
                </p:oleObj>
              </mc:Choice>
              <mc:Fallback>
                <p:oleObj name="Equation" r:id="rId5" imgW="1574800" imgH="4572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4121150"/>
                        <a:ext cx="157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2" name="Object 10"/>
          <p:cNvGraphicFramePr>
            <a:graphicFrameLocks noChangeAspect="1"/>
          </p:cNvGraphicFramePr>
          <p:nvPr/>
        </p:nvGraphicFramePr>
        <p:xfrm>
          <a:off x="2773363" y="2900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4" name="Equation" r:id="rId7" imgW="380835" imgH="520474" progId="Equation.3">
                  <p:embed/>
                </p:oleObj>
              </mc:Choice>
              <mc:Fallback>
                <p:oleObj name="Equation" r:id="rId7" imgW="380835" imgH="520474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2900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3" name="Object 11"/>
          <p:cNvGraphicFramePr>
            <a:graphicFrameLocks noChangeAspect="1"/>
          </p:cNvGraphicFramePr>
          <p:nvPr/>
        </p:nvGraphicFramePr>
        <p:xfrm>
          <a:off x="5562600" y="1681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811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4" name="Object 12"/>
          <p:cNvGraphicFramePr>
            <a:graphicFrameLocks noChangeAspect="1"/>
          </p:cNvGraphicFramePr>
          <p:nvPr/>
        </p:nvGraphicFramePr>
        <p:xfrm>
          <a:off x="5568950" y="4038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Equation" r:id="rId11" imgW="431613" imgH="533169" progId="Equation.3">
                  <p:embed/>
                </p:oleObj>
              </mc:Choice>
              <mc:Fallback>
                <p:oleObj name="Equation" r:id="rId11" imgW="431613" imgH="533169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40386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8365" name="Text Box 13"/>
          <p:cNvSpPr txBox="1">
            <a:spLocks noChangeArrowheads="1"/>
          </p:cNvSpPr>
          <p:nvPr/>
        </p:nvSpPr>
        <p:spPr bwMode="auto">
          <a:xfrm>
            <a:off x="1524000" y="5486400"/>
            <a:ext cx="654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Allows Non Deterministic Choices</a:t>
            </a:r>
          </a:p>
        </p:txBody>
      </p:sp>
      <p:sp>
        <p:nvSpPr>
          <p:cNvPr id="868366" name="Text Box 14"/>
          <p:cNvSpPr txBox="1">
            <a:spLocks noChangeArrowheads="1"/>
          </p:cNvSpPr>
          <p:nvPr/>
        </p:nvSpPr>
        <p:spPr bwMode="auto">
          <a:xfrm>
            <a:off x="6400800" y="1600200"/>
            <a:ext cx="172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Choice 1</a:t>
            </a:r>
          </a:p>
        </p:txBody>
      </p:sp>
      <p:sp>
        <p:nvSpPr>
          <p:cNvPr id="868367" name="Text Box 15"/>
          <p:cNvSpPr txBox="1">
            <a:spLocks noChangeArrowheads="1"/>
          </p:cNvSpPr>
          <p:nvPr/>
        </p:nvSpPr>
        <p:spPr bwMode="auto">
          <a:xfrm>
            <a:off x="6324600" y="4038600"/>
            <a:ext cx="179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25836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685800" y="1282919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685800" y="1816319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380" name="Line 4"/>
          <p:cNvSpPr>
            <a:spLocks noChangeShapeType="1"/>
          </p:cNvSpPr>
          <p:nvPr/>
        </p:nvSpPr>
        <p:spPr bwMode="auto">
          <a:xfrm>
            <a:off x="1524000" y="128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2057400" y="128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382" name="Line 6"/>
          <p:cNvSpPr>
            <a:spLocks noChangeShapeType="1"/>
          </p:cNvSpPr>
          <p:nvPr/>
        </p:nvSpPr>
        <p:spPr bwMode="auto">
          <a:xfrm>
            <a:off x="2590800" y="128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383" name="Line 7"/>
          <p:cNvSpPr>
            <a:spLocks noChangeShapeType="1"/>
          </p:cNvSpPr>
          <p:nvPr/>
        </p:nvSpPr>
        <p:spPr bwMode="auto">
          <a:xfrm>
            <a:off x="3124200" y="128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384" name="Line 8"/>
          <p:cNvSpPr>
            <a:spLocks noChangeShapeType="1"/>
          </p:cNvSpPr>
          <p:nvPr/>
        </p:nvSpPr>
        <p:spPr bwMode="auto">
          <a:xfrm>
            <a:off x="3657600" y="128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9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830041"/>
              </p:ext>
            </p:extLst>
          </p:nvPr>
        </p:nvGraphicFramePr>
        <p:xfrm>
          <a:off x="1676400" y="143531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35319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35712"/>
              </p:ext>
            </p:extLst>
          </p:nvPr>
        </p:nvGraphicFramePr>
        <p:xfrm>
          <a:off x="2209800" y="1359119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5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59119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23950"/>
              </p:ext>
            </p:extLst>
          </p:nvPr>
        </p:nvGraphicFramePr>
        <p:xfrm>
          <a:off x="2749550" y="1414682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6" name="Equation" r:id="rId7" imgW="241195" imgH="279279" progId="Equation.3">
                  <p:embed/>
                </p:oleObj>
              </mc:Choice>
              <mc:Fallback>
                <p:oleObj name="Equation" r:id="rId7" imgW="241195" imgH="279279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1414682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8" name="Line 12"/>
          <p:cNvSpPr>
            <a:spLocks noChangeShapeType="1"/>
          </p:cNvSpPr>
          <p:nvPr/>
        </p:nvSpPr>
        <p:spPr bwMode="auto">
          <a:xfrm flipV="1">
            <a:off x="1752600" y="181631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389" name="Line 13"/>
          <p:cNvSpPr>
            <a:spLocks noChangeShapeType="1"/>
          </p:cNvSpPr>
          <p:nvPr/>
        </p:nvSpPr>
        <p:spPr bwMode="auto">
          <a:xfrm>
            <a:off x="990600" y="128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9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4554"/>
              </p:ext>
            </p:extLst>
          </p:nvPr>
        </p:nvGraphicFramePr>
        <p:xfrm>
          <a:off x="1143000" y="1359119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7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9119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52541"/>
              </p:ext>
            </p:extLst>
          </p:nvPr>
        </p:nvGraphicFramePr>
        <p:xfrm>
          <a:off x="3276600" y="1359119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8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59119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899"/>
              </p:ext>
            </p:extLst>
          </p:nvPr>
        </p:nvGraphicFramePr>
        <p:xfrm>
          <a:off x="1600200" y="2044919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9" name="Equation" r:id="rId12" imgW="380835" imgH="520474" progId="Equation.3">
                  <p:embed/>
                </p:oleObj>
              </mc:Choice>
              <mc:Fallback>
                <p:oleObj name="Equation" r:id="rId12" imgW="380835" imgH="520474" progId="Equation.3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44919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93" name="Oval 17"/>
          <p:cNvSpPr>
            <a:spLocks noChangeArrowheads="1"/>
          </p:cNvSpPr>
          <p:nvPr/>
        </p:nvSpPr>
        <p:spPr bwMode="auto">
          <a:xfrm>
            <a:off x="152400" y="4330919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394" name="Line 18"/>
          <p:cNvSpPr>
            <a:spLocks noChangeShapeType="1"/>
          </p:cNvSpPr>
          <p:nvPr/>
        </p:nvSpPr>
        <p:spPr bwMode="auto">
          <a:xfrm flipV="1">
            <a:off x="838200" y="3568919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395" name="Line 19"/>
          <p:cNvSpPr>
            <a:spLocks noChangeShapeType="1"/>
          </p:cNvSpPr>
          <p:nvPr/>
        </p:nvSpPr>
        <p:spPr bwMode="auto">
          <a:xfrm>
            <a:off x="762000" y="4940519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396" name="Oval 20"/>
          <p:cNvSpPr>
            <a:spLocks noChangeArrowheads="1"/>
          </p:cNvSpPr>
          <p:nvPr/>
        </p:nvSpPr>
        <p:spPr bwMode="auto">
          <a:xfrm>
            <a:off x="2971800" y="3111719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397" name="Oval 21"/>
          <p:cNvSpPr>
            <a:spLocks noChangeArrowheads="1"/>
          </p:cNvSpPr>
          <p:nvPr/>
        </p:nvSpPr>
        <p:spPr bwMode="auto">
          <a:xfrm>
            <a:off x="2971800" y="5473919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93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73425"/>
              </p:ext>
            </p:extLst>
          </p:nvPr>
        </p:nvGraphicFramePr>
        <p:xfrm>
          <a:off x="609600" y="3416519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0" name="Equation" r:id="rId14" imgW="1562100" imgH="469900" progId="Equation.3">
                  <p:embed/>
                </p:oleObj>
              </mc:Choice>
              <mc:Fallback>
                <p:oleObj name="Equation" r:id="rId14" imgW="1562100" imgH="469900" progId="Equation.3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16519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724320"/>
              </p:ext>
            </p:extLst>
          </p:nvPr>
        </p:nvGraphicFramePr>
        <p:xfrm>
          <a:off x="679450" y="5632669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1" name="Equation" r:id="rId16" imgW="1574800" imgH="457200" progId="Equation.3">
                  <p:embed/>
                </p:oleObj>
              </mc:Choice>
              <mc:Fallback>
                <p:oleObj name="Equation" r:id="rId16" imgW="1574800" imgH="457200" progId="Equation.3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632669"/>
                        <a:ext cx="157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067599"/>
              </p:ext>
            </p:extLst>
          </p:nvPr>
        </p:nvGraphicFramePr>
        <p:xfrm>
          <a:off x="334963" y="4411882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2"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411882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33439"/>
              </p:ext>
            </p:extLst>
          </p:nvPr>
        </p:nvGraphicFramePr>
        <p:xfrm>
          <a:off x="3124200" y="3192682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3" name="Equation" r:id="rId20" imgW="444307" imgH="520474" progId="Equation.3">
                  <p:embed/>
                </p:oleObj>
              </mc:Choice>
              <mc:Fallback>
                <p:oleObj name="Equation" r:id="rId20" imgW="444307" imgH="520474" progId="Equation.3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92682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26675"/>
              </p:ext>
            </p:extLst>
          </p:nvPr>
        </p:nvGraphicFramePr>
        <p:xfrm>
          <a:off x="3130550" y="5550119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4" name="Equation" r:id="rId22" imgW="431613" imgH="533169" progId="Equation.3">
                  <p:embed/>
                </p:oleObj>
              </mc:Choice>
              <mc:Fallback>
                <p:oleObj name="Equation" r:id="rId22" imgW="431613" imgH="533169" progId="Equation.3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5550119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03" name="Text Box 27"/>
          <p:cNvSpPr txBox="1">
            <a:spLocks noChangeArrowheads="1"/>
          </p:cNvSpPr>
          <p:nvPr/>
        </p:nvSpPr>
        <p:spPr bwMode="auto">
          <a:xfrm>
            <a:off x="1371600" y="368519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Time 0</a:t>
            </a:r>
          </a:p>
        </p:txBody>
      </p:sp>
      <p:sp>
        <p:nvSpPr>
          <p:cNvPr id="869404" name="Text Box 28"/>
          <p:cNvSpPr txBox="1">
            <a:spLocks noChangeArrowheads="1"/>
          </p:cNvSpPr>
          <p:nvPr/>
        </p:nvSpPr>
        <p:spPr bwMode="auto">
          <a:xfrm>
            <a:off x="5410200" y="1511519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Time 1</a:t>
            </a:r>
          </a:p>
        </p:txBody>
      </p:sp>
      <p:sp>
        <p:nvSpPr>
          <p:cNvPr id="869405" name="Line 29"/>
          <p:cNvSpPr>
            <a:spLocks noChangeShapeType="1"/>
          </p:cNvSpPr>
          <p:nvPr/>
        </p:nvSpPr>
        <p:spPr bwMode="auto">
          <a:xfrm>
            <a:off x="4587875" y="303710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406" name="Line 30"/>
          <p:cNvSpPr>
            <a:spLocks noChangeShapeType="1"/>
          </p:cNvSpPr>
          <p:nvPr/>
        </p:nvSpPr>
        <p:spPr bwMode="auto">
          <a:xfrm>
            <a:off x="4587875" y="357050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407" name="Line 31"/>
          <p:cNvSpPr>
            <a:spLocks noChangeShapeType="1"/>
          </p:cNvSpPr>
          <p:nvPr/>
        </p:nvSpPr>
        <p:spPr bwMode="auto">
          <a:xfrm>
            <a:off x="5426075" y="3037107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408" name="Line 32"/>
          <p:cNvSpPr>
            <a:spLocks noChangeShapeType="1"/>
          </p:cNvSpPr>
          <p:nvPr/>
        </p:nvSpPr>
        <p:spPr bwMode="auto">
          <a:xfrm>
            <a:off x="5959475" y="3037107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409" name="Line 33"/>
          <p:cNvSpPr>
            <a:spLocks noChangeShapeType="1"/>
          </p:cNvSpPr>
          <p:nvPr/>
        </p:nvSpPr>
        <p:spPr bwMode="auto">
          <a:xfrm>
            <a:off x="6492875" y="3037107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410" name="Line 34"/>
          <p:cNvSpPr>
            <a:spLocks noChangeShapeType="1"/>
          </p:cNvSpPr>
          <p:nvPr/>
        </p:nvSpPr>
        <p:spPr bwMode="auto">
          <a:xfrm>
            <a:off x="7026275" y="3037107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411" name="Line 35"/>
          <p:cNvSpPr>
            <a:spLocks noChangeShapeType="1"/>
          </p:cNvSpPr>
          <p:nvPr/>
        </p:nvSpPr>
        <p:spPr bwMode="auto">
          <a:xfrm>
            <a:off x="7559675" y="3037107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94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99609"/>
              </p:ext>
            </p:extLst>
          </p:nvPr>
        </p:nvGraphicFramePr>
        <p:xfrm>
          <a:off x="5584825" y="3133944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5"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3133944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1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08237"/>
              </p:ext>
            </p:extLst>
          </p:nvPr>
        </p:nvGraphicFramePr>
        <p:xfrm>
          <a:off x="6111875" y="3113307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6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3113307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87996"/>
              </p:ext>
            </p:extLst>
          </p:nvPr>
        </p:nvGraphicFramePr>
        <p:xfrm>
          <a:off x="6651625" y="3168869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7" name="Equation" r:id="rId26" imgW="241195" imgH="279279" progId="Equation.3">
                  <p:embed/>
                </p:oleObj>
              </mc:Choice>
              <mc:Fallback>
                <p:oleObj name="Equation" r:id="rId26" imgW="241195" imgH="279279" progId="Equation.3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3168869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15" name="Line 39"/>
          <p:cNvSpPr>
            <a:spLocks noChangeShapeType="1"/>
          </p:cNvSpPr>
          <p:nvPr/>
        </p:nvSpPr>
        <p:spPr bwMode="auto">
          <a:xfrm flipV="1">
            <a:off x="5121275" y="357050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416" name="Line 40"/>
          <p:cNvSpPr>
            <a:spLocks noChangeShapeType="1"/>
          </p:cNvSpPr>
          <p:nvPr/>
        </p:nvSpPr>
        <p:spPr bwMode="auto">
          <a:xfrm>
            <a:off x="4892675" y="3037107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941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9751"/>
              </p:ext>
            </p:extLst>
          </p:nvPr>
        </p:nvGraphicFramePr>
        <p:xfrm>
          <a:off x="5045075" y="3113307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8" name="Equation" r:id="rId27" imgW="253890" imgH="368140" progId="Equation.3">
                  <p:embed/>
                </p:oleObj>
              </mc:Choice>
              <mc:Fallback>
                <p:oleObj name="Equation" r:id="rId27" imgW="253890" imgH="368140" progId="Equation.3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3113307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1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737467"/>
              </p:ext>
            </p:extLst>
          </p:nvPr>
        </p:nvGraphicFramePr>
        <p:xfrm>
          <a:off x="7178675" y="3113307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9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3113307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1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74963"/>
              </p:ext>
            </p:extLst>
          </p:nvPr>
        </p:nvGraphicFramePr>
        <p:xfrm>
          <a:off x="4862513" y="3875307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0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3875307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20" name="Line 44"/>
          <p:cNvSpPr>
            <a:spLocks noChangeShapeType="1"/>
          </p:cNvSpPr>
          <p:nvPr/>
        </p:nvSpPr>
        <p:spPr bwMode="auto">
          <a:xfrm>
            <a:off x="4648200" y="5092919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421" name="Line 45"/>
          <p:cNvSpPr>
            <a:spLocks noChangeShapeType="1"/>
          </p:cNvSpPr>
          <p:nvPr/>
        </p:nvSpPr>
        <p:spPr bwMode="auto">
          <a:xfrm>
            <a:off x="4648200" y="5626319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422" name="Line 46"/>
          <p:cNvSpPr>
            <a:spLocks noChangeShapeType="1"/>
          </p:cNvSpPr>
          <p:nvPr/>
        </p:nvSpPr>
        <p:spPr bwMode="auto">
          <a:xfrm>
            <a:off x="5486400" y="509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423" name="Line 47"/>
          <p:cNvSpPr>
            <a:spLocks noChangeShapeType="1"/>
          </p:cNvSpPr>
          <p:nvPr/>
        </p:nvSpPr>
        <p:spPr bwMode="auto">
          <a:xfrm>
            <a:off x="6019800" y="509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424" name="Line 48"/>
          <p:cNvSpPr>
            <a:spLocks noChangeShapeType="1"/>
          </p:cNvSpPr>
          <p:nvPr/>
        </p:nvSpPr>
        <p:spPr bwMode="auto">
          <a:xfrm>
            <a:off x="6553200" y="509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425" name="Line 49"/>
          <p:cNvSpPr>
            <a:spLocks noChangeShapeType="1"/>
          </p:cNvSpPr>
          <p:nvPr/>
        </p:nvSpPr>
        <p:spPr bwMode="auto">
          <a:xfrm>
            <a:off x="7086600" y="509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9426" name="Line 50"/>
          <p:cNvSpPr>
            <a:spLocks noChangeShapeType="1"/>
          </p:cNvSpPr>
          <p:nvPr/>
        </p:nvSpPr>
        <p:spPr bwMode="auto">
          <a:xfrm>
            <a:off x="7620000" y="509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942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901154"/>
              </p:ext>
            </p:extLst>
          </p:nvPr>
        </p:nvGraphicFramePr>
        <p:xfrm>
          <a:off x="5651500" y="5245319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1" name="Equation" r:id="rId30" imgW="241195" imgH="279279" progId="Equation.3">
                  <p:embed/>
                </p:oleObj>
              </mc:Choice>
              <mc:Fallback>
                <p:oleObj name="Equation" r:id="rId30" imgW="241195" imgH="279279" progId="Equation.3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245319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2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60540"/>
              </p:ext>
            </p:extLst>
          </p:nvPr>
        </p:nvGraphicFramePr>
        <p:xfrm>
          <a:off x="6172200" y="5169119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2" name="Equation" r:id="rId31" imgW="253890" imgH="393529" progId="Equation.3">
                  <p:embed/>
                </p:oleObj>
              </mc:Choice>
              <mc:Fallback>
                <p:oleObj name="Equation" r:id="rId31" imgW="253890" imgH="393529" progId="Equation.3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69119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2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603866"/>
              </p:ext>
            </p:extLst>
          </p:nvPr>
        </p:nvGraphicFramePr>
        <p:xfrm>
          <a:off x="6711950" y="5224682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3" name="Equation" r:id="rId32" imgW="241195" imgH="279279" progId="Equation.3">
                  <p:embed/>
                </p:oleObj>
              </mc:Choice>
              <mc:Fallback>
                <p:oleObj name="Equation" r:id="rId32" imgW="241195" imgH="279279" progId="Equation.3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5224682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30" name="Line 54"/>
          <p:cNvSpPr>
            <a:spLocks noChangeShapeType="1"/>
          </p:cNvSpPr>
          <p:nvPr/>
        </p:nvSpPr>
        <p:spPr bwMode="auto">
          <a:xfrm flipV="1">
            <a:off x="6248400" y="562631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9431" name="Line 55"/>
          <p:cNvSpPr>
            <a:spLocks noChangeShapeType="1"/>
          </p:cNvSpPr>
          <p:nvPr/>
        </p:nvSpPr>
        <p:spPr bwMode="auto">
          <a:xfrm>
            <a:off x="4953000" y="5092919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943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636949"/>
              </p:ext>
            </p:extLst>
          </p:nvPr>
        </p:nvGraphicFramePr>
        <p:xfrm>
          <a:off x="5105400" y="5169119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4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69119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3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88287"/>
              </p:ext>
            </p:extLst>
          </p:nvPr>
        </p:nvGraphicFramePr>
        <p:xfrm>
          <a:off x="7239000" y="5169119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5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69119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43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993708"/>
              </p:ext>
            </p:extLst>
          </p:nvPr>
        </p:nvGraphicFramePr>
        <p:xfrm>
          <a:off x="6096000" y="5931119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6" name="Equation" r:id="rId35" imgW="431613" imgH="533169" progId="Equation.3">
                  <p:embed/>
                </p:oleObj>
              </mc:Choice>
              <mc:Fallback>
                <p:oleObj name="Equation" r:id="rId35" imgW="431613" imgH="533169" progId="Equation.3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931119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435" name="Text Box 59"/>
          <p:cNvSpPr txBox="1">
            <a:spLocks noChangeArrowheads="1"/>
          </p:cNvSpPr>
          <p:nvPr/>
        </p:nvSpPr>
        <p:spPr bwMode="auto">
          <a:xfrm>
            <a:off x="5257800" y="2425919"/>
            <a:ext cx="172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Choice 1</a:t>
            </a:r>
          </a:p>
        </p:txBody>
      </p:sp>
      <p:sp>
        <p:nvSpPr>
          <p:cNvPr id="869436" name="Text Box 60"/>
          <p:cNvSpPr txBox="1">
            <a:spLocks noChangeArrowheads="1"/>
          </p:cNvSpPr>
          <p:nvPr/>
        </p:nvSpPr>
        <p:spPr bwMode="auto">
          <a:xfrm>
            <a:off x="5181600" y="4559519"/>
            <a:ext cx="179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7968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87" name="Text Box 15"/>
          <p:cNvSpPr txBox="1">
            <a:spLocks noChangeArrowheads="1"/>
          </p:cNvSpPr>
          <p:nvPr/>
        </p:nvSpPr>
        <p:spPr bwMode="auto">
          <a:xfrm>
            <a:off x="304800" y="281038"/>
            <a:ext cx="32930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All possible computation paths</a:t>
            </a:r>
          </a:p>
        </p:txBody>
      </p:sp>
      <p:sp>
        <p:nvSpPr>
          <p:cNvPr id="873499" name="Oval 27"/>
          <p:cNvSpPr>
            <a:spLocks noChangeArrowheads="1"/>
          </p:cNvSpPr>
          <p:nvPr/>
        </p:nvSpPr>
        <p:spPr bwMode="auto">
          <a:xfrm>
            <a:off x="3750216" y="6635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04" name="Line 32"/>
          <p:cNvSpPr>
            <a:spLocks noChangeShapeType="1"/>
          </p:cNvSpPr>
          <p:nvPr/>
        </p:nvSpPr>
        <p:spPr bwMode="auto">
          <a:xfrm flipH="1">
            <a:off x="3140616" y="1044524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05" name="Line 33"/>
          <p:cNvSpPr>
            <a:spLocks noChangeShapeType="1"/>
          </p:cNvSpPr>
          <p:nvPr/>
        </p:nvSpPr>
        <p:spPr bwMode="auto">
          <a:xfrm>
            <a:off x="4207416" y="1120724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06" name="Oval 34"/>
          <p:cNvSpPr>
            <a:spLocks noChangeArrowheads="1"/>
          </p:cNvSpPr>
          <p:nvPr/>
        </p:nvSpPr>
        <p:spPr bwMode="auto">
          <a:xfrm>
            <a:off x="2683416" y="15017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07" name="Oval 35"/>
          <p:cNvSpPr>
            <a:spLocks noChangeArrowheads="1"/>
          </p:cNvSpPr>
          <p:nvPr/>
        </p:nvSpPr>
        <p:spPr bwMode="auto">
          <a:xfrm>
            <a:off x="4893216" y="15779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08" name="Oval 36"/>
          <p:cNvSpPr>
            <a:spLocks noChangeArrowheads="1"/>
          </p:cNvSpPr>
          <p:nvPr/>
        </p:nvSpPr>
        <p:spPr bwMode="auto">
          <a:xfrm>
            <a:off x="1921416" y="24161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09" name="Oval 37"/>
          <p:cNvSpPr>
            <a:spLocks noChangeArrowheads="1"/>
          </p:cNvSpPr>
          <p:nvPr/>
        </p:nvSpPr>
        <p:spPr bwMode="auto">
          <a:xfrm>
            <a:off x="3293016" y="24923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10" name="Oval 38"/>
          <p:cNvSpPr>
            <a:spLocks noChangeArrowheads="1"/>
          </p:cNvSpPr>
          <p:nvPr/>
        </p:nvSpPr>
        <p:spPr bwMode="auto">
          <a:xfrm>
            <a:off x="5731416" y="24923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11" name="Oval 39"/>
          <p:cNvSpPr>
            <a:spLocks noChangeArrowheads="1"/>
          </p:cNvSpPr>
          <p:nvPr/>
        </p:nvSpPr>
        <p:spPr bwMode="auto">
          <a:xfrm>
            <a:off x="4207416" y="24923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12" name="Line 40"/>
          <p:cNvSpPr>
            <a:spLocks noChangeShapeType="1"/>
          </p:cNvSpPr>
          <p:nvPr/>
        </p:nvSpPr>
        <p:spPr bwMode="auto">
          <a:xfrm flipH="1">
            <a:off x="2302416" y="195892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13" name="Line 41"/>
          <p:cNvSpPr>
            <a:spLocks noChangeShapeType="1"/>
          </p:cNvSpPr>
          <p:nvPr/>
        </p:nvSpPr>
        <p:spPr bwMode="auto">
          <a:xfrm>
            <a:off x="3140616" y="19589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14" name="Line 42"/>
          <p:cNvSpPr>
            <a:spLocks noChangeShapeType="1"/>
          </p:cNvSpPr>
          <p:nvPr/>
        </p:nvSpPr>
        <p:spPr bwMode="auto">
          <a:xfrm flipH="1">
            <a:off x="4664616" y="2035124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15" name="Line 43"/>
          <p:cNvSpPr>
            <a:spLocks noChangeShapeType="1"/>
          </p:cNvSpPr>
          <p:nvPr/>
        </p:nvSpPr>
        <p:spPr bwMode="auto">
          <a:xfrm>
            <a:off x="5350416" y="2035124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16" name="Oval 44"/>
          <p:cNvSpPr>
            <a:spLocks noChangeArrowheads="1"/>
          </p:cNvSpPr>
          <p:nvPr/>
        </p:nvSpPr>
        <p:spPr bwMode="auto">
          <a:xfrm>
            <a:off x="3293016" y="48545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17" name="Oval 45"/>
          <p:cNvSpPr>
            <a:spLocks noChangeArrowheads="1"/>
          </p:cNvSpPr>
          <p:nvPr/>
        </p:nvSpPr>
        <p:spPr bwMode="auto">
          <a:xfrm>
            <a:off x="3140616" y="4778324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18" name="Line 46"/>
          <p:cNvSpPr>
            <a:spLocks noChangeShapeType="1"/>
          </p:cNvSpPr>
          <p:nvPr/>
        </p:nvSpPr>
        <p:spPr bwMode="auto">
          <a:xfrm flipH="1">
            <a:off x="3674016" y="43211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20" name="Oval 48"/>
          <p:cNvSpPr>
            <a:spLocks noChangeArrowheads="1"/>
          </p:cNvSpPr>
          <p:nvPr/>
        </p:nvSpPr>
        <p:spPr bwMode="auto">
          <a:xfrm>
            <a:off x="1007016" y="47783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21" name="Oval 49"/>
          <p:cNvSpPr>
            <a:spLocks noChangeArrowheads="1"/>
          </p:cNvSpPr>
          <p:nvPr/>
        </p:nvSpPr>
        <p:spPr bwMode="auto">
          <a:xfrm>
            <a:off x="6036216" y="48545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22" name="Oval 50"/>
          <p:cNvSpPr>
            <a:spLocks noChangeArrowheads="1"/>
          </p:cNvSpPr>
          <p:nvPr/>
        </p:nvSpPr>
        <p:spPr bwMode="auto">
          <a:xfrm>
            <a:off x="6188616" y="57689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3523" name="Line 51"/>
          <p:cNvSpPr>
            <a:spLocks noChangeShapeType="1"/>
          </p:cNvSpPr>
          <p:nvPr/>
        </p:nvSpPr>
        <p:spPr bwMode="auto">
          <a:xfrm flipH="1">
            <a:off x="1388016" y="4321124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73524" name="Line 52"/>
          <p:cNvSpPr>
            <a:spLocks noChangeShapeType="1"/>
          </p:cNvSpPr>
          <p:nvPr/>
        </p:nvSpPr>
        <p:spPr bwMode="auto">
          <a:xfrm>
            <a:off x="6188616" y="4397324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25" name="Line 53"/>
          <p:cNvSpPr>
            <a:spLocks noChangeShapeType="1"/>
          </p:cNvSpPr>
          <p:nvPr/>
        </p:nvSpPr>
        <p:spPr bwMode="auto">
          <a:xfrm>
            <a:off x="6341016" y="5387924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73526" name="Line 54"/>
          <p:cNvSpPr>
            <a:spLocks noChangeShapeType="1"/>
          </p:cNvSpPr>
          <p:nvPr/>
        </p:nvSpPr>
        <p:spPr bwMode="auto">
          <a:xfrm>
            <a:off x="6493416" y="6302324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27" name="Line 55"/>
          <p:cNvSpPr>
            <a:spLocks noChangeShapeType="1"/>
          </p:cNvSpPr>
          <p:nvPr/>
        </p:nvSpPr>
        <p:spPr bwMode="auto">
          <a:xfrm flipH="1">
            <a:off x="1845216" y="2949524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73528" name="Line 56"/>
          <p:cNvSpPr>
            <a:spLocks noChangeShapeType="1"/>
          </p:cNvSpPr>
          <p:nvPr/>
        </p:nvSpPr>
        <p:spPr bwMode="auto">
          <a:xfrm>
            <a:off x="4512216" y="3025724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29" name="Line 57"/>
          <p:cNvSpPr>
            <a:spLocks noChangeShapeType="1"/>
          </p:cNvSpPr>
          <p:nvPr/>
        </p:nvSpPr>
        <p:spPr bwMode="auto">
          <a:xfrm>
            <a:off x="3597816" y="3025724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30" name="Line 58"/>
          <p:cNvSpPr>
            <a:spLocks noChangeShapeType="1"/>
          </p:cNvSpPr>
          <p:nvPr/>
        </p:nvSpPr>
        <p:spPr bwMode="auto">
          <a:xfrm>
            <a:off x="6036216" y="3025724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31" name="Line 59"/>
          <p:cNvSpPr>
            <a:spLocks noChangeShapeType="1"/>
          </p:cNvSpPr>
          <p:nvPr/>
        </p:nvSpPr>
        <p:spPr bwMode="auto">
          <a:xfrm flipH="1">
            <a:off x="1769016" y="3635324"/>
            <a:ext cx="76200" cy="3810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34" name="Line 62"/>
          <p:cNvSpPr>
            <a:spLocks noChangeShapeType="1"/>
          </p:cNvSpPr>
          <p:nvPr/>
        </p:nvSpPr>
        <p:spPr bwMode="auto">
          <a:xfrm>
            <a:off x="3674016" y="3711524"/>
            <a:ext cx="0" cy="3810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35" name="Line 63"/>
          <p:cNvSpPr>
            <a:spLocks noChangeShapeType="1"/>
          </p:cNvSpPr>
          <p:nvPr/>
        </p:nvSpPr>
        <p:spPr bwMode="auto">
          <a:xfrm>
            <a:off x="6112416" y="3711524"/>
            <a:ext cx="76200" cy="3810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3536" name="Text Box 64"/>
          <p:cNvSpPr txBox="1">
            <a:spLocks noChangeArrowheads="1"/>
          </p:cNvSpPr>
          <p:nvPr/>
        </p:nvSpPr>
        <p:spPr bwMode="auto">
          <a:xfrm>
            <a:off x="5579016" y="511124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Initial state</a:t>
            </a:r>
          </a:p>
        </p:txBody>
      </p:sp>
      <p:sp>
        <p:nvSpPr>
          <p:cNvPr id="873537" name="Text Box 65"/>
          <p:cNvSpPr txBox="1">
            <a:spLocks noChangeArrowheads="1"/>
          </p:cNvSpPr>
          <p:nvPr/>
        </p:nvSpPr>
        <p:spPr bwMode="auto">
          <a:xfrm>
            <a:off x="6188616" y="1349324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Step 1</a:t>
            </a:r>
          </a:p>
        </p:txBody>
      </p:sp>
      <p:sp>
        <p:nvSpPr>
          <p:cNvPr id="873538" name="Text Box 66"/>
          <p:cNvSpPr txBox="1">
            <a:spLocks noChangeArrowheads="1"/>
          </p:cNvSpPr>
          <p:nvPr/>
        </p:nvSpPr>
        <p:spPr bwMode="auto">
          <a:xfrm>
            <a:off x="6645816" y="2416124"/>
            <a:ext cx="1468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Step 2</a:t>
            </a:r>
          </a:p>
        </p:txBody>
      </p:sp>
      <p:sp>
        <p:nvSpPr>
          <p:cNvPr id="873539" name="Text Box 67"/>
          <p:cNvSpPr txBox="1">
            <a:spLocks noChangeArrowheads="1"/>
          </p:cNvSpPr>
          <p:nvPr/>
        </p:nvSpPr>
        <p:spPr bwMode="auto">
          <a:xfrm>
            <a:off x="6950616" y="4702124"/>
            <a:ext cx="1335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Step i</a:t>
            </a:r>
          </a:p>
        </p:txBody>
      </p:sp>
      <p:sp>
        <p:nvSpPr>
          <p:cNvPr id="873540" name="Text Box 68"/>
          <p:cNvSpPr txBox="1">
            <a:spLocks noChangeArrowheads="1"/>
          </p:cNvSpPr>
          <p:nvPr/>
        </p:nvSpPr>
        <p:spPr bwMode="auto">
          <a:xfrm>
            <a:off x="7026816" y="5692724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Step i+1</a:t>
            </a:r>
          </a:p>
        </p:txBody>
      </p:sp>
      <p:sp>
        <p:nvSpPr>
          <p:cNvPr id="873543" name="Text Box 71"/>
          <p:cNvSpPr txBox="1">
            <a:spLocks noChangeArrowheads="1"/>
          </p:cNvSpPr>
          <p:nvPr/>
        </p:nvSpPr>
        <p:spPr bwMode="auto">
          <a:xfrm>
            <a:off x="2835816" y="5387924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accept</a:t>
            </a:r>
          </a:p>
        </p:txBody>
      </p:sp>
      <p:sp>
        <p:nvSpPr>
          <p:cNvPr id="873544" name="Text Box 72"/>
          <p:cNvSpPr txBox="1">
            <a:spLocks noChangeArrowheads="1"/>
          </p:cNvSpPr>
          <p:nvPr/>
        </p:nvSpPr>
        <p:spPr bwMode="auto">
          <a:xfrm>
            <a:off x="626016" y="5311724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33CC33"/>
                </a:solidFill>
                <a:latin typeface="Comic Sans MS" pitchFamily="66" charset="0"/>
              </a:rPr>
              <a:t>reject</a:t>
            </a:r>
          </a:p>
        </p:txBody>
      </p:sp>
      <p:sp>
        <p:nvSpPr>
          <p:cNvPr id="873545" name="Text Box 73"/>
          <p:cNvSpPr txBox="1">
            <a:spLocks noChangeArrowheads="1"/>
          </p:cNvSpPr>
          <p:nvPr/>
        </p:nvSpPr>
        <p:spPr bwMode="auto">
          <a:xfrm>
            <a:off x="5045616" y="5616524"/>
            <a:ext cx="12271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rgbClr val="33CC33"/>
                </a:solidFill>
                <a:latin typeface="Comic Sans MS" pitchFamily="66" charset="0"/>
              </a:rPr>
              <a:t>infinite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rgbClr val="33CC33"/>
                </a:solidFill>
                <a:latin typeface="Comic Sans MS" pitchFamily="66" charset="0"/>
              </a:rPr>
              <a:t>path</a:t>
            </a:r>
          </a:p>
        </p:txBody>
      </p:sp>
      <p:sp>
        <p:nvSpPr>
          <p:cNvPr id="873546" name="Line 74"/>
          <p:cNvSpPr>
            <a:spLocks noChangeShapeType="1"/>
          </p:cNvSpPr>
          <p:nvPr/>
        </p:nvSpPr>
        <p:spPr bwMode="auto">
          <a:xfrm>
            <a:off x="4817016" y="3711524"/>
            <a:ext cx="76200" cy="3048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23391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A bad idea:</a:t>
            </a:r>
            <a:endParaRPr lang="en-US" sz="32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533400" y="1600201"/>
            <a:ext cx="7391400" cy="44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Design DTM  to explore tree in depth-first search fashion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3200" b="1" dirty="0" smtClean="0"/>
              <a:t>Note :</a:t>
            </a:r>
          </a:p>
          <a:p>
            <a:r>
              <a:rPr lang="en-US" sz="2800" dirty="0" smtClean="0"/>
              <a:t>A depth-first search goes all the way down on one branch before backing up to explore next branch.</a:t>
            </a:r>
          </a:p>
          <a:p>
            <a:r>
              <a:rPr lang="en-US" sz="2800" dirty="0" smtClean="0"/>
              <a:t>Hence D could go forever down on an infinite branch and miss an accepting configuration on an other branch.</a:t>
            </a:r>
          </a:p>
        </p:txBody>
      </p:sp>
    </p:spTree>
    <p:extLst>
      <p:ext uri="{BB962C8B-B14F-4D97-AF65-F5344CB8AC3E}">
        <p14:creationId xmlns:p14="http://schemas.microsoft.com/office/powerpoint/2010/main" val="15618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27991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A better idea</a:t>
            </a:r>
            <a:endParaRPr lang="en-US" sz="32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533400" y="1600201"/>
            <a:ext cx="7391400" cy="484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Design DTM  to explore tree in breadth-first search fashion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3200" b="1" dirty="0" smtClean="0"/>
              <a:t>Note:</a:t>
            </a:r>
          </a:p>
          <a:p>
            <a:r>
              <a:rPr lang="en-US" sz="2800" dirty="0" smtClean="0"/>
              <a:t>This strategy explores all branches at the same depth before going to explore any branch at the next depth.</a:t>
            </a:r>
          </a:p>
          <a:p>
            <a:r>
              <a:rPr lang="en-US" sz="2800" dirty="0" smtClean="0"/>
              <a:t>Hence, this method guarantees that D will visit every node of tree until it encounters an accepting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618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2669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Formal proof</a:t>
            </a:r>
          </a:p>
        </p:txBody>
      </p:sp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533400" y="1600201"/>
            <a:ext cx="7391400" cy="47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Design DTM  D having three tapes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Tape 1 always contains the input and is never altered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/>
              </a:rPr>
              <a:t>Tape 2 (</a:t>
            </a:r>
            <a:r>
              <a:rPr lang="en-US" sz="2000" dirty="0" smtClean="0">
                <a:latin typeface="Arial"/>
              </a:rPr>
              <a:t>called the simulation tape</a:t>
            </a:r>
            <a:r>
              <a:rPr lang="en-US" sz="2800" dirty="0" smtClean="0">
                <a:latin typeface="Arial"/>
              </a:rPr>
              <a:t>) maintains a copy of N’s tape on some branch of its nondeterministic computation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/>
              </a:rPr>
              <a:t>Tape 3 (</a:t>
            </a:r>
            <a:r>
              <a:rPr lang="en-US" sz="2000" dirty="0" smtClean="0">
                <a:latin typeface="Arial"/>
              </a:rPr>
              <a:t>called address tape</a:t>
            </a:r>
            <a:r>
              <a:rPr lang="en-US" sz="2800" dirty="0" smtClean="0">
                <a:latin typeface="Arial"/>
              </a:rPr>
              <a:t>) keeps track of 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/>
              </a:rPr>
              <a:t>location in N’s </a:t>
            </a:r>
            <a:r>
              <a:rPr lang="en-US" sz="2800" dirty="0" smtClean="0"/>
              <a:t>nondeterministic computation tree</a:t>
            </a:r>
            <a:endParaRPr lang="en-US" sz="1050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8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2669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Formal proof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089" y="2524124"/>
            <a:ext cx="5243111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18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Variations of the Standard Model</a:t>
            </a:r>
          </a:p>
        </p:txBody>
      </p:sp>
      <p:sp>
        <p:nvSpPr>
          <p:cNvPr id="815107" name="Text Box 3"/>
          <p:cNvSpPr txBox="1">
            <a:spLocks noChangeArrowheads="1"/>
          </p:cNvSpPr>
          <p:nvPr/>
        </p:nvSpPr>
        <p:spPr bwMode="auto">
          <a:xfrm>
            <a:off x="4495800" y="1447800"/>
            <a:ext cx="3667992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 Stay-Option </a:t>
            </a:r>
            <a:endParaRPr lang="en-US" sz="32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Multi-Tape 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Multi 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Track tape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Nondeterministic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0" y="1447800"/>
            <a:ext cx="4311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Turing machines with:</a:t>
            </a: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990600" y="5715000"/>
            <a:ext cx="661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Different Turing Machine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Classes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Post Machine</a:t>
            </a:r>
            <a:endParaRPr lang="en-US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4958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Uspenski</a:t>
            </a:r>
            <a:r>
              <a:rPr lang="en-US" dirty="0" smtClean="0"/>
              <a:t> V., La </a:t>
            </a:r>
            <a:r>
              <a:rPr lang="en-US" dirty="0" err="1" smtClean="0"/>
              <a:t>Máquina</a:t>
            </a:r>
            <a:r>
              <a:rPr lang="en-US" dirty="0" smtClean="0"/>
              <a:t> de Post.  Editorial Mir, </a:t>
            </a:r>
            <a:r>
              <a:rPr lang="en-US" dirty="0" err="1" smtClean="0"/>
              <a:t>Moscú</a:t>
            </a:r>
            <a:r>
              <a:rPr lang="en-US" dirty="0" smtClean="0"/>
              <a:t>, 1980.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5257800"/>
            <a:ext cx="601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Vladimir A. </a:t>
            </a:r>
            <a:r>
              <a:rPr lang="en-US" dirty="0" err="1" smtClean="0"/>
              <a:t>Uspensky</a:t>
            </a:r>
            <a:r>
              <a:rPr lang="en-US" dirty="0" smtClean="0"/>
              <a:t>, Post’s machine, Mir Publishers (Little Mathematics </a:t>
            </a:r>
            <a:r>
              <a:rPr lang="en-US" dirty="0" err="1" smtClean="0"/>
              <a:t>Libarary</a:t>
            </a:r>
            <a:r>
              <a:rPr lang="en-US" dirty="0" smtClean="0"/>
              <a:t>), Moscow, 1983, Originally published in 1979. Translated from Russian by R. </a:t>
            </a:r>
            <a:r>
              <a:rPr lang="en-US" dirty="0" err="1" smtClean="0"/>
              <a:t>Alavina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POST Machine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400" b="1" dirty="0" smtClean="0"/>
              <a:t>A Post machine </a:t>
            </a:r>
            <a:r>
              <a:rPr lang="en-US" sz="2400" dirty="0" smtClean="0"/>
              <a:t>denoted by </a:t>
            </a:r>
            <a:r>
              <a:rPr lang="en-US" sz="2400" b="1" dirty="0" smtClean="0"/>
              <a:t>PM</a:t>
            </a:r>
            <a:r>
              <a:rPr lang="en-US" sz="2400" dirty="0" smtClean="0"/>
              <a:t> is a collection of five things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/>
              <a:t>The alphabet </a:t>
            </a:r>
            <a:r>
              <a:rPr lang="el-GR" sz="2000" dirty="0" smtClean="0">
                <a:cs typeface="Arial" pitchFamily="34" charset="0"/>
              </a:rPr>
              <a:t>Σ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smtClean="0"/>
              <a:t>plus the special symbol #. We generally use </a:t>
            </a:r>
            <a:r>
              <a:rPr lang="el-GR" sz="2000" dirty="0" smtClean="0">
                <a:cs typeface="Arial" pitchFamily="34" charset="0"/>
              </a:rPr>
              <a:t>Σ</a:t>
            </a:r>
            <a:r>
              <a:rPr lang="en-US" sz="2000" b="1" i="1" dirty="0" smtClean="0"/>
              <a:t> </a:t>
            </a:r>
            <a:r>
              <a:rPr lang="en-US" sz="2000" dirty="0" smtClean="0"/>
              <a:t>= { a, b}.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b="1" dirty="0" smtClean="0"/>
              <a:t>A </a:t>
            </a:r>
            <a:r>
              <a:rPr lang="en-US" sz="2000" dirty="0" smtClean="0"/>
              <a:t>linear storage location (a place where a string of symbols is kept called the </a:t>
            </a:r>
            <a:r>
              <a:rPr lang="en-US" sz="2000" b="1" dirty="0" smtClean="0"/>
              <a:t>STORE or QUEUE, </a:t>
            </a:r>
            <a:r>
              <a:rPr lang="en-US" sz="2000" dirty="0" smtClean="0"/>
              <a:t>which initially contains the input string. 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	This location can be read by which we mean the leftmost character 	can be removed for inspection. 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	The STORE can also be added to, which means a new character can  	be concatenated onto the right of whatever is there already. 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	We allow for the possibility that characters not in </a:t>
            </a:r>
            <a:r>
              <a:rPr lang="el-GR" sz="2000" dirty="0" smtClean="0">
                <a:cs typeface="Arial" pitchFamily="34" charset="0"/>
              </a:rPr>
              <a:t>Σ</a:t>
            </a:r>
            <a:r>
              <a:rPr lang="en-US" sz="2000" dirty="0" smtClean="0"/>
              <a:t>  cab be used in 	the </a:t>
            </a:r>
            <a:r>
              <a:rPr lang="en-US" sz="2000" b="1" dirty="0" smtClean="0"/>
              <a:t>STORE, </a:t>
            </a:r>
            <a:r>
              <a:rPr lang="en-US" sz="2000" dirty="0" smtClean="0"/>
              <a:t>characters from an alphabet </a:t>
            </a:r>
            <a:r>
              <a:rPr lang="el-GR" sz="2000" dirty="0" smtClean="0"/>
              <a:t>Γ</a:t>
            </a:r>
            <a:r>
              <a:rPr lang="en-US" sz="2000" dirty="0" smtClean="0"/>
              <a:t> called the store alphabet.</a:t>
            </a:r>
          </a:p>
        </p:txBody>
      </p:sp>
    </p:spTree>
    <p:extLst>
      <p:ext uri="{BB962C8B-B14F-4D97-AF65-F5344CB8AC3E}">
        <p14:creationId xmlns:p14="http://schemas.microsoft.com/office/powerpoint/2010/main" val="32853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POST Machine Contd.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457200" eaLnBrk="1" hangingPunct="1">
              <a:buFontTx/>
              <a:buAutoNum type="arabicPeriod" startAt="3"/>
            </a:pPr>
            <a:r>
              <a:rPr lang="en-US" dirty="0" smtClean="0"/>
              <a:t>READ states, for example,</a:t>
            </a:r>
          </a:p>
          <a:p>
            <a:pPr marL="914400" lvl="1" indent="-457200" eaLnBrk="1" hangingPunct="1">
              <a:buFontTx/>
              <a:buNone/>
            </a:pPr>
            <a:endParaRPr lang="en-US" dirty="0" smtClean="0"/>
          </a:p>
          <a:p>
            <a:pPr marL="914400" lvl="1" indent="-457200" eaLnBrk="1" hangingPunct="1">
              <a:buFontTx/>
              <a:buNone/>
            </a:pPr>
            <a:endParaRPr lang="en-US" dirty="0" smtClean="0"/>
          </a:p>
          <a:p>
            <a:pPr marL="914400" lvl="1" indent="-457200" eaLnBrk="1" hangingPunct="1">
              <a:buFontTx/>
              <a:buNone/>
            </a:pPr>
            <a:endParaRPr lang="en-US" dirty="0" smtClean="0"/>
          </a:p>
          <a:p>
            <a:pPr marL="914400" lvl="1" indent="-457200" eaLnBrk="1" hangingPunct="1">
              <a:buFontTx/>
              <a:buNone/>
            </a:pPr>
            <a:r>
              <a:rPr lang="en-US" dirty="0" smtClean="0"/>
              <a:t>PMs </a:t>
            </a:r>
            <a:r>
              <a:rPr lang="en-US" b="1" dirty="0" smtClean="0"/>
              <a:t>are </a:t>
            </a:r>
            <a:r>
              <a:rPr lang="en-US" dirty="0" smtClean="0"/>
              <a:t>deterministic, so no two edges </a:t>
            </a:r>
            <a:r>
              <a:rPr lang="en-US" smtClean="0"/>
              <a:t>from the </a:t>
            </a:r>
            <a:r>
              <a:rPr lang="en-US" b="1" smtClean="0"/>
              <a:t>READ </a:t>
            </a:r>
            <a:r>
              <a:rPr lang="en-US" smtClean="0"/>
              <a:t>have </a:t>
            </a:r>
            <a:r>
              <a:rPr lang="en-US" dirty="0" smtClean="0"/>
              <a:t>the </a:t>
            </a:r>
            <a:r>
              <a:rPr lang="en-US" smtClean="0"/>
              <a:t>same edges</a:t>
            </a:r>
          </a:p>
          <a:p>
            <a:pPr marL="914400" lvl="1" indent="-457200" eaLnBrk="1" hangingPunct="1">
              <a:buFontTx/>
              <a:buNone/>
            </a:pPr>
            <a:endParaRPr lang="en-US" dirty="0" smtClean="0"/>
          </a:p>
          <a:p>
            <a:pPr marL="914400" lvl="1" indent="-457200" eaLnBrk="1" hangingPunct="1">
              <a:buFontTx/>
              <a:buAutoNum type="arabicPeriod" startAt="4"/>
            </a:pPr>
            <a:r>
              <a:rPr lang="en-US" dirty="0" smtClean="0"/>
              <a:t>ADD states:</a:t>
            </a:r>
          </a:p>
          <a:p>
            <a:pPr marL="914400" lvl="1" indent="-457200" eaLnBrk="1" hangingPunct="1">
              <a:buFontTx/>
              <a:buAutoNum type="arabicPeriod" startAt="4"/>
            </a:pPr>
            <a:endParaRPr lang="en-US" dirty="0" smtClean="0"/>
          </a:p>
          <a:p>
            <a:pPr marL="914400" lvl="1" indent="-457200" eaLnBrk="1" hangingPunct="1">
              <a:buFontTx/>
              <a:buNone/>
            </a:pPr>
            <a:endParaRPr lang="en-US" dirty="0" smtClean="0"/>
          </a:p>
          <a:p>
            <a:pPr marL="914400" lvl="1" indent="-457200" eaLnBrk="1" hangingPunct="1">
              <a:buFontTx/>
              <a:buChar char="•"/>
            </a:pPr>
            <a:endParaRPr lang="en-US" dirty="0" smtClean="0"/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3050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48200"/>
            <a:ext cx="342900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3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POST Machine Contd.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eaLnBrk="1" hangingPunct="1">
              <a:buFontTx/>
              <a:buAutoNum type="arabicPeriod" startAt="5"/>
            </a:pPr>
            <a:r>
              <a:rPr lang="en-US" b="1" smtClean="0"/>
              <a:t>A START </a:t>
            </a:r>
            <a:r>
              <a:rPr lang="en-US" smtClean="0"/>
              <a:t>state (un-enterable) and some halt states called </a:t>
            </a:r>
            <a:r>
              <a:rPr lang="en-US" b="1" smtClean="0"/>
              <a:t>ACCEPT and REJECT</a:t>
            </a:r>
          </a:p>
          <a:p>
            <a:pPr marL="533400" indent="-533400" eaLnBrk="1" hangingPunct="1"/>
            <a:endParaRPr lang="en-US" smtClean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57475"/>
            <a:ext cx="56388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5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the following PM and guess the language?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8001000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377982"/>
              </p:ext>
            </p:extLst>
          </p:nvPr>
        </p:nvGraphicFramePr>
        <p:xfrm>
          <a:off x="186396" y="1600200"/>
          <a:ext cx="289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331548"/>
              </p:ext>
            </p:extLst>
          </p:nvPr>
        </p:nvGraphicFramePr>
        <p:xfrm>
          <a:off x="186396" y="1600200"/>
          <a:ext cx="289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46342"/>
              </p:ext>
            </p:extLst>
          </p:nvPr>
        </p:nvGraphicFramePr>
        <p:xfrm>
          <a:off x="186396" y="1600200"/>
          <a:ext cx="289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8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948251"/>
              </p:ext>
            </p:extLst>
          </p:nvPr>
        </p:nvGraphicFramePr>
        <p:xfrm>
          <a:off x="186396" y="1600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584518"/>
              </p:ext>
            </p:extLst>
          </p:nvPr>
        </p:nvGraphicFramePr>
        <p:xfrm>
          <a:off x="186396" y="16002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0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1" name="Text Box 3"/>
          <p:cNvSpPr txBox="1">
            <a:spLocks noChangeArrowheads="1"/>
          </p:cNvSpPr>
          <p:nvPr/>
        </p:nvSpPr>
        <p:spPr bwMode="auto">
          <a:xfrm>
            <a:off x="0" y="320040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We will prove:</a:t>
            </a:r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609600" y="3810000"/>
            <a:ext cx="6915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each new class has the same power 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with Standard Turing Machine</a:t>
            </a:r>
          </a:p>
        </p:txBody>
      </p:sp>
      <p:sp>
        <p:nvSpPr>
          <p:cNvPr id="816136" name="Text Box 8"/>
          <p:cNvSpPr txBox="1">
            <a:spLocks noChangeArrowheads="1"/>
          </p:cNvSpPr>
          <p:nvPr/>
        </p:nvSpPr>
        <p:spPr bwMode="auto">
          <a:xfrm>
            <a:off x="0" y="533400"/>
            <a:ext cx="703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Same Power of two machine classes:</a:t>
            </a:r>
          </a:p>
        </p:txBody>
      </p:sp>
      <p:sp>
        <p:nvSpPr>
          <p:cNvPr id="816137" name="Text Box 9"/>
          <p:cNvSpPr txBox="1">
            <a:spLocks noChangeArrowheads="1"/>
          </p:cNvSpPr>
          <p:nvPr/>
        </p:nvSpPr>
        <p:spPr bwMode="auto">
          <a:xfrm>
            <a:off x="2743200" y="1143000"/>
            <a:ext cx="48101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both classes accept the 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same set of languages</a:t>
            </a:r>
          </a:p>
        </p:txBody>
      </p:sp>
      <p:sp>
        <p:nvSpPr>
          <p:cNvPr id="816138" name="Text Box 10"/>
          <p:cNvSpPr txBox="1">
            <a:spLocks noChangeArrowheads="1"/>
          </p:cNvSpPr>
          <p:nvPr/>
        </p:nvSpPr>
        <p:spPr bwMode="auto">
          <a:xfrm>
            <a:off x="669925" y="5283200"/>
            <a:ext cx="774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(accept Turing-Recognizable Languages)</a:t>
            </a:r>
          </a:p>
        </p:txBody>
      </p:sp>
    </p:spTree>
    <p:extLst>
      <p:ext uri="{BB962C8B-B14F-4D97-AF65-F5344CB8AC3E}">
        <p14:creationId xmlns:p14="http://schemas.microsoft.com/office/powerpoint/2010/main" val="32166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35001"/>
              </p:ext>
            </p:extLst>
          </p:nvPr>
        </p:nvGraphicFramePr>
        <p:xfrm>
          <a:off x="186396" y="1600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35122"/>
              </p:ext>
            </p:extLst>
          </p:nvPr>
        </p:nvGraphicFramePr>
        <p:xfrm>
          <a:off x="186396" y="16002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508703"/>
              </p:ext>
            </p:extLst>
          </p:nvPr>
        </p:nvGraphicFramePr>
        <p:xfrm>
          <a:off x="186396" y="1600200"/>
          <a:ext cx="289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630368"/>
              </p:ext>
            </p:extLst>
          </p:nvPr>
        </p:nvGraphicFramePr>
        <p:xfrm>
          <a:off x="186396" y="1600200"/>
          <a:ext cx="289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236164"/>
              </p:ext>
            </p:extLst>
          </p:nvPr>
        </p:nvGraphicFramePr>
        <p:xfrm>
          <a:off x="186396" y="1600200"/>
          <a:ext cx="289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804106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069271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876252"/>
              </p:ext>
            </p:extLst>
          </p:nvPr>
        </p:nvGraphicFramePr>
        <p:xfrm>
          <a:off x="3169916" y="1600200"/>
          <a:ext cx="289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2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318619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238423"/>
              </p:ext>
            </p:extLst>
          </p:nvPr>
        </p:nvGraphicFramePr>
        <p:xfrm>
          <a:off x="3169916" y="1600200"/>
          <a:ext cx="289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074340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519337"/>
              </p:ext>
            </p:extLst>
          </p:nvPr>
        </p:nvGraphicFramePr>
        <p:xfrm>
          <a:off x="3169916" y="1600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48155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824910"/>
              </p:ext>
            </p:extLst>
          </p:nvPr>
        </p:nvGraphicFramePr>
        <p:xfrm>
          <a:off x="3169916" y="16002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2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Text Box 1026"/>
          <p:cNvSpPr txBox="1">
            <a:spLocks noChangeArrowheads="1"/>
          </p:cNvSpPr>
          <p:nvPr/>
        </p:nvSpPr>
        <p:spPr bwMode="auto">
          <a:xfrm>
            <a:off x="0" y="411163"/>
            <a:ext cx="6675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Same Power of two classes means:</a:t>
            </a:r>
          </a:p>
        </p:txBody>
      </p:sp>
      <p:sp>
        <p:nvSpPr>
          <p:cNvPr id="882691" name="Text Box 1027"/>
          <p:cNvSpPr txBox="1">
            <a:spLocks noChangeArrowheads="1"/>
          </p:cNvSpPr>
          <p:nvPr/>
        </p:nvSpPr>
        <p:spPr bwMode="auto">
          <a:xfrm>
            <a:off x="685800" y="1173163"/>
            <a:ext cx="7158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for any machine           of first class </a:t>
            </a:r>
          </a:p>
        </p:txBody>
      </p:sp>
      <p:graphicFrame>
        <p:nvGraphicFramePr>
          <p:cNvPr id="882692" name="Object 1028"/>
          <p:cNvGraphicFramePr>
            <a:graphicFrameLocks noChangeAspect="1"/>
          </p:cNvGraphicFramePr>
          <p:nvPr/>
        </p:nvGraphicFramePr>
        <p:xfrm>
          <a:off x="4114800" y="11049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3" imgW="647700" imgH="571500" progId="Equation.3">
                  <p:embed/>
                </p:oleObj>
              </mc:Choice>
              <mc:Fallback>
                <p:oleObj name="Equation" r:id="rId3" imgW="647700" imgH="5715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1049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3" name="Text Box 1029"/>
          <p:cNvSpPr txBox="1">
            <a:spLocks noChangeArrowheads="1"/>
          </p:cNvSpPr>
          <p:nvPr/>
        </p:nvSpPr>
        <p:spPr bwMode="auto">
          <a:xfrm>
            <a:off x="685800" y="2163763"/>
            <a:ext cx="8008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there is a machine           of second class </a:t>
            </a:r>
          </a:p>
        </p:txBody>
      </p:sp>
      <p:graphicFrame>
        <p:nvGraphicFramePr>
          <p:cNvPr id="882694" name="Object 1030"/>
          <p:cNvGraphicFramePr>
            <a:graphicFrameLocks noChangeAspect="1"/>
          </p:cNvGraphicFramePr>
          <p:nvPr/>
        </p:nvGraphicFramePr>
        <p:xfrm>
          <a:off x="4616450" y="20955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5" imgW="723586" imgH="571252" progId="Equation.3">
                  <p:embed/>
                </p:oleObj>
              </mc:Choice>
              <mc:Fallback>
                <p:oleObj name="Equation" r:id="rId5" imgW="723586" imgH="571252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0955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5" name="Text Box 1031"/>
          <p:cNvSpPr txBox="1">
            <a:spLocks noChangeArrowheads="1"/>
          </p:cNvSpPr>
          <p:nvPr/>
        </p:nvSpPr>
        <p:spPr bwMode="auto">
          <a:xfrm>
            <a:off x="612775" y="2946400"/>
            <a:ext cx="2843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such that:      </a:t>
            </a:r>
          </a:p>
        </p:txBody>
      </p:sp>
      <p:graphicFrame>
        <p:nvGraphicFramePr>
          <p:cNvPr id="882696" name="Object 1032"/>
          <p:cNvGraphicFramePr>
            <a:graphicFrameLocks noChangeAspect="1"/>
          </p:cNvGraphicFramePr>
          <p:nvPr/>
        </p:nvGraphicFramePr>
        <p:xfrm>
          <a:off x="3048000" y="2971800"/>
          <a:ext cx="328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Equation" r:id="rId7" imgW="3289300" imgH="571500" progId="Equation.3">
                  <p:embed/>
                </p:oleObj>
              </mc:Choice>
              <mc:Fallback>
                <p:oleObj name="Equation" r:id="rId7" imgW="3289300" imgH="5715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3289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7" name="Text Box 1033"/>
          <p:cNvSpPr txBox="1">
            <a:spLocks noChangeArrowheads="1"/>
          </p:cNvSpPr>
          <p:nvPr/>
        </p:nvSpPr>
        <p:spPr bwMode="auto">
          <a:xfrm>
            <a:off x="2609850" y="3987800"/>
            <a:ext cx="290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6465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821191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256"/>
              </p:ext>
            </p:extLst>
          </p:nvPr>
        </p:nvGraphicFramePr>
        <p:xfrm>
          <a:off x="3169916" y="1600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185142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130829"/>
              </p:ext>
            </p:extLst>
          </p:nvPr>
        </p:nvGraphicFramePr>
        <p:xfrm>
          <a:off x="3169916" y="1600200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500327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983064"/>
              </p:ext>
            </p:extLst>
          </p:nvPr>
        </p:nvGraphicFramePr>
        <p:xfrm>
          <a:off x="3169916" y="1600200"/>
          <a:ext cx="289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734183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79901"/>
              </p:ext>
            </p:extLst>
          </p:nvPr>
        </p:nvGraphicFramePr>
        <p:xfrm>
          <a:off x="3169916" y="1600200"/>
          <a:ext cx="289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480872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158063"/>
              </p:ext>
            </p:extLst>
          </p:nvPr>
        </p:nvGraphicFramePr>
        <p:xfrm>
          <a:off x="3169916" y="1600200"/>
          <a:ext cx="289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178851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2452"/>
              </p:ext>
            </p:extLst>
          </p:nvPr>
        </p:nvGraphicFramePr>
        <p:xfrm>
          <a:off x="316991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8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823666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168732"/>
              </p:ext>
            </p:extLst>
          </p:nvPr>
        </p:nvGraphicFramePr>
        <p:xfrm>
          <a:off x="316991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319027"/>
              </p:ext>
            </p:extLst>
          </p:nvPr>
        </p:nvGraphicFramePr>
        <p:xfrm>
          <a:off x="6172200" y="1593556"/>
          <a:ext cx="289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9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790987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685677"/>
              </p:ext>
            </p:extLst>
          </p:nvPr>
        </p:nvGraphicFramePr>
        <p:xfrm>
          <a:off x="316991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813233"/>
              </p:ext>
            </p:extLst>
          </p:nvPr>
        </p:nvGraphicFramePr>
        <p:xfrm>
          <a:off x="6172200" y="1593556"/>
          <a:ext cx="289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0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006441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708219"/>
              </p:ext>
            </p:extLst>
          </p:nvPr>
        </p:nvGraphicFramePr>
        <p:xfrm>
          <a:off x="316991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171015"/>
              </p:ext>
            </p:extLst>
          </p:nvPr>
        </p:nvGraphicFramePr>
        <p:xfrm>
          <a:off x="6172200" y="1593556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558115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142632"/>
              </p:ext>
            </p:extLst>
          </p:nvPr>
        </p:nvGraphicFramePr>
        <p:xfrm>
          <a:off x="316991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43767"/>
              </p:ext>
            </p:extLst>
          </p:nvPr>
        </p:nvGraphicFramePr>
        <p:xfrm>
          <a:off x="6172200" y="1593556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0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Text Box 1026"/>
          <p:cNvSpPr txBox="1">
            <a:spLocks noChangeArrowheads="1"/>
          </p:cNvSpPr>
          <p:nvPr/>
        </p:nvSpPr>
        <p:spPr bwMode="auto">
          <a:xfrm>
            <a:off x="762000" y="457200"/>
            <a:ext cx="38940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Equivalence of TMs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3716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 show that two models of TM are equivalent we need to show that we can simulate one by another.</a:t>
            </a:r>
          </a:p>
        </p:txBody>
      </p:sp>
    </p:spTree>
    <p:extLst>
      <p:ext uri="{BB962C8B-B14F-4D97-AF65-F5344CB8AC3E}">
        <p14:creationId xmlns:p14="http://schemas.microsoft.com/office/powerpoint/2010/main" val="6465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819844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480111"/>
              </p:ext>
            </p:extLst>
          </p:nvPr>
        </p:nvGraphicFramePr>
        <p:xfrm>
          <a:off x="316991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977601"/>
              </p:ext>
            </p:extLst>
          </p:nvPr>
        </p:nvGraphicFramePr>
        <p:xfrm>
          <a:off x="6172200" y="1593556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 smtClean="0">
                          <a:cs typeface="Arial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322475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962332"/>
              </p:ext>
            </p:extLst>
          </p:nvPr>
        </p:nvGraphicFramePr>
        <p:xfrm>
          <a:off x="316991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306303"/>
              </p:ext>
            </p:extLst>
          </p:nvPr>
        </p:nvGraphicFramePr>
        <p:xfrm>
          <a:off x="6172200" y="1593556"/>
          <a:ext cx="289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 smtClean="0">
                          <a:cs typeface="Arial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5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739596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034581"/>
              </p:ext>
            </p:extLst>
          </p:nvPr>
        </p:nvGraphicFramePr>
        <p:xfrm>
          <a:off x="316991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60496"/>
              </p:ext>
            </p:extLst>
          </p:nvPr>
        </p:nvGraphicFramePr>
        <p:xfrm>
          <a:off x="6172200" y="1593556"/>
          <a:ext cx="289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 smtClean="0">
                          <a:cs typeface="Arial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 smtClean="0">
                          <a:cs typeface="Arial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6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368825"/>
              </p:ext>
            </p:extLst>
          </p:nvPr>
        </p:nvGraphicFramePr>
        <p:xfrm>
          <a:off x="18639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#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818529"/>
              </p:ext>
            </p:extLst>
          </p:nvPr>
        </p:nvGraphicFramePr>
        <p:xfrm>
          <a:off x="3169916" y="1600200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145365"/>
              </p:ext>
            </p:extLst>
          </p:nvPr>
        </p:nvGraphicFramePr>
        <p:xfrm>
          <a:off x="6172200" y="1593556"/>
          <a:ext cx="289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 smtClean="0">
                          <a:cs typeface="Arial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 smtClean="0">
                          <a:cs typeface="Arial" charset="0"/>
                        </a:rPr>
                        <a:t>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ACCPT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POST Machine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38200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4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Simulating a PM on TM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Theorem:</a:t>
            </a:r>
          </a:p>
          <a:p>
            <a:pPr eaLnBrk="1" hangingPunct="1">
              <a:buFontTx/>
              <a:buNone/>
            </a:pPr>
            <a:r>
              <a:rPr lang="en-US" smtClean="0"/>
              <a:t>	A language accepted by </a:t>
            </a:r>
            <a:r>
              <a:rPr lang="en-US" b="1" smtClean="0"/>
              <a:t>PM</a:t>
            </a:r>
            <a:r>
              <a:rPr lang="en-US" smtClean="0"/>
              <a:t> can also be accepted by </a:t>
            </a:r>
            <a:r>
              <a:rPr lang="en-US" b="1" smtClean="0"/>
              <a:t>TM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Proof:</a:t>
            </a:r>
          </a:p>
          <a:p>
            <a:pPr eaLnBrk="1" hangingPunct="1">
              <a:buFontTx/>
              <a:buNone/>
            </a:pPr>
            <a:r>
              <a:rPr lang="en-US" smtClean="0"/>
              <a:t>We can simulate a PM over TM. PM consists of many components. By simulating we means, we will show how to convert each of these components into corresponding TM components that function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4313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Simulating PM on TM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Start state of PM is same as TM’s start state. So no conversion needed.</a:t>
            </a:r>
          </a:p>
          <a:p>
            <a:pPr eaLnBrk="1" hangingPunct="1"/>
            <a:r>
              <a:rPr lang="en-US" smtClean="0"/>
              <a:t>Accept state of PM will be renamed as HALT state of TM.</a:t>
            </a:r>
          </a:p>
          <a:p>
            <a:pPr eaLnBrk="1" hangingPunct="1"/>
            <a:r>
              <a:rPr lang="en-US" smtClean="0"/>
              <a:t>REJECT state of PM will converted by deleting the REJECT states and all the edges coming into REJECT states.</a:t>
            </a:r>
          </a:p>
          <a:p>
            <a:pPr eaLnBrk="1" hangingPunct="1"/>
            <a:r>
              <a:rPr lang="en-US" smtClean="0"/>
              <a:t>Now how to keep track of PM store contents when simulating over TM tape?</a:t>
            </a:r>
          </a:p>
        </p:txBody>
      </p:sp>
    </p:spTree>
    <p:extLst>
      <p:ext uri="{BB962C8B-B14F-4D97-AF65-F5344CB8AC3E}">
        <p14:creationId xmlns:p14="http://schemas.microsoft.com/office/powerpoint/2010/main" val="7043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HOW to simulate STORE over TAPE?</a:t>
            </a:r>
          </a:p>
        </p:txBody>
      </p:sp>
      <p:sp>
        <p:nvSpPr>
          <p:cNvPr id="10244" name="AutoShap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 be simulated by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3037"/>
            <a:ext cx="344805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3276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8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Can be simulated by 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85862"/>
            <a:ext cx="4038600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626"/>
            <a:ext cx="5715000" cy="259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If PM reads empty STORE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Then it becomes 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47725"/>
            <a:ext cx="42672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4419600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3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Text Box 2"/>
          <p:cNvSpPr txBox="1">
            <a:spLocks noChangeArrowheads="1"/>
          </p:cNvSpPr>
          <p:nvPr/>
        </p:nvSpPr>
        <p:spPr bwMode="auto">
          <a:xfrm>
            <a:off x="2438400" y="300966"/>
            <a:ext cx="6550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latin typeface="Comic Sans MS" pitchFamily="66" charset="0"/>
              </a:rPr>
              <a:t>A technique to prove same power.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0" y="300966"/>
            <a:ext cx="2354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b="1">
                <a:solidFill>
                  <a:srgbClr val="FF0000"/>
                </a:solidFill>
                <a:latin typeface="Comic Sans MS" pitchFamily="66" charset="0"/>
              </a:rPr>
              <a:t>Simulation:</a:t>
            </a:r>
          </a:p>
        </p:txBody>
      </p:sp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2362200" y="910566"/>
            <a:ext cx="66151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Simulate the machine of one class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with a machine of the other class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762000" y="4568166"/>
            <a:ext cx="2438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8185" name="Text Box 9"/>
          <p:cNvSpPr txBox="1">
            <a:spLocks noChangeArrowheads="1"/>
          </p:cNvSpPr>
          <p:nvPr/>
        </p:nvSpPr>
        <p:spPr bwMode="auto">
          <a:xfrm>
            <a:off x="403225" y="3348966"/>
            <a:ext cx="33623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First Class 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Original Machine</a:t>
            </a:r>
          </a:p>
        </p:txBody>
      </p:sp>
      <p:graphicFrame>
        <p:nvGraphicFramePr>
          <p:cNvPr id="818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96017"/>
              </p:ext>
            </p:extLst>
          </p:nvPr>
        </p:nvGraphicFramePr>
        <p:xfrm>
          <a:off x="1720850" y="4847566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3" imgW="647700" imgH="571500" progId="Equation.3">
                  <p:embed/>
                </p:oleObj>
              </mc:Choice>
              <mc:Fallback>
                <p:oleObj name="Equation" r:id="rId3" imgW="647700" imgH="5715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847566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5638800" y="3729966"/>
            <a:ext cx="2895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5943600" y="4415766"/>
            <a:ext cx="2438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8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661284"/>
              </p:ext>
            </p:extLst>
          </p:nvPr>
        </p:nvGraphicFramePr>
        <p:xfrm>
          <a:off x="6904038" y="4644366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Equation" r:id="rId5" imgW="647700" imgH="571500" progId="Equation.3">
                  <p:embed/>
                </p:oleObj>
              </mc:Choice>
              <mc:Fallback>
                <p:oleObj name="Equation" r:id="rId5" imgW="647700" imgH="5715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4644366"/>
                        <a:ext cx="6445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483942"/>
              </p:ext>
            </p:extLst>
          </p:nvPr>
        </p:nvGraphicFramePr>
        <p:xfrm>
          <a:off x="6788150" y="3806166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6" imgW="723586" imgH="571252" progId="Equation.3">
                  <p:embed/>
                </p:oleObj>
              </mc:Choice>
              <mc:Fallback>
                <p:oleObj name="Equation" r:id="rId6" imgW="723586" imgH="571252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3806166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94" name="Text Box 18"/>
          <p:cNvSpPr txBox="1">
            <a:spLocks noChangeArrowheads="1"/>
          </p:cNvSpPr>
          <p:nvPr/>
        </p:nvSpPr>
        <p:spPr bwMode="auto">
          <a:xfrm>
            <a:off x="5105400" y="2358366"/>
            <a:ext cx="38433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   </a:t>
            </a: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Second Class</a:t>
            </a:r>
            <a:endParaRPr lang="en-US" sz="3200" u="sng">
              <a:solidFill>
                <a:srgbClr val="FF3399"/>
              </a:solidFill>
              <a:latin typeface="Comic Sans MS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99"/>
                </a:solidFill>
                <a:latin typeface="Comic Sans MS" pitchFamily="66" charset="0"/>
              </a:rPr>
              <a:t>Simulation Machine</a:t>
            </a:r>
          </a:p>
        </p:txBody>
      </p:sp>
      <p:sp>
        <p:nvSpPr>
          <p:cNvPr id="818195" name="Text Box 19"/>
          <p:cNvSpPr txBox="1">
            <a:spLocks noChangeArrowheads="1"/>
          </p:cNvSpPr>
          <p:nvPr/>
        </p:nvSpPr>
        <p:spPr bwMode="auto">
          <a:xfrm>
            <a:off x="5622925" y="5939766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simulates</a:t>
            </a:r>
          </a:p>
        </p:txBody>
      </p:sp>
      <p:graphicFrame>
        <p:nvGraphicFramePr>
          <p:cNvPr id="8181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03410"/>
              </p:ext>
            </p:extLst>
          </p:nvPr>
        </p:nvGraphicFramePr>
        <p:xfrm>
          <a:off x="7772400" y="5863566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8" imgW="647700" imgH="571500" progId="Equation.3">
                  <p:embed/>
                </p:oleObj>
              </mc:Choice>
              <mc:Fallback>
                <p:oleObj name="Equation" r:id="rId8" imgW="647700" imgH="5715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863566"/>
                        <a:ext cx="6445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41052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3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41052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1264">
            <a:off x="4229100" y="0"/>
            <a:ext cx="47625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3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Turing Machines with Stay-Option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" y="1143000"/>
            <a:ext cx="8153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Note: transition function of a TM in our </a:t>
            </a:r>
            <a:r>
              <a:rPr lang="en-US" sz="2400" dirty="0" err="1" smtClean="0"/>
              <a:t>deﬁnition</a:t>
            </a:r>
            <a:r>
              <a:rPr lang="en-US" sz="2400" dirty="0" smtClean="0"/>
              <a:t> forces the head to move to the left or right after each step. Let us vary the type of transition function permitted.</a:t>
            </a:r>
          </a:p>
          <a:p>
            <a:r>
              <a:rPr lang="en-US" sz="2400" dirty="0" smtClean="0"/>
              <a:t>Suppose that we allow the head to stay put,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Does this feature allow TM to recognize additional languages? Answer: NO</a:t>
            </a:r>
          </a:p>
          <a:p>
            <a:r>
              <a:rPr lang="en-US" sz="2400" b="1" dirty="0" smtClean="0"/>
              <a:t>Sketch of proof: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 S transition can be represented by two transitions: one that move to the left followed by one that moves to the right.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Since we can convert a TM which stay put into one that doesn’t have this facility, the extension does not increase its power.</a:t>
            </a:r>
          </a:p>
        </p:txBody>
      </p:sp>
      <p:pic>
        <p:nvPicPr>
          <p:cNvPr id="39139" name="Picture 2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19400"/>
            <a:ext cx="3771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6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Turing Machines with Stay-Option</a:t>
            </a:r>
          </a:p>
        </p:txBody>
      </p:sp>
      <p:sp>
        <p:nvSpPr>
          <p:cNvPr id="821251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751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The head can stay in the same position</a:t>
            </a:r>
          </a:p>
        </p:txBody>
      </p:sp>
      <p:sp>
        <p:nvSpPr>
          <p:cNvPr id="821263" name="Line 15"/>
          <p:cNvSpPr>
            <a:spLocks noChangeShapeType="1"/>
          </p:cNvSpPr>
          <p:nvPr/>
        </p:nvSpPr>
        <p:spPr bwMode="auto">
          <a:xfrm>
            <a:off x="1143000" y="3733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4" name="Line 16"/>
          <p:cNvSpPr>
            <a:spLocks noChangeShapeType="1"/>
          </p:cNvSpPr>
          <p:nvPr/>
        </p:nvSpPr>
        <p:spPr bwMode="auto">
          <a:xfrm>
            <a:off x="1143000" y="4191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5" name="Line 17"/>
          <p:cNvSpPr>
            <a:spLocks noChangeShapeType="1"/>
          </p:cNvSpPr>
          <p:nvPr/>
        </p:nvSpPr>
        <p:spPr bwMode="auto">
          <a:xfrm>
            <a:off x="1600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6" name="Line 18"/>
          <p:cNvSpPr>
            <a:spLocks noChangeShapeType="1"/>
          </p:cNvSpPr>
          <p:nvPr/>
        </p:nvSpPr>
        <p:spPr bwMode="auto">
          <a:xfrm>
            <a:off x="1981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7" name="Line 19"/>
          <p:cNvSpPr>
            <a:spLocks noChangeShapeType="1"/>
          </p:cNvSpPr>
          <p:nvPr/>
        </p:nvSpPr>
        <p:spPr bwMode="auto">
          <a:xfrm>
            <a:off x="2362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8" name="Line 20"/>
          <p:cNvSpPr>
            <a:spLocks noChangeShapeType="1"/>
          </p:cNvSpPr>
          <p:nvPr/>
        </p:nvSpPr>
        <p:spPr bwMode="auto">
          <a:xfrm>
            <a:off x="274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9" name="Line 21"/>
          <p:cNvSpPr>
            <a:spLocks noChangeShapeType="1"/>
          </p:cNvSpPr>
          <p:nvPr/>
        </p:nvSpPr>
        <p:spPr bwMode="auto">
          <a:xfrm>
            <a:off x="3124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0" name="Line 22"/>
          <p:cNvSpPr>
            <a:spLocks noChangeShapeType="1"/>
          </p:cNvSpPr>
          <p:nvPr/>
        </p:nvSpPr>
        <p:spPr bwMode="auto">
          <a:xfrm>
            <a:off x="3505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1" name="Line 23"/>
          <p:cNvSpPr>
            <a:spLocks noChangeShapeType="1"/>
          </p:cNvSpPr>
          <p:nvPr/>
        </p:nvSpPr>
        <p:spPr bwMode="auto">
          <a:xfrm>
            <a:off x="3886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2" name="Line 24"/>
          <p:cNvSpPr>
            <a:spLocks noChangeShapeType="1"/>
          </p:cNvSpPr>
          <p:nvPr/>
        </p:nvSpPr>
        <p:spPr bwMode="auto">
          <a:xfrm>
            <a:off x="4267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3" name="Line 25"/>
          <p:cNvSpPr>
            <a:spLocks noChangeShapeType="1"/>
          </p:cNvSpPr>
          <p:nvPr/>
        </p:nvSpPr>
        <p:spPr bwMode="auto">
          <a:xfrm>
            <a:off x="4648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4" name="Line 26"/>
          <p:cNvSpPr>
            <a:spLocks noChangeShapeType="1"/>
          </p:cNvSpPr>
          <p:nvPr/>
        </p:nvSpPr>
        <p:spPr bwMode="auto">
          <a:xfrm>
            <a:off x="5029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5" name="Line 27"/>
          <p:cNvSpPr>
            <a:spLocks noChangeShapeType="1"/>
          </p:cNvSpPr>
          <p:nvPr/>
        </p:nvSpPr>
        <p:spPr bwMode="auto">
          <a:xfrm>
            <a:off x="5410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6" name="Line 28"/>
          <p:cNvSpPr>
            <a:spLocks noChangeShapeType="1"/>
          </p:cNvSpPr>
          <p:nvPr/>
        </p:nvSpPr>
        <p:spPr bwMode="auto">
          <a:xfrm>
            <a:off x="5791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7" name="Line 29"/>
          <p:cNvSpPr>
            <a:spLocks noChangeShapeType="1"/>
          </p:cNvSpPr>
          <p:nvPr/>
        </p:nvSpPr>
        <p:spPr bwMode="auto">
          <a:xfrm>
            <a:off x="6172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8" name="Line 30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9" name="Line 31"/>
          <p:cNvSpPr>
            <a:spLocks noChangeShapeType="1"/>
          </p:cNvSpPr>
          <p:nvPr/>
        </p:nvSpPr>
        <p:spPr bwMode="auto">
          <a:xfrm flipV="1">
            <a:off x="2133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282" name="Object 34"/>
          <p:cNvGraphicFramePr>
            <a:graphicFrameLocks noChangeAspect="1"/>
          </p:cNvGraphicFramePr>
          <p:nvPr/>
        </p:nvGraphicFramePr>
        <p:xfrm>
          <a:off x="16764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3" name="Object 35"/>
          <p:cNvGraphicFramePr>
            <a:graphicFrameLocks noChangeAspect="1"/>
          </p:cNvGraphicFramePr>
          <p:nvPr/>
        </p:nvGraphicFramePr>
        <p:xfrm>
          <a:off x="12192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4" name="Object 36"/>
          <p:cNvGraphicFramePr>
            <a:graphicFrameLocks noChangeAspect="1"/>
          </p:cNvGraphicFramePr>
          <p:nvPr/>
        </p:nvGraphicFramePr>
        <p:xfrm>
          <a:off x="2057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5" name="Object 37"/>
          <p:cNvGraphicFramePr>
            <a:graphicFrameLocks noChangeAspect="1"/>
          </p:cNvGraphicFramePr>
          <p:nvPr/>
        </p:nvGraphicFramePr>
        <p:xfrm>
          <a:off x="2438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6" name="Object 38"/>
          <p:cNvGraphicFramePr>
            <a:graphicFrameLocks noChangeAspect="1"/>
          </p:cNvGraphicFramePr>
          <p:nvPr/>
        </p:nvGraphicFramePr>
        <p:xfrm>
          <a:off x="4356100" y="388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Equation" r:id="rId9" imgW="241195" imgH="279279" progId="Equation.3">
                  <p:embed/>
                </p:oleObj>
              </mc:Choice>
              <mc:Fallback>
                <p:oleObj name="Equation" r:id="rId9" imgW="241195" imgH="279279" progId="Equation.3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886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7" name="Object 39"/>
          <p:cNvGraphicFramePr>
            <a:graphicFrameLocks noChangeAspect="1"/>
          </p:cNvGraphicFramePr>
          <p:nvPr/>
        </p:nvGraphicFramePr>
        <p:xfrm>
          <a:off x="62484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8" name="Object 40"/>
          <p:cNvGraphicFramePr>
            <a:graphicFrameLocks noChangeAspect="1"/>
          </p:cNvGraphicFramePr>
          <p:nvPr/>
        </p:nvGraphicFramePr>
        <p:xfrm>
          <a:off x="58674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9" name="Object 41"/>
          <p:cNvGraphicFramePr>
            <a:graphicFrameLocks noChangeAspect="1"/>
          </p:cNvGraphicFramePr>
          <p:nvPr/>
        </p:nvGraphicFramePr>
        <p:xfrm>
          <a:off x="66294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0" name="Object 42"/>
          <p:cNvGraphicFramePr>
            <a:graphicFrameLocks noChangeAspect="1"/>
          </p:cNvGraphicFramePr>
          <p:nvPr/>
        </p:nvGraphicFramePr>
        <p:xfrm>
          <a:off x="2819400" y="381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14" imgW="253890" imgH="393529" progId="Equation.3">
                  <p:embed/>
                </p:oleObj>
              </mc:Choice>
              <mc:Fallback>
                <p:oleObj name="Equation" r:id="rId14" imgW="253890" imgH="393529" progId="Equation.3">
                  <p:embed/>
                  <p:pic>
                    <p:nvPicPr>
                      <p:cNvPr id="0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1" name="Object 43"/>
          <p:cNvGraphicFramePr>
            <a:graphicFrameLocks noChangeAspect="1"/>
          </p:cNvGraphicFramePr>
          <p:nvPr/>
        </p:nvGraphicFramePr>
        <p:xfrm>
          <a:off x="3200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2" name="Object 44"/>
          <p:cNvGraphicFramePr>
            <a:graphicFrameLocks noChangeAspect="1"/>
          </p:cNvGraphicFramePr>
          <p:nvPr/>
        </p:nvGraphicFramePr>
        <p:xfrm>
          <a:off x="5105400" y="388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6" name="Equation" r:id="rId17" imgW="241195" imgH="279279" progId="Equation.3">
                  <p:embed/>
                </p:oleObj>
              </mc:Choice>
              <mc:Fallback>
                <p:oleObj name="Equation" r:id="rId17" imgW="241195" imgH="279279" progId="Equation.3">
                  <p:embed/>
                  <p:pic>
                    <p:nvPicPr>
                      <p:cNvPr id="0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86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3" name="Object 45"/>
          <p:cNvGraphicFramePr>
            <a:graphicFrameLocks noChangeAspect="1"/>
          </p:cNvGraphicFramePr>
          <p:nvPr/>
        </p:nvGraphicFramePr>
        <p:xfrm>
          <a:off x="3581400" y="381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4" name="Object 46"/>
          <p:cNvGraphicFramePr>
            <a:graphicFrameLocks noChangeAspect="1"/>
          </p:cNvGraphicFramePr>
          <p:nvPr/>
        </p:nvGraphicFramePr>
        <p:xfrm>
          <a:off x="3962400" y="381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Object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5" name="Object 47"/>
          <p:cNvGraphicFramePr>
            <a:graphicFrameLocks noChangeAspect="1"/>
          </p:cNvGraphicFramePr>
          <p:nvPr/>
        </p:nvGraphicFramePr>
        <p:xfrm>
          <a:off x="4724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6" name="Object 48"/>
          <p:cNvGraphicFramePr>
            <a:graphicFrameLocks noChangeAspect="1"/>
          </p:cNvGraphicFramePr>
          <p:nvPr/>
        </p:nvGraphicFramePr>
        <p:xfrm>
          <a:off x="5486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99" name="Text Box 51"/>
          <p:cNvSpPr txBox="1">
            <a:spLocks noChangeArrowheads="1"/>
          </p:cNvSpPr>
          <p:nvPr/>
        </p:nvSpPr>
        <p:spPr bwMode="auto">
          <a:xfrm>
            <a:off x="609600" y="4648200"/>
            <a:ext cx="340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Left, Right, Stay</a:t>
            </a:r>
          </a:p>
        </p:txBody>
      </p:sp>
      <p:sp>
        <p:nvSpPr>
          <p:cNvPr id="821301" name="Text Box 53"/>
          <p:cNvSpPr txBox="1">
            <a:spLocks noChangeArrowheads="1"/>
          </p:cNvSpPr>
          <p:nvPr/>
        </p:nvSpPr>
        <p:spPr bwMode="auto">
          <a:xfrm>
            <a:off x="1143000" y="5638800"/>
            <a:ext cx="523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L,R,S: possible head moves</a:t>
            </a:r>
          </a:p>
        </p:txBody>
      </p:sp>
    </p:spTree>
    <p:extLst>
      <p:ext uri="{BB962C8B-B14F-4D97-AF65-F5344CB8AC3E}">
        <p14:creationId xmlns:p14="http://schemas.microsoft.com/office/powerpoint/2010/main" val="12536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7433</TotalTime>
  <Words>3081</Words>
  <Application>Microsoft Office PowerPoint</Application>
  <PresentationFormat>On-screen Show (4:3)</PresentationFormat>
  <Paragraphs>1544</Paragraphs>
  <Slides>71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Comic Sans MS</vt:lpstr>
      <vt:lpstr>Wingdings</vt:lpstr>
      <vt:lpstr>Office Theme</vt:lpstr>
      <vt:lpstr>Equation</vt:lpstr>
      <vt:lpstr>Turing Machine Variations</vt:lpstr>
      <vt:lpstr>PowerPoint Presentation</vt:lpstr>
      <vt:lpstr>Variations of the Standard Model</vt:lpstr>
      <vt:lpstr>PowerPoint Presentation</vt:lpstr>
      <vt:lpstr>PowerPoint Presentation</vt:lpstr>
      <vt:lpstr>PowerPoint Presentation</vt:lpstr>
      <vt:lpstr>PowerPoint Presentation</vt:lpstr>
      <vt:lpstr>Turing Machines with Stay-Option</vt:lpstr>
      <vt:lpstr>Turing Machines with Stay-Option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of two numbers by ktrack TM</vt:lpstr>
      <vt:lpstr>Adding of two numbers by ktrack TM</vt:lpstr>
      <vt:lpstr>Nondeterministic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Machine</vt:lpstr>
      <vt:lpstr>POST Machine</vt:lpstr>
      <vt:lpstr>POST Machine Contd.</vt:lpstr>
      <vt:lpstr>POST Machine Contd.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POST Machine</vt:lpstr>
      <vt:lpstr>Simulating a PM on TM</vt:lpstr>
      <vt:lpstr>Simulating PM on TM</vt:lpstr>
      <vt:lpstr>HOW to simulate STORE over TAPE?</vt:lpstr>
      <vt:lpstr>PowerPoint Presentation</vt:lpstr>
      <vt:lpstr>If PM reads empty STORE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</dc:creator>
  <cp:lastModifiedBy>Shakir Shah</cp:lastModifiedBy>
  <cp:revision>284</cp:revision>
  <dcterms:created xsi:type="dcterms:W3CDTF">2011-10-20T18:40:42Z</dcterms:created>
  <dcterms:modified xsi:type="dcterms:W3CDTF">2017-11-23T23:06:16Z</dcterms:modified>
</cp:coreProperties>
</file>