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90914D3C-DD62-4D21-B1C4-39D2C996D621}" type="datetime">
              <a:rPr b="0" lang="en-US" sz="1200" spc="-1" strike="noStrike">
                <a:solidFill>
                  <a:srgbClr val="8b8b8b"/>
                </a:solidFill>
                <a:latin typeface="Calibri"/>
              </a:rPr>
              <a:t>10/29/19</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0E1BF82-FBF3-4551-9697-A110C82ED65D}"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6BF7F7E6-4381-47D4-A66F-663E646F1BAC}" type="datetime">
              <a:rPr b="0" lang="en-US" sz="1200" spc="-1" strike="noStrike">
                <a:solidFill>
                  <a:srgbClr val="8b8b8b"/>
                </a:solidFill>
                <a:latin typeface="Calibri"/>
              </a:rPr>
              <a:t>10/29/19</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5DEE639-0D78-42EE-AE89-BD9248AB8F8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464832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p:nvPr>
        </p:nvSpPr>
        <p:spPr>
          <a:xfrm>
            <a:off x="457200" y="6356520"/>
            <a:ext cx="2133360" cy="364680"/>
          </a:xfrm>
          <a:prstGeom prst="rect">
            <a:avLst/>
          </a:prstGeom>
        </p:spPr>
        <p:txBody>
          <a:bodyPr anchor="ctr"/>
          <a:p>
            <a:pPr>
              <a:lnSpc>
                <a:spcPct val="100000"/>
              </a:lnSpc>
            </a:pPr>
            <a:fld id="{84575639-C680-4DAF-B246-1AAD92C9AF7B}" type="datetime">
              <a:rPr b="0" lang="en-US" sz="1200" spc="-1" strike="noStrike">
                <a:solidFill>
                  <a:srgbClr val="8b8b8b"/>
                </a:solidFill>
                <a:latin typeface="Calibri"/>
              </a:rPr>
              <a:t>10/29/19</a:t>
            </a:fld>
            <a:endParaRPr b="0" lang="en-US" sz="1200" spc="-1" strike="noStrike">
              <a:latin typeface="Times New Roman"/>
            </a:endParaRPr>
          </a:p>
        </p:txBody>
      </p:sp>
      <p:sp>
        <p:nvSpPr>
          <p:cNvPr id="86" name="PlaceHolder 5"/>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87" name="PlaceHolder 6"/>
          <p:cNvSpPr>
            <a:spLocks noGrp="1"/>
          </p:cNvSpPr>
          <p:nvPr>
            <p:ph type="sldNum"/>
          </p:nvPr>
        </p:nvSpPr>
        <p:spPr>
          <a:xfrm>
            <a:off x="6553080" y="6356520"/>
            <a:ext cx="2133360" cy="364680"/>
          </a:xfrm>
          <a:prstGeom prst="rect">
            <a:avLst/>
          </a:prstGeom>
        </p:spPr>
        <p:txBody>
          <a:bodyPr anchor="ctr"/>
          <a:p>
            <a:pPr algn="r">
              <a:lnSpc>
                <a:spcPct val="100000"/>
              </a:lnSpc>
            </a:pPr>
            <a:fld id="{8EFE2AAE-B183-4917-A92F-4669B3FA6EA9}"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685800" y="2130480"/>
            <a:ext cx="7772040" cy="1469520"/>
          </a:xfrm>
          <a:prstGeom prst="rect">
            <a:avLst/>
          </a:prstGeom>
          <a:noFill/>
          <a:ln>
            <a:noFill/>
          </a:ln>
        </p:spPr>
        <p:txBody>
          <a:bodyPr anchor="ctr"/>
          <a:p>
            <a:pPr algn="ctr">
              <a:lnSpc>
                <a:spcPct val="100000"/>
              </a:lnSpc>
            </a:pPr>
            <a:r>
              <a:rPr b="0" lang="en-US" sz="4400" spc="-1" strike="noStrike">
                <a:solidFill>
                  <a:srgbClr val="000000"/>
                </a:solidFill>
                <a:latin typeface="Calibri"/>
              </a:rPr>
              <a:t>Use cases</a:t>
            </a:r>
            <a:endParaRPr b="0" lang="en-US" sz="4400" spc="-1" strike="noStrike">
              <a:solidFill>
                <a:srgbClr val="000000"/>
              </a:solidFill>
              <a:latin typeface="Calibri"/>
            </a:endParaRPr>
          </a:p>
        </p:txBody>
      </p:sp>
      <p:sp>
        <p:nvSpPr>
          <p:cNvPr id="125" name="TextShape 2"/>
          <p:cNvSpPr txBox="1"/>
          <p:nvPr/>
        </p:nvSpPr>
        <p:spPr>
          <a:xfrm>
            <a:off x="1371600" y="3886200"/>
            <a:ext cx="6400440" cy="1752120"/>
          </a:xfrm>
          <a:prstGeom prst="rect">
            <a:avLst/>
          </a:prstGeom>
          <a:noFill/>
          <a:ln>
            <a:noFill/>
          </a:ln>
        </p:spPr>
        <p:txBody>
          <a:bodyPr>
            <a:normAutofit/>
          </a:bodyPr>
          <a:p>
            <a:pPr algn="r">
              <a:lnSpc>
                <a:spcPct val="100000"/>
              </a:lnSpc>
              <a:spcBef>
                <a:spcPts val="479"/>
              </a:spcBef>
            </a:pPr>
            <a:endParaRPr b="0" lang="en-US" sz="3200" spc="-1" strike="noStrike">
              <a:latin typeface="Arial"/>
            </a:endParaRPr>
          </a:p>
          <a:p>
            <a:pPr algn="r">
              <a:lnSpc>
                <a:spcPct val="100000"/>
              </a:lnSpc>
              <a:spcBef>
                <a:spcPts val="479"/>
              </a:spcBef>
            </a:pPr>
            <a:r>
              <a:rPr b="0" lang="en-US" sz="2400" spc="-1" strike="noStrike">
                <a:solidFill>
                  <a:srgbClr val="8b8b8b"/>
                </a:solidFill>
                <a:latin typeface="Calibri"/>
              </a:rPr>
              <a:t>Dr. Taimoor Khan</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553080" y="6356520"/>
            <a:ext cx="2133360" cy="364680"/>
          </a:xfrm>
          <a:prstGeom prst="rect">
            <a:avLst/>
          </a:prstGeom>
          <a:noFill/>
          <a:ln>
            <a:noFill/>
          </a:ln>
        </p:spPr>
        <p:txBody>
          <a:bodyPr anchor="ctr"/>
          <a:p>
            <a:pPr algn="r">
              <a:lnSpc>
                <a:spcPct val="100000"/>
              </a:lnSpc>
            </a:pPr>
            <a:fld id="{013E8369-82EE-48BF-BD36-9CB092451B9A}" type="slidenum">
              <a:rPr b="0" lang="en-US" sz="1200" spc="-1" strike="noStrike">
                <a:solidFill>
                  <a:srgbClr val="8b8b8b"/>
                </a:solidFill>
                <a:latin typeface="Calibri"/>
              </a:rPr>
              <a:t>&lt;number&gt;</a:t>
            </a:fld>
            <a:endParaRPr b="0" lang="en-US" sz="1200" spc="-1" strike="noStrike">
              <a:latin typeface="Times New Roman"/>
            </a:endParaRPr>
          </a:p>
        </p:txBody>
      </p:sp>
      <p:sp>
        <p:nvSpPr>
          <p:cNvPr id="151"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Elements in the Preface</a:t>
            </a:r>
            <a:endParaRPr b="0" lang="en-US" sz="4400" spc="-1" strike="noStrike">
              <a:solidFill>
                <a:srgbClr val="000000"/>
              </a:solidFill>
              <a:latin typeface="Calibri"/>
            </a:endParaRPr>
          </a:p>
        </p:txBody>
      </p:sp>
      <p:sp>
        <p:nvSpPr>
          <p:cNvPr id="152" name="TextShape 3"/>
          <p:cNvSpPr txBox="1"/>
          <p:nvPr/>
        </p:nvSpPr>
        <p:spPr>
          <a:xfrm>
            <a:off x="762120" y="1752480"/>
            <a:ext cx="7924320" cy="4495320"/>
          </a:xfrm>
          <a:prstGeom prst="rect">
            <a:avLst/>
          </a:prstGeom>
          <a:noFill/>
          <a:ln>
            <a:noFill/>
          </a:ln>
        </p:spPr>
        <p:txBody>
          <a:bodyPr>
            <a:normAutofit/>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Only put items that are important to understand before reading the Main Success Scenario.  </a:t>
            </a:r>
            <a:endParaRPr b="0" lang="en-US" sz="3200" spc="-1" strike="noStrike">
              <a:solidFill>
                <a:srgbClr val="000000"/>
              </a:solidFill>
              <a:latin typeface="Calibri"/>
            </a:endParaRPr>
          </a:p>
          <a:p>
            <a:pPr marL="343080" indent="-342720">
              <a:lnSpc>
                <a:spcPct val="9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These might include:</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Name (</a:t>
            </a:r>
            <a:r>
              <a:rPr b="0" i="1" lang="en-US" sz="3200" spc="-1" strike="noStrike">
                <a:solidFill>
                  <a:srgbClr val="000000"/>
                </a:solidFill>
                <a:latin typeface="Calibri"/>
              </a:rPr>
              <a:t>Always needed for identification</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Primary Actor</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Stakeholders and Interests List</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Preconditions</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Success guarantee (Post Conditions)</a:t>
            </a:r>
            <a:endParaRPr b="0" lang="en-US" sz="3200" spc="-1" strike="noStrike">
              <a:solidFill>
                <a:srgbClr val="000000"/>
              </a:solidFill>
              <a:latin typeface="Calibri"/>
            </a:endParaRPr>
          </a:p>
          <a:p>
            <a:pPr marL="343080" indent="-342720">
              <a:lnSpc>
                <a:spcPct val="90000"/>
              </a:lnSpc>
              <a:spcBef>
                <a:spcPts val="641"/>
              </a:spcBef>
            </a:pPr>
            <a:endParaRPr b="0" lang="en-US" sz="32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553080" y="6356520"/>
            <a:ext cx="2133360" cy="364680"/>
          </a:xfrm>
          <a:prstGeom prst="rect">
            <a:avLst/>
          </a:prstGeom>
          <a:noFill/>
          <a:ln>
            <a:noFill/>
          </a:ln>
        </p:spPr>
        <p:txBody>
          <a:bodyPr anchor="ctr"/>
          <a:p>
            <a:pPr algn="r">
              <a:lnSpc>
                <a:spcPct val="100000"/>
              </a:lnSpc>
            </a:pPr>
            <a:fld id="{9C17D6B0-DC06-4DD7-9C19-E68F3A863A96}" type="slidenum">
              <a:rPr b="0" lang="en-US" sz="1200" spc="-1" strike="noStrike">
                <a:solidFill>
                  <a:srgbClr val="8b8b8b"/>
                </a:solidFill>
                <a:latin typeface="Calibri"/>
              </a:rPr>
              <a:t>&lt;number&gt;</a:t>
            </a:fld>
            <a:endParaRPr b="0" lang="en-US" sz="1200" spc="-1" strike="noStrike">
              <a:latin typeface="Times New Roman"/>
            </a:endParaRPr>
          </a:p>
        </p:txBody>
      </p:sp>
      <p:sp>
        <p:nvSpPr>
          <p:cNvPr id="154"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Use Case Name Examples</a:t>
            </a:r>
            <a:endParaRPr b="0" lang="en-US" sz="4400" spc="-1" strike="noStrike">
              <a:solidFill>
                <a:srgbClr val="000000"/>
              </a:solidFill>
              <a:latin typeface="Calibri"/>
            </a:endParaRPr>
          </a:p>
        </p:txBody>
      </p:sp>
      <p:sp>
        <p:nvSpPr>
          <p:cNvPr id="155" name="TextShape 3"/>
          <p:cNvSpPr txBox="1"/>
          <p:nvPr/>
        </p:nvSpPr>
        <p:spPr>
          <a:xfrm>
            <a:off x="762120" y="1905120"/>
            <a:ext cx="8381520" cy="40381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Excellent - Purchase Concert Ticket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Very Good - Purchase Concert Tickets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Good - Purchase Ticket (insufficient detail)</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Fair - Ticket Purchase (passive)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Poor - Ticket Order (system view, not user)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Unacceptable - Pay for Ticket (procedure, not process)</a:t>
            </a:r>
            <a:endParaRPr b="0" lang="en-US" sz="32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553080" y="6356520"/>
            <a:ext cx="2133360" cy="364680"/>
          </a:xfrm>
          <a:prstGeom prst="rect">
            <a:avLst/>
          </a:prstGeom>
          <a:noFill/>
          <a:ln>
            <a:noFill/>
          </a:ln>
        </p:spPr>
        <p:txBody>
          <a:bodyPr anchor="ctr"/>
          <a:p>
            <a:pPr algn="r">
              <a:lnSpc>
                <a:spcPct val="100000"/>
              </a:lnSpc>
            </a:pPr>
            <a:fld id="{E418924E-4375-4250-9735-435E575D91C5}" type="slidenum">
              <a:rPr b="0" lang="en-US" sz="1200" spc="-1" strike="noStrike">
                <a:solidFill>
                  <a:srgbClr val="8b8b8b"/>
                </a:solidFill>
                <a:latin typeface="Calibri"/>
              </a:rPr>
              <a:t>&lt;number&gt;</a:t>
            </a:fld>
            <a:endParaRPr b="0" lang="en-US" sz="1200" spc="-1" strike="noStrike">
              <a:latin typeface="Times New Roman"/>
            </a:endParaRPr>
          </a:p>
        </p:txBody>
      </p:sp>
      <p:sp>
        <p:nvSpPr>
          <p:cNvPr id="157"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CRUD</a:t>
            </a:r>
            <a:endParaRPr b="0" lang="en-US" sz="4400" spc="-1" strike="noStrike">
              <a:solidFill>
                <a:srgbClr val="000000"/>
              </a:solidFill>
              <a:latin typeface="Calibri"/>
            </a:endParaRPr>
          </a:p>
        </p:txBody>
      </p:sp>
      <p:sp>
        <p:nvSpPr>
          <p:cNvPr id="158" name="TextShape 3"/>
          <p:cNvSpPr txBox="1"/>
          <p:nvPr/>
        </p:nvSpPr>
        <p:spPr>
          <a:xfrm>
            <a:off x="457200" y="1600200"/>
            <a:ext cx="8229240" cy="4525560"/>
          </a:xfrm>
          <a:prstGeom prst="rect">
            <a:avLst/>
          </a:prstGeom>
          <a:noFill/>
          <a:ln>
            <a:noFill/>
          </a:ln>
        </p:spPr>
        <p:txBody>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Examples of bad use case names with the acronym CRUD. (All are procedural and reveal nothing about the actor’s intentions.)</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C  - actor Creates data</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R  - actor Retrieves data</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U  - actor Updates data</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D  - actor Deletes data</a:t>
            </a:r>
            <a:endParaRPr b="0" lang="en-US" sz="32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553080" y="6356520"/>
            <a:ext cx="2133360" cy="364680"/>
          </a:xfrm>
          <a:prstGeom prst="rect">
            <a:avLst/>
          </a:prstGeom>
          <a:noFill/>
          <a:ln>
            <a:noFill/>
          </a:ln>
        </p:spPr>
        <p:txBody>
          <a:bodyPr anchor="ctr"/>
          <a:p>
            <a:pPr algn="r">
              <a:lnSpc>
                <a:spcPct val="100000"/>
              </a:lnSpc>
            </a:pPr>
            <a:fld id="{E56F1E5F-94A8-4377-945E-2128ADF750D4}" type="slidenum">
              <a:rPr b="0" lang="en-US" sz="1200" spc="-1" strike="noStrike">
                <a:solidFill>
                  <a:srgbClr val="8b8b8b"/>
                </a:solidFill>
                <a:latin typeface="Calibri"/>
              </a:rPr>
              <a:t>&lt;number&gt;</a:t>
            </a:fld>
            <a:endParaRPr b="0" lang="en-US" sz="1200" spc="-1" strike="noStrike">
              <a:latin typeface="Times New Roman"/>
            </a:endParaRPr>
          </a:p>
        </p:txBody>
      </p:sp>
      <p:sp>
        <p:nvSpPr>
          <p:cNvPr id="160"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Identify Actors</a:t>
            </a:r>
            <a:endParaRPr b="0" lang="en-US" sz="4400" spc="-1" strike="noStrike">
              <a:solidFill>
                <a:srgbClr val="000000"/>
              </a:solidFill>
              <a:latin typeface="Calibri"/>
            </a:endParaRPr>
          </a:p>
        </p:txBody>
      </p:sp>
      <p:sp>
        <p:nvSpPr>
          <p:cNvPr id="161" name="TextShape 3"/>
          <p:cNvSpPr txBox="1"/>
          <p:nvPr/>
        </p:nvSpPr>
        <p:spPr>
          <a:xfrm>
            <a:off x="762120" y="2577960"/>
            <a:ext cx="7695720" cy="321588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cannot understand a system until we know who will use it</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Direct users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Users responsible to operate and maintain it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External systems used by the system</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External systems that interact with the system</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553080" y="6356520"/>
            <a:ext cx="2133360" cy="364680"/>
          </a:xfrm>
          <a:prstGeom prst="rect">
            <a:avLst/>
          </a:prstGeom>
          <a:noFill/>
          <a:ln>
            <a:noFill/>
          </a:ln>
        </p:spPr>
        <p:txBody>
          <a:bodyPr anchor="ctr"/>
          <a:p>
            <a:pPr algn="r">
              <a:lnSpc>
                <a:spcPct val="100000"/>
              </a:lnSpc>
            </a:pPr>
            <a:fld id="{65FA62B6-7604-47A6-8D50-1D8F6BA88556}" type="slidenum">
              <a:rPr b="0" lang="en-US" sz="1200" spc="-1" strike="noStrike">
                <a:solidFill>
                  <a:srgbClr val="8b8b8b"/>
                </a:solidFill>
                <a:latin typeface="Calibri"/>
              </a:rPr>
              <a:t>&lt;number&gt;</a:t>
            </a:fld>
            <a:endParaRPr b="0" lang="en-US" sz="1200" spc="-1" strike="noStrike">
              <a:latin typeface="Times New Roman"/>
            </a:endParaRPr>
          </a:p>
        </p:txBody>
      </p:sp>
      <p:sp>
        <p:nvSpPr>
          <p:cNvPr id="163"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Types of Actors</a:t>
            </a:r>
            <a:endParaRPr b="0" lang="en-US" sz="4400" spc="-1" strike="noStrike">
              <a:solidFill>
                <a:srgbClr val="000000"/>
              </a:solidFill>
              <a:latin typeface="Calibri"/>
            </a:endParaRPr>
          </a:p>
        </p:txBody>
      </p:sp>
      <p:sp>
        <p:nvSpPr>
          <p:cNvPr id="164" name="TextShape 3"/>
          <p:cNvSpPr txBox="1"/>
          <p:nvPr/>
        </p:nvSpPr>
        <p:spPr>
          <a:xfrm>
            <a:off x="457200" y="1600200"/>
            <a:ext cx="8229240" cy="45255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Primary Actor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Has goals to be fulfilled by system</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Supporting Actor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Provides service to the system</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Offstage Actor</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Interested in the behavior, but no contribution</a:t>
            </a:r>
            <a:endParaRPr b="0" lang="en-US" sz="2800" spc="-1" strike="noStrike">
              <a:solidFill>
                <a:srgbClr val="000000"/>
              </a:solidFill>
              <a:latin typeface="Calibri"/>
            </a:endParaRPr>
          </a:p>
          <a:p>
            <a:pPr marL="343080" indent="-342720">
              <a:lnSpc>
                <a:spcPct val="100000"/>
              </a:lnSpc>
              <a:spcBef>
                <a:spcPts val="541"/>
              </a:spcBef>
              <a:buClr>
                <a:srgbClr val="000000"/>
              </a:buClr>
              <a:buFont typeface="Arial"/>
              <a:buChar char="•"/>
            </a:pPr>
            <a:r>
              <a:rPr b="0" lang="en-US" sz="2700" spc="-1" strike="noStrike">
                <a:solidFill>
                  <a:srgbClr val="000000"/>
                </a:solidFill>
                <a:latin typeface="Calibri"/>
              </a:rPr>
              <a:t>In diagrams, Primary actors go on the left and others on the right.</a:t>
            </a:r>
            <a:endParaRPr b="0" lang="en-US" sz="2700" spc="-1" strike="noStrike">
              <a:solidFill>
                <a:srgbClr val="00000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6553080" y="6356520"/>
            <a:ext cx="2133360" cy="364680"/>
          </a:xfrm>
          <a:prstGeom prst="rect">
            <a:avLst/>
          </a:prstGeom>
          <a:noFill/>
          <a:ln>
            <a:noFill/>
          </a:ln>
        </p:spPr>
        <p:txBody>
          <a:bodyPr anchor="ctr"/>
          <a:p>
            <a:pPr algn="r">
              <a:lnSpc>
                <a:spcPct val="100000"/>
              </a:lnSpc>
            </a:pPr>
            <a:fld id="{13C323A9-57D6-4BD0-BF8F-04259512BDE9}" type="slidenum">
              <a:rPr b="0" lang="en-US" sz="1200" spc="-1" strike="noStrike">
                <a:solidFill>
                  <a:srgbClr val="8b8b8b"/>
                </a:solidFill>
                <a:latin typeface="Calibri"/>
              </a:rPr>
              <a:t>&lt;number&gt;</a:t>
            </a:fld>
            <a:endParaRPr b="0" lang="en-US" sz="1200" spc="-1" strike="noStrike">
              <a:latin typeface="Times New Roman"/>
            </a:endParaRPr>
          </a:p>
        </p:txBody>
      </p:sp>
      <p:sp>
        <p:nvSpPr>
          <p:cNvPr id="166" name="TextShape 2"/>
          <p:cNvSpPr txBox="1"/>
          <p:nvPr/>
        </p:nvSpPr>
        <p:spPr>
          <a:xfrm>
            <a:off x="685800" y="838080"/>
            <a:ext cx="7772040" cy="761760"/>
          </a:xfrm>
          <a:prstGeom prst="rect">
            <a:avLst/>
          </a:prstGeom>
          <a:noFill/>
          <a:ln>
            <a:noFill/>
          </a:ln>
        </p:spPr>
        <p:txBody>
          <a:bodyPr anchor="ctr"/>
          <a:p>
            <a:pPr algn="ctr">
              <a:lnSpc>
                <a:spcPct val="100000"/>
              </a:lnSpc>
            </a:pPr>
            <a:r>
              <a:rPr b="0" lang="en-US" sz="4400" spc="-1" strike="noStrike">
                <a:solidFill>
                  <a:srgbClr val="000000"/>
                </a:solidFill>
                <a:latin typeface="Calibri"/>
              </a:rPr>
              <a:t>Define Actors</a:t>
            </a:r>
            <a:endParaRPr b="0" lang="en-US" sz="4400" spc="-1" strike="noStrike">
              <a:solidFill>
                <a:srgbClr val="000000"/>
              </a:solidFill>
              <a:latin typeface="Calibri"/>
            </a:endParaRPr>
          </a:p>
        </p:txBody>
      </p:sp>
      <p:sp>
        <p:nvSpPr>
          <p:cNvPr id="167" name="TextShape 3"/>
          <p:cNvSpPr txBox="1"/>
          <p:nvPr/>
        </p:nvSpPr>
        <p:spPr>
          <a:xfrm>
            <a:off x="685800" y="1676520"/>
            <a:ext cx="8000640" cy="480024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Actors should not be analyzed or described in detail unless the application domain demands it.</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Template for definition: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Name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Definition</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Example for an ATM application: </a:t>
            </a:r>
            <a:endParaRPr b="0" lang="en-US" sz="2800" spc="-1" strike="noStrike">
              <a:solidFill>
                <a:srgbClr val="000000"/>
              </a:solidFill>
              <a:latin typeface="Calibri"/>
            </a:endParaRPr>
          </a:p>
          <a:p>
            <a:pPr marL="343080" indent="-342720">
              <a:lnSpc>
                <a:spcPct val="100000"/>
              </a:lnSpc>
              <a:spcBef>
                <a:spcPts val="561"/>
              </a:spcBef>
            </a:pPr>
            <a:r>
              <a:rPr b="0" lang="en-US" sz="2800" spc="-1" strike="noStrike">
                <a:solidFill>
                  <a:srgbClr val="000000"/>
                </a:solidFill>
                <a:latin typeface="Calibri"/>
              </a:rPr>
              <a:t>Customer: Owner of an account who manages account by depositing and withdrawing funds</a:t>
            </a:r>
            <a:endParaRPr b="0" lang="en-US" sz="2800" spc="-1" strike="noStrike">
              <a:solidFill>
                <a:srgbClr val="00000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6553080" y="6356520"/>
            <a:ext cx="2133360" cy="364680"/>
          </a:xfrm>
          <a:prstGeom prst="rect">
            <a:avLst/>
          </a:prstGeom>
          <a:noFill/>
          <a:ln>
            <a:noFill/>
          </a:ln>
        </p:spPr>
        <p:txBody>
          <a:bodyPr anchor="ctr"/>
          <a:p>
            <a:pPr algn="r">
              <a:lnSpc>
                <a:spcPct val="100000"/>
              </a:lnSpc>
            </a:pPr>
            <a:fld id="{80985F39-E205-4DE0-8C6D-3E7955B45716}" type="slidenum">
              <a:rPr b="0" lang="en-US" sz="1200" spc="-1" strike="noStrike">
                <a:solidFill>
                  <a:srgbClr val="8b8b8b"/>
                </a:solidFill>
                <a:latin typeface="Calibri"/>
              </a:rPr>
              <a:t>&lt;number&gt;</a:t>
            </a:fld>
            <a:endParaRPr b="0" lang="en-US" sz="1200" spc="-1" strike="noStrike">
              <a:latin typeface="Times New Roman"/>
            </a:endParaRPr>
          </a:p>
        </p:txBody>
      </p:sp>
      <p:sp>
        <p:nvSpPr>
          <p:cNvPr id="169" name="TextShape 2"/>
          <p:cNvSpPr txBox="1"/>
          <p:nvPr/>
        </p:nvSpPr>
        <p:spPr>
          <a:xfrm>
            <a:off x="762120" y="685800"/>
            <a:ext cx="7772040" cy="761760"/>
          </a:xfrm>
          <a:prstGeom prst="rect">
            <a:avLst/>
          </a:prstGeom>
          <a:noFill/>
          <a:ln>
            <a:noFill/>
          </a:ln>
        </p:spPr>
        <p:txBody>
          <a:bodyPr anchor="ctr"/>
          <a:p>
            <a:pPr algn="ctr">
              <a:lnSpc>
                <a:spcPct val="100000"/>
              </a:lnSpc>
            </a:pPr>
            <a:r>
              <a:rPr b="0" lang="en-US" sz="4400" spc="-1" strike="noStrike">
                <a:solidFill>
                  <a:srgbClr val="000000"/>
                </a:solidFill>
                <a:latin typeface="Calibri"/>
              </a:rPr>
              <a:t>Working with Use Cases</a:t>
            </a:r>
            <a:endParaRPr b="0" lang="en-US" sz="4400" spc="-1" strike="noStrike">
              <a:solidFill>
                <a:srgbClr val="000000"/>
              </a:solidFill>
              <a:latin typeface="Calibri"/>
            </a:endParaRPr>
          </a:p>
        </p:txBody>
      </p:sp>
      <p:sp>
        <p:nvSpPr>
          <p:cNvPr id="170" name="TextShape 3"/>
          <p:cNvSpPr txBox="1"/>
          <p:nvPr/>
        </p:nvSpPr>
        <p:spPr>
          <a:xfrm>
            <a:off x="228600" y="1981080"/>
            <a:ext cx="8208720" cy="41907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latin typeface="Calibri"/>
              </a:rPr>
              <a:t>Determine the actors that will interact with the system</a:t>
            </a:r>
            <a:endParaRPr b="0" lang="en-US" sz="3200" spc="-1" strike="noStrike">
              <a:solidFill>
                <a:srgbClr val="000000"/>
              </a:solidFill>
              <a:latin typeface="Calibri"/>
            </a:endParaRPr>
          </a:p>
          <a:p>
            <a:pPr marL="343080" indent="-342720">
              <a:lnSpc>
                <a:spcPct val="100000"/>
              </a:lnSpc>
              <a:buClr>
                <a:srgbClr val="000000"/>
              </a:buClr>
              <a:buFont typeface="Arial"/>
              <a:buChar char="•"/>
            </a:pPr>
            <a:r>
              <a:rPr b="0" lang="en-US" sz="3200" spc="-1" strike="noStrike">
                <a:solidFill>
                  <a:srgbClr val="000000"/>
                </a:solidFill>
                <a:latin typeface="Calibri"/>
              </a:rPr>
              <a:t>Examine the actors and document their needs</a:t>
            </a:r>
            <a:endParaRPr b="0" lang="en-US" sz="3200" spc="-1" strike="noStrike">
              <a:solidFill>
                <a:srgbClr val="000000"/>
              </a:solidFill>
              <a:latin typeface="Calibri"/>
            </a:endParaRPr>
          </a:p>
          <a:p>
            <a:pPr marL="343080" indent="-342720">
              <a:lnSpc>
                <a:spcPct val="100000"/>
              </a:lnSpc>
              <a:buClr>
                <a:srgbClr val="000000"/>
              </a:buClr>
              <a:buFont typeface="Arial"/>
              <a:buChar char="•"/>
            </a:pPr>
            <a:r>
              <a:rPr b="0" lang="en-US" sz="3200" spc="-1" strike="noStrike">
                <a:solidFill>
                  <a:srgbClr val="000000"/>
                </a:solidFill>
                <a:latin typeface="Calibri"/>
              </a:rPr>
              <a:t>For each separate need, create a use case</a:t>
            </a:r>
            <a:endParaRPr b="0" lang="en-US" sz="3200" spc="-1" strike="noStrike">
              <a:solidFill>
                <a:srgbClr val="000000"/>
              </a:solidFill>
              <a:latin typeface="Calibri"/>
            </a:endParaRPr>
          </a:p>
          <a:p>
            <a:pPr marL="343080" indent="-342720">
              <a:lnSpc>
                <a:spcPct val="100000"/>
              </a:lnSpc>
              <a:buClr>
                <a:srgbClr val="000000"/>
              </a:buClr>
              <a:buFont typeface="Arial"/>
              <a:buChar char="•"/>
            </a:pPr>
            <a:r>
              <a:rPr b="0" lang="en-US" sz="3200" spc="-1" strike="noStrike">
                <a:solidFill>
                  <a:srgbClr val="000000"/>
                </a:solidFill>
                <a:latin typeface="Calibri"/>
              </a:rPr>
              <a:t>During Analysis, extend use cases with interaction diagrams</a:t>
            </a:r>
            <a:endParaRPr b="0" lang="en-US" sz="3200" spc="-1" strike="noStrike">
              <a:solidFill>
                <a:srgbClr val="00000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553080" y="6356520"/>
            <a:ext cx="2133360" cy="364680"/>
          </a:xfrm>
          <a:prstGeom prst="rect">
            <a:avLst/>
          </a:prstGeom>
          <a:noFill/>
          <a:ln>
            <a:noFill/>
          </a:ln>
        </p:spPr>
        <p:txBody>
          <a:bodyPr anchor="ctr"/>
          <a:p>
            <a:pPr algn="r">
              <a:lnSpc>
                <a:spcPct val="100000"/>
              </a:lnSpc>
            </a:pPr>
            <a:fld id="{9E4A73F5-C622-4E26-A560-50220CD32322}" type="slidenum">
              <a:rPr b="0" lang="en-US" sz="1200" spc="-1" strike="noStrike">
                <a:solidFill>
                  <a:srgbClr val="8b8b8b"/>
                </a:solidFill>
                <a:latin typeface="Calibri"/>
              </a:rPr>
              <a:t>&lt;number&gt;</a:t>
            </a:fld>
            <a:endParaRPr b="0" lang="en-US" sz="1200" spc="-1" strike="noStrike">
              <a:latin typeface="Times New Roman"/>
            </a:endParaRPr>
          </a:p>
        </p:txBody>
      </p:sp>
      <p:sp>
        <p:nvSpPr>
          <p:cNvPr id="172"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Preconditions</a:t>
            </a:r>
            <a:endParaRPr b="0" lang="en-US" sz="4400" spc="-1" strike="noStrike">
              <a:solidFill>
                <a:srgbClr val="000000"/>
              </a:solidFill>
              <a:latin typeface="Calibri"/>
            </a:endParaRPr>
          </a:p>
        </p:txBody>
      </p:sp>
      <p:sp>
        <p:nvSpPr>
          <p:cNvPr id="173" name="TextShape 3"/>
          <p:cNvSpPr txBox="1"/>
          <p:nvPr/>
        </p:nvSpPr>
        <p:spPr>
          <a:xfrm>
            <a:off x="457200" y="1600200"/>
            <a:ext cx="8229240" cy="4525560"/>
          </a:xfrm>
          <a:prstGeom prst="rect">
            <a:avLst/>
          </a:prstGeom>
          <a:noFill/>
          <a:ln>
            <a:noFill/>
          </a:ln>
        </p:spPr>
        <p:txBody>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Anything that must always be true before beginning a scenario is a precondition.</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Preconditions are assumed to be true, not tested within the Use Case itself.</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Ignore obvious preconditions such as the power being turned on. Only document items necessary to understand the Use Case.</a:t>
            </a:r>
            <a:endParaRPr b="0" lang="en-US" sz="32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553080" y="6356520"/>
            <a:ext cx="2133360" cy="364680"/>
          </a:xfrm>
          <a:prstGeom prst="rect">
            <a:avLst/>
          </a:prstGeom>
          <a:noFill/>
          <a:ln>
            <a:noFill/>
          </a:ln>
        </p:spPr>
        <p:txBody>
          <a:bodyPr anchor="ctr"/>
          <a:p>
            <a:pPr algn="r">
              <a:lnSpc>
                <a:spcPct val="100000"/>
              </a:lnSpc>
            </a:pPr>
            <a:fld id="{CA8ACA1A-8BBD-43AB-9CBC-2DF4E7513DC9}" type="slidenum">
              <a:rPr b="0" lang="en-US" sz="1200" spc="-1" strike="noStrike">
                <a:solidFill>
                  <a:srgbClr val="8b8b8b"/>
                </a:solidFill>
                <a:latin typeface="Calibri"/>
              </a:rPr>
              <a:t>&lt;number&gt;</a:t>
            </a:fld>
            <a:endParaRPr b="0" lang="en-US" sz="1200" spc="-1" strike="noStrike">
              <a:latin typeface="Times New Roman"/>
            </a:endParaRPr>
          </a:p>
        </p:txBody>
      </p:sp>
      <p:sp>
        <p:nvSpPr>
          <p:cNvPr id="175"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Success Guarantees</a:t>
            </a:r>
            <a:endParaRPr b="0" lang="en-US" sz="4400" spc="-1" strike="noStrike">
              <a:solidFill>
                <a:srgbClr val="000000"/>
              </a:solidFill>
              <a:latin typeface="Calibri"/>
            </a:endParaRPr>
          </a:p>
        </p:txBody>
      </p:sp>
      <p:sp>
        <p:nvSpPr>
          <p:cNvPr id="176" name="TextShape 3"/>
          <p:cNvSpPr txBox="1"/>
          <p:nvPr/>
        </p:nvSpPr>
        <p:spPr>
          <a:xfrm>
            <a:off x="488160" y="1280520"/>
            <a:ext cx="8381520" cy="41144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Success Guarantees (or Post conditions) state what must be true if the Use Case is completed successfully.  This may include the main success scenario and some alternative paths.  For example, if the happy path is a cash sale, a credit sale might also be regarded a success.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Stakeholders should agree on the guarantee.</a:t>
            </a:r>
            <a:endParaRPr b="0" lang="en-US" sz="32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553080" y="6356520"/>
            <a:ext cx="2133360" cy="364680"/>
          </a:xfrm>
          <a:prstGeom prst="rect">
            <a:avLst/>
          </a:prstGeom>
          <a:noFill/>
          <a:ln>
            <a:noFill/>
          </a:ln>
        </p:spPr>
        <p:txBody>
          <a:bodyPr anchor="ctr"/>
          <a:p>
            <a:pPr algn="r">
              <a:lnSpc>
                <a:spcPct val="100000"/>
              </a:lnSpc>
            </a:pPr>
            <a:fld id="{49333B4E-4B1E-4314-813B-ECEBB9E2F876}" type="slidenum">
              <a:rPr b="0" lang="en-US" sz="1200" spc="-1" strike="noStrike">
                <a:solidFill>
                  <a:srgbClr val="8b8b8b"/>
                </a:solidFill>
                <a:latin typeface="Calibri"/>
              </a:rPr>
              <a:t>&lt;number&gt;</a:t>
            </a:fld>
            <a:endParaRPr b="0" lang="en-US" sz="1200" spc="-1" strike="noStrike">
              <a:latin typeface="Times New Roman"/>
            </a:endParaRPr>
          </a:p>
        </p:txBody>
      </p:sp>
      <p:sp>
        <p:nvSpPr>
          <p:cNvPr id="127" name="TextShape 2"/>
          <p:cNvSpPr txBox="1"/>
          <p:nvPr/>
        </p:nvSpPr>
        <p:spPr>
          <a:xfrm>
            <a:off x="685800" y="838080"/>
            <a:ext cx="7772040" cy="761760"/>
          </a:xfrm>
          <a:prstGeom prst="rect">
            <a:avLst/>
          </a:prstGeom>
          <a:noFill/>
          <a:ln>
            <a:noFill/>
          </a:ln>
        </p:spPr>
        <p:txBody>
          <a:bodyPr anchor="ctr"/>
          <a:p>
            <a:pPr algn="ctr">
              <a:lnSpc>
                <a:spcPct val="100000"/>
              </a:lnSpc>
            </a:pPr>
            <a:r>
              <a:rPr b="0" lang="en-US" sz="4400" spc="-1" strike="noStrike">
                <a:solidFill>
                  <a:srgbClr val="000000"/>
                </a:solidFill>
                <a:latin typeface="Calibri"/>
              </a:rPr>
              <a:t>Use Cases</a:t>
            </a:r>
            <a:endParaRPr b="0" lang="en-US" sz="4400" spc="-1" strike="noStrike">
              <a:solidFill>
                <a:srgbClr val="000000"/>
              </a:solidFill>
              <a:latin typeface="Calibri"/>
            </a:endParaRPr>
          </a:p>
        </p:txBody>
      </p:sp>
      <p:sp>
        <p:nvSpPr>
          <p:cNvPr id="128" name="TextShape 3"/>
          <p:cNvSpPr txBox="1"/>
          <p:nvPr/>
        </p:nvSpPr>
        <p:spPr>
          <a:xfrm>
            <a:off x="685800" y="2209680"/>
            <a:ext cx="7772040" cy="403812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Capture the specific ways of using the system as dialogues between an actor and the system.</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Use cases are used to</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Capture system requirements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Communicate with end users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Test the system</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553080" y="6356520"/>
            <a:ext cx="2133360" cy="364680"/>
          </a:xfrm>
          <a:prstGeom prst="rect">
            <a:avLst/>
          </a:prstGeom>
          <a:noFill/>
          <a:ln>
            <a:noFill/>
          </a:ln>
        </p:spPr>
        <p:txBody>
          <a:bodyPr anchor="ctr"/>
          <a:p>
            <a:pPr algn="r">
              <a:lnSpc>
                <a:spcPct val="100000"/>
              </a:lnSpc>
            </a:pPr>
            <a:fld id="{D4E03287-2AB5-4007-95D5-8118146E2C2C}" type="slidenum">
              <a:rPr b="0" lang="en-US" sz="1200" spc="-1" strike="noStrike">
                <a:solidFill>
                  <a:srgbClr val="8b8b8b"/>
                </a:solidFill>
                <a:latin typeface="Calibri"/>
              </a:rPr>
              <a:t>&lt;number&gt;</a:t>
            </a:fld>
            <a:endParaRPr b="0" lang="en-US" sz="1200" spc="-1" strike="noStrike">
              <a:latin typeface="Times New Roman"/>
            </a:endParaRPr>
          </a:p>
        </p:txBody>
      </p:sp>
      <p:sp>
        <p:nvSpPr>
          <p:cNvPr id="130"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Naming Use Cases</a:t>
            </a:r>
            <a:endParaRPr b="0" lang="en-US" sz="4400" spc="-1" strike="noStrike">
              <a:solidFill>
                <a:srgbClr val="000000"/>
              </a:solidFill>
              <a:latin typeface="Calibri"/>
            </a:endParaRPr>
          </a:p>
        </p:txBody>
      </p:sp>
      <p:sp>
        <p:nvSpPr>
          <p:cNvPr id="131" name="TextShape 3"/>
          <p:cNvSpPr txBox="1"/>
          <p:nvPr/>
        </p:nvSpPr>
        <p:spPr>
          <a:xfrm>
            <a:off x="762120" y="1905120"/>
            <a:ext cx="7695720" cy="3809520"/>
          </a:xfrm>
          <a:prstGeom prst="rect">
            <a:avLst/>
          </a:prstGeom>
          <a:noFill/>
          <a:ln>
            <a:noFill/>
          </a:ln>
        </p:spPr>
        <p:txBody>
          <a:bodyPr/>
          <a:p>
            <a:pPr marL="343080" indent="-342720">
              <a:lnSpc>
                <a:spcPct val="90000"/>
              </a:lnSpc>
              <a:buClr>
                <a:srgbClr val="000000"/>
              </a:buClr>
              <a:buFont typeface="Arial"/>
              <a:buChar char="•"/>
            </a:pPr>
            <a:r>
              <a:rPr b="0" lang="en-US" sz="3200" spc="-1" strike="noStrike">
                <a:solidFill>
                  <a:srgbClr val="000000"/>
                </a:solidFill>
                <a:latin typeface="Calibri"/>
              </a:rPr>
              <a:t>Must be a complete process from the viewpoint of the end user.</a:t>
            </a:r>
            <a:endParaRPr b="0" lang="en-US" sz="3200" spc="-1" strike="noStrike">
              <a:solidFill>
                <a:srgbClr val="000000"/>
              </a:solidFill>
              <a:latin typeface="Calibri"/>
            </a:endParaRPr>
          </a:p>
          <a:p>
            <a:pPr marL="343080" indent="-342720">
              <a:lnSpc>
                <a:spcPct val="90000"/>
              </a:lnSpc>
              <a:buClr>
                <a:srgbClr val="000000"/>
              </a:buClr>
              <a:buFont typeface="Arial"/>
              <a:buChar char="•"/>
            </a:pPr>
            <a:r>
              <a:rPr b="0" lang="en-US" sz="3200" spc="-1" strike="noStrike">
                <a:solidFill>
                  <a:srgbClr val="000000"/>
                </a:solidFill>
                <a:latin typeface="Calibri"/>
              </a:rPr>
              <a:t>Usually in verb-object form, like Buy Pizza</a:t>
            </a:r>
            <a:endParaRPr b="0" lang="en-US" sz="3200" spc="-1" strike="noStrike">
              <a:solidFill>
                <a:srgbClr val="000000"/>
              </a:solidFill>
              <a:latin typeface="Calibri"/>
            </a:endParaRPr>
          </a:p>
          <a:p>
            <a:pPr marL="343080" indent="-342720">
              <a:lnSpc>
                <a:spcPct val="90000"/>
              </a:lnSpc>
              <a:buClr>
                <a:srgbClr val="000000"/>
              </a:buClr>
              <a:buFont typeface="Arial"/>
              <a:buChar char="•"/>
            </a:pPr>
            <a:r>
              <a:rPr b="0" lang="en-US" sz="3200" spc="-1" strike="noStrike">
                <a:solidFill>
                  <a:srgbClr val="000000"/>
                </a:solidFill>
                <a:latin typeface="Calibri"/>
              </a:rPr>
              <a:t>Use enough detail to make it specific</a:t>
            </a:r>
            <a:endParaRPr b="0" lang="en-US" sz="3200" spc="-1" strike="noStrike">
              <a:solidFill>
                <a:srgbClr val="000000"/>
              </a:solidFill>
              <a:latin typeface="Calibri"/>
            </a:endParaRPr>
          </a:p>
          <a:p>
            <a:pPr marL="343080" indent="-342720">
              <a:lnSpc>
                <a:spcPct val="90000"/>
              </a:lnSpc>
              <a:buClr>
                <a:srgbClr val="000000"/>
              </a:buClr>
              <a:buFont typeface="Arial"/>
              <a:buChar char="•"/>
            </a:pPr>
            <a:r>
              <a:rPr b="0" lang="en-US" sz="3200" spc="-1" strike="noStrike">
                <a:solidFill>
                  <a:srgbClr val="000000"/>
                </a:solidFill>
                <a:latin typeface="Calibri"/>
              </a:rPr>
              <a:t>Use active voice, not passive</a:t>
            </a:r>
            <a:endParaRPr b="0" lang="en-US" sz="3200" spc="-1" strike="noStrike">
              <a:solidFill>
                <a:srgbClr val="000000"/>
              </a:solidFill>
              <a:latin typeface="Calibri"/>
            </a:endParaRPr>
          </a:p>
          <a:p>
            <a:pPr marL="343080" indent="-342720">
              <a:lnSpc>
                <a:spcPct val="90000"/>
              </a:lnSpc>
              <a:buClr>
                <a:srgbClr val="000000"/>
              </a:buClr>
              <a:buFont typeface="Arial"/>
              <a:buChar char="•"/>
            </a:pPr>
            <a:r>
              <a:rPr b="0" lang="en-US" sz="3200" spc="-1" strike="noStrike">
                <a:solidFill>
                  <a:srgbClr val="000000"/>
                </a:solidFill>
                <a:latin typeface="Calibri"/>
              </a:rPr>
              <a:t>From viewpoint of the actor, not the system</a:t>
            </a:r>
            <a:endParaRPr b="0" lang="en-US" sz="3200" spc="-1" strike="noStrike">
              <a:solidFill>
                <a:srgbClr val="000000"/>
              </a:solidFill>
              <a:latin typeface="Calibri"/>
            </a:endParaRPr>
          </a:p>
          <a:p>
            <a:pPr marL="343080" indent="-342720">
              <a:lnSpc>
                <a:spcPct val="90000"/>
              </a:lnSpc>
            </a:pPr>
            <a:endParaRPr b="0" lang="en-US" sz="32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553080" y="6356520"/>
            <a:ext cx="2133360" cy="364680"/>
          </a:xfrm>
          <a:prstGeom prst="rect">
            <a:avLst/>
          </a:prstGeom>
          <a:noFill/>
          <a:ln>
            <a:noFill/>
          </a:ln>
        </p:spPr>
        <p:txBody>
          <a:bodyPr anchor="ctr"/>
          <a:p>
            <a:pPr algn="r">
              <a:lnSpc>
                <a:spcPct val="100000"/>
              </a:lnSpc>
            </a:pPr>
            <a:fld id="{7D9132B8-CCCB-4E1C-BEAF-F7FB480688C1}" type="slidenum">
              <a:rPr b="0" lang="en-US" sz="1200" spc="-1" strike="noStrike">
                <a:solidFill>
                  <a:srgbClr val="8b8b8b"/>
                </a:solidFill>
                <a:latin typeface="Calibri"/>
              </a:rPr>
              <a:t>&lt;number&gt;</a:t>
            </a:fld>
            <a:endParaRPr b="0" lang="en-US" sz="1200" spc="-1" strike="noStrike">
              <a:latin typeface="Times New Roman"/>
            </a:endParaRPr>
          </a:p>
        </p:txBody>
      </p:sp>
      <p:sp>
        <p:nvSpPr>
          <p:cNvPr id="133" name="TextShape 2"/>
          <p:cNvSpPr txBox="1"/>
          <p:nvPr/>
        </p:nvSpPr>
        <p:spPr>
          <a:xfrm>
            <a:off x="990720" y="457200"/>
            <a:ext cx="7530840" cy="1026720"/>
          </a:xfrm>
          <a:prstGeom prst="rect">
            <a:avLst/>
          </a:prstGeom>
          <a:noFill/>
          <a:ln>
            <a:noFill/>
          </a:ln>
        </p:spPr>
        <p:txBody>
          <a:bodyPr anchor="ctr"/>
          <a:p>
            <a:pPr algn="ctr">
              <a:lnSpc>
                <a:spcPct val="100000"/>
              </a:lnSpc>
            </a:pPr>
            <a:r>
              <a:rPr b="0" lang="en-US" sz="2900" spc="-1" strike="noStrike">
                <a:solidFill>
                  <a:srgbClr val="000000"/>
                </a:solidFill>
                <a:latin typeface="Calibri"/>
              </a:rPr>
              <a:t>Use cases Template </a:t>
            </a:r>
            <a:br/>
            <a:r>
              <a:rPr b="0" lang="en-US" sz="2900" spc="-1" strike="noStrike">
                <a:solidFill>
                  <a:srgbClr val="000000"/>
                </a:solidFill>
                <a:latin typeface="Calibri"/>
              </a:rPr>
              <a:t>source: www.usecases.org</a:t>
            </a:r>
            <a:endParaRPr b="0" lang="en-US" sz="2900" spc="-1" strike="noStrike">
              <a:solidFill>
                <a:srgbClr val="000000"/>
              </a:solidFill>
              <a:latin typeface="Calibri"/>
            </a:endParaRPr>
          </a:p>
        </p:txBody>
      </p:sp>
      <p:sp>
        <p:nvSpPr>
          <p:cNvPr id="134" name="TextShape 3"/>
          <p:cNvSpPr txBox="1"/>
          <p:nvPr/>
        </p:nvSpPr>
        <p:spPr>
          <a:xfrm>
            <a:off x="380880" y="1905120"/>
            <a:ext cx="4026960" cy="4114440"/>
          </a:xfrm>
          <a:prstGeom prst="rect">
            <a:avLst/>
          </a:prstGeom>
          <a:noFill/>
          <a:ln>
            <a:noFill/>
          </a:ln>
        </p:spPr>
        <p:txBody>
          <a:bodyPr/>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Name</a:t>
            </a:r>
            <a:endParaRPr b="0" lang="en-US" sz="2500" spc="-1" strike="noStrike">
              <a:solidFill>
                <a:srgbClr val="000000"/>
              </a:solidFill>
              <a:latin typeface="Calibri"/>
            </a:endParaRPr>
          </a:p>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Primary Actor</a:t>
            </a:r>
            <a:endParaRPr b="0" lang="en-US" sz="2500" spc="-1" strike="noStrike">
              <a:solidFill>
                <a:srgbClr val="000000"/>
              </a:solidFill>
              <a:latin typeface="Calibri"/>
            </a:endParaRPr>
          </a:p>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Scope</a:t>
            </a:r>
            <a:endParaRPr b="0" lang="en-US" sz="2500" spc="-1" strike="noStrike">
              <a:solidFill>
                <a:srgbClr val="000000"/>
              </a:solidFill>
              <a:latin typeface="Calibri"/>
            </a:endParaRPr>
          </a:p>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Stakeholders and Interests</a:t>
            </a:r>
            <a:endParaRPr b="0" lang="en-US" sz="2500" spc="-1" strike="noStrike">
              <a:solidFill>
                <a:srgbClr val="000000"/>
              </a:solidFill>
              <a:latin typeface="Calibri"/>
            </a:endParaRPr>
          </a:p>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Pre-condition</a:t>
            </a:r>
            <a:endParaRPr b="0" lang="en-US" sz="2500" spc="-1" strike="noStrike">
              <a:solidFill>
                <a:srgbClr val="000000"/>
              </a:solidFill>
              <a:latin typeface="Calibri"/>
            </a:endParaRPr>
          </a:p>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Success Guarantee</a:t>
            </a:r>
            <a:endParaRPr b="0" lang="en-US" sz="2500" spc="-1" strike="noStrike">
              <a:solidFill>
                <a:srgbClr val="000000"/>
              </a:solidFill>
              <a:latin typeface="Calibri"/>
            </a:endParaRPr>
          </a:p>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Main Success Scenario</a:t>
            </a:r>
            <a:endParaRPr b="0" lang="en-US" sz="2500" spc="-1" strike="noStrike">
              <a:solidFill>
                <a:srgbClr val="000000"/>
              </a:solidFill>
              <a:latin typeface="Calibri"/>
            </a:endParaRPr>
          </a:p>
          <a:p>
            <a:pPr marL="343080" indent="-342720">
              <a:lnSpc>
                <a:spcPct val="80000"/>
              </a:lnSpc>
              <a:spcBef>
                <a:spcPts val="499"/>
              </a:spcBef>
              <a:buClr>
                <a:srgbClr val="000000"/>
              </a:buClr>
              <a:buFont typeface="Arial"/>
              <a:buChar char="•"/>
            </a:pPr>
            <a:r>
              <a:rPr b="0" lang="en-US" sz="2500" spc="-1" strike="noStrike">
                <a:solidFill>
                  <a:srgbClr val="000000"/>
                </a:solidFill>
                <a:latin typeface="Calibri"/>
              </a:rPr>
              <a:t>Extensions</a:t>
            </a:r>
            <a:endParaRPr b="0" lang="en-US" sz="25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553080" y="6356520"/>
            <a:ext cx="2133360" cy="364680"/>
          </a:xfrm>
          <a:prstGeom prst="rect">
            <a:avLst/>
          </a:prstGeom>
          <a:noFill/>
          <a:ln>
            <a:noFill/>
          </a:ln>
        </p:spPr>
        <p:txBody>
          <a:bodyPr anchor="ctr"/>
          <a:p>
            <a:pPr algn="r">
              <a:lnSpc>
                <a:spcPct val="100000"/>
              </a:lnSpc>
            </a:pPr>
            <a:fld id="{21BBA523-F4FE-4871-A01B-B169A698C8C3}" type="slidenum">
              <a:rPr b="0" lang="en-US" sz="1200" spc="-1" strike="noStrike">
                <a:solidFill>
                  <a:srgbClr val="8b8b8b"/>
                </a:solidFill>
                <a:latin typeface="Calibri"/>
              </a:rPr>
              <a:t>&lt;number&gt;</a:t>
            </a:fld>
            <a:endParaRPr b="0" lang="en-US" sz="1200" spc="-1" strike="noStrike">
              <a:latin typeface="Times New Roman"/>
            </a:endParaRPr>
          </a:p>
        </p:txBody>
      </p:sp>
      <p:sp>
        <p:nvSpPr>
          <p:cNvPr id="136"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Optional Items</a:t>
            </a:r>
            <a:endParaRPr b="0" lang="en-US" sz="4400" spc="-1" strike="noStrike">
              <a:solidFill>
                <a:srgbClr val="000000"/>
              </a:solidFill>
              <a:latin typeface="Calibri"/>
            </a:endParaRPr>
          </a:p>
        </p:txBody>
      </p:sp>
      <p:sp>
        <p:nvSpPr>
          <p:cNvPr id="137" name="TextShape 3"/>
          <p:cNvSpPr txBox="1"/>
          <p:nvPr/>
        </p:nvSpPr>
        <p:spPr>
          <a:xfrm>
            <a:off x="762120" y="1905120"/>
            <a:ext cx="8076960" cy="403812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You can add some of the following items</a:t>
            </a:r>
            <a:endParaRPr b="0" lang="en-US" sz="3200" spc="-1" strike="noStrike">
              <a:solidFill>
                <a:srgbClr val="000000"/>
              </a:solidFill>
              <a:latin typeface="Calibri"/>
            </a:endParaRPr>
          </a:p>
          <a:p>
            <a:pPr lvl="1" marL="743040" indent="-285480">
              <a:lnSpc>
                <a:spcPct val="100000"/>
              </a:lnSpc>
              <a:spcBef>
                <a:spcPts val="601"/>
              </a:spcBef>
              <a:buClr>
                <a:srgbClr val="000000"/>
              </a:buClr>
              <a:buFont typeface="Arial"/>
              <a:buChar char="–"/>
            </a:pPr>
            <a:r>
              <a:rPr b="0" lang="en-US" sz="3000" spc="-1" strike="noStrike">
                <a:solidFill>
                  <a:srgbClr val="000000"/>
                </a:solidFill>
                <a:latin typeface="Calibri"/>
              </a:rPr>
              <a:t>Trigger (after Success Guarantee)</a:t>
            </a:r>
            <a:endParaRPr b="0" lang="en-US" sz="30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(at end:)</a:t>
            </a:r>
            <a:endParaRPr b="0" lang="en-US" sz="3200" spc="-1" strike="noStrike">
              <a:solidFill>
                <a:srgbClr val="000000"/>
              </a:solidFill>
              <a:latin typeface="Calibri"/>
            </a:endParaRPr>
          </a:p>
          <a:p>
            <a:pPr lvl="1" marL="743040" indent="-285480">
              <a:lnSpc>
                <a:spcPct val="100000"/>
              </a:lnSpc>
              <a:spcBef>
                <a:spcPts val="601"/>
              </a:spcBef>
              <a:buClr>
                <a:srgbClr val="000000"/>
              </a:buClr>
              <a:buFont typeface="Arial"/>
              <a:buChar char="–"/>
            </a:pPr>
            <a:r>
              <a:rPr b="0" lang="en-US" sz="3000" spc="-1" strike="noStrike">
                <a:solidFill>
                  <a:srgbClr val="000000"/>
                </a:solidFill>
                <a:latin typeface="Calibri"/>
              </a:rPr>
              <a:t>Special requirements (interests of actors)</a:t>
            </a:r>
            <a:endParaRPr b="0" lang="en-US" sz="3000" spc="-1" strike="noStrike">
              <a:solidFill>
                <a:srgbClr val="000000"/>
              </a:solidFill>
              <a:latin typeface="Calibri"/>
            </a:endParaRPr>
          </a:p>
          <a:p>
            <a:pPr lvl="1" marL="743040" indent="-285480">
              <a:lnSpc>
                <a:spcPct val="100000"/>
              </a:lnSpc>
              <a:spcBef>
                <a:spcPts val="601"/>
              </a:spcBef>
              <a:buClr>
                <a:srgbClr val="000000"/>
              </a:buClr>
              <a:buFont typeface="Arial"/>
              <a:buChar char="–"/>
            </a:pPr>
            <a:r>
              <a:rPr b="0" lang="en-US" sz="3000" spc="-1" strike="noStrike">
                <a:solidFill>
                  <a:srgbClr val="000000"/>
                </a:solidFill>
                <a:latin typeface="Calibri"/>
              </a:rPr>
              <a:t>Technology and Data Variations</a:t>
            </a:r>
            <a:endParaRPr b="0" lang="en-US" sz="3000" spc="-1" strike="noStrike">
              <a:solidFill>
                <a:srgbClr val="000000"/>
              </a:solidFill>
              <a:latin typeface="Calibri"/>
            </a:endParaRPr>
          </a:p>
          <a:p>
            <a:pPr lvl="1" marL="743040" indent="-285480">
              <a:lnSpc>
                <a:spcPct val="100000"/>
              </a:lnSpc>
              <a:spcBef>
                <a:spcPts val="601"/>
              </a:spcBef>
              <a:buClr>
                <a:srgbClr val="000000"/>
              </a:buClr>
              <a:buFont typeface="Arial"/>
              <a:buChar char="–"/>
            </a:pPr>
            <a:r>
              <a:rPr b="0" lang="en-US" sz="3000" spc="-1" strike="noStrike">
                <a:solidFill>
                  <a:srgbClr val="000000"/>
                </a:solidFill>
                <a:latin typeface="Calibri"/>
              </a:rPr>
              <a:t>Frequency of Occurrence</a:t>
            </a:r>
            <a:endParaRPr b="0" lang="en-US" sz="3000" spc="-1" strike="noStrike">
              <a:solidFill>
                <a:srgbClr val="000000"/>
              </a:solidFill>
              <a:latin typeface="Calibri"/>
            </a:endParaRPr>
          </a:p>
          <a:p>
            <a:pPr lvl="1" marL="743040" indent="-285480">
              <a:lnSpc>
                <a:spcPct val="100000"/>
              </a:lnSpc>
              <a:spcBef>
                <a:spcPts val="601"/>
              </a:spcBef>
              <a:buClr>
                <a:srgbClr val="000000"/>
              </a:buClr>
              <a:buFont typeface="Arial"/>
              <a:buChar char="–"/>
            </a:pPr>
            <a:r>
              <a:rPr b="0" lang="en-US" sz="3000" spc="-1" strike="noStrike">
                <a:solidFill>
                  <a:srgbClr val="000000"/>
                </a:solidFill>
                <a:latin typeface="Calibri"/>
              </a:rPr>
              <a:t>Open Issues (various business decisions)</a:t>
            </a:r>
            <a:endParaRPr b="0" lang="en-US" sz="30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553080" y="6356520"/>
            <a:ext cx="2133360" cy="364680"/>
          </a:xfrm>
          <a:prstGeom prst="rect">
            <a:avLst/>
          </a:prstGeom>
          <a:noFill/>
          <a:ln>
            <a:noFill/>
          </a:ln>
        </p:spPr>
        <p:txBody>
          <a:bodyPr anchor="ctr"/>
          <a:p>
            <a:pPr algn="r">
              <a:lnSpc>
                <a:spcPct val="100000"/>
              </a:lnSpc>
            </a:pPr>
            <a:fld id="{6659C9E2-2641-497F-A342-C8A6F9B9A42A}" type="slidenum">
              <a:rPr b="0" lang="en-US" sz="1200" spc="-1" strike="noStrike">
                <a:solidFill>
                  <a:srgbClr val="8b8b8b"/>
                </a:solidFill>
                <a:latin typeface="Calibri"/>
              </a:rPr>
              <a:t>&lt;number&gt;</a:t>
            </a:fld>
            <a:endParaRPr b="0" lang="en-US" sz="1200" spc="-1" strike="noStrike">
              <a:latin typeface="Times New Roman"/>
            </a:endParaRPr>
          </a:p>
        </p:txBody>
      </p:sp>
      <p:sp>
        <p:nvSpPr>
          <p:cNvPr id="139" name="TextShape 2"/>
          <p:cNvSpPr txBox="1"/>
          <p:nvPr/>
        </p:nvSpPr>
        <p:spPr>
          <a:xfrm>
            <a:off x="685800" y="304920"/>
            <a:ext cx="7772040" cy="1447560"/>
          </a:xfrm>
          <a:prstGeom prst="rect">
            <a:avLst/>
          </a:prstGeom>
          <a:noFill/>
          <a:ln>
            <a:noFill/>
          </a:ln>
        </p:spPr>
        <p:txBody>
          <a:bodyPr anchor="ctr"/>
          <a:p>
            <a:pPr algn="ctr">
              <a:lnSpc>
                <a:spcPct val="100000"/>
              </a:lnSpc>
            </a:pPr>
            <a:r>
              <a:rPr b="1" lang="en-US" sz="3200" spc="-1" strike="noStrike">
                <a:solidFill>
                  <a:srgbClr val="000000"/>
                </a:solidFill>
                <a:latin typeface="Calibri"/>
              </a:rPr>
              <a:t>USE CASE : </a:t>
            </a:r>
            <a:r>
              <a:rPr b="0" lang="en-US" sz="3200" spc="-1" strike="noStrike">
                <a:solidFill>
                  <a:srgbClr val="000000"/>
                </a:solidFill>
                <a:latin typeface="Calibri"/>
              </a:rPr>
              <a:t>Process Sale</a:t>
            </a:r>
            <a:br/>
            <a:r>
              <a:rPr b="1" lang="en-US" sz="3200" spc="-1" strike="noStrike">
                <a:solidFill>
                  <a:srgbClr val="000000"/>
                </a:solidFill>
                <a:latin typeface="Calibri"/>
              </a:rPr>
              <a:t>  </a:t>
            </a:r>
            <a:r>
              <a:rPr b="1" lang="en-US" sz="2400" spc="-1" strike="noStrike">
                <a:solidFill>
                  <a:srgbClr val="000000"/>
                </a:solidFill>
                <a:latin typeface="Calibri"/>
              </a:rPr>
              <a:t>(FULLY DRESSED VERSION)</a:t>
            </a:r>
            <a:br/>
            <a:endParaRPr b="0" lang="en-US" sz="2400" spc="-1" strike="noStrike">
              <a:solidFill>
                <a:srgbClr val="000000"/>
              </a:solidFill>
              <a:latin typeface="Calibri"/>
            </a:endParaRPr>
          </a:p>
        </p:txBody>
      </p:sp>
      <p:sp>
        <p:nvSpPr>
          <p:cNvPr id="140" name="TextShape 3"/>
          <p:cNvSpPr txBox="1"/>
          <p:nvPr/>
        </p:nvSpPr>
        <p:spPr>
          <a:xfrm>
            <a:off x="304920" y="1752480"/>
            <a:ext cx="8305560" cy="4419360"/>
          </a:xfrm>
          <a:prstGeom prst="rect">
            <a:avLst/>
          </a:prstGeom>
          <a:noFill/>
          <a:ln>
            <a:noFill/>
          </a:ln>
        </p:spPr>
        <p:txBody>
          <a:bodyPr/>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Primary Actor</a:t>
            </a:r>
            <a:r>
              <a:rPr b="0" lang="en-US" sz="2400" spc="-1" strike="noStrike">
                <a:solidFill>
                  <a:srgbClr val="000000"/>
                </a:solidFill>
                <a:latin typeface="Calibri"/>
              </a:rPr>
              <a:t>: Cashier</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Stakeholders and Interests:</a:t>
            </a:r>
            <a:endParaRPr b="0" lang="en-US" sz="2400" spc="-1" strike="noStrike">
              <a:solidFill>
                <a:srgbClr val="000000"/>
              </a:solidFill>
              <a:latin typeface="Calibri"/>
            </a:endParaRPr>
          </a:p>
          <a:p>
            <a:pPr marL="343080" indent="-342720">
              <a:lnSpc>
                <a:spcPct val="80000"/>
              </a:lnSpc>
              <a:spcBef>
                <a:spcPts val="479"/>
              </a:spcBef>
              <a:buClr>
                <a:srgbClr val="1f497d"/>
              </a:buClr>
              <a:buFont typeface="Wingdings" charset="2"/>
              <a:buChar char=""/>
            </a:pPr>
            <a:r>
              <a:rPr b="0" lang="en-US" sz="2400" spc="-1" strike="noStrike">
                <a:solidFill>
                  <a:srgbClr val="000000"/>
                </a:solidFill>
                <a:latin typeface="Calibri"/>
              </a:rPr>
              <a:t>Cashier: Wants accurate and fast entry, no payment errors, …</a:t>
            </a:r>
            <a:endParaRPr b="0" lang="en-US" sz="2400" spc="-1" strike="noStrike">
              <a:solidFill>
                <a:srgbClr val="000000"/>
              </a:solidFill>
              <a:latin typeface="Calibri"/>
            </a:endParaRPr>
          </a:p>
          <a:p>
            <a:pPr marL="343080" indent="-342720">
              <a:lnSpc>
                <a:spcPct val="80000"/>
              </a:lnSpc>
              <a:spcBef>
                <a:spcPts val="479"/>
              </a:spcBef>
              <a:buClr>
                <a:srgbClr val="1f497d"/>
              </a:buClr>
              <a:buFont typeface="Wingdings" charset="2"/>
              <a:buChar char=""/>
            </a:pPr>
            <a:r>
              <a:rPr b="0" lang="en-US" sz="2400" spc="-1" strike="noStrike">
                <a:solidFill>
                  <a:srgbClr val="000000"/>
                </a:solidFill>
                <a:latin typeface="Calibri"/>
              </a:rPr>
              <a:t>Salesperson: Wants sales commissions updated. …</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Preconditions</a:t>
            </a:r>
            <a:r>
              <a:rPr b="0" lang="en-US" sz="2400" spc="-1" strike="noStrike">
                <a:solidFill>
                  <a:srgbClr val="000000"/>
                </a:solidFill>
                <a:latin typeface="Calibri"/>
              </a:rPr>
              <a:t>: Cashier is identified and authenticated.</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Success Guarantee (Post conditions):</a:t>
            </a:r>
            <a:endParaRPr b="0" lang="en-US" sz="2400" spc="-1" strike="noStrike">
              <a:solidFill>
                <a:srgbClr val="000000"/>
              </a:solidFill>
              <a:latin typeface="Calibri"/>
            </a:endParaRPr>
          </a:p>
          <a:p>
            <a:pPr marL="343080" indent="-342720">
              <a:lnSpc>
                <a:spcPct val="80000"/>
              </a:lnSpc>
              <a:spcBef>
                <a:spcPts val="479"/>
              </a:spcBef>
              <a:buClr>
                <a:srgbClr val="1f497d"/>
              </a:buClr>
              <a:buFont typeface="Wingdings" charset="2"/>
              <a:buChar char=""/>
            </a:pPr>
            <a:r>
              <a:rPr b="0" lang="en-US" sz="2400" spc="-1" strike="noStrike">
                <a:solidFill>
                  <a:srgbClr val="000000"/>
                </a:solidFill>
                <a:latin typeface="Calibri"/>
              </a:rPr>
              <a:t>Sale is saved. Tax correctly calculated.…</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Main success scenario (or basic flow):</a:t>
            </a:r>
            <a:r>
              <a:rPr b="0" lang="en-US" sz="2400" spc="-1" strike="noStrike">
                <a:solidFill>
                  <a:srgbClr val="000000"/>
                </a:solidFill>
                <a:latin typeface="Calibri"/>
              </a:rPr>
              <a:t> </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Extensions (or alternative flows):</a:t>
            </a:r>
            <a:r>
              <a:rPr b="0" lang="en-US" sz="2400" spc="-1" strike="noStrike">
                <a:solidFill>
                  <a:srgbClr val="000000"/>
                </a:solidFill>
                <a:latin typeface="Calibri"/>
              </a:rPr>
              <a:t> </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Special requirements</a:t>
            </a:r>
            <a:r>
              <a:rPr b="0" lang="en-US" sz="2400" spc="-1" strike="noStrike">
                <a:solidFill>
                  <a:srgbClr val="000000"/>
                </a:solidFill>
                <a:latin typeface="Calibri"/>
              </a:rPr>
              <a:t>: Touch screen UI, …</a:t>
            </a:r>
            <a:endParaRPr b="0" lang="en-US" sz="24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553080" y="6356520"/>
            <a:ext cx="2133360" cy="364680"/>
          </a:xfrm>
          <a:prstGeom prst="rect">
            <a:avLst/>
          </a:prstGeom>
          <a:noFill/>
          <a:ln>
            <a:noFill/>
          </a:ln>
        </p:spPr>
        <p:txBody>
          <a:bodyPr anchor="ctr"/>
          <a:p>
            <a:pPr algn="r">
              <a:lnSpc>
                <a:spcPct val="100000"/>
              </a:lnSpc>
            </a:pPr>
            <a:fld id="{DDAB11E8-4E0C-4BFE-BDED-2C671E26F4B8}" type="slidenum">
              <a:rPr b="0" lang="en-US" sz="1200" spc="-1" strike="noStrike">
                <a:solidFill>
                  <a:srgbClr val="8b8b8b"/>
                </a:solidFill>
                <a:latin typeface="Calibri"/>
              </a:rPr>
              <a:t>&lt;number&gt;</a:t>
            </a:fld>
            <a:endParaRPr b="0" lang="en-US" sz="1200" spc="-1" strike="noStrike">
              <a:latin typeface="Times New Roman"/>
            </a:endParaRPr>
          </a:p>
        </p:txBody>
      </p:sp>
      <p:sp>
        <p:nvSpPr>
          <p:cNvPr id="142"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Use case (contd…)</a:t>
            </a:r>
            <a:endParaRPr b="0" lang="en-US" sz="4400" spc="-1" strike="noStrike">
              <a:solidFill>
                <a:srgbClr val="000000"/>
              </a:solidFill>
              <a:latin typeface="Calibri"/>
            </a:endParaRPr>
          </a:p>
        </p:txBody>
      </p:sp>
      <p:sp>
        <p:nvSpPr>
          <p:cNvPr id="143" name="TextShape 3"/>
          <p:cNvSpPr txBox="1"/>
          <p:nvPr/>
        </p:nvSpPr>
        <p:spPr>
          <a:xfrm>
            <a:off x="304920" y="1752480"/>
            <a:ext cx="8686440" cy="4190760"/>
          </a:xfrm>
          <a:prstGeom prst="rect">
            <a:avLst/>
          </a:prstGeom>
          <a:noFill/>
          <a:ln>
            <a:noFill/>
          </a:ln>
        </p:spPr>
        <p:txBody>
          <a:bodyPr/>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Technology and Data Variations List</a:t>
            </a:r>
            <a:r>
              <a:rPr b="0" lang="en-US" sz="2400" spc="-1" strike="noStrike">
                <a:solidFill>
                  <a:srgbClr val="000000"/>
                </a:solidFill>
                <a:latin typeface="Calibri"/>
              </a:rPr>
              <a:t>:</a:t>
            </a:r>
            <a:endParaRPr b="0" lang="en-US" sz="2400" spc="-1" strike="noStrike">
              <a:solidFill>
                <a:srgbClr val="000000"/>
              </a:solidFill>
              <a:latin typeface="Calibri"/>
            </a:endParaRPr>
          </a:p>
          <a:p>
            <a:pPr marL="343080" indent="-342720">
              <a:lnSpc>
                <a:spcPct val="80000"/>
              </a:lnSpc>
              <a:spcBef>
                <a:spcPts val="479"/>
              </a:spcBef>
              <a:buClr>
                <a:srgbClr val="1f497d"/>
              </a:buClr>
              <a:buFont typeface="Wingdings" charset="2"/>
              <a:buChar char=""/>
            </a:pPr>
            <a:r>
              <a:rPr b="0" lang="en-US" sz="2400" spc="-1" strike="noStrike">
                <a:solidFill>
                  <a:srgbClr val="000000"/>
                </a:solidFill>
                <a:latin typeface="Calibri"/>
              </a:rPr>
              <a:t>Identifier entered by bar code scanner,…</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Open issues</a:t>
            </a:r>
            <a:r>
              <a:rPr b="0" lang="en-US" sz="2400" spc="-1" strike="noStrike">
                <a:solidFill>
                  <a:srgbClr val="000000"/>
                </a:solidFill>
                <a:latin typeface="Calibri"/>
              </a:rPr>
              <a:t>: What are the tax law variations? …</a:t>
            </a:r>
            <a:endParaRPr b="0" lang="en-US" sz="2400" spc="-1" strike="noStrike">
              <a:solidFill>
                <a:srgbClr val="000000"/>
              </a:solidFill>
              <a:latin typeface="Calibri"/>
            </a:endParaRPr>
          </a:p>
          <a:p>
            <a:pPr marL="343080" indent="-342720">
              <a:lnSpc>
                <a:spcPct val="80000"/>
              </a:lnSpc>
              <a:spcBef>
                <a:spcPts val="479"/>
              </a:spcBef>
              <a:buClr>
                <a:srgbClr val="1f497d"/>
              </a:buClr>
              <a:buFont typeface="Arial"/>
              <a:buChar char="•"/>
            </a:pPr>
            <a:r>
              <a:rPr b="0" lang="en-US" sz="2400" spc="-1" strike="noStrike">
                <a:solidFill>
                  <a:srgbClr val="1f497d"/>
                </a:solidFill>
                <a:latin typeface="Calibri"/>
              </a:rPr>
              <a:t>Main success scenario (or basic flow):</a:t>
            </a:r>
            <a:endParaRPr b="0" lang="en-US" sz="2400" spc="-1" strike="noStrike">
              <a:solidFill>
                <a:srgbClr val="000000"/>
              </a:solidFill>
              <a:latin typeface="Calibri"/>
            </a:endParaRPr>
          </a:p>
          <a:p>
            <a:pPr marL="343080" indent="-342720">
              <a:lnSpc>
                <a:spcPct val="80000"/>
              </a:lnSpc>
              <a:spcBef>
                <a:spcPts val="479"/>
              </a:spcBef>
              <a:buClr>
                <a:srgbClr val="1f497d"/>
              </a:buClr>
              <a:buFont typeface="Wingdings" charset="2"/>
              <a:buChar char=""/>
            </a:pPr>
            <a:r>
              <a:rPr b="0" lang="en-US" sz="2400" spc="-1" strike="noStrike">
                <a:solidFill>
                  <a:srgbClr val="000000"/>
                </a:solidFill>
                <a:latin typeface="Calibri"/>
              </a:rPr>
              <a:t>The Customer arrives at a POS checkout with items to purchase.</a:t>
            </a:r>
            <a:endParaRPr b="0" lang="en-US" sz="2400" spc="-1" strike="noStrike">
              <a:solidFill>
                <a:srgbClr val="000000"/>
              </a:solidFill>
              <a:latin typeface="Calibri"/>
            </a:endParaRPr>
          </a:p>
          <a:p>
            <a:pPr marL="343080" indent="-342720">
              <a:lnSpc>
                <a:spcPct val="80000"/>
              </a:lnSpc>
              <a:spcBef>
                <a:spcPts val="479"/>
              </a:spcBef>
              <a:buClr>
                <a:srgbClr val="1f497d"/>
              </a:buClr>
              <a:buFont typeface="Wingdings" charset="2"/>
              <a:buChar char=""/>
            </a:pPr>
            <a:r>
              <a:rPr b="0" lang="en-US" sz="2400" spc="-1" strike="noStrike">
                <a:solidFill>
                  <a:srgbClr val="000000"/>
                </a:solidFill>
                <a:latin typeface="Calibri"/>
              </a:rPr>
              <a:t>The cashier records the identifier for each item. If there is more than one of the same item, the Cashier can enter the quantity as well.</a:t>
            </a:r>
            <a:endParaRPr b="0" lang="en-US" sz="2400" spc="-1" strike="noStrike">
              <a:solidFill>
                <a:srgbClr val="000000"/>
              </a:solidFill>
              <a:latin typeface="Calibri"/>
            </a:endParaRPr>
          </a:p>
          <a:p>
            <a:pPr marL="343080" indent="-342720">
              <a:lnSpc>
                <a:spcPct val="80000"/>
              </a:lnSpc>
              <a:spcBef>
                <a:spcPts val="479"/>
              </a:spcBef>
              <a:buClr>
                <a:srgbClr val="1f497d"/>
              </a:buClr>
              <a:buFont typeface="Wingdings" charset="2"/>
              <a:buChar char=""/>
            </a:pPr>
            <a:r>
              <a:rPr b="0" lang="en-US" sz="2400" spc="-1" strike="noStrike">
                <a:solidFill>
                  <a:srgbClr val="000000"/>
                </a:solidFill>
                <a:latin typeface="Calibri"/>
              </a:rPr>
              <a:t>The system determines the item price and adds the item information to the running sales transaction. The description and the price of the current item are presented.</a:t>
            </a:r>
            <a:endParaRPr b="0" lang="en-US" sz="24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553080" y="6356520"/>
            <a:ext cx="2133360" cy="364680"/>
          </a:xfrm>
          <a:prstGeom prst="rect">
            <a:avLst/>
          </a:prstGeom>
          <a:noFill/>
          <a:ln>
            <a:noFill/>
          </a:ln>
        </p:spPr>
        <p:txBody>
          <a:bodyPr anchor="ctr"/>
          <a:p>
            <a:pPr algn="r">
              <a:lnSpc>
                <a:spcPct val="100000"/>
              </a:lnSpc>
            </a:pPr>
            <a:fld id="{2C355598-DD04-48F4-AC31-0F73763F1615}" type="slidenum">
              <a:rPr b="0" lang="en-US" sz="1200" spc="-1" strike="noStrike">
                <a:solidFill>
                  <a:srgbClr val="8b8b8b"/>
                </a:solidFill>
                <a:latin typeface="Calibri"/>
              </a:rPr>
              <a:t>&lt;number&gt;</a:t>
            </a:fld>
            <a:endParaRPr b="0" lang="en-US" sz="1200" spc="-1" strike="noStrike">
              <a:latin typeface="Times New Roman"/>
            </a:endParaRPr>
          </a:p>
        </p:txBody>
      </p:sp>
      <p:sp>
        <p:nvSpPr>
          <p:cNvPr id="145" name="TextShape 2"/>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Use case (contd…)</a:t>
            </a:r>
            <a:endParaRPr b="0" lang="en-US" sz="4400" spc="-1" strike="noStrike">
              <a:solidFill>
                <a:srgbClr val="000000"/>
              </a:solidFill>
              <a:latin typeface="Calibri"/>
            </a:endParaRPr>
          </a:p>
        </p:txBody>
      </p:sp>
      <p:sp>
        <p:nvSpPr>
          <p:cNvPr id="146" name="TextShape 3"/>
          <p:cNvSpPr txBox="1"/>
          <p:nvPr/>
        </p:nvSpPr>
        <p:spPr>
          <a:xfrm>
            <a:off x="609480" y="1752480"/>
            <a:ext cx="8000640" cy="4571640"/>
          </a:xfrm>
          <a:prstGeom prst="rect">
            <a:avLst/>
          </a:prstGeom>
          <a:noFill/>
          <a:ln>
            <a:noFill/>
          </a:ln>
        </p:spPr>
        <p:txBody>
          <a:bodyPr/>
          <a:p>
            <a:pPr marL="343080" indent="-342720">
              <a:lnSpc>
                <a:spcPct val="90000"/>
              </a:lnSpc>
              <a:spcBef>
                <a:spcPts val="479"/>
              </a:spcBef>
              <a:buClr>
                <a:srgbClr val="1f497d"/>
              </a:buClr>
              <a:buFont typeface="Wingdings" charset="2"/>
              <a:buChar char=""/>
            </a:pPr>
            <a:r>
              <a:rPr b="0" lang="en-US" sz="2400" spc="-1" strike="noStrike">
                <a:solidFill>
                  <a:srgbClr val="000000"/>
                </a:solidFill>
                <a:latin typeface="Calibri"/>
              </a:rPr>
              <a:t>On completion of item entry, the Cashier indicates to the POS system that item entry is complete.</a:t>
            </a:r>
            <a:endParaRPr b="0" lang="en-US" sz="2400" spc="-1" strike="noStrike">
              <a:solidFill>
                <a:srgbClr val="000000"/>
              </a:solidFill>
              <a:latin typeface="Calibri"/>
            </a:endParaRPr>
          </a:p>
          <a:p>
            <a:pPr marL="343080" indent="-342720">
              <a:lnSpc>
                <a:spcPct val="90000"/>
              </a:lnSpc>
              <a:spcBef>
                <a:spcPts val="479"/>
              </a:spcBef>
              <a:buClr>
                <a:srgbClr val="1f497d"/>
              </a:buClr>
              <a:buFont typeface="Wingdings" charset="2"/>
              <a:buChar char=""/>
            </a:pPr>
            <a:r>
              <a:rPr b="0" lang="en-US" sz="2400" spc="-1" strike="noStrike">
                <a:solidFill>
                  <a:srgbClr val="000000"/>
                </a:solidFill>
                <a:latin typeface="Calibri"/>
              </a:rPr>
              <a:t>The System calculates and presents the sale total.</a:t>
            </a:r>
            <a:endParaRPr b="0" lang="en-US" sz="2400" spc="-1" strike="noStrike">
              <a:solidFill>
                <a:srgbClr val="000000"/>
              </a:solidFill>
              <a:latin typeface="Calibri"/>
            </a:endParaRPr>
          </a:p>
          <a:p>
            <a:pPr marL="343080" indent="-342720">
              <a:lnSpc>
                <a:spcPct val="90000"/>
              </a:lnSpc>
              <a:spcBef>
                <a:spcPts val="519"/>
              </a:spcBef>
              <a:buClr>
                <a:srgbClr val="1f497d"/>
              </a:buClr>
              <a:buFont typeface="Wingdings" charset="2"/>
              <a:buChar char=""/>
            </a:pPr>
            <a:r>
              <a:rPr b="0" lang="en-US" sz="2400" spc="-1" strike="noStrike">
                <a:solidFill>
                  <a:srgbClr val="000000"/>
                </a:solidFill>
                <a:latin typeface="Calibri"/>
              </a:rPr>
              <a:t>The Cashier tells the customer the total. The Customer gives a cash payment (“cash tendered”) possibly greater than the sale total</a:t>
            </a:r>
            <a:r>
              <a:rPr b="0" lang="en-US" sz="2600" spc="-1" strike="noStrike">
                <a:solidFill>
                  <a:srgbClr val="000000"/>
                </a:solidFill>
                <a:latin typeface="Calibri"/>
              </a:rPr>
              <a:t>.</a:t>
            </a:r>
            <a:endParaRPr b="0" lang="en-US" sz="2600" spc="-1" strike="noStrike">
              <a:solidFill>
                <a:srgbClr val="000000"/>
              </a:solidFill>
              <a:latin typeface="Calibri"/>
            </a:endParaRPr>
          </a:p>
          <a:p>
            <a:pPr marL="343080" indent="-342720">
              <a:lnSpc>
                <a:spcPct val="90000"/>
              </a:lnSpc>
              <a:spcBef>
                <a:spcPts val="519"/>
              </a:spcBef>
              <a:buClr>
                <a:srgbClr val="1f497d"/>
              </a:buClr>
              <a:buFont typeface="Arial"/>
              <a:buChar char="•"/>
            </a:pPr>
            <a:r>
              <a:rPr b="0" lang="en-US" sz="2600" spc="-1" strike="noStrike">
                <a:solidFill>
                  <a:srgbClr val="1f497d"/>
                </a:solidFill>
                <a:latin typeface="Calibri"/>
              </a:rPr>
              <a:t>Extensions</a:t>
            </a:r>
            <a:r>
              <a:rPr b="0" lang="en-US" sz="2600" spc="-1" strike="noStrike">
                <a:solidFill>
                  <a:srgbClr val="000000"/>
                </a:solidFill>
                <a:latin typeface="Calibri"/>
              </a:rPr>
              <a:t> (or alternative flows):</a:t>
            </a:r>
            <a:endParaRPr b="0" lang="en-US" sz="2600" spc="-1" strike="noStrike">
              <a:solidFill>
                <a:srgbClr val="000000"/>
              </a:solidFill>
              <a:latin typeface="Calibri"/>
            </a:endParaRPr>
          </a:p>
          <a:p>
            <a:pPr marL="343080" indent="-342720">
              <a:lnSpc>
                <a:spcPct val="90000"/>
              </a:lnSpc>
              <a:spcBef>
                <a:spcPts val="479"/>
              </a:spcBef>
              <a:buClr>
                <a:srgbClr val="1f497d"/>
              </a:buClr>
              <a:buFont typeface="Wingdings" charset="2"/>
              <a:buChar char=""/>
            </a:pPr>
            <a:r>
              <a:rPr b="0" lang="en-US" sz="2400" spc="-1" strike="noStrike">
                <a:solidFill>
                  <a:srgbClr val="000000"/>
                </a:solidFill>
                <a:latin typeface="Calibri"/>
              </a:rPr>
              <a:t>If invalid identifier entered. Indicate error.</a:t>
            </a:r>
            <a:endParaRPr b="0" lang="en-US" sz="2400" spc="-1" strike="noStrike">
              <a:solidFill>
                <a:srgbClr val="000000"/>
              </a:solidFill>
              <a:latin typeface="Calibri"/>
            </a:endParaRPr>
          </a:p>
          <a:p>
            <a:pPr marL="343080" indent="-342720">
              <a:lnSpc>
                <a:spcPct val="90000"/>
              </a:lnSpc>
              <a:spcBef>
                <a:spcPts val="479"/>
              </a:spcBef>
              <a:buClr>
                <a:srgbClr val="1f497d"/>
              </a:buClr>
              <a:buFont typeface="Wingdings" charset="2"/>
              <a:buChar char=""/>
            </a:pPr>
            <a:r>
              <a:rPr b="0" lang="en-US" sz="2400" spc="-1" strike="noStrike">
                <a:solidFill>
                  <a:srgbClr val="000000"/>
                </a:solidFill>
                <a:latin typeface="Calibri"/>
              </a:rPr>
              <a:t>If customer didn’t have enough cash, cancel sales transaction.</a:t>
            </a: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553080" y="6356520"/>
            <a:ext cx="2133360" cy="364680"/>
          </a:xfrm>
          <a:prstGeom prst="rect">
            <a:avLst/>
          </a:prstGeom>
          <a:noFill/>
          <a:ln>
            <a:noFill/>
          </a:ln>
        </p:spPr>
        <p:txBody>
          <a:bodyPr anchor="ctr"/>
          <a:p>
            <a:pPr algn="r">
              <a:lnSpc>
                <a:spcPct val="100000"/>
              </a:lnSpc>
            </a:pPr>
            <a:fld id="{E39F7593-8FCD-4A62-B092-D50D203D5946}" type="slidenum">
              <a:rPr b="0" lang="en-US" sz="1200" spc="-1" strike="noStrike">
                <a:solidFill>
                  <a:srgbClr val="8b8b8b"/>
                </a:solidFill>
                <a:latin typeface="Calibri"/>
              </a:rPr>
              <a:t>&lt;number&gt;</a:t>
            </a:fld>
            <a:endParaRPr b="0" lang="en-US" sz="1200" spc="-1" strike="noStrike">
              <a:latin typeface="Times New Roman"/>
            </a:endParaRPr>
          </a:p>
        </p:txBody>
      </p:sp>
      <p:sp>
        <p:nvSpPr>
          <p:cNvPr id="148" name="TextShape 2"/>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Goals and Scope of a Use Case</a:t>
            </a:r>
            <a:br/>
            <a:endParaRPr b="0" lang="en-US" sz="4400" spc="-1" strike="noStrike">
              <a:solidFill>
                <a:srgbClr val="000000"/>
              </a:solidFill>
              <a:latin typeface="Calibri"/>
            </a:endParaRPr>
          </a:p>
        </p:txBody>
      </p:sp>
      <p:sp>
        <p:nvSpPr>
          <p:cNvPr id="149" name="TextShape 3"/>
          <p:cNvSpPr txBox="1"/>
          <p:nvPr/>
        </p:nvSpPr>
        <p:spPr>
          <a:xfrm>
            <a:off x="533520" y="1752480"/>
            <a:ext cx="8381520" cy="4419360"/>
          </a:xfrm>
          <a:prstGeom prst="rect">
            <a:avLst/>
          </a:prstGeom>
          <a:noFill/>
          <a:ln>
            <a:noFill/>
          </a:ln>
        </p:spPr>
        <p:txBody>
          <a:bodyPr/>
          <a:p>
            <a:pPr marL="343080" indent="-342720">
              <a:lnSpc>
                <a:spcPct val="80000"/>
              </a:lnSpc>
              <a:spcBef>
                <a:spcPts val="479"/>
              </a:spcBef>
              <a:buClr>
                <a:srgbClr val="000000"/>
              </a:buClr>
              <a:buFont typeface="Arial"/>
              <a:buChar char="•"/>
            </a:pPr>
            <a:r>
              <a:rPr b="0" lang="en-US" sz="2400" spc="-1" strike="noStrike">
                <a:solidFill>
                  <a:srgbClr val="000000"/>
                </a:solidFill>
                <a:latin typeface="Calibri"/>
              </a:rPr>
              <a:t>At what level and scope should use cases be expressed?</a:t>
            </a:r>
            <a:endParaRPr b="0" lang="en-US" sz="2400" spc="-1" strike="noStrike">
              <a:solidFill>
                <a:srgbClr val="000000"/>
              </a:solidFill>
              <a:latin typeface="Calibri"/>
            </a:endParaRPr>
          </a:p>
          <a:p>
            <a:pPr marL="343080" indent="-342720">
              <a:lnSpc>
                <a:spcPct val="80000"/>
              </a:lnSpc>
              <a:spcBef>
                <a:spcPts val="479"/>
              </a:spcBef>
              <a:buClr>
                <a:srgbClr val="000000"/>
              </a:buClr>
              <a:buFont typeface="Arial"/>
              <a:buChar char="•"/>
            </a:pPr>
            <a:r>
              <a:rPr b="0" lang="en-US" sz="2400" spc="-1" strike="noStrike">
                <a:solidFill>
                  <a:srgbClr val="000000"/>
                </a:solidFill>
                <a:latin typeface="Calibri"/>
              </a:rPr>
              <a:t>A Focus on use cases at the level of </a:t>
            </a:r>
            <a:r>
              <a:rPr b="1" lang="en-US" sz="2400" spc="-1" strike="noStrike">
                <a:solidFill>
                  <a:srgbClr val="000000"/>
                </a:solidFill>
                <a:latin typeface="Calibri"/>
              </a:rPr>
              <a:t>elementary business process </a:t>
            </a:r>
            <a:r>
              <a:rPr b="0" lang="en-US" sz="2400" spc="-1" strike="noStrike">
                <a:solidFill>
                  <a:srgbClr val="000000"/>
                </a:solidFill>
                <a:latin typeface="Calibri"/>
              </a:rPr>
              <a:t>(EBP).</a:t>
            </a:r>
            <a:endParaRPr b="0" lang="en-US" sz="2400" spc="-1" strike="noStrike">
              <a:solidFill>
                <a:srgbClr val="000000"/>
              </a:solidFill>
              <a:latin typeface="Calibri"/>
            </a:endParaRPr>
          </a:p>
          <a:p>
            <a:pPr marL="343080" indent="-342720">
              <a:lnSpc>
                <a:spcPct val="80000"/>
              </a:lnSpc>
              <a:spcBef>
                <a:spcPts val="479"/>
              </a:spcBef>
            </a:pPr>
            <a:r>
              <a:rPr b="0" lang="en-US" sz="2400" spc="-1" strike="noStrike">
                <a:solidFill>
                  <a:srgbClr val="000000"/>
                </a:solidFill>
                <a:latin typeface="Calibri"/>
              </a:rPr>
              <a:t>    </a:t>
            </a:r>
            <a:r>
              <a:rPr b="1" lang="en-US" sz="2400" spc="-1" strike="noStrike">
                <a:solidFill>
                  <a:srgbClr val="000000"/>
                </a:solidFill>
                <a:latin typeface="Calibri"/>
              </a:rPr>
              <a:t>EBP</a:t>
            </a:r>
            <a:r>
              <a:rPr b="0" lang="en-US" sz="2400" spc="-1" strike="noStrike">
                <a:solidFill>
                  <a:srgbClr val="000000"/>
                </a:solidFill>
                <a:latin typeface="Calibri"/>
              </a:rPr>
              <a:t>: a task performed by one person in one place    at one time which adds measurable business value and leaves the data in a consistent state.</a:t>
            </a:r>
            <a:endParaRPr b="0" lang="en-US" sz="2400" spc="-1" strike="noStrike">
              <a:solidFill>
                <a:srgbClr val="000000"/>
              </a:solidFill>
              <a:latin typeface="Calibri"/>
            </a:endParaRPr>
          </a:p>
          <a:p>
            <a:pPr marL="343080" indent="-342720">
              <a:lnSpc>
                <a:spcPct val="8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Approve credit order - OK.</a:t>
            </a:r>
            <a:endParaRPr b="0" lang="en-US" sz="2400" spc="-1" strike="noStrike">
              <a:solidFill>
                <a:srgbClr val="000000"/>
              </a:solidFill>
              <a:latin typeface="Calibri"/>
            </a:endParaRPr>
          </a:p>
          <a:p>
            <a:pPr marL="343080" indent="-342720">
              <a:lnSpc>
                <a:spcPct val="80000"/>
              </a:lnSpc>
              <a:spcBef>
                <a:spcPts val="479"/>
              </a:spcBef>
            </a:pPr>
            <a:endParaRPr b="0" lang="en-US" sz="2400" spc="-1" strike="noStrike">
              <a:solidFill>
                <a:srgbClr val="000000"/>
              </a:solidFill>
              <a:latin typeface="Calibri"/>
            </a:endParaRPr>
          </a:p>
          <a:p>
            <a:pPr marL="343080" indent="-342720">
              <a:lnSpc>
                <a:spcPct val="80000"/>
              </a:lnSpc>
              <a:spcBef>
                <a:spcPts val="479"/>
              </a:spcBef>
            </a:pPr>
            <a:r>
              <a:rPr b="0" lang="en-US" sz="2400" spc="-1" strike="noStrike">
                <a:solidFill>
                  <a:srgbClr val="000000"/>
                </a:solidFill>
                <a:latin typeface="Calibri"/>
              </a:rPr>
              <a:t>It is usually useful to create separate “sub” use  cases representing subtasks within a base use case. e.g. Paying by credit</a:t>
            </a:r>
            <a:endParaRPr b="0" lang="en-US" sz="2400" spc="-1" strike="noStrike">
              <a:solidFill>
                <a:srgbClr val="000000"/>
              </a:solidFill>
              <a:latin typeface="Calibri"/>
            </a:endParaRPr>
          </a:p>
          <a:p>
            <a:pPr>
              <a:lnSpc>
                <a:spcPct val="80000"/>
              </a:lnSpc>
              <a:spcBef>
                <a:spcPts val="479"/>
              </a:spcBef>
            </a:pPr>
            <a:endParaRPr b="0" lang="en-US" sz="24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TotalTime>
  <Application>LibreOffice/6.0.7.3$Linux_X86_64 LibreOffice_project/00m0$Build-3</Application>
  <Words>939</Words>
  <Paragraphs>136</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2012-09-23T20:47:19Z</dcterms:created>
  <dc:creator>M Taimoor Khan</dc:creator>
  <dc:description>This lecture is about writing use cases</dc:description>
  <cp:keywords>use cases</cp:keywords>
  <dc:language>en-US</dc:language>
  <cp:lastModifiedBy/>
  <dcterms:modified xsi:type="dcterms:W3CDTF">2019-10-29T18:26:33Z</dcterms:modified>
  <cp:revision>18</cp:revision>
  <dc:subject>use cases</dc:subject>
  <dc:title>use cases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y fmtid="{D5CDD505-2E9C-101B-9397-08002B2CF9AE}" pid="13" name="category">
    <vt:lpwstr>use cases</vt:lpwstr>
  </property>
</Properties>
</file>