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00F886-190E-43BB-81B8-8C363FB590D0}" type="datetimeFigureOut">
              <a:rPr lang="en-GB" smtClean="0"/>
              <a:pPr/>
              <a:t>05/11/2019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BBA654-A6C2-4C93-94B4-812BD4DCA79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400" dirty="0" smtClean="0"/>
          </a:p>
          <a:p>
            <a:pPr algn="r"/>
            <a:r>
              <a:rPr lang="en-US" sz="2400" smtClean="0"/>
              <a:t>Dr.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r>
              <a:rPr lang="en-US" sz="2400" dirty="0" smtClean="0"/>
              <a:t>Taimoor.khan@nu.edu.pk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/>
              <a:t>An object may create another object via a </a:t>
            </a:r>
            <a:r>
              <a:rPr lang="en-US">
                <a:latin typeface="Courier New" pitchFamily="49" charset="0"/>
              </a:rPr>
              <a:t>&lt;&lt;create&gt;&gt; </a:t>
            </a:r>
            <a:r>
              <a:rPr lang="en-US"/>
              <a:t>message.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D43A-8A6E-4CE4-8D79-20CB9AC1AA4E}" type="slidenum">
              <a:rPr lang="he-IL"/>
              <a:pPr/>
              <a:t>10</a:t>
            </a:fld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95800" y="3352800"/>
            <a:ext cx="3429000" cy="297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3352800"/>
            <a:ext cx="3429000" cy="2971800"/>
            <a:chOff x="528" y="2112"/>
            <a:chExt cx="2160" cy="1872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528" y="2112"/>
              <a:ext cx="2160" cy="18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744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8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008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2112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60" y="2688"/>
              <a:ext cx="9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064" y="2976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056" y="2832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&lt;&lt;create&gt;&gt;</a:t>
              </a:r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1152" y="3552"/>
              <a:ext cx="912" cy="336"/>
            </a:xfrm>
            <a:prstGeom prst="wedgeRectCallout">
              <a:avLst>
                <a:gd name="adj1" fmla="val 46708"/>
                <a:gd name="adj2" fmla="val -860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Constructor</a:t>
              </a:r>
            </a:p>
          </p:txBody>
        </p:sp>
      </p:grp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762500" y="3657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:A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181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72390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105400" y="4267200"/>
            <a:ext cx="152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257800" y="480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44958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&lt;&lt;create&gt;&gt;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819900" y="4495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:B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7162800" y="51054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477000" y="33528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Destruction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r>
              <a:rPr lang="en-US" sz="2800"/>
              <a:t>An object may destroy another object via a </a:t>
            </a:r>
            <a:r>
              <a:rPr lang="en-US" sz="2800">
                <a:latin typeface="Courier New" pitchFamily="49" charset="0"/>
              </a:rPr>
              <a:t>&lt;&lt;destroy&gt;&gt;</a:t>
            </a:r>
            <a:r>
              <a:rPr lang="en-US" sz="2800"/>
              <a:t> message.</a:t>
            </a:r>
          </a:p>
          <a:p>
            <a:pPr lvl="1"/>
            <a:r>
              <a:rPr lang="en-US" sz="2400"/>
              <a:t>An object may destroy itself.</a:t>
            </a:r>
          </a:p>
          <a:p>
            <a:pPr lvl="1"/>
            <a:r>
              <a:rPr lang="en-US" sz="2400"/>
              <a:t>Avoid modeling object destruction unless memory management is critical.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7595-144B-41FE-8D10-DD3CD519F56E}" type="slidenum">
              <a:rPr lang="he-IL"/>
              <a:pPr/>
              <a:t>11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24400" y="3962400"/>
            <a:ext cx="3429000" cy="2362200"/>
            <a:chOff x="1440" y="2688"/>
            <a:chExt cx="2160" cy="1488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40" y="2688"/>
              <a:ext cx="2160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56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760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3146"/>
              <a:ext cx="0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024" y="3146"/>
              <a:ext cx="0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872" y="3146"/>
              <a:ext cx="96" cy="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976" y="3375"/>
              <a:ext cx="96" cy="3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968" y="341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968" y="3216"/>
              <a:ext cx="10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&lt;&lt;destroy&gt;&gt;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928" y="3648"/>
              <a:ext cx="192" cy="144"/>
              <a:chOff x="4368" y="3264"/>
              <a:chExt cx="192" cy="144"/>
            </a:xfrm>
          </p:grpSpPr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4368" y="326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 flipV="1">
                <a:off x="4368" y="3264"/>
                <a:ext cx="192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dirty="0"/>
              <a:t>Condition</a:t>
            </a:r>
          </a:p>
          <a:p>
            <a:pPr lvl="1"/>
            <a:r>
              <a:rPr lang="en-US" dirty="0"/>
              <a:t>syntax: ‘[‘ expression ’]’ message-label</a:t>
            </a:r>
          </a:p>
          <a:p>
            <a:pPr lvl="1"/>
            <a:r>
              <a:rPr lang="en-US" dirty="0"/>
              <a:t>The message is sent only if the condition is true</a:t>
            </a:r>
          </a:p>
          <a:p>
            <a:pPr lvl="1"/>
            <a:r>
              <a:rPr lang="en-US" dirty="0"/>
              <a:t>example:</a:t>
            </a:r>
          </a:p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syntax: * [ ‘[‘ expression ‘]’ ] message-label</a:t>
            </a:r>
          </a:p>
          <a:p>
            <a:pPr lvl="1"/>
            <a:r>
              <a:rPr lang="en-US" dirty="0"/>
              <a:t>The message is sent many times to possibly multiple receiver objects.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0315-1DC0-4015-B4D4-602DDB2F9359}" type="slidenum">
              <a:rPr lang="he-IL"/>
              <a:pPr/>
              <a:t>12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24200" y="3581400"/>
            <a:ext cx="3048000" cy="457200"/>
            <a:chOff x="2016" y="2256"/>
            <a:chExt cx="1920" cy="288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2016" y="2544"/>
              <a:ext cx="19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112" y="2256"/>
              <a:ext cx="17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[ok] borrow(member)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Iteration examples: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059AD-F32C-4777-AB69-9B402DC65668}" type="slidenum">
              <a:rPr lang="he-IL"/>
              <a:pPr/>
              <a:t>13</a:t>
            </a:fld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419600" y="2895600"/>
            <a:ext cx="41148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610100" y="3124200"/>
            <a:ext cx="9906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:</a:t>
            </a:r>
            <a:r>
              <a:rPr lang="en-US" sz="1800"/>
              <a:t>Driver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108575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181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105400" y="3886200"/>
            <a:ext cx="287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*[until full] insert()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75438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:Bus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9629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897813" y="4157663"/>
            <a:ext cx="152400" cy="50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5867400" y="4572000"/>
            <a:ext cx="1828800" cy="1066800"/>
          </a:xfrm>
          <a:prstGeom prst="wedgeRectCallout">
            <a:avLst>
              <a:gd name="adj1" fmla="val -37847"/>
              <a:gd name="adj2" fmla="val -79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The syntax of expressions is not a standard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2895600"/>
            <a:ext cx="35052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90600" y="3124200"/>
            <a:ext cx="1828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 dirty="0"/>
              <a:t>:</a:t>
            </a:r>
            <a:r>
              <a:rPr lang="en-US" sz="1800" u="sng" dirty="0" err="1"/>
              <a:t>CompoundShape</a:t>
            </a:r>
            <a:endParaRPr lang="en-US" sz="1800" u="sng" dirty="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623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</a:t>
            </a:r>
            <a:r>
              <a:rPr lang="en-US" sz="1800" u="sng"/>
              <a:t>Shape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828800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814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52600" y="38100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905000" y="4191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133600" y="38862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*draw()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05200" y="4114800"/>
            <a:ext cx="152400" cy="50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620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62000" y="3733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draw()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4572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653-B04D-468A-A6EE-8164B8DCD769}" type="slidenum">
              <a:rPr lang="he-IL"/>
              <a:pPr/>
              <a:t>14</a:t>
            </a:fld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274320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print(doc,client)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676400"/>
            <a:ext cx="609600" cy="762000"/>
            <a:chOff x="528" y="1584"/>
            <a:chExt cx="384" cy="624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V="1">
              <a:off x="576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 flipV="1">
              <a:off x="720" y="19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4800" y="2438400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Client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85800" y="2895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71800" y="1828800"/>
            <a:ext cx="1219200" cy="4267200"/>
            <a:chOff x="1152" y="1152"/>
            <a:chExt cx="768" cy="2688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152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:PrintServer</a:t>
              </a: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91200" y="1828800"/>
            <a:ext cx="1219200" cy="4267200"/>
            <a:chOff x="2400" y="1152"/>
            <a:chExt cx="768" cy="2688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:Queue</a:t>
              </a:r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239000" y="1828800"/>
            <a:ext cx="1219200" cy="4267200"/>
            <a:chOff x="3600" y="1152"/>
            <a:chExt cx="768" cy="2688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:Printer</a:t>
              </a:r>
              <a:br>
                <a:rPr lang="en-US" sz="1800" u="sng"/>
              </a:br>
              <a:r>
                <a:rPr lang="en-US" sz="1800" u="sng"/>
                <a:t>Proxy</a:t>
              </a:r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505200" y="2438400"/>
            <a:ext cx="152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733800" y="2819400"/>
            <a:ext cx="165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enqueue(job)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324600" y="3048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3733800" y="3124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876800" y="48006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status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4327525" y="4841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162800" y="762000"/>
            <a:ext cx="1676400" cy="914400"/>
            <a:chOff x="4464" y="1104"/>
            <a:chExt cx="996" cy="816"/>
          </a:xfrm>
        </p:grpSpPr>
        <p:sp>
          <p:nvSpPr>
            <p:cNvPr id="27694" name="Freeform 46"/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816" y="384"/>
                </a:cxn>
                <a:cxn ang="0">
                  <a:pos x="816" y="48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cxnSp>
          <p:nvCxnSpPr>
            <p:cNvPr id="27695" name="AutoShape 47"/>
            <p:cNvCxnSpPr>
              <a:cxnSpLocks noChangeShapeType="1"/>
              <a:stCxn id="27694" idx="4"/>
              <a:endCxn id="27694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4512" y="1104"/>
              <a:ext cx="891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/>
                <a:t>Printing A </a:t>
              </a:r>
            </a:p>
            <a:p>
              <a:r>
                <a:rPr lang="en-US"/>
                <a:t>Document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85800" y="2971800"/>
            <a:ext cx="2819400" cy="76200"/>
            <a:chOff x="480" y="1872"/>
            <a:chExt cx="960" cy="48"/>
          </a:xfrm>
        </p:grpSpPr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3657600" y="3733800"/>
            <a:ext cx="2667000" cy="336550"/>
            <a:chOff x="2304" y="2544"/>
            <a:chExt cx="1680" cy="21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2352" y="2544"/>
              <a:ext cx="11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urier New" pitchFamily="49" charset="0"/>
                </a:rPr>
                <a:t>job=dequeue()</a:t>
              </a:r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2304" y="273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6324600" y="39624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712" name="Line 64"/>
          <p:cNvSpPr>
            <a:spLocks noChangeShapeType="1"/>
          </p:cNvSpPr>
          <p:nvPr/>
        </p:nvSpPr>
        <p:spPr bwMode="auto">
          <a:xfrm>
            <a:off x="3657600" y="4648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7772400" y="4572000"/>
            <a:ext cx="15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715" name="Text Box 67"/>
          <p:cNvSpPr txBox="1">
            <a:spLocks noChangeArrowheads="1"/>
          </p:cNvSpPr>
          <p:nvPr/>
        </p:nvSpPr>
        <p:spPr bwMode="auto">
          <a:xfrm>
            <a:off x="3810000" y="4343400"/>
            <a:ext cx="2506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[job]print(job.doc)</a:t>
            </a:r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H="1">
            <a:off x="3657600" y="5105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 flipH="1">
            <a:off x="685800" y="5181600"/>
            <a:ext cx="2819400" cy="76200"/>
            <a:chOff x="480" y="1872"/>
            <a:chExt cx="960" cy="48"/>
          </a:xfrm>
        </p:grpSpPr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480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914400" y="4953000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[job] done(status)</a:t>
            </a:r>
          </a:p>
        </p:txBody>
      </p:sp>
      <p:sp>
        <p:nvSpPr>
          <p:cNvPr id="27732" name="Text Box 84"/>
          <p:cNvSpPr txBox="1">
            <a:spLocks noChangeArrowheads="1"/>
          </p:cNvSpPr>
          <p:nvPr/>
        </p:nvSpPr>
        <p:spPr bwMode="auto">
          <a:xfrm>
            <a:off x="1600200" y="38862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Repeated forever with 1 min interludes</a:t>
            </a:r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200400" y="3810000"/>
            <a:ext cx="152400" cy="1600200"/>
            <a:chOff x="2016" y="2400"/>
            <a:chExt cx="96" cy="624"/>
          </a:xfrm>
        </p:grpSpPr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2016" y="240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>
              <a:off x="2016" y="3024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>
              <a:off x="2016" y="2400"/>
              <a:ext cx="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36" name="AutoShape 88"/>
          <p:cNvSpPr>
            <a:spLocks noChangeArrowheads="1"/>
          </p:cNvSpPr>
          <p:nvPr/>
        </p:nvSpPr>
        <p:spPr bwMode="auto">
          <a:xfrm>
            <a:off x="1600200" y="1828800"/>
            <a:ext cx="990600" cy="762000"/>
          </a:xfrm>
          <a:prstGeom prst="wedgeRectCallout">
            <a:avLst>
              <a:gd name="adj1" fmla="val 80769"/>
              <a:gd name="adj2" fmla="val -147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Active object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Diagrams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Illustrates how objects interacts with each other.</a:t>
            </a:r>
          </a:p>
          <a:p>
            <a:r>
              <a:rPr lang="en-US"/>
              <a:t>Emphasizes time ordering of messages.</a:t>
            </a:r>
          </a:p>
          <a:p>
            <a:r>
              <a:rPr lang="en-US"/>
              <a:t>Can model simple sequential flow, branching, iteration, recursion and concurrency.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A950-A036-4304-A49A-9186F064E1E4}" type="slidenum">
              <a:rPr lang="he-IL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DEB7-48E8-4D68-A8EA-5A4CAFAE376F}" type="slidenum">
              <a:rPr lang="he-IL"/>
              <a:pPr/>
              <a:t>3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3581400"/>
            <a:ext cx="1900238" cy="533400"/>
            <a:chOff x="1776" y="2256"/>
            <a:chExt cx="1197" cy="33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76" y="2448"/>
              <a:ext cx="672" cy="144"/>
              <a:chOff x="1776" y="2448"/>
              <a:chExt cx="672" cy="14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A Sequence Diagram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E0D8-8D24-4BAF-9DED-7163972D3375}" type="slidenum">
              <a:rPr lang="he-IL"/>
              <a:pPr/>
              <a:t>4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 dirty="0" err="1" smtClean="0"/>
                <a:t>copy:Copy</a:t>
              </a:r>
              <a:endParaRPr lang="en-US" sz="1800" u="sng" dirty="0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19400" y="3581400"/>
            <a:ext cx="1900238" cy="533400"/>
            <a:chOff x="1776" y="2256"/>
            <a:chExt cx="1197" cy="336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776" y="2448"/>
              <a:ext cx="672" cy="144"/>
              <a:chOff x="1776" y="2448"/>
              <a:chExt cx="672" cy="144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819400" y="4572000"/>
            <a:ext cx="2192338" cy="366713"/>
            <a:chOff x="1776" y="2880"/>
            <a:chExt cx="912" cy="231"/>
          </a:xfrm>
        </p:grpSpPr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776" y="2880"/>
              <a:ext cx="9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[ok] borrow(member)</a:t>
              </a:r>
            </a:p>
          </p:txBody>
        </p:sp>
      </p:grp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914400" y="1981200"/>
            <a:ext cx="6934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914400" y="1981200"/>
            <a:ext cx="0" cy="3810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3048000" y="1676400"/>
            <a:ext cx="222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X-Axis (objects)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381000" y="3657600"/>
            <a:ext cx="54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/>
              <a:t>Y-Axis (time)</a:t>
            </a: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7772400" y="3200400"/>
            <a:ext cx="1143000" cy="685800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5410200" y="3352800"/>
            <a:ext cx="1143000" cy="838200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Life Line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1143000" y="3886200"/>
            <a:ext cx="1295400" cy="609600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message</a:t>
            </a:r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7391400" y="4343400"/>
            <a:ext cx="1524000" cy="762000"/>
          </a:xfrm>
          <a:prstGeom prst="wedgeRectCallout">
            <a:avLst>
              <a:gd name="adj1" fmla="val -52500"/>
              <a:gd name="adj2" fmla="val 629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Activation box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3048000" y="5257800"/>
            <a:ext cx="1447800" cy="609600"/>
          </a:xfrm>
          <a:prstGeom prst="wedgeRectCallout">
            <a:avLst>
              <a:gd name="adj1" fmla="val -42106"/>
              <a:gd name="adj2" fmla="val -994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629400" cy="4114800"/>
          </a:xfrm>
        </p:spPr>
        <p:txBody>
          <a:bodyPr/>
          <a:lstStyle/>
          <a:p>
            <a:r>
              <a:rPr lang="en-US" sz="2800" dirty="0"/>
              <a:t>Object naming:</a:t>
            </a:r>
          </a:p>
          <a:p>
            <a:pPr lvl="1"/>
            <a:r>
              <a:rPr lang="en-US" sz="2400" dirty="0"/>
              <a:t>syntax: </a:t>
            </a:r>
            <a:r>
              <a:rPr lang="en-US" sz="2400" i="1" dirty="0"/>
              <a:t>[</a:t>
            </a:r>
            <a:r>
              <a:rPr lang="en-US" sz="2400" i="1" dirty="0" err="1"/>
              <a:t>instanceName</a:t>
            </a:r>
            <a:r>
              <a:rPr lang="en-US" sz="2400" i="1" dirty="0"/>
              <a:t>][:</a:t>
            </a:r>
            <a:r>
              <a:rPr lang="en-US" sz="2400" i="1" dirty="0" err="1"/>
              <a:t>className</a:t>
            </a:r>
            <a:r>
              <a:rPr lang="en-US" sz="2400" i="1" dirty="0"/>
              <a:t>]</a:t>
            </a:r>
          </a:p>
          <a:p>
            <a:pPr lvl="1"/>
            <a:r>
              <a:rPr lang="en-US" sz="2400" dirty="0"/>
              <a:t>Name classes consistently with your class </a:t>
            </a:r>
            <a:r>
              <a:rPr lang="en-US" sz="2400" dirty="0" smtClean="0"/>
              <a:t>diagram</a:t>
            </a:r>
            <a:endParaRPr lang="en-US" sz="2400" dirty="0"/>
          </a:p>
          <a:p>
            <a:pPr lvl="1"/>
            <a:r>
              <a:rPr lang="en-US" sz="2400" dirty="0"/>
              <a:t>Include instance names when objects are referred to in </a:t>
            </a:r>
            <a:r>
              <a:rPr lang="en-US" sz="2400" dirty="0" smtClean="0"/>
              <a:t>messages</a:t>
            </a:r>
            <a:endParaRPr lang="en-US" sz="2400" dirty="0"/>
          </a:p>
          <a:p>
            <a:r>
              <a:rPr lang="en-US" sz="2800" dirty="0"/>
              <a:t>The </a:t>
            </a:r>
            <a:r>
              <a:rPr lang="en-US" sz="2800" i="1" dirty="0"/>
              <a:t>Life-Line</a:t>
            </a:r>
            <a:r>
              <a:rPr lang="en-US" sz="2800" dirty="0"/>
              <a:t> represents the object’s life during the interaction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603-1C81-452D-9F3F-80064276DE81}" type="slidenum">
              <a:rPr lang="he-IL"/>
              <a:pPr/>
              <a:t>5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981200"/>
            <a:ext cx="1219200" cy="3733800"/>
            <a:chOff x="3744" y="1392"/>
            <a:chExt cx="768" cy="2352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sz="2000" u="sng"/>
                <a:t>myBirthdy</a:t>
              </a:r>
              <a:br>
                <a:rPr lang="en-US" sz="2000" u="sng"/>
              </a:br>
              <a:r>
                <a:rPr lang="en-US" sz="2000" u="sng"/>
                <a:t>:Date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dirty="0"/>
              <a:t>An interaction between two objects is performed as a message sent from one object to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/>
              <a:t>If object obj</a:t>
            </a:r>
            <a:r>
              <a:rPr lang="en-US" baseline="-25000" dirty="0"/>
              <a:t>1</a:t>
            </a:r>
            <a:r>
              <a:rPr lang="en-US" dirty="0"/>
              <a:t> sends a message to another object obj</a:t>
            </a:r>
            <a:r>
              <a:rPr lang="en-US" baseline="-25000" dirty="0"/>
              <a:t>2</a:t>
            </a:r>
            <a:r>
              <a:rPr lang="en-US" dirty="0"/>
              <a:t> some link must exist between those two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8E2-927B-4555-BB74-57C54C9A6C26}" type="slidenum">
              <a:rPr lang="he-IL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message is represented by an arrow between the life lines of two objects.</a:t>
            </a:r>
          </a:p>
          <a:p>
            <a:pPr lvl="1"/>
            <a:r>
              <a:rPr lang="en-US" sz="2400"/>
              <a:t>Self calls are also allowed</a:t>
            </a:r>
          </a:p>
          <a:p>
            <a:pPr lvl="1"/>
            <a:r>
              <a:rPr lang="en-US" sz="2400"/>
              <a:t>The time required by the receiver object to process the message is denoted by an </a:t>
            </a:r>
            <a:r>
              <a:rPr lang="en-US" sz="2400" i="1"/>
              <a:t>activation-box.</a:t>
            </a:r>
            <a:endParaRPr lang="en-US" sz="2400"/>
          </a:p>
          <a:p>
            <a:r>
              <a:rPr lang="en-US" sz="2800"/>
              <a:t>A message is labeled at minimum with the message name.</a:t>
            </a:r>
          </a:p>
          <a:p>
            <a:pPr lvl="1"/>
            <a:r>
              <a:rPr lang="en-US" sz="2400"/>
              <a:t>Arguments and control information (conditions, iteration) may be included.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078C-72F4-4630-8F87-B9168F73A4E5}" type="slidenum">
              <a:rPr lang="he-IL"/>
              <a:pPr/>
              <a:t>7</a:t>
            </a:fld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057400" y="19812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Optionally indicated using a dashed arrow with a label indicating the return value.</a:t>
            </a:r>
          </a:p>
          <a:p>
            <a:pPr lvl="1">
              <a:lnSpc>
                <a:spcPct val="90000"/>
              </a:lnSpc>
            </a:pPr>
            <a:r>
              <a:rPr lang="en-US"/>
              <a:t>Don’t model a return value when it is obvious what is being returned, e.g. </a:t>
            </a:r>
            <a:r>
              <a:rPr lang="en-US">
                <a:solidFill>
                  <a:schemeClr val="accent2"/>
                </a:solidFill>
              </a:rPr>
              <a:t>getTotal()</a:t>
            </a:r>
          </a:p>
          <a:p>
            <a:pPr lvl="1">
              <a:lnSpc>
                <a:spcPct val="90000"/>
              </a:lnSpc>
            </a:pPr>
            <a:r>
              <a:rPr lang="en-US"/>
              <a:t>Model a return value only when you need to refer to it elsewhere, e.g. as a parameter passed in another message.</a:t>
            </a:r>
          </a:p>
          <a:p>
            <a:pPr lvl="1">
              <a:lnSpc>
                <a:spcPct val="90000"/>
              </a:lnSpc>
            </a:pPr>
            <a:r>
              <a:rPr lang="en-US"/>
              <a:t>Prefer modeling return values as part of a method invocation, e.g.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ok = isValid()</a:t>
            </a:r>
            <a:r>
              <a:rPr 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34A3-B836-4B41-8737-0D991C5B7C62}" type="slidenum">
              <a:rPr lang="he-IL"/>
              <a:pPr/>
              <a:t>8</a:t>
            </a:fld>
            <a:endParaRPr lang="en-US"/>
          </a:p>
        </p:txBody>
      </p:sp>
      <p:sp>
        <p:nvSpPr>
          <p:cNvPr id="21511" name="Line 1031"/>
          <p:cNvSpPr>
            <a:spLocks noChangeShapeType="1"/>
          </p:cNvSpPr>
          <p:nvPr/>
        </p:nvSpPr>
        <p:spPr bwMode="auto">
          <a:xfrm flipH="1">
            <a:off x="2057400" y="18288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Nested flow of control, typically implemented as an operation call.</a:t>
            </a:r>
          </a:p>
          <a:p>
            <a:pPr lvl="1"/>
            <a:r>
              <a:rPr lang="en-US"/>
              <a:t>The routine that handles the message is completed before the caller resumes execution.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ADF6-913E-4BD1-82EA-3EEBA0B3106B}" type="slidenum">
              <a:rPr lang="he-IL"/>
              <a:pPr/>
              <a:t>9</a:t>
            </a:fld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52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:A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GB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219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:B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715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GB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933700" y="480060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004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600700" y="5181600"/>
            <a:ext cx="228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124200" y="4953000"/>
            <a:ext cx="250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doYouUnderstand()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3200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590800" y="5257800"/>
            <a:ext cx="152400" cy="857250"/>
          </a:xfrm>
          <a:prstGeom prst="up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AutoShape 19"/>
          <p:cNvSpPr>
            <a:spLocks/>
          </p:cNvSpPr>
          <p:nvPr/>
        </p:nvSpPr>
        <p:spPr bwMode="auto">
          <a:xfrm>
            <a:off x="838200" y="5562600"/>
            <a:ext cx="1095375" cy="609600"/>
          </a:xfrm>
          <a:prstGeom prst="borderCallout1">
            <a:avLst>
              <a:gd name="adj1" fmla="val 18750"/>
              <a:gd name="adj2" fmla="val 106958"/>
              <a:gd name="adj3" fmla="val 18750"/>
              <a:gd name="adj4" fmla="val 1495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/>
              <a:t>Caller Blocked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19800" y="5319712"/>
            <a:ext cx="1371600" cy="700087"/>
          </a:xfrm>
          <a:prstGeom prst="wedgeRectCallout">
            <a:avLst>
              <a:gd name="adj1" fmla="val -117190"/>
              <a:gd name="adj2" fmla="val 552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 dirty="0"/>
              <a:t>return (optional)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962400" y="5791200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571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Constantia</vt:lpstr>
      <vt:lpstr>Courier New</vt:lpstr>
      <vt:lpstr>David</vt:lpstr>
      <vt:lpstr>Wingdings 2</vt:lpstr>
      <vt:lpstr>Flow</vt:lpstr>
      <vt:lpstr>Sequence diagram</vt:lpstr>
      <vt:lpstr>Sequence Diagrams</vt:lpstr>
      <vt:lpstr>A Sequence Diagram</vt:lpstr>
      <vt:lpstr>A Sequence Diagram</vt:lpstr>
      <vt:lpstr>Object</vt:lpstr>
      <vt:lpstr>Messages</vt:lpstr>
      <vt:lpstr>Messages (Cont.)</vt:lpstr>
      <vt:lpstr>Return Values</vt:lpstr>
      <vt:lpstr>Synchronous Messages</vt:lpstr>
      <vt:lpstr>Object Creation</vt:lpstr>
      <vt:lpstr>Object Destruction</vt:lpstr>
      <vt:lpstr>Control information</vt:lpstr>
      <vt:lpstr>Control Information (Cont.)</vt:lpstr>
      <vt:lpstr>Example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taimoor</dc:creator>
  <cp:lastModifiedBy>Taimoor</cp:lastModifiedBy>
  <cp:revision>13</cp:revision>
  <dcterms:created xsi:type="dcterms:W3CDTF">2012-10-21T21:43:49Z</dcterms:created>
  <dcterms:modified xsi:type="dcterms:W3CDTF">2019-11-05T03:14:36Z</dcterms:modified>
</cp:coreProperties>
</file>