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F25D0-A868-4A12-AC8A-A3A60D46042C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A958A-3706-45D1-9B47-1B8DAE384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29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82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80BDEFA2-D15A-4B66-A058-F4CFAD66057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77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A6A9081D-779A-4274-9DB8-26B682D2347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730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37D2AFE8-2F0F-438B-8C69-1DA765CF4A6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735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74BA33D5-125B-485A-8515-A268A7E7AD2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573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4B5B8119-7FB3-4B26-AB06-F9828F6B8F4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88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2D9E1DCB-C7D1-468F-A509-22F7E9147CF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34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3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D1682CFC-1125-4458-ADE6-795AA296F4C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842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023F9017-37B8-48A9-88E0-425D539F3FE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78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E3EC6E28-0C22-4442-A7CB-9FDF0CA6361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1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3D145152-E2FC-4222-B2ED-53F9669AF26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49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3DDDE492-CE97-41FE-9F82-4609ECDAD7F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27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2AA1846A-89EA-4BCB-98AB-34556BFBCB0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947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fld id="{CA30E12A-F52E-4E94-BFD5-5ABD0BE2FCB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a-DK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70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021D-A2F9-45B1-9192-B65CF676FBB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64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021D-A2F9-45B1-9192-B65CF676FBB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7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021D-A2F9-45B1-9192-B65CF676FBB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4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021D-A2F9-45B1-9192-B65CF676FBB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89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021D-A2F9-45B1-9192-B65CF676FBB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8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021D-A2F9-45B1-9192-B65CF676FBB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86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021D-A2F9-45B1-9192-B65CF676FBB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75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021D-A2F9-45B1-9192-B65CF676FBB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1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021D-A2F9-45B1-9192-B65CF676FBB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41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021D-A2F9-45B1-9192-B65CF676FBB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06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021D-A2F9-45B1-9192-B65CF676FBB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99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4021D-A2F9-45B1-9192-B65CF676FBB1}" type="datetimeFigureOut">
              <a:rPr lang="en-GB" smtClean="0"/>
              <a:t>05/11/2019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54990-FF1B-475F-BFA7-A57351F12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54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file:///D:\FAST-NU\OOAD\operationContracts.mdl\100%250,0x2887,2731%23CLSDGRM:\42179253012D\42179263013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file:///D:\FAST-NU\OOAD\operationContracts.mdl\100%250,0x2887,2731%23CLSDGRM:\42179253012D\4217957C00C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file:///D:\FAST-NU\OOAD\operationContracts.mdl\100%250,0x2887,2731%23CLSDGRM:\42179253012D\4217988F00C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file:///D:\FAST-NU\OOAD\operationContracts.mdl\100%250,0x2887,2731%23CLSDGRM:\42179253012D\42179EB400C6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14600" y="3657600"/>
            <a:ext cx="7239000" cy="1219200"/>
          </a:xfrm>
        </p:spPr>
        <p:txBody>
          <a:bodyPr/>
          <a:lstStyle/>
          <a:p>
            <a:r>
              <a:rPr lang="en-US" altLang="en-US" sz="3600" dirty="0" smtClean="0"/>
              <a:t>Operation Contracts</a:t>
            </a:r>
            <a:endParaRPr lang="en-US" altLang="en-US" sz="3600" dirty="0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5029200"/>
            <a:ext cx="6858000" cy="6667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z="3200" smtClean="0"/>
              <a:t>Dr. </a:t>
            </a:r>
            <a:r>
              <a:rPr lang="en-US" sz="3200" dirty="0" smtClean="0"/>
              <a:t>Taimoor Khan</a:t>
            </a:r>
          </a:p>
          <a:p>
            <a:pPr>
              <a:defRPr/>
            </a:pPr>
            <a:r>
              <a:rPr lang="en-US" sz="3200" dirty="0" smtClean="0"/>
              <a:t>Taimoor.khan@nu.edu.pk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5131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2133600" y="1981200"/>
            <a:ext cx="8737600" cy="35814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a-DK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a-DK" altLang="en-US" sz="2400" b="1" smtClean="0"/>
          </a:p>
        </p:txBody>
      </p:sp>
      <p:graphicFrame>
        <p:nvGraphicFramePr>
          <p:cNvPr id="2050" name="Object 17"/>
          <p:cNvGraphicFramePr>
            <a:graphicFrameLocks noChangeAspect="1"/>
          </p:cNvGraphicFramePr>
          <p:nvPr/>
        </p:nvGraphicFramePr>
        <p:xfrm>
          <a:off x="3708401" y="3306764"/>
          <a:ext cx="6117167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4" imgW="3107184" imgH="1047565" progId="">
                  <p:link updateAutomatic="1"/>
                </p:oleObj>
              </mc:Choice>
              <mc:Fallback>
                <p:oleObj r:id="rId4" imgW="3107184" imgH="1047565" progId="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1" y="3306764"/>
                        <a:ext cx="6117167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18"/>
          <p:cNvSpPr txBox="1">
            <a:spLocks noChangeArrowheads="1"/>
          </p:cNvSpPr>
          <p:nvPr/>
        </p:nvSpPr>
        <p:spPr bwMode="auto">
          <a:xfrm>
            <a:off x="6502400" y="3124201"/>
            <a:ext cx="375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3300"/>
                </a:solidFill>
              </a:rPr>
              <a:t>association was created</a:t>
            </a:r>
          </a:p>
        </p:txBody>
      </p:sp>
      <p:sp>
        <p:nvSpPr>
          <p:cNvPr id="2054" name="Line 19"/>
          <p:cNvSpPr>
            <a:spLocks noChangeShapeType="1"/>
          </p:cNvSpPr>
          <p:nvPr/>
        </p:nvSpPr>
        <p:spPr bwMode="auto">
          <a:xfrm>
            <a:off x="7112000" y="3429000"/>
            <a:ext cx="101600" cy="6096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5" name="Text Box 20"/>
          <p:cNvSpPr txBox="1">
            <a:spLocks noChangeArrowheads="1"/>
          </p:cNvSpPr>
          <p:nvPr/>
        </p:nvSpPr>
        <p:spPr bwMode="auto">
          <a:xfrm>
            <a:off x="3657600" y="2590801"/>
            <a:ext cx="345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3300"/>
                </a:solidFill>
              </a:rPr>
              <a:t>s:Sale was created</a:t>
            </a:r>
          </a:p>
        </p:txBody>
      </p:sp>
      <p:sp>
        <p:nvSpPr>
          <p:cNvPr id="2056" name="Line 21"/>
          <p:cNvSpPr>
            <a:spLocks noChangeShapeType="1"/>
          </p:cNvSpPr>
          <p:nvPr/>
        </p:nvSpPr>
        <p:spPr bwMode="auto">
          <a:xfrm>
            <a:off x="4876800" y="2895600"/>
            <a:ext cx="101600" cy="6096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7" name="Text Box 22"/>
          <p:cNvSpPr txBox="1">
            <a:spLocks noChangeArrowheads="1"/>
          </p:cNvSpPr>
          <p:nvPr/>
        </p:nvSpPr>
        <p:spPr bwMode="auto">
          <a:xfrm>
            <a:off x="2336800" y="4876801"/>
            <a:ext cx="589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3300"/>
                </a:solidFill>
              </a:rPr>
              <a:t>attributes of s:Sale were initialized</a:t>
            </a:r>
          </a:p>
        </p:txBody>
      </p:sp>
      <p:sp>
        <p:nvSpPr>
          <p:cNvPr id="2058" name="Line 23"/>
          <p:cNvSpPr>
            <a:spLocks noChangeShapeType="1"/>
          </p:cNvSpPr>
          <p:nvPr/>
        </p:nvSpPr>
        <p:spPr bwMode="auto">
          <a:xfrm flipV="1">
            <a:off x="3352800" y="4038600"/>
            <a:ext cx="711200" cy="8382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9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41A8DEC2-F119-4BC9-AC3D-61ED5A187885}" type="slidenum">
              <a:rPr lang="en-US" altLang="en-US" smtClean="0"/>
              <a:pPr>
                <a:buFont typeface="Times New Roman" pitchFamily="18" charset="0"/>
                <a:buNone/>
              </a:pPr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48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Operation Contract for </a:t>
            </a:r>
            <a:r>
              <a:rPr lang="en-US" altLang="en-US" i="1" smtClean="0">
                <a:solidFill>
                  <a:srgbClr val="C00000"/>
                </a:solidFill>
              </a:rPr>
              <a:t>enterItem</a:t>
            </a:r>
            <a:r>
              <a:rPr lang="en-US" altLang="en-US" smtClean="0"/>
              <a:t> operation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Operation:  enterItem(itemID,quantity)</a:t>
            </a:r>
          </a:p>
          <a:p>
            <a:pPr eaLnBrk="1" hangingPunct="1"/>
            <a:r>
              <a:rPr lang="en-US" altLang="en-US" sz="2800" smtClean="0"/>
              <a:t>Cross References:</a:t>
            </a:r>
          </a:p>
          <a:p>
            <a:pPr lvl="1" eaLnBrk="1" hangingPunct="1"/>
            <a:r>
              <a:rPr lang="en-US" altLang="en-US" smtClean="0"/>
              <a:t> Use Case: Process Sale</a:t>
            </a:r>
          </a:p>
          <a:p>
            <a:pPr lvl="1" eaLnBrk="1" hangingPunct="1"/>
            <a:r>
              <a:rPr lang="en-US" altLang="en-US" smtClean="0"/>
              <a:t> Scenario: Process Sale</a:t>
            </a:r>
          </a:p>
          <a:p>
            <a:pPr eaLnBrk="1" hangingPunct="1"/>
            <a:r>
              <a:rPr lang="en-US" altLang="en-US" sz="2800" smtClean="0"/>
              <a:t> Preconditions:  There is a sale underway.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smtClean="0"/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73A85FEB-21E4-4DB8-8BE3-8AB1ED82756A}" type="slidenum">
              <a:rPr lang="en-US" altLang="en-US" smtClean="0"/>
              <a:pPr>
                <a:buFont typeface="Times New Roman" pitchFamily="18" charset="0"/>
                <a:buNone/>
              </a:pPr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994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Postconditions:</a:t>
            </a:r>
          </a:p>
          <a:p>
            <a:pPr lvl="1" eaLnBrk="1" hangingPunct="1"/>
            <a:r>
              <a:rPr lang="en-US" altLang="en-US" sz="3000" smtClean="0"/>
              <a:t>A salesLineItem instance sli was created (instance creation)</a:t>
            </a:r>
          </a:p>
          <a:p>
            <a:pPr lvl="1" eaLnBrk="1" hangingPunct="1"/>
            <a:r>
              <a:rPr lang="en-US" altLang="en-US" sz="3000" smtClean="0"/>
              <a:t>sli was associated with the current Sale (association formed) </a:t>
            </a:r>
          </a:p>
          <a:p>
            <a:pPr lvl="1" eaLnBrk="1" hangingPunct="1"/>
            <a:r>
              <a:rPr lang="en-US" altLang="en-US" sz="3000" smtClean="0"/>
              <a:t>sli.quantity became quantity (attribute modification)</a:t>
            </a:r>
          </a:p>
          <a:p>
            <a:pPr lvl="1" eaLnBrk="1" hangingPunct="1"/>
            <a:r>
              <a:rPr lang="en-US" altLang="en-US" sz="3000" smtClean="0"/>
              <a:t>sli was associated with a ProductDescription, based on itemId match (association formed)</a:t>
            </a:r>
          </a:p>
          <a:p>
            <a:pPr eaLnBrk="1" hangingPunct="1"/>
            <a:endParaRPr lang="en-US" altLang="en-US" sz="28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Operation Contract for </a:t>
            </a:r>
            <a:r>
              <a:rPr lang="en-US" altLang="en-US" i="1" smtClean="0">
                <a:solidFill>
                  <a:srgbClr val="C00000"/>
                </a:solidFill>
              </a:rPr>
              <a:t>enterItem</a:t>
            </a:r>
            <a:r>
              <a:rPr lang="en-US" altLang="en-US" smtClean="0"/>
              <a:t> operation</a:t>
            </a:r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C0AF2D83-8511-42B7-AC25-8189B322384B}" type="slidenum">
              <a:rPr lang="en-US" altLang="en-US" smtClean="0"/>
              <a:pPr>
                <a:buFont typeface="Times New Roman" pitchFamily="18" charset="0"/>
                <a:buNone/>
              </a:pPr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18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1016000" y="1714500"/>
            <a:ext cx="10363200" cy="44958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a-DK" altLang="en-US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a-DK" altLang="en-US" sz="2400" b="1" smtClean="0"/>
          </a:p>
        </p:txBody>
      </p:sp>
      <p:graphicFrame>
        <p:nvGraphicFramePr>
          <p:cNvPr id="3074" name="Object 18"/>
          <p:cNvGraphicFramePr>
            <a:graphicFrameLocks noChangeAspect="1"/>
          </p:cNvGraphicFramePr>
          <p:nvPr/>
        </p:nvGraphicFramePr>
        <p:xfrm>
          <a:off x="4165600" y="2895601"/>
          <a:ext cx="5090584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4" imgW="3578469" imgH="2171700" progId="">
                  <p:link updateAutomatic="1"/>
                </p:oleObj>
              </mc:Choice>
              <mc:Fallback>
                <p:oleObj r:id="rId4" imgW="3578469" imgH="2171700" progId="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2895601"/>
                        <a:ext cx="5090584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19"/>
          <p:cNvSpPr txBox="1">
            <a:spLocks noChangeArrowheads="1"/>
          </p:cNvSpPr>
          <p:nvPr/>
        </p:nvSpPr>
        <p:spPr bwMode="auto">
          <a:xfrm>
            <a:off x="3454400" y="2514601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3300"/>
                </a:solidFill>
              </a:rPr>
              <a:t>associations were created</a:t>
            </a:r>
          </a:p>
        </p:txBody>
      </p:sp>
      <p:sp>
        <p:nvSpPr>
          <p:cNvPr id="3078" name="Line 20"/>
          <p:cNvSpPr>
            <a:spLocks noChangeShapeType="1"/>
          </p:cNvSpPr>
          <p:nvPr/>
        </p:nvSpPr>
        <p:spPr bwMode="auto">
          <a:xfrm>
            <a:off x="5588000" y="2819400"/>
            <a:ext cx="2540000" cy="11430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9" name="Text Box 21"/>
          <p:cNvSpPr txBox="1">
            <a:spLocks noChangeArrowheads="1"/>
          </p:cNvSpPr>
          <p:nvPr/>
        </p:nvSpPr>
        <p:spPr bwMode="auto">
          <a:xfrm>
            <a:off x="7620000" y="5486401"/>
            <a:ext cx="436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3300"/>
                </a:solidFill>
              </a:rPr>
              <a:t>sli:SalesLineItem was created</a:t>
            </a:r>
          </a:p>
        </p:txBody>
      </p:sp>
      <p:sp>
        <p:nvSpPr>
          <p:cNvPr id="3080" name="Line 22"/>
          <p:cNvSpPr>
            <a:spLocks noChangeShapeType="1"/>
          </p:cNvSpPr>
          <p:nvPr/>
        </p:nvSpPr>
        <p:spPr bwMode="auto">
          <a:xfrm flipH="1" flipV="1">
            <a:off x="8229600" y="4800600"/>
            <a:ext cx="711200" cy="6858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81" name="Text Box 23"/>
          <p:cNvSpPr txBox="1">
            <a:spLocks noChangeArrowheads="1"/>
          </p:cNvSpPr>
          <p:nvPr/>
        </p:nvSpPr>
        <p:spPr bwMode="auto">
          <a:xfrm>
            <a:off x="3556000" y="5562600"/>
            <a:ext cx="375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3300"/>
                </a:solidFill>
              </a:rPr>
              <a:t>sli.quantity was initialized to input quantity</a:t>
            </a:r>
          </a:p>
        </p:txBody>
      </p:sp>
      <p:sp>
        <p:nvSpPr>
          <p:cNvPr id="3082" name="Line 24"/>
          <p:cNvSpPr>
            <a:spLocks noChangeShapeType="1"/>
          </p:cNvSpPr>
          <p:nvPr/>
        </p:nvSpPr>
        <p:spPr bwMode="auto">
          <a:xfrm flipV="1">
            <a:off x="6197600" y="4572000"/>
            <a:ext cx="1320800" cy="10668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83" name="Line 25"/>
          <p:cNvSpPr>
            <a:spLocks noChangeShapeType="1"/>
          </p:cNvSpPr>
          <p:nvPr/>
        </p:nvSpPr>
        <p:spPr bwMode="auto">
          <a:xfrm>
            <a:off x="5588000" y="2819400"/>
            <a:ext cx="914400" cy="16764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84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D457E6DE-C335-43AA-9ACC-538DA79E80F1}" type="slidenum">
              <a:rPr lang="en-US" altLang="en-US" smtClean="0"/>
              <a:pPr>
                <a:buFont typeface="Times New Roman" pitchFamily="18" charset="0"/>
                <a:buNone/>
              </a:pPr>
              <a:t>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79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Operation: endSale()</a:t>
            </a:r>
          </a:p>
          <a:p>
            <a:pPr eaLnBrk="1" hangingPunct="1"/>
            <a:r>
              <a:rPr lang="en-US" altLang="en-US" sz="2800" smtClean="0"/>
              <a:t>Cross References:</a:t>
            </a:r>
          </a:p>
          <a:p>
            <a:pPr lvl="1" eaLnBrk="1" hangingPunct="1"/>
            <a:r>
              <a:rPr lang="en-US" altLang="en-US" sz="2400" smtClean="0"/>
              <a:t>Use Case:  Process Sale</a:t>
            </a:r>
          </a:p>
          <a:p>
            <a:pPr lvl="1" eaLnBrk="1" hangingPunct="1"/>
            <a:r>
              <a:rPr lang="en-US" altLang="en-US" sz="2400" smtClean="0"/>
              <a:t>Scenario:  Process Sale</a:t>
            </a:r>
          </a:p>
          <a:p>
            <a:pPr eaLnBrk="1" hangingPunct="1"/>
            <a:r>
              <a:rPr lang="en-US" altLang="en-US" sz="2800" smtClean="0"/>
              <a:t>Preconditions:  There is a sale underway</a:t>
            </a:r>
          </a:p>
          <a:p>
            <a:pPr eaLnBrk="1" hangingPunct="1"/>
            <a:r>
              <a:rPr lang="en-US" altLang="en-US" sz="2800" smtClean="0"/>
              <a:t>Postconditions</a:t>
            </a:r>
          </a:p>
          <a:p>
            <a:pPr lvl="1" eaLnBrk="1" hangingPunct="1"/>
            <a:r>
              <a:rPr lang="en-US" altLang="en-US" b="1" smtClean="0"/>
              <a:t>s.isComplete</a:t>
            </a:r>
            <a:r>
              <a:rPr lang="en-US" altLang="en-US" smtClean="0"/>
              <a:t> became true (attribute modification)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smtClean="0"/>
              <a:t>Operation Contract for </a:t>
            </a:r>
            <a:r>
              <a:rPr lang="en-US" altLang="en-US" sz="3600" smtClean="0">
                <a:solidFill>
                  <a:srgbClr val="C00000"/>
                </a:solidFill>
              </a:rPr>
              <a:t>endSale</a:t>
            </a:r>
            <a:r>
              <a:rPr lang="en-US" altLang="en-US" sz="3600" smtClean="0"/>
              <a:t> operation</a:t>
            </a:r>
            <a:endParaRPr lang="en-US" altLang="en-US" sz="3600" b="1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E331B4B7-432A-474D-91C2-20D2C4F92BE0}" type="slidenum">
              <a:rPr lang="en-US" altLang="en-US" smtClean="0"/>
              <a:pPr>
                <a:buFont typeface="Times New Roman" pitchFamily="18" charset="0"/>
                <a:buNone/>
              </a:pPr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27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133600" y="1981200"/>
            <a:ext cx="8026400" cy="3048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a-DK" alt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a-DK" altLang="en-US" sz="2400" b="1" smtClean="0"/>
          </a:p>
        </p:txBody>
      </p:sp>
      <p:graphicFrame>
        <p:nvGraphicFramePr>
          <p:cNvPr id="4098" name="Object 17"/>
          <p:cNvGraphicFramePr>
            <a:graphicFrameLocks noChangeAspect="1"/>
          </p:cNvGraphicFramePr>
          <p:nvPr/>
        </p:nvGraphicFramePr>
        <p:xfrm>
          <a:off x="3352800" y="2971800"/>
          <a:ext cx="18288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r:id="rId4" imgW="1105989" imgH="1053737" progId="">
                  <p:link updateAutomatic="1"/>
                </p:oleObj>
              </mc:Choice>
              <mc:Fallback>
                <p:oleObj r:id="rId4" imgW="1105989" imgH="1053737" progId="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0"/>
                        <a:ext cx="182880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18"/>
          <p:cNvSpPr txBox="1">
            <a:spLocks noChangeArrowheads="1"/>
          </p:cNvSpPr>
          <p:nvPr/>
        </p:nvSpPr>
        <p:spPr bwMode="auto">
          <a:xfrm>
            <a:off x="5588000" y="4114800"/>
            <a:ext cx="375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3300"/>
                </a:solidFill>
              </a:rPr>
              <a:t>s.isComplete became true</a:t>
            </a:r>
          </a:p>
        </p:txBody>
      </p:sp>
      <p:sp>
        <p:nvSpPr>
          <p:cNvPr id="4102" name="Line 19"/>
          <p:cNvSpPr>
            <a:spLocks noChangeShapeType="1"/>
          </p:cNvSpPr>
          <p:nvPr/>
        </p:nvSpPr>
        <p:spPr bwMode="auto">
          <a:xfrm flipH="1" flipV="1">
            <a:off x="4470400" y="3810000"/>
            <a:ext cx="1016000" cy="4572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2F0B764D-16F6-41BF-A774-62E162327960}" type="slidenum">
              <a:rPr lang="en-US" altLang="en-US" smtClean="0"/>
              <a:pPr>
                <a:buFont typeface="Times New Roman" pitchFamily="18" charset="0"/>
                <a:buNone/>
              </a:pPr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76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en-US" sz="2800" b="1" smtClean="0"/>
              <a:t>Operation: makePayment(amount:Money)</a:t>
            </a:r>
          </a:p>
          <a:p>
            <a:pPr eaLnBrk="1" hangingPunct="1"/>
            <a:r>
              <a:rPr lang="en-US" altLang="en-US" sz="2800" smtClean="0"/>
              <a:t>Cross References:</a:t>
            </a:r>
          </a:p>
          <a:p>
            <a:pPr lvl="1" eaLnBrk="1" hangingPunct="1"/>
            <a:r>
              <a:rPr lang="en-US" altLang="en-US" sz="2400" smtClean="0"/>
              <a:t>Use Case:  Process Sale</a:t>
            </a:r>
          </a:p>
          <a:p>
            <a:pPr lvl="1" eaLnBrk="1" hangingPunct="1"/>
            <a:r>
              <a:rPr lang="en-US" altLang="en-US" sz="2400" smtClean="0"/>
              <a:t>Scenario:  Process Sale</a:t>
            </a:r>
          </a:p>
          <a:p>
            <a:pPr eaLnBrk="1" hangingPunct="1"/>
            <a:r>
              <a:rPr lang="en-US" altLang="en-US" sz="2800" smtClean="0"/>
              <a:t>Preconditions:  There is a sale underway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smtClean="0"/>
              <a:t>Operation Contract for </a:t>
            </a:r>
            <a:r>
              <a:rPr lang="en-US" altLang="en-US" sz="3600" smtClean="0">
                <a:solidFill>
                  <a:srgbClr val="C00000"/>
                </a:solidFill>
              </a:rPr>
              <a:t>makePayment</a:t>
            </a:r>
            <a:r>
              <a:rPr lang="en-US" altLang="en-US" sz="3600" smtClean="0"/>
              <a:t> operation</a:t>
            </a:r>
            <a:endParaRPr lang="en-US" altLang="en-US" sz="3600" b="1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39CF9470-B46E-4468-88A5-3A553CC8D9DB}" type="slidenum">
              <a:rPr lang="en-US" altLang="en-US" smtClean="0"/>
              <a:pPr>
                <a:buFont typeface="Times New Roman" pitchFamily="18" charset="0"/>
                <a:buNone/>
              </a:pPr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23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311275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Postconditions</a:t>
            </a:r>
          </a:p>
          <a:p>
            <a:pPr lvl="1" eaLnBrk="1" hangingPunct="1"/>
            <a:r>
              <a:rPr lang="en-US" altLang="en-US" sz="3000" i="1" smtClean="0"/>
              <a:t>a payment instance “p” was created (instance creation)</a:t>
            </a:r>
          </a:p>
          <a:p>
            <a:pPr lvl="1" eaLnBrk="1" hangingPunct="1"/>
            <a:r>
              <a:rPr lang="en-US" altLang="en-US" sz="3000" i="1" smtClean="0"/>
              <a:t>p.amountTendered became amount (attribute modification)</a:t>
            </a:r>
          </a:p>
          <a:p>
            <a:pPr lvl="1" eaLnBrk="1" hangingPunct="1"/>
            <a:r>
              <a:rPr lang="en-US" altLang="en-US" sz="3000" i="1" smtClean="0"/>
              <a:t>p was associated with s:Sale (association formed)</a:t>
            </a:r>
          </a:p>
          <a:p>
            <a:pPr lvl="1" eaLnBrk="1" hangingPunct="1"/>
            <a:r>
              <a:rPr lang="en-US" altLang="en-US" sz="3000" i="1" smtClean="0"/>
              <a:t>s:Sale was associated with the Store (association formed)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0972800" cy="990600"/>
          </a:xfrm>
        </p:spPr>
        <p:txBody>
          <a:bodyPr/>
          <a:lstStyle/>
          <a:p>
            <a:pPr algn="ctr" eaLnBrk="1" hangingPunct="1"/>
            <a:r>
              <a:rPr lang="en-US" altLang="en-US" sz="3600" smtClean="0"/>
              <a:t>Example—Operation Contract for </a:t>
            </a:r>
            <a:r>
              <a:rPr lang="en-US" altLang="en-US" sz="3600" smtClean="0">
                <a:solidFill>
                  <a:srgbClr val="C00000"/>
                </a:solidFill>
              </a:rPr>
              <a:t>makePayment</a:t>
            </a:r>
            <a:r>
              <a:rPr lang="en-US" altLang="en-US" sz="3600" smtClean="0"/>
              <a:t> operation</a:t>
            </a:r>
            <a:endParaRPr lang="en-US" altLang="en-US" sz="3600" b="1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372609C2-4208-4506-809F-AF56821C1CA6}" type="slidenum">
              <a:rPr lang="en-US" altLang="en-US" smtClean="0"/>
              <a:pPr>
                <a:buFont typeface="Times New Roman" pitchFamily="18" charset="0"/>
                <a:buNone/>
              </a:pPr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066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184400" y="1978025"/>
            <a:ext cx="8636000" cy="41910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a-DK" alt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What this looks like:</a:t>
            </a:r>
          </a:p>
        </p:txBody>
      </p:sp>
      <p:graphicFrame>
        <p:nvGraphicFramePr>
          <p:cNvPr id="5122" name="Object 9"/>
          <p:cNvGraphicFramePr>
            <a:graphicFrameLocks noChangeAspect="1"/>
          </p:cNvGraphicFramePr>
          <p:nvPr/>
        </p:nvGraphicFramePr>
        <p:xfrm>
          <a:off x="3556000" y="2971800"/>
          <a:ext cx="4995333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r:id="rId4" imgW="3657600" imgH="2277208" progId="">
                  <p:link updateAutomatic="1"/>
                </p:oleObj>
              </mc:Choice>
              <mc:Fallback>
                <p:oleObj r:id="rId4" imgW="3657600" imgH="2277208" progId="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2971800"/>
                        <a:ext cx="4995333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15"/>
          <p:cNvSpPr txBox="1">
            <a:spLocks noChangeArrowheads="1"/>
          </p:cNvSpPr>
          <p:nvPr/>
        </p:nvSpPr>
        <p:spPr bwMode="auto">
          <a:xfrm>
            <a:off x="5283200" y="2590801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3300"/>
                </a:solidFill>
              </a:rPr>
              <a:t>associations were created</a:t>
            </a:r>
          </a:p>
        </p:txBody>
      </p:sp>
      <p:sp>
        <p:nvSpPr>
          <p:cNvPr id="5126" name="Line 16"/>
          <p:cNvSpPr>
            <a:spLocks noChangeShapeType="1"/>
          </p:cNvSpPr>
          <p:nvPr/>
        </p:nvSpPr>
        <p:spPr bwMode="auto">
          <a:xfrm>
            <a:off x="6299200" y="2895600"/>
            <a:ext cx="203200" cy="15240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auto">
          <a:xfrm>
            <a:off x="7620000" y="5486401"/>
            <a:ext cx="345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3300"/>
                </a:solidFill>
              </a:rPr>
              <a:t>p:Payment was created</a:t>
            </a:r>
          </a:p>
        </p:txBody>
      </p:sp>
      <p:sp>
        <p:nvSpPr>
          <p:cNvPr id="5128" name="Line 18"/>
          <p:cNvSpPr>
            <a:spLocks noChangeShapeType="1"/>
          </p:cNvSpPr>
          <p:nvPr/>
        </p:nvSpPr>
        <p:spPr bwMode="auto">
          <a:xfrm flipH="1" flipV="1">
            <a:off x="8026400" y="4953000"/>
            <a:ext cx="914400" cy="5334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9" name="Text Box 19"/>
          <p:cNvSpPr txBox="1">
            <a:spLocks noChangeArrowheads="1"/>
          </p:cNvSpPr>
          <p:nvPr/>
        </p:nvSpPr>
        <p:spPr bwMode="auto">
          <a:xfrm>
            <a:off x="3556000" y="5562600"/>
            <a:ext cx="375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3300"/>
                </a:solidFill>
              </a:rPr>
              <a:t>p.amountTendered was initialized to input amount</a:t>
            </a:r>
          </a:p>
        </p:txBody>
      </p:sp>
      <p:sp>
        <p:nvSpPr>
          <p:cNvPr id="5130" name="Line 20"/>
          <p:cNvSpPr>
            <a:spLocks noChangeShapeType="1"/>
          </p:cNvSpPr>
          <p:nvPr/>
        </p:nvSpPr>
        <p:spPr bwMode="auto">
          <a:xfrm flipV="1">
            <a:off x="6197600" y="4953000"/>
            <a:ext cx="914400" cy="6858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1" name="Line 21"/>
          <p:cNvSpPr>
            <a:spLocks noChangeShapeType="1"/>
          </p:cNvSpPr>
          <p:nvPr/>
        </p:nvSpPr>
        <p:spPr bwMode="auto">
          <a:xfrm flipH="1">
            <a:off x="4876800" y="2895600"/>
            <a:ext cx="1422400" cy="990600"/>
          </a:xfrm>
          <a:prstGeom prst="line">
            <a:avLst/>
          </a:prstGeom>
          <a:noFill/>
          <a:ln w="12700" cap="sq">
            <a:solidFill>
              <a:srgbClr val="CC3300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2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5C3100A0-59A2-477E-B31A-9DBCBCB93677}" type="slidenum">
              <a:rPr lang="en-US" altLang="en-US" smtClean="0"/>
              <a:pPr>
                <a:buFont typeface="Times New Roman" pitchFamily="18" charset="0"/>
                <a:buNone/>
              </a:pPr>
              <a:t>18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69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Why Operation Contracts?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1371600"/>
            <a:ext cx="10261600" cy="4648200"/>
          </a:xfrm>
        </p:spPr>
        <p:txBody>
          <a:bodyPr/>
          <a:lstStyle/>
          <a:p>
            <a:pPr eaLnBrk="1" hangingPunct="1"/>
            <a:r>
              <a:rPr lang="en-US" altLang="en-US" smtClean="0"/>
              <a:t>An excellent tool of OO requirements analysis that </a:t>
            </a:r>
            <a:r>
              <a:rPr lang="en-US" altLang="en-US" b="1" i="1" smtClean="0"/>
              <a:t>describes in great detail the changes required by a system operation </a:t>
            </a:r>
            <a:r>
              <a:rPr lang="en-US" altLang="en-US" smtClean="0"/>
              <a:t>(in terms of the domain model objects) </a:t>
            </a:r>
            <a:r>
              <a:rPr lang="en-US" altLang="en-US" b="1" smtClean="0">
                <a:solidFill>
                  <a:srgbClr val="0070C0"/>
                </a:solidFill>
              </a:rPr>
              <a:t>without having to describe </a:t>
            </a:r>
            <a:r>
              <a:rPr lang="en-US" altLang="en-US" b="1" i="1" u="sng" smtClean="0">
                <a:solidFill>
                  <a:srgbClr val="0070C0"/>
                </a:solidFill>
              </a:rPr>
              <a:t>how</a:t>
            </a:r>
            <a:r>
              <a:rPr lang="en-US" altLang="en-US" b="1" i="1" smtClean="0">
                <a:solidFill>
                  <a:srgbClr val="0070C0"/>
                </a:solidFill>
              </a:rPr>
              <a:t> </a:t>
            </a:r>
            <a:r>
              <a:rPr lang="en-US" altLang="en-US" b="1" smtClean="0">
                <a:solidFill>
                  <a:srgbClr val="0070C0"/>
                </a:solidFill>
              </a:rPr>
              <a:t>they are to be achieved</a:t>
            </a:r>
          </a:p>
          <a:p>
            <a:pPr eaLnBrk="1" hangingPunct="1"/>
            <a:r>
              <a:rPr lang="en-US" altLang="en-US" smtClean="0"/>
              <a:t>Excellent preparation for opening the System black box!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2AC5F174-41A5-4075-A0A0-ED8655BDEDE8}" type="slidenum">
              <a:rPr lang="en-US" altLang="en-US" smtClean="0"/>
              <a:pPr>
                <a:buFont typeface="Times New Roman" pitchFamily="18" charset="0"/>
                <a:buNone/>
              </a:pPr>
              <a:t>19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94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20800" y="3657600"/>
            <a:ext cx="9652000" cy="1219200"/>
          </a:xfrm>
        </p:spPr>
        <p:txBody>
          <a:bodyPr/>
          <a:lstStyle/>
          <a:p>
            <a:r>
              <a:rPr lang="en-US" altLang="en-US" sz="3600" smtClean="0"/>
              <a:t>Object Oriented Analysis &amp; Design (OOAD)- Lecture 14-16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5029200"/>
            <a:ext cx="9144000" cy="666750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Elaboration-Iteration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8936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812800" y="76200"/>
            <a:ext cx="10261600" cy="990600"/>
          </a:xfrm>
        </p:spPr>
        <p:txBody>
          <a:bodyPr/>
          <a:lstStyle/>
          <a:p>
            <a:r>
              <a:rPr lang="en-US" altLang="en-US" sz="4000" smtClean="0"/>
              <a:t>Operation Contract</a:t>
            </a:r>
            <a:endParaRPr lang="da-DK" altLang="en-US" sz="4000" smtClean="0"/>
          </a:p>
        </p:txBody>
      </p:sp>
      <p:sp>
        <p:nvSpPr>
          <p:cNvPr id="22531" name="Pladsholder til indhold 2"/>
          <p:cNvSpPr>
            <a:spLocks noGrp="1"/>
          </p:cNvSpPr>
          <p:nvPr>
            <p:ph idx="1"/>
          </p:nvPr>
        </p:nvSpPr>
        <p:spPr>
          <a:xfrm>
            <a:off x="711200" y="1371600"/>
            <a:ext cx="11176000" cy="4572000"/>
          </a:xfrm>
        </p:spPr>
        <p:txBody>
          <a:bodyPr/>
          <a:lstStyle/>
          <a:p>
            <a:r>
              <a:rPr lang="en-US" altLang="en-US" sz="3200" smtClean="0"/>
              <a:t>Operation </a:t>
            </a:r>
            <a:r>
              <a:rPr lang="en-US" altLang="en-US" sz="3200" u="sng" smtClean="0"/>
              <a:t>contract identifies </a:t>
            </a:r>
            <a:r>
              <a:rPr lang="en-US" altLang="en-US" sz="3200" b="1" i="1" smtClean="0">
                <a:solidFill>
                  <a:srgbClr val="FF0000"/>
                </a:solidFill>
              </a:rPr>
              <a:t>system state changes</a:t>
            </a:r>
            <a:r>
              <a:rPr lang="en-US" altLang="en-US" sz="3200" smtClean="0"/>
              <a:t> when an </a:t>
            </a:r>
            <a:r>
              <a:rPr lang="en-US" altLang="en-US" sz="3200" u="sng" smtClean="0"/>
              <a:t>operation happens</a:t>
            </a:r>
            <a:r>
              <a:rPr lang="en-US" altLang="en-US" sz="3200" smtClean="0"/>
              <a:t>.</a:t>
            </a:r>
          </a:p>
          <a:p>
            <a:r>
              <a:rPr lang="en-US" altLang="en-US" sz="3200" smtClean="0"/>
              <a:t>Define what </a:t>
            </a:r>
            <a:r>
              <a:rPr lang="en-US" altLang="en-US" sz="3200" b="1" i="1" smtClean="0"/>
              <a:t>each system operation does</a:t>
            </a:r>
          </a:p>
          <a:p>
            <a:r>
              <a:rPr lang="en-US" altLang="en-US" sz="3200" smtClean="0"/>
              <a:t>An operation is a </a:t>
            </a:r>
            <a:r>
              <a:rPr lang="en-US" altLang="en-US" sz="3200" b="1" i="1" smtClean="0">
                <a:solidFill>
                  <a:srgbClr val="0070C0"/>
                </a:solidFill>
              </a:rPr>
              <a:t>single event </a:t>
            </a:r>
            <a:r>
              <a:rPr lang="en-US" altLang="en-US" sz="3200" smtClean="0"/>
              <a:t>from the system sequence diagram</a:t>
            </a:r>
          </a:p>
          <a:p>
            <a:r>
              <a:rPr lang="en-US" altLang="en-US" sz="3200" smtClean="0"/>
              <a:t>A </a:t>
            </a:r>
            <a:r>
              <a:rPr lang="en-US" altLang="en-US" sz="3200" b="1" i="1" smtClean="0"/>
              <a:t>System Sequence Diagram</a:t>
            </a:r>
            <a:r>
              <a:rPr lang="en-US" altLang="en-US" sz="3200" smtClean="0"/>
              <a:t> and </a:t>
            </a:r>
            <a:r>
              <a:rPr lang="en-US" altLang="en-US" sz="3200" b="1" i="1" smtClean="0"/>
              <a:t>Domain Model </a:t>
            </a:r>
            <a:r>
              <a:rPr lang="en-US" altLang="en-US" sz="3200" smtClean="0"/>
              <a:t>is used to help generate an operation contract</a:t>
            </a:r>
            <a:endParaRPr lang="da-DK" altLang="en-US" sz="3200" smtClean="0"/>
          </a:p>
        </p:txBody>
      </p:sp>
      <p:sp>
        <p:nvSpPr>
          <p:cNvPr id="22532" name="Pladsholder til dias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A64F5A1D-B357-427E-9817-13E18B9CAD2B}" type="slidenum">
              <a:rPr lang="en-US" altLang="en-US" smtClean="0"/>
              <a:pPr>
                <a:buFont typeface="Times New Roman" pitchFamily="18" charset="0"/>
                <a:buNone/>
              </a:pPr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79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Operation Contract</a:t>
            </a:r>
            <a:endParaRPr lang="da-DK" altLang="en-US" sz="4000" smtClean="0"/>
          </a:p>
        </p:txBody>
      </p:sp>
      <p:sp>
        <p:nvSpPr>
          <p:cNvPr id="23555" name="Pladsholder til indhold 2"/>
          <p:cNvSpPr>
            <a:spLocks noGrp="1"/>
          </p:cNvSpPr>
          <p:nvPr>
            <p:ph idx="1"/>
          </p:nvPr>
        </p:nvSpPr>
        <p:spPr>
          <a:xfrm>
            <a:off x="914400" y="1371600"/>
            <a:ext cx="10261600" cy="4572000"/>
          </a:xfrm>
        </p:spPr>
        <p:txBody>
          <a:bodyPr/>
          <a:lstStyle/>
          <a:p>
            <a:r>
              <a:rPr lang="en-US" altLang="en-US" sz="3200" smtClean="0"/>
              <a:t>When making an operation contract, think of </a:t>
            </a:r>
            <a:r>
              <a:rPr lang="en-US" altLang="en-US" sz="3200" b="1" i="1" u="sng" smtClean="0">
                <a:solidFill>
                  <a:srgbClr val="0070C0"/>
                </a:solidFill>
              </a:rPr>
              <a:t>the state of the system </a:t>
            </a:r>
            <a:r>
              <a:rPr lang="en-US" altLang="en-US" sz="3200" b="1" i="1" smtClean="0">
                <a:solidFill>
                  <a:srgbClr val="0070C0"/>
                </a:solidFill>
              </a:rPr>
              <a:t>before the action and the state of the system after the action</a:t>
            </a:r>
            <a:r>
              <a:rPr lang="en-US" altLang="en-US" sz="3200" smtClean="0"/>
              <a:t>. </a:t>
            </a:r>
          </a:p>
          <a:p>
            <a:r>
              <a:rPr lang="en-US" altLang="en-US" sz="3200" smtClean="0"/>
              <a:t>The conditions both before and after the action should be described in the operation contract. </a:t>
            </a:r>
          </a:p>
          <a:p>
            <a:r>
              <a:rPr lang="en-US" altLang="en-US" sz="3200" smtClean="0"/>
              <a:t> The pre and post conditions describe state, not actions. </a:t>
            </a:r>
          </a:p>
        </p:txBody>
      </p:sp>
      <p:sp>
        <p:nvSpPr>
          <p:cNvPr id="23556" name="Pladsholder til dias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BB03D005-29E6-41D6-BBE6-FB1AAE09CD7E}" type="slidenum">
              <a:rPr lang="en-US" altLang="en-US" smtClean="0"/>
              <a:pPr>
                <a:buFont typeface="Times New Roman" pitchFamily="18" charset="0"/>
                <a:buNone/>
              </a:pPr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9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11887200" cy="609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Sections of an Operation Contract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219200"/>
            <a:ext cx="11582400" cy="4191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u="sng" smtClean="0"/>
              <a:t>Operation</a:t>
            </a:r>
            <a:r>
              <a:rPr lang="en-US" altLang="en-US" sz="2000" smtClean="0"/>
              <a:t>:  </a:t>
            </a:r>
            <a:r>
              <a:rPr lang="en-US" altLang="en-US" sz="2400" smtClean="0"/>
              <a:t>Name of the operation and parameters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u="sng" smtClean="0"/>
              <a:t>Cross References</a:t>
            </a:r>
            <a:r>
              <a:rPr lang="en-US" altLang="en-US" sz="2400" smtClean="0"/>
              <a:t>:  Use cases and scenarios this operation can occur within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u="sng" smtClean="0"/>
              <a:t>Preconditions</a:t>
            </a:r>
            <a:r>
              <a:rPr lang="en-US" altLang="en-US" sz="2400" smtClean="0"/>
              <a:t>:  Noteworthy assumptions about the state of </a:t>
            </a:r>
            <a:r>
              <a:rPr lang="en-US" altLang="en-US" sz="2400" b="1" i="1" smtClean="0"/>
              <a:t>the system or objects </a:t>
            </a:r>
            <a:r>
              <a:rPr lang="en-US" altLang="en-US" sz="2400" smtClean="0"/>
              <a:t>in the Domain Model before execution of the operation.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u="sng" smtClean="0"/>
              <a:t>Postconditions:</a:t>
            </a:r>
            <a:r>
              <a:rPr lang="en-US" altLang="en-US" sz="2400" smtClean="0"/>
              <a:t>  </a:t>
            </a:r>
            <a:r>
              <a:rPr lang="en-US" altLang="en-US" sz="2400" b="1" smtClean="0">
                <a:solidFill>
                  <a:srgbClr val="FF0000"/>
                </a:solidFill>
              </a:rPr>
              <a:t>This is the most important section</a:t>
            </a:r>
            <a:r>
              <a:rPr lang="en-US" altLang="en-US" sz="2400" smtClean="0"/>
              <a:t>.  The </a:t>
            </a:r>
            <a:r>
              <a:rPr lang="en-US" altLang="en-US" sz="2400" b="1" i="1" smtClean="0">
                <a:solidFill>
                  <a:srgbClr val="0070C0"/>
                </a:solidFill>
              </a:rPr>
              <a:t>state of objects in the Domain Model </a:t>
            </a:r>
            <a:r>
              <a:rPr lang="en-US" altLang="en-US" sz="2400" smtClean="0"/>
              <a:t>after completion of the operation</a:t>
            </a:r>
          </a:p>
          <a:p>
            <a:pPr eaLnBrk="1" hangingPunct="1"/>
            <a:endParaRPr lang="en-US" altLang="en-US" sz="240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E68FCD94-6A09-4022-98BB-74D0AF518FD8}" type="slidenum">
              <a:rPr lang="en-US" altLang="en-US" smtClean="0"/>
              <a:pPr>
                <a:buFont typeface="Times New Roman" pitchFamily="18" charset="0"/>
                <a:buNone/>
              </a:pPr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086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52400"/>
            <a:ext cx="11277600" cy="762000"/>
          </a:xfrm>
        </p:spPr>
        <p:txBody>
          <a:bodyPr/>
          <a:lstStyle/>
          <a:p>
            <a:pPr eaLnBrk="1" hangingPunct="1"/>
            <a:r>
              <a:rPr lang="en-US" altLang="en-US" sz="3800" smtClean="0"/>
              <a:t>Postconditions:  most important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1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Describe </a:t>
            </a:r>
            <a:r>
              <a:rPr lang="en-US" altLang="en-US" sz="3200" b="1" i="1" smtClean="0"/>
              <a:t>changes in the state of objects in the domain model </a:t>
            </a:r>
            <a:r>
              <a:rPr lang="en-US" altLang="en-US" sz="3200" smtClean="0"/>
              <a:t>after completion of the operation </a:t>
            </a:r>
          </a:p>
          <a:p>
            <a:pPr lvl="2" eaLnBrk="1" hangingPunct="1"/>
            <a:r>
              <a:rPr lang="en-US" altLang="en-US" sz="2800" i="1" smtClean="0"/>
              <a:t>what </a:t>
            </a:r>
            <a:r>
              <a:rPr lang="en-US" altLang="en-US" sz="2800" b="1" i="1" smtClean="0">
                <a:solidFill>
                  <a:srgbClr val="FF0000"/>
                </a:solidFill>
              </a:rPr>
              <a:t>instances were created </a:t>
            </a:r>
            <a:r>
              <a:rPr lang="en-US" altLang="en-US" sz="2800" i="1" smtClean="0"/>
              <a:t>?</a:t>
            </a:r>
          </a:p>
          <a:p>
            <a:pPr lvl="2" eaLnBrk="1" hangingPunct="1"/>
            <a:r>
              <a:rPr lang="en-US" altLang="en-US" sz="2800" i="1" smtClean="0"/>
              <a:t>what </a:t>
            </a:r>
            <a:r>
              <a:rPr lang="en-US" altLang="en-US" sz="2800" i="1" smtClean="0">
                <a:solidFill>
                  <a:srgbClr val="FF0000"/>
                </a:solidFill>
              </a:rPr>
              <a:t>associations were formed/broken</a:t>
            </a:r>
            <a:r>
              <a:rPr lang="en-US" altLang="en-US" sz="2800" i="1" smtClean="0"/>
              <a:t>?</a:t>
            </a:r>
          </a:p>
          <a:p>
            <a:pPr lvl="2" eaLnBrk="1" hangingPunct="1"/>
            <a:r>
              <a:rPr lang="en-US" altLang="en-US" sz="2800" i="1" smtClean="0"/>
              <a:t>what </a:t>
            </a:r>
            <a:r>
              <a:rPr lang="en-US" altLang="en-US" sz="2800" b="1" i="1" smtClean="0">
                <a:solidFill>
                  <a:srgbClr val="FF0000"/>
                </a:solidFill>
              </a:rPr>
              <a:t>attributes changed</a:t>
            </a:r>
            <a:r>
              <a:rPr lang="en-US" altLang="en-US" sz="2800" i="1" smtClean="0"/>
              <a:t>?</a:t>
            </a:r>
            <a:endParaRPr lang="en-US" altLang="en-US" sz="2800" smtClean="0"/>
          </a:p>
          <a:p>
            <a:pPr eaLnBrk="1" hangingPunct="1"/>
            <a:r>
              <a:rPr lang="en-US" altLang="en-US" sz="2800" b="1" i="1" smtClean="0"/>
              <a:t>Are not actions to be performed during the operation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11CF96B3-8359-467B-A4B5-429053B506E1}" type="slidenum">
              <a:rPr lang="en-US" altLang="en-US" smtClean="0"/>
              <a:pPr>
                <a:buFont typeface="Times New Roman" pitchFamily="18" charset="0"/>
                <a:buNone/>
              </a:pPr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97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ladsholder til indhold 2"/>
          <p:cNvSpPr>
            <a:spLocks noGrp="1"/>
          </p:cNvSpPr>
          <p:nvPr>
            <p:ph idx="1"/>
          </p:nvPr>
        </p:nvSpPr>
        <p:spPr>
          <a:xfrm>
            <a:off x="406400" y="1143000"/>
            <a:ext cx="11785600" cy="5181600"/>
          </a:xfrm>
        </p:spPr>
        <p:txBody>
          <a:bodyPr>
            <a:normAutofit lnSpcReduction="10000"/>
          </a:bodyPr>
          <a:lstStyle/>
          <a:p>
            <a:r>
              <a:rPr lang="en-US" altLang="en-US" sz="1400" b="1" smtClean="0"/>
              <a:t>Main Success Scenario (or Basic Flow):</a:t>
            </a:r>
          </a:p>
          <a:p>
            <a:pPr lvl="1">
              <a:lnSpc>
                <a:spcPct val="200000"/>
              </a:lnSpc>
            </a:pPr>
            <a:r>
              <a:rPr lang="en-US" altLang="en-US" sz="1600" i="1" smtClean="0">
                <a:cs typeface="Arial" charset="0"/>
              </a:rPr>
              <a:t>1. </a:t>
            </a:r>
            <a:r>
              <a:rPr lang="en-US" altLang="en-US" sz="1600" i="1" u="sng" smtClean="0">
                <a:cs typeface="Arial" charset="0"/>
              </a:rPr>
              <a:t>Customer</a:t>
            </a:r>
            <a:r>
              <a:rPr lang="en-US" altLang="en-US" sz="1600" i="1" smtClean="0">
                <a:cs typeface="Arial" charset="0"/>
              </a:rPr>
              <a:t> arrives at </a:t>
            </a:r>
            <a:r>
              <a:rPr lang="en-US" altLang="en-US" sz="1600" i="1" u="sng" smtClean="0">
                <a:cs typeface="Arial" charset="0"/>
              </a:rPr>
              <a:t>POS checkout </a:t>
            </a:r>
            <a:r>
              <a:rPr lang="en-US" altLang="en-US" sz="1600" i="1" smtClean="0">
                <a:cs typeface="Arial" charset="0"/>
              </a:rPr>
              <a:t>with </a:t>
            </a:r>
            <a:r>
              <a:rPr lang="en-US" altLang="en-US" sz="1600" i="1" u="sng" smtClean="0">
                <a:cs typeface="Arial" charset="0"/>
              </a:rPr>
              <a:t>goods</a:t>
            </a:r>
            <a:r>
              <a:rPr lang="en-US" altLang="en-US" sz="1600" i="1" smtClean="0">
                <a:cs typeface="Arial" charset="0"/>
              </a:rPr>
              <a:t> and/or </a:t>
            </a:r>
            <a:r>
              <a:rPr lang="en-US" altLang="en-US" sz="1600" i="1" u="sng" smtClean="0">
                <a:cs typeface="Arial" charset="0"/>
              </a:rPr>
              <a:t>services</a:t>
            </a:r>
            <a:r>
              <a:rPr lang="en-US" altLang="en-US" sz="1600" i="1" smtClean="0">
                <a:cs typeface="Arial" charset="0"/>
              </a:rPr>
              <a:t> to purchase.</a:t>
            </a:r>
          </a:p>
          <a:p>
            <a:pPr lvl="1">
              <a:lnSpc>
                <a:spcPct val="200000"/>
              </a:lnSpc>
            </a:pPr>
            <a:r>
              <a:rPr lang="en-US" altLang="en-US" sz="1600" i="1" smtClean="0">
                <a:cs typeface="Arial" charset="0"/>
              </a:rPr>
              <a:t>2. </a:t>
            </a:r>
            <a:r>
              <a:rPr lang="en-US" altLang="en-US" sz="1600" i="1" u="sng" smtClean="0">
                <a:cs typeface="Arial" charset="0"/>
              </a:rPr>
              <a:t>Cashier</a:t>
            </a:r>
            <a:r>
              <a:rPr lang="en-US" altLang="en-US" sz="1600" i="1" smtClean="0">
                <a:cs typeface="Arial" charset="0"/>
              </a:rPr>
              <a:t> starts a </a:t>
            </a:r>
            <a:r>
              <a:rPr lang="en-US" altLang="en-US" sz="1600" b="1" i="1" smtClean="0">
                <a:solidFill>
                  <a:srgbClr val="0070C0"/>
                </a:solidFill>
                <a:cs typeface="Arial" charset="0"/>
              </a:rPr>
              <a:t>new </a:t>
            </a:r>
            <a:r>
              <a:rPr lang="en-US" altLang="en-US" sz="1600" b="1" i="1" u="sng" smtClean="0">
                <a:solidFill>
                  <a:srgbClr val="0070C0"/>
                </a:solidFill>
                <a:cs typeface="Arial" charset="0"/>
              </a:rPr>
              <a:t>sale</a:t>
            </a:r>
            <a:r>
              <a:rPr lang="en-US" altLang="en-US" sz="1600" i="1" u="sng" smtClean="0">
                <a:cs typeface="Arial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da-DK" altLang="en-US" sz="1600" i="1" smtClean="0">
                <a:cs typeface="Arial" charset="0"/>
              </a:rPr>
              <a:t>3. Cashier </a:t>
            </a:r>
            <a:r>
              <a:rPr lang="da-DK" altLang="en-US" sz="1600" b="1" i="1" smtClean="0">
                <a:solidFill>
                  <a:srgbClr val="0070C0"/>
                </a:solidFill>
                <a:cs typeface="Arial" charset="0"/>
              </a:rPr>
              <a:t>enters </a:t>
            </a:r>
            <a:r>
              <a:rPr lang="da-DK" altLang="en-US" sz="1600" b="1" i="1" u="sng" smtClean="0">
                <a:solidFill>
                  <a:srgbClr val="0070C0"/>
                </a:solidFill>
                <a:cs typeface="Arial" charset="0"/>
              </a:rPr>
              <a:t>item identifier</a:t>
            </a:r>
            <a:r>
              <a:rPr lang="da-DK" altLang="en-US" sz="1600" i="1" smtClean="0">
                <a:cs typeface="Arial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en-US" sz="1600" i="1" smtClean="0">
                <a:cs typeface="Arial" charset="0"/>
              </a:rPr>
              <a:t>4. </a:t>
            </a:r>
            <a:r>
              <a:rPr lang="en-US" altLang="en-US" sz="1600" i="1" u="sng" smtClean="0">
                <a:cs typeface="Arial" charset="0"/>
              </a:rPr>
              <a:t>System</a:t>
            </a:r>
            <a:r>
              <a:rPr lang="en-US" altLang="en-US" sz="1600" i="1" smtClean="0">
                <a:cs typeface="Arial" charset="0"/>
              </a:rPr>
              <a:t> records </a:t>
            </a:r>
            <a:r>
              <a:rPr lang="en-US" altLang="en-US" sz="1600" i="1" u="sng" smtClean="0">
                <a:cs typeface="Arial" charset="0"/>
              </a:rPr>
              <a:t>sale line item</a:t>
            </a:r>
            <a:r>
              <a:rPr lang="en-US" altLang="en-US" sz="1600" i="1" smtClean="0">
                <a:cs typeface="Arial" charset="0"/>
              </a:rPr>
              <a:t> and presents </a:t>
            </a:r>
            <a:r>
              <a:rPr lang="en-US" altLang="en-US" sz="1600" i="1" u="sng" smtClean="0">
                <a:cs typeface="Arial" charset="0"/>
              </a:rPr>
              <a:t>item description</a:t>
            </a:r>
            <a:r>
              <a:rPr lang="en-US" altLang="en-US" sz="1600" i="1" smtClean="0">
                <a:cs typeface="Arial" charset="0"/>
              </a:rPr>
              <a:t>, </a:t>
            </a:r>
            <a:r>
              <a:rPr lang="en-US" altLang="en-US" sz="1600" i="1" u="sng" smtClean="0">
                <a:cs typeface="Arial" charset="0"/>
              </a:rPr>
              <a:t>price</a:t>
            </a:r>
            <a:r>
              <a:rPr lang="en-US" altLang="en-US" sz="1600" i="1" smtClean="0">
                <a:cs typeface="Arial" charset="0"/>
              </a:rPr>
              <a:t>, and running </a:t>
            </a:r>
            <a:r>
              <a:rPr lang="en-US" altLang="en-US" sz="1600" i="1" u="sng" smtClean="0">
                <a:cs typeface="Arial" charset="0"/>
              </a:rPr>
              <a:t>total</a:t>
            </a:r>
            <a:r>
              <a:rPr lang="en-US" altLang="en-US" sz="1600" i="1" smtClean="0">
                <a:cs typeface="Arial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en-US" sz="1600" i="1" smtClean="0">
                <a:cs typeface="Arial" charset="0"/>
              </a:rPr>
              <a:t>Price calculated from a set of price rules.</a:t>
            </a:r>
          </a:p>
          <a:p>
            <a:pPr lvl="1">
              <a:lnSpc>
                <a:spcPct val="200000"/>
              </a:lnSpc>
            </a:pPr>
            <a:r>
              <a:rPr lang="en-US" altLang="en-US" sz="1600" i="1" smtClean="0">
                <a:cs typeface="Arial" charset="0"/>
              </a:rPr>
              <a:t>Cashier repeats steps 3-4 until indicates done.</a:t>
            </a:r>
          </a:p>
          <a:p>
            <a:pPr lvl="1">
              <a:lnSpc>
                <a:spcPct val="200000"/>
              </a:lnSpc>
            </a:pPr>
            <a:r>
              <a:rPr lang="en-US" altLang="en-US" sz="1600" i="1" smtClean="0">
                <a:cs typeface="Arial" charset="0"/>
              </a:rPr>
              <a:t>5. System presents total with </a:t>
            </a:r>
            <a:r>
              <a:rPr lang="en-US" altLang="en-US" sz="1600" i="1" u="sng" smtClean="0">
                <a:cs typeface="Arial" charset="0"/>
              </a:rPr>
              <a:t>taxes</a:t>
            </a:r>
            <a:r>
              <a:rPr lang="en-US" altLang="en-US" sz="1600" i="1" smtClean="0">
                <a:cs typeface="Arial" charset="0"/>
              </a:rPr>
              <a:t> calculated.</a:t>
            </a:r>
          </a:p>
          <a:p>
            <a:pPr lvl="1">
              <a:lnSpc>
                <a:spcPct val="200000"/>
              </a:lnSpc>
            </a:pPr>
            <a:r>
              <a:rPr lang="en-US" altLang="en-US" sz="1600" i="1" smtClean="0">
                <a:cs typeface="Arial" charset="0"/>
              </a:rPr>
              <a:t>6. Cashier tells Customer the total, and </a:t>
            </a:r>
            <a:r>
              <a:rPr lang="en-US" altLang="en-US" sz="1600" b="1" i="1" smtClean="0">
                <a:solidFill>
                  <a:srgbClr val="0070C0"/>
                </a:solidFill>
                <a:cs typeface="Arial" charset="0"/>
              </a:rPr>
              <a:t>asks for </a:t>
            </a:r>
            <a:r>
              <a:rPr lang="en-US" altLang="en-US" sz="1600" b="1" i="1" u="sng" smtClean="0">
                <a:solidFill>
                  <a:srgbClr val="0070C0"/>
                </a:solidFill>
                <a:cs typeface="Arial" charset="0"/>
              </a:rPr>
              <a:t>payment</a:t>
            </a:r>
            <a:r>
              <a:rPr lang="en-US" altLang="en-US" sz="1600" i="1" smtClean="0">
                <a:cs typeface="Arial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en-US" sz="1600" i="1" smtClean="0">
                <a:cs typeface="Arial" charset="0"/>
              </a:rPr>
              <a:t>7. Customer pays and System handles payment.</a:t>
            </a:r>
          </a:p>
        </p:txBody>
      </p:sp>
      <p:sp>
        <p:nvSpPr>
          <p:cNvPr id="26627" name="Pladsholder til diasnumm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CF78B4D2-A4F8-46D9-8DBF-31F929655373}" type="slidenum">
              <a:rPr lang="en-US" altLang="en-US" smtClean="0"/>
              <a:pPr>
                <a:buFont typeface="Times New Roman" pitchFamily="18" charset="0"/>
                <a:buNone/>
              </a:pPr>
              <a:t>7</a:t>
            </a:fld>
            <a:endParaRPr lang="en-US" alt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52400"/>
            <a:ext cx="11277600" cy="762000"/>
          </a:xfrm>
        </p:spPr>
        <p:txBody>
          <a:bodyPr/>
          <a:lstStyle/>
          <a:p>
            <a:pPr eaLnBrk="1" hangingPunct="1"/>
            <a:r>
              <a:rPr lang="en-US" altLang="en-US" sz="3800" smtClean="0"/>
              <a:t>Example of Operation Contracts</a:t>
            </a:r>
          </a:p>
        </p:txBody>
      </p:sp>
    </p:spTree>
    <p:extLst>
      <p:ext uri="{BB962C8B-B14F-4D97-AF65-F5344CB8AC3E}">
        <p14:creationId xmlns:p14="http://schemas.microsoft.com/office/powerpoint/2010/main" val="26903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0261600" cy="762000"/>
          </a:xfrm>
        </p:spPr>
        <p:txBody>
          <a:bodyPr/>
          <a:lstStyle/>
          <a:p>
            <a:pPr algn="ctr" eaLnBrk="1" hangingPunct="1"/>
            <a:r>
              <a:rPr lang="en-US" altLang="en-US" sz="3600" smtClean="0"/>
              <a:t>POS  Domain Model</a:t>
            </a:r>
          </a:p>
        </p:txBody>
      </p:sp>
      <p:graphicFrame>
        <p:nvGraphicFramePr>
          <p:cNvPr id="1026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565400" y="1371600"/>
          <a:ext cx="7366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3" imgW="4825989" imgH="3994869" progId="Visio.Drawing.11">
                  <p:embed/>
                </p:oleObj>
              </mc:Choice>
              <mc:Fallback>
                <p:oleObj name="Visio" r:id="rId3" imgW="4825989" imgH="3994869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371600"/>
                        <a:ext cx="73660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DD4F6F59-57B0-4111-ADF7-97FD21DA8A94}" type="slidenum">
              <a:rPr lang="en-US" altLang="en-US" smtClean="0"/>
              <a:pPr>
                <a:buFont typeface="Times New Roman" pitchFamily="18" charset="0"/>
                <a:buNone/>
              </a:pPr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27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371600"/>
            <a:ext cx="11277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C00000"/>
                </a:solidFill>
              </a:rPr>
              <a:t>Operation</a:t>
            </a:r>
            <a:r>
              <a:rPr lang="en-US" altLang="en-US" sz="2400" dirty="0" smtClean="0"/>
              <a:t>: </a:t>
            </a:r>
            <a:r>
              <a:rPr lang="en-US" altLang="en-US" sz="2000" b="1" i="1" dirty="0" err="1" smtClean="0">
                <a:solidFill>
                  <a:srgbClr val="0070C0"/>
                </a:solidFill>
                <a:cs typeface="Arial" charset="0"/>
              </a:rPr>
              <a:t>makeNewSale</a:t>
            </a:r>
            <a:r>
              <a:rPr lang="en-US" altLang="en-US" sz="2400" dirty="0" smtClean="0"/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Cross References</a:t>
            </a:r>
            <a:r>
              <a:rPr lang="en-US" altLang="en-US" sz="2400" dirty="0" smtClean="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 Use Case: Process Sale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Scenario: Process Sale (Main Success Scenario)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Preconditions</a:t>
            </a:r>
            <a:r>
              <a:rPr lang="en-US" altLang="en-US" sz="2400" dirty="0" smtClean="0"/>
              <a:t>:  none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err="1" smtClean="0">
                <a:solidFill>
                  <a:srgbClr val="C00000"/>
                </a:solidFill>
              </a:rPr>
              <a:t>Postconditions</a:t>
            </a:r>
            <a:endParaRPr lang="en-US" altLang="en-US" sz="2400" b="1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 smtClean="0"/>
              <a:t>a sale </a:t>
            </a:r>
            <a:r>
              <a:rPr lang="en-US" altLang="en-US" sz="2400" i="1" dirty="0" smtClean="0">
                <a:solidFill>
                  <a:srgbClr val="0070C0"/>
                </a:solidFill>
              </a:rPr>
              <a:t>instance “s” was created </a:t>
            </a:r>
            <a:r>
              <a:rPr lang="en-US" altLang="en-US" sz="2400" i="1" dirty="0" smtClean="0"/>
              <a:t>(instance creation)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 smtClean="0"/>
              <a:t>s was </a:t>
            </a:r>
            <a:r>
              <a:rPr lang="en-US" altLang="en-US" sz="2400" i="1" dirty="0" smtClean="0">
                <a:solidFill>
                  <a:srgbClr val="0070C0"/>
                </a:solidFill>
              </a:rPr>
              <a:t>associated with the Register </a:t>
            </a:r>
            <a:r>
              <a:rPr lang="en-US" altLang="en-US" sz="2400" i="1" dirty="0" smtClean="0"/>
              <a:t>(association formed)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 smtClean="0"/>
              <a:t>attributes </a:t>
            </a:r>
            <a:r>
              <a:rPr lang="en-US" altLang="en-US" sz="2400" i="1" dirty="0" smtClean="0">
                <a:solidFill>
                  <a:srgbClr val="0070C0"/>
                </a:solidFill>
              </a:rPr>
              <a:t>of s were </a:t>
            </a:r>
            <a:r>
              <a:rPr lang="en-US" altLang="en-US" sz="2400" i="1" dirty="0" smtClean="0"/>
              <a:t>initialized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115824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mtClean="0"/>
              <a:t>Operation Contract for </a:t>
            </a:r>
            <a:br>
              <a:rPr lang="en-US" altLang="en-US" smtClean="0"/>
            </a:br>
            <a:r>
              <a:rPr lang="en-US" altLang="en-US" i="1" smtClean="0">
                <a:solidFill>
                  <a:srgbClr val="C00000"/>
                </a:solidFill>
              </a:rPr>
              <a:t>makeNewSale</a:t>
            </a:r>
            <a:r>
              <a:rPr lang="en-US" altLang="en-US" smtClean="0"/>
              <a:t> operation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Times New Roman" pitchFamily="18" charset="0"/>
              <a:buNone/>
            </a:pPr>
            <a:fld id="{0E4BC6EC-969F-4964-93FB-05BF9C49A952}" type="slidenum">
              <a:rPr lang="en-US" altLang="en-US" smtClean="0"/>
              <a:pPr>
                <a:buFont typeface="Times New Roman" pitchFamily="18" charset="0"/>
                <a:buNone/>
              </a:pPr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05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712</Words>
  <Application>Microsoft Office PowerPoint</Application>
  <PresentationFormat>Widescreen</PresentationFormat>
  <Paragraphs>123</Paragraphs>
  <Slides>19</Slides>
  <Notes>15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D:\FAST-NU\OOAD\operationContracts.mdl\100%0,0x2887,2731#CLSDGRM:\42179253012D\421792630130</vt:lpstr>
      <vt:lpstr>D:\FAST-NU\OOAD\operationContracts.mdl\100%0,0x2887,2731#CLSDGRM:\42179253012D\4217957C00C2</vt:lpstr>
      <vt:lpstr>D:\FAST-NU\OOAD\operationContracts.mdl\100%0,0x2887,2731#CLSDGRM:\42179253012D\4217988F00CE</vt:lpstr>
      <vt:lpstr>D:\FAST-NU\OOAD\operationContracts.mdl\100%0,0x2887,2731#CLSDGRM:\42179253012D\42179EB400C6</vt:lpstr>
      <vt:lpstr>Visio</vt:lpstr>
      <vt:lpstr>Operation Contracts</vt:lpstr>
      <vt:lpstr>Object Oriented Analysis &amp; Design (OOAD)- Lecture 14-16</vt:lpstr>
      <vt:lpstr>Operation Contract</vt:lpstr>
      <vt:lpstr>Operation Contract</vt:lpstr>
      <vt:lpstr>Sections of an Operation Contract</vt:lpstr>
      <vt:lpstr>Postconditions:  most important </vt:lpstr>
      <vt:lpstr>Example of Operation Contracts</vt:lpstr>
      <vt:lpstr>POS  Domain Model</vt:lpstr>
      <vt:lpstr>Operation Contract for  makeNewSale operation</vt:lpstr>
      <vt:lpstr>PowerPoint Presentation</vt:lpstr>
      <vt:lpstr>Operation Contract for enterItem operation</vt:lpstr>
      <vt:lpstr>Operation Contract for enterItem operation</vt:lpstr>
      <vt:lpstr>PowerPoint Presentation</vt:lpstr>
      <vt:lpstr>Operation Contract for endSale operation</vt:lpstr>
      <vt:lpstr>PowerPoint Presentation</vt:lpstr>
      <vt:lpstr>Operation Contract for makePayment operation</vt:lpstr>
      <vt:lpstr>Example—Operation Contract for makePayment operation</vt:lpstr>
      <vt:lpstr>What this looks like:</vt:lpstr>
      <vt:lpstr>Why Operation Contracts?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 Contracts</dc:title>
  <dc:creator>Muhammad Taimoor Khan</dc:creator>
  <cp:lastModifiedBy>Taimoor</cp:lastModifiedBy>
  <cp:revision>4</cp:revision>
  <dcterms:created xsi:type="dcterms:W3CDTF">2015-10-19T08:52:43Z</dcterms:created>
  <dcterms:modified xsi:type="dcterms:W3CDTF">2019-11-05T02:59:38Z</dcterms:modified>
</cp:coreProperties>
</file>