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C5DBD-C3A2-479E-9F4D-9C143C52EE87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B2BB3-11CB-4C00-9A89-AD4974F60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0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itchFamily="18" charset="0"/>
              </a:rPr>
              <a:t>Coarse Grained means </a:t>
            </a:r>
            <a:r>
              <a:rPr lang="en-US" altLang="en-US" b="1" smtClean="0">
                <a:latin typeface="Times New Roman" pitchFamily="18" charset="0"/>
              </a:rPr>
              <a:t>Partitioning into large components i.e </a:t>
            </a:r>
            <a:r>
              <a:rPr lang="en-US" altLang="en-US" b="1" i="1" smtClean="0">
                <a:latin typeface="Times New Roman" pitchFamily="18" charset="0"/>
              </a:rPr>
              <a:t>layers or subsystems</a:t>
            </a:r>
            <a:r>
              <a:rPr lang="en-US" altLang="en-US" smtClean="0">
                <a:latin typeface="Times New Roman" pitchFamily="18" charset="0"/>
              </a:rPr>
              <a:t>….but those components are very cohesive (</a:t>
            </a:r>
            <a:r>
              <a:rPr lang="en-US" altLang="en-US" b="1" smtClean="0">
                <a:latin typeface="Times New Roman" pitchFamily="18" charset="0"/>
              </a:rPr>
              <a:t>well integrated</a:t>
            </a:r>
            <a:r>
              <a:rPr lang="en-US" altLang="en-US" smtClean="0">
                <a:latin typeface="Times New Roman" pitchFamily="18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1917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5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3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09D0-E306-4BAF-BF71-F3E4EC2526FB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6685-0D2C-46BA-8533-D2211CBDF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 smtClean="0"/>
              <a:t>Logical Architecture</a:t>
            </a:r>
            <a:endParaRPr lang="en-US" alt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5124450"/>
            <a:ext cx="6858000" cy="666750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600" dirty="0" smtClean="0"/>
              <a:t>M. Taimoor Khan</a:t>
            </a:r>
          </a:p>
          <a:p>
            <a:pPr>
              <a:defRPr/>
            </a:pPr>
            <a:r>
              <a:rPr lang="en-US" sz="3600" smtClean="0"/>
              <a:t>Taimoor.khan@nu.edu.pk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87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1582400" cy="990600"/>
          </a:xfrm>
        </p:spPr>
        <p:txBody>
          <a:bodyPr/>
          <a:lstStyle/>
          <a:p>
            <a:r>
              <a:rPr lang="en-US" altLang="en-US" smtClean="0"/>
              <a:t>Benefits of a Layered Architecture (con..)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63676"/>
            <a:ext cx="10972800" cy="4937125"/>
          </a:xfrm>
        </p:spPr>
        <p:txBody>
          <a:bodyPr/>
          <a:lstStyle/>
          <a:p>
            <a:r>
              <a:rPr lang="en-US" altLang="en-US" sz="2800" smtClean="0"/>
              <a:t>Related complexity is encapsulated and decomposable.</a:t>
            </a:r>
          </a:p>
          <a:p>
            <a:r>
              <a:rPr lang="en-US" altLang="en-US" sz="2800" smtClean="0"/>
              <a:t>Some layers can be replaced with new implementations.</a:t>
            </a:r>
          </a:p>
          <a:p>
            <a:r>
              <a:rPr lang="en-US" altLang="en-US" sz="2800" smtClean="0"/>
              <a:t>Lower layers contain reusable functions.</a:t>
            </a:r>
          </a:p>
          <a:p>
            <a:r>
              <a:rPr lang="en-US" altLang="en-US" sz="2800" smtClean="0"/>
              <a:t>Some layers can be distributed.</a:t>
            </a:r>
          </a:p>
          <a:p>
            <a:pPr lvl="1"/>
            <a:r>
              <a:rPr lang="en-US" altLang="en-US" sz="2800" smtClean="0"/>
              <a:t>Especially Domain and Technical Services.</a:t>
            </a:r>
          </a:p>
          <a:p>
            <a:r>
              <a:rPr lang="en-US" altLang="en-US" sz="2800" smtClean="0"/>
              <a:t>Development by teams is aided by logical segmentation.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59763D10-7B4E-4B8C-8951-787E26A57B13}" type="slidenum">
              <a:rPr lang="en-US" altLang="en-US" smtClean="0"/>
              <a:pPr>
                <a:buFont typeface="Times New Roman" pitchFamily="18" charset="0"/>
                <a:buNone/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16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/>
          <a:lstStyle/>
          <a:p>
            <a:r>
              <a:rPr lang="en-US" altLang="en-US" smtClean="0"/>
              <a:t>Designing the Domain Layer	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11760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How do we design the application logic with objects?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Create software objects with names and information similar to the real-world domain.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Assign </a:t>
            </a:r>
            <a:r>
              <a:rPr lang="en-US" altLang="en-US" b="1" smtClean="0"/>
              <a:t>application logic</a:t>
            </a:r>
            <a:r>
              <a:rPr lang="en-US" altLang="en-US" smtClean="0"/>
              <a:t> responsibilities to these </a:t>
            </a:r>
            <a:r>
              <a:rPr lang="en-US" altLang="en-US" b="1" smtClean="0"/>
              <a:t>domain objects</a:t>
            </a:r>
            <a:r>
              <a:rPr lang="en-US" alt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E.g., a </a:t>
            </a:r>
            <a:r>
              <a:rPr lang="en-US" altLang="en-US" i="1" smtClean="0"/>
              <a:t>Sale </a:t>
            </a:r>
            <a:r>
              <a:rPr lang="en-US" altLang="en-US" smtClean="0"/>
              <a:t>object is able to calculate its total.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The application logic layer is more accurately called a </a:t>
            </a:r>
            <a:r>
              <a:rPr lang="en-US" altLang="en-US" b="1" smtClean="0"/>
              <a:t>domain layer</a:t>
            </a:r>
            <a:r>
              <a:rPr lang="en-US" altLang="en-US" smtClean="0"/>
              <a:t> when designed this way.</a:t>
            </a:r>
            <a:endParaRPr lang="en-US" altLang="en-US" b="1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52A8811E-CB09-4FEC-84EE-D971B0151D9F}" type="slidenum">
              <a:rPr lang="en-US" altLang="en-US" smtClean="0"/>
              <a:pPr>
                <a:buFont typeface="Times New Roman" pitchFamily="18" charset="0"/>
                <a:buNone/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9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/>
          <a:lstStyle/>
          <a:p>
            <a:r>
              <a:rPr lang="en-US" altLang="en-US" smtClean="0"/>
              <a:t>Domain Model Related to Domain Layer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14400" y="1031876"/>
          <a:ext cx="10363200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6338880" imgH="4182120" progId="Visio.Drawing.11">
                  <p:embed/>
                </p:oleObj>
              </mc:Choice>
              <mc:Fallback>
                <p:oleObj name="Visio" r:id="rId3" imgW="6338880" imgH="41821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31876"/>
                        <a:ext cx="10363200" cy="51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0F205F16-39BC-47E2-AD9B-5B42951A3F8E}" type="slidenum">
              <a:rPr lang="en-US" altLang="en-US" smtClean="0"/>
              <a:pPr>
                <a:buFont typeface="Times New Roman" pitchFamily="18" charset="0"/>
                <a:buNone/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90600"/>
          </a:xfrm>
        </p:spPr>
        <p:txBody>
          <a:bodyPr/>
          <a:lstStyle/>
          <a:p>
            <a:r>
              <a:rPr lang="en-US" altLang="en-US" smtClean="0"/>
              <a:t>Layers vs. Partitions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600200"/>
          <a:ext cx="109728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4924080" imgH="2163600" progId="Visio.Drawing.11">
                  <p:embed/>
                </p:oleObj>
              </mc:Choice>
              <mc:Fallback>
                <p:oleObj name="Visio" r:id="rId3" imgW="4924080" imgH="21636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10972800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B5BB4388-062A-41AC-ACE6-0643D43C3499}" type="slidenum">
              <a:rPr lang="en-US" altLang="en-US" smtClean="0"/>
              <a:pPr>
                <a:buFont typeface="Times New Roman" pitchFamily="18" charset="0"/>
                <a:buNone/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52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90600"/>
          </a:xfrm>
        </p:spPr>
        <p:txBody>
          <a:bodyPr/>
          <a:lstStyle/>
          <a:p>
            <a:r>
              <a:rPr lang="en-US" altLang="en-US" smtClean="0"/>
              <a:t>The Model-View Separation Principle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5410200"/>
          </a:xfrm>
        </p:spPr>
        <p:txBody>
          <a:bodyPr/>
          <a:lstStyle/>
          <a:p>
            <a:r>
              <a:rPr lang="en-US" altLang="en-US" smtClean="0"/>
              <a:t>Model: the domain layer of objects.</a:t>
            </a:r>
          </a:p>
          <a:p>
            <a:r>
              <a:rPr lang="en-US" altLang="en-US" smtClean="0"/>
              <a:t>View: user interface (UI) objects.</a:t>
            </a:r>
          </a:p>
          <a:p>
            <a:r>
              <a:rPr lang="en-US" altLang="en-US" smtClean="0"/>
              <a:t>Model objects should not have direct knowledge of view objects.</a:t>
            </a:r>
          </a:p>
          <a:p>
            <a:pPr lvl="1"/>
            <a:r>
              <a:rPr lang="en-US" altLang="en-US" smtClean="0"/>
              <a:t>Do not connect or couple non-UI objects directly to UI objects.</a:t>
            </a:r>
          </a:p>
          <a:p>
            <a:pPr lvl="2"/>
            <a:r>
              <a:rPr lang="en-US" altLang="en-US" smtClean="0"/>
              <a:t>E.g., don’t let a </a:t>
            </a:r>
            <a:r>
              <a:rPr lang="en-US" altLang="en-US" i="1" smtClean="0"/>
              <a:t>Sale</a:t>
            </a:r>
            <a:r>
              <a:rPr lang="en-US" altLang="en-US" smtClean="0"/>
              <a:t> object have a reference to a Java Swing </a:t>
            </a:r>
            <a:r>
              <a:rPr lang="en-US" altLang="en-US" i="1" smtClean="0"/>
              <a:t>JFrame</a:t>
            </a:r>
            <a:r>
              <a:rPr lang="en-US" altLang="en-US" smtClean="0"/>
              <a:t> window object.</a:t>
            </a:r>
          </a:p>
          <a:p>
            <a:pPr lvl="1"/>
            <a:r>
              <a:rPr lang="en-US" altLang="en-US" smtClean="0"/>
              <a:t>Do not put application logic in a UI object.</a:t>
            </a:r>
          </a:p>
          <a:p>
            <a:pPr lvl="2"/>
            <a:r>
              <a:rPr lang="en-US" altLang="en-US" smtClean="0"/>
              <a:t>UI objects should receive UI events and delegate requests for application logic to non-UI objects.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91ACC6DB-C495-4744-94A7-4E6B62AB3AED}" type="slidenum">
              <a:rPr lang="en-US" altLang="en-US" smtClean="0"/>
              <a:pPr>
                <a:buFont typeface="Times New Roman" pitchFamily="18" charset="0"/>
                <a:buNone/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3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90600"/>
          </a:xfrm>
        </p:spPr>
        <p:txBody>
          <a:bodyPr/>
          <a:lstStyle/>
          <a:p>
            <a:r>
              <a:rPr lang="en-US" altLang="en-US" smtClean="0"/>
              <a:t>The Observer Pattern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11379200" cy="5181600"/>
          </a:xfrm>
        </p:spPr>
        <p:txBody>
          <a:bodyPr/>
          <a:lstStyle/>
          <a:p>
            <a:r>
              <a:rPr lang="en-US" altLang="en-US" smtClean="0"/>
              <a:t>If model (domain) objects do not have direct knowledge of view (UI) objects, how can a </a:t>
            </a:r>
            <a:r>
              <a:rPr lang="en-US" altLang="en-US" i="1" smtClean="0"/>
              <a:t>Register </a:t>
            </a:r>
            <a:r>
              <a:rPr lang="en-US" altLang="en-US" smtClean="0"/>
              <a:t>or </a:t>
            </a:r>
            <a:r>
              <a:rPr lang="en-US" altLang="en-US" i="1" smtClean="0"/>
              <a:t>Sale</a:t>
            </a:r>
            <a:r>
              <a:rPr lang="en-US" altLang="en-US" smtClean="0"/>
              <a:t> object get a window to refresh its display when a total changes?</a:t>
            </a:r>
          </a:p>
          <a:p>
            <a:r>
              <a:rPr lang="en-US" altLang="en-US" smtClean="0"/>
              <a:t>The </a:t>
            </a:r>
            <a:r>
              <a:rPr lang="en-US" altLang="en-US" i="1" smtClean="0"/>
              <a:t>Observer</a:t>
            </a:r>
            <a:r>
              <a:rPr lang="en-US" altLang="en-US" smtClean="0"/>
              <a:t> pattern allows domain objects to send messages to UI objects viewed only in terms of an </a:t>
            </a:r>
            <a:r>
              <a:rPr lang="en-US" altLang="en-US" b="1" smtClean="0"/>
              <a:t>interface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E.g., known not as concrete window class, but as implementation of </a:t>
            </a:r>
            <a:r>
              <a:rPr lang="en-US" altLang="en-US" i="1" smtClean="0"/>
              <a:t>PropertyListener</a:t>
            </a:r>
            <a:r>
              <a:rPr lang="en-US" altLang="en-US" smtClean="0"/>
              <a:t> interface.</a:t>
            </a:r>
          </a:p>
          <a:p>
            <a:r>
              <a:rPr lang="en-US" altLang="en-US" smtClean="0"/>
              <a:t>Allows replacement of one view by another.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3AB22590-BA04-4F63-9377-05E3168B1979}" type="slidenum">
              <a:rPr lang="en-US" altLang="en-US" smtClean="0"/>
              <a:pPr>
                <a:buFont typeface="Times New Roman" pitchFamily="18" charset="0"/>
                <a:buNone/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88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90600"/>
          </a:xfrm>
        </p:spPr>
        <p:txBody>
          <a:bodyPr/>
          <a:lstStyle/>
          <a:p>
            <a:r>
              <a:rPr lang="en-US" altLang="en-US" smtClean="0"/>
              <a:t>Messages from UI layer to domain layer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458913"/>
          <a:ext cx="10972800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6716160" imgH="3487680" progId="Visio.Drawing.11">
                  <p:embed/>
                </p:oleObj>
              </mc:Choice>
              <mc:Fallback>
                <p:oleObj name="Visio" r:id="rId3" imgW="6716160" imgH="3487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58913"/>
                        <a:ext cx="10972800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4415C33-2A74-4F5F-8971-DFEFE162E825}" type="slidenum">
              <a:rPr lang="en-US" altLang="en-US" smtClean="0"/>
              <a:pPr>
                <a:buFont typeface="Times New Roman" pitchFamily="18" charset="0"/>
                <a:buNone/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33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668000" cy="7620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Logical Architecture &amp; Layers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66800"/>
            <a:ext cx="11277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Logical architecture: the large-scale organization of software classes into </a:t>
            </a:r>
            <a:r>
              <a:rPr lang="en-US" sz="3200" b="1" i="1" dirty="0" smtClean="0"/>
              <a:t>packages</a:t>
            </a:r>
            <a:r>
              <a:rPr lang="en-US" sz="3200" dirty="0" smtClean="0"/>
              <a:t>, </a:t>
            </a:r>
            <a:r>
              <a:rPr lang="en-US" sz="3200" b="1" i="1" dirty="0" smtClean="0"/>
              <a:t>subsystems</a:t>
            </a:r>
            <a:r>
              <a:rPr lang="en-US" sz="3200" dirty="0" smtClean="0"/>
              <a:t>, and </a:t>
            </a:r>
            <a:r>
              <a:rPr lang="en-US" sz="3200" b="1" i="1" dirty="0" smtClean="0"/>
              <a:t>layers</a:t>
            </a:r>
            <a:r>
              <a:rPr lang="en-US" sz="3000" dirty="0" smtClean="0"/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“</a:t>
            </a:r>
            <a:r>
              <a:rPr lang="en-US" b="1" dirty="0" smtClean="0"/>
              <a:t>Logical</a:t>
            </a:r>
            <a:r>
              <a:rPr lang="en-US" dirty="0" smtClean="0"/>
              <a:t>” because no decisions about how these elements are deployed across different operating system processes or across physical computers in a network</a:t>
            </a:r>
          </a:p>
          <a:p>
            <a:pPr eaLnBrk="1" hangingPunct="1">
              <a:defRPr/>
            </a:pPr>
            <a:r>
              <a:rPr lang="en-US" sz="3000" dirty="0" smtClean="0"/>
              <a:t>Layer: a layer is a very </a:t>
            </a:r>
            <a:r>
              <a:rPr lang="en-US" sz="3000" b="1" dirty="0" smtClean="0"/>
              <a:t>coarse-grained</a:t>
            </a:r>
            <a:r>
              <a:rPr lang="en-US" sz="3000" dirty="0" smtClean="0"/>
              <a:t> grouping of classes, packages, or subsystems that have </a:t>
            </a:r>
            <a:r>
              <a:rPr lang="en-US" sz="3000" b="1" i="1" dirty="0" smtClean="0"/>
              <a:t>cohesive responsibility </a:t>
            </a:r>
            <a:r>
              <a:rPr lang="en-US" sz="3000" dirty="0" smtClean="0"/>
              <a:t>for a major aspect of the system</a:t>
            </a:r>
            <a:r>
              <a:rPr lang="en-US" sz="3200" dirty="0" smtClean="0"/>
              <a:t>. </a:t>
            </a:r>
          </a:p>
          <a:p>
            <a:pPr lvl="1" eaLnBrk="1" hangingPunct="1">
              <a:defRPr/>
            </a:pPr>
            <a:r>
              <a:rPr lang="en-US" dirty="0" smtClean="0"/>
              <a:t>Layers are organized such that "higher" layers (such as the UI layer) call upon services of "lower" layers, but not normally vice versa.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3000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5EDE53C7-8377-4F98-92A0-4D013B412D7E}" type="slidenum">
              <a:rPr lang="en-US" altLang="en-US" smtClean="0"/>
              <a:pPr>
                <a:buFont typeface="Times New Roman" pitchFamily="18" charset="0"/>
                <a:buNone/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9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Pladsholder til indhold 2"/>
          <p:cNvSpPr>
            <a:spLocks noGrp="1"/>
          </p:cNvSpPr>
          <p:nvPr>
            <p:ph idx="1"/>
          </p:nvPr>
        </p:nvSpPr>
        <p:spPr>
          <a:xfrm>
            <a:off x="711200" y="1219200"/>
            <a:ext cx="10871200" cy="5105400"/>
          </a:xfrm>
        </p:spPr>
        <p:txBody>
          <a:bodyPr/>
          <a:lstStyle/>
          <a:p>
            <a:pPr lvl="1" algn="just" eaLnBrk="1" hangingPunct="1"/>
            <a:r>
              <a:rPr lang="en-US" altLang="en-US" sz="2600" i="1" smtClean="0">
                <a:solidFill>
                  <a:srgbClr val="FF0000"/>
                </a:solidFill>
              </a:rPr>
              <a:t>User Interface: </a:t>
            </a:r>
            <a:r>
              <a:rPr lang="en-US" altLang="en-US" sz="2600" i="1" smtClean="0"/>
              <a:t>All activities related to interaction with users such as interfacing, handling user events and triggering the lower level operations. </a:t>
            </a:r>
          </a:p>
          <a:p>
            <a:pPr lvl="1" algn="just" eaLnBrk="1" hangingPunct="1"/>
            <a:r>
              <a:rPr lang="en-US" altLang="en-US" sz="2600" i="1" smtClean="0">
                <a:solidFill>
                  <a:srgbClr val="FF0000"/>
                </a:solidFill>
              </a:rPr>
              <a:t>Application Logic and Domain Objects: </a:t>
            </a:r>
            <a:r>
              <a:rPr lang="en-US" altLang="en-US" sz="2600" smtClean="0"/>
              <a:t>software objects representing </a:t>
            </a:r>
            <a:r>
              <a:rPr lang="en-US" altLang="en-US" sz="2600" i="1" smtClean="0"/>
              <a:t>domain concepts </a:t>
            </a:r>
            <a:r>
              <a:rPr lang="en-US" altLang="en-US" sz="2600" smtClean="0"/>
              <a:t>(for example, a software class Sale) that fulfill application requirements, such as calculating a sale total.</a:t>
            </a:r>
          </a:p>
          <a:p>
            <a:pPr lvl="1" algn="just" eaLnBrk="1" hangingPunct="1"/>
            <a:r>
              <a:rPr lang="en-US" altLang="en-US" sz="2600" i="1" smtClean="0">
                <a:solidFill>
                  <a:srgbClr val="FF0000"/>
                </a:solidFill>
              </a:rPr>
              <a:t>Technical Services: </a:t>
            </a:r>
            <a:r>
              <a:rPr lang="en-US" altLang="en-US" sz="2600" smtClean="0"/>
              <a:t>general purpose objects and subsystems that provide supporting technical services, such as </a:t>
            </a:r>
            <a:r>
              <a:rPr lang="en-US" altLang="en-US" sz="2600" b="1" i="1" smtClean="0"/>
              <a:t>interfacing with a database or error logging</a:t>
            </a:r>
            <a:r>
              <a:rPr lang="en-US" altLang="en-US" sz="2600" smtClean="0"/>
              <a:t>. These services are usually application-independent and reusable across several systems.</a:t>
            </a:r>
          </a:p>
          <a:p>
            <a:pPr eaLnBrk="1" hangingPunct="1"/>
            <a:endParaRPr lang="da-DK" altLang="en-US" smtClean="0"/>
          </a:p>
        </p:txBody>
      </p:sp>
      <p:sp>
        <p:nvSpPr>
          <p:cNvPr id="36867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212998B-FE56-43D5-B78E-88AB6475BB36}" type="slidenum">
              <a:rPr lang="en-US" altLang="en-US" smtClean="0"/>
              <a:pPr>
                <a:buFont typeface="Times New Roman" pitchFamily="18" charset="0"/>
                <a:buNone/>
              </a:pPr>
              <a:t>3</a:t>
            </a:fld>
            <a:endParaRPr lang="en-US" alt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11200" y="406401"/>
            <a:ext cx="1087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Layers in an OO system include:</a:t>
            </a:r>
          </a:p>
        </p:txBody>
      </p:sp>
    </p:spTree>
    <p:extLst>
      <p:ext uri="{BB962C8B-B14F-4D97-AF65-F5344CB8AC3E}">
        <p14:creationId xmlns:p14="http://schemas.microsoft.com/office/powerpoint/2010/main" val="24087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Layered Architectures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937125"/>
          </a:xfrm>
        </p:spPr>
        <p:txBody>
          <a:bodyPr/>
          <a:lstStyle/>
          <a:p>
            <a:r>
              <a:rPr lang="en-US" altLang="en-US" sz="3200" smtClean="0"/>
              <a:t>Relationships between layers:</a:t>
            </a:r>
          </a:p>
          <a:p>
            <a:pPr lvl="1"/>
            <a:r>
              <a:rPr lang="en-US" altLang="en-US" sz="3000" b="1" smtClean="0"/>
              <a:t>Strict</a:t>
            </a:r>
            <a:r>
              <a:rPr lang="en-US" altLang="en-US" sz="3000" smtClean="0"/>
              <a:t> layered architecture: a layer only calls upon services of the layer directly below it e.g. TCP/IP Stack</a:t>
            </a:r>
          </a:p>
          <a:p>
            <a:pPr lvl="1"/>
            <a:r>
              <a:rPr lang="en-US" altLang="en-US" sz="3000" b="1" smtClean="0"/>
              <a:t>Relaxed</a:t>
            </a:r>
            <a:r>
              <a:rPr lang="en-US" altLang="en-US" sz="3000" smtClean="0"/>
              <a:t> layered architecture: a higher layer calls upon several lower layers.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029C4606-6CA5-4C5D-9549-C56BE2D3EB96}" type="slidenum">
              <a:rPr lang="en-US" altLang="en-US" smtClean="0"/>
              <a:pPr>
                <a:buFont typeface="Times New Roman" pitchFamily="18" charset="0"/>
                <a:buNone/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1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Layers shown with UML package diagram.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133600" y="1295400"/>
          <a:ext cx="7924800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4385160" imgH="3718800" progId="Visio.Drawing.11">
                  <p:embed/>
                </p:oleObj>
              </mc:Choice>
              <mc:Fallback>
                <p:oleObj name="Visio" r:id="rId3" imgW="4385160" imgH="37188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7924800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0DBDA087-DA07-4A11-9700-1D79F9219D53}" type="slidenum">
              <a:rPr lang="en-US" altLang="en-US" smtClean="0"/>
              <a:pPr>
                <a:buFont typeface="Times New Roman" pitchFamily="18" charset="0"/>
                <a:buNone/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96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Various UML notations for package nesting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12800" y="1454150"/>
          <a:ext cx="104648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5590080" imgH="3087360" progId="Visio.Drawing.11">
                  <p:embed/>
                </p:oleObj>
              </mc:Choice>
              <mc:Fallback>
                <p:oleObj name="Visio" r:id="rId3" imgW="5590080" imgH="3087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454150"/>
                        <a:ext cx="10464800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A62B098E-E859-4F26-87F5-0AD679905F03}" type="slidenum">
              <a:rPr lang="en-US" altLang="en-US" smtClean="0"/>
              <a:pPr>
                <a:buFont typeface="Times New Roman" pitchFamily="18" charset="0"/>
                <a:buNone/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11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with Layers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r>
              <a:rPr lang="en-US" altLang="en-US" smtClean="0"/>
              <a:t>Organize the large-scale logical structure of a system into discrete layers of distinct, related responsibilities.</a:t>
            </a:r>
          </a:p>
          <a:p>
            <a:pPr lvl="1"/>
            <a:r>
              <a:rPr lang="en-US" altLang="en-US" smtClean="0"/>
              <a:t>Cohesive separation of concerns.</a:t>
            </a:r>
          </a:p>
          <a:p>
            <a:pPr lvl="1"/>
            <a:r>
              <a:rPr lang="en-US" altLang="en-US" smtClean="0"/>
              <a:t>Lower layers are general services.</a:t>
            </a:r>
          </a:p>
          <a:p>
            <a:pPr lvl="1"/>
            <a:r>
              <a:rPr lang="en-US" altLang="en-US" smtClean="0"/>
              <a:t>Higher layers are more application-specific.</a:t>
            </a:r>
          </a:p>
          <a:p>
            <a:r>
              <a:rPr lang="en-US" altLang="en-US" smtClean="0"/>
              <a:t>Collaboration and coupling is from higher to lower layers.</a:t>
            </a:r>
          </a:p>
          <a:p>
            <a:pPr lvl="1"/>
            <a:r>
              <a:rPr lang="en-US" altLang="en-US" smtClean="0"/>
              <a:t>Lower-to-higher layer coupling is avoided.</a:t>
            </a:r>
          </a:p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24956D7B-97F7-4716-9AFE-724F64599F9B}" type="slidenum">
              <a:rPr lang="en-US" altLang="en-US" smtClean="0"/>
              <a:pPr>
                <a:buFont typeface="Times New Roman" pitchFamily="18" charset="0"/>
                <a:buNone/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70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Layers in an Information System Logical Architecture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319864"/>
              </p:ext>
            </p:extLst>
          </p:nvPr>
        </p:nvGraphicFramePr>
        <p:xfrm>
          <a:off x="2807594" y="1563214"/>
          <a:ext cx="7657207" cy="509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5743657" imgH="5090609" progId="Visio.Drawing.11">
                  <p:embed/>
                </p:oleObj>
              </mc:Choice>
              <mc:Fallback>
                <p:oleObj name="Visio" r:id="rId3" imgW="5743657" imgH="509060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594" y="1563214"/>
                        <a:ext cx="7657207" cy="5091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3E0D24E5-B880-4586-985C-7BBB0C4C674E}" type="slidenum">
              <a:rPr lang="en-US" altLang="en-US" smtClean="0"/>
              <a:pPr>
                <a:buFont typeface="Times New Roman" pitchFamily="18" charset="0"/>
                <a:buNone/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84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Benefits of a Layered Architecture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1"/>
            <a:ext cx="10972800" cy="4937125"/>
          </a:xfrm>
        </p:spPr>
        <p:txBody>
          <a:bodyPr/>
          <a:lstStyle/>
          <a:p>
            <a:pPr algn="just"/>
            <a:r>
              <a:rPr lang="en-US" altLang="en-US" sz="2800" smtClean="0"/>
              <a:t>Separation of concerns:</a:t>
            </a:r>
          </a:p>
          <a:p>
            <a:pPr algn="just">
              <a:buFontTx/>
              <a:buNone/>
            </a:pPr>
            <a:r>
              <a:rPr lang="en-US" altLang="en-US" sz="2800" smtClean="0"/>
              <a:t>	E.g., UI objects should not do application logic (a window object should not calculate taxes) nor should a domain layer object create windows or capture mouse events.</a:t>
            </a:r>
          </a:p>
          <a:p>
            <a:pPr lvl="1"/>
            <a:r>
              <a:rPr lang="en-US" altLang="en-US" sz="2800" smtClean="0"/>
              <a:t>Reduced coupling and dependencies.</a:t>
            </a:r>
          </a:p>
          <a:p>
            <a:pPr lvl="1"/>
            <a:r>
              <a:rPr lang="en-US" altLang="en-US" sz="2800" smtClean="0"/>
              <a:t>Improved cohesion.</a:t>
            </a:r>
          </a:p>
          <a:p>
            <a:pPr lvl="1"/>
            <a:r>
              <a:rPr lang="en-US" altLang="en-US" sz="2800" smtClean="0"/>
              <a:t>Increased potential for reuse.</a:t>
            </a:r>
          </a:p>
          <a:p>
            <a:pPr lvl="1"/>
            <a:r>
              <a:rPr lang="en-US" altLang="en-US" sz="2800" smtClean="0"/>
              <a:t>Increased clarity.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857E9703-83F2-41CF-A4C7-2B22749CFCB0}" type="slidenum">
              <a:rPr lang="en-US" altLang="en-US" smtClean="0"/>
              <a:pPr>
                <a:buFont typeface="Times New Roman" pitchFamily="18" charset="0"/>
                <a:buNone/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6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672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Logical Architecture</vt:lpstr>
      <vt:lpstr>Logical Architecture &amp; Layers</vt:lpstr>
      <vt:lpstr>PowerPoint Presentation</vt:lpstr>
      <vt:lpstr>Layered Architectures</vt:lpstr>
      <vt:lpstr>Layers shown with UML package diagram.</vt:lpstr>
      <vt:lpstr>Various UML notations for package nesting</vt:lpstr>
      <vt:lpstr>Design with Layers</vt:lpstr>
      <vt:lpstr>Common Layers in an Information System Logical Architecture</vt:lpstr>
      <vt:lpstr>Benefits of a Layered Architecture</vt:lpstr>
      <vt:lpstr>Benefits of a Layered Architecture (con..)</vt:lpstr>
      <vt:lpstr>Designing the Domain Layer </vt:lpstr>
      <vt:lpstr>Domain Model Related to Domain Layer</vt:lpstr>
      <vt:lpstr>Layers vs. Partitions</vt:lpstr>
      <vt:lpstr>The Model-View Separation Principle</vt:lpstr>
      <vt:lpstr>The Observer Pattern</vt:lpstr>
      <vt:lpstr>Messages from UI layer to domain layer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Architecture</dc:title>
  <dc:creator>Muhammad Taimoor Khan</dc:creator>
  <cp:lastModifiedBy>Windows User</cp:lastModifiedBy>
  <cp:revision>6</cp:revision>
  <dcterms:created xsi:type="dcterms:W3CDTF">2015-11-10T05:48:33Z</dcterms:created>
  <dcterms:modified xsi:type="dcterms:W3CDTF">2018-12-13T09:17:21Z</dcterms:modified>
</cp:coreProperties>
</file>