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0E6D-DDA7-4C4B-A1D4-E99D5096B870}" type="datetimeFigureOut">
              <a:rPr lang="en-GB" smtClean="0"/>
              <a:pPr/>
              <a:t>05/11/2015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120D3-DDB3-41FB-9506-72A1FB75776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GRASP Patterns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7721" y="3886200"/>
            <a:ext cx="6274679" cy="1752600"/>
          </a:xfrm>
        </p:spPr>
        <p:txBody>
          <a:bodyPr>
            <a:normAutofit/>
          </a:bodyPr>
          <a:lstStyle/>
          <a:p>
            <a:pPr algn="r"/>
            <a:endParaRPr lang="en-US" sz="2000" dirty="0" smtClean="0"/>
          </a:p>
          <a:p>
            <a:pPr algn="r"/>
            <a:r>
              <a:rPr lang="en-US" sz="2000" dirty="0" smtClean="0"/>
              <a:t>M </a:t>
            </a:r>
            <a:r>
              <a:rPr lang="en-US" sz="2000" dirty="0" err="1" smtClean="0"/>
              <a:t>Taimoor</a:t>
            </a:r>
            <a:r>
              <a:rPr lang="en-US" sz="2000" dirty="0" smtClean="0"/>
              <a:t> Khan</a:t>
            </a:r>
          </a:p>
          <a:p>
            <a:pPr algn="r"/>
            <a:r>
              <a:rPr lang="en-US" sz="2000" smtClean="0"/>
              <a:t>Taimoor.khan</a:t>
            </a:r>
            <a:r>
              <a:rPr lang="en-US" sz="2000" smtClean="0"/>
              <a:t>@nu.edu.pk</a:t>
            </a:r>
            <a:endParaRPr lang="en-GB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–Creator Pattern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311563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–Low Coupling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Concept </a:t>
            </a:r>
            <a:r>
              <a:rPr lang="en-GB" dirty="0"/>
              <a:t>–Coupling:</a:t>
            </a:r>
          </a:p>
          <a:p>
            <a:r>
              <a:rPr lang="en-GB" dirty="0" smtClean="0"/>
              <a:t>Coupling </a:t>
            </a:r>
            <a:r>
              <a:rPr lang="en-GB" dirty="0"/>
              <a:t>refers to </a:t>
            </a:r>
            <a:r>
              <a:rPr lang="en-GB" dirty="0" smtClean="0"/>
              <a:t>dementedness, </a:t>
            </a:r>
            <a:r>
              <a:rPr lang="en-GB" dirty="0"/>
              <a:t>or connectedness. </a:t>
            </a:r>
          </a:p>
          <a:p>
            <a:r>
              <a:rPr lang="en-GB" dirty="0" smtClean="0"/>
              <a:t>Our </a:t>
            </a:r>
            <a:r>
              <a:rPr lang="en-GB" dirty="0"/>
              <a:t>goal is to design for low coupling, so that changes in one element (sub-system, system, class, etc.) will limit changes to other elements.</a:t>
            </a:r>
          </a:p>
          <a:p>
            <a:r>
              <a:rPr lang="en-GB" dirty="0" smtClean="0"/>
              <a:t>Low </a:t>
            </a:r>
            <a:r>
              <a:rPr lang="en-GB" dirty="0"/>
              <a:t>coupling supports increased reuse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Taken </a:t>
            </a:r>
            <a:r>
              <a:rPr lang="en-GB" dirty="0"/>
              <a:t>to the extreme, what if we were to design a set of </a:t>
            </a:r>
            <a:r>
              <a:rPr lang="en-GB" dirty="0" smtClean="0"/>
              <a:t>classes with </a:t>
            </a:r>
            <a:r>
              <a:rPr lang="en-GB" dirty="0"/>
              <a:t>no coupling. </a:t>
            </a:r>
          </a:p>
          <a:p>
            <a:r>
              <a:rPr lang="en-GB" dirty="0" smtClean="0"/>
              <a:t>We </a:t>
            </a:r>
            <a:r>
              <a:rPr lang="en-GB" dirty="0"/>
              <a:t>can’t avoid coupling, but we want to make sure we understand the implications of introducing it and/or the tradeoffs of reducing it.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–Low Coupling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b="1" dirty="0" smtClean="0"/>
              <a:t>Problem: </a:t>
            </a:r>
            <a:r>
              <a:rPr lang="en-GB" dirty="0" smtClean="0"/>
              <a:t>How do you support low dependency, low 		change impact, and increased reuse.</a:t>
            </a:r>
          </a:p>
          <a:p>
            <a:pPr>
              <a:buNone/>
            </a:pPr>
            <a:r>
              <a:rPr lang="en-GB" b="1" dirty="0" smtClean="0"/>
              <a:t>Solution: </a:t>
            </a:r>
            <a:r>
              <a:rPr lang="en-GB" dirty="0" smtClean="0"/>
              <a:t>Assign responsibility so responsibility remains 	low.</a:t>
            </a:r>
          </a:p>
          <a:p>
            <a:pPr>
              <a:buNone/>
            </a:pPr>
            <a:r>
              <a:rPr lang="en-GB" b="1" dirty="0" smtClean="0"/>
              <a:t>Mechanics: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Look for classes with many associations to other classes.</a:t>
            </a:r>
          </a:p>
          <a:p>
            <a:pPr lvl="1"/>
            <a:r>
              <a:rPr lang="en-GB" dirty="0" smtClean="0"/>
              <a:t>Look for methods that rely on a lot of other methods (or methods in other classes, i.e. dependencies.</a:t>
            </a:r>
          </a:p>
          <a:p>
            <a:pPr lvl="1"/>
            <a:r>
              <a:rPr lang="en-GB" dirty="0" smtClean="0"/>
              <a:t>Rework your design as needed.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–Low Coupling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05000"/>
            <a:ext cx="734495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–Low Coupling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46990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GRASP </a:t>
            </a:r>
            <a:r>
              <a:rPr lang="en-GB" dirty="0"/>
              <a:t>–High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 smtClean="0"/>
              <a:t>Concept </a:t>
            </a:r>
            <a:r>
              <a:rPr lang="en-GB" b="1" dirty="0"/>
              <a:t>–Cohesion:</a:t>
            </a:r>
          </a:p>
          <a:p>
            <a:pPr lvl="1"/>
            <a:r>
              <a:rPr lang="en-GB" dirty="0" smtClean="0"/>
              <a:t>Cohesion </a:t>
            </a:r>
            <a:r>
              <a:rPr lang="en-GB" dirty="0"/>
              <a:t>is a measure of “relatedness</a:t>
            </a:r>
            <a:r>
              <a:rPr lang="en-GB" dirty="0" smtClean="0"/>
              <a:t>”</a:t>
            </a:r>
            <a:endParaRPr lang="en-GB" dirty="0"/>
          </a:p>
          <a:p>
            <a:pPr lvl="1"/>
            <a:r>
              <a:rPr lang="en-GB" dirty="0" smtClean="0"/>
              <a:t>High </a:t>
            </a:r>
            <a:r>
              <a:rPr lang="en-GB" dirty="0"/>
              <a:t>Cohesion says elements are strongly related to one </a:t>
            </a:r>
            <a:r>
              <a:rPr lang="en-GB" dirty="0" smtClean="0"/>
              <a:t>another</a:t>
            </a:r>
            <a:endParaRPr lang="en-GB" dirty="0"/>
          </a:p>
          <a:p>
            <a:pPr lvl="1"/>
            <a:r>
              <a:rPr lang="en-GB" dirty="0" smtClean="0"/>
              <a:t>Low </a:t>
            </a:r>
            <a:r>
              <a:rPr lang="en-GB" dirty="0"/>
              <a:t>Cohesion says elements are not strongly related to one </a:t>
            </a:r>
            <a:r>
              <a:rPr lang="en-GB" dirty="0" smtClean="0"/>
              <a:t>another </a:t>
            </a:r>
          </a:p>
          <a:p>
            <a:pPr>
              <a:buNone/>
            </a:pPr>
            <a:r>
              <a:rPr lang="en-US" dirty="0" smtClean="0"/>
              <a:t>Low Cohesion examples:</a:t>
            </a:r>
            <a:endParaRPr lang="en-GB" dirty="0"/>
          </a:p>
          <a:p>
            <a:r>
              <a:rPr lang="en-GB" dirty="0" smtClean="0"/>
              <a:t>System level : ATM with a use case (function) called “Teller Reports”</a:t>
            </a:r>
          </a:p>
          <a:p>
            <a:r>
              <a:rPr lang="en-GB" dirty="0" smtClean="0"/>
              <a:t>Class </a:t>
            </a:r>
            <a:r>
              <a:rPr lang="en-GB" dirty="0"/>
              <a:t>level: A Student class with a method called “</a:t>
            </a:r>
            <a:r>
              <a:rPr lang="en-GB" dirty="0" err="1"/>
              <a:t>getDrivingRecord</a:t>
            </a:r>
            <a:r>
              <a:rPr lang="en-GB" dirty="0"/>
              <a:t>().</a:t>
            </a:r>
          </a:p>
          <a:p>
            <a:r>
              <a:rPr lang="en-GB" dirty="0" smtClean="0"/>
              <a:t>Method </a:t>
            </a:r>
            <a:r>
              <a:rPr lang="en-GB" dirty="0"/>
              <a:t>level: Methods with the word “And” or “Or” in them.</a:t>
            </a:r>
          </a:p>
          <a:p>
            <a:r>
              <a:rPr lang="en-GB" dirty="0" smtClean="0"/>
              <a:t>Also </a:t>
            </a:r>
            <a:r>
              <a:rPr lang="en-GB" dirty="0"/>
              <a:t>applies to subsystem (package) level, component level, etc.</a:t>
            </a:r>
          </a:p>
          <a:p>
            <a:r>
              <a:rPr lang="en-GB" dirty="0"/>
              <a:t>–Designs with low cohesion are difficult to maintain and reuse.</a:t>
            </a:r>
          </a:p>
          <a:p>
            <a:r>
              <a:rPr lang="en-GB" dirty="0"/>
              <a:t>–One of the fundamental goals of an effective design is to achieve high cohesion with low </a:t>
            </a:r>
            <a:r>
              <a:rPr lang="en-GB" dirty="0" smtClean="0"/>
              <a:t>coupling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–High Cohesion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b="1" dirty="0" smtClean="0"/>
              <a:t>Problem: </a:t>
            </a:r>
            <a:r>
              <a:rPr lang="en-GB" dirty="0" smtClean="0"/>
              <a:t>How </a:t>
            </a:r>
            <a:r>
              <a:rPr lang="en-GB" dirty="0"/>
              <a:t>do you keep complexity manageable?</a:t>
            </a:r>
          </a:p>
          <a:p>
            <a:pPr>
              <a:buNone/>
            </a:pPr>
            <a:r>
              <a:rPr lang="en-GB" b="1" dirty="0" smtClean="0"/>
              <a:t>Solution : </a:t>
            </a:r>
            <a:r>
              <a:rPr lang="en-GB" dirty="0" smtClean="0"/>
              <a:t>Assign </a:t>
            </a:r>
            <a:r>
              <a:rPr lang="en-GB" dirty="0"/>
              <a:t>responsibility so that cohesion remains high.</a:t>
            </a:r>
          </a:p>
          <a:p>
            <a:pPr>
              <a:buNone/>
            </a:pPr>
            <a:r>
              <a:rPr lang="en-GB" b="1" dirty="0" smtClean="0"/>
              <a:t>Mechanics : </a:t>
            </a:r>
            <a:r>
              <a:rPr lang="en-GB" dirty="0" smtClean="0"/>
              <a:t>Look </a:t>
            </a:r>
            <a:r>
              <a:rPr lang="en-GB" dirty="0"/>
              <a:t>for classes with too-few or disconnected methods.</a:t>
            </a:r>
          </a:p>
          <a:p>
            <a:r>
              <a:rPr lang="en-GB" dirty="0" smtClean="0"/>
              <a:t>Look </a:t>
            </a:r>
            <a:r>
              <a:rPr lang="en-GB" dirty="0"/>
              <a:t>for methods that do </a:t>
            </a:r>
            <a:r>
              <a:rPr lang="en-GB" dirty="0" smtClean="0"/>
              <a:t>too </a:t>
            </a:r>
            <a:r>
              <a:rPr lang="en-GB" dirty="0"/>
              <a:t>much (hint: method name)</a:t>
            </a:r>
          </a:p>
          <a:p>
            <a:r>
              <a:rPr lang="en-GB" dirty="0"/>
              <a:t>Rework your design as needed.</a:t>
            </a:r>
          </a:p>
          <a:p>
            <a:pPr>
              <a:buNone/>
            </a:pPr>
            <a:r>
              <a:rPr lang="en-GB" b="1" dirty="0" smtClean="0"/>
              <a:t>Contradictions</a:t>
            </a:r>
            <a:r>
              <a:rPr lang="en-GB" b="1" dirty="0"/>
              <a:t>:</a:t>
            </a:r>
          </a:p>
          <a:p>
            <a:r>
              <a:rPr lang="en-GB" dirty="0" smtClean="0"/>
              <a:t>High </a:t>
            </a:r>
            <a:r>
              <a:rPr lang="en-GB" dirty="0"/>
              <a:t>Cohesion and low coupling are competing forces.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–High Cohesion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b="1" dirty="0" smtClean="0"/>
              <a:t>Additional</a:t>
            </a:r>
            <a:r>
              <a:rPr lang="en-GB" b="1" dirty="0"/>
              <a:t>:</a:t>
            </a:r>
          </a:p>
          <a:p>
            <a:r>
              <a:rPr lang="en-GB" dirty="0" err="1" smtClean="0"/>
              <a:t>Larman</a:t>
            </a:r>
            <a:r>
              <a:rPr lang="en-GB" dirty="0" smtClean="0"/>
              <a:t> describes </a:t>
            </a:r>
            <a:r>
              <a:rPr lang="en-GB" dirty="0"/>
              <a:t>degrees of cohesion, from very low to high. For now, just consider that in general, classes with a small number of functionally related methods is more desirables than bloated classes with disconnected methods.</a:t>
            </a:r>
          </a:p>
          <a:p>
            <a:r>
              <a:rPr lang="en-GB" dirty="0" smtClean="0"/>
              <a:t>Look </a:t>
            </a:r>
            <a:r>
              <a:rPr lang="en-GB" dirty="0"/>
              <a:t>at the sequence diagrams for adding a payment to a sale, but this time from the perspective of cohesion. Which version supports high cohesion, and why?</a:t>
            </a:r>
          </a:p>
          <a:p>
            <a:r>
              <a:rPr lang="en-GB" dirty="0" smtClean="0"/>
              <a:t>This </a:t>
            </a:r>
            <a:r>
              <a:rPr lang="en-GB" dirty="0"/>
              <a:t>example illustrates that:</a:t>
            </a:r>
          </a:p>
          <a:p>
            <a:r>
              <a:rPr lang="en-GB" dirty="0" smtClean="0"/>
              <a:t>High </a:t>
            </a:r>
            <a:r>
              <a:rPr lang="en-GB" dirty="0"/>
              <a:t>cohesion and low coupling can be competing forces.</a:t>
            </a:r>
          </a:p>
          <a:p>
            <a:r>
              <a:rPr lang="en-GB" dirty="0" smtClean="0"/>
              <a:t>Design </a:t>
            </a:r>
            <a:r>
              <a:rPr lang="en-GB" dirty="0"/>
              <a:t>is not so clear cut, e.g. it is not always an exact </a:t>
            </a:r>
            <a:r>
              <a:rPr lang="en-GB" dirty="0" smtClean="0"/>
              <a:t>science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GRASP </a:t>
            </a:r>
            <a:r>
              <a:rPr lang="en-GB" dirty="0"/>
              <a:t>-Controller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b="1" dirty="0" smtClean="0"/>
              <a:t>Problem: </a:t>
            </a:r>
            <a:r>
              <a:rPr lang="en-GB" dirty="0" smtClean="0"/>
              <a:t>Who </a:t>
            </a:r>
            <a:r>
              <a:rPr lang="en-GB" dirty="0"/>
              <a:t>handles events from external actors, e.g. </a:t>
            </a:r>
            <a:r>
              <a:rPr lang="en-GB" dirty="0" err="1"/>
              <a:t>startup</a:t>
            </a:r>
            <a:r>
              <a:rPr lang="en-GB" dirty="0"/>
              <a:t>(), </a:t>
            </a:r>
            <a:r>
              <a:rPr lang="en-GB" dirty="0" err="1"/>
              <a:t>playSongs</a:t>
            </a:r>
            <a:r>
              <a:rPr lang="en-GB" dirty="0"/>
              <a:t>(), etc?</a:t>
            </a:r>
          </a:p>
          <a:p>
            <a:pPr>
              <a:buNone/>
            </a:pPr>
            <a:r>
              <a:rPr lang="en-GB" b="1" dirty="0" smtClean="0"/>
              <a:t>Solution: </a:t>
            </a:r>
            <a:r>
              <a:rPr lang="en-GB" dirty="0" smtClean="0"/>
              <a:t>Assign </a:t>
            </a:r>
            <a:r>
              <a:rPr lang="en-GB" dirty="0"/>
              <a:t>the responsibility to a controller class, such as: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class that represents the overall system, device, or subsystem. Example: Jukebox.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class that represents a use case. Example: </a:t>
            </a:r>
            <a:r>
              <a:rPr lang="en-GB" dirty="0" err="1"/>
              <a:t>makeSaleHandler</a:t>
            </a:r>
            <a:r>
              <a:rPr lang="en-GB" dirty="0"/>
              <a:t>. </a:t>
            </a:r>
            <a:r>
              <a:rPr lang="en-GB" dirty="0" err="1"/>
              <a:t>makeSaleCoordinator</a:t>
            </a:r>
            <a:r>
              <a:rPr lang="en-GB" dirty="0"/>
              <a:t>, etc.</a:t>
            </a:r>
          </a:p>
          <a:p>
            <a:pPr lvl="1"/>
            <a:r>
              <a:rPr lang="en-GB" dirty="0" smtClean="0"/>
              <a:t>These </a:t>
            </a:r>
            <a:r>
              <a:rPr lang="en-GB" dirty="0"/>
              <a:t>classes often don’t do the work, but delegate it to others.</a:t>
            </a:r>
          </a:p>
          <a:p>
            <a:r>
              <a:rPr lang="en-GB" b="1" dirty="0" smtClean="0"/>
              <a:t>Additional: 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decision to create system controllers vs. use case controllers are often driven by the dynamics of high cohesion vs. low coupling.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GRASP </a:t>
            </a:r>
            <a:r>
              <a:rPr lang="en-GB" dirty="0"/>
              <a:t>–Controller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b="1" dirty="0" smtClean="0"/>
              <a:t>Additional :</a:t>
            </a:r>
            <a:endParaRPr lang="en-GB" b="1" dirty="0"/>
          </a:p>
          <a:p>
            <a:r>
              <a:rPr lang="en-GB" dirty="0" smtClean="0"/>
              <a:t>Watch </a:t>
            </a:r>
            <a:r>
              <a:rPr lang="en-GB" dirty="0"/>
              <a:t>for bloated controllers. </a:t>
            </a:r>
          </a:p>
          <a:p>
            <a:r>
              <a:rPr lang="en-GB" dirty="0" smtClean="0"/>
              <a:t>From </a:t>
            </a:r>
            <a:r>
              <a:rPr lang="en-GB" dirty="0"/>
              <a:t>an architectural perspective, systems are usually broken </a:t>
            </a:r>
            <a:r>
              <a:rPr lang="en-GB" dirty="0" smtClean="0"/>
              <a:t>upon to </a:t>
            </a:r>
            <a:r>
              <a:rPr lang="en-GB" dirty="0"/>
              <a:t>layers, or tiers. Example 2 tier client-server, 3 tier, n tier, etc.</a:t>
            </a:r>
          </a:p>
          <a:p>
            <a:r>
              <a:rPr lang="en-GB" dirty="0" smtClean="0"/>
              <a:t>The </a:t>
            </a:r>
            <a:r>
              <a:rPr lang="en-GB" dirty="0"/>
              <a:t>UI objects are in the presentation layer.</a:t>
            </a:r>
          </a:p>
          <a:p>
            <a:r>
              <a:rPr lang="en-GB" dirty="0" smtClean="0"/>
              <a:t>The </a:t>
            </a:r>
            <a:r>
              <a:rPr lang="en-GB" dirty="0"/>
              <a:t>business objects representing the problem domain are in the application or domain layer.</a:t>
            </a:r>
          </a:p>
          <a:p>
            <a:r>
              <a:rPr lang="en-GB" dirty="0" smtClean="0"/>
              <a:t>The </a:t>
            </a:r>
            <a:r>
              <a:rPr lang="en-GB" dirty="0"/>
              <a:t>objects representing databases, network connections, etc. are in the Technical or infrastructure layer(s)</a:t>
            </a:r>
          </a:p>
          <a:p>
            <a:r>
              <a:rPr lang="en-GB" dirty="0" smtClean="0"/>
              <a:t>Layering </a:t>
            </a:r>
            <a:r>
              <a:rPr lang="en-GB" dirty="0"/>
              <a:t>and related decisions are frequently made by an Architect.</a:t>
            </a:r>
          </a:p>
          <a:p>
            <a:r>
              <a:rPr lang="en-GB" dirty="0" smtClean="0"/>
              <a:t>Controllers </a:t>
            </a:r>
            <a:r>
              <a:rPr lang="en-GB" dirty="0"/>
              <a:t>typically receive requests from UI (interface objects). It is not a good idea to put business logic in UI </a:t>
            </a:r>
            <a:r>
              <a:rPr lang="en-GB" dirty="0" smtClean="0"/>
              <a:t>objects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Are not invented. They are harvested from existing solutions.</a:t>
            </a:r>
          </a:p>
          <a:p>
            <a:r>
              <a:rPr lang="en-GB" dirty="0" smtClean="0"/>
              <a:t>Are given a name to aid in communications.</a:t>
            </a:r>
          </a:p>
          <a:p>
            <a:r>
              <a:rPr lang="en-GB" dirty="0" smtClean="0"/>
              <a:t>Are documented in a rigorous fashion</a:t>
            </a:r>
          </a:p>
          <a:p>
            <a:r>
              <a:rPr lang="en-GB" dirty="0" smtClean="0"/>
              <a:t>Sometimes conflict with each other. For example: you apply a patterns to solve one problem, but by doing so, you may introduce others.</a:t>
            </a:r>
          </a:p>
          <a:p>
            <a:pPr>
              <a:buNone/>
            </a:pPr>
            <a:r>
              <a:rPr lang="en-GB" dirty="0" smtClean="0"/>
              <a:t>		– This is called a contradiction, or side-effect.</a:t>
            </a:r>
          </a:p>
          <a:p>
            <a:pPr>
              <a:buNone/>
            </a:pPr>
            <a:r>
              <a:rPr lang="en-GB" dirty="0" smtClean="0"/>
              <a:t>		– These are the tradeoffs designers have to deal with!</a:t>
            </a:r>
          </a:p>
          <a:p>
            <a:endParaRPr lang="en-GB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Assigning </a:t>
            </a:r>
            <a:r>
              <a:rPr lang="en-GB" dirty="0"/>
              <a:t>Responsibilities –Other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CRC </a:t>
            </a:r>
            <a:r>
              <a:rPr lang="en-GB" dirty="0"/>
              <a:t>Cards:</a:t>
            </a:r>
          </a:p>
          <a:p>
            <a:r>
              <a:rPr lang="en-GB" dirty="0"/>
              <a:t>–Another popular technique to assigning responsibilities to classes is to use CRC </a:t>
            </a:r>
            <a:r>
              <a:rPr lang="en-GB" dirty="0" smtClean="0"/>
              <a:t>cards </a:t>
            </a:r>
            <a:r>
              <a:rPr lang="en-GB" dirty="0"/>
              <a:t>CRC = </a:t>
            </a:r>
            <a:r>
              <a:rPr lang="en-GB" b="1" dirty="0"/>
              <a:t>Class: Responsibility: </a:t>
            </a:r>
            <a:r>
              <a:rPr lang="en-GB" b="1" dirty="0" smtClean="0"/>
              <a:t>Collaboration</a:t>
            </a:r>
            <a:endParaRPr lang="en-GB" b="1" dirty="0"/>
          </a:p>
          <a:p>
            <a:r>
              <a:rPr lang="en-GB" dirty="0"/>
              <a:t>–Introduced by Kent Beck and Ward </a:t>
            </a:r>
            <a:r>
              <a:rPr lang="en-GB" dirty="0" err="1" smtClean="0"/>
              <a:t>Cunnigham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GRASP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 err="1"/>
              <a:t>Larman</a:t>
            </a:r>
            <a:r>
              <a:rPr lang="en-GB" dirty="0"/>
              <a:t> introduces a set of basic patterns that he calls GRASP: </a:t>
            </a:r>
            <a:r>
              <a:rPr lang="en-GB" b="1" i="1" dirty="0"/>
              <a:t>General Responsibility Assignment Software Pattern</a:t>
            </a:r>
          </a:p>
          <a:p>
            <a:r>
              <a:rPr lang="en-GB" dirty="0" smtClean="0"/>
              <a:t>Five </a:t>
            </a:r>
            <a:r>
              <a:rPr lang="en-GB" dirty="0"/>
              <a:t>GRASP Patterns:</a:t>
            </a:r>
          </a:p>
          <a:p>
            <a:pPr>
              <a:buNone/>
            </a:pPr>
            <a:r>
              <a:rPr lang="en-GB" dirty="0" smtClean="0"/>
              <a:t>		– Information </a:t>
            </a:r>
            <a:r>
              <a:rPr lang="en-GB" dirty="0"/>
              <a:t>Expert</a:t>
            </a:r>
          </a:p>
          <a:p>
            <a:pPr>
              <a:buNone/>
            </a:pPr>
            <a:r>
              <a:rPr lang="en-GB" dirty="0" smtClean="0"/>
              <a:t>		– Creator</a:t>
            </a:r>
            <a:endParaRPr lang="en-GB" dirty="0"/>
          </a:p>
          <a:p>
            <a:pPr>
              <a:buNone/>
            </a:pPr>
            <a:r>
              <a:rPr lang="en-GB" dirty="0" smtClean="0"/>
              <a:t>		– High </a:t>
            </a:r>
            <a:r>
              <a:rPr lang="en-GB" dirty="0"/>
              <a:t>Cohesion </a:t>
            </a:r>
            <a:endParaRPr lang="en-GB" dirty="0" smtClean="0"/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	– Low </a:t>
            </a:r>
            <a:r>
              <a:rPr lang="en-GB" dirty="0"/>
              <a:t>Coupling</a:t>
            </a:r>
          </a:p>
          <a:p>
            <a:pPr>
              <a:buNone/>
            </a:pPr>
            <a:r>
              <a:rPr lang="en-GB" dirty="0" smtClean="0"/>
              <a:t>		– Controller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-Information Expert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Problem :</a:t>
            </a:r>
            <a:r>
              <a:rPr lang="en-GB" dirty="0" smtClean="0"/>
              <a:t> A </a:t>
            </a:r>
            <a:r>
              <a:rPr lang="en-GB" dirty="0"/>
              <a:t>system will have hundreds of classes. How do I begin to assign responsibilities to them?</a:t>
            </a:r>
          </a:p>
          <a:p>
            <a:endParaRPr lang="en-GB" b="1" dirty="0" smtClean="0"/>
          </a:p>
          <a:p>
            <a:r>
              <a:rPr lang="en-GB" b="1" dirty="0" smtClean="0"/>
              <a:t>Solution :</a:t>
            </a:r>
            <a:r>
              <a:rPr lang="en-GB" dirty="0" smtClean="0"/>
              <a:t> Assign </a:t>
            </a:r>
            <a:r>
              <a:rPr lang="en-GB" dirty="0"/>
              <a:t>responsibility to the </a:t>
            </a:r>
            <a:r>
              <a:rPr lang="en-GB" i="1" dirty="0"/>
              <a:t>Information Expert–the class that has the information necessary to </a:t>
            </a:r>
            <a:r>
              <a:rPr lang="en-GB" i="1" dirty="0" smtClean="0"/>
              <a:t>fulfil </a:t>
            </a:r>
            <a:r>
              <a:rPr lang="en-GB" i="1" dirty="0"/>
              <a:t>the responsibility.</a:t>
            </a:r>
          </a:p>
          <a:p>
            <a:endParaRPr lang="en-GB" b="1" dirty="0" smtClean="0"/>
          </a:p>
          <a:p>
            <a:r>
              <a:rPr lang="en-GB" b="1" dirty="0" smtClean="0"/>
              <a:t>Mechanics : </a:t>
            </a:r>
          </a:p>
          <a:p>
            <a:pPr lvl="1"/>
            <a:r>
              <a:rPr lang="en-GB" dirty="0" smtClean="0"/>
              <a:t>Step </a:t>
            </a:r>
            <a:r>
              <a:rPr lang="en-GB" dirty="0"/>
              <a:t>1: Clearly state the responsibility</a:t>
            </a:r>
          </a:p>
          <a:p>
            <a:pPr lvl="1"/>
            <a:r>
              <a:rPr lang="en-GB" dirty="0" smtClean="0"/>
              <a:t>Step </a:t>
            </a:r>
            <a:r>
              <a:rPr lang="en-GB" dirty="0"/>
              <a:t>2: Look for classes that have the information we need to </a:t>
            </a:r>
            <a:r>
              <a:rPr lang="en-GB" dirty="0" smtClean="0"/>
              <a:t>fulfil </a:t>
            </a:r>
            <a:r>
              <a:rPr lang="en-GB" dirty="0"/>
              <a:t>the responsibility.</a:t>
            </a:r>
          </a:p>
          <a:p>
            <a:pPr lvl="1"/>
            <a:r>
              <a:rPr lang="en-GB" dirty="0"/>
              <a:t>Step 3</a:t>
            </a:r>
            <a:r>
              <a:rPr lang="en-GB" dirty="0" smtClean="0"/>
              <a:t>: Domain Model</a:t>
            </a:r>
            <a:endParaRPr lang="en-GB" dirty="0"/>
          </a:p>
          <a:p>
            <a:pPr lvl="1"/>
            <a:r>
              <a:rPr lang="en-GB" dirty="0"/>
              <a:t>Step 4</a:t>
            </a:r>
            <a:r>
              <a:rPr lang="en-GB" dirty="0" smtClean="0"/>
              <a:t>: Sketch </a:t>
            </a:r>
            <a:r>
              <a:rPr lang="en-GB" dirty="0"/>
              <a:t>out some interaction diagrams.</a:t>
            </a:r>
          </a:p>
          <a:p>
            <a:pPr lvl="1"/>
            <a:r>
              <a:rPr lang="en-GB" dirty="0"/>
              <a:t>Step </a:t>
            </a:r>
            <a:r>
              <a:rPr lang="en-GB" dirty="0" smtClean="0"/>
              <a:t>5: Update </a:t>
            </a:r>
            <a:r>
              <a:rPr lang="en-GB" dirty="0"/>
              <a:t>the class diagram.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-Information Expert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Discussion Points:</a:t>
            </a:r>
          </a:p>
          <a:p>
            <a:pPr>
              <a:buNone/>
            </a:pPr>
            <a:r>
              <a:rPr lang="en-GB" dirty="0" smtClean="0"/>
              <a:t>	– Throughout the process of assigning a responsibility, you may discover many lower-level responsibilities</a:t>
            </a:r>
            <a:endParaRPr lang="en-GB" dirty="0"/>
          </a:p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Contradictions:</a:t>
            </a:r>
          </a:p>
          <a:p>
            <a:pPr>
              <a:buNone/>
            </a:pPr>
            <a:r>
              <a:rPr lang="en-GB" dirty="0" smtClean="0"/>
              <a:t>	– Sometimes application of the Expert Pattern is undesirable or may have conflict with other responsibilities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-Information Expert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24000"/>
            <a:ext cx="5410200" cy="5067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-Information Expert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524000"/>
            <a:ext cx="622909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GRASP -Information Expert</a:t>
            </a:r>
            <a:endParaRPr lang="en-GB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1676400"/>
            <a:ext cx="82330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GRASP </a:t>
            </a:r>
            <a:r>
              <a:rPr lang="en-GB" dirty="0"/>
              <a:t>–Creator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 smtClean="0"/>
              <a:t>Problem : Who </a:t>
            </a:r>
            <a:r>
              <a:rPr lang="en-GB" b="1" dirty="0"/>
              <a:t>creates new instances of some class?</a:t>
            </a:r>
          </a:p>
          <a:p>
            <a:r>
              <a:rPr lang="en-GB" b="1" dirty="0" smtClean="0"/>
              <a:t>Solution : </a:t>
            </a:r>
          </a:p>
          <a:p>
            <a:pPr lvl="1"/>
            <a:r>
              <a:rPr lang="en-GB" dirty="0" smtClean="0"/>
              <a:t>Let </a:t>
            </a:r>
            <a:r>
              <a:rPr lang="en-GB" dirty="0"/>
              <a:t>class A create an instance of class B if….</a:t>
            </a:r>
          </a:p>
          <a:p>
            <a:pPr lvl="1"/>
            <a:r>
              <a:rPr lang="en-GB" dirty="0" smtClean="0"/>
              <a:t>A </a:t>
            </a:r>
            <a:r>
              <a:rPr lang="en-GB" i="1" dirty="0"/>
              <a:t>aggregates(whole-part relationship) B objects</a:t>
            </a:r>
          </a:p>
          <a:p>
            <a:pPr lvl="1"/>
            <a:r>
              <a:rPr lang="en-GB" dirty="0" smtClean="0"/>
              <a:t>A </a:t>
            </a:r>
            <a:r>
              <a:rPr lang="en-GB" i="1" dirty="0" smtClean="0"/>
              <a:t>contains B </a:t>
            </a:r>
            <a:r>
              <a:rPr lang="en-GB" i="1" dirty="0"/>
              <a:t>objects</a:t>
            </a:r>
          </a:p>
          <a:p>
            <a:pPr lvl="1"/>
            <a:r>
              <a:rPr lang="en-GB" dirty="0" smtClean="0"/>
              <a:t>A </a:t>
            </a:r>
            <a:r>
              <a:rPr lang="en-GB" i="1" dirty="0"/>
              <a:t>records instances of B objects</a:t>
            </a:r>
          </a:p>
          <a:p>
            <a:pPr lvl="1"/>
            <a:r>
              <a:rPr lang="en-GB" dirty="0" smtClean="0"/>
              <a:t>A </a:t>
            </a:r>
            <a:r>
              <a:rPr lang="en-GB" i="1" dirty="0"/>
              <a:t>closely </a:t>
            </a:r>
            <a:r>
              <a:rPr lang="en-GB" i="1" dirty="0" smtClean="0"/>
              <a:t>uses B </a:t>
            </a:r>
            <a:r>
              <a:rPr lang="en-GB" i="1" dirty="0"/>
              <a:t>objects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has </a:t>
            </a:r>
            <a:r>
              <a:rPr lang="en-GB" i="1" dirty="0"/>
              <a:t>initialization </a:t>
            </a:r>
            <a:r>
              <a:rPr lang="en-GB" i="1" dirty="0" smtClean="0"/>
              <a:t>data that </a:t>
            </a:r>
            <a:r>
              <a:rPr lang="en-GB" i="1" dirty="0"/>
              <a:t>is needed when creating B objects.</a:t>
            </a:r>
          </a:p>
          <a:p>
            <a:r>
              <a:rPr lang="en-GB" b="1" dirty="0" smtClean="0"/>
              <a:t>Mechanics:</a:t>
            </a:r>
          </a:p>
          <a:p>
            <a:pPr>
              <a:buNone/>
            </a:pPr>
            <a:r>
              <a:rPr lang="en-GB" dirty="0" smtClean="0"/>
              <a:t>	Step </a:t>
            </a:r>
            <a:r>
              <a:rPr lang="en-GB" dirty="0"/>
              <a:t>1: Look at Domain / Design model and ask: “Who should be creating these classes”? </a:t>
            </a:r>
          </a:p>
          <a:p>
            <a:pPr>
              <a:buNone/>
            </a:pPr>
            <a:r>
              <a:rPr lang="en-GB" dirty="0" smtClean="0"/>
              <a:t>	Step </a:t>
            </a:r>
            <a:r>
              <a:rPr lang="en-GB" dirty="0"/>
              <a:t>2:Look for classes that </a:t>
            </a:r>
            <a:r>
              <a:rPr lang="en-GB" i="1" dirty="0"/>
              <a:t>create, aggregate, etc.</a:t>
            </a:r>
          </a:p>
          <a:p>
            <a:pPr>
              <a:buNone/>
            </a:pPr>
            <a:r>
              <a:rPr lang="en-GB" dirty="0" smtClean="0"/>
              <a:t>	Step </a:t>
            </a:r>
            <a:r>
              <a:rPr lang="en-GB" dirty="0"/>
              <a:t>3:Sketch or update interaction / class diagrams.</a:t>
            </a:r>
          </a:p>
          <a:p>
            <a:r>
              <a:rPr lang="en-GB" b="1" dirty="0"/>
              <a:t>Contradictions:</a:t>
            </a:r>
          </a:p>
          <a:p>
            <a:pPr>
              <a:buNone/>
            </a:pPr>
            <a:r>
              <a:rPr lang="en-GB" dirty="0" smtClean="0"/>
              <a:t>	Sometimes </a:t>
            </a:r>
            <a:r>
              <a:rPr lang="en-GB" dirty="0"/>
              <a:t>it’s time </a:t>
            </a:r>
            <a:r>
              <a:rPr lang="en-GB" dirty="0" smtClean="0"/>
              <a:t>consuming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939</Words>
  <Application>Microsoft Office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GRASP Patterns</vt:lpstr>
      <vt:lpstr>Patterns</vt:lpstr>
      <vt:lpstr> GRASP Patterns</vt:lpstr>
      <vt:lpstr>GRASP -Information Expert</vt:lpstr>
      <vt:lpstr>GRASP -Information Expert</vt:lpstr>
      <vt:lpstr>GRASP -Information Expert</vt:lpstr>
      <vt:lpstr>GRASP -Information Expert</vt:lpstr>
      <vt:lpstr>GRASP -Information Expert</vt:lpstr>
      <vt:lpstr>GRASP –Creator Pattern</vt:lpstr>
      <vt:lpstr>GRASP –Creator Pattern</vt:lpstr>
      <vt:lpstr>GRASP –Low Coupling</vt:lpstr>
      <vt:lpstr>GRASP –Low Coupling</vt:lpstr>
      <vt:lpstr>GRASP –Low Coupling</vt:lpstr>
      <vt:lpstr>GRASP –Low Coupling</vt:lpstr>
      <vt:lpstr>GRASP –High Cohesion</vt:lpstr>
      <vt:lpstr>GRASP –High Cohesion</vt:lpstr>
      <vt:lpstr>GRASP –High Cohesion</vt:lpstr>
      <vt:lpstr>GRASP -Controller</vt:lpstr>
      <vt:lpstr>GRASP –Controller </vt:lpstr>
      <vt:lpstr>Assigning Responsibilities –Other Sources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GRASP Patterns</dc:title>
  <dc:creator>taimoor</dc:creator>
  <cp:lastModifiedBy>Muhammad Taimoor Khan</cp:lastModifiedBy>
  <cp:revision>53</cp:revision>
  <dcterms:created xsi:type="dcterms:W3CDTF">2012-12-22T17:53:03Z</dcterms:created>
  <dcterms:modified xsi:type="dcterms:W3CDTF">2015-11-05T03:17:54Z</dcterms:modified>
</cp:coreProperties>
</file>