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C8552-4BE8-4273-B656-4A2FDD3826CE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1DD7A-B704-44BB-B29A-013712D94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57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5640" indent="-298323" defTabSz="914857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93292" indent="-238658" defTabSz="914857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70609" indent="-238658" defTabSz="914857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47926" indent="-238658" defTabSz="914857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25242" indent="-238658" defTabSz="9148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02559" indent="-238658" defTabSz="9148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79876" indent="-238658" defTabSz="9148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57193" indent="-238658" defTabSz="91485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A5A587-9AC3-445D-B054-7D064C0F06ED}" type="slidenum">
              <a:rPr lang="en-US" altLang="en-US" sz="1100"/>
              <a:pPr/>
              <a:t>9</a:t>
            </a:fld>
            <a:endParaRPr lang="en-US" altLang="en-US" sz="11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Design (UML)</a:t>
            </a:r>
          </a:p>
        </p:txBody>
      </p:sp>
    </p:spTree>
    <p:extLst>
      <p:ext uri="{BB962C8B-B14F-4D97-AF65-F5344CB8AC3E}">
        <p14:creationId xmlns:p14="http://schemas.microsoft.com/office/powerpoint/2010/main" val="273340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Classes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685800" y="1676400"/>
            <a:ext cx="2057400" cy="2571750"/>
            <a:chOff x="576" y="1056"/>
            <a:chExt cx="1296" cy="162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attributes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operations</a:t>
              </a:r>
            </a:p>
          </p:txBody>
        </p:sp>
      </p:grp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3352800" y="1412875"/>
            <a:ext cx="554672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 i="1"/>
              <a:t>class</a:t>
            </a:r>
            <a:r>
              <a:rPr lang="en-US" altLang="en-US" sz="2400"/>
              <a:t> is a description of a set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objects that share the same attributes,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operations, relationships, and semantics.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Graphically, a class is rendered as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rectangle, usually including its name,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attributes, and operations in separate,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designated compartments. </a:t>
            </a:r>
          </a:p>
        </p:txBody>
      </p:sp>
    </p:spTree>
    <p:extLst>
      <p:ext uri="{BB962C8B-B14F-4D97-AF65-F5344CB8AC3E}">
        <p14:creationId xmlns:p14="http://schemas.microsoft.com/office/powerpoint/2010/main" val="403779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Relationships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3025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 UML, object interconnections (logical or physical), are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modeled as relationships.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There are three kinds of relationships in UML: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/>
              <a:t> dependencies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altLang="en-US" sz="240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/>
              <a:t> generalizations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US" altLang="en-US" sz="2400"/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/>
              <a:t> associations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6540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</p:spPr>
        <p:txBody>
          <a:bodyPr/>
          <a:lstStyle/>
          <a:p>
            <a:r>
              <a:rPr lang="en-US" altLang="en-US" smtClean="0"/>
              <a:t>Dependency Relationships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219200" y="37338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CourseSchedule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219200" y="4267200"/>
            <a:ext cx="2438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219200" y="4648200"/>
            <a:ext cx="2438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add(c : Course)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remove(c : Course)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410200" y="41910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Course</a:t>
            </a:r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3657600" y="4495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609600" y="1295400"/>
            <a:ext cx="81089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 i="1"/>
              <a:t>dependency</a:t>
            </a:r>
            <a:r>
              <a:rPr lang="en-US" altLang="en-US" sz="2400"/>
              <a:t> indicates a semantic relationship between two 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more elements.  The dependency from </a:t>
            </a:r>
            <a:r>
              <a:rPr lang="en-US" altLang="en-US" sz="2400" i="1"/>
              <a:t>CourseSchedule</a:t>
            </a:r>
            <a:r>
              <a:rPr lang="en-US" altLang="en-US" sz="2400"/>
              <a:t> to </a:t>
            </a:r>
            <a:r>
              <a:rPr lang="en-US" altLang="en-US" sz="2400" i="1"/>
              <a:t>Course</a:t>
            </a:r>
            <a:r>
              <a:rPr lang="en-US" altLang="en-US" sz="2400"/>
              <a:t> exists because </a:t>
            </a:r>
            <a:r>
              <a:rPr lang="en-US" altLang="en-US" sz="2400" i="1"/>
              <a:t>Course</a:t>
            </a:r>
            <a:r>
              <a:rPr lang="en-US" altLang="en-US" sz="2400"/>
              <a:t> is used in both the </a:t>
            </a:r>
            <a:r>
              <a:rPr lang="en-US" altLang="en-US" sz="2400" b="1"/>
              <a:t>add</a:t>
            </a:r>
            <a:r>
              <a:rPr lang="en-US" altLang="en-US" sz="2400"/>
              <a:t> and </a:t>
            </a:r>
            <a:r>
              <a:rPr lang="en-US" altLang="en-US" sz="2400" b="1"/>
              <a:t>remove</a:t>
            </a:r>
            <a:r>
              <a:rPr lang="en-US" altLang="en-US" sz="2400"/>
              <a:t> operations of </a:t>
            </a:r>
            <a:r>
              <a:rPr lang="en-US" altLang="en-US" sz="2400" i="1"/>
              <a:t>CourseSchedule</a:t>
            </a:r>
            <a:r>
              <a:rPr lang="en-US" altLang="en-US" sz="240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35172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Generalization Relationships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660400" y="17272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810000" y="2209800"/>
            <a:ext cx="50768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 i="1"/>
              <a:t>generalization</a:t>
            </a:r>
            <a:r>
              <a:rPr lang="en-US" altLang="en-US" sz="2400"/>
              <a:t> connects a subclass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to its superclass. It denotes an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inheritance of attributes and behavior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from the superclass to the subclass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indicates a specialization in the subclass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of the more general superclass.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85800" y="41910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grpSp>
        <p:nvGrpSpPr>
          <p:cNvPr id="41991" name="Group 6"/>
          <p:cNvGrpSpPr>
            <a:grpSpLocks/>
          </p:cNvGrpSpPr>
          <p:nvPr/>
        </p:nvGrpSpPr>
        <p:grpSpPr bwMode="auto">
          <a:xfrm>
            <a:off x="1676400" y="2514600"/>
            <a:ext cx="419100" cy="1676400"/>
            <a:chOff x="968" y="1584"/>
            <a:chExt cx="264" cy="1056"/>
          </a:xfrm>
        </p:grpSpPr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>
              <a:off x="1104" y="182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Freeform 8"/>
            <p:cNvSpPr>
              <a:spLocks/>
            </p:cNvSpPr>
            <p:nvPr/>
          </p:nvSpPr>
          <p:spPr bwMode="auto">
            <a:xfrm>
              <a:off x="968" y="1584"/>
              <a:ext cx="264" cy="240"/>
            </a:xfrm>
            <a:custGeom>
              <a:avLst/>
              <a:gdLst>
                <a:gd name="T0" fmla="*/ 89 w 336"/>
                <a:gd name="T1" fmla="*/ 0 h 240"/>
                <a:gd name="T2" fmla="*/ 0 w 336"/>
                <a:gd name="T3" fmla="*/ 240 h 240"/>
                <a:gd name="T4" fmla="*/ 207 w 336"/>
                <a:gd name="T5" fmla="*/ 240 h 240"/>
                <a:gd name="T6" fmla="*/ 89 w 336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40"/>
                <a:gd name="T14" fmla="*/ 336 w 336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72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430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296400" cy="533400"/>
          </a:xfrm>
        </p:spPr>
        <p:txBody>
          <a:bodyPr/>
          <a:lstStyle/>
          <a:p>
            <a:r>
              <a:rPr lang="en-US" altLang="en-US" smtClean="0"/>
              <a:t>Generalization Relationships (Cont’d)</a:t>
            </a:r>
          </a:p>
        </p:txBody>
      </p:sp>
      <p:sp>
        <p:nvSpPr>
          <p:cNvPr id="43012" name="Rectangle 1027"/>
          <p:cNvSpPr>
            <a:spLocks noChangeArrowheads="1"/>
          </p:cNvSpPr>
          <p:nvPr/>
        </p:nvSpPr>
        <p:spPr bwMode="auto">
          <a:xfrm>
            <a:off x="1295400" y="28194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43013" name="Text Box 1028"/>
          <p:cNvSpPr txBox="1">
            <a:spLocks noChangeArrowheads="1"/>
          </p:cNvSpPr>
          <p:nvPr/>
        </p:nvSpPr>
        <p:spPr bwMode="auto">
          <a:xfrm>
            <a:off x="457200" y="12954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UML permits a class to inherit from multiple superclasses, although some programming languages (</a:t>
            </a:r>
            <a:r>
              <a:rPr lang="en-US" altLang="en-US" sz="2400" i="1"/>
              <a:t>e.g.,</a:t>
            </a:r>
            <a:r>
              <a:rPr lang="en-US" altLang="en-US" sz="2400"/>
              <a:t> Java) do not permit multiple inheritance. </a:t>
            </a:r>
          </a:p>
        </p:txBody>
      </p:sp>
      <p:sp>
        <p:nvSpPr>
          <p:cNvPr id="43014" name="Rectangle 1029"/>
          <p:cNvSpPr>
            <a:spLocks noChangeArrowheads="1"/>
          </p:cNvSpPr>
          <p:nvPr/>
        </p:nvSpPr>
        <p:spPr bwMode="auto">
          <a:xfrm>
            <a:off x="2895600" y="5029200"/>
            <a:ext cx="3048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TeachingAssistant</a:t>
            </a:r>
          </a:p>
        </p:txBody>
      </p:sp>
      <p:sp>
        <p:nvSpPr>
          <p:cNvPr id="43015" name="Line 1030"/>
          <p:cNvSpPr>
            <a:spLocks noChangeShapeType="1"/>
          </p:cNvSpPr>
          <p:nvPr/>
        </p:nvSpPr>
        <p:spPr bwMode="auto">
          <a:xfrm>
            <a:off x="4343400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Freeform 1031"/>
          <p:cNvSpPr>
            <a:spLocks/>
          </p:cNvSpPr>
          <p:nvPr/>
        </p:nvSpPr>
        <p:spPr bwMode="auto">
          <a:xfrm>
            <a:off x="2755900" y="3619500"/>
            <a:ext cx="419100" cy="398463"/>
          </a:xfrm>
          <a:custGeom>
            <a:avLst/>
            <a:gdLst>
              <a:gd name="T0" fmla="*/ 224036391 w 336"/>
              <a:gd name="T1" fmla="*/ 0 h 240"/>
              <a:gd name="T2" fmla="*/ 0 w 336"/>
              <a:gd name="T3" fmla="*/ 661553177 h 240"/>
              <a:gd name="T4" fmla="*/ 522752411 w 336"/>
              <a:gd name="T5" fmla="*/ 661553177 h 240"/>
              <a:gd name="T6" fmla="*/ 224036391 w 33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40"/>
              <a:gd name="T14" fmla="*/ 336 w 33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1032"/>
          <p:cNvSpPr>
            <a:spLocks noChangeArrowheads="1"/>
          </p:cNvSpPr>
          <p:nvPr/>
        </p:nvSpPr>
        <p:spPr bwMode="auto">
          <a:xfrm>
            <a:off x="4724400" y="2895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43018" name="Freeform 1033"/>
          <p:cNvSpPr>
            <a:spLocks/>
          </p:cNvSpPr>
          <p:nvPr/>
        </p:nvSpPr>
        <p:spPr bwMode="auto">
          <a:xfrm>
            <a:off x="5562600" y="3657600"/>
            <a:ext cx="419100" cy="398463"/>
          </a:xfrm>
          <a:custGeom>
            <a:avLst/>
            <a:gdLst>
              <a:gd name="T0" fmla="*/ 224036391 w 336"/>
              <a:gd name="T1" fmla="*/ 0 h 240"/>
              <a:gd name="T2" fmla="*/ 0 w 336"/>
              <a:gd name="T3" fmla="*/ 661553177 h 240"/>
              <a:gd name="T4" fmla="*/ 522752411 w 336"/>
              <a:gd name="T5" fmla="*/ 661553177 h 240"/>
              <a:gd name="T6" fmla="*/ 224036391 w 33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40"/>
              <a:gd name="T14" fmla="*/ 336 w 33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40">
                <a:moveTo>
                  <a:pt x="144" y="0"/>
                </a:moveTo>
                <a:lnTo>
                  <a:pt x="0" y="240"/>
                </a:lnTo>
                <a:lnTo>
                  <a:pt x="336" y="240"/>
                </a:lnTo>
                <a:lnTo>
                  <a:pt x="144" y="0"/>
                </a:lnTo>
                <a:close/>
              </a:path>
            </a:pathLst>
          </a:custGeom>
          <a:solidFill>
            <a:schemeClr val="bg1"/>
          </a:solidFill>
          <a:ln w="19050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Freeform 1034"/>
          <p:cNvSpPr>
            <a:spLocks/>
          </p:cNvSpPr>
          <p:nvPr/>
        </p:nvSpPr>
        <p:spPr bwMode="auto">
          <a:xfrm>
            <a:off x="2971800" y="4038600"/>
            <a:ext cx="2819400" cy="457200"/>
          </a:xfrm>
          <a:custGeom>
            <a:avLst/>
            <a:gdLst>
              <a:gd name="T0" fmla="*/ 0 w 1776"/>
              <a:gd name="T1" fmla="*/ 0 h 288"/>
              <a:gd name="T2" fmla="*/ 0 w 1776"/>
              <a:gd name="T3" fmla="*/ 725805000 h 288"/>
              <a:gd name="T4" fmla="*/ 2147483647 w 1776"/>
              <a:gd name="T5" fmla="*/ 725805000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0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533400"/>
          </a:xfrm>
        </p:spPr>
        <p:txBody>
          <a:bodyPr/>
          <a:lstStyle/>
          <a:p>
            <a:r>
              <a:rPr lang="en-US" altLang="en-US" smtClean="0"/>
              <a:t>Association Relationships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089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If two classes in a model need to communicate with each other, there must be link between them.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 </a:t>
            </a:r>
            <a:r>
              <a:rPr lang="en-US" altLang="en-US" sz="2400" i="1"/>
              <a:t>association</a:t>
            </a:r>
            <a:r>
              <a:rPr lang="en-US" altLang="en-US" sz="2400"/>
              <a:t> denotes that link. </a:t>
            </a: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Instructor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88034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/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1089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can indicate the </a:t>
            </a:r>
            <a:r>
              <a:rPr lang="en-US" altLang="en-US" sz="2400" i="1"/>
              <a:t>multiplicity</a:t>
            </a:r>
            <a:r>
              <a:rPr lang="en-US" altLang="en-US" sz="2400"/>
              <a:t> of an association by adding </a:t>
            </a:r>
            <a:r>
              <a:rPr lang="en-US" altLang="en-US" sz="2400" i="1"/>
              <a:t>multiplicity adornments</a:t>
            </a:r>
            <a:r>
              <a:rPr lang="en-US" altLang="en-US" sz="2400"/>
              <a:t> to the line denoting the association.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example indicates that a </a:t>
            </a:r>
            <a:r>
              <a:rPr lang="en-US" altLang="en-US" sz="2400" i="1"/>
              <a:t>Student</a:t>
            </a:r>
            <a:r>
              <a:rPr lang="en-US" altLang="en-US" sz="2400"/>
              <a:t> has one or more </a:t>
            </a:r>
            <a:r>
              <a:rPr lang="en-US" altLang="en-US" sz="2400" i="1"/>
              <a:t>Instructors</a:t>
            </a:r>
            <a:r>
              <a:rPr lang="en-US" altLang="en-US" sz="2400"/>
              <a:t>:</a:t>
            </a: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Instructor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56388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194332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/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108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example indicates that every </a:t>
            </a:r>
            <a:r>
              <a:rPr lang="en-US" altLang="en-US" sz="2400" i="1"/>
              <a:t>Instructor</a:t>
            </a:r>
            <a:r>
              <a:rPr lang="en-US" altLang="en-US" sz="2400"/>
              <a:t> has one or more </a:t>
            </a:r>
            <a:r>
              <a:rPr lang="en-US" altLang="en-US" sz="2400" i="1"/>
              <a:t>Students</a:t>
            </a:r>
            <a:r>
              <a:rPr lang="en-US" altLang="en-US" sz="2400"/>
              <a:t>:</a:t>
            </a: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Instructor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685800" y="37719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146615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29600" cy="533400"/>
          </a:xfrm>
        </p:spPr>
        <p:txBody>
          <a:bodyPr/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108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can also indicate the behavior of an object in an association (</a:t>
            </a:r>
            <a:r>
              <a:rPr lang="en-US" altLang="en-US" sz="2400" i="1"/>
              <a:t>i.e.,</a:t>
            </a:r>
            <a:r>
              <a:rPr lang="en-US" altLang="en-US" sz="2400"/>
              <a:t> the </a:t>
            </a:r>
            <a:r>
              <a:rPr lang="en-US" altLang="en-US" sz="2400" i="1"/>
              <a:t>role </a:t>
            </a:r>
            <a:r>
              <a:rPr lang="en-US" altLang="en-US" sz="2400"/>
              <a:t>of an object) using </a:t>
            </a:r>
            <a:r>
              <a:rPr lang="en-US" altLang="en-US" sz="2400" i="1"/>
              <a:t>rolenames.</a:t>
            </a:r>
            <a:endParaRPr lang="en-US" altLang="en-US" sz="2400"/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Instructor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4724400" y="3581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learns from</a:t>
            </a: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28194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teaches</a:t>
            </a:r>
          </a:p>
        </p:txBody>
      </p:sp>
    </p:spTree>
    <p:extLst>
      <p:ext uri="{BB962C8B-B14F-4D97-AF65-F5344CB8AC3E}">
        <p14:creationId xmlns:p14="http://schemas.microsoft.com/office/powerpoint/2010/main" val="210562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524000" y="12954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We can also name the association.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Team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membership</a:t>
            </a:r>
          </a:p>
        </p:txBody>
      </p:sp>
      <p:sp>
        <p:nvSpPr>
          <p:cNvPr id="48137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78558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We can specify dual associations.</a:t>
            </a: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>
            <a:off x="2743200" y="4038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6324600" y="3810000"/>
            <a:ext cx="2057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Team</a:t>
            </a: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685800" y="3759200"/>
            <a:ext cx="2057400" cy="149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810000" y="3581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member of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27432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2743200" y="48768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810000" y="4876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president of</a:t>
            </a:r>
          </a:p>
        </p:txBody>
      </p:sp>
      <p:sp>
        <p:nvSpPr>
          <p:cNvPr id="49164" name="Text Box 13"/>
          <p:cNvSpPr txBox="1">
            <a:spLocks noChangeArrowheads="1"/>
          </p:cNvSpPr>
          <p:nvPr/>
        </p:nvSpPr>
        <p:spPr bwMode="auto">
          <a:xfrm>
            <a:off x="2743200" y="4876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49165" name="Text Box 14"/>
          <p:cNvSpPr txBox="1">
            <a:spLocks noChangeArrowheads="1"/>
          </p:cNvSpPr>
          <p:nvPr/>
        </p:nvSpPr>
        <p:spPr bwMode="auto">
          <a:xfrm>
            <a:off x="5715000" y="4876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  <p:sp>
        <p:nvSpPr>
          <p:cNvPr id="49166" name="Text Box 15"/>
          <p:cNvSpPr txBox="1">
            <a:spLocks noChangeArrowheads="1"/>
          </p:cNvSpPr>
          <p:nvPr/>
        </p:nvSpPr>
        <p:spPr bwMode="auto">
          <a:xfrm>
            <a:off x="5715000" y="4038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36256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Names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685800" y="1676400"/>
            <a:ext cx="2057400" cy="2571750"/>
            <a:chOff x="576" y="1056"/>
            <a:chExt cx="1296" cy="1620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ClassName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attributes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operations</a:t>
              </a:r>
            </a:p>
          </p:txBody>
        </p:sp>
      </p:grp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3352800" y="1600200"/>
            <a:ext cx="5486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name of the class is the only required tag in the graphical representation of a class.  It always appears in the top-most compartment.</a:t>
            </a:r>
          </a:p>
        </p:txBody>
      </p:sp>
    </p:spTree>
    <p:extLst>
      <p:ext uri="{BB962C8B-B14F-4D97-AF65-F5344CB8AC3E}">
        <p14:creationId xmlns:p14="http://schemas.microsoft.com/office/powerpoint/2010/main" val="373455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1089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can constrain the association relationship by defining the </a:t>
            </a:r>
            <a:r>
              <a:rPr lang="en-US" altLang="en-US" sz="2400" i="1"/>
              <a:t>navigability</a:t>
            </a:r>
            <a:r>
              <a:rPr lang="en-US" altLang="en-US" sz="2400"/>
              <a:t> of the association. Here, a </a:t>
            </a:r>
            <a:r>
              <a:rPr lang="en-US" altLang="en-US" sz="2400" i="1"/>
              <a:t>Router</a:t>
            </a:r>
            <a:r>
              <a:rPr lang="en-US" altLang="en-US" sz="2400"/>
              <a:t> object requests services from a </a:t>
            </a:r>
            <a:r>
              <a:rPr lang="en-US" altLang="en-US" sz="2400" i="1"/>
              <a:t>DNS</a:t>
            </a:r>
            <a:r>
              <a:rPr lang="en-US" altLang="en-US" sz="2400"/>
              <a:t> object by sending messages to (invoking the operations of) the server. The direction of the association indicates that the server has no knowledge of the </a:t>
            </a:r>
            <a:r>
              <a:rPr lang="en-US" altLang="en-US" sz="2400" i="1"/>
              <a:t>Router</a:t>
            </a:r>
            <a:r>
              <a:rPr lang="en-US" altLang="en-US" sz="2400"/>
              <a:t>.</a:t>
            </a:r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3124200" y="47244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990600" y="4419600"/>
            <a:ext cx="2133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Router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5486400" y="4470400"/>
            <a:ext cx="2819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DomainNameServer</a:t>
            </a:r>
          </a:p>
        </p:txBody>
      </p:sp>
    </p:spTree>
    <p:extLst>
      <p:ext uri="{BB962C8B-B14F-4D97-AF65-F5344CB8AC3E}">
        <p14:creationId xmlns:p14="http://schemas.microsoft.com/office/powerpoint/2010/main" val="215296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108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Associations can also be objects themselves, called </a:t>
            </a:r>
            <a:r>
              <a:rPr lang="en-US" altLang="en-US" sz="2400" i="1"/>
              <a:t>link</a:t>
            </a:r>
            <a:r>
              <a:rPr lang="en-US" altLang="en-US" sz="2400"/>
              <a:t> </a:t>
            </a:r>
            <a:r>
              <a:rPr lang="en-US" altLang="en-US" sz="2400" i="1"/>
              <a:t>classes</a:t>
            </a:r>
            <a:r>
              <a:rPr lang="en-US" altLang="en-US" sz="2400"/>
              <a:t> or an </a:t>
            </a:r>
            <a:r>
              <a:rPr lang="en-US" altLang="en-US" sz="2400" i="1"/>
              <a:t>association classes</a:t>
            </a:r>
            <a:r>
              <a:rPr lang="en-US" altLang="en-US" sz="2400"/>
              <a:t>.</a:t>
            </a:r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685800" y="5257800"/>
            <a:ext cx="7696200" cy="546100"/>
            <a:chOff x="432" y="3072"/>
            <a:chExt cx="4848" cy="344"/>
          </a:xfrm>
        </p:grpSpPr>
        <p:sp>
          <p:nvSpPr>
            <p:cNvPr id="51212" name="Line 5"/>
            <p:cNvSpPr>
              <a:spLocks noChangeShapeType="1"/>
            </p:cNvSpPr>
            <p:nvPr/>
          </p:nvSpPr>
          <p:spPr bwMode="auto">
            <a:xfrm>
              <a:off x="1728" y="3248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3" name="Rectangle 6"/>
            <p:cNvSpPr>
              <a:spLocks noChangeArrowheads="1"/>
            </p:cNvSpPr>
            <p:nvPr/>
          </p:nvSpPr>
          <p:spPr bwMode="auto">
            <a:xfrm>
              <a:off x="3984" y="3080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Warranty</a:t>
              </a:r>
            </a:p>
          </p:txBody>
        </p:sp>
        <p:sp>
          <p:nvSpPr>
            <p:cNvPr id="51214" name="Rectangle 7"/>
            <p:cNvSpPr>
              <a:spLocks noChangeArrowheads="1"/>
            </p:cNvSpPr>
            <p:nvPr/>
          </p:nvSpPr>
          <p:spPr bwMode="auto">
            <a:xfrm>
              <a:off x="432" y="3072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Product</a:t>
              </a:r>
            </a:p>
          </p:txBody>
        </p:sp>
      </p:grpSp>
      <p:sp>
        <p:nvSpPr>
          <p:cNvPr id="51206" name="Line 8"/>
          <p:cNvSpPr>
            <a:spLocks noChangeShapeType="1"/>
          </p:cNvSpPr>
          <p:nvPr/>
        </p:nvSpPr>
        <p:spPr bwMode="auto">
          <a:xfrm>
            <a:off x="4495800" y="4343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07" name="Group 9"/>
          <p:cNvGrpSpPr>
            <a:grpSpLocks/>
          </p:cNvGrpSpPr>
          <p:nvPr/>
        </p:nvGrpSpPr>
        <p:grpSpPr bwMode="auto">
          <a:xfrm>
            <a:off x="3467100" y="2286000"/>
            <a:ext cx="2057400" cy="1981200"/>
            <a:chOff x="2256" y="1344"/>
            <a:chExt cx="1296" cy="1248"/>
          </a:xfrm>
        </p:grpSpPr>
        <p:sp>
          <p:nvSpPr>
            <p:cNvPr id="51209" name="Rectangle 10"/>
            <p:cNvSpPr>
              <a:spLocks noChangeArrowheads="1"/>
            </p:cNvSpPr>
            <p:nvPr/>
          </p:nvSpPr>
          <p:spPr bwMode="auto">
            <a:xfrm>
              <a:off x="2256" y="2400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210" name="Rectangle 11"/>
            <p:cNvSpPr>
              <a:spLocks noChangeArrowheads="1"/>
            </p:cNvSpPr>
            <p:nvPr/>
          </p:nvSpPr>
          <p:spPr bwMode="auto">
            <a:xfrm>
              <a:off x="2256" y="1344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Registration</a:t>
              </a:r>
            </a:p>
          </p:txBody>
        </p:sp>
        <p:sp>
          <p:nvSpPr>
            <p:cNvPr id="51211" name="Rectangle 12"/>
            <p:cNvSpPr>
              <a:spLocks noChangeArrowheads="1"/>
            </p:cNvSpPr>
            <p:nvPr/>
          </p:nvSpPr>
          <p:spPr bwMode="auto">
            <a:xfrm>
              <a:off x="2256" y="1680"/>
              <a:ext cx="129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modelNumber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serialNumber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warrentyCode</a:t>
              </a:r>
            </a:p>
          </p:txBody>
        </p:sp>
      </p:grpSp>
      <p:sp>
        <p:nvSpPr>
          <p:cNvPr id="51208" name="Text Box 13"/>
          <p:cNvSpPr txBox="1">
            <a:spLocks noChangeArrowheads="1"/>
          </p:cNvSpPr>
          <p:nvPr/>
        </p:nvSpPr>
        <p:spPr bwMode="auto">
          <a:xfrm>
            <a:off x="2743200" y="5486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61477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533400"/>
          </a:xfrm>
        </p:spPr>
        <p:txBody>
          <a:bodyPr/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A class can have a </a:t>
            </a:r>
            <a:r>
              <a:rPr lang="en-US" altLang="en-US" sz="2400" i="1"/>
              <a:t>self association</a:t>
            </a:r>
            <a:r>
              <a:rPr lang="en-US" altLang="en-US" sz="2400"/>
              <a:t>.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2667000" y="3581400"/>
            <a:ext cx="3505200" cy="1585913"/>
            <a:chOff x="1680" y="2256"/>
            <a:chExt cx="2208" cy="999"/>
          </a:xfrm>
        </p:grpSpPr>
        <p:sp>
          <p:nvSpPr>
            <p:cNvPr id="52230" name="Rectangle 5"/>
            <p:cNvSpPr>
              <a:spLocks noChangeArrowheads="1"/>
            </p:cNvSpPr>
            <p:nvPr/>
          </p:nvSpPr>
          <p:spPr bwMode="auto">
            <a:xfrm>
              <a:off x="2544" y="2256"/>
              <a:ext cx="1296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2231" name="Rectangle 6"/>
            <p:cNvSpPr>
              <a:spLocks noChangeArrowheads="1"/>
            </p:cNvSpPr>
            <p:nvPr/>
          </p:nvSpPr>
          <p:spPr bwMode="auto">
            <a:xfrm>
              <a:off x="1680" y="2784"/>
              <a:ext cx="153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LinkedListNode</a:t>
              </a:r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next</a:t>
              </a:r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3216" y="302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previous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15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7848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We can model objects that contain other objects by way of special associations called </a:t>
            </a:r>
            <a:r>
              <a:rPr lang="en-US" altLang="en-US" sz="2400" i="1"/>
              <a:t>aggregations</a:t>
            </a:r>
            <a:r>
              <a:rPr lang="en-US" altLang="en-US" sz="2400"/>
              <a:t> and </a:t>
            </a:r>
            <a:r>
              <a:rPr lang="en-US" altLang="en-US" sz="2400" i="1"/>
              <a:t>compositions.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 </a:t>
            </a:r>
            <a:r>
              <a:rPr lang="en-US" altLang="en-US" sz="2400" i="1"/>
              <a:t>aggregation</a:t>
            </a:r>
            <a:r>
              <a:rPr lang="en-US" altLang="en-US" sz="2400"/>
              <a:t> specifies a whole-part relationship between an aggregate (a whole) and a constituent part, where the part can exist independently from the aggregate. Aggregations are denoted by a hollow-diamond adornment on the association.</a:t>
            </a:r>
          </a:p>
        </p:txBody>
      </p:sp>
      <p:grpSp>
        <p:nvGrpSpPr>
          <p:cNvPr id="53253" name="Group 4"/>
          <p:cNvGrpSpPr>
            <a:grpSpLocks/>
          </p:cNvGrpSpPr>
          <p:nvPr/>
        </p:nvGrpSpPr>
        <p:grpSpPr bwMode="auto">
          <a:xfrm>
            <a:off x="914400" y="4267200"/>
            <a:ext cx="7086600" cy="1447800"/>
            <a:chOff x="576" y="2496"/>
            <a:chExt cx="4464" cy="912"/>
          </a:xfrm>
        </p:grpSpPr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576" y="2496"/>
              <a:ext cx="1344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Car</a:t>
              </a:r>
            </a:p>
          </p:txBody>
        </p:sp>
        <p:grpSp>
          <p:nvGrpSpPr>
            <p:cNvPr id="53255" name="Group 6"/>
            <p:cNvGrpSpPr>
              <a:grpSpLocks/>
            </p:cNvGrpSpPr>
            <p:nvPr/>
          </p:nvGrpSpPr>
          <p:grpSpPr bwMode="auto">
            <a:xfrm>
              <a:off x="1920" y="2544"/>
              <a:ext cx="3120" cy="336"/>
              <a:chOff x="1920" y="2544"/>
              <a:chExt cx="3120" cy="336"/>
            </a:xfrm>
          </p:grpSpPr>
          <p:sp>
            <p:nvSpPr>
              <p:cNvPr id="53260" name="Rectangle 7"/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Engine</a:t>
                </a:r>
              </a:p>
            </p:txBody>
          </p:sp>
          <p:grpSp>
            <p:nvGrpSpPr>
              <p:cNvPr id="53261" name="Group 8"/>
              <p:cNvGrpSpPr>
                <a:grpSpLocks/>
              </p:cNvGrpSpPr>
              <p:nvPr/>
            </p:nvGrpSpPr>
            <p:grpSpPr bwMode="auto">
              <a:xfrm>
                <a:off x="1920" y="2736"/>
                <a:ext cx="1584" cy="96"/>
                <a:chOff x="2016" y="2640"/>
                <a:chExt cx="1584" cy="96"/>
              </a:xfrm>
            </p:grpSpPr>
            <p:sp>
              <p:nvSpPr>
                <p:cNvPr id="5326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208" y="268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3" name="Freeform 10"/>
                <p:cNvSpPr>
                  <a:spLocks/>
                </p:cNvSpPr>
                <p:nvPr/>
              </p:nvSpPr>
              <p:spPr bwMode="auto">
                <a:xfrm>
                  <a:off x="2016" y="2640"/>
                  <a:ext cx="192" cy="96"/>
                </a:xfrm>
                <a:custGeom>
                  <a:avLst/>
                  <a:gdLst>
                    <a:gd name="T0" fmla="*/ 0 w 192"/>
                    <a:gd name="T1" fmla="*/ 48 h 96"/>
                    <a:gd name="T2" fmla="*/ 96 w 192"/>
                    <a:gd name="T3" fmla="*/ 0 h 96"/>
                    <a:gd name="T4" fmla="*/ 192 w 192"/>
                    <a:gd name="T5" fmla="*/ 48 h 96"/>
                    <a:gd name="T6" fmla="*/ 96 w 192"/>
                    <a:gd name="T7" fmla="*/ 96 h 96"/>
                    <a:gd name="T8" fmla="*/ 0 w 192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96"/>
                    <a:gd name="T17" fmla="*/ 192 w 192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92" y="48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256" name="Group 11"/>
            <p:cNvGrpSpPr>
              <a:grpSpLocks/>
            </p:cNvGrpSpPr>
            <p:nvPr/>
          </p:nvGrpSpPr>
          <p:grpSpPr bwMode="auto">
            <a:xfrm>
              <a:off x="1920" y="2976"/>
              <a:ext cx="3120" cy="336"/>
              <a:chOff x="1920" y="2976"/>
              <a:chExt cx="3120" cy="336"/>
            </a:xfrm>
          </p:grpSpPr>
          <p:sp>
            <p:nvSpPr>
              <p:cNvPr id="53257" name="Line 12"/>
              <p:cNvSpPr>
                <a:spLocks noChangeShapeType="1"/>
              </p:cNvSpPr>
              <p:nvPr/>
            </p:nvSpPr>
            <p:spPr bwMode="auto">
              <a:xfrm flipV="1">
                <a:off x="2112" y="3120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8" name="Freeform 13"/>
              <p:cNvSpPr>
                <a:spLocks/>
              </p:cNvSpPr>
              <p:nvPr/>
            </p:nvSpPr>
            <p:spPr bwMode="auto">
              <a:xfrm>
                <a:off x="1920" y="3072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9" name="Rectangle 14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Transmission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575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533400"/>
          </a:xfrm>
        </p:spPr>
        <p:txBody>
          <a:bodyPr/>
          <a:lstStyle/>
          <a:p>
            <a:r>
              <a:rPr lang="en-US" altLang="en-US" smtClean="0"/>
              <a:t>Association Relationships (Cont’d)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7848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 i="1"/>
              <a:t>composition </a:t>
            </a:r>
            <a:r>
              <a:rPr lang="en-US" altLang="en-US" sz="2400"/>
              <a:t>indicates a strong ownership and coincident lifetime of parts by the whole (</a:t>
            </a:r>
            <a:r>
              <a:rPr lang="en-US" altLang="en-US" sz="2400" i="1"/>
              <a:t>i.e.,</a:t>
            </a:r>
            <a:r>
              <a:rPr lang="en-US" altLang="en-US" sz="2400"/>
              <a:t> they live and die as a whole). Compositions are denoted by a filled-diamond adornment on the association.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762000" y="3352800"/>
            <a:ext cx="21336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Window</a:t>
            </a:r>
          </a:p>
        </p:txBody>
      </p:sp>
      <p:grpSp>
        <p:nvGrpSpPr>
          <p:cNvPr id="54278" name="Group 5"/>
          <p:cNvGrpSpPr>
            <a:grpSpLocks/>
          </p:cNvGrpSpPr>
          <p:nvPr/>
        </p:nvGrpSpPr>
        <p:grpSpPr bwMode="auto">
          <a:xfrm>
            <a:off x="2895600" y="3352800"/>
            <a:ext cx="5562600" cy="685800"/>
            <a:chOff x="1824" y="2760"/>
            <a:chExt cx="3504" cy="432"/>
          </a:xfrm>
        </p:grpSpPr>
        <p:grpSp>
          <p:nvGrpSpPr>
            <p:cNvPr id="54295" name="Group 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54297" name="Line 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8" name="Freeform 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296" name="Rectangle 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Scrollbar</a:t>
              </a:r>
            </a:p>
          </p:txBody>
        </p:sp>
      </p:grpSp>
      <p:grpSp>
        <p:nvGrpSpPr>
          <p:cNvPr id="54279" name="Group 10"/>
          <p:cNvGrpSpPr>
            <a:grpSpLocks/>
          </p:cNvGrpSpPr>
          <p:nvPr/>
        </p:nvGrpSpPr>
        <p:grpSpPr bwMode="auto">
          <a:xfrm>
            <a:off x="2895600" y="4191000"/>
            <a:ext cx="5562600" cy="685800"/>
            <a:chOff x="1824" y="2760"/>
            <a:chExt cx="3504" cy="432"/>
          </a:xfrm>
        </p:grpSpPr>
        <p:grpSp>
          <p:nvGrpSpPr>
            <p:cNvPr id="54291" name="Group 11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54293" name="Line 12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4" name="Freeform 13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292" name="Rectangle 14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Titlebar</a:t>
              </a:r>
            </a:p>
          </p:txBody>
        </p:sp>
      </p:grpSp>
      <p:grpSp>
        <p:nvGrpSpPr>
          <p:cNvPr id="54280" name="Group 15"/>
          <p:cNvGrpSpPr>
            <a:grpSpLocks/>
          </p:cNvGrpSpPr>
          <p:nvPr/>
        </p:nvGrpSpPr>
        <p:grpSpPr bwMode="auto">
          <a:xfrm>
            <a:off x="2895600" y="5029200"/>
            <a:ext cx="5562600" cy="685800"/>
            <a:chOff x="1824" y="2760"/>
            <a:chExt cx="3504" cy="432"/>
          </a:xfrm>
        </p:grpSpPr>
        <p:grpSp>
          <p:nvGrpSpPr>
            <p:cNvPr id="54287" name="Group 1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54289" name="Line 1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0" name="Freeform 1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288" name="Rectangle 1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Menu</a:t>
              </a:r>
            </a:p>
          </p:txBody>
        </p:sp>
      </p:grpSp>
      <p:sp>
        <p:nvSpPr>
          <p:cNvPr id="54281" name="Text Box 20"/>
          <p:cNvSpPr txBox="1">
            <a:spLocks noChangeArrowheads="1"/>
          </p:cNvSpPr>
          <p:nvPr/>
        </p:nvSpPr>
        <p:spPr bwMode="auto">
          <a:xfrm>
            <a:off x="3200400" y="37338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54282" name="Text Box 21"/>
          <p:cNvSpPr txBox="1">
            <a:spLocks noChangeArrowheads="1"/>
          </p:cNvSpPr>
          <p:nvPr/>
        </p:nvSpPr>
        <p:spPr bwMode="auto">
          <a:xfrm>
            <a:off x="3200400" y="4572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54283" name="Text Box 22"/>
          <p:cNvSpPr txBox="1">
            <a:spLocks noChangeArrowheads="1"/>
          </p:cNvSpPr>
          <p:nvPr/>
        </p:nvSpPr>
        <p:spPr bwMode="auto">
          <a:xfrm>
            <a:off x="3200400" y="541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54284" name="Text Box 23"/>
          <p:cNvSpPr txBox="1">
            <a:spLocks noChangeArrowheads="1"/>
          </p:cNvSpPr>
          <p:nvPr/>
        </p:nvSpPr>
        <p:spPr bwMode="auto">
          <a:xfrm>
            <a:off x="5334000" y="37338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54285" name="Text Box 24"/>
          <p:cNvSpPr txBox="1">
            <a:spLocks noChangeArrowheads="1"/>
          </p:cNvSpPr>
          <p:nvPr/>
        </p:nvSpPr>
        <p:spPr bwMode="auto">
          <a:xfrm>
            <a:off x="5334000" y="4572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  <a:endParaRPr lang="en-US" altLang="en-US" sz="2400"/>
          </a:p>
        </p:txBody>
      </p:sp>
      <p:sp>
        <p:nvSpPr>
          <p:cNvPr id="54286" name="Text Box 25"/>
          <p:cNvSpPr txBox="1">
            <a:spLocks noChangeArrowheads="1"/>
          </p:cNvSpPr>
          <p:nvPr/>
        </p:nvSpPr>
        <p:spPr bwMode="auto">
          <a:xfrm>
            <a:off x="50292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 .. *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12025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Interfaces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3962400" y="1676400"/>
            <a:ext cx="4953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An </a:t>
            </a:r>
            <a:r>
              <a:rPr lang="en-US" altLang="en-US" sz="2400" i="1"/>
              <a:t>interface</a:t>
            </a:r>
            <a:r>
              <a:rPr lang="en-US" altLang="en-US" sz="2400"/>
              <a:t> is a named set of operations that specifies the behavior of objects without showing their inner structure. It can be rendered in the model by a one- or two-compartment rectangle, with the </a:t>
            </a:r>
            <a:r>
              <a:rPr lang="en-US" altLang="en-US" sz="2400" i="1"/>
              <a:t>stereotype</a:t>
            </a:r>
            <a:r>
              <a:rPr lang="en-US" altLang="en-US" sz="2400"/>
              <a:t> &lt;&lt;interface&gt;&gt; above the interface name.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838200" y="2438400"/>
            <a:ext cx="2438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&lt;&lt;interface&gt;&gt;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ControlPanel</a:t>
            </a:r>
          </a:p>
        </p:txBody>
      </p:sp>
    </p:spTree>
    <p:extLst>
      <p:ext uri="{BB962C8B-B14F-4D97-AF65-F5344CB8AC3E}">
        <p14:creationId xmlns:p14="http://schemas.microsoft.com/office/powerpoint/2010/main" val="401455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Interface Services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4495800" y="2286000"/>
            <a:ext cx="441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Interfaces do not get instantiated. They have no attributes or state. Rather, they specify the services offered by a related class.</a:t>
            </a:r>
          </a:p>
        </p:txBody>
      </p: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838200" y="2209800"/>
            <a:ext cx="3200400" cy="2362200"/>
            <a:chOff x="528" y="1152"/>
            <a:chExt cx="2304" cy="1392"/>
          </a:xfrm>
        </p:grpSpPr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528" y="1152"/>
              <a:ext cx="230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&lt;&lt;interface&gt;&gt;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ControlPanel</a:t>
              </a:r>
            </a:p>
          </p:txBody>
        </p:sp>
        <p:sp>
          <p:nvSpPr>
            <p:cNvPr id="56327" name="Rectangle 6"/>
            <p:cNvSpPr>
              <a:spLocks noChangeArrowheads="1"/>
            </p:cNvSpPr>
            <p:nvPr/>
          </p:nvSpPr>
          <p:spPr bwMode="auto">
            <a:xfrm>
              <a:off x="528" y="1824"/>
              <a:ext cx="230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getChoices : Choice[]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makeChoice (c : Choice)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getSelection :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726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Attributes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685800" y="1676400"/>
            <a:ext cx="2590800" cy="3048000"/>
            <a:chOff x="336" y="1056"/>
            <a:chExt cx="1536" cy="192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address   : Address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ssn          : Id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3406775" y="2438400"/>
            <a:ext cx="57372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 </a:t>
            </a:r>
            <a:r>
              <a:rPr lang="en-US" altLang="en-US" sz="2400" i="1"/>
              <a:t>attribute</a:t>
            </a:r>
            <a:r>
              <a:rPr lang="en-US" altLang="en-US" sz="2400"/>
              <a:t> is a named property of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class that describes the object being modeled.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 the class diagram, attributes appear 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second compartment just below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name-compartment.</a:t>
            </a:r>
          </a:p>
        </p:txBody>
      </p:sp>
    </p:spTree>
    <p:extLst>
      <p:ext uri="{BB962C8B-B14F-4D97-AF65-F5344CB8AC3E}">
        <p14:creationId xmlns:p14="http://schemas.microsoft.com/office/powerpoint/2010/main" val="5970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Attributes (Cont’d)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name      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address   :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birthdate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/ age       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ssn          : Id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3657600" y="1219200"/>
            <a:ext cx="5053013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Attributes are usually listed in the form: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  attributeName : Type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</a:t>
            </a:r>
            <a:r>
              <a:rPr lang="en-US" altLang="en-US" sz="2400" i="1"/>
              <a:t>derived</a:t>
            </a:r>
            <a:r>
              <a:rPr lang="en-US" altLang="en-US" sz="2400"/>
              <a:t> attribute is one that can be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computed from other attributes, but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doesn’t actually exist. For example,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Person’s age can be computed from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his birth date. A derived attribute 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designated by a preceding ‘/’ as in: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/ age : Date</a:t>
            </a:r>
          </a:p>
        </p:txBody>
      </p:sp>
    </p:spTree>
    <p:extLst>
      <p:ext uri="{BB962C8B-B14F-4D97-AF65-F5344CB8AC3E}">
        <p14:creationId xmlns:p14="http://schemas.microsoft.com/office/powerpoint/2010/main" val="220120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Attributes (Cont’d)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5800" y="16764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685800" y="2438400"/>
            <a:ext cx="25908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+ name      :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 address   :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# birthdate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/ age           : 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ssn           : Id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685800" y="4724400"/>
            <a:ext cx="2590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3657600" y="2438400"/>
            <a:ext cx="24590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Attributes can be: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+ public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# protected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- private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/ derived</a:t>
            </a:r>
          </a:p>
        </p:txBody>
      </p:sp>
    </p:spTree>
    <p:extLst>
      <p:ext uri="{BB962C8B-B14F-4D97-AF65-F5344CB8AC3E}">
        <p14:creationId xmlns:p14="http://schemas.microsoft.com/office/powerpoint/2010/main" val="30743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Operations</a:t>
            </a: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685800" y="1676400"/>
            <a:ext cx="2438400" cy="4114800"/>
            <a:chOff x="336" y="1056"/>
            <a:chExt cx="1536" cy="2592"/>
          </a:xfrm>
        </p:grpSpPr>
        <p:sp>
          <p:nvSpPr>
            <p:cNvPr id="35846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address   : Address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ssn          : Id</a:t>
              </a:r>
            </a:p>
          </p:txBody>
        </p:sp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eat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sleep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work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play</a:t>
              </a:r>
            </a:p>
          </p:txBody>
        </p:sp>
      </p:grp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3352800" y="4114800"/>
            <a:ext cx="4979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Operations </a:t>
            </a:r>
            <a:r>
              <a:rPr lang="en-US" altLang="en-US" sz="2400"/>
              <a:t>describe the class behavior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and appear in the third compartment. </a:t>
            </a:r>
          </a:p>
        </p:txBody>
      </p:sp>
    </p:spTree>
    <p:extLst>
      <p:ext uri="{BB962C8B-B14F-4D97-AF65-F5344CB8AC3E}">
        <p14:creationId xmlns:p14="http://schemas.microsoft.com/office/powerpoint/2010/main" val="109367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Class Operations (Cont’d)</a:t>
            </a:r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304800" y="1676400"/>
            <a:ext cx="8458200" cy="1922463"/>
            <a:chOff x="288" y="1333"/>
            <a:chExt cx="4944" cy="1211"/>
          </a:xfrm>
        </p:grpSpPr>
        <p:sp>
          <p:nvSpPr>
            <p:cNvPr id="36870" name="Rectangle 4"/>
            <p:cNvSpPr>
              <a:spLocks noChangeArrowheads="1"/>
            </p:cNvSpPr>
            <p:nvPr/>
          </p:nvSpPr>
          <p:spPr bwMode="auto">
            <a:xfrm>
              <a:off x="288" y="1333"/>
              <a:ext cx="4944" cy="3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PhoneBook</a:t>
              </a:r>
            </a:p>
          </p:txBody>
        </p:sp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288" y="1728"/>
              <a:ext cx="4944" cy="2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288" y="1968"/>
              <a:ext cx="49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newEntry (n : Name, a : Address, p : PhoneNumber, d : Description)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getPhone ( n : Name, a : Address) : PhoneNumber</a:t>
              </a:r>
            </a:p>
          </p:txBody>
        </p:sp>
      </p:grp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304800" y="4343400"/>
            <a:ext cx="838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You can specify an operation by stating its signature: listing the name, type, and default value of all parameters, and, in the case of functions, a return type. </a:t>
            </a:r>
          </a:p>
        </p:txBody>
      </p:sp>
    </p:spTree>
    <p:extLst>
      <p:ext uri="{BB962C8B-B14F-4D97-AF65-F5344CB8AC3E}">
        <p14:creationId xmlns:p14="http://schemas.microsoft.com/office/powerpoint/2010/main" val="304918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Depicting Classes</a:t>
            </a:r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6248400" y="2133600"/>
            <a:ext cx="2438400" cy="3581400"/>
            <a:chOff x="3936" y="1296"/>
            <a:chExt cx="1536" cy="2256"/>
          </a:xfrm>
        </p:grpSpPr>
        <p:sp>
          <p:nvSpPr>
            <p:cNvPr id="37907" name="Rectangle 4"/>
            <p:cNvSpPr>
              <a:spLocks noChangeArrowheads="1"/>
            </p:cNvSpPr>
            <p:nvPr/>
          </p:nvSpPr>
          <p:spPr bwMode="auto">
            <a:xfrm>
              <a:off x="3936" y="1296"/>
              <a:ext cx="15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37908" name="Rectangle 5"/>
            <p:cNvSpPr>
              <a:spLocks noChangeArrowheads="1"/>
            </p:cNvSpPr>
            <p:nvPr/>
          </p:nvSpPr>
          <p:spPr bwMode="auto">
            <a:xfrm>
              <a:off x="3936" y="16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name      : String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birthdate : Date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ssn          : Id</a:t>
              </a:r>
            </a:p>
          </p:txBody>
        </p:sp>
        <p:sp>
          <p:nvSpPr>
            <p:cNvPr id="37909" name="Rectangle 6"/>
            <p:cNvSpPr>
              <a:spLocks noChangeArrowheads="1"/>
            </p:cNvSpPr>
            <p:nvPr/>
          </p:nvSpPr>
          <p:spPr bwMode="auto">
            <a:xfrm>
              <a:off x="3936" y="2448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eat()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sleep()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work()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play()</a:t>
              </a:r>
            </a:p>
          </p:txBody>
        </p:sp>
      </p:grp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83486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When drawing a class, you needn’t show attributes and operation in every diagram.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457200" y="2133600"/>
            <a:ext cx="2438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/>
              <a:t>Person</a:t>
            </a:r>
          </a:p>
        </p:txBody>
      </p:sp>
      <p:grpSp>
        <p:nvGrpSpPr>
          <p:cNvPr id="37895" name="Group 9"/>
          <p:cNvGrpSpPr>
            <a:grpSpLocks/>
          </p:cNvGrpSpPr>
          <p:nvPr/>
        </p:nvGrpSpPr>
        <p:grpSpPr bwMode="auto">
          <a:xfrm>
            <a:off x="533400" y="3276600"/>
            <a:ext cx="2438400" cy="2438400"/>
            <a:chOff x="288" y="2400"/>
            <a:chExt cx="1536" cy="1536"/>
          </a:xfrm>
        </p:grpSpPr>
        <p:sp>
          <p:nvSpPr>
            <p:cNvPr id="37904" name="Rectangle 10"/>
            <p:cNvSpPr>
              <a:spLocks noChangeArrowheads="1"/>
            </p:cNvSpPr>
            <p:nvPr/>
          </p:nvSpPr>
          <p:spPr bwMode="auto">
            <a:xfrm>
              <a:off x="288" y="2400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37905" name="Rectangle 11"/>
            <p:cNvSpPr>
              <a:spLocks noChangeArrowheads="1"/>
            </p:cNvSpPr>
            <p:nvPr/>
          </p:nvSpPr>
          <p:spPr bwMode="auto">
            <a:xfrm>
              <a:off x="288" y="2880"/>
              <a:ext cx="1536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name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address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birthdate</a:t>
              </a:r>
            </a:p>
          </p:txBody>
        </p:sp>
        <p:sp>
          <p:nvSpPr>
            <p:cNvPr id="37906" name="Rectangle 12"/>
            <p:cNvSpPr>
              <a:spLocks noChangeArrowheads="1"/>
            </p:cNvSpPr>
            <p:nvPr/>
          </p:nvSpPr>
          <p:spPr bwMode="auto">
            <a:xfrm>
              <a:off x="288" y="3648"/>
              <a:ext cx="15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7896" name="Group 13"/>
          <p:cNvGrpSpPr>
            <a:grpSpLocks/>
          </p:cNvGrpSpPr>
          <p:nvPr/>
        </p:nvGrpSpPr>
        <p:grpSpPr bwMode="auto">
          <a:xfrm>
            <a:off x="3429000" y="4114800"/>
            <a:ext cx="2438400" cy="1600200"/>
            <a:chOff x="2208" y="2592"/>
            <a:chExt cx="1536" cy="1008"/>
          </a:xfrm>
        </p:grpSpPr>
        <p:sp>
          <p:nvSpPr>
            <p:cNvPr id="37901" name="Rectangle 14"/>
            <p:cNvSpPr>
              <a:spLocks noChangeArrowheads="1"/>
            </p:cNvSpPr>
            <p:nvPr/>
          </p:nvSpPr>
          <p:spPr bwMode="auto">
            <a:xfrm>
              <a:off x="2208" y="2592"/>
              <a:ext cx="1536" cy="3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37902" name="Rectangle 15"/>
            <p:cNvSpPr>
              <a:spLocks noChangeArrowheads="1"/>
            </p:cNvSpPr>
            <p:nvPr/>
          </p:nvSpPr>
          <p:spPr bwMode="auto">
            <a:xfrm>
              <a:off x="2208" y="2880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03" name="Rectangle 16"/>
            <p:cNvSpPr>
              <a:spLocks noChangeArrowheads="1"/>
            </p:cNvSpPr>
            <p:nvPr/>
          </p:nvSpPr>
          <p:spPr bwMode="auto">
            <a:xfrm>
              <a:off x="2208" y="3072"/>
              <a:ext cx="153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eat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play</a:t>
              </a:r>
            </a:p>
          </p:txBody>
        </p:sp>
      </p:grpSp>
      <p:grpSp>
        <p:nvGrpSpPr>
          <p:cNvPr id="37897" name="Group 17"/>
          <p:cNvGrpSpPr>
            <a:grpSpLocks/>
          </p:cNvGrpSpPr>
          <p:nvPr/>
        </p:nvGrpSpPr>
        <p:grpSpPr bwMode="auto">
          <a:xfrm>
            <a:off x="3429000" y="2133600"/>
            <a:ext cx="2438400" cy="1143000"/>
            <a:chOff x="2160" y="1488"/>
            <a:chExt cx="1536" cy="720"/>
          </a:xfrm>
        </p:grpSpPr>
        <p:sp>
          <p:nvSpPr>
            <p:cNvPr id="37898" name="Rectangle 18"/>
            <p:cNvSpPr>
              <a:spLocks noChangeArrowheads="1"/>
            </p:cNvSpPr>
            <p:nvPr/>
          </p:nvSpPr>
          <p:spPr bwMode="auto">
            <a:xfrm>
              <a:off x="2160" y="1488"/>
              <a:ext cx="15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Person</a:t>
              </a:r>
            </a:p>
          </p:txBody>
        </p:sp>
        <p:sp>
          <p:nvSpPr>
            <p:cNvPr id="37899" name="Rectangle 19"/>
            <p:cNvSpPr>
              <a:spLocks noChangeArrowheads="1"/>
            </p:cNvSpPr>
            <p:nvPr/>
          </p:nvSpPr>
          <p:spPr bwMode="auto">
            <a:xfrm>
              <a:off x="2160" y="1824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900" name="Rectangle 20"/>
            <p:cNvSpPr>
              <a:spLocks noChangeArrowheads="1"/>
            </p:cNvSpPr>
            <p:nvPr/>
          </p:nvSpPr>
          <p:spPr bwMode="auto">
            <a:xfrm>
              <a:off x="2160" y="2016"/>
              <a:ext cx="15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6452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smtClean="0"/>
              <a:t>Software Design (UML)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Responsibilities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001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class may also include its responsibilities in a class diagram.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 responsibility is a contract or obligation of a class to perform a particular service.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2133600" y="3048000"/>
            <a:ext cx="4876800" cy="3048000"/>
            <a:chOff x="1104" y="2064"/>
            <a:chExt cx="3072" cy="1920"/>
          </a:xfrm>
        </p:grpSpPr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1104" y="2064"/>
              <a:ext cx="30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SmokeAlarm</a:t>
              </a:r>
            </a:p>
          </p:txBody>
        </p:sp>
        <p:sp>
          <p:nvSpPr>
            <p:cNvPr id="38919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0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8920" name="Rectangle 7"/>
            <p:cNvSpPr>
              <a:spLocks noChangeArrowheads="1"/>
            </p:cNvSpPr>
            <p:nvPr/>
          </p:nvSpPr>
          <p:spPr bwMode="auto">
            <a:xfrm>
              <a:off x="1104" y="2592"/>
              <a:ext cx="3072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	       Responsibilities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-- sound alert and notify guard station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   when smoke is detected.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-- indicate battery state</a:t>
              </a:r>
            </a:p>
          </p:txBody>
        </p:sp>
        <p:sp>
          <p:nvSpPr>
            <p:cNvPr id="38921" name="Rectangle 8"/>
            <p:cNvSpPr>
              <a:spLocks noChangeArrowheads="1"/>
            </p:cNvSpPr>
            <p:nvPr/>
          </p:nvSpPr>
          <p:spPr bwMode="auto">
            <a:xfrm>
              <a:off x="1104" y="2448"/>
              <a:ext cx="30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87476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Microsoft Office PowerPoint</Application>
  <PresentationFormat>On-screen Show (4:3)</PresentationFormat>
  <Paragraphs>255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Classes</vt:lpstr>
      <vt:lpstr>Class Names</vt:lpstr>
      <vt:lpstr>Class Attributes</vt:lpstr>
      <vt:lpstr>Class Attributes (Cont’d)</vt:lpstr>
      <vt:lpstr>Class Attributes (Cont’d)</vt:lpstr>
      <vt:lpstr>Class Operations</vt:lpstr>
      <vt:lpstr>Class Operations (Cont’d)</vt:lpstr>
      <vt:lpstr>Depicting Classes</vt:lpstr>
      <vt:lpstr>Class Responsibilities</vt:lpstr>
      <vt:lpstr>Relationships</vt:lpstr>
      <vt:lpstr>Dependency Relationships</vt:lpstr>
      <vt:lpstr>Generalization Relationships</vt:lpstr>
      <vt:lpstr>Generalization Relationships (Cont’d)</vt:lpstr>
      <vt:lpstr>Association Relationships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Interfaces</vt:lpstr>
      <vt:lpstr>Interface Services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Taimoor Khan</dc:creator>
  <cp:lastModifiedBy>Taimoor Khan</cp:lastModifiedBy>
  <cp:revision>1</cp:revision>
  <dcterms:created xsi:type="dcterms:W3CDTF">2006-08-16T00:00:00Z</dcterms:created>
  <dcterms:modified xsi:type="dcterms:W3CDTF">2017-11-16T20:04:59Z</dcterms:modified>
</cp:coreProperties>
</file>