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7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8" r:id="rId17"/>
    <p:sldId id="274" r:id="rId18"/>
    <p:sldId id="275" r:id="rId19"/>
    <p:sldId id="279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C2753-B7DB-7481-7650-70A7D01A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4C110-D758-6705-E1E5-F951F751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B3E97-35DE-98AA-4658-FD788485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6BCE3-7620-C7AB-7DD7-A97ADBF9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90D83B-CF0B-E2EC-D397-394CEB87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3D3F6-ACE9-D792-A839-82844C59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1FB261-7116-77B7-C388-F1203436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BCA16-43AC-B795-C455-9CE5905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070E2-52F9-B146-EAAA-F29394DA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457AC-FF3D-B889-323B-D8F93EA7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1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81FCD4-B662-D1F9-A77E-BD4AA5C7B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2BE35C-D9D0-D355-0BBD-D2675F9E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2FD54-DC0F-BCEA-0BA3-0D5EAEF0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1F4CC-F239-1F05-2A88-0137D98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3356E-E542-E89F-57F1-A0245CD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5C18A-3026-0FC2-8D88-0EDC220D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80999-9A34-C8B4-2531-B48DDC4A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3D86A-9BBF-C9BD-EC72-D960A149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CB34E-56C0-E60F-B63D-33227D7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6DF49-B89A-C2ED-BD53-ADE550A3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C4E70-F5BB-92CC-F093-E2164715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0F638-7A3A-7969-B1BF-C6DBCBD2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BEF6E-2789-8841-E4FD-E2AC7E8C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9919E-BA24-4E0D-A5A7-E50AB26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F6158-05BC-BFE2-C706-9559D299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3E671-FC4D-837B-65BD-F56EA8F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7A3C7-AC0A-4079-29E3-D89B16114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480732-4FAF-30B4-CE21-ED88611F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F2776B-6EF3-6C96-7FB2-449E9110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486A4-2B35-EDF6-3DB2-9BA79202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FBE6D-7E4A-4269-5C94-02B0C702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8D8F0-3461-341E-9C10-2A60DF0B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14D15-DF19-1800-38FF-70791809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909A86-E7BA-64DB-3510-B11C80B0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A797AF-A943-D6F8-5C41-21071CF1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4E135D-1BFF-AFDE-77C6-CDAE6213C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7B5DB2-EA12-95C3-C7F6-791CA1A2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E6ECC9-CB99-D828-C2EE-B683FED9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5B9AF0-5EE6-4BEE-EF8A-9414C80A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9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23D66-557C-5E44-65F5-9D3A01F0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AAD17C-719C-12F9-9F74-83E53602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C1D2F4-7D53-8BCC-301B-E0AD55B5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2C1E64-A5CF-F5A1-01E5-D1D2DCFA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FEEBAE-ADD6-2BC2-853D-9CAC93C4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1B1096-4CAB-8A30-1C9A-5FAE0719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2D715-DAC9-1B3B-4032-C99665E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6CCE8-6B85-1E90-24A9-E0B50F6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CD8C4-F636-9DE9-D776-E9E38138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DE068-C8F2-F588-4460-74756719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A0D39-D7B6-62DE-89FD-782F8574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5D53CC-8AD0-2D9C-7926-FC4A05A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013FA-684E-0E45-2ADB-299D1E80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0A19F-8751-8446-898F-6C536F53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D67FBC-753D-8864-9E32-09FB95831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867287-E17A-927A-AB01-2D29CE1B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29B9D-8319-ED0E-FC84-6BD39926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D7BBE-232D-63A4-39A8-8266A0B9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D08B1F-DF1C-CDCA-C66B-5FAE065E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B82B6-8955-52D6-50BE-E719B8F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A7387-EF3A-1557-AFF2-EBB83493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52AD2-0D0D-09B9-1422-5D63E2C77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65B3-916A-4A75-8A59-ADBBDCB8787C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84D48-BAD5-695F-14A0-560AEFB5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5D168-5A30-1F54-DBE1-A39D2C6D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6979-850D-4401-B332-793CEA5FF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D9B04-3C9E-B0B3-9FE0-FD93E1D46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Доклад на тему</a:t>
            </a:r>
            <a:br>
              <a:rPr lang="ru-RU" dirty="0"/>
            </a:br>
            <a:r>
              <a:rPr lang="ru-RU" dirty="0"/>
              <a:t>«Работа </a:t>
            </a:r>
            <a:r>
              <a:rPr lang="ru-RU"/>
              <a:t>с библиографией»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3C14F6-A5D0-C186-3A02-387748CA7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8431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Доклад подготовил:</a:t>
            </a:r>
          </a:p>
          <a:p>
            <a:pPr algn="r"/>
            <a:r>
              <a:rPr lang="ru-RU" dirty="0"/>
              <a:t>Студент группы НПМмд-02-23</a:t>
            </a:r>
          </a:p>
          <a:p>
            <a:pPr algn="r"/>
            <a:r>
              <a:rPr lang="ru-RU" dirty="0"/>
              <a:t>Баклашов А.С.</a:t>
            </a:r>
          </a:p>
          <a:p>
            <a:pPr algn="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22CAE-4843-0030-AA84-03907549920E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1/20</a:t>
            </a:r>
          </a:p>
        </p:txBody>
      </p:sp>
    </p:spTree>
    <p:extLst>
      <p:ext uri="{BB962C8B-B14F-4D97-AF65-F5344CB8AC3E}">
        <p14:creationId xmlns:p14="http://schemas.microsoft.com/office/powerpoint/2010/main" val="279613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8C92A-0CF7-AFEA-5F6D-BDEBD4E4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327"/>
            <a:ext cx="10515600" cy="43518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Примеры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затекстовых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ссылок:</a:t>
            </a:r>
          </a:p>
          <a:p>
            <a:pPr marL="0" indent="0" algn="just"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затекстовой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библиографической ссылке повторяются библиографические сведения из текста документа: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 Герман М. Ю. Модернизм: искусство первой половины XX века. СПб.: Азбука-классика, 2003. 480 с. (Новая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искусства).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59. Кауфман И. М. Терминологические словари: библиография. М., 1961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Экономика и политика России и государств ближнего зарубежья: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обзор, апр. 2007 / Рос. акад. наук, Ин-т мировой экономики и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междунар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отношений. М.: ИМЭМО, 2007. 39 с.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Валукин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М. Е. Эволюция движений в мужском классическом танце. М.: ГИТИС, 2006. 251 с.</a:t>
            </a: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22. Ковшиков В. А., Глухов В. П. Психолингвистика: теория речевой деятельности: учеб. пособие для студентов педвузов. М.: Астрель; Тверь: ACT, 2006. 319 с. (Высшая школа).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E9F8C-6541-2963-D9C8-B839AAF0E082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10/20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637F14-D278-10B7-182A-9DD5F306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475"/>
            <a:ext cx="10515600" cy="1325563"/>
          </a:xfrm>
        </p:spPr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Затекстовая</a:t>
            </a:r>
            <a:r>
              <a:rPr lang="ru-RU" dirty="0">
                <a:cs typeface="Times New Roman" panose="02020603050405020304" pitchFamily="18" charset="0"/>
              </a:rPr>
              <a:t> ссылка</a:t>
            </a:r>
          </a:p>
        </p:txBody>
      </p:sp>
    </p:spTree>
    <p:extLst>
      <p:ext uri="{BB962C8B-B14F-4D97-AF65-F5344CB8AC3E}">
        <p14:creationId xmlns:p14="http://schemas.microsoft.com/office/powerpoint/2010/main" val="318422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5714-9E35-E36D-4314-16AFFD3D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8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Повторная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2B23C-53C3-65CF-90FE-BA4AA82C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44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Повторную ссылку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один и тот же документ (группу документов) или его часть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приводят в сокращенной форме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условии, что все необходимые для идентификации и поиска этого документа библиографические сведения указаны в первичной ссылке на него. 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Выбранный прием сокращения библиографических сведений используется единообразно для данного документа.</a:t>
            </a: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затекстовой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повторной ссылки в сравнении с первичной: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Первичная: 57. Шапкин А. С. Экономические и финансовые риски: оценка, управление, портфель инвестиций. Изд. 3-е. М., 2004. 536 с.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Повторная: 62. Шапкин А. С. Экономические и финансовые риски. С. 302.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8FD5E-F4DC-21CD-DC72-668F361462FE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374052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F930F-271C-48F1-F994-B1437F31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Комплексная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7E5AE-085C-F3FB-8DDA-A5D6C3C9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725"/>
            <a:ext cx="10515600" cy="3293175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библиографическая ссылка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включает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несколько библиографических ссылок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разделенных точкой с запятой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Объекты в комплексной ссылке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быть упорядочены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алфавитно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хронологически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или по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Каждая ссылка в комплексе оформляется согласно общим правилам. Если в комплексе есть идентичные заголовки, их можно заменить словесными эквивалентами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"Его же", "Ее же", "Их же",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латинскими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Idem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Eadem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lidem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D426A-AFD0-401C-2B81-031AB338DF39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12/20</a:t>
            </a:r>
          </a:p>
        </p:txBody>
      </p:sp>
    </p:spTree>
    <p:extLst>
      <p:ext uri="{BB962C8B-B14F-4D97-AF65-F5344CB8AC3E}">
        <p14:creationId xmlns:p14="http://schemas.microsoft.com/office/powerpoint/2010/main" val="189569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88CAD3-AA35-2A05-873D-B9644FC4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224"/>
            <a:ext cx="10515600" cy="3726643"/>
          </a:xfrm>
        </p:spPr>
        <p:txBody>
          <a:bodyPr/>
          <a:lstStyle/>
          <a:p>
            <a:pPr marL="22098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комплексных ссылок: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Подстрочная комплексная ссылка: Лихачев Д. С. Образ города//Историческое краеведение в СССР: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теории и практики: сб. науч. ст. Киев, 1991. С. 183-188; Его же. Окно в Европу - врата в Россию //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Всемир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слово. 1992. N 2. С. 22-23.</a:t>
            </a:r>
          </a:p>
          <a:p>
            <a:pPr marL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затекстовой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комплексной ссылки: 25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Кнабе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Г. С.: 1) Понятие энтелехии и история культуры //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Вопр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философии. 1993. N 5. С. 64-74; 2) Русская античность: содержание, роль и судьба античного наследия в культуре России. М., 1999.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4B600-0101-AF0D-9956-01D5B1DC9DF3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13/20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2B1A38-8863-0EFB-8AB9-5142CD41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Комплексная ссылка</a:t>
            </a:r>
          </a:p>
        </p:txBody>
      </p:sp>
    </p:spTree>
    <p:extLst>
      <p:ext uri="{BB962C8B-B14F-4D97-AF65-F5344CB8AC3E}">
        <p14:creationId xmlns:p14="http://schemas.microsoft.com/office/powerpoint/2010/main" val="240512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E4039-ECFD-783A-9897-C48794B2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Ссылки на электронные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83321-A94D-2318-EB02-10B7B2E3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7819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Библиографические ссылки на электронные ресурсы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могут включать в себя как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целостные электронные документы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 и их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составные части (разделы, статьи и т.д.). </a:t>
            </a: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Электронные ресурсы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бывают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удаленного доступа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ссылок на электронные ресурсы: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Мемориальный сайт о Г. В. Старовойтовой: [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мемор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сайт] / Т. Лиханова. [СПб., 2004]. URL: http://www.starovoitova.ru/rus/main.php (дата обращения: 22.01.2007).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Беглик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А. Г. Обзор основных проектов зарубежных справочных служб: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обеспечение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подходы // Использование Интернет-технологий в справочном обслуживании удаленных пользователей: материалы семинара-тренинга, 23-24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нояб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2004 г./ Рос. нац. б-ка, Виртуал. справ. служба. СПб., 2004. Систем. требования: PowerPoint. URL: http://vss.nlr.ru/about/seminar.php (дата обращения: 13.03.2006).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D424B-FA6A-0FFF-A4DC-36B8BB079188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100110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C4F8-5D30-4069-B0F6-D069D547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Стандарты в англоязычной литературе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52559-ADD5-B131-E6B6-F433338C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англоязычной литературе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применяются такие стандарты библиографических ссылок, как: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 (American Psychological Association)</a:t>
            </a: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MLA (Modern Language Association)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Chicago Manual of Style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Harvard Referencing Style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стандарты предоставляют общие правила для оформления библиографических записей, но важно уточнять конкретные требования учебного заведения, издателя или стиля, принятого в конкретной области научных исследований.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FC19D-F667-A205-8258-AF6491CF80E8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15/20</a:t>
            </a:r>
          </a:p>
        </p:txBody>
      </p:sp>
    </p:spTree>
    <p:extLst>
      <p:ext uri="{BB962C8B-B14F-4D97-AF65-F5344CB8AC3E}">
        <p14:creationId xmlns:p14="http://schemas.microsoft.com/office/powerpoint/2010/main" val="260174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77672-932E-EDFB-E82A-D1DECB1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Библиография в </a:t>
            </a:r>
            <a:r>
              <a:rPr lang="en-US" dirty="0">
                <a:cs typeface="Times New Roman" panose="02020603050405020304" pitchFamily="18" charset="0"/>
              </a:rPr>
              <a:t>LaTeX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3F2B7-9B2D-1CA9-D70E-FB85A850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0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библиография оформляется с использованием пакета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BibTeX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Приведём пример включения библиографии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-документ: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Создание файла .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</a:t>
            </a: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Использование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BibTeX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-документе;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Компиляция документа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2DFF4-531E-AC13-ADAA-52446B9FFBA6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16/20</a:t>
            </a:r>
          </a:p>
        </p:txBody>
      </p:sp>
    </p:spTree>
    <p:extLst>
      <p:ext uri="{BB962C8B-B14F-4D97-AF65-F5344CB8AC3E}">
        <p14:creationId xmlns:p14="http://schemas.microsoft.com/office/powerpoint/2010/main" val="206330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31A04-42B9-BFE9-B23B-382E02B8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Создание файла .</a:t>
            </a:r>
            <a:r>
              <a:rPr lang="ru-RU" dirty="0" err="1">
                <a:cs typeface="Times New Roman" panose="02020603050405020304" pitchFamily="18" charset="0"/>
              </a:rPr>
              <a:t>bib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27CE5-EDFB-8329-26D2-9515D89D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90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вам нужно создать файл с расширением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вы будете хранить ваши библиографические записи. Например, назовем его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записи в .</a:t>
            </a:r>
            <a:r>
              <a:rPr lang="ru-RU" sz="16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-файле: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@article{Author2010,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 = {Author, A.},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= {Title of the Article},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= {Journal Name},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= {2010},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= {1},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{1-10},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5F25C-8757-A5E3-52E8-5C1E811F8C5E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17/20</a:t>
            </a:r>
          </a:p>
        </p:txBody>
      </p:sp>
    </p:spTree>
    <p:extLst>
      <p:ext uri="{BB962C8B-B14F-4D97-AF65-F5344CB8AC3E}">
        <p14:creationId xmlns:p14="http://schemas.microsoft.com/office/powerpoint/2010/main" val="6531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BDD23-0E86-D822-9283-10A4D78F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Использование </a:t>
            </a:r>
            <a:r>
              <a:rPr lang="ru-RU" dirty="0" err="1">
                <a:cs typeface="Times New Roman" panose="02020603050405020304" pitchFamily="18" charset="0"/>
              </a:rPr>
              <a:t>BibTeX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ru-RU" dirty="0" err="1">
                <a:cs typeface="Times New Roman" panose="02020603050405020304" pitchFamily="18" charset="0"/>
              </a:rPr>
              <a:t>LaTeX</a:t>
            </a:r>
            <a:r>
              <a:rPr lang="ru-RU" dirty="0">
                <a:cs typeface="Times New Roman" panose="02020603050405020304" pitchFamily="18" charset="0"/>
              </a:rPr>
              <a:t>-документе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21BE3-CE19-EDA3-C199-BA9B889B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67"/>
            <a:ext cx="10515600" cy="47064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-документе включим следующие строки:</a:t>
            </a:r>
            <a:endParaRPr lang="ru-RU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documentclass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Текст документа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bibliographystyle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% Стиль библиографии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abbrv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% Имя вашего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-файла без расширения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собираем файл и получаем в нём библиотеку.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A929-C3A1-1649-7D51-A02D78BFD445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8</a:t>
            </a:r>
            <a:r>
              <a:rPr lang="ru-RU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04182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BDD23-0E86-D822-9283-10A4D78F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Использование </a:t>
            </a:r>
            <a:r>
              <a:rPr lang="ru-RU" dirty="0" err="1">
                <a:cs typeface="Times New Roman" panose="02020603050405020304" pitchFamily="18" charset="0"/>
              </a:rPr>
              <a:t>BibTeX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ru-RU" dirty="0" err="1">
                <a:cs typeface="Times New Roman" panose="02020603050405020304" pitchFamily="18" charset="0"/>
              </a:rPr>
              <a:t>LaTeX</a:t>
            </a:r>
            <a:r>
              <a:rPr lang="ru-RU" dirty="0">
                <a:cs typeface="Times New Roman" panose="02020603050405020304" pitchFamily="18" charset="0"/>
              </a:rPr>
              <a:t>-документе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A929-C3A1-1649-7D51-A02D78BFD445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/20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99C4C6-8B0A-8F61-6E6D-28EE471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3"/>
            <a:ext cx="3725333" cy="52838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D08DF4-4E5A-C77B-97EB-276D67A9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33" y="2996013"/>
            <a:ext cx="6542178" cy="19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94EA4-4169-BB95-D27B-5C715BBB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C32D53-913F-D2A9-12DC-5D7E4D27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89600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библиографии;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библиографии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Библиография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LaTeX;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BFAF1-5C47-74C5-9C03-B2A9D0C46CAC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278846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28ED-B69C-A5EE-CE6D-F4657473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0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E101-9A7A-B880-2875-55E5B86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9104"/>
            <a:ext cx="10515600" cy="2373842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докладе была рассмотрена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библиография, стандарты её оформления, и работу с ней в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Соблюдение стандартов и использование инструментов, таких как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BibTeX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повышают профессионализм и упрощают процесс проверки и воспроизведения источников для исследователей.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60432-6169-37EB-9CB2-BA12831EA18D}"/>
              </a:ext>
            </a:extLst>
          </p:cNvPr>
          <p:cNvSpPr txBox="1"/>
          <p:nvPr/>
        </p:nvSpPr>
        <p:spPr>
          <a:xfrm>
            <a:off x="11023600" y="62341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18996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99306-0F4A-CE73-1F4A-1D168DEE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914CD-E416-AED4-4E77-18536BE0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510"/>
            <a:ext cx="10515600" cy="171789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 регистрация и описание произведений письменности и печати. 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Также, слово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библиография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рассматриваться в значении библиографических сведений, которые оформляются в виде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указателей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каталогов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прикнижных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пристатейных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списков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т. 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4271C-2445-7B26-F5AB-B11042602BB4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117584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8EC9F-7E6A-B8AF-FCFC-033C3B79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Стандарт библиографии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6EA27-C783-3609-1E4E-F6909BAE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5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ГОСТ Р 7.0.5-2008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Внутритекстовая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ссылка;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Подстрочная ссылка;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Затекстовая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ссылка;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Повторная ссылка;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 ссылка;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электронные ресурсы.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6AF43-9A58-600C-A29A-6F422279E872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412452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43302-1374-17EF-FF23-F846ECC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Внутритекстовая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019DE-141D-F604-9535-5DD3A35F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7446"/>
            <a:ext cx="10515600" cy="2453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могут входить в такую ссылку, включают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заглавие документа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общее обозначение материала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об ответственности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выходных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объеме документа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местоположении объекта ссылки в документе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другие.</a:t>
            </a:r>
          </a:p>
          <a:p>
            <a:pPr algn="just"/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следует заключать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круглые скобки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предписанный знак точку и тире, разделяющий области библиографического описания, обычно заменяют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точкой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7EAD9-E0DE-FC7E-9CFE-7F29F21A7D22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8681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43302-1374-17EF-FF23-F846ECC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Внутритекстовая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019DE-141D-F604-9535-5DD3A35F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7446"/>
            <a:ext cx="10515600" cy="2453979"/>
          </a:xfrm>
        </p:spPr>
        <p:txBody>
          <a:bodyPr>
            <a:normAutofit fontScale="850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внутритекстовых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ссылок: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(Аренс В. Ж. Азбука исследователя. М.: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Интермет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Инжиниринг, 2006)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(Потемкин В. К., Казаков Д. Н. Социальное партнерство: формирование, оценка, регулирование. СПб., 2002. 202 с.)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(Мельников В. П., Клейменов С. А.; Петраков А. М. Информационная безопасность и защита информации: учеб. пособие. М., 2006)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7EAD9-E0DE-FC7E-9CFE-7F29F21A7D22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6/20</a:t>
            </a:r>
          </a:p>
        </p:txBody>
      </p:sp>
    </p:spTree>
    <p:extLst>
      <p:ext uri="{BB962C8B-B14F-4D97-AF65-F5344CB8AC3E}">
        <p14:creationId xmlns:p14="http://schemas.microsoft.com/office/powerpoint/2010/main" val="29267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665FC-7EC5-A812-FD62-D378DA2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Подстрочная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25BBC-85D3-63B5-93B7-298E62E1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965" y="1650526"/>
            <a:ext cx="10016067" cy="4952999"/>
          </a:xfrm>
        </p:spPr>
        <p:txBody>
          <a:bodyPr>
            <a:normAutofit/>
          </a:bodyPr>
          <a:lstStyle/>
          <a:p>
            <a:pPr indent="0" algn="just">
              <a:lnSpc>
                <a:spcPct val="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Подстрочная библиографическая ссылка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оформляется как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примечание,</a:t>
            </a:r>
            <a:r>
              <a:rPr lang="ru-RU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вынесенное из текста </a:t>
            </a:r>
          </a:p>
          <a:p>
            <a:pPr indent="0" algn="just">
              <a:lnSpc>
                <a:spcPct val="50000"/>
              </a:lnSpc>
              <a:spcAft>
                <a:spcPts val="800"/>
              </a:spcAft>
              <a:buNone/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 вниз полосы.</a:t>
            </a:r>
          </a:p>
          <a:p>
            <a:pPr indent="0" algn="just">
              <a:lnSpc>
                <a:spcPct val="50000"/>
              </a:lnSpc>
              <a:spcAft>
                <a:spcPts val="800"/>
              </a:spcAft>
              <a:buNone/>
            </a:pPr>
            <a:endParaRPr lang="ru-RU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Подстрочная библиографическая ссылка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может содержать следующие элементы:</a:t>
            </a:r>
            <a:endParaRPr lang="ru-RU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Заголовок;</a:t>
            </a: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заглавие документа;</a:t>
            </a: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Общее обозначение материала;</a:t>
            </a: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Сведения, относящиеся к заглавию;</a:t>
            </a: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об ответственности;</a:t>
            </a:r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об издании и т.д.</a:t>
            </a:r>
            <a:endParaRPr lang="ru-RU" sz="1800" i="1" dirty="0"/>
          </a:p>
          <a:p>
            <a:pPr indent="228600" algn="just">
              <a:lnSpc>
                <a:spcPct val="50000"/>
              </a:lnSpc>
              <a:spcAft>
                <a:spcPts val="800"/>
              </a:spcAft>
            </a:pPr>
            <a:endParaRPr lang="ru-RU" sz="18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31DB7-FAAE-0D0A-0DB4-515867E2139B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29554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E64BE5-78A0-577F-456A-0E45AF54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подстрочных ссылок: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Тарасова В. И. Политическая история Латинской Америки. М., 2006. С. 305.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Кутепов В. И., Виноградова А. Г. Искусство Средних веков.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н/Д, 2006. С. 144–251.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Российской книжной палаты, 1917-1935/Р. А.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Айгистов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[и др.]. - М.: Рос. кн. палата, 2006. - 447 с. - ISBN 5-901202-22-8.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5FC7F-F157-9C9E-6C6B-69FACF7BBC1F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8/20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2860036-83CE-EB5E-2EF9-48459A12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Подстрочная ссылка</a:t>
            </a:r>
          </a:p>
        </p:txBody>
      </p:sp>
    </p:spTree>
    <p:extLst>
      <p:ext uri="{BB962C8B-B14F-4D97-AF65-F5344CB8AC3E}">
        <p14:creationId xmlns:p14="http://schemas.microsoft.com/office/powerpoint/2010/main" val="35904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91F39-AED8-497E-3234-042D55BA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475"/>
            <a:ext cx="10515600" cy="1325563"/>
          </a:xfrm>
        </p:spPr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Затекстовая</a:t>
            </a:r>
            <a:r>
              <a:rPr lang="ru-RU" dirty="0">
                <a:cs typeface="Times New Roman" panose="02020603050405020304" pitchFamily="18" charset="0"/>
              </a:rPr>
              <a:t>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2A4A9-1695-A7C5-0524-0A190630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03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Затекстовая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библиографическая ссылка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представляет собой перечень библиографических записей, размещенный после текста документа.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Затекстовая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библиографическая ссылка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включать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заглавие документа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обозначение материала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 заглавии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издании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выходных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физической характеристике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местоположении в документе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номере тома или выпуска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сведениях о публикации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примечаниях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Международном стандартном номере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E4BE9-DF9A-E32B-85DF-D7D7348936AE}"/>
              </a:ext>
            </a:extLst>
          </p:cNvPr>
          <p:cNvSpPr txBox="1"/>
          <p:nvPr/>
        </p:nvSpPr>
        <p:spPr>
          <a:xfrm>
            <a:off x="11023600" y="62341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9/20</a:t>
            </a:r>
          </a:p>
        </p:txBody>
      </p:sp>
    </p:spTree>
    <p:extLst>
      <p:ext uri="{BB962C8B-B14F-4D97-AF65-F5344CB8AC3E}">
        <p14:creationId xmlns:p14="http://schemas.microsoft.com/office/powerpoint/2010/main" val="350526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1417</Words>
  <Application>Microsoft Office PowerPoint</Application>
  <PresentationFormat>Широкоэкранный</PresentationFormat>
  <Paragraphs>143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Доклад на тему «Работа с библиографией»</vt:lpstr>
      <vt:lpstr>Структура</vt:lpstr>
      <vt:lpstr>Основные определения</vt:lpstr>
      <vt:lpstr>Стандарт библиографии</vt:lpstr>
      <vt:lpstr>Внутритекстовая ссылка</vt:lpstr>
      <vt:lpstr>Внутритекстовая ссылка</vt:lpstr>
      <vt:lpstr>Подстрочная ссылка</vt:lpstr>
      <vt:lpstr>Подстрочная ссылка</vt:lpstr>
      <vt:lpstr>Затекстовая ссылка</vt:lpstr>
      <vt:lpstr>Затекстовая ссылка</vt:lpstr>
      <vt:lpstr>Повторная ссылка</vt:lpstr>
      <vt:lpstr>Комплексная ссылка</vt:lpstr>
      <vt:lpstr>Комплексная ссылка</vt:lpstr>
      <vt:lpstr>Ссылки на электронные ресурсы</vt:lpstr>
      <vt:lpstr>Стандарты в англоязычной литературе</vt:lpstr>
      <vt:lpstr>Библиография в LaTeX</vt:lpstr>
      <vt:lpstr>Создание файла .bib</vt:lpstr>
      <vt:lpstr>Использование BibTeX в LaTeX-документе</vt:lpstr>
      <vt:lpstr>Использование BibTeX в LaTeX-документе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 «Библиография»</dc:title>
  <dc:creator>1032192877@rudn.ru</dc:creator>
  <cp:lastModifiedBy>Баклашов Александр Сергеевич</cp:lastModifiedBy>
  <cp:revision>31</cp:revision>
  <dcterms:created xsi:type="dcterms:W3CDTF">2023-11-20T16:02:38Z</dcterms:created>
  <dcterms:modified xsi:type="dcterms:W3CDTF">2023-11-21T02:44:42Z</dcterms:modified>
</cp:coreProperties>
</file>