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5" r:id="rId3"/>
    <p:sldId id="266" r:id="rId4"/>
    <p:sldId id="268" r:id="rId5"/>
    <p:sldId id="257" r:id="rId6"/>
    <p:sldId id="270" r:id="rId7"/>
    <p:sldId id="271" r:id="rId8"/>
    <p:sldId id="272" r:id="rId9"/>
    <p:sldId id="282" r:id="rId10"/>
    <p:sldId id="276" r:id="rId11"/>
    <p:sldId id="278" r:id="rId12"/>
    <p:sldId id="279" r:id="rId13"/>
    <p:sldId id="284" r:id="rId14"/>
    <p:sldId id="281" r:id="rId15"/>
    <p:sldId id="283" r:id="rId16"/>
    <p:sldId id="273" r:id="rId17"/>
    <p:sldId id="258" r:id="rId18"/>
    <p:sldId id="259" r:id="rId19"/>
    <p:sldId id="256" r:id="rId20"/>
    <p:sldId id="261" r:id="rId21"/>
    <p:sldId id="262" r:id="rId22"/>
    <p:sldId id="263" r:id="rId23"/>
    <p:sldId id="285"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FE1E6-31D1-4688-981F-EB4A8CA29772}"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303A4-1848-4DCB-8A67-0C482A50C1A3}" type="slidenum">
              <a:rPr lang="en-US" smtClean="0"/>
              <a:t>‹#›</a:t>
            </a:fld>
            <a:endParaRPr lang="en-US"/>
          </a:p>
        </p:txBody>
      </p:sp>
    </p:spTree>
    <p:extLst>
      <p:ext uri="{BB962C8B-B14F-4D97-AF65-F5344CB8AC3E}">
        <p14:creationId xmlns:p14="http://schemas.microsoft.com/office/powerpoint/2010/main" val="3962492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85750" indent="-285750">
              <a:buFont typeface="Arial" charset="0"/>
              <a:buChar char="•"/>
            </a:pPr>
            <a:r>
              <a:rPr lang="sv-SE" dirty="0" err="1"/>
              <a:t>Opened</a:t>
            </a:r>
            <a:r>
              <a:rPr lang="sv-SE" dirty="0"/>
              <a:t> 10 new stores </a:t>
            </a:r>
            <a:r>
              <a:rPr lang="sv-SE" dirty="0" err="1"/>
              <a:t>between</a:t>
            </a:r>
            <a:r>
              <a:rPr lang="sv-SE" dirty="0"/>
              <a:t> Q4 2013 </a:t>
            </a:r>
            <a:r>
              <a:rPr lang="mr-IN" dirty="0"/>
              <a:t>–</a:t>
            </a:r>
            <a:r>
              <a:rPr lang="sv-SE" dirty="0"/>
              <a:t>Q1 2014</a:t>
            </a:r>
          </a:p>
          <a:p>
            <a:pPr marL="285750" indent="-285750">
              <a:buFont typeface="Arial" charset="0"/>
              <a:buChar char="•"/>
            </a:pPr>
            <a:r>
              <a:rPr lang="sv-SE" dirty="0" err="1"/>
              <a:t>Doubled</a:t>
            </a:r>
            <a:r>
              <a:rPr lang="sv-SE" dirty="0"/>
              <a:t> </a:t>
            </a:r>
            <a:r>
              <a:rPr lang="sv-SE" dirty="0" err="1"/>
              <a:t>our</a:t>
            </a:r>
            <a:r>
              <a:rPr lang="sv-SE" dirty="0"/>
              <a:t> </a:t>
            </a:r>
            <a:r>
              <a:rPr lang="sv-SE" dirty="0" err="1"/>
              <a:t>revenue</a:t>
            </a:r>
            <a:r>
              <a:rPr lang="sv-SE" dirty="0"/>
              <a:t> and profits</a:t>
            </a:r>
          </a:p>
          <a:p>
            <a:pPr marL="285750" indent="-285750">
              <a:buFont typeface="Arial" charset="0"/>
              <a:buChar char="•"/>
            </a:pPr>
            <a:r>
              <a:rPr lang="sv-SE" dirty="0" err="1"/>
              <a:t>Profiability</a:t>
            </a:r>
            <a:r>
              <a:rPr lang="sv-SE" dirty="0"/>
              <a:t>/store for US </a:t>
            </a:r>
            <a:r>
              <a:rPr lang="sv-SE" dirty="0" err="1"/>
              <a:t>remained</a:t>
            </a:r>
            <a:r>
              <a:rPr lang="sv-SE" dirty="0"/>
              <a:t> </a:t>
            </a:r>
            <a:r>
              <a:rPr lang="sv-SE" dirty="0" err="1"/>
              <a:t>constant</a:t>
            </a:r>
            <a:r>
              <a:rPr lang="sv-SE" dirty="0"/>
              <a:t>, Canada and </a:t>
            </a:r>
            <a:r>
              <a:rPr lang="sv-SE" dirty="0" err="1"/>
              <a:t>Mexico</a:t>
            </a:r>
            <a:r>
              <a:rPr lang="sv-SE" dirty="0"/>
              <a:t> </a:t>
            </a:r>
            <a:r>
              <a:rPr lang="sv-SE" dirty="0" err="1"/>
              <a:t>showing</a:t>
            </a:r>
            <a:r>
              <a:rPr lang="sv-SE" dirty="0"/>
              <a:t> real potential </a:t>
            </a:r>
          </a:p>
          <a:p>
            <a:endParaRPr lang="sv-SE" dirty="0"/>
          </a:p>
        </p:txBody>
      </p:sp>
      <p:sp>
        <p:nvSpPr>
          <p:cNvPr id="4" name="Platshållare för bildnummer 3"/>
          <p:cNvSpPr>
            <a:spLocks noGrp="1"/>
          </p:cNvSpPr>
          <p:nvPr>
            <p:ph type="sldNum" sz="quarter" idx="10"/>
          </p:nvPr>
        </p:nvSpPr>
        <p:spPr/>
        <p:txBody>
          <a:bodyPr/>
          <a:lstStyle/>
          <a:p>
            <a:fld id="{3C4800BB-F13C-784C-AE90-55E5A8F386B8}" type="slidenum">
              <a:rPr lang="sv-SE" smtClean="0"/>
              <a:t>3</a:t>
            </a:fld>
            <a:endParaRPr lang="sv-SE"/>
          </a:p>
        </p:txBody>
      </p:sp>
    </p:spTree>
    <p:extLst>
      <p:ext uri="{BB962C8B-B14F-4D97-AF65-F5344CB8AC3E}">
        <p14:creationId xmlns:p14="http://schemas.microsoft.com/office/powerpoint/2010/main" val="43030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85750" indent="-285750">
              <a:buFont typeface="Arial" charset="0"/>
              <a:buChar char="•"/>
            </a:pPr>
            <a:r>
              <a:rPr lang="sv-SE" dirty="0" err="1"/>
              <a:t>Opened</a:t>
            </a:r>
            <a:r>
              <a:rPr lang="sv-SE" dirty="0"/>
              <a:t> 10 new stores </a:t>
            </a:r>
            <a:r>
              <a:rPr lang="sv-SE" dirty="0" err="1"/>
              <a:t>between</a:t>
            </a:r>
            <a:r>
              <a:rPr lang="sv-SE" dirty="0"/>
              <a:t> Q4 2013 </a:t>
            </a:r>
            <a:r>
              <a:rPr lang="mr-IN" dirty="0"/>
              <a:t>–</a:t>
            </a:r>
            <a:r>
              <a:rPr lang="sv-SE" dirty="0"/>
              <a:t>Q1 2014</a:t>
            </a:r>
          </a:p>
          <a:p>
            <a:pPr marL="285750" indent="-285750">
              <a:buFont typeface="Arial" charset="0"/>
              <a:buChar char="•"/>
            </a:pPr>
            <a:r>
              <a:rPr lang="sv-SE" dirty="0" err="1"/>
              <a:t>Doubled</a:t>
            </a:r>
            <a:r>
              <a:rPr lang="sv-SE" dirty="0"/>
              <a:t> </a:t>
            </a:r>
            <a:r>
              <a:rPr lang="sv-SE" dirty="0" err="1"/>
              <a:t>our</a:t>
            </a:r>
            <a:r>
              <a:rPr lang="sv-SE" dirty="0"/>
              <a:t> </a:t>
            </a:r>
            <a:r>
              <a:rPr lang="sv-SE" dirty="0" err="1"/>
              <a:t>revenue</a:t>
            </a:r>
            <a:r>
              <a:rPr lang="sv-SE" dirty="0"/>
              <a:t> and profits</a:t>
            </a:r>
          </a:p>
          <a:p>
            <a:pPr marL="285750" indent="-285750">
              <a:buFont typeface="Arial" charset="0"/>
              <a:buChar char="•"/>
            </a:pPr>
            <a:r>
              <a:rPr lang="sv-SE" dirty="0" err="1"/>
              <a:t>Profiability</a:t>
            </a:r>
            <a:r>
              <a:rPr lang="sv-SE" dirty="0"/>
              <a:t>/store for US </a:t>
            </a:r>
            <a:r>
              <a:rPr lang="sv-SE" dirty="0" err="1"/>
              <a:t>remained</a:t>
            </a:r>
            <a:r>
              <a:rPr lang="sv-SE" dirty="0"/>
              <a:t> </a:t>
            </a:r>
            <a:r>
              <a:rPr lang="sv-SE" dirty="0" err="1"/>
              <a:t>constant</a:t>
            </a:r>
            <a:r>
              <a:rPr lang="sv-SE" dirty="0"/>
              <a:t>, Canada and </a:t>
            </a:r>
            <a:r>
              <a:rPr lang="sv-SE" dirty="0" err="1"/>
              <a:t>Mexico</a:t>
            </a:r>
            <a:r>
              <a:rPr lang="sv-SE" dirty="0"/>
              <a:t> </a:t>
            </a:r>
            <a:r>
              <a:rPr lang="sv-SE" dirty="0" err="1"/>
              <a:t>showing</a:t>
            </a:r>
            <a:r>
              <a:rPr lang="sv-SE" dirty="0"/>
              <a:t> real potential </a:t>
            </a:r>
          </a:p>
          <a:p>
            <a:endParaRPr lang="sv-SE" dirty="0"/>
          </a:p>
        </p:txBody>
      </p:sp>
      <p:sp>
        <p:nvSpPr>
          <p:cNvPr id="4" name="Platshållare för bildnummer 3"/>
          <p:cNvSpPr>
            <a:spLocks noGrp="1"/>
          </p:cNvSpPr>
          <p:nvPr>
            <p:ph type="sldNum" sz="quarter" idx="10"/>
          </p:nvPr>
        </p:nvSpPr>
        <p:spPr/>
        <p:txBody>
          <a:bodyPr/>
          <a:lstStyle/>
          <a:p>
            <a:fld id="{3C4800BB-F13C-784C-AE90-55E5A8F386B8}" type="slidenum">
              <a:rPr lang="sv-SE" smtClean="0"/>
              <a:t>4</a:t>
            </a:fld>
            <a:endParaRPr lang="sv-SE"/>
          </a:p>
        </p:txBody>
      </p:sp>
    </p:spTree>
    <p:extLst>
      <p:ext uri="{BB962C8B-B14F-4D97-AF65-F5344CB8AC3E}">
        <p14:creationId xmlns:p14="http://schemas.microsoft.com/office/powerpoint/2010/main" val="259977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79662F-01DA-684F-942B-27CAF1CBC025}" type="slidenum">
              <a:rPr lang="en-US" smtClean="0"/>
              <a:t>6</a:t>
            </a:fld>
            <a:endParaRPr lang="en-US"/>
          </a:p>
        </p:txBody>
      </p:sp>
    </p:spTree>
    <p:extLst>
      <p:ext uri="{BB962C8B-B14F-4D97-AF65-F5344CB8AC3E}">
        <p14:creationId xmlns:p14="http://schemas.microsoft.com/office/powerpoint/2010/main" val="156232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bundles out of the </a:t>
            </a:r>
          </a:p>
        </p:txBody>
      </p:sp>
      <p:sp>
        <p:nvSpPr>
          <p:cNvPr id="4" name="Slide Number Placeholder 3"/>
          <p:cNvSpPr>
            <a:spLocks noGrp="1"/>
          </p:cNvSpPr>
          <p:nvPr>
            <p:ph type="sldNum" sz="quarter" idx="5"/>
          </p:nvPr>
        </p:nvSpPr>
        <p:spPr/>
        <p:txBody>
          <a:bodyPr/>
          <a:lstStyle/>
          <a:p>
            <a:fld id="{62624B34-0656-4E91-9769-A186CFE61C26}" type="slidenum">
              <a:rPr lang="en-GB" smtClean="0"/>
              <a:t>11</a:t>
            </a:fld>
            <a:endParaRPr lang="en-GB"/>
          </a:p>
        </p:txBody>
      </p:sp>
    </p:spTree>
    <p:extLst>
      <p:ext uri="{BB962C8B-B14F-4D97-AF65-F5344CB8AC3E}">
        <p14:creationId xmlns:p14="http://schemas.microsoft.com/office/powerpoint/2010/main" val="222349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624B34-0656-4E91-9769-A186CFE61C26}" type="slidenum">
              <a:rPr lang="en-GB" smtClean="0"/>
              <a:t>12</a:t>
            </a:fld>
            <a:endParaRPr lang="en-GB"/>
          </a:p>
        </p:txBody>
      </p:sp>
    </p:spTree>
    <p:extLst>
      <p:ext uri="{BB962C8B-B14F-4D97-AF65-F5344CB8AC3E}">
        <p14:creationId xmlns:p14="http://schemas.microsoft.com/office/powerpoint/2010/main" val="1719674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bundles out of the </a:t>
            </a:r>
          </a:p>
        </p:txBody>
      </p:sp>
      <p:sp>
        <p:nvSpPr>
          <p:cNvPr id="4" name="Slide Number Placeholder 3"/>
          <p:cNvSpPr>
            <a:spLocks noGrp="1"/>
          </p:cNvSpPr>
          <p:nvPr>
            <p:ph type="sldNum" sz="quarter" idx="5"/>
          </p:nvPr>
        </p:nvSpPr>
        <p:spPr/>
        <p:txBody>
          <a:bodyPr/>
          <a:lstStyle/>
          <a:p>
            <a:fld id="{62624B34-0656-4E91-9769-A186CFE61C26}" type="slidenum">
              <a:rPr lang="en-GB" smtClean="0"/>
              <a:t>13</a:t>
            </a:fld>
            <a:endParaRPr lang="en-GB"/>
          </a:p>
        </p:txBody>
      </p:sp>
    </p:spTree>
    <p:extLst>
      <p:ext uri="{BB962C8B-B14F-4D97-AF65-F5344CB8AC3E}">
        <p14:creationId xmlns:p14="http://schemas.microsoft.com/office/powerpoint/2010/main" val="194377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D913-606D-4F4C-B342-C6EFEEE8C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2F5A90-D5E1-4EE0-B6CF-B95D6AD42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89E146-A348-4EBD-8CE6-01617E2EED32}"/>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5" name="Footer Placeholder 4">
            <a:extLst>
              <a:ext uri="{FF2B5EF4-FFF2-40B4-BE49-F238E27FC236}">
                <a16:creationId xmlns:a16="http://schemas.microsoft.com/office/drawing/2014/main" id="{BB1DDA35-654C-4C44-991D-F1B1A6C16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10ED7-FBF5-4E47-BF67-7341A9F7DE1E}"/>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117438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336D-7088-47A9-AB1E-CB11CD03F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25452-B7D5-47BB-9CEE-C7D8F245D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9C837-07E8-4A29-90EA-8C58550ECDF3}"/>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5" name="Footer Placeholder 4">
            <a:extLst>
              <a:ext uri="{FF2B5EF4-FFF2-40B4-BE49-F238E27FC236}">
                <a16:creationId xmlns:a16="http://schemas.microsoft.com/office/drawing/2014/main" id="{E2BAFCDC-8F55-4280-8D5F-FF3214A29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6194C-7327-4213-BA1E-502AC2B4F138}"/>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405945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F765F-5829-4BB6-A8C1-EDBD4D95CB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89CF86-9888-4904-853E-637E37D5B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063DA-5877-406A-8BEA-F19BFE4919A8}"/>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5" name="Footer Placeholder 4">
            <a:extLst>
              <a:ext uri="{FF2B5EF4-FFF2-40B4-BE49-F238E27FC236}">
                <a16:creationId xmlns:a16="http://schemas.microsoft.com/office/drawing/2014/main" id="{7B9AF93D-6983-47FB-98C0-FB250DBF4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6406F-06C7-431E-A9D5-D6013B2E5D87}"/>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240319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BA13-E5A1-43A9-94B6-6BFFCC63B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468D88-6D43-4D6A-90CF-9B68D52B0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6F81F-F89A-48B4-84EB-F25601CE97F2}"/>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5" name="Footer Placeholder 4">
            <a:extLst>
              <a:ext uri="{FF2B5EF4-FFF2-40B4-BE49-F238E27FC236}">
                <a16:creationId xmlns:a16="http://schemas.microsoft.com/office/drawing/2014/main" id="{B00316A6-5844-46C9-8ACC-C738F25F3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676E9-CF45-494C-9F5E-41791F0C2A4C}"/>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164208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C38D-4C48-4914-A4A2-06281F295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6BBBE-6484-48CE-AED0-F827D0EED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BAD9C-0256-45B3-A688-8706E1D97844}"/>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5" name="Footer Placeholder 4">
            <a:extLst>
              <a:ext uri="{FF2B5EF4-FFF2-40B4-BE49-F238E27FC236}">
                <a16:creationId xmlns:a16="http://schemas.microsoft.com/office/drawing/2014/main" id="{0A29C947-8AB1-4017-8498-436742B85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771E0-724D-4466-BA4D-9905CF03DE76}"/>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31254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3BDC-C82E-4E9E-B5FF-E04E6D557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99BCC-7627-4A01-832E-C7483B45B3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3EE20F-9F5E-4A19-9C2C-A5736D7C7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0BC33E-11C1-48AE-8FF5-068F816D694F}"/>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6" name="Footer Placeholder 5">
            <a:extLst>
              <a:ext uri="{FF2B5EF4-FFF2-40B4-BE49-F238E27FC236}">
                <a16:creationId xmlns:a16="http://schemas.microsoft.com/office/drawing/2014/main" id="{55335A77-41C8-460A-9F86-4B8F3B91E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5A507-059C-48EC-852A-3A2B3AC72E9F}"/>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416628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69A7-1982-48C9-B069-4BB066842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8276FA-D1C5-4E0C-81D0-DE5EFF1E5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8FD1F3-0342-44D7-B2C0-D6D94AAFA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240B4-7FE8-4B96-A868-E0859F542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EF576-B466-4981-AFC0-48BA7EF19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78A426-4D63-4BC9-8C28-AE88304FB012}"/>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8" name="Footer Placeholder 7">
            <a:extLst>
              <a:ext uri="{FF2B5EF4-FFF2-40B4-BE49-F238E27FC236}">
                <a16:creationId xmlns:a16="http://schemas.microsoft.com/office/drawing/2014/main" id="{5BBD5A13-A2BF-48ED-A9E2-3FFA843CF6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5C1AB2-CF0D-4644-9A62-28A6BEDDB26A}"/>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126097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C441-6E81-44F8-AAE9-4C1DE8BC38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73D0F1-03E3-41B1-A43A-A71DD2835FA1}"/>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4" name="Footer Placeholder 3">
            <a:extLst>
              <a:ext uri="{FF2B5EF4-FFF2-40B4-BE49-F238E27FC236}">
                <a16:creationId xmlns:a16="http://schemas.microsoft.com/office/drawing/2014/main" id="{F41CE5F7-A1D5-4CC6-AAE8-B7D715B35D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20D518-6558-4A8B-93C7-0FF470121E43}"/>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72915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11F633-ECDD-4AE9-B74E-89393CC09512}"/>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3" name="Footer Placeholder 2">
            <a:extLst>
              <a:ext uri="{FF2B5EF4-FFF2-40B4-BE49-F238E27FC236}">
                <a16:creationId xmlns:a16="http://schemas.microsoft.com/office/drawing/2014/main" id="{FD634B05-0BCD-4DBD-8C78-DB50C5FA7E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AE416-17FA-4379-B1CA-F79D4C61796F}"/>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252646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0582-6E58-403E-A554-5C1B54AD9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3A8E1F-5A32-4812-8370-FCCD1D6B7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F0283F-05A0-44A5-9EF6-620288AA9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EE06D-277E-4681-83B1-93BD217D8AD3}"/>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6" name="Footer Placeholder 5">
            <a:extLst>
              <a:ext uri="{FF2B5EF4-FFF2-40B4-BE49-F238E27FC236}">
                <a16:creationId xmlns:a16="http://schemas.microsoft.com/office/drawing/2014/main" id="{E99040AF-CEEE-4E0A-84B8-88B48BD1C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18233-FBD2-4440-8393-FB4A45D0B1C3}"/>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38684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F82F-1224-4733-B87F-8F9BDF211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8DF59D-B5D4-47B5-A833-47916885B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DB1C39-D910-41E0-8C09-E3E7DE7DB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88DA6-89EC-4846-98BA-946614A10400}"/>
              </a:ext>
            </a:extLst>
          </p:cNvPr>
          <p:cNvSpPr>
            <a:spLocks noGrp="1"/>
          </p:cNvSpPr>
          <p:nvPr>
            <p:ph type="dt" sz="half" idx="10"/>
          </p:nvPr>
        </p:nvSpPr>
        <p:spPr/>
        <p:txBody>
          <a:bodyPr/>
          <a:lstStyle/>
          <a:p>
            <a:fld id="{9A173EF7-986E-4550-903F-E6443ADF274C}" type="datetimeFigureOut">
              <a:rPr lang="en-US" smtClean="0"/>
              <a:t>3/6/2020</a:t>
            </a:fld>
            <a:endParaRPr lang="en-US"/>
          </a:p>
        </p:txBody>
      </p:sp>
      <p:sp>
        <p:nvSpPr>
          <p:cNvPr id="6" name="Footer Placeholder 5">
            <a:extLst>
              <a:ext uri="{FF2B5EF4-FFF2-40B4-BE49-F238E27FC236}">
                <a16:creationId xmlns:a16="http://schemas.microsoft.com/office/drawing/2014/main" id="{1176829E-4E07-4C48-AD97-A6A08914D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CCAA5-CF28-42DE-B9D0-4B155F6630F0}"/>
              </a:ext>
            </a:extLst>
          </p:cNvPr>
          <p:cNvSpPr>
            <a:spLocks noGrp="1"/>
          </p:cNvSpPr>
          <p:nvPr>
            <p:ph type="sldNum" sz="quarter" idx="12"/>
          </p:nvPr>
        </p:nvSpPr>
        <p:spPr/>
        <p:txBody>
          <a:bodyPr/>
          <a:lstStyle/>
          <a:p>
            <a:fld id="{6290FA8A-8AE3-41D3-ABD7-58A8C4A0F02B}" type="slidenum">
              <a:rPr lang="en-US" smtClean="0"/>
              <a:t>‹#›</a:t>
            </a:fld>
            <a:endParaRPr lang="en-US"/>
          </a:p>
        </p:txBody>
      </p:sp>
    </p:spTree>
    <p:extLst>
      <p:ext uri="{BB962C8B-B14F-4D97-AF65-F5344CB8AC3E}">
        <p14:creationId xmlns:p14="http://schemas.microsoft.com/office/powerpoint/2010/main" val="121240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2AB4E4-4B76-4BAB-8721-E313BAAEE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54F784-E086-4FFF-B3CF-64C2C84EA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8173E-9BF7-4493-80B7-E0829CF79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73EF7-986E-4550-903F-E6443ADF274C}" type="datetimeFigureOut">
              <a:rPr lang="en-US" smtClean="0"/>
              <a:t>3/6/2020</a:t>
            </a:fld>
            <a:endParaRPr lang="en-US"/>
          </a:p>
        </p:txBody>
      </p:sp>
      <p:sp>
        <p:nvSpPr>
          <p:cNvPr id="5" name="Footer Placeholder 4">
            <a:extLst>
              <a:ext uri="{FF2B5EF4-FFF2-40B4-BE49-F238E27FC236}">
                <a16:creationId xmlns:a16="http://schemas.microsoft.com/office/drawing/2014/main" id="{AB21D194-7996-4E29-9C45-BA08A0E4D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CD3075-BF31-45D5-A44E-0E4768D8B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0FA8A-8AE3-41D3-ABD7-58A8C4A0F02B}" type="slidenum">
              <a:rPr lang="en-US" smtClean="0"/>
              <a:t>‹#›</a:t>
            </a:fld>
            <a:endParaRPr lang="en-US"/>
          </a:p>
        </p:txBody>
      </p:sp>
    </p:spTree>
    <p:extLst>
      <p:ext uri="{BB962C8B-B14F-4D97-AF65-F5344CB8AC3E}">
        <p14:creationId xmlns:p14="http://schemas.microsoft.com/office/powerpoint/2010/main" val="275837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91AB2-0E40-4512-A434-AD383FE8F3CC}"/>
              </a:ext>
            </a:extLst>
          </p:cNvPr>
          <p:cNvSpPr>
            <a:spLocks noGrp="1"/>
          </p:cNvSpPr>
          <p:nvPr>
            <p:ph type="ctrTitle"/>
          </p:nvPr>
        </p:nvSpPr>
        <p:spPr>
          <a:xfrm>
            <a:off x="1366160" y="4376508"/>
            <a:ext cx="9623404" cy="1257202"/>
          </a:xfrm>
        </p:spPr>
        <p:txBody>
          <a:bodyPr>
            <a:normAutofit/>
          </a:bodyPr>
          <a:lstStyle/>
          <a:p>
            <a:pPr algn="l"/>
            <a:r>
              <a:rPr lang="en-US" sz="6600"/>
              <a:t>IBM Watson Analytics</a:t>
            </a:r>
          </a:p>
        </p:txBody>
      </p:sp>
      <p:sp>
        <p:nvSpPr>
          <p:cNvPr id="3" name="Subtitle 2">
            <a:extLst>
              <a:ext uri="{FF2B5EF4-FFF2-40B4-BE49-F238E27FC236}">
                <a16:creationId xmlns:a16="http://schemas.microsoft.com/office/drawing/2014/main" id="{51D6AFE2-FCC3-47DC-8D33-2B9F38B22F14}"/>
              </a:ext>
            </a:extLst>
          </p:cNvPr>
          <p:cNvSpPr>
            <a:spLocks noGrp="1"/>
          </p:cNvSpPr>
          <p:nvPr>
            <p:ph type="subTitle" idx="1"/>
          </p:nvPr>
        </p:nvSpPr>
        <p:spPr>
          <a:xfrm>
            <a:off x="1366159" y="5633710"/>
            <a:ext cx="9623404" cy="417227"/>
          </a:xfrm>
        </p:spPr>
        <p:txBody>
          <a:bodyPr>
            <a:normAutofit/>
          </a:bodyPr>
          <a:lstStyle/>
          <a:p>
            <a:pPr algn="l"/>
            <a:r>
              <a:rPr lang="en-US" sz="2200"/>
              <a:t>Andrea, Daniel, Johan, Mai, Salah </a:t>
            </a:r>
          </a:p>
        </p:txBody>
      </p:sp>
      <p:sp>
        <p:nvSpPr>
          <p:cNvPr id="21" name="Rectangle 20">
            <a:extLst>
              <a:ext uri="{FF2B5EF4-FFF2-40B4-BE49-F238E27FC236}">
                <a16:creationId xmlns:a16="http://schemas.microsoft.com/office/drawing/2014/main" id="{A2555B16-BE1D-4C33-A27C-FF0671B6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Bar chart">
            <a:extLst>
              <a:ext uri="{FF2B5EF4-FFF2-40B4-BE49-F238E27FC236}">
                <a16:creationId xmlns:a16="http://schemas.microsoft.com/office/drawing/2014/main" id="{A8F943D4-CA6B-48EA-8084-4A78965E3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5855" y="891540"/>
            <a:ext cx="3217333" cy="3217333"/>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68269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4">
            <a:extLst>
              <a:ext uri="{FF2B5EF4-FFF2-40B4-BE49-F238E27FC236}">
                <a16:creationId xmlns:a16="http://schemas.microsoft.com/office/drawing/2014/main" id="{9D37DF4D-A8D0-44E7-AE5A-6C6A2C6994CD}"/>
              </a:ext>
            </a:extLst>
          </p:cNvPr>
          <p:cNvSpPr>
            <a:spLocks noChangeAspect="1" noChangeArrowheads="1"/>
          </p:cNvSpPr>
          <p:nvPr/>
        </p:nvSpPr>
        <p:spPr bwMode="auto">
          <a:xfrm>
            <a:off x="3204839" y="3276599"/>
            <a:ext cx="3043561" cy="30435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1B1573A7-130F-46C7-9DC9-8C0EF65DA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146056"/>
            <a:ext cx="7548879" cy="6562078"/>
          </a:xfrm>
          <a:prstGeom prst="rect">
            <a:avLst/>
          </a:prstGeom>
        </p:spPr>
      </p:pic>
    </p:spTree>
    <p:extLst>
      <p:ext uri="{BB962C8B-B14F-4D97-AF65-F5344CB8AC3E}">
        <p14:creationId xmlns:p14="http://schemas.microsoft.com/office/powerpoint/2010/main" val="190468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24DBEB-A89E-4304-A28F-ADD76C351360}"/>
              </a:ext>
            </a:extLst>
          </p:cNvPr>
          <p:cNvSpPr/>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dirty="0">
                <a:solidFill>
                  <a:srgbClr val="FFFFFF"/>
                </a:solidFill>
                <a:latin typeface="+mj-lt"/>
                <a:ea typeface="+mj-ea"/>
                <a:cs typeface="+mj-cs"/>
              </a:rPr>
              <a:t>Market Basket Analysis</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131E066-7DD9-4DDB-AC5A-2F4F94DF04F7}"/>
              </a:ext>
            </a:extLst>
          </p:cNvPr>
          <p:cNvPicPr>
            <a:picLocks noChangeAspect="1"/>
          </p:cNvPicPr>
          <p:nvPr/>
        </p:nvPicPr>
        <p:blipFill>
          <a:blip r:embed="rId3"/>
          <a:stretch>
            <a:fillRect/>
          </a:stretch>
        </p:blipFill>
        <p:spPr>
          <a:xfrm>
            <a:off x="331567" y="3163956"/>
            <a:ext cx="5455917" cy="2523361"/>
          </a:xfrm>
          <a:prstGeom prst="rect">
            <a:avLst/>
          </a:prstGeom>
        </p:spPr>
      </p:pic>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5A0B7A9-61A6-41CA-AA98-E2EEE284A8CD}"/>
              </a:ext>
            </a:extLst>
          </p:cNvPr>
          <p:cNvPicPr>
            <a:picLocks noChangeAspect="1"/>
          </p:cNvPicPr>
          <p:nvPr/>
        </p:nvPicPr>
        <p:blipFill>
          <a:blip r:embed="rId4"/>
          <a:stretch>
            <a:fillRect/>
          </a:stretch>
        </p:blipFill>
        <p:spPr>
          <a:xfrm>
            <a:off x="6445073" y="3198055"/>
            <a:ext cx="5455917" cy="2455162"/>
          </a:xfrm>
          <a:prstGeom prst="rect">
            <a:avLst/>
          </a:prstGeom>
        </p:spPr>
      </p:pic>
    </p:spTree>
    <p:extLst>
      <p:ext uri="{BB962C8B-B14F-4D97-AF65-F5344CB8AC3E}">
        <p14:creationId xmlns:p14="http://schemas.microsoft.com/office/powerpoint/2010/main" val="788766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8DB7AF5-F9FB-4299-B09A-ED7010B65FD5}"/>
              </a:ext>
            </a:extLst>
          </p:cNvPr>
          <p:cNvPicPr>
            <a:picLocks noChangeAspect="1"/>
          </p:cNvPicPr>
          <p:nvPr/>
        </p:nvPicPr>
        <p:blipFill>
          <a:blip r:embed="rId3"/>
          <a:stretch>
            <a:fillRect/>
          </a:stretch>
        </p:blipFill>
        <p:spPr>
          <a:xfrm>
            <a:off x="952237" y="1424113"/>
            <a:ext cx="10337975" cy="4005964"/>
          </a:xfrm>
          <a:prstGeom prst="rect">
            <a:avLst/>
          </a:prstGeom>
        </p:spPr>
      </p:pic>
      <p:sp>
        <p:nvSpPr>
          <p:cNvPr id="7" name="Rectangle 6">
            <a:extLst>
              <a:ext uri="{FF2B5EF4-FFF2-40B4-BE49-F238E27FC236}">
                <a16:creationId xmlns:a16="http://schemas.microsoft.com/office/drawing/2014/main" id="{13911C78-FC9F-4968-B771-90BB6DD195C7}"/>
              </a:ext>
            </a:extLst>
          </p:cNvPr>
          <p:cNvSpPr/>
          <p:nvPr/>
        </p:nvSpPr>
        <p:spPr>
          <a:xfrm>
            <a:off x="4864269" y="599175"/>
            <a:ext cx="1876219" cy="369332"/>
          </a:xfrm>
          <a:prstGeom prst="rect">
            <a:avLst/>
          </a:prstGeom>
        </p:spPr>
        <p:txBody>
          <a:bodyPr wrap="none">
            <a:spAutoFit/>
          </a:bodyPr>
          <a:lstStyle/>
          <a:p>
            <a:pPr>
              <a:spcAft>
                <a:spcPts val="600"/>
              </a:spcAft>
            </a:pPr>
            <a:r>
              <a:rPr lang="en-GB" b="1" dirty="0"/>
              <a:t>Customer Profiles</a:t>
            </a:r>
          </a:p>
        </p:txBody>
      </p:sp>
    </p:spTree>
    <p:extLst>
      <p:ext uri="{BB962C8B-B14F-4D97-AF65-F5344CB8AC3E}">
        <p14:creationId xmlns:p14="http://schemas.microsoft.com/office/powerpoint/2010/main" val="94805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24DBEB-A89E-4304-A28F-ADD76C351360}"/>
              </a:ext>
            </a:extLst>
          </p:cNvPr>
          <p:cNvSpPr/>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dirty="0">
                <a:solidFill>
                  <a:srgbClr val="FFFFFF"/>
                </a:solidFill>
                <a:latin typeface="+mj-lt"/>
                <a:ea typeface="+mj-ea"/>
                <a:cs typeface="+mj-cs"/>
              </a:rPr>
              <a:t>Average visits per customer in every city</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2E490FC-2C1C-4E4D-A048-895DAE68145F}"/>
              </a:ext>
            </a:extLst>
          </p:cNvPr>
          <p:cNvSpPr/>
          <p:nvPr/>
        </p:nvSpPr>
        <p:spPr>
          <a:xfrm>
            <a:off x="2462047" y="2583826"/>
            <a:ext cx="772994" cy="400110"/>
          </a:xfrm>
          <a:prstGeom prst="rect">
            <a:avLst/>
          </a:prstGeom>
        </p:spPr>
        <p:txBody>
          <a:bodyPr wrap="square">
            <a:spAutoFit/>
          </a:bodyPr>
          <a:lstStyle/>
          <a:p>
            <a:r>
              <a:rPr lang="en-GB" sz="2000" b="1" dirty="0">
                <a:solidFill>
                  <a:schemeClr val="accent1"/>
                </a:solidFill>
              </a:rPr>
              <a:t>Top 5</a:t>
            </a:r>
          </a:p>
        </p:txBody>
      </p:sp>
      <p:sp>
        <p:nvSpPr>
          <p:cNvPr id="9" name="TextBox 8">
            <a:extLst>
              <a:ext uri="{FF2B5EF4-FFF2-40B4-BE49-F238E27FC236}">
                <a16:creationId xmlns:a16="http://schemas.microsoft.com/office/drawing/2014/main" id="{6D2837D2-CF2A-4940-BA1C-A230A8C7FAE2}"/>
              </a:ext>
            </a:extLst>
          </p:cNvPr>
          <p:cNvSpPr txBox="1"/>
          <p:nvPr/>
        </p:nvSpPr>
        <p:spPr>
          <a:xfrm>
            <a:off x="1646625" y="3528657"/>
            <a:ext cx="2403835" cy="400110"/>
          </a:xfrm>
          <a:prstGeom prst="rect">
            <a:avLst/>
          </a:prstGeom>
          <a:noFill/>
        </p:spPr>
        <p:txBody>
          <a:bodyPr wrap="square" rtlCol="0">
            <a:spAutoFit/>
          </a:bodyPr>
          <a:lstStyle/>
          <a:p>
            <a:pPr algn="ctr"/>
            <a:r>
              <a:rPr lang="en-GB" sz="2000" b="1" dirty="0"/>
              <a:t>Spokane</a:t>
            </a:r>
          </a:p>
        </p:txBody>
      </p:sp>
      <p:sp>
        <p:nvSpPr>
          <p:cNvPr id="10" name="TextBox 9">
            <a:extLst>
              <a:ext uri="{FF2B5EF4-FFF2-40B4-BE49-F238E27FC236}">
                <a16:creationId xmlns:a16="http://schemas.microsoft.com/office/drawing/2014/main" id="{7F5E580B-EA44-4A8E-A0AC-730D293F777B}"/>
              </a:ext>
            </a:extLst>
          </p:cNvPr>
          <p:cNvSpPr txBox="1"/>
          <p:nvPr/>
        </p:nvSpPr>
        <p:spPr>
          <a:xfrm>
            <a:off x="1646624" y="4092114"/>
            <a:ext cx="2403836" cy="400110"/>
          </a:xfrm>
          <a:prstGeom prst="rect">
            <a:avLst/>
          </a:prstGeom>
          <a:noFill/>
        </p:spPr>
        <p:txBody>
          <a:bodyPr wrap="square" rtlCol="0">
            <a:spAutoFit/>
          </a:bodyPr>
          <a:lstStyle/>
          <a:p>
            <a:pPr algn="ctr"/>
            <a:r>
              <a:rPr lang="en-GB" sz="2000" b="1" dirty="0"/>
              <a:t>Hidalgo</a:t>
            </a:r>
          </a:p>
        </p:txBody>
      </p:sp>
      <p:sp>
        <p:nvSpPr>
          <p:cNvPr id="11" name="TextBox 10">
            <a:extLst>
              <a:ext uri="{FF2B5EF4-FFF2-40B4-BE49-F238E27FC236}">
                <a16:creationId xmlns:a16="http://schemas.microsoft.com/office/drawing/2014/main" id="{6597E43F-89A7-496E-96AD-FDE77F33B7B4}"/>
              </a:ext>
            </a:extLst>
          </p:cNvPr>
          <p:cNvSpPr txBox="1"/>
          <p:nvPr/>
        </p:nvSpPr>
        <p:spPr>
          <a:xfrm>
            <a:off x="1646624" y="4655571"/>
            <a:ext cx="2403836" cy="400110"/>
          </a:xfrm>
          <a:prstGeom prst="rect">
            <a:avLst/>
          </a:prstGeom>
          <a:noFill/>
        </p:spPr>
        <p:txBody>
          <a:bodyPr wrap="square" rtlCol="0">
            <a:spAutoFit/>
          </a:bodyPr>
          <a:lstStyle/>
          <a:p>
            <a:pPr algn="ctr"/>
            <a:r>
              <a:rPr lang="en-GB" sz="2000" b="1" dirty="0"/>
              <a:t>Merida</a:t>
            </a:r>
          </a:p>
        </p:txBody>
      </p:sp>
      <p:sp>
        <p:nvSpPr>
          <p:cNvPr id="12" name="TextBox 11">
            <a:extLst>
              <a:ext uri="{FF2B5EF4-FFF2-40B4-BE49-F238E27FC236}">
                <a16:creationId xmlns:a16="http://schemas.microsoft.com/office/drawing/2014/main" id="{4F0C0E03-4A03-4196-B0EA-80624E2B80BF}"/>
              </a:ext>
            </a:extLst>
          </p:cNvPr>
          <p:cNvSpPr txBox="1"/>
          <p:nvPr/>
        </p:nvSpPr>
        <p:spPr>
          <a:xfrm>
            <a:off x="1646624" y="5258886"/>
            <a:ext cx="2403836" cy="400110"/>
          </a:xfrm>
          <a:prstGeom prst="rect">
            <a:avLst/>
          </a:prstGeom>
          <a:noFill/>
        </p:spPr>
        <p:txBody>
          <a:bodyPr wrap="square" rtlCol="0">
            <a:spAutoFit/>
          </a:bodyPr>
          <a:lstStyle/>
          <a:p>
            <a:pPr algn="ctr"/>
            <a:r>
              <a:rPr lang="en-GB" sz="2000" b="1" dirty="0"/>
              <a:t>Orizaba</a:t>
            </a:r>
          </a:p>
        </p:txBody>
      </p:sp>
      <p:sp>
        <p:nvSpPr>
          <p:cNvPr id="13" name="TextBox 12">
            <a:extLst>
              <a:ext uri="{FF2B5EF4-FFF2-40B4-BE49-F238E27FC236}">
                <a16:creationId xmlns:a16="http://schemas.microsoft.com/office/drawing/2014/main" id="{903E4C40-7BDD-4D82-A202-8FBE108C8EA3}"/>
              </a:ext>
            </a:extLst>
          </p:cNvPr>
          <p:cNvSpPr txBox="1"/>
          <p:nvPr/>
        </p:nvSpPr>
        <p:spPr>
          <a:xfrm>
            <a:off x="1646624" y="5854326"/>
            <a:ext cx="2403836" cy="400110"/>
          </a:xfrm>
          <a:prstGeom prst="rect">
            <a:avLst/>
          </a:prstGeom>
          <a:noFill/>
        </p:spPr>
        <p:txBody>
          <a:bodyPr wrap="square" rtlCol="0">
            <a:spAutoFit/>
          </a:bodyPr>
          <a:lstStyle/>
          <a:p>
            <a:pPr algn="ctr"/>
            <a:r>
              <a:rPr lang="en-GB" sz="2000" b="1" dirty="0"/>
              <a:t>Camacho</a:t>
            </a:r>
          </a:p>
        </p:txBody>
      </p:sp>
      <p:sp>
        <p:nvSpPr>
          <p:cNvPr id="14" name="Rectangle 13">
            <a:extLst>
              <a:ext uri="{FF2B5EF4-FFF2-40B4-BE49-F238E27FC236}">
                <a16:creationId xmlns:a16="http://schemas.microsoft.com/office/drawing/2014/main" id="{F1DB1730-37CD-4EB0-8ADA-B9C4D4BF491D}"/>
              </a:ext>
            </a:extLst>
          </p:cNvPr>
          <p:cNvSpPr/>
          <p:nvPr/>
        </p:nvSpPr>
        <p:spPr>
          <a:xfrm>
            <a:off x="7509944" y="2583826"/>
            <a:ext cx="2036186" cy="400110"/>
          </a:xfrm>
          <a:prstGeom prst="rect">
            <a:avLst/>
          </a:prstGeom>
        </p:spPr>
        <p:txBody>
          <a:bodyPr wrap="square">
            <a:spAutoFit/>
          </a:bodyPr>
          <a:lstStyle/>
          <a:p>
            <a:pPr algn="ctr"/>
            <a:r>
              <a:rPr lang="en-GB" sz="2000" b="1" dirty="0">
                <a:solidFill>
                  <a:schemeClr val="accent1"/>
                </a:solidFill>
              </a:rPr>
              <a:t>Lowest 5</a:t>
            </a:r>
          </a:p>
        </p:txBody>
      </p:sp>
      <p:sp>
        <p:nvSpPr>
          <p:cNvPr id="15" name="TextBox 14">
            <a:extLst>
              <a:ext uri="{FF2B5EF4-FFF2-40B4-BE49-F238E27FC236}">
                <a16:creationId xmlns:a16="http://schemas.microsoft.com/office/drawing/2014/main" id="{00DC25E8-B886-42F5-9B8C-8A86C02EBB8E}"/>
              </a:ext>
            </a:extLst>
          </p:cNvPr>
          <p:cNvSpPr txBox="1"/>
          <p:nvPr/>
        </p:nvSpPr>
        <p:spPr>
          <a:xfrm>
            <a:off x="7326118" y="3502084"/>
            <a:ext cx="2403835" cy="400110"/>
          </a:xfrm>
          <a:prstGeom prst="rect">
            <a:avLst/>
          </a:prstGeom>
          <a:noFill/>
        </p:spPr>
        <p:txBody>
          <a:bodyPr wrap="square" rtlCol="0">
            <a:spAutoFit/>
          </a:bodyPr>
          <a:lstStyle/>
          <a:p>
            <a:pPr algn="ctr"/>
            <a:r>
              <a:rPr lang="en-GB" sz="2000" b="1" dirty="0"/>
              <a:t>Beverly Hills</a:t>
            </a:r>
          </a:p>
        </p:txBody>
      </p:sp>
      <p:sp>
        <p:nvSpPr>
          <p:cNvPr id="16" name="TextBox 15">
            <a:extLst>
              <a:ext uri="{FF2B5EF4-FFF2-40B4-BE49-F238E27FC236}">
                <a16:creationId xmlns:a16="http://schemas.microsoft.com/office/drawing/2014/main" id="{DB6B9730-9D90-4131-A09D-43095C4A1328}"/>
              </a:ext>
            </a:extLst>
          </p:cNvPr>
          <p:cNvSpPr txBox="1"/>
          <p:nvPr/>
        </p:nvSpPr>
        <p:spPr>
          <a:xfrm>
            <a:off x="7326117" y="4092114"/>
            <a:ext cx="2403836" cy="400110"/>
          </a:xfrm>
          <a:prstGeom prst="rect">
            <a:avLst/>
          </a:prstGeom>
          <a:noFill/>
        </p:spPr>
        <p:txBody>
          <a:bodyPr wrap="square" rtlCol="0">
            <a:spAutoFit/>
          </a:bodyPr>
          <a:lstStyle/>
          <a:p>
            <a:pPr algn="ctr"/>
            <a:r>
              <a:rPr lang="en-GB" sz="2000" b="1" dirty="0"/>
              <a:t>Mexico City</a:t>
            </a:r>
          </a:p>
        </p:txBody>
      </p:sp>
      <p:sp>
        <p:nvSpPr>
          <p:cNvPr id="18" name="TextBox 17">
            <a:extLst>
              <a:ext uri="{FF2B5EF4-FFF2-40B4-BE49-F238E27FC236}">
                <a16:creationId xmlns:a16="http://schemas.microsoft.com/office/drawing/2014/main" id="{40ACE842-680C-41BB-815D-E684C3C293CE}"/>
              </a:ext>
            </a:extLst>
          </p:cNvPr>
          <p:cNvSpPr txBox="1"/>
          <p:nvPr/>
        </p:nvSpPr>
        <p:spPr>
          <a:xfrm>
            <a:off x="7326117" y="4655571"/>
            <a:ext cx="2403836" cy="400110"/>
          </a:xfrm>
          <a:prstGeom prst="rect">
            <a:avLst/>
          </a:prstGeom>
          <a:noFill/>
        </p:spPr>
        <p:txBody>
          <a:bodyPr wrap="square" rtlCol="0">
            <a:spAutoFit/>
          </a:bodyPr>
          <a:lstStyle/>
          <a:p>
            <a:pPr algn="ctr"/>
            <a:r>
              <a:rPr lang="en-GB" sz="2000" b="1" dirty="0"/>
              <a:t>Victoria</a:t>
            </a:r>
          </a:p>
        </p:txBody>
      </p:sp>
      <p:sp>
        <p:nvSpPr>
          <p:cNvPr id="20" name="TextBox 19">
            <a:extLst>
              <a:ext uri="{FF2B5EF4-FFF2-40B4-BE49-F238E27FC236}">
                <a16:creationId xmlns:a16="http://schemas.microsoft.com/office/drawing/2014/main" id="{FCFF9683-DA9B-4122-AD0D-DE7D04212361}"/>
              </a:ext>
            </a:extLst>
          </p:cNvPr>
          <p:cNvSpPr txBox="1"/>
          <p:nvPr/>
        </p:nvSpPr>
        <p:spPr>
          <a:xfrm>
            <a:off x="7326117" y="5258886"/>
            <a:ext cx="2403836" cy="400110"/>
          </a:xfrm>
          <a:prstGeom prst="rect">
            <a:avLst/>
          </a:prstGeom>
          <a:noFill/>
        </p:spPr>
        <p:txBody>
          <a:bodyPr wrap="square" rtlCol="0">
            <a:spAutoFit/>
          </a:bodyPr>
          <a:lstStyle/>
          <a:p>
            <a:pPr algn="ctr"/>
            <a:r>
              <a:rPr lang="en-GB" sz="2000" b="1" dirty="0"/>
              <a:t>Bellingham</a:t>
            </a:r>
          </a:p>
        </p:txBody>
      </p:sp>
      <p:sp>
        <p:nvSpPr>
          <p:cNvPr id="22" name="TextBox 21">
            <a:extLst>
              <a:ext uri="{FF2B5EF4-FFF2-40B4-BE49-F238E27FC236}">
                <a16:creationId xmlns:a16="http://schemas.microsoft.com/office/drawing/2014/main" id="{46BA3FFE-1B39-4DA4-9B67-FCD5131FB9A3}"/>
              </a:ext>
            </a:extLst>
          </p:cNvPr>
          <p:cNvSpPr txBox="1"/>
          <p:nvPr/>
        </p:nvSpPr>
        <p:spPr>
          <a:xfrm>
            <a:off x="7326117" y="5854326"/>
            <a:ext cx="2403836" cy="400110"/>
          </a:xfrm>
          <a:prstGeom prst="rect">
            <a:avLst/>
          </a:prstGeom>
          <a:noFill/>
        </p:spPr>
        <p:txBody>
          <a:bodyPr wrap="square" rtlCol="0">
            <a:spAutoFit/>
          </a:bodyPr>
          <a:lstStyle/>
          <a:p>
            <a:pPr algn="ctr"/>
            <a:r>
              <a:rPr lang="en-GB" sz="2000" b="1" dirty="0"/>
              <a:t>San Francisco</a:t>
            </a:r>
          </a:p>
        </p:txBody>
      </p:sp>
    </p:spTree>
    <p:extLst>
      <p:ext uri="{BB962C8B-B14F-4D97-AF65-F5344CB8AC3E}">
        <p14:creationId xmlns:p14="http://schemas.microsoft.com/office/powerpoint/2010/main" val="55400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5C89E2-E221-483F-893A-20A5AD67ED19}"/>
              </a:ext>
            </a:extLst>
          </p:cNvPr>
          <p:cNvPicPr>
            <a:picLocks noChangeAspect="1"/>
          </p:cNvPicPr>
          <p:nvPr/>
        </p:nvPicPr>
        <p:blipFill rotWithShape="1">
          <a:blip r:embed="rId2"/>
          <a:srcRect b="2342"/>
          <a:stretch/>
        </p:blipFill>
        <p:spPr>
          <a:xfrm>
            <a:off x="3015746" y="163611"/>
            <a:ext cx="5914894" cy="6526968"/>
          </a:xfrm>
          <a:prstGeom prst="rect">
            <a:avLst/>
          </a:prstGeom>
        </p:spPr>
      </p:pic>
    </p:spTree>
    <p:extLst>
      <p:ext uri="{BB962C8B-B14F-4D97-AF65-F5344CB8AC3E}">
        <p14:creationId xmlns:p14="http://schemas.microsoft.com/office/powerpoint/2010/main" val="291430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CD5C98-5ED4-0E4A-861F-19BDDA96E70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3000" kern="1200">
                <a:solidFill>
                  <a:srgbClr val="FFFFFF"/>
                </a:solidFill>
                <a:latin typeface="+mj-lt"/>
                <a:ea typeface="+mj-ea"/>
                <a:cs typeface="+mj-cs"/>
              </a:rPr>
              <a:t>Customer concentration</a:t>
            </a:r>
            <a:br>
              <a:rPr lang="en-US" sz="3000" kern="1200">
                <a:solidFill>
                  <a:srgbClr val="FFFFFF"/>
                </a:solidFill>
                <a:latin typeface="+mj-lt"/>
                <a:ea typeface="+mj-ea"/>
                <a:cs typeface="+mj-cs"/>
              </a:rPr>
            </a:br>
            <a:br>
              <a:rPr lang="en-US" sz="3000" kern="1200">
                <a:solidFill>
                  <a:srgbClr val="FFFFFF"/>
                </a:solidFill>
                <a:latin typeface="+mj-lt"/>
                <a:ea typeface="+mj-ea"/>
                <a:cs typeface="+mj-cs"/>
              </a:rPr>
            </a:br>
            <a:r>
              <a:rPr lang="en-US" sz="3000" kern="1200">
                <a:solidFill>
                  <a:srgbClr val="FFFFFF"/>
                </a:solidFill>
                <a:latin typeface="+mj-lt"/>
                <a:ea typeface="+mj-ea"/>
                <a:cs typeface="+mj-cs"/>
              </a:rPr>
              <a:t>KPI: Footfall</a:t>
            </a:r>
            <a:br>
              <a:rPr lang="en-US" sz="3000" kern="1200" dirty="0">
                <a:solidFill>
                  <a:srgbClr val="FFFFFF"/>
                </a:solidFill>
                <a:latin typeface="+mj-lt"/>
                <a:ea typeface="+mj-ea"/>
                <a:cs typeface="+mj-cs"/>
              </a:rPr>
            </a:br>
            <a:endParaRPr lang="en-US" sz="30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90E8FB54-DDAB-44C5-AAEF-AE156E622DB8}"/>
              </a:ext>
            </a:extLst>
          </p:cNvPr>
          <p:cNvPicPr>
            <a:picLocks noChangeAspect="1"/>
          </p:cNvPicPr>
          <p:nvPr/>
        </p:nvPicPr>
        <p:blipFill>
          <a:blip r:embed="rId2"/>
          <a:stretch>
            <a:fillRect/>
          </a:stretch>
        </p:blipFill>
        <p:spPr>
          <a:xfrm>
            <a:off x="4735812" y="1236032"/>
            <a:ext cx="7324108" cy="3625432"/>
          </a:xfrm>
          <a:prstGeom prst="rect">
            <a:avLst/>
          </a:prstGeom>
        </p:spPr>
      </p:pic>
    </p:spTree>
    <p:extLst>
      <p:ext uri="{BB962C8B-B14F-4D97-AF65-F5344CB8AC3E}">
        <p14:creationId xmlns:p14="http://schemas.microsoft.com/office/powerpoint/2010/main" val="269329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A59FD9-2B1E-4670-A471-B769CE7CD4D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Category Manager:</a:t>
            </a:r>
            <a:br>
              <a:rPr lang="en-US" sz="2800" dirty="0"/>
            </a:br>
            <a:r>
              <a:rPr lang="en-US" sz="2800" dirty="0"/>
              <a:t>FOOD</a:t>
            </a:r>
          </a:p>
        </p:txBody>
      </p:sp>
      <p:sp>
        <p:nvSpPr>
          <p:cNvPr id="3" name="Content Placeholder 2">
            <a:extLst>
              <a:ext uri="{FF2B5EF4-FFF2-40B4-BE49-F238E27FC236}">
                <a16:creationId xmlns:a16="http://schemas.microsoft.com/office/drawing/2014/main" id="{8B6E2D0E-AC0D-4A27-9E00-82C658C1C231}"/>
              </a:ext>
            </a:extLst>
          </p:cNvPr>
          <p:cNvSpPr>
            <a:spLocks noGrp="1"/>
          </p:cNvSpPr>
          <p:nvPr>
            <p:ph idx="1"/>
          </p:nvPr>
        </p:nvSpPr>
        <p:spPr>
          <a:xfrm>
            <a:off x="643468" y="2638043"/>
            <a:ext cx="3363974" cy="3415623"/>
          </a:xfrm>
        </p:spPr>
        <p:txBody>
          <a:bodyPr>
            <a:normAutofit/>
          </a:bodyPr>
          <a:lstStyle/>
          <a:p>
            <a:r>
              <a:rPr lang="en-US" sz="2000" dirty="0"/>
              <a:t>KPI: Ensure product availability</a:t>
            </a:r>
          </a:p>
          <a:p>
            <a:endParaRPr lang="en-US" sz="2000" dirty="0"/>
          </a:p>
          <a:p>
            <a:r>
              <a:rPr lang="en-US" sz="2000" dirty="0"/>
              <a:t>Goal: Make sure customers are able to get products they need</a:t>
            </a:r>
          </a:p>
          <a:p>
            <a:endParaRPr lang="en-US" sz="2000" dirty="0"/>
          </a:p>
          <a:p>
            <a:r>
              <a:rPr lang="en-US" sz="2000" dirty="0"/>
              <a:t>Analytics: Distribute products accordingly to the demand in each city/state</a:t>
            </a:r>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51915030-8E8C-4343-9318-423CB5957550}"/>
              </a:ext>
            </a:extLst>
          </p:cNvPr>
          <p:cNvPicPr>
            <a:picLocks noChangeAspect="1"/>
          </p:cNvPicPr>
          <p:nvPr/>
        </p:nvPicPr>
        <p:blipFill>
          <a:blip r:embed="rId2"/>
          <a:stretch>
            <a:fillRect/>
          </a:stretch>
        </p:blipFill>
        <p:spPr>
          <a:xfrm>
            <a:off x="4830403" y="1340147"/>
            <a:ext cx="7361597" cy="4177706"/>
          </a:xfrm>
          <a:prstGeom prst="rect">
            <a:avLst/>
          </a:prstGeom>
        </p:spPr>
      </p:pic>
    </p:spTree>
    <p:extLst>
      <p:ext uri="{BB962C8B-B14F-4D97-AF65-F5344CB8AC3E}">
        <p14:creationId xmlns:p14="http://schemas.microsoft.com/office/powerpoint/2010/main" val="225289661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A59FD9-2B1E-4670-A471-B769CE7CD4D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Category Manager:</a:t>
            </a:r>
            <a:br>
              <a:rPr lang="en-US" sz="2800" dirty="0"/>
            </a:br>
            <a:r>
              <a:rPr lang="en-US" sz="2800" dirty="0"/>
              <a:t>FOOD</a:t>
            </a:r>
          </a:p>
        </p:txBody>
      </p:sp>
      <p:sp>
        <p:nvSpPr>
          <p:cNvPr id="3" name="Content Placeholder 2">
            <a:extLst>
              <a:ext uri="{FF2B5EF4-FFF2-40B4-BE49-F238E27FC236}">
                <a16:creationId xmlns:a16="http://schemas.microsoft.com/office/drawing/2014/main" id="{8B6E2D0E-AC0D-4A27-9E00-82C658C1C231}"/>
              </a:ext>
            </a:extLst>
          </p:cNvPr>
          <p:cNvSpPr>
            <a:spLocks noGrp="1"/>
          </p:cNvSpPr>
          <p:nvPr>
            <p:ph idx="1"/>
          </p:nvPr>
        </p:nvSpPr>
        <p:spPr>
          <a:xfrm>
            <a:off x="643468" y="2638043"/>
            <a:ext cx="3363974" cy="3415623"/>
          </a:xfrm>
        </p:spPr>
        <p:txBody>
          <a:bodyPr>
            <a:normAutofit/>
          </a:bodyPr>
          <a:lstStyle/>
          <a:p>
            <a:r>
              <a:rPr lang="en-US" sz="2000" dirty="0"/>
              <a:t>KPI: Optimize sales accordingly</a:t>
            </a:r>
          </a:p>
          <a:p>
            <a:endParaRPr lang="en-US" sz="2000" dirty="0"/>
          </a:p>
          <a:p>
            <a:r>
              <a:rPr lang="en-US" sz="2000" dirty="0"/>
              <a:t>Goals: Adjust sales strategies based on forecasting results</a:t>
            </a:r>
          </a:p>
          <a:p>
            <a:endParaRPr lang="en-US" sz="2000" dirty="0"/>
          </a:p>
          <a:p>
            <a:r>
              <a:rPr lang="en-US" sz="2000" dirty="0"/>
              <a:t>Analytics: Forecast sales for each season based on units sold</a:t>
            </a:r>
          </a:p>
          <a:p>
            <a:pPr marL="0" indent="0">
              <a:buNone/>
            </a:pPr>
            <a:endParaRPr lang="en-US" sz="2000" dirty="0"/>
          </a:p>
          <a:p>
            <a:endParaRPr lang="en-US" sz="2000" dirty="0"/>
          </a:p>
          <a:p>
            <a:endParaRPr lang="en-US" sz="2000" dirty="0"/>
          </a:p>
        </p:txBody>
      </p:sp>
      <p:pic>
        <p:nvPicPr>
          <p:cNvPr id="14" name="Picture 13">
            <a:extLst>
              <a:ext uri="{FF2B5EF4-FFF2-40B4-BE49-F238E27FC236}">
                <a16:creationId xmlns:a16="http://schemas.microsoft.com/office/drawing/2014/main" id="{FBF330A7-4EDB-46F4-B8B0-B9174C31C868}"/>
              </a:ext>
            </a:extLst>
          </p:cNvPr>
          <p:cNvPicPr>
            <a:picLocks noChangeAspect="1"/>
          </p:cNvPicPr>
          <p:nvPr/>
        </p:nvPicPr>
        <p:blipFill>
          <a:blip r:embed="rId2"/>
          <a:stretch>
            <a:fillRect/>
          </a:stretch>
        </p:blipFill>
        <p:spPr>
          <a:xfrm>
            <a:off x="4697931" y="1254760"/>
            <a:ext cx="7494069" cy="4348480"/>
          </a:xfrm>
          <a:prstGeom prst="rect">
            <a:avLst/>
          </a:prstGeom>
        </p:spPr>
      </p:pic>
    </p:spTree>
    <p:extLst>
      <p:ext uri="{BB962C8B-B14F-4D97-AF65-F5344CB8AC3E}">
        <p14:creationId xmlns:p14="http://schemas.microsoft.com/office/powerpoint/2010/main" val="375577943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A59FD9-2B1E-4670-A471-B769CE7CD4D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Category Manager:</a:t>
            </a:r>
            <a:br>
              <a:rPr lang="en-US" sz="2800" dirty="0"/>
            </a:br>
            <a:r>
              <a:rPr lang="en-US" sz="2800" dirty="0"/>
              <a:t>FOOD </a:t>
            </a:r>
          </a:p>
        </p:txBody>
      </p:sp>
      <p:sp>
        <p:nvSpPr>
          <p:cNvPr id="3" name="Content Placeholder 2">
            <a:extLst>
              <a:ext uri="{FF2B5EF4-FFF2-40B4-BE49-F238E27FC236}">
                <a16:creationId xmlns:a16="http://schemas.microsoft.com/office/drawing/2014/main" id="{8B6E2D0E-AC0D-4A27-9E00-82C658C1C231}"/>
              </a:ext>
            </a:extLst>
          </p:cNvPr>
          <p:cNvSpPr>
            <a:spLocks noGrp="1"/>
          </p:cNvSpPr>
          <p:nvPr>
            <p:ph idx="1"/>
          </p:nvPr>
        </p:nvSpPr>
        <p:spPr>
          <a:xfrm>
            <a:off x="643468" y="2638043"/>
            <a:ext cx="3363974" cy="3415623"/>
          </a:xfrm>
        </p:spPr>
        <p:txBody>
          <a:bodyPr>
            <a:normAutofit/>
          </a:bodyPr>
          <a:lstStyle/>
          <a:p>
            <a:r>
              <a:rPr lang="en-US" sz="2000" dirty="0"/>
              <a:t>KPI: Design strategies for unsuccessful products</a:t>
            </a:r>
          </a:p>
          <a:p>
            <a:endParaRPr lang="en-US" sz="2000" dirty="0"/>
          </a:p>
          <a:p>
            <a:r>
              <a:rPr lang="en-US" sz="2000" dirty="0"/>
              <a:t>Goal: Boost sales of unsuccessful products</a:t>
            </a:r>
          </a:p>
          <a:p>
            <a:endParaRPr lang="en-US" sz="2000" dirty="0"/>
          </a:p>
          <a:p>
            <a:r>
              <a:rPr lang="en-US" sz="2000" dirty="0"/>
              <a:t>Analytics: Find out which products are unsuccessful by displaying product sales</a:t>
            </a:r>
          </a:p>
        </p:txBody>
      </p:sp>
      <p:pic>
        <p:nvPicPr>
          <p:cNvPr id="6" name="Picture 5">
            <a:extLst>
              <a:ext uri="{FF2B5EF4-FFF2-40B4-BE49-F238E27FC236}">
                <a16:creationId xmlns:a16="http://schemas.microsoft.com/office/drawing/2014/main" id="{68DC8056-4AF7-48D3-98C3-FE69B6B08442}"/>
              </a:ext>
            </a:extLst>
          </p:cNvPr>
          <p:cNvPicPr>
            <a:picLocks noChangeAspect="1"/>
          </p:cNvPicPr>
          <p:nvPr/>
        </p:nvPicPr>
        <p:blipFill>
          <a:blip r:embed="rId2"/>
          <a:stretch>
            <a:fillRect/>
          </a:stretch>
        </p:blipFill>
        <p:spPr>
          <a:xfrm>
            <a:off x="4744720" y="1076961"/>
            <a:ext cx="7343598" cy="4231442"/>
          </a:xfrm>
          <a:prstGeom prst="rect">
            <a:avLst/>
          </a:prstGeom>
        </p:spPr>
      </p:pic>
    </p:spTree>
    <p:extLst>
      <p:ext uri="{BB962C8B-B14F-4D97-AF65-F5344CB8AC3E}">
        <p14:creationId xmlns:p14="http://schemas.microsoft.com/office/powerpoint/2010/main" val="15227886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262EEA-803B-1742-948F-DA14A566B804}"/>
              </a:ext>
            </a:extLst>
          </p:cNvPr>
          <p:cNvSpPr txBox="1"/>
          <p:nvPr/>
        </p:nvSpPr>
        <p:spPr>
          <a:xfrm>
            <a:off x="1202741" y="805276"/>
            <a:ext cx="9623404" cy="12572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kern="1200" dirty="0">
                <a:solidFill>
                  <a:schemeClr val="tx1"/>
                </a:solidFill>
                <a:latin typeface="+mj-lt"/>
                <a:ea typeface="+mj-ea"/>
                <a:cs typeface="+mj-cs"/>
              </a:rPr>
              <a:t>As a Store Manager, I oversee the daily operations of my store, ensuring it runs efficiently and in accordance with corporate tactical and strategic decisions</a:t>
            </a:r>
          </a:p>
        </p:txBody>
      </p:sp>
      <p:sp>
        <p:nvSpPr>
          <p:cNvPr id="11" name="Rectangle 10">
            <a:extLst>
              <a:ext uri="{FF2B5EF4-FFF2-40B4-BE49-F238E27FC236}">
                <a16:creationId xmlns:a16="http://schemas.microsoft.com/office/drawing/2014/main" id="{A2555B16-BE1D-4C33-A27C-FF0671B6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F816BE6-B211-8D4A-AB57-6178A6A9F7CA}"/>
              </a:ext>
            </a:extLst>
          </p:cNvPr>
          <p:cNvGraphicFramePr>
            <a:graphicFrameLocks noGrp="1"/>
          </p:cNvGraphicFramePr>
          <p:nvPr>
            <p:extLst>
              <p:ext uri="{D42A27DB-BD31-4B8C-83A1-F6EECF244321}">
                <p14:modId xmlns:p14="http://schemas.microsoft.com/office/powerpoint/2010/main" val="1510557006"/>
              </p:ext>
            </p:extLst>
          </p:nvPr>
        </p:nvGraphicFramePr>
        <p:xfrm>
          <a:off x="1202741" y="2867754"/>
          <a:ext cx="9934607" cy="3184969"/>
        </p:xfrm>
        <a:graphic>
          <a:graphicData uri="http://schemas.openxmlformats.org/drawingml/2006/table">
            <a:tbl>
              <a:tblPr firstRow="1" bandRow="1">
                <a:tableStyleId>{69012ECD-51FC-41F1-AA8D-1B2483CD663E}</a:tableStyleId>
              </a:tblPr>
              <a:tblGrid>
                <a:gridCol w="1172276">
                  <a:extLst>
                    <a:ext uri="{9D8B030D-6E8A-4147-A177-3AD203B41FA5}">
                      <a16:colId xmlns:a16="http://schemas.microsoft.com/office/drawing/2014/main" val="323793663"/>
                    </a:ext>
                  </a:extLst>
                </a:gridCol>
                <a:gridCol w="4154085">
                  <a:extLst>
                    <a:ext uri="{9D8B030D-6E8A-4147-A177-3AD203B41FA5}">
                      <a16:colId xmlns:a16="http://schemas.microsoft.com/office/drawing/2014/main" val="1204369983"/>
                    </a:ext>
                  </a:extLst>
                </a:gridCol>
                <a:gridCol w="4608246">
                  <a:extLst>
                    <a:ext uri="{9D8B030D-6E8A-4147-A177-3AD203B41FA5}">
                      <a16:colId xmlns:a16="http://schemas.microsoft.com/office/drawing/2014/main" val="1225292005"/>
                    </a:ext>
                  </a:extLst>
                </a:gridCol>
              </a:tblGrid>
              <a:tr h="325904">
                <a:tc gridSpan="3">
                  <a:txBody>
                    <a:bodyPr/>
                    <a:lstStyle/>
                    <a:p>
                      <a:r>
                        <a:rPr lang="en-IT" sz="1200" dirty="0"/>
                        <a:t>Store: Salem</a:t>
                      </a:r>
                    </a:p>
                  </a:txBody>
                  <a:tcPr marL="60424" marR="60424" marT="30212" marB="30212"/>
                </a:tc>
                <a:tc hMerge="1">
                  <a:txBody>
                    <a:bodyPr/>
                    <a:lstStyle/>
                    <a:p>
                      <a:endParaRPr lang="en-IT" dirty="0"/>
                    </a:p>
                  </a:txBody>
                  <a:tcPr/>
                </a:tc>
                <a:tc hMerge="1">
                  <a:txBody>
                    <a:bodyPr/>
                    <a:lstStyle/>
                    <a:p>
                      <a:endParaRPr lang="en-IT" dirty="0"/>
                    </a:p>
                  </a:txBody>
                  <a:tcPr/>
                </a:tc>
                <a:extLst>
                  <a:ext uri="{0D108BD9-81ED-4DB2-BD59-A6C34878D82A}">
                    <a16:rowId xmlns:a16="http://schemas.microsoft.com/office/drawing/2014/main" val="7535859"/>
                  </a:ext>
                </a:extLst>
              </a:tr>
              <a:tr h="325904">
                <a:tc>
                  <a:txBody>
                    <a:bodyPr/>
                    <a:lstStyle/>
                    <a:p>
                      <a:r>
                        <a:rPr lang="en-IT" sz="1200"/>
                        <a:t>KPI</a:t>
                      </a:r>
                    </a:p>
                  </a:txBody>
                  <a:tcPr marL="60424" marR="60424" marT="30212" marB="30212"/>
                </a:tc>
                <a:tc>
                  <a:txBody>
                    <a:bodyPr/>
                    <a:lstStyle/>
                    <a:p>
                      <a:r>
                        <a:rPr lang="en-IT" sz="1200" dirty="0"/>
                        <a:t>Rationale</a:t>
                      </a:r>
                    </a:p>
                  </a:txBody>
                  <a:tcPr marL="60424" marR="60424" marT="30212" marB="30212"/>
                </a:tc>
                <a:tc>
                  <a:txBody>
                    <a:bodyPr/>
                    <a:lstStyle/>
                    <a:p>
                      <a:r>
                        <a:rPr lang="en-IT" sz="1200"/>
                        <a:t>Action</a:t>
                      </a:r>
                    </a:p>
                  </a:txBody>
                  <a:tcPr marL="60424" marR="60424" marT="30212" marB="30212"/>
                </a:tc>
                <a:extLst>
                  <a:ext uri="{0D108BD9-81ED-4DB2-BD59-A6C34878D82A}">
                    <a16:rowId xmlns:a16="http://schemas.microsoft.com/office/drawing/2014/main" val="3506602187"/>
                  </a:ext>
                </a:extLst>
              </a:tr>
              <a:tr h="992525">
                <a:tc>
                  <a:txBody>
                    <a:bodyPr/>
                    <a:lstStyle/>
                    <a:p>
                      <a:r>
                        <a:rPr lang="en-IT" sz="1200" dirty="0"/>
                        <a:t>Sales Target</a:t>
                      </a:r>
                    </a:p>
                  </a:txBody>
                  <a:tcPr marL="60424" marR="60424" marT="30212" marB="30212"/>
                </a:tc>
                <a:tc>
                  <a:txBody>
                    <a:bodyPr/>
                    <a:lstStyle/>
                    <a:p>
                      <a:r>
                        <a:rPr lang="en-IT" sz="1200" dirty="0"/>
                        <a:t>As Salem is the highest selling store both in terms of units and revenue, it will be used as a benchmark and example for other stores. It must continue growing and maintain it’s position.</a:t>
                      </a:r>
                    </a:p>
                  </a:txBody>
                  <a:tcPr marL="60424" marR="60424" marT="30212" marB="30212"/>
                </a:tc>
                <a:tc>
                  <a:txBody>
                    <a:bodyPr/>
                    <a:lstStyle/>
                    <a:p>
                      <a:r>
                        <a:rPr lang="en-GB" sz="1200"/>
                        <a:t>U</a:t>
                      </a:r>
                      <a:r>
                        <a:rPr lang="en-IT" sz="1200"/>
                        <a:t>se Forecasting techniques to evalute whether the sales target set is reasonable. Use corrective measures if needed.</a:t>
                      </a:r>
                    </a:p>
                  </a:txBody>
                  <a:tcPr marL="60424" marR="60424" marT="30212" marB="30212"/>
                </a:tc>
                <a:extLst>
                  <a:ext uri="{0D108BD9-81ED-4DB2-BD59-A6C34878D82A}">
                    <a16:rowId xmlns:a16="http://schemas.microsoft.com/office/drawing/2014/main" val="2680913887"/>
                  </a:ext>
                </a:extLst>
              </a:tr>
              <a:tr h="548111">
                <a:tc>
                  <a:txBody>
                    <a:bodyPr/>
                    <a:lstStyle/>
                    <a:p>
                      <a:r>
                        <a:rPr lang="en-IT" sz="1200"/>
                        <a:t>Average Spend</a:t>
                      </a:r>
                    </a:p>
                  </a:txBody>
                  <a:tcPr marL="60424" marR="60424" marT="30212" marB="30212"/>
                </a:tc>
                <a:tc>
                  <a:txBody>
                    <a:bodyPr/>
                    <a:lstStyle/>
                    <a:p>
                      <a:r>
                        <a:rPr lang="en-IT" sz="1200" dirty="0"/>
                        <a:t>The average spend of customers is slightly above average, but there is still room for improvement.</a:t>
                      </a:r>
                    </a:p>
                  </a:txBody>
                  <a:tcPr marL="60424" marR="60424" marT="30212" marB="30212"/>
                </a:tc>
                <a:tc>
                  <a:txBody>
                    <a:bodyPr/>
                    <a:lstStyle/>
                    <a:p>
                      <a:r>
                        <a:rPr lang="en-IT" sz="1200"/>
                        <a:t>Market basket analysis to create promotion to cross sell, and increase average basket size.</a:t>
                      </a:r>
                    </a:p>
                  </a:txBody>
                  <a:tcPr marL="60424" marR="60424" marT="30212" marB="30212"/>
                </a:tc>
                <a:extLst>
                  <a:ext uri="{0D108BD9-81ED-4DB2-BD59-A6C34878D82A}">
                    <a16:rowId xmlns:a16="http://schemas.microsoft.com/office/drawing/2014/main" val="1554974460"/>
                  </a:ext>
                </a:extLst>
              </a:tr>
              <a:tr h="992525">
                <a:tc>
                  <a:txBody>
                    <a:bodyPr/>
                    <a:lstStyle/>
                    <a:p>
                      <a:r>
                        <a:rPr lang="en-IT" sz="1200"/>
                        <a:t>Unique customers</a:t>
                      </a:r>
                    </a:p>
                  </a:txBody>
                  <a:tcPr marL="60424" marR="60424" marT="30212" marB="30212"/>
                </a:tc>
                <a:tc>
                  <a:txBody>
                    <a:bodyPr/>
                    <a:lstStyle/>
                    <a:p>
                      <a:r>
                        <a:rPr lang="en-GB" sz="1200" dirty="0"/>
                        <a:t>Despite performing well under this KPI, t</a:t>
                      </a:r>
                      <a:r>
                        <a:rPr lang="en-IT" sz="1200" dirty="0"/>
                        <a:t>he store with the highest number of unique customers has roughly 30% more unique customers than the Salem store. There is room for growth in this aspect.</a:t>
                      </a:r>
                    </a:p>
                  </a:txBody>
                  <a:tcPr marL="60424" marR="60424" marT="30212" marB="30212"/>
                </a:tc>
                <a:tc>
                  <a:txBody>
                    <a:bodyPr/>
                    <a:lstStyle/>
                    <a:p>
                      <a:r>
                        <a:rPr lang="en-IT" sz="1200" dirty="0"/>
                        <a:t>Customer segmentation to discover ”golden” customers, and target potential customers with similar attributes with promotions to attract them based on purchase history. (Done to show that we can meet customer expectation even before meeting them).</a:t>
                      </a:r>
                    </a:p>
                  </a:txBody>
                  <a:tcPr marL="60424" marR="60424" marT="30212" marB="30212"/>
                </a:tc>
                <a:extLst>
                  <a:ext uri="{0D108BD9-81ED-4DB2-BD59-A6C34878D82A}">
                    <a16:rowId xmlns:a16="http://schemas.microsoft.com/office/drawing/2014/main" val="3462908316"/>
                  </a:ext>
                </a:extLst>
              </a:tr>
            </a:tbl>
          </a:graphicData>
        </a:graphic>
      </p:graphicFrame>
    </p:spTree>
    <p:extLst>
      <p:ext uri="{BB962C8B-B14F-4D97-AF65-F5344CB8AC3E}">
        <p14:creationId xmlns:p14="http://schemas.microsoft.com/office/powerpoint/2010/main" val="411142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555B16-BE1D-4C33-A27C-FF0671B6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ruta 4"/>
          <p:cNvSpPr txBox="1"/>
          <p:nvPr/>
        </p:nvSpPr>
        <p:spPr>
          <a:xfrm>
            <a:off x="6166884" y="-1531088"/>
            <a:ext cx="184731" cy="369332"/>
          </a:xfrm>
          <a:prstGeom prst="rect">
            <a:avLst/>
          </a:prstGeom>
          <a:noFill/>
        </p:spPr>
        <p:txBody>
          <a:bodyPr wrap="none" rtlCol="0">
            <a:spAutoFit/>
          </a:bodyPr>
          <a:lstStyle/>
          <a:p>
            <a:endParaRPr lang="sv-SE" dirty="0"/>
          </a:p>
        </p:txBody>
      </p:sp>
      <p:graphicFrame>
        <p:nvGraphicFramePr>
          <p:cNvPr id="8" name="Table 7">
            <a:extLst>
              <a:ext uri="{FF2B5EF4-FFF2-40B4-BE49-F238E27FC236}">
                <a16:creationId xmlns:a16="http://schemas.microsoft.com/office/drawing/2014/main" id="{83990101-8013-4721-BF2F-0184248861F4}"/>
              </a:ext>
            </a:extLst>
          </p:cNvPr>
          <p:cNvGraphicFramePr>
            <a:graphicFrameLocks noGrp="1"/>
          </p:cNvGraphicFramePr>
          <p:nvPr>
            <p:extLst>
              <p:ext uri="{D42A27DB-BD31-4B8C-83A1-F6EECF244321}">
                <p14:modId xmlns:p14="http://schemas.microsoft.com/office/powerpoint/2010/main" val="1105647086"/>
              </p:ext>
            </p:extLst>
          </p:nvPr>
        </p:nvGraphicFramePr>
        <p:xfrm>
          <a:off x="1175906" y="2186955"/>
          <a:ext cx="10351415" cy="4054622"/>
        </p:xfrm>
        <a:graphic>
          <a:graphicData uri="http://schemas.openxmlformats.org/drawingml/2006/table">
            <a:tbl>
              <a:tblPr firstRow="1" bandRow="1">
                <a:tableStyleId>{69012ECD-51FC-41F1-AA8D-1B2483CD663E}</a:tableStyleId>
              </a:tblPr>
              <a:tblGrid>
                <a:gridCol w="1221459">
                  <a:extLst>
                    <a:ext uri="{9D8B030D-6E8A-4147-A177-3AD203B41FA5}">
                      <a16:colId xmlns:a16="http://schemas.microsoft.com/office/drawing/2014/main" val="323793663"/>
                    </a:ext>
                  </a:extLst>
                </a:gridCol>
                <a:gridCol w="4328370">
                  <a:extLst>
                    <a:ext uri="{9D8B030D-6E8A-4147-A177-3AD203B41FA5}">
                      <a16:colId xmlns:a16="http://schemas.microsoft.com/office/drawing/2014/main" val="1204369983"/>
                    </a:ext>
                  </a:extLst>
                </a:gridCol>
                <a:gridCol w="4801586">
                  <a:extLst>
                    <a:ext uri="{9D8B030D-6E8A-4147-A177-3AD203B41FA5}">
                      <a16:colId xmlns:a16="http://schemas.microsoft.com/office/drawing/2014/main" val="1225292005"/>
                    </a:ext>
                  </a:extLst>
                </a:gridCol>
              </a:tblGrid>
              <a:tr h="291204">
                <a:tc gridSpan="3">
                  <a:txBody>
                    <a:bodyPr/>
                    <a:lstStyle/>
                    <a:p>
                      <a:r>
                        <a:rPr lang="en-US" sz="1600" dirty="0"/>
                        <a:t>CFO KPIs</a:t>
                      </a:r>
                      <a:endParaRPr lang="en-IT" sz="1600" dirty="0"/>
                    </a:p>
                  </a:txBody>
                  <a:tcPr marL="60424" marR="60424" marT="30212" marB="30212"/>
                </a:tc>
                <a:tc hMerge="1">
                  <a:txBody>
                    <a:bodyPr/>
                    <a:lstStyle/>
                    <a:p>
                      <a:endParaRPr lang="en-IT" dirty="0"/>
                    </a:p>
                  </a:txBody>
                  <a:tcPr/>
                </a:tc>
                <a:tc hMerge="1">
                  <a:txBody>
                    <a:bodyPr/>
                    <a:lstStyle/>
                    <a:p>
                      <a:endParaRPr lang="en-IT" dirty="0"/>
                    </a:p>
                  </a:txBody>
                  <a:tcPr/>
                </a:tc>
                <a:extLst>
                  <a:ext uri="{0D108BD9-81ED-4DB2-BD59-A6C34878D82A}">
                    <a16:rowId xmlns:a16="http://schemas.microsoft.com/office/drawing/2014/main" val="7535859"/>
                  </a:ext>
                </a:extLst>
              </a:tr>
              <a:tr h="291204">
                <a:tc>
                  <a:txBody>
                    <a:bodyPr/>
                    <a:lstStyle/>
                    <a:p>
                      <a:r>
                        <a:rPr lang="en-IT" sz="1600"/>
                        <a:t>KPI</a:t>
                      </a:r>
                    </a:p>
                  </a:txBody>
                  <a:tcPr marL="60424" marR="60424" marT="30212" marB="30212"/>
                </a:tc>
                <a:tc>
                  <a:txBody>
                    <a:bodyPr/>
                    <a:lstStyle/>
                    <a:p>
                      <a:r>
                        <a:rPr lang="en-IT" sz="1600" dirty="0"/>
                        <a:t>Rationale</a:t>
                      </a:r>
                    </a:p>
                  </a:txBody>
                  <a:tcPr marL="60424" marR="60424" marT="30212" marB="30212"/>
                </a:tc>
                <a:tc>
                  <a:txBody>
                    <a:bodyPr/>
                    <a:lstStyle/>
                    <a:p>
                      <a:r>
                        <a:rPr lang="en-IT" sz="1600"/>
                        <a:t>Action</a:t>
                      </a:r>
                    </a:p>
                  </a:txBody>
                  <a:tcPr marL="60424" marR="60424" marT="30212" marB="30212"/>
                </a:tc>
                <a:extLst>
                  <a:ext uri="{0D108BD9-81ED-4DB2-BD59-A6C34878D82A}">
                    <a16:rowId xmlns:a16="http://schemas.microsoft.com/office/drawing/2014/main" val="3506602187"/>
                  </a:ext>
                </a:extLst>
              </a:tr>
              <a:tr h="1031362">
                <a:tc>
                  <a:txBody>
                    <a:bodyPr/>
                    <a:lstStyle/>
                    <a:p>
                      <a:r>
                        <a:rPr lang="sv-SE" sz="1600" dirty="0"/>
                        <a:t>% Profit Margin per</a:t>
                      </a:r>
                    </a:p>
                    <a:p>
                      <a:r>
                        <a:rPr lang="sv-SE" sz="1600" dirty="0"/>
                        <a:t>Country, Product Category, Store</a:t>
                      </a:r>
                    </a:p>
                  </a:txBody>
                  <a:tcPr marL="60424" marR="60424" marT="30212" marB="30212"/>
                </a:tc>
                <a:tc>
                  <a:txBody>
                    <a:bodyPr/>
                    <a:lstStyle/>
                    <a:p>
                      <a:r>
                        <a:rPr lang="sv-SE" sz="1600" dirty="0"/>
                        <a:t>Tracking</a:t>
                      </a:r>
                      <a:r>
                        <a:rPr lang="sv-SE" sz="1600" baseline="0" dirty="0"/>
                        <a:t> the performance of different segments and markets</a:t>
                      </a:r>
                      <a:endParaRPr lang="sv-SE" sz="1600" dirty="0"/>
                    </a:p>
                  </a:txBody>
                  <a:tcPr marL="84815" marR="84815" marT="42408" marB="42408"/>
                </a:tc>
                <a:tc>
                  <a:txBody>
                    <a:bodyPr/>
                    <a:lstStyle/>
                    <a:p>
                      <a:r>
                        <a:rPr lang="sv-SE" sz="1600" dirty="0"/>
                        <a:t>Derived from profit and revenue</a:t>
                      </a:r>
                    </a:p>
                  </a:txBody>
                  <a:tcPr marL="84815" marR="84815" marT="42408" marB="42408"/>
                </a:tc>
                <a:extLst>
                  <a:ext uri="{0D108BD9-81ED-4DB2-BD59-A6C34878D82A}">
                    <a16:rowId xmlns:a16="http://schemas.microsoft.com/office/drawing/2014/main" val="2680913887"/>
                  </a:ext>
                </a:extLst>
              </a:tr>
              <a:tr h="867415">
                <a:tc>
                  <a:txBody>
                    <a:bodyPr/>
                    <a:lstStyle/>
                    <a:p>
                      <a:r>
                        <a:rPr lang="sv-SE" sz="1600" dirty="0"/>
                        <a:t>% Organic Revenue Growth, </a:t>
                      </a:r>
                    </a:p>
                    <a:p>
                      <a:r>
                        <a:rPr lang="sv-SE" sz="1600" dirty="0"/>
                        <a:t>Q-o-Q</a:t>
                      </a:r>
                    </a:p>
                  </a:txBody>
                  <a:tcPr marL="60424" marR="60424" marT="30212" marB="30212"/>
                </a:tc>
                <a:tc>
                  <a:txBody>
                    <a:bodyPr/>
                    <a:lstStyle/>
                    <a:p>
                      <a:r>
                        <a:rPr lang="sv-SE" sz="1600" dirty="0"/>
                        <a:t>Ensuring</a:t>
                      </a:r>
                      <a:r>
                        <a:rPr lang="sv-SE" sz="1600" baseline="0" dirty="0"/>
                        <a:t> added value is being created internally in sustainable manner </a:t>
                      </a:r>
                      <a:endParaRPr lang="sv-SE" sz="1600" dirty="0"/>
                    </a:p>
                  </a:txBody>
                  <a:tcPr marL="84815" marR="84815" marT="42408" marB="424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dirty="0"/>
                        <a:t>Forcasting</a:t>
                      </a:r>
                      <a:r>
                        <a:rPr lang="sv-SE" sz="1600" baseline="0" dirty="0"/>
                        <a:t> using ARIMA-models</a:t>
                      </a:r>
                      <a:endParaRPr lang="sv-SE" sz="1600" dirty="0"/>
                    </a:p>
                  </a:txBody>
                  <a:tcPr marL="84815" marR="84815" marT="42408" marB="42408"/>
                </a:tc>
                <a:extLst>
                  <a:ext uri="{0D108BD9-81ED-4DB2-BD59-A6C34878D82A}">
                    <a16:rowId xmlns:a16="http://schemas.microsoft.com/office/drawing/2014/main" val="1554974460"/>
                  </a:ext>
                </a:extLst>
              </a:tr>
              <a:tr h="886846">
                <a:tc>
                  <a:txBody>
                    <a:bodyPr/>
                    <a:lstStyle/>
                    <a:p>
                      <a:r>
                        <a:rPr lang="sv-SE" sz="1600" dirty="0"/>
                        <a:t>%</a:t>
                      </a:r>
                      <a:r>
                        <a:rPr lang="sv-SE" sz="1600" baseline="0" dirty="0"/>
                        <a:t> Growth in Market Share</a:t>
                      </a:r>
                      <a:endParaRPr lang="sv-SE" sz="1600" dirty="0"/>
                    </a:p>
                  </a:txBody>
                  <a:tcPr marL="60424" marR="60424" marT="30212" marB="30212"/>
                </a:tc>
                <a:tc>
                  <a:txBody>
                    <a:bodyPr/>
                    <a:lstStyle/>
                    <a:p>
                      <a:r>
                        <a:rPr lang="sv-SE" sz="1600" dirty="0"/>
                        <a:t>Market</a:t>
                      </a:r>
                      <a:r>
                        <a:rPr lang="sv-SE" sz="1600" baseline="0" dirty="0"/>
                        <a:t> Share of cities calculated as nr of customers/population </a:t>
                      </a:r>
                      <a:endParaRPr lang="sv-SE" sz="1600" dirty="0"/>
                    </a:p>
                  </a:txBody>
                  <a:tcPr marL="84815" marR="84815" marT="42408" marB="42408"/>
                </a:tc>
                <a:tc>
                  <a:txBody>
                    <a:bodyPr/>
                    <a:lstStyle/>
                    <a:p>
                      <a:r>
                        <a:rPr lang="sv-SE" sz="1600" dirty="0"/>
                        <a:t>Use</a:t>
                      </a:r>
                      <a:r>
                        <a:rPr lang="sv-SE" sz="1600" baseline="0" dirty="0"/>
                        <a:t> clustering to decide where new stores should be opened up</a:t>
                      </a:r>
                      <a:endParaRPr lang="sv-SE" sz="1600" dirty="0"/>
                    </a:p>
                  </a:txBody>
                  <a:tcPr marL="84815" marR="84815" marT="42408" marB="42408"/>
                </a:tc>
                <a:extLst>
                  <a:ext uri="{0D108BD9-81ED-4DB2-BD59-A6C34878D82A}">
                    <a16:rowId xmlns:a16="http://schemas.microsoft.com/office/drawing/2014/main" val="3462908316"/>
                  </a:ext>
                </a:extLst>
              </a:tr>
            </a:tbl>
          </a:graphicData>
        </a:graphic>
      </p:graphicFrame>
      <p:sp>
        <p:nvSpPr>
          <p:cNvPr id="3" name="TextBox 2">
            <a:extLst>
              <a:ext uri="{FF2B5EF4-FFF2-40B4-BE49-F238E27FC236}">
                <a16:creationId xmlns:a16="http://schemas.microsoft.com/office/drawing/2014/main" id="{3569A3AC-F8F3-4C03-A193-A5B8E7060694}"/>
              </a:ext>
            </a:extLst>
          </p:cNvPr>
          <p:cNvSpPr txBox="1"/>
          <p:nvPr/>
        </p:nvSpPr>
        <p:spPr>
          <a:xfrm>
            <a:off x="1313895" y="616424"/>
            <a:ext cx="10351415" cy="954107"/>
          </a:xfrm>
          <a:prstGeom prst="rect">
            <a:avLst/>
          </a:prstGeom>
          <a:noFill/>
        </p:spPr>
        <p:txBody>
          <a:bodyPr wrap="square" rtlCol="0">
            <a:spAutoFit/>
          </a:bodyPr>
          <a:lstStyle/>
          <a:p>
            <a:r>
              <a:rPr lang="de-DE" sz="2800" dirty="0"/>
              <a:t>CFO</a:t>
            </a:r>
          </a:p>
          <a:p>
            <a:r>
              <a:rPr lang="de-DE" sz="2800" dirty="0"/>
              <a:t>Driving and forecasting organic growth whilst ensuring profitability</a:t>
            </a:r>
            <a:endParaRPr lang="en-US" sz="2800" dirty="0"/>
          </a:p>
        </p:txBody>
      </p:sp>
    </p:spTree>
    <p:extLst>
      <p:ext uri="{BB962C8B-B14F-4D97-AF65-F5344CB8AC3E}">
        <p14:creationId xmlns:p14="http://schemas.microsoft.com/office/powerpoint/2010/main" val="47255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F65E51-C32F-DE42-9685-B6DBF8C1FB32}"/>
              </a:ext>
            </a:extLst>
          </p:cNvPr>
          <p:cNvSpPr>
            <a:spLocks noGrp="1"/>
          </p:cNvSpPr>
          <p:nvPr>
            <p:ph type="title"/>
          </p:nvPr>
        </p:nvSpPr>
        <p:spPr>
          <a:xfrm>
            <a:off x="804672" y="2462567"/>
            <a:ext cx="3308130" cy="1932866"/>
          </a:xfrm>
        </p:spPr>
        <p:txBody>
          <a:bodyPr vert="horz" lIns="91440" tIns="45720" rIns="91440" bIns="45720" rtlCol="0" anchor="b">
            <a:normAutofit/>
          </a:bodyPr>
          <a:lstStyle/>
          <a:p>
            <a:r>
              <a:rPr lang="en-US" sz="2600" kern="1200" dirty="0">
                <a:solidFill>
                  <a:srgbClr val="FFFFFF"/>
                </a:solidFill>
                <a:latin typeface="+mj-lt"/>
                <a:ea typeface="+mj-ea"/>
                <a:cs typeface="+mj-cs"/>
              </a:rPr>
              <a:t>Revenue has a downward trend in the last year, meaning we will likely not meet the sales target as is</a:t>
            </a:r>
          </a:p>
        </p:txBody>
      </p:sp>
      <p:pic>
        <p:nvPicPr>
          <p:cNvPr id="4" name="Picture 3" descr="A close up of a logo&#10;&#10;Description automatically generated">
            <a:extLst>
              <a:ext uri="{FF2B5EF4-FFF2-40B4-BE49-F238E27FC236}">
                <a16:creationId xmlns:a16="http://schemas.microsoft.com/office/drawing/2014/main" id="{108BFE55-3BD3-CA4D-9F80-205102181AA7}"/>
              </a:ext>
            </a:extLst>
          </p:cNvPr>
          <p:cNvPicPr>
            <a:picLocks noChangeAspect="1"/>
          </p:cNvPicPr>
          <p:nvPr/>
        </p:nvPicPr>
        <p:blipFill>
          <a:blip r:embed="rId2"/>
          <a:stretch>
            <a:fillRect/>
          </a:stretch>
        </p:blipFill>
        <p:spPr>
          <a:xfrm>
            <a:off x="5320996" y="1209469"/>
            <a:ext cx="6274296" cy="4439062"/>
          </a:xfrm>
          <a:prstGeom prst="rect">
            <a:avLst/>
          </a:prstGeom>
        </p:spPr>
      </p:pic>
    </p:spTree>
    <p:extLst>
      <p:ext uri="{BB962C8B-B14F-4D97-AF65-F5344CB8AC3E}">
        <p14:creationId xmlns:p14="http://schemas.microsoft.com/office/powerpoint/2010/main" val="381391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5D7C3-8C95-0E4B-92F5-06E44161039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a:solidFill>
                  <a:srgbClr val="FFFFFF"/>
                </a:solidFill>
              </a:rPr>
              <a:t>To increase average spend and basket size, we should focus our marketing efforts on vegetables and snack foods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1B32660-6A01-8648-9DBB-F5A7D61FFCF0}"/>
              </a:ext>
            </a:extLst>
          </p:cNvPr>
          <p:cNvPicPr>
            <a:picLocks noChangeAspect="1"/>
          </p:cNvPicPr>
          <p:nvPr/>
        </p:nvPicPr>
        <p:blipFill>
          <a:blip r:embed="rId2"/>
          <a:stretch>
            <a:fillRect/>
          </a:stretch>
        </p:blipFill>
        <p:spPr>
          <a:xfrm>
            <a:off x="331567" y="2529705"/>
            <a:ext cx="5455917" cy="3791862"/>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80F20814-0B2E-014D-8A4F-242CD6CEADB5}"/>
              </a:ext>
            </a:extLst>
          </p:cNvPr>
          <p:cNvPicPr>
            <a:picLocks noChangeAspect="1"/>
          </p:cNvPicPr>
          <p:nvPr/>
        </p:nvPicPr>
        <p:blipFill>
          <a:blip r:embed="rId3"/>
          <a:stretch>
            <a:fillRect/>
          </a:stretch>
        </p:blipFill>
        <p:spPr>
          <a:xfrm>
            <a:off x="6445073" y="3088937"/>
            <a:ext cx="5455917" cy="2673398"/>
          </a:xfrm>
          <a:prstGeom prst="rect">
            <a:avLst/>
          </a:prstGeom>
        </p:spPr>
      </p:pic>
    </p:spTree>
    <p:extLst>
      <p:ext uri="{BB962C8B-B14F-4D97-AF65-F5344CB8AC3E}">
        <p14:creationId xmlns:p14="http://schemas.microsoft.com/office/powerpoint/2010/main" val="752478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8AD70-97AD-9C4C-A0D6-0245931946D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a:solidFill>
                  <a:srgbClr val="FFFFFF"/>
                </a:solidFill>
              </a:rPr>
              <a:t>To increase sales and unique customers, we should target customers similar to our top selling customers, who spend 64$ per visit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toy&#10;&#10;Description automatically generated">
            <a:extLst>
              <a:ext uri="{FF2B5EF4-FFF2-40B4-BE49-F238E27FC236}">
                <a16:creationId xmlns:a16="http://schemas.microsoft.com/office/drawing/2014/main" id="{DE362BDC-B3BC-0D47-94E1-6AC0C8A03A83}"/>
              </a:ext>
            </a:extLst>
          </p:cNvPr>
          <p:cNvPicPr>
            <a:picLocks noChangeAspect="1"/>
          </p:cNvPicPr>
          <p:nvPr/>
        </p:nvPicPr>
        <p:blipFill>
          <a:blip r:embed="rId2"/>
          <a:stretch>
            <a:fillRect/>
          </a:stretch>
        </p:blipFill>
        <p:spPr>
          <a:xfrm>
            <a:off x="1050663" y="2426818"/>
            <a:ext cx="4017725"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666A0BAE-31F6-0446-9880-627CB71311A8}"/>
              </a:ext>
            </a:extLst>
          </p:cNvPr>
          <p:cNvPicPr>
            <a:picLocks noChangeAspect="1"/>
          </p:cNvPicPr>
          <p:nvPr/>
        </p:nvPicPr>
        <p:blipFill>
          <a:blip r:embed="rId3"/>
          <a:stretch>
            <a:fillRect/>
          </a:stretch>
        </p:blipFill>
        <p:spPr>
          <a:xfrm>
            <a:off x="7017971" y="2426818"/>
            <a:ext cx="4310121" cy="3997637"/>
          </a:xfrm>
          <a:prstGeom prst="rect">
            <a:avLst/>
          </a:prstGeom>
        </p:spPr>
      </p:pic>
    </p:spTree>
    <p:extLst>
      <p:ext uri="{BB962C8B-B14F-4D97-AF65-F5344CB8AC3E}">
        <p14:creationId xmlns:p14="http://schemas.microsoft.com/office/powerpoint/2010/main" val="45953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AE4BE2B-6E5A-4E89-A2DE-B9A0748239C4}"/>
              </a:ext>
            </a:extLst>
          </p:cNvPr>
          <p:cNvSpPr txBox="1"/>
          <p:nvPr/>
        </p:nvSpPr>
        <p:spPr>
          <a:xfrm>
            <a:off x="1524000" y="1328564"/>
            <a:ext cx="9144000" cy="284003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THANK YOU</a:t>
            </a:r>
          </a:p>
        </p:txBody>
      </p:sp>
      <p:cxnSp>
        <p:nvCxnSpPr>
          <p:cNvPr id="17"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629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147F951-3128-A542-9E89-51551CB0201B}"/>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Appendix Store Manager</a:t>
            </a:r>
          </a:p>
        </p:txBody>
      </p:sp>
      <p:pic>
        <p:nvPicPr>
          <p:cNvPr id="9" name="Picture 8" descr="A picture containing window, indoor, cake, large&#10;&#10;Description automatically generated">
            <a:extLst>
              <a:ext uri="{FF2B5EF4-FFF2-40B4-BE49-F238E27FC236}">
                <a16:creationId xmlns:a16="http://schemas.microsoft.com/office/drawing/2014/main" id="{132A2197-2205-4F41-B976-51B43786FEEC}"/>
              </a:ext>
            </a:extLst>
          </p:cNvPr>
          <p:cNvPicPr>
            <a:picLocks noChangeAspect="1"/>
          </p:cNvPicPr>
          <p:nvPr/>
        </p:nvPicPr>
        <p:blipFill>
          <a:blip r:embed="rId2"/>
          <a:stretch>
            <a:fillRect/>
          </a:stretch>
        </p:blipFill>
        <p:spPr>
          <a:xfrm>
            <a:off x="34501" y="1700034"/>
            <a:ext cx="12122997" cy="4152126"/>
          </a:xfrm>
          <a:prstGeom prst="rect">
            <a:avLst/>
          </a:prstGeom>
        </p:spPr>
      </p:pic>
    </p:spTree>
    <p:extLst>
      <p:ext uri="{BB962C8B-B14F-4D97-AF65-F5344CB8AC3E}">
        <p14:creationId xmlns:p14="http://schemas.microsoft.com/office/powerpoint/2010/main" val="185423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latshållare för innehåll 14">
            <a:extLst>
              <a:ext uri="{FF2B5EF4-FFF2-40B4-BE49-F238E27FC236}">
                <a16:creationId xmlns:a16="http://schemas.microsoft.com/office/drawing/2014/main" id="{BBC94B6F-1C2E-47B1-BBD8-FA3E0D2806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1375"/>
            <a:ext cx="10100931" cy="6455251"/>
          </a:xfrm>
        </p:spPr>
      </p:pic>
    </p:spTree>
    <p:extLst>
      <p:ext uri="{BB962C8B-B14F-4D97-AF65-F5344CB8AC3E}">
        <p14:creationId xmlns:p14="http://schemas.microsoft.com/office/powerpoint/2010/main" val="132953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latshållare för innehåll 10">
            <a:extLst>
              <a:ext uri="{FF2B5EF4-FFF2-40B4-BE49-F238E27FC236}">
                <a16:creationId xmlns:a16="http://schemas.microsoft.com/office/drawing/2014/main" id="{0BC3EE5B-AD9F-4529-8F16-7ED1C10E3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6" y="53335"/>
            <a:ext cx="10463784" cy="6804665"/>
          </a:xfrm>
          <a:prstGeom prst="rect">
            <a:avLst/>
          </a:prstGeom>
        </p:spPr>
      </p:pic>
    </p:spTree>
    <p:extLst>
      <p:ext uri="{BB962C8B-B14F-4D97-AF65-F5344CB8AC3E}">
        <p14:creationId xmlns:p14="http://schemas.microsoft.com/office/powerpoint/2010/main" val="372784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A59FD9-2B1E-4670-A471-B769CE7CD4DC}"/>
              </a:ext>
            </a:extLst>
          </p:cNvPr>
          <p:cNvSpPr>
            <a:spLocks noGrp="1"/>
          </p:cNvSpPr>
          <p:nvPr>
            <p:ph type="title"/>
          </p:nvPr>
        </p:nvSpPr>
        <p:spPr>
          <a:xfrm>
            <a:off x="643468" y="611772"/>
            <a:ext cx="3363974" cy="1607060"/>
          </a:xfrm>
          <a:noFill/>
          <a:ln w="19050">
            <a:solidFill>
              <a:schemeClr val="tx1"/>
            </a:solidFill>
          </a:ln>
        </p:spPr>
        <p:txBody>
          <a:bodyPr wrap="square" anchor="ctr">
            <a:normAutofit/>
          </a:bodyPr>
          <a:lstStyle/>
          <a:p>
            <a:pPr algn="ctr"/>
            <a:r>
              <a:rPr lang="en-US" sz="2800" dirty="0"/>
              <a:t>Sales Manager</a:t>
            </a:r>
          </a:p>
        </p:txBody>
      </p:sp>
      <p:sp>
        <p:nvSpPr>
          <p:cNvPr id="3" name="Content Placeholder 2">
            <a:extLst>
              <a:ext uri="{FF2B5EF4-FFF2-40B4-BE49-F238E27FC236}">
                <a16:creationId xmlns:a16="http://schemas.microsoft.com/office/drawing/2014/main" id="{8B6E2D0E-AC0D-4A27-9E00-82C658C1C231}"/>
              </a:ext>
            </a:extLst>
          </p:cNvPr>
          <p:cNvSpPr>
            <a:spLocks noGrp="1"/>
          </p:cNvSpPr>
          <p:nvPr>
            <p:ph idx="1"/>
          </p:nvPr>
        </p:nvSpPr>
        <p:spPr>
          <a:xfrm>
            <a:off x="643468" y="2830604"/>
            <a:ext cx="3363974" cy="3415623"/>
          </a:xfrm>
        </p:spPr>
        <p:txBody>
          <a:bodyPr>
            <a:normAutofit/>
          </a:bodyPr>
          <a:lstStyle/>
          <a:p>
            <a:pPr>
              <a:spcAft>
                <a:spcPts val="600"/>
              </a:spcAft>
            </a:pPr>
            <a:r>
              <a:rPr lang="en-US" sz="2000" dirty="0"/>
              <a:t>Responsible for overall sales performance across all regions. Their objectives are achieved through effective planning, setting of sales goals, analyzing data on past performance, and projecting future performance.</a:t>
            </a:r>
          </a:p>
        </p:txBody>
      </p:sp>
      <p:graphicFrame>
        <p:nvGraphicFramePr>
          <p:cNvPr id="18" name="Table 17">
            <a:extLst>
              <a:ext uri="{FF2B5EF4-FFF2-40B4-BE49-F238E27FC236}">
                <a16:creationId xmlns:a16="http://schemas.microsoft.com/office/drawing/2014/main" id="{FB208818-692E-4F39-9F51-850C88E0C279}"/>
              </a:ext>
            </a:extLst>
          </p:cNvPr>
          <p:cNvGraphicFramePr>
            <a:graphicFrameLocks noGrp="1"/>
          </p:cNvGraphicFramePr>
          <p:nvPr>
            <p:extLst>
              <p:ext uri="{D42A27DB-BD31-4B8C-83A1-F6EECF244321}">
                <p14:modId xmlns:p14="http://schemas.microsoft.com/office/powerpoint/2010/main" val="1554905289"/>
              </p:ext>
            </p:extLst>
          </p:nvPr>
        </p:nvGraphicFramePr>
        <p:xfrm>
          <a:off x="5297763" y="912030"/>
          <a:ext cx="6250770" cy="5033941"/>
        </p:xfrm>
        <a:graphic>
          <a:graphicData uri="http://schemas.openxmlformats.org/drawingml/2006/table">
            <a:tbl>
              <a:tblPr firstRow="1" bandRow="1">
                <a:noFill/>
                <a:tableStyleId>{5940675A-B579-460E-94D1-54222C63F5DA}</a:tableStyleId>
              </a:tblPr>
              <a:tblGrid>
                <a:gridCol w="1764445">
                  <a:extLst>
                    <a:ext uri="{9D8B030D-6E8A-4147-A177-3AD203B41FA5}">
                      <a16:colId xmlns:a16="http://schemas.microsoft.com/office/drawing/2014/main" val="2150470482"/>
                    </a:ext>
                  </a:extLst>
                </a:gridCol>
                <a:gridCol w="4486325">
                  <a:extLst>
                    <a:ext uri="{9D8B030D-6E8A-4147-A177-3AD203B41FA5}">
                      <a16:colId xmlns:a16="http://schemas.microsoft.com/office/drawing/2014/main" val="3014240040"/>
                    </a:ext>
                  </a:extLst>
                </a:gridCol>
              </a:tblGrid>
              <a:tr h="601975">
                <a:tc>
                  <a:txBody>
                    <a:bodyPr/>
                    <a:lstStyle/>
                    <a:p>
                      <a:r>
                        <a:rPr lang="en-US" sz="2200" b="1">
                          <a:solidFill>
                            <a:schemeClr val="bg1"/>
                          </a:solidFill>
                        </a:rPr>
                        <a:t>KPI</a:t>
                      </a:r>
                    </a:p>
                  </a:txBody>
                  <a:tcPr marL="222037" marR="166528" marT="111018" marB="111018">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200" b="1">
                          <a:solidFill>
                            <a:schemeClr val="bg1"/>
                          </a:solidFill>
                        </a:rPr>
                        <a:t>Definition</a:t>
                      </a:r>
                    </a:p>
                  </a:txBody>
                  <a:tcPr marL="222037" marR="166528" marT="111018" marB="111018">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104764092"/>
                  </a:ext>
                </a:extLst>
              </a:tr>
              <a:tr h="1477322">
                <a:tc>
                  <a:txBody>
                    <a:bodyPr/>
                    <a:lstStyle/>
                    <a:p>
                      <a:r>
                        <a:rPr lang="en-US" sz="1600" u="none" strike="noStrike" kern="1200" dirty="0">
                          <a:solidFill>
                            <a:schemeClr val="bg1"/>
                          </a:solidFill>
                          <a:effectLst/>
                        </a:rPr>
                        <a:t>Monthly sales by region</a:t>
                      </a:r>
                      <a:endParaRPr lang="en-US" sz="1600" b="1" i="0" u="none" strike="noStrike" kern="1200" dirty="0">
                        <a:solidFill>
                          <a:schemeClr val="bg1"/>
                        </a:solidFill>
                        <a:effectLst/>
                        <a:latin typeface="+mn-lt"/>
                        <a:ea typeface="+mn-ea"/>
                        <a:cs typeface="+mn-cs"/>
                      </a:endParaRPr>
                    </a:p>
                  </a:txBody>
                  <a:tcPr marL="222037" marR="166528" marT="111018" marB="11101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600" u="none" strike="noStrike" kern="1200" dirty="0">
                          <a:solidFill>
                            <a:schemeClr val="bg1"/>
                          </a:solidFill>
                          <a:effectLst/>
                        </a:rPr>
                        <a:t>Measures how much money your retail business make each month. This can be compared with monthly targets and with estimated sales from the competition to assess the performance of each region. </a:t>
                      </a:r>
                      <a:endParaRPr lang="en-US" sz="1600" dirty="0">
                        <a:solidFill>
                          <a:schemeClr val="bg1"/>
                        </a:solidFill>
                      </a:endParaRPr>
                    </a:p>
                  </a:txBody>
                  <a:tcPr marL="222037" marR="166528" marT="111018" marB="11101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85292878"/>
                  </a:ext>
                </a:extLst>
              </a:tr>
              <a:tr h="1235205">
                <a:tc>
                  <a:txBody>
                    <a:bodyPr/>
                    <a:lstStyle/>
                    <a:p>
                      <a:r>
                        <a:rPr lang="en-US" sz="1600" u="none" strike="noStrike" kern="1200">
                          <a:solidFill>
                            <a:schemeClr val="bg1"/>
                          </a:solidFill>
                          <a:effectLst/>
                        </a:rPr>
                        <a:t>Average customer spending</a:t>
                      </a:r>
                      <a:endParaRPr lang="en-US" sz="1600" b="1" i="0" u="none" strike="noStrike" kern="1200">
                        <a:solidFill>
                          <a:schemeClr val="bg1"/>
                        </a:solidFill>
                        <a:effectLst/>
                        <a:latin typeface="+mn-lt"/>
                        <a:ea typeface="+mn-ea"/>
                        <a:cs typeface="+mn-cs"/>
                      </a:endParaRPr>
                    </a:p>
                  </a:txBody>
                  <a:tcPr marL="222037" marR="166528" marT="111018" marB="11101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600">
                          <a:solidFill>
                            <a:schemeClr val="bg1"/>
                          </a:solidFill>
                        </a:rPr>
                        <a:t>Measures how much each customer spends in the store during a given period. A high value is an indicator of customer engagement and satisfaction. </a:t>
                      </a:r>
                    </a:p>
                  </a:txBody>
                  <a:tcPr marL="222037" marR="166528" marT="111018" marB="11101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6269269"/>
                  </a:ext>
                </a:extLst>
              </a:tr>
              <a:tr h="1719439">
                <a:tc>
                  <a:txBody>
                    <a:bodyPr/>
                    <a:lstStyle/>
                    <a:p>
                      <a:r>
                        <a:rPr lang="en-US" sz="1600" u="none" strike="noStrike" kern="1200">
                          <a:solidFill>
                            <a:schemeClr val="bg1"/>
                          </a:solidFill>
                          <a:effectLst/>
                        </a:rPr>
                        <a:t>Profits by category</a:t>
                      </a:r>
                      <a:endParaRPr lang="en-US" sz="1600" b="1" i="0" u="none" strike="noStrike" kern="1200">
                        <a:solidFill>
                          <a:schemeClr val="bg1"/>
                        </a:solidFill>
                        <a:effectLst/>
                        <a:latin typeface="+mn-lt"/>
                        <a:ea typeface="+mn-ea"/>
                        <a:cs typeface="+mn-cs"/>
                      </a:endParaRPr>
                    </a:p>
                  </a:txBody>
                  <a:tcPr marL="222037" marR="166528" marT="111018" marB="111018">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en-US" sz="1600" dirty="0">
                          <a:solidFill>
                            <a:schemeClr val="bg1"/>
                          </a:solidFill>
                        </a:rPr>
                        <a:t>Measures the benefits for each product category. This can be helpful when deciding which products the company wants to carry, which categories produce the most money, and which categories need a boost from marketing to achieve the set targets. </a:t>
                      </a:r>
                    </a:p>
                  </a:txBody>
                  <a:tcPr marL="222037" marR="166528" marT="111018" marB="111018">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540393457"/>
                  </a:ext>
                </a:extLst>
              </a:tr>
            </a:tbl>
          </a:graphicData>
        </a:graphic>
      </p:graphicFrame>
    </p:spTree>
    <p:extLst>
      <p:ext uri="{BB962C8B-B14F-4D97-AF65-F5344CB8AC3E}">
        <p14:creationId xmlns:p14="http://schemas.microsoft.com/office/powerpoint/2010/main" val="14064272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64F8A5-3E1F-A34C-9C3D-720CA2F63E9D}"/>
              </a:ext>
            </a:extLst>
          </p:cNvPr>
          <p:cNvSpPr>
            <a:spLocks noGrp="1"/>
          </p:cNvSpPr>
          <p:nvPr>
            <p:ph type="title"/>
          </p:nvPr>
        </p:nvSpPr>
        <p:spPr>
          <a:xfrm>
            <a:off x="804672" y="2475884"/>
            <a:ext cx="2728641" cy="1906233"/>
          </a:xfrm>
        </p:spPr>
        <p:txBody>
          <a:bodyPr vert="horz" lIns="91440" tIns="45720" rIns="91440" bIns="45720" rtlCol="0" anchor="b">
            <a:normAutofit fontScale="90000"/>
          </a:bodyPr>
          <a:lstStyle/>
          <a:p>
            <a:r>
              <a:rPr lang="en-US" kern="1200" dirty="0">
                <a:solidFill>
                  <a:srgbClr val="FFFFFF"/>
                </a:solidFill>
                <a:latin typeface="+mj-lt"/>
                <a:ea typeface="+mj-ea"/>
                <a:cs typeface="+mj-cs"/>
              </a:rPr>
              <a:t>Yearly sales by region (2014)</a:t>
            </a:r>
          </a:p>
        </p:txBody>
      </p:sp>
      <p:pic>
        <p:nvPicPr>
          <p:cNvPr id="8" name="Picture 7" descr="A picture containing fence&#10;&#10;Description automatically generated">
            <a:extLst>
              <a:ext uri="{FF2B5EF4-FFF2-40B4-BE49-F238E27FC236}">
                <a16:creationId xmlns:a16="http://schemas.microsoft.com/office/drawing/2014/main" id="{77AC4E32-6A40-5941-94D2-A8CF01DDB5F7}"/>
              </a:ext>
            </a:extLst>
          </p:cNvPr>
          <p:cNvPicPr>
            <a:picLocks noChangeAspect="1"/>
          </p:cNvPicPr>
          <p:nvPr/>
        </p:nvPicPr>
        <p:blipFill>
          <a:blip r:embed="rId3"/>
          <a:stretch>
            <a:fillRect/>
          </a:stretch>
        </p:blipFill>
        <p:spPr>
          <a:xfrm>
            <a:off x="4735812" y="891123"/>
            <a:ext cx="7456188" cy="4921082"/>
          </a:xfrm>
          <a:prstGeom prst="rect">
            <a:avLst/>
          </a:prstGeom>
        </p:spPr>
      </p:pic>
    </p:spTree>
    <p:extLst>
      <p:ext uri="{BB962C8B-B14F-4D97-AF65-F5344CB8AC3E}">
        <p14:creationId xmlns:p14="http://schemas.microsoft.com/office/powerpoint/2010/main" val="178410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30A2D7-D597-704E-989E-A26E31A79CE6}"/>
              </a:ext>
            </a:extLst>
          </p:cNvPr>
          <p:cNvSpPr>
            <a:spLocks noGrp="1"/>
          </p:cNvSpPr>
          <p:nvPr>
            <p:ph type="title"/>
          </p:nvPr>
        </p:nvSpPr>
        <p:spPr>
          <a:xfrm>
            <a:off x="804672" y="2235200"/>
            <a:ext cx="3308130" cy="2387600"/>
          </a:xfrm>
        </p:spPr>
        <p:txBody>
          <a:bodyPr vert="horz" lIns="91440" tIns="45720" rIns="91440" bIns="45720" rtlCol="0" anchor="b">
            <a:normAutofit/>
          </a:bodyPr>
          <a:lstStyle/>
          <a:p>
            <a:r>
              <a:rPr lang="en-US" sz="4000" kern="1200" dirty="0">
                <a:solidFill>
                  <a:srgbClr val="FFFFFF"/>
                </a:solidFill>
                <a:latin typeface="+mj-lt"/>
                <a:ea typeface="+mj-ea"/>
                <a:cs typeface="+mj-cs"/>
              </a:rPr>
              <a:t>Average customer spending (by quarter)</a:t>
            </a:r>
          </a:p>
        </p:txBody>
      </p:sp>
      <p:pic>
        <p:nvPicPr>
          <p:cNvPr id="6" name="Picture 5" descr="A picture containing drawing, fence&#10;&#10;Description automatically generated">
            <a:extLst>
              <a:ext uri="{FF2B5EF4-FFF2-40B4-BE49-F238E27FC236}">
                <a16:creationId xmlns:a16="http://schemas.microsoft.com/office/drawing/2014/main" id="{CBAC3191-F508-1645-A5BE-A1CB1DBDEAFA}"/>
              </a:ext>
            </a:extLst>
          </p:cNvPr>
          <p:cNvPicPr>
            <a:picLocks noChangeAspect="1"/>
          </p:cNvPicPr>
          <p:nvPr/>
        </p:nvPicPr>
        <p:blipFill>
          <a:blip r:embed="rId2"/>
          <a:stretch>
            <a:fillRect/>
          </a:stretch>
        </p:blipFill>
        <p:spPr>
          <a:xfrm>
            <a:off x="5320996" y="1248682"/>
            <a:ext cx="6274296" cy="4360635"/>
          </a:xfrm>
          <a:prstGeom prst="rect">
            <a:avLst/>
          </a:prstGeom>
        </p:spPr>
      </p:pic>
    </p:spTree>
    <p:extLst>
      <p:ext uri="{BB962C8B-B14F-4D97-AF65-F5344CB8AC3E}">
        <p14:creationId xmlns:p14="http://schemas.microsoft.com/office/powerpoint/2010/main" val="163364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CD5C98-5ED4-0E4A-861F-19BDDA96E705}"/>
              </a:ext>
            </a:extLst>
          </p:cNvPr>
          <p:cNvSpPr>
            <a:spLocks noGrp="1"/>
          </p:cNvSpPr>
          <p:nvPr>
            <p:ph type="title"/>
          </p:nvPr>
        </p:nvSpPr>
        <p:spPr>
          <a:xfrm>
            <a:off x="804672" y="2552908"/>
            <a:ext cx="2764151" cy="1752184"/>
          </a:xfrm>
        </p:spPr>
        <p:txBody>
          <a:bodyPr vert="horz" lIns="91440" tIns="45720" rIns="91440" bIns="45720" rtlCol="0" anchor="b">
            <a:normAutofit fontScale="90000"/>
          </a:bodyPr>
          <a:lstStyle/>
          <a:p>
            <a:r>
              <a:rPr lang="en-US" sz="4000" kern="1200" dirty="0">
                <a:solidFill>
                  <a:srgbClr val="FFFFFF"/>
                </a:solidFill>
                <a:latin typeface="+mj-lt"/>
                <a:ea typeface="+mj-ea"/>
                <a:cs typeface="+mj-cs"/>
              </a:rPr>
              <a:t>Profits by category (2013 &amp; 2014)</a:t>
            </a:r>
          </a:p>
        </p:txBody>
      </p:sp>
      <p:pic>
        <p:nvPicPr>
          <p:cNvPr id="5" name="Picture 4" descr="A screenshot of a cell phone&#10;&#10;Description automatically generated">
            <a:extLst>
              <a:ext uri="{FF2B5EF4-FFF2-40B4-BE49-F238E27FC236}">
                <a16:creationId xmlns:a16="http://schemas.microsoft.com/office/drawing/2014/main" id="{3C32C234-6218-7440-8A69-ECBD1D8B9516}"/>
              </a:ext>
            </a:extLst>
          </p:cNvPr>
          <p:cNvPicPr>
            <a:picLocks noChangeAspect="1"/>
          </p:cNvPicPr>
          <p:nvPr/>
        </p:nvPicPr>
        <p:blipFill>
          <a:blip r:embed="rId2"/>
          <a:stretch>
            <a:fillRect/>
          </a:stretch>
        </p:blipFill>
        <p:spPr>
          <a:xfrm>
            <a:off x="4724288" y="1444757"/>
            <a:ext cx="7467712" cy="3659178"/>
          </a:xfrm>
          <a:prstGeom prst="rect">
            <a:avLst/>
          </a:prstGeom>
        </p:spPr>
      </p:pic>
    </p:spTree>
    <p:extLst>
      <p:ext uri="{BB962C8B-B14F-4D97-AF65-F5344CB8AC3E}">
        <p14:creationId xmlns:p14="http://schemas.microsoft.com/office/powerpoint/2010/main" val="216371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A59FD9-2B1E-4670-A471-B769CE7CD4DC}"/>
              </a:ext>
            </a:extLst>
          </p:cNvPr>
          <p:cNvSpPr>
            <a:spLocks noGrp="1"/>
          </p:cNvSpPr>
          <p:nvPr>
            <p:ph type="title"/>
          </p:nvPr>
        </p:nvSpPr>
        <p:spPr>
          <a:xfrm>
            <a:off x="804672" y="938213"/>
            <a:ext cx="3308130" cy="2387600"/>
          </a:xfrm>
        </p:spPr>
        <p:txBody>
          <a:bodyPr vert="horz" lIns="91440" tIns="45720" rIns="91440" bIns="45720" rtlCol="0" anchor="b">
            <a:normAutofit/>
          </a:bodyPr>
          <a:lstStyle/>
          <a:p>
            <a:r>
              <a:rPr lang="en-US" sz="5400" b="1" kern="1200" dirty="0">
                <a:solidFill>
                  <a:srgbClr val="FFFFFF"/>
                </a:solidFill>
                <a:latin typeface="+mj-lt"/>
                <a:ea typeface="+mj-ea"/>
                <a:cs typeface="+mj-cs"/>
              </a:rPr>
              <a:t>Chief Marketing Officer</a:t>
            </a:r>
            <a:endParaRPr lang="en-US" sz="54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8B6E2D0E-AC0D-4A27-9E00-82C658C1C231}"/>
              </a:ext>
            </a:extLst>
          </p:cNvPr>
          <p:cNvSpPr>
            <a:spLocks noGrp="1"/>
          </p:cNvSpPr>
          <p:nvPr>
            <p:ph idx="1"/>
          </p:nvPr>
        </p:nvSpPr>
        <p:spPr>
          <a:xfrm>
            <a:off x="804672" y="4264026"/>
            <a:ext cx="3308131" cy="1655762"/>
          </a:xfrm>
        </p:spPr>
        <p:txBody>
          <a:bodyPr vert="horz" lIns="91440" tIns="45720" rIns="91440" bIns="45720" rtlCol="0">
            <a:normAutofit/>
          </a:bodyPr>
          <a:lstStyle/>
          <a:p>
            <a:pPr marL="0" indent="0">
              <a:spcAft>
                <a:spcPts val="600"/>
              </a:spcAft>
              <a:buNone/>
            </a:pPr>
            <a:r>
              <a:rPr lang="en-US" sz="2000" kern="1200" dirty="0">
                <a:solidFill>
                  <a:srgbClr val="FFFFFF"/>
                </a:solidFill>
                <a:latin typeface="+mn-lt"/>
                <a:ea typeface="+mn-ea"/>
                <a:cs typeface="+mn-cs"/>
              </a:rPr>
              <a:t>Objective: Understand how our customers interact with our stores and products to better target them</a:t>
            </a:r>
          </a:p>
        </p:txBody>
      </p:sp>
      <p:graphicFrame>
        <p:nvGraphicFramePr>
          <p:cNvPr id="7" name="Table 4">
            <a:extLst>
              <a:ext uri="{FF2B5EF4-FFF2-40B4-BE49-F238E27FC236}">
                <a16:creationId xmlns:a16="http://schemas.microsoft.com/office/drawing/2014/main" id="{749752C6-2715-486B-904E-65EA856BD96F}"/>
              </a:ext>
            </a:extLst>
          </p:cNvPr>
          <p:cNvGraphicFramePr>
            <a:graphicFrameLocks/>
          </p:cNvGraphicFramePr>
          <p:nvPr>
            <p:extLst>
              <p:ext uri="{D42A27DB-BD31-4B8C-83A1-F6EECF244321}">
                <p14:modId xmlns:p14="http://schemas.microsoft.com/office/powerpoint/2010/main" val="774456935"/>
              </p:ext>
            </p:extLst>
          </p:nvPr>
        </p:nvGraphicFramePr>
        <p:xfrm>
          <a:off x="5320996" y="742877"/>
          <a:ext cx="6274297" cy="5372248"/>
        </p:xfrm>
        <a:graphic>
          <a:graphicData uri="http://schemas.openxmlformats.org/drawingml/2006/table">
            <a:tbl>
              <a:tblPr firstRow="1" bandRow="1">
                <a:tableStyleId>{69012ECD-51FC-41F1-AA8D-1B2483CD663E}</a:tableStyleId>
              </a:tblPr>
              <a:tblGrid>
                <a:gridCol w="2023890">
                  <a:extLst>
                    <a:ext uri="{9D8B030D-6E8A-4147-A177-3AD203B41FA5}">
                      <a16:colId xmlns:a16="http://schemas.microsoft.com/office/drawing/2014/main" val="1913425411"/>
                    </a:ext>
                  </a:extLst>
                </a:gridCol>
                <a:gridCol w="2143082">
                  <a:extLst>
                    <a:ext uri="{9D8B030D-6E8A-4147-A177-3AD203B41FA5}">
                      <a16:colId xmlns:a16="http://schemas.microsoft.com/office/drawing/2014/main" val="2073002585"/>
                    </a:ext>
                  </a:extLst>
                </a:gridCol>
                <a:gridCol w="2107325">
                  <a:extLst>
                    <a:ext uri="{9D8B030D-6E8A-4147-A177-3AD203B41FA5}">
                      <a16:colId xmlns:a16="http://schemas.microsoft.com/office/drawing/2014/main" val="4024375183"/>
                    </a:ext>
                  </a:extLst>
                </a:gridCol>
              </a:tblGrid>
              <a:tr h="377602">
                <a:tc>
                  <a:txBody>
                    <a:bodyPr/>
                    <a:lstStyle/>
                    <a:p>
                      <a:pPr algn="ctr"/>
                      <a:r>
                        <a:rPr lang="en-GB" sz="1700" dirty="0"/>
                        <a:t>KPI</a:t>
                      </a:r>
                    </a:p>
                  </a:txBody>
                  <a:tcPr marL="85819" marR="85819" marT="42909" marB="42909"/>
                </a:tc>
                <a:tc>
                  <a:txBody>
                    <a:bodyPr/>
                    <a:lstStyle/>
                    <a:p>
                      <a:pPr algn="ctr"/>
                      <a:r>
                        <a:rPr lang="en-GB" sz="1700"/>
                        <a:t>Intuition</a:t>
                      </a:r>
                    </a:p>
                  </a:txBody>
                  <a:tcPr marL="85819" marR="85819" marT="42909" marB="42909"/>
                </a:tc>
                <a:tc>
                  <a:txBody>
                    <a:bodyPr/>
                    <a:lstStyle/>
                    <a:p>
                      <a:pPr algn="ctr"/>
                      <a:r>
                        <a:rPr lang="en-GB" sz="1700"/>
                        <a:t>Analysis</a:t>
                      </a:r>
                    </a:p>
                  </a:txBody>
                  <a:tcPr marL="85819" marR="85819" marT="42909" marB="42909"/>
                </a:tc>
                <a:extLst>
                  <a:ext uri="{0D108BD9-81ED-4DB2-BD59-A6C34878D82A}">
                    <a16:rowId xmlns:a16="http://schemas.microsoft.com/office/drawing/2014/main" val="516217106"/>
                  </a:ext>
                </a:extLst>
              </a:tr>
              <a:tr h="1407426">
                <a:tc>
                  <a:txBody>
                    <a:bodyPr/>
                    <a:lstStyle/>
                    <a:p>
                      <a:pPr algn="ctr"/>
                      <a:r>
                        <a:rPr lang="en-GB" sz="1700"/>
                        <a:t>Retention Rate</a:t>
                      </a:r>
                    </a:p>
                  </a:txBody>
                  <a:tcPr marL="85819" marR="85819" marT="42909" marB="42909"/>
                </a:tc>
                <a:tc>
                  <a:txBody>
                    <a:bodyPr/>
                    <a:lstStyle/>
                    <a:p>
                      <a:pPr algn="ctr"/>
                      <a:r>
                        <a:rPr lang="en-GB" sz="1700" dirty="0"/>
                        <a:t>Tracking if customers come back after a purchase in the following months</a:t>
                      </a:r>
                    </a:p>
                  </a:txBody>
                  <a:tcPr marL="85819" marR="85819" marT="42909" marB="42909"/>
                </a:tc>
                <a:tc>
                  <a:txBody>
                    <a:bodyPr/>
                    <a:lstStyle/>
                    <a:p>
                      <a:pPr algn="ctr"/>
                      <a:r>
                        <a:rPr lang="en-GB" sz="1700"/>
                        <a:t>Cohort analysis </a:t>
                      </a:r>
                    </a:p>
                  </a:txBody>
                  <a:tcPr marL="85819" marR="85819" marT="42909" marB="42909"/>
                </a:tc>
                <a:extLst>
                  <a:ext uri="{0D108BD9-81ED-4DB2-BD59-A6C34878D82A}">
                    <a16:rowId xmlns:a16="http://schemas.microsoft.com/office/drawing/2014/main" val="3188042682"/>
                  </a:ext>
                </a:extLst>
              </a:tr>
              <a:tr h="2179794">
                <a:tc>
                  <a:txBody>
                    <a:bodyPr/>
                    <a:lstStyle/>
                    <a:p>
                      <a:pPr algn="ctr"/>
                      <a:r>
                        <a:rPr lang="en-GB" sz="1700"/>
                        <a:t>Units Sold</a:t>
                      </a:r>
                    </a:p>
                  </a:txBody>
                  <a:tcPr marL="85819" marR="85819" marT="42909" marB="42909"/>
                </a:tc>
                <a:tc>
                  <a:txBody>
                    <a:bodyPr/>
                    <a:lstStyle/>
                    <a:p>
                      <a:pPr algn="ctr"/>
                      <a:r>
                        <a:rPr lang="en-GB" sz="1700" dirty="0"/>
                        <a:t>Bundling products to increase units sold for a purchased product &amp;</a:t>
                      </a:r>
                    </a:p>
                    <a:p>
                      <a:pPr algn="ctr"/>
                      <a:r>
                        <a:rPr lang="en-GB" sz="1700" dirty="0"/>
                        <a:t>shelving products frequently purchased together near each other</a:t>
                      </a:r>
                    </a:p>
                  </a:txBody>
                  <a:tcPr marL="85819" marR="85819" marT="42909" marB="42909"/>
                </a:tc>
                <a:tc>
                  <a:txBody>
                    <a:bodyPr/>
                    <a:lstStyle/>
                    <a:p>
                      <a:pPr algn="ctr"/>
                      <a:r>
                        <a:rPr lang="en-GB" sz="1700"/>
                        <a:t>Market basket analysis to analyse which products are most purchased together </a:t>
                      </a:r>
                    </a:p>
                  </a:txBody>
                  <a:tcPr marL="85819" marR="85819" marT="42909" marB="42909"/>
                </a:tc>
                <a:extLst>
                  <a:ext uri="{0D108BD9-81ED-4DB2-BD59-A6C34878D82A}">
                    <a16:rowId xmlns:a16="http://schemas.microsoft.com/office/drawing/2014/main" val="1208172866"/>
                  </a:ext>
                </a:extLst>
              </a:tr>
              <a:tr h="1407426">
                <a:tc>
                  <a:txBody>
                    <a:bodyPr/>
                    <a:lstStyle/>
                    <a:p>
                      <a:pPr algn="ctr"/>
                      <a:r>
                        <a:rPr lang="en-GB" sz="1700"/>
                        <a:t>Avg. Visits/Customer in each city</a:t>
                      </a:r>
                    </a:p>
                  </a:txBody>
                  <a:tcPr marL="85819" marR="85819" marT="42909" marB="42909"/>
                </a:tc>
                <a:tc>
                  <a:txBody>
                    <a:bodyPr/>
                    <a:lstStyle/>
                    <a:p>
                      <a:pPr algn="ctr"/>
                      <a:r>
                        <a:rPr lang="en-GB" sz="1700"/>
                        <a:t>Tracking where customers are frequent visitors to develop pilot loyalty program </a:t>
                      </a:r>
                    </a:p>
                  </a:txBody>
                  <a:tcPr marL="85819" marR="85819" marT="42909" marB="42909"/>
                </a:tc>
                <a:tc>
                  <a:txBody>
                    <a:bodyPr/>
                    <a:lstStyle/>
                    <a:p>
                      <a:pPr algn="ctr"/>
                      <a:r>
                        <a:rPr lang="en-GB" sz="1700" dirty="0"/>
                        <a:t>Using number of unique visits and number of unique customers</a:t>
                      </a:r>
                    </a:p>
                  </a:txBody>
                  <a:tcPr marL="85819" marR="85819" marT="42909" marB="42909"/>
                </a:tc>
                <a:extLst>
                  <a:ext uri="{0D108BD9-81ED-4DB2-BD59-A6C34878D82A}">
                    <a16:rowId xmlns:a16="http://schemas.microsoft.com/office/drawing/2014/main" val="3786461056"/>
                  </a:ext>
                </a:extLst>
              </a:tr>
            </a:tbl>
          </a:graphicData>
        </a:graphic>
      </p:graphicFrame>
    </p:spTree>
    <p:extLst>
      <p:ext uri="{BB962C8B-B14F-4D97-AF65-F5344CB8AC3E}">
        <p14:creationId xmlns:p14="http://schemas.microsoft.com/office/powerpoint/2010/main" val="326167445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Widescreen</PresentationFormat>
  <Paragraphs>117</Paragraphs>
  <Slides>24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IBM Watson Analytics</vt:lpstr>
      <vt:lpstr>PowerPoint Presentation</vt:lpstr>
      <vt:lpstr>PowerPoint Presentation</vt:lpstr>
      <vt:lpstr>PowerPoint Presentation</vt:lpstr>
      <vt:lpstr>Sales Manager</vt:lpstr>
      <vt:lpstr>Yearly sales by region (2014)</vt:lpstr>
      <vt:lpstr>Average customer spending (by quarter)</vt:lpstr>
      <vt:lpstr>Profits by category (2013 &amp; 2014)</vt:lpstr>
      <vt:lpstr>Chief Marketing Officer</vt:lpstr>
      <vt:lpstr>PowerPoint Presentation</vt:lpstr>
      <vt:lpstr>PowerPoint Presentation</vt:lpstr>
      <vt:lpstr>PowerPoint Presentation</vt:lpstr>
      <vt:lpstr>PowerPoint Presentation</vt:lpstr>
      <vt:lpstr>PowerPoint Presentation</vt:lpstr>
      <vt:lpstr>Customer concentration  KPI: Footfall </vt:lpstr>
      <vt:lpstr>Category Manager: FOOD</vt:lpstr>
      <vt:lpstr>Category Manager: FOOD</vt:lpstr>
      <vt:lpstr>Category Manager: FOOD </vt:lpstr>
      <vt:lpstr>PowerPoint Presentation</vt:lpstr>
      <vt:lpstr>Revenue has a downward trend in the last year, meaning we will likely not meet the sales target as is</vt:lpstr>
      <vt:lpstr>To increase average spend and basket size, we should focus our marketing efforts on vegetables and snack foods</vt:lpstr>
      <vt:lpstr>To increase sales and unique customers, we should target customers similar to our top selling customers, who spend 64$ per visit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Analytics</dc:title>
  <dc:creator>T.Mai Nguyen</dc:creator>
  <cp:lastModifiedBy>T.Mai Nguyen</cp:lastModifiedBy>
  <cp:revision>1</cp:revision>
  <dcterms:created xsi:type="dcterms:W3CDTF">2020-03-06T13:23:57Z</dcterms:created>
  <dcterms:modified xsi:type="dcterms:W3CDTF">2020-03-06T13:24:04Z</dcterms:modified>
</cp:coreProperties>
</file>