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87" r:id="rId2"/>
    <p:sldId id="288" r:id="rId3"/>
    <p:sldId id="256" r:id="rId4"/>
    <p:sldId id="290" r:id="rId5"/>
    <p:sldId id="261" r:id="rId6"/>
    <p:sldId id="260" r:id="rId7"/>
    <p:sldId id="264" r:id="rId8"/>
    <p:sldId id="283" r:id="rId9"/>
    <p:sldId id="284" r:id="rId10"/>
    <p:sldId id="259" r:id="rId11"/>
    <p:sldId id="263" r:id="rId12"/>
    <p:sldId id="258" r:id="rId13"/>
    <p:sldId id="257" r:id="rId14"/>
    <p:sldId id="286" r:id="rId15"/>
    <p:sldId id="285" r:id="rId16"/>
    <p:sldId id="28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666" y="-37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317994-0FCD-447B-9305-238E62AAA567}"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A78AB8-C9AB-4006-B7D2-E3C88D9EB6B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317994-0FCD-447B-9305-238E62AAA567}"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A78AB8-C9AB-4006-B7D2-E3C88D9EB6B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317994-0FCD-447B-9305-238E62AAA567}"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A78AB8-C9AB-4006-B7D2-E3C88D9EB6B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317994-0FCD-447B-9305-238E62AAA567}"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A78AB8-C9AB-4006-B7D2-E3C88D9EB6B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317994-0FCD-447B-9305-238E62AAA567}"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A78AB8-C9AB-4006-B7D2-E3C88D9EB6B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317994-0FCD-447B-9305-238E62AAA567}" type="datetimeFigureOut">
              <a:rPr lang="en-IN" smtClean="0"/>
              <a:t>08-02-2022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A78AB8-C9AB-4006-B7D2-E3C88D9EB6B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317994-0FCD-447B-9305-238E62AAA567}" type="datetimeFigureOut">
              <a:rPr lang="en-IN" smtClean="0"/>
              <a:t>08-02-2022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A78AB8-C9AB-4006-B7D2-E3C88D9EB6B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317994-0FCD-447B-9305-238E62AAA567}" type="datetimeFigureOut">
              <a:rPr lang="en-IN" smtClean="0"/>
              <a:t>08-02-2022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A78AB8-C9AB-4006-B7D2-E3C88D9EB6B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317994-0FCD-447B-9305-238E62AAA567}" type="datetimeFigureOut">
              <a:rPr lang="en-IN" smtClean="0"/>
              <a:t>08-02-2022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6A78AB8-C9AB-4006-B7D2-E3C88D9EB6B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17994-0FCD-447B-9305-238E62AAA567}" type="datetimeFigureOut">
              <a:rPr lang="en-IN" smtClean="0"/>
              <a:t>08-02-2022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A78AB8-C9AB-4006-B7D2-E3C88D9EB6B8}"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6317994-0FCD-447B-9305-238E62AAA567}" type="datetimeFigureOut">
              <a:rPr lang="en-IN" smtClean="0"/>
              <a:t>08-02-2022</a:t>
            </a:fld>
            <a:endParaRPr lang="en-IN"/>
          </a:p>
        </p:txBody>
      </p:sp>
      <p:sp>
        <p:nvSpPr>
          <p:cNvPr id="9" name="Slide Number Placeholder 8"/>
          <p:cNvSpPr>
            <a:spLocks noGrp="1"/>
          </p:cNvSpPr>
          <p:nvPr>
            <p:ph type="sldNum" sz="quarter" idx="11"/>
          </p:nvPr>
        </p:nvSpPr>
        <p:spPr/>
        <p:txBody>
          <a:bodyPr/>
          <a:lstStyle/>
          <a:p>
            <a:fld id="{56A78AB8-C9AB-4006-B7D2-E3C88D9EB6B8}"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6A78AB8-C9AB-4006-B7D2-E3C88D9EB6B8}"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6317994-0FCD-447B-9305-238E62AAA567}" type="datetimeFigureOut">
              <a:rPr lang="en-IN" smtClean="0"/>
              <a:t>08-02-2022</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cs50.harvard.edu/ai/2020/" TargetMode="External"/><Relationship Id="rId3" Type="http://schemas.openxmlformats.org/officeDocument/2006/relationships/hyperlink" Target="http://dx.doi.org/10.5120/ijca2018917395" TargetMode="External"/><Relationship Id="rId7" Type="http://schemas.openxmlformats.org/officeDocument/2006/relationships/hyperlink" Target="https://www.nltk.org/" TargetMode="External"/><Relationship Id="rId2" Type="http://schemas.openxmlformats.org/officeDocument/2006/relationships/hyperlink" Target="https://www.researchgate.net/journal/International-Journal-of-Computer-Applications-0975-8887" TargetMode="External"/><Relationship Id="rId1" Type="http://schemas.openxmlformats.org/officeDocument/2006/relationships/slideLayout" Target="../slideLayouts/slideLayout2.xml"/><Relationship Id="rId6" Type="http://schemas.openxmlformats.org/officeDocument/2006/relationships/hyperlink" Target="https://www.researchgate.net/project/Mining-of-association-rules" TargetMode="External"/><Relationship Id="rId5" Type="http://schemas.openxmlformats.org/officeDocument/2006/relationships/hyperlink" Target="http://dx.doi.org/10.1109/ICOA.2018.8370597" TargetMode="External"/><Relationship Id="rId4" Type="http://schemas.openxmlformats.org/officeDocument/2006/relationships/hyperlink" Target="http://dx.doi.org/10.1109/TSSA.2018.8708744"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7620000" cy="6068144"/>
          </a:xfrm>
        </p:spPr>
        <p:txBody>
          <a:bodyPr>
            <a:normAutofit/>
          </a:bodyPr>
          <a:lstStyle/>
          <a:p>
            <a:pPr marL="2103120" lvl="8" indent="0">
              <a:buNone/>
            </a:pPr>
            <a:endParaRPr lang="en-US" sz="2000" dirty="0" smtClean="0"/>
          </a:p>
          <a:p>
            <a:pPr marL="2103120" lvl="8" indent="0">
              <a:buNone/>
            </a:pPr>
            <a:endParaRPr lang="en-US" sz="2000" dirty="0"/>
          </a:p>
          <a:p>
            <a:pPr marL="2103120" lvl="8" indent="0">
              <a:buNone/>
            </a:pPr>
            <a:endParaRPr lang="en-US" sz="2000" dirty="0" smtClean="0"/>
          </a:p>
          <a:p>
            <a:pPr marL="2103120" lvl="8" indent="0">
              <a:buNone/>
            </a:pPr>
            <a:endParaRPr lang="en-US" sz="2000" dirty="0"/>
          </a:p>
          <a:p>
            <a:pPr marL="2103120" lvl="8" indent="0">
              <a:buNone/>
            </a:pPr>
            <a:endParaRPr lang="en-US" sz="2000" dirty="0" smtClean="0"/>
          </a:p>
          <a:p>
            <a:pPr marL="2103120" lvl="8" indent="0">
              <a:buNone/>
            </a:pPr>
            <a:r>
              <a:rPr lang="en-US" sz="2000" dirty="0" smtClean="0"/>
              <a:t>    	BIT SINDRI</a:t>
            </a:r>
          </a:p>
          <a:p>
            <a:pPr marL="2103120" lvl="8" indent="0">
              <a:buNone/>
            </a:pPr>
            <a:r>
              <a:rPr lang="en-US" sz="2000" dirty="0" smtClean="0"/>
              <a:t>    </a:t>
            </a:r>
            <a:r>
              <a:rPr lang="en-US" sz="2000" dirty="0" err="1" smtClean="0"/>
              <a:t>B.Tech</a:t>
            </a:r>
            <a:r>
              <a:rPr lang="en-US" sz="2000" dirty="0" smtClean="0"/>
              <a:t> 7</a:t>
            </a:r>
            <a:r>
              <a:rPr lang="en-US" sz="2000" baseline="30000" dirty="0" smtClean="0"/>
              <a:t>th</a:t>
            </a:r>
            <a:r>
              <a:rPr lang="en-US" sz="2000" dirty="0" smtClean="0"/>
              <a:t> Semester</a:t>
            </a:r>
            <a:endParaRPr lang="en-US" sz="2000" dirty="0"/>
          </a:p>
          <a:p>
            <a:pPr marL="2103120" lvl="8" indent="0">
              <a:buNone/>
            </a:pPr>
            <a:r>
              <a:rPr lang="en-US" sz="2000" dirty="0" smtClean="0"/>
              <a:t>PROJECT PRESENTATION</a:t>
            </a:r>
          </a:p>
          <a:p>
            <a:pPr marL="114300" indent="0">
              <a:buNone/>
            </a:pPr>
            <a:r>
              <a:rPr lang="en-US" sz="2000" dirty="0"/>
              <a:t> </a:t>
            </a:r>
            <a:r>
              <a:rPr lang="en-US" sz="2000" dirty="0" smtClean="0"/>
              <a:t>        		                         by</a:t>
            </a:r>
          </a:p>
          <a:p>
            <a:pPr marL="1691640" lvl="6" indent="0">
              <a:buNone/>
            </a:pPr>
            <a:r>
              <a:rPr lang="en-US" sz="1800" dirty="0" smtClean="0"/>
              <a:t>SAPAN RAVIDAS        VIMAL TUDU</a:t>
            </a:r>
          </a:p>
          <a:p>
            <a:pPr marL="1691640" lvl="6" indent="0">
              <a:buNone/>
            </a:pPr>
            <a:r>
              <a:rPr lang="en-US" sz="1800" dirty="0" smtClean="0"/>
              <a:t>BRANCH-CSE              </a:t>
            </a:r>
            <a:r>
              <a:rPr lang="en-US" sz="1800" dirty="0" err="1" smtClean="0"/>
              <a:t>BRANCH-CSE</a:t>
            </a:r>
            <a:endParaRPr lang="en-US" sz="1800" dirty="0" smtClean="0"/>
          </a:p>
          <a:p>
            <a:pPr marL="1691640" lvl="6" indent="0">
              <a:buNone/>
            </a:pPr>
            <a:r>
              <a:rPr lang="en-US" sz="1800" dirty="0" smtClean="0"/>
              <a:t>ROLL NO-1809038     </a:t>
            </a:r>
            <a:r>
              <a:rPr lang="en-US" sz="1800" dirty="0"/>
              <a:t>ROLL NO-1809038</a:t>
            </a:r>
          </a:p>
          <a:p>
            <a:pPr marL="1691640" lvl="6" indent="0">
              <a:buNone/>
            </a:pPr>
            <a:r>
              <a:rPr lang="en-US" sz="1800" dirty="0"/>
              <a:t>REG </a:t>
            </a:r>
            <a:r>
              <a:rPr lang="en-US" sz="1800" dirty="0" smtClean="0"/>
              <a:t>NO-180304400</a:t>
            </a:r>
            <a:r>
              <a:rPr lang="en-IN" sz="1800" dirty="0" smtClean="0"/>
              <a:t>   </a:t>
            </a:r>
            <a:r>
              <a:rPr lang="en-US" sz="1800" dirty="0" smtClean="0"/>
              <a:t>REG NO-180304400</a:t>
            </a:r>
            <a:endParaRPr lang="en-IN"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260648"/>
            <a:ext cx="1714500" cy="1714500"/>
          </a:xfrm>
          <a:prstGeom prst="rect">
            <a:avLst/>
          </a:prstGeom>
        </p:spPr>
      </p:pic>
    </p:spTree>
    <p:extLst>
      <p:ext uri="{BB962C8B-B14F-4D97-AF65-F5344CB8AC3E}">
        <p14:creationId xmlns:p14="http://schemas.microsoft.com/office/powerpoint/2010/main" val="2033102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76672"/>
            <a:ext cx="7620000" cy="5924128"/>
          </a:xfrm>
        </p:spPr>
        <p:txBody>
          <a:bodyPr>
            <a:normAutofit/>
          </a:bodyPr>
          <a:lstStyle/>
          <a:p>
            <a:pPr marL="114300" indent="0">
              <a:buNone/>
            </a:pPr>
            <a:r>
              <a:rPr lang="en-US" sz="1600" dirty="0"/>
              <a:t>We have a corpus of text containing information about different domain like </a:t>
            </a:r>
            <a:r>
              <a:rPr lang="en-US" sz="1600" dirty="0" err="1"/>
              <a:t>Pyhton</a:t>
            </a:r>
            <a:r>
              <a:rPr lang="en-US" sz="1600" dirty="0"/>
              <a:t>, Machine Learning, Artificial Intelligence etc. </a:t>
            </a:r>
            <a:endParaRPr lang="en-IN" sz="1600" dirty="0"/>
          </a:p>
          <a:p>
            <a:pPr marL="114300" indent="0">
              <a:buNone/>
            </a:pPr>
            <a:endParaRPr lang="en-US" sz="1600" dirty="0" smtClean="0"/>
          </a:p>
          <a:p>
            <a:pPr marL="114300" indent="0">
              <a:buNone/>
            </a:pPr>
            <a:r>
              <a:rPr lang="en-US" sz="1600" dirty="0" smtClean="0"/>
              <a:t>The </a:t>
            </a:r>
            <a:r>
              <a:rPr lang="en-US" sz="1600" dirty="0"/>
              <a:t>user will asks some queries that the answer might be present in those text documents. The algorithm will first find out the most relevant document among  them. And again it will look for the most relevant information based on the query the user has asked and return the answer. </a:t>
            </a:r>
            <a:endParaRPr lang="en-IN" sz="1600" dirty="0"/>
          </a:p>
          <a:p>
            <a:pPr marL="114300" indent="0">
              <a:buNone/>
            </a:pPr>
            <a:r>
              <a:rPr lang="en-US" sz="1600" dirty="0"/>
              <a:t> </a:t>
            </a:r>
            <a:endParaRPr lang="en-IN" sz="1600" dirty="0"/>
          </a:p>
          <a:p>
            <a:pPr marL="114300" indent="0">
              <a:buNone/>
            </a:pPr>
            <a:r>
              <a:rPr lang="en-US" sz="1600" dirty="0"/>
              <a:t>The flow starts with the preprocessing of the corpus data which involves process like ex. tokenization, removing stop words and etc. After that IDF value of very set of pre-processed unique words are calculated across the documents. As mentioned earlier </a:t>
            </a:r>
            <a:r>
              <a:rPr lang="en-US" sz="1600" dirty="0" err="1"/>
              <a:t>idf</a:t>
            </a:r>
            <a:r>
              <a:rPr lang="en-US" sz="1600" dirty="0"/>
              <a:t> value of the word is logarithm of ratio of total document in the corpus and the no. document in which word is present.</a:t>
            </a:r>
            <a:endParaRPr lang="en-IN" sz="1600" dirty="0"/>
          </a:p>
          <a:p>
            <a:pPr marL="114300" indent="0">
              <a:buNone/>
            </a:pPr>
            <a:r>
              <a:rPr lang="en-US" sz="1600" dirty="0"/>
              <a:t> </a:t>
            </a:r>
            <a:endParaRPr lang="en-IN" sz="1600" dirty="0"/>
          </a:p>
          <a:p>
            <a:pPr marL="114300" indent="0">
              <a:buNone/>
            </a:pPr>
            <a:r>
              <a:rPr lang="en-US" sz="1600" dirty="0"/>
              <a:t> Then it asks a query from the user and again preprocessing is done in the user input. For calculating file score two techniques for term frequency are used both are shown in the diagram below. </a:t>
            </a:r>
            <a:endParaRPr lang="en-IN" sz="1600" dirty="0"/>
          </a:p>
          <a:p>
            <a:endParaRPr lang="en-IN" sz="1600" dirty="0"/>
          </a:p>
        </p:txBody>
      </p:sp>
    </p:spTree>
    <p:extLst>
      <p:ext uri="{BB962C8B-B14F-4D97-AF65-F5344CB8AC3E}">
        <p14:creationId xmlns:p14="http://schemas.microsoft.com/office/powerpoint/2010/main" val="1922289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7620000" cy="5636096"/>
          </a:xfrm>
        </p:spPr>
        <p:txBody>
          <a:bodyPr>
            <a:normAutofit/>
          </a:bodyPr>
          <a:lstStyle/>
          <a:p>
            <a:pPr marL="114300" indent="0">
              <a:buNone/>
            </a:pPr>
            <a:r>
              <a:rPr lang="en-US" sz="1600" dirty="0"/>
              <a:t>Then it asks a query from the user and again preprocessing is done in the user input. For calculating file score two techniques for term frequency are used both are shown in the diagram below. </a:t>
            </a:r>
            <a:endParaRPr lang="en-IN" sz="1600" dirty="0"/>
          </a:p>
          <a:p>
            <a:pPr marL="114300" indent="0">
              <a:buNone/>
            </a:pPr>
            <a:r>
              <a:rPr lang="en-US" sz="1600" dirty="0"/>
              <a:t> </a:t>
            </a:r>
            <a:endParaRPr lang="en-IN" sz="1600" dirty="0"/>
          </a:p>
          <a:p>
            <a:pPr marL="114300" indent="0">
              <a:buNone/>
            </a:pPr>
            <a:r>
              <a:rPr lang="en-US" sz="1600" dirty="0"/>
              <a:t>After that it find out top the  files form the bunch of documents based on the score of file. This is done by counting the frequency(</a:t>
            </a:r>
            <a:r>
              <a:rPr lang="en-US" sz="1600" dirty="0" err="1"/>
              <a:t>tf</a:t>
            </a:r>
            <a:r>
              <a:rPr lang="en-US" sz="1600" dirty="0"/>
              <a:t>-term frequency)   of  words in query in the each </a:t>
            </a:r>
            <a:r>
              <a:rPr lang="en-US" sz="1600" dirty="0" err="1"/>
              <a:t>document.And</a:t>
            </a:r>
            <a:r>
              <a:rPr lang="en-US" sz="1600" dirty="0"/>
              <a:t> multiplying with their corresponding  </a:t>
            </a:r>
            <a:r>
              <a:rPr lang="en-US" sz="1600" dirty="0" err="1"/>
              <a:t>idf</a:t>
            </a:r>
            <a:r>
              <a:rPr lang="en-US" sz="1600" dirty="0"/>
              <a:t> </a:t>
            </a:r>
            <a:r>
              <a:rPr lang="en-US" sz="1600" dirty="0" err="1"/>
              <a:t>values.Finally</a:t>
            </a:r>
            <a:r>
              <a:rPr lang="en-US" sz="1600" dirty="0"/>
              <a:t> adding all the </a:t>
            </a:r>
            <a:r>
              <a:rPr lang="en-US" sz="1600" dirty="0" err="1"/>
              <a:t>tf-idf</a:t>
            </a:r>
            <a:r>
              <a:rPr lang="en-US" sz="1600" dirty="0"/>
              <a:t> values of all words in query to  find out the scores of the </a:t>
            </a:r>
            <a:r>
              <a:rPr lang="en-US" sz="1600" dirty="0" err="1"/>
              <a:t>document.Ranking</a:t>
            </a:r>
            <a:r>
              <a:rPr lang="en-US" sz="1600" dirty="0"/>
              <a:t> of document is done accordingly based on the </a:t>
            </a:r>
            <a:r>
              <a:rPr lang="en-US" sz="1600" dirty="0" err="1"/>
              <a:t>score.In</a:t>
            </a:r>
            <a:r>
              <a:rPr lang="en-US" sz="1600" dirty="0"/>
              <a:t> the second method also same procedure is followed except the term frequency is normalized </a:t>
            </a:r>
            <a:r>
              <a:rPr lang="en-US" sz="1600" dirty="0" err="1"/>
              <a:t>i.e.,it</a:t>
            </a:r>
            <a:r>
              <a:rPr lang="en-US" sz="1600" dirty="0"/>
              <a:t> is divided with the length of document. </a:t>
            </a:r>
            <a:endParaRPr lang="en-IN" sz="1600" dirty="0"/>
          </a:p>
          <a:p>
            <a:pPr marL="114300" indent="0">
              <a:buNone/>
            </a:pPr>
            <a:r>
              <a:rPr lang="en-US" sz="1600" dirty="0"/>
              <a:t> </a:t>
            </a:r>
            <a:endParaRPr lang="en-IN" sz="1600" dirty="0"/>
          </a:p>
          <a:p>
            <a:pPr marL="114300" indent="0">
              <a:buNone/>
            </a:pPr>
            <a:r>
              <a:rPr lang="en-US" sz="1600" dirty="0"/>
              <a:t>After that the computation limits to the particular documents which is in top </a:t>
            </a:r>
            <a:r>
              <a:rPr lang="en-US" sz="1600" dirty="0" err="1"/>
              <a:t>list.The</a:t>
            </a:r>
            <a:r>
              <a:rPr lang="en-US" sz="1600" dirty="0"/>
              <a:t> top files to be considered may be just a single file or more than that depending upon the </a:t>
            </a:r>
            <a:r>
              <a:rPr lang="en-US" sz="1600" dirty="0" err="1"/>
              <a:t>user.It</a:t>
            </a:r>
            <a:r>
              <a:rPr lang="en-US" sz="1600" dirty="0"/>
              <a:t> is basically taken one.</a:t>
            </a:r>
            <a:endParaRPr lang="en-IN" sz="1600" dirty="0"/>
          </a:p>
          <a:p>
            <a:pPr marL="114300" indent="0">
              <a:buNone/>
            </a:pPr>
            <a:r>
              <a:rPr lang="en-US" sz="1600" dirty="0"/>
              <a:t> </a:t>
            </a:r>
            <a:endParaRPr lang="en-IN" sz="1600" dirty="0"/>
          </a:p>
          <a:p>
            <a:pPr marL="114300" indent="0">
              <a:buNone/>
            </a:pPr>
            <a:r>
              <a:rPr lang="en-US" sz="1600" dirty="0"/>
              <a:t>Once the top files have been </a:t>
            </a:r>
            <a:r>
              <a:rPr lang="en-US" sz="1600" dirty="0" err="1"/>
              <a:t>found.Then</a:t>
            </a:r>
            <a:r>
              <a:rPr lang="en-US" sz="1600" dirty="0"/>
              <a:t> the top sentences within that document is </a:t>
            </a:r>
            <a:r>
              <a:rPr lang="en-US" sz="1600" dirty="0" err="1"/>
              <a:t>found.The</a:t>
            </a:r>
            <a:r>
              <a:rPr lang="en-US" sz="1600" dirty="0"/>
              <a:t> IDF values across sentences present in the document is calculated followed by the score of the sentence is calculated and top matching sentences are found and returned</a:t>
            </a:r>
            <a:endParaRPr lang="en-IN" sz="1600" dirty="0"/>
          </a:p>
        </p:txBody>
      </p:sp>
    </p:spTree>
    <p:extLst>
      <p:ext uri="{BB962C8B-B14F-4D97-AF65-F5344CB8AC3E}">
        <p14:creationId xmlns:p14="http://schemas.microsoft.com/office/powerpoint/2010/main" val="82696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95736" y="548680"/>
            <a:ext cx="3672408" cy="576064"/>
          </a:xfrm>
        </p:spPr>
        <p:txBody>
          <a:bodyPr/>
          <a:lstStyle/>
          <a:p>
            <a:r>
              <a:rPr lang="en-US" dirty="0" smtClean="0"/>
              <a:t>	</a:t>
            </a:r>
            <a:r>
              <a:rPr lang="en-US" dirty="0"/>
              <a:t> </a:t>
            </a:r>
            <a:r>
              <a:rPr lang="en-US" dirty="0" smtClean="0"/>
              <a:t>  </a:t>
            </a:r>
            <a:r>
              <a:rPr lang="en-US" sz="2000" u="sng" dirty="0" smtClean="0"/>
              <a:t>CONCLUSION</a:t>
            </a:r>
            <a:endParaRPr lang="en-IN" sz="2000" u="sng" dirty="0"/>
          </a:p>
        </p:txBody>
      </p:sp>
      <p:sp>
        <p:nvSpPr>
          <p:cNvPr id="2" name="Content Placeholder 1"/>
          <p:cNvSpPr>
            <a:spLocks noGrp="1"/>
          </p:cNvSpPr>
          <p:nvPr>
            <p:ph idx="1"/>
          </p:nvPr>
        </p:nvSpPr>
        <p:spPr>
          <a:xfrm>
            <a:off x="683568" y="1412776"/>
            <a:ext cx="7408333" cy="4752528"/>
          </a:xfrm>
        </p:spPr>
        <p:txBody>
          <a:bodyPr>
            <a:normAutofit fontScale="92500" lnSpcReduction="10000"/>
          </a:bodyPr>
          <a:lstStyle/>
          <a:p>
            <a:pPr marL="114300" indent="0">
              <a:buNone/>
            </a:pPr>
            <a:r>
              <a:rPr lang="en-US" sz="1600" dirty="0"/>
              <a:t>The set of 90 questions query was performed  and the result of both the methods were compared by matching the characters present in them</a:t>
            </a:r>
            <a:r>
              <a:rPr lang="en-US" sz="1600" dirty="0" smtClean="0"/>
              <a:t>.</a:t>
            </a:r>
          </a:p>
          <a:p>
            <a:pPr marL="114300" indent="0">
              <a:buNone/>
            </a:pPr>
            <a:endParaRPr lang="en-IN" sz="1600" dirty="0"/>
          </a:p>
          <a:p>
            <a:pPr marL="114300" indent="0">
              <a:buNone/>
            </a:pPr>
            <a:r>
              <a:rPr lang="en-US" sz="1600" dirty="0"/>
              <a:t>After comparing the both formulas over 90 questions by using the parameter number of matching sentences to be returned = 1, 2, </a:t>
            </a:r>
            <a:r>
              <a:rPr lang="en-US" sz="1600" dirty="0" smtClean="0"/>
              <a:t>3</a:t>
            </a:r>
          </a:p>
          <a:p>
            <a:pPr marL="114300" indent="0">
              <a:buNone/>
            </a:pPr>
            <a:endParaRPr lang="en-IN" sz="1600" dirty="0"/>
          </a:p>
          <a:p>
            <a:pPr marL="114300" indent="0">
              <a:buNone/>
            </a:pPr>
            <a:r>
              <a:rPr lang="en-US" sz="1600" dirty="0" smtClean="0"/>
              <a:t> We </a:t>
            </a:r>
            <a:r>
              <a:rPr lang="en-US" sz="1600" dirty="0"/>
              <a:t>found that out of 90, 73 answers were same in all the parameters for number of matching sentences (1, 2 ,3) that had taken. That means 81.1111% were same answer. </a:t>
            </a:r>
            <a:endParaRPr lang="en-US" sz="1600" dirty="0" smtClean="0"/>
          </a:p>
          <a:p>
            <a:pPr marL="114300" indent="0">
              <a:buNone/>
            </a:pPr>
            <a:endParaRPr lang="en-IN" sz="1600" dirty="0"/>
          </a:p>
          <a:p>
            <a:pPr marL="114300" indent="0">
              <a:buNone/>
            </a:pPr>
            <a:r>
              <a:rPr lang="en-US" sz="1600" dirty="0"/>
              <a:t>Although it is found that in the different answers cases. Some answers are appeared to most resemble accordance with the query. i.e. Normalizing the term frequency by dividing it with the length of document</a:t>
            </a:r>
            <a:r>
              <a:rPr lang="en-US" sz="1600" dirty="0" smtClean="0"/>
              <a:t>.</a:t>
            </a:r>
          </a:p>
          <a:p>
            <a:pPr marL="114300" indent="0">
              <a:buNone/>
            </a:pPr>
            <a:endParaRPr lang="en-IN" sz="1600" dirty="0"/>
          </a:p>
          <a:p>
            <a:pPr marL="114300" indent="0">
              <a:buNone/>
            </a:pPr>
            <a:r>
              <a:rPr lang="en-US" sz="1600" dirty="0"/>
              <a:t>We can conclude that normalization of term frequency leads to the better information </a:t>
            </a:r>
            <a:r>
              <a:rPr lang="en-US" sz="1600" dirty="0" err="1"/>
              <a:t>retrieval.This</a:t>
            </a:r>
            <a:r>
              <a:rPr lang="en-US" sz="1600" dirty="0"/>
              <a:t> is because </a:t>
            </a:r>
            <a:r>
              <a:rPr lang="en-IN" sz="1600" dirty="0"/>
              <a:t>as the total length of documents can vary from very small to large, so it is a possibility that any term may occur more frequently in large documents in comparison to small documents. So, to solve this issue, the occurrence of any term in a document is divided by the total terms present in that document, to find the term </a:t>
            </a:r>
            <a:r>
              <a:rPr lang="en-IN" sz="1600" dirty="0" smtClean="0"/>
              <a:t>frequency.</a:t>
            </a:r>
            <a:r>
              <a:rPr lang="en-US" sz="1600" dirty="0" smtClean="0"/>
              <a:t>But </a:t>
            </a:r>
            <a:r>
              <a:rPr lang="en-US" sz="1600" dirty="0"/>
              <a:t>the main point to be  noted is that both techniques are mostly same. </a:t>
            </a:r>
            <a:endParaRPr lang="en-IN" sz="1600" dirty="0"/>
          </a:p>
        </p:txBody>
      </p:sp>
    </p:spTree>
    <p:extLst>
      <p:ext uri="{BB962C8B-B14F-4D97-AF65-F5344CB8AC3E}">
        <p14:creationId xmlns:p14="http://schemas.microsoft.com/office/powerpoint/2010/main" val="3812660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43808" y="476672"/>
            <a:ext cx="2376264" cy="778098"/>
          </a:xfrm>
        </p:spPr>
        <p:txBody>
          <a:bodyPr/>
          <a:lstStyle/>
          <a:p>
            <a:r>
              <a:rPr lang="en-US" sz="2000" dirty="0" smtClean="0"/>
              <a:t>     </a:t>
            </a:r>
            <a:r>
              <a:rPr lang="en-US" sz="2000" u="sng" dirty="0" smtClean="0"/>
              <a:t>PROS AND CONS</a:t>
            </a:r>
            <a:endParaRPr lang="en-IN" sz="2000" u="sng" dirty="0"/>
          </a:p>
        </p:txBody>
      </p:sp>
      <p:sp>
        <p:nvSpPr>
          <p:cNvPr id="2" name="Content Placeholder 1"/>
          <p:cNvSpPr>
            <a:spLocks noGrp="1"/>
          </p:cNvSpPr>
          <p:nvPr>
            <p:ph idx="1"/>
          </p:nvPr>
        </p:nvSpPr>
        <p:spPr/>
        <p:txBody>
          <a:bodyPr>
            <a:normAutofit fontScale="70000" lnSpcReduction="20000"/>
          </a:bodyPr>
          <a:lstStyle/>
          <a:p>
            <a:r>
              <a:rPr lang="en-US" dirty="0"/>
              <a:t>Pros:</a:t>
            </a:r>
            <a:endParaRPr lang="en-IN" dirty="0"/>
          </a:p>
          <a:p>
            <a:pPr marL="114300" indent="0">
              <a:buNone/>
            </a:pPr>
            <a:endParaRPr lang="en-IN" dirty="0" smtClean="0"/>
          </a:p>
          <a:p>
            <a:pPr marL="114300" indent="0">
              <a:buNone/>
            </a:pPr>
            <a:r>
              <a:rPr lang="en-IN" dirty="0" smtClean="0"/>
              <a:t>It </a:t>
            </a:r>
            <a:r>
              <a:rPr lang="en-IN" dirty="0"/>
              <a:t>is easy to compute</a:t>
            </a:r>
            <a:r>
              <a:rPr lang="en-US" dirty="0"/>
              <a:t> as it does not involve complex calculation  thus making it simpler than the </a:t>
            </a:r>
            <a:r>
              <a:rPr lang="en-US" dirty="0" err="1"/>
              <a:t>othe</a:t>
            </a:r>
            <a:r>
              <a:rPr lang="en-US" dirty="0"/>
              <a:t> algorithm.</a:t>
            </a:r>
            <a:r>
              <a:rPr lang="en-IN" dirty="0"/>
              <a:t>It has some basic metric to extract the most descriptive terms in a </a:t>
            </a:r>
            <a:r>
              <a:rPr lang="en-IN" dirty="0" err="1"/>
              <a:t>document.It</a:t>
            </a:r>
            <a:r>
              <a:rPr lang="en-IN" dirty="0"/>
              <a:t> is easy to compute the similarity between 2 documents using </a:t>
            </a:r>
            <a:r>
              <a:rPr lang="en-IN" dirty="0" err="1"/>
              <a:t>it.Measure</a:t>
            </a:r>
            <a:r>
              <a:rPr lang="en-IN" dirty="0"/>
              <a:t> the uniqueness and relevance of content</a:t>
            </a:r>
            <a:r>
              <a:rPr lang="en-US" dirty="0"/>
              <a:t> effectively.</a:t>
            </a:r>
            <a:endParaRPr lang="en-IN" dirty="0"/>
          </a:p>
          <a:p>
            <a:pPr marL="114300" indent="0">
              <a:buNone/>
            </a:pPr>
            <a:r>
              <a:rPr lang="en-US" dirty="0"/>
              <a:t> </a:t>
            </a:r>
            <a:endParaRPr lang="en-IN" dirty="0"/>
          </a:p>
          <a:p>
            <a:r>
              <a:rPr lang="en-US" dirty="0"/>
              <a:t>Cons:</a:t>
            </a:r>
            <a:endParaRPr lang="en-IN" dirty="0"/>
          </a:p>
          <a:p>
            <a:pPr marL="114300" indent="0">
              <a:buNone/>
            </a:pPr>
            <a:endParaRPr lang="en-US" dirty="0" smtClean="0"/>
          </a:p>
          <a:p>
            <a:pPr marL="114300" indent="0">
              <a:buNone/>
            </a:pPr>
            <a:r>
              <a:rPr lang="en-US" dirty="0" smtClean="0"/>
              <a:t>The </a:t>
            </a:r>
            <a:r>
              <a:rPr lang="en-US" dirty="0"/>
              <a:t>limitations with the TF-IDF algorithms that need to be noted that the algorithm cannot identify the words even a slight change for example change in tense. It will consider ‘go’ and ‘goes’ a different entity, ‘play’ and ‘playing’ as different entity. Due to this limitations when TF-IDF algorithm is applied, sometimes it gives some unexpected results. </a:t>
            </a:r>
            <a:endParaRPr lang="en-IN" dirty="0"/>
          </a:p>
          <a:p>
            <a:pPr marL="114300" indent="0">
              <a:buNone/>
            </a:pPr>
            <a:endParaRPr lang="en-US" dirty="0" smtClean="0"/>
          </a:p>
          <a:p>
            <a:pPr marL="114300" indent="0">
              <a:buNone/>
            </a:pPr>
            <a:r>
              <a:rPr lang="en-US" dirty="0" smtClean="0"/>
              <a:t>TF-IDF </a:t>
            </a:r>
            <a:r>
              <a:rPr lang="en-US" dirty="0"/>
              <a:t>cannot check the semantics of text in the documents and due this it only useful until lexical level. </a:t>
            </a:r>
            <a:endParaRPr lang="en-IN" dirty="0"/>
          </a:p>
          <a:p>
            <a:pPr marL="114300" indent="0">
              <a:buNone/>
            </a:pPr>
            <a:endParaRPr lang="en-US" dirty="0" smtClean="0"/>
          </a:p>
          <a:p>
            <a:pPr marL="114300" indent="0">
              <a:buNone/>
            </a:pPr>
            <a:r>
              <a:rPr lang="en-US" dirty="0" smtClean="0"/>
              <a:t>There </a:t>
            </a:r>
            <a:r>
              <a:rPr lang="en-US" dirty="0"/>
              <a:t>are many techniques that can be used to improve the performance and accuracy such as Decision Tree, Pattern or rule based classifiers, SVM classifiers, Neural Network classifiers and Bayesian classifiers etc. </a:t>
            </a:r>
            <a:endParaRPr lang="en-IN" dirty="0"/>
          </a:p>
          <a:p>
            <a:pPr marL="0" indent="0">
              <a:buNone/>
            </a:pPr>
            <a:endParaRPr lang="en-IN"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4148858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332656"/>
            <a:ext cx="4978896" cy="778098"/>
          </a:xfrm>
        </p:spPr>
        <p:txBody>
          <a:bodyPr/>
          <a:lstStyle/>
          <a:p>
            <a:r>
              <a:rPr lang="en-US" sz="2000" u="sng" dirty="0" smtClean="0"/>
              <a:t>SOLUTIONS  </a:t>
            </a:r>
            <a:r>
              <a:rPr lang="en-US" sz="2000" u="sng" dirty="0"/>
              <a:t>TO OVERCOME LIMITATIONS</a:t>
            </a:r>
            <a:r>
              <a:rPr lang="en-US" u="sng" dirty="0"/>
              <a:t>:</a:t>
            </a:r>
            <a:r>
              <a:rPr lang="en-IN" dirty="0"/>
              <a:t/>
            </a:r>
            <a:br>
              <a:rPr lang="en-IN" dirty="0"/>
            </a:br>
            <a:endParaRPr lang="en-IN" dirty="0"/>
          </a:p>
        </p:txBody>
      </p:sp>
      <p:sp>
        <p:nvSpPr>
          <p:cNvPr id="3" name="Content Placeholder 2"/>
          <p:cNvSpPr>
            <a:spLocks noGrp="1"/>
          </p:cNvSpPr>
          <p:nvPr>
            <p:ph idx="1"/>
          </p:nvPr>
        </p:nvSpPr>
        <p:spPr>
          <a:xfrm>
            <a:off x="457200" y="908720"/>
            <a:ext cx="7620000" cy="5492080"/>
          </a:xfrm>
        </p:spPr>
        <p:txBody>
          <a:bodyPr>
            <a:normAutofit/>
          </a:bodyPr>
          <a:lstStyle/>
          <a:p>
            <a:pPr marL="114300" indent="0">
              <a:buNone/>
            </a:pPr>
            <a:r>
              <a:rPr lang="en-US" sz="1600" dirty="0"/>
              <a:t>Preprocessing of the documents can effect the results we are </a:t>
            </a:r>
            <a:r>
              <a:rPr lang="en-US" sz="1600" dirty="0" err="1"/>
              <a:t>getting.Stemming</a:t>
            </a:r>
            <a:r>
              <a:rPr lang="en-US" sz="1600" dirty="0"/>
              <a:t> process can be used to overcome the issues of TF-IDF not being able to identify that ‘go’ and ‘goes’</a:t>
            </a:r>
            <a:r>
              <a:rPr lang="en-US" sz="1600" b="1" dirty="0"/>
              <a:t> </a:t>
            </a:r>
            <a:r>
              <a:rPr lang="en-US" sz="1600" dirty="0"/>
              <a:t>are basically the same words. Secondly the Stop Words can be added as much as possible so that the words that are not of any values as ‘the’ , ‘for’ are filtered. These will ensure to some extent that you are getting useful words as output.</a:t>
            </a:r>
            <a:endParaRPr lang="en-IN" sz="1600" dirty="0"/>
          </a:p>
          <a:p>
            <a:pPr marL="114300" indent="0">
              <a:buNone/>
            </a:pPr>
            <a:endParaRPr lang="en-US" sz="1600" dirty="0" smtClean="0"/>
          </a:p>
          <a:p>
            <a:pPr marL="114300" indent="0">
              <a:buNone/>
            </a:pPr>
            <a:r>
              <a:rPr lang="en-US" sz="1600" dirty="0" smtClean="0"/>
              <a:t>Many </a:t>
            </a:r>
            <a:r>
              <a:rPr lang="en-US" sz="1600" dirty="0"/>
              <a:t>improved version of </a:t>
            </a:r>
            <a:r>
              <a:rPr lang="en-US" sz="1600" dirty="0" err="1"/>
              <a:t>tf-idf</a:t>
            </a:r>
            <a:r>
              <a:rPr lang="en-US" sz="1600" dirty="0"/>
              <a:t> algorithm has been </a:t>
            </a:r>
            <a:r>
              <a:rPr lang="en-US" sz="1600" dirty="0" err="1"/>
              <a:t>proposed.Those</a:t>
            </a:r>
            <a:r>
              <a:rPr lang="en-US" sz="1600" dirty="0"/>
              <a:t> algorithm incorporated hill climbing for boosting </a:t>
            </a:r>
            <a:r>
              <a:rPr lang="en-US" sz="1600" dirty="0" err="1"/>
              <a:t>performance.A</a:t>
            </a:r>
            <a:r>
              <a:rPr lang="en-US" sz="1600" dirty="0"/>
              <a:t> variant of </a:t>
            </a:r>
            <a:r>
              <a:rPr lang="en-US" sz="1600" dirty="0" err="1"/>
              <a:t>tf-idf</a:t>
            </a:r>
            <a:r>
              <a:rPr lang="en-US" sz="1600" dirty="0"/>
              <a:t> algorithm can be applied in cross language by using statistical </a:t>
            </a:r>
            <a:r>
              <a:rPr lang="en-US" sz="1600" dirty="0" err="1"/>
              <a:t>translation.Gentic</a:t>
            </a:r>
            <a:r>
              <a:rPr lang="en-US" sz="1600" dirty="0"/>
              <a:t> algorithm can be also used to improved the </a:t>
            </a:r>
            <a:r>
              <a:rPr lang="en-US" sz="1600" dirty="0" err="1"/>
              <a:t>tf-idf</a:t>
            </a:r>
            <a:r>
              <a:rPr lang="en-US" sz="1600" dirty="0"/>
              <a:t>.</a:t>
            </a:r>
            <a:endParaRPr lang="en-IN" sz="1600" dirty="0"/>
          </a:p>
          <a:p>
            <a:endParaRPr lang="en-IN" sz="1600" dirty="0"/>
          </a:p>
        </p:txBody>
      </p:sp>
    </p:spTree>
    <p:extLst>
      <p:ext uri="{BB962C8B-B14F-4D97-AF65-F5344CB8AC3E}">
        <p14:creationId xmlns:p14="http://schemas.microsoft.com/office/powerpoint/2010/main" val="1396025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832" y="404664"/>
            <a:ext cx="2746648" cy="648072"/>
          </a:xfrm>
        </p:spPr>
        <p:txBody>
          <a:bodyPr/>
          <a:lstStyle/>
          <a:p>
            <a:r>
              <a:rPr lang="en-US" sz="1800" u="sng" dirty="0"/>
              <a:t>REFRENCES:</a:t>
            </a:r>
            <a:endParaRPr lang="en-IN" sz="1800" dirty="0"/>
          </a:p>
        </p:txBody>
      </p:sp>
      <p:sp>
        <p:nvSpPr>
          <p:cNvPr id="3" name="Content Placeholder 2"/>
          <p:cNvSpPr>
            <a:spLocks noGrp="1"/>
          </p:cNvSpPr>
          <p:nvPr>
            <p:ph idx="1"/>
          </p:nvPr>
        </p:nvSpPr>
        <p:spPr/>
        <p:txBody>
          <a:bodyPr>
            <a:normAutofit fontScale="77500" lnSpcReduction="20000"/>
          </a:bodyPr>
          <a:lstStyle/>
          <a:p>
            <a:pPr marL="114300" indent="0">
              <a:buNone/>
            </a:pPr>
            <a:r>
              <a:rPr lang="en-US" sz="2100" dirty="0"/>
              <a:t>[1] </a:t>
            </a:r>
            <a:r>
              <a:rPr lang="en-US" sz="2100" dirty="0" err="1"/>
              <a:t>Shazad</a:t>
            </a:r>
            <a:r>
              <a:rPr lang="en-US" sz="2100" dirty="0"/>
              <a:t> </a:t>
            </a:r>
            <a:r>
              <a:rPr lang="en-US" sz="2100" dirty="0" err="1"/>
              <a:t>Qaiser,Ramsha</a:t>
            </a:r>
            <a:r>
              <a:rPr lang="en-US" sz="2100" dirty="0"/>
              <a:t> Ali (2018):Text </a:t>
            </a:r>
            <a:r>
              <a:rPr lang="en-US" sz="2100" dirty="0" err="1"/>
              <a:t>Mining:Use</a:t>
            </a:r>
            <a:r>
              <a:rPr lang="en-US" sz="2100" dirty="0"/>
              <a:t> of TF-IDF to examine the relevance of words to documents. </a:t>
            </a:r>
            <a:r>
              <a:rPr lang="en-IN" sz="2100" dirty="0"/>
              <a:t>July 2018 </a:t>
            </a:r>
            <a:r>
              <a:rPr lang="en-IN" sz="2100" u="sng" dirty="0">
                <a:hlinkClick r:id="rId2"/>
              </a:rPr>
              <a:t>International Journal of Computer Applications</a:t>
            </a:r>
            <a:r>
              <a:rPr lang="en-IN" sz="2100" dirty="0"/>
              <a:t> 181(1) DOI:</a:t>
            </a:r>
            <a:r>
              <a:rPr lang="en-IN" sz="2100" u="sng" dirty="0">
                <a:hlinkClick r:id="rId3"/>
              </a:rPr>
              <a:t>10.5120/ijca2018917395</a:t>
            </a:r>
            <a:endParaRPr lang="en-IN" sz="2100" dirty="0"/>
          </a:p>
          <a:p>
            <a:pPr marL="114300" indent="0">
              <a:buNone/>
            </a:pPr>
            <a:r>
              <a:rPr lang="en-US" sz="2100" dirty="0"/>
              <a:t> </a:t>
            </a:r>
            <a:endParaRPr lang="en-IN" sz="2100" dirty="0"/>
          </a:p>
          <a:p>
            <a:pPr marL="114300" indent="0">
              <a:buNone/>
            </a:pPr>
            <a:r>
              <a:rPr lang="en-US" sz="2100" dirty="0"/>
              <a:t>[2]</a:t>
            </a:r>
            <a:r>
              <a:rPr lang="en-US" sz="2100" dirty="0" err="1"/>
              <a:t>Arfiani</a:t>
            </a:r>
            <a:r>
              <a:rPr lang="en-US" sz="2100" dirty="0"/>
              <a:t> </a:t>
            </a:r>
            <a:r>
              <a:rPr lang="en-US" sz="2100" dirty="0" err="1"/>
              <a:t>Nur</a:t>
            </a:r>
            <a:r>
              <a:rPr lang="en-US" sz="2100" dirty="0"/>
              <a:t> </a:t>
            </a:r>
            <a:r>
              <a:rPr lang="en-US" sz="2100" dirty="0" err="1"/>
              <a:t>Khusna,Indri</a:t>
            </a:r>
            <a:r>
              <a:rPr lang="en-US" sz="2100" dirty="0"/>
              <a:t> </a:t>
            </a:r>
            <a:r>
              <a:rPr lang="en-US" sz="2100" dirty="0" err="1"/>
              <a:t>Augistina</a:t>
            </a:r>
            <a:r>
              <a:rPr lang="en-US" sz="2100" dirty="0"/>
              <a:t> Informatics Engineering Universities Ahmad </a:t>
            </a:r>
            <a:r>
              <a:rPr lang="en-US" sz="2100" dirty="0" err="1"/>
              <a:t>Dahlan</a:t>
            </a:r>
            <a:r>
              <a:rPr lang="en-US" sz="2100" dirty="0"/>
              <a:t> </a:t>
            </a:r>
            <a:r>
              <a:rPr lang="en-US" sz="2100" dirty="0" err="1"/>
              <a:t>Yogyakarta,Indonessia</a:t>
            </a:r>
            <a:r>
              <a:rPr lang="en-US" sz="2100" dirty="0"/>
              <a:t>. </a:t>
            </a:r>
            <a:r>
              <a:rPr lang="en-IN" sz="2100" dirty="0"/>
              <a:t>Implementation of Information Retrieval Using </a:t>
            </a:r>
            <a:r>
              <a:rPr lang="en-IN" sz="2100" dirty="0" err="1"/>
              <a:t>Tf-Idf</a:t>
            </a:r>
            <a:r>
              <a:rPr lang="en-IN" sz="2100" dirty="0"/>
              <a:t> Weighting Method On </a:t>
            </a:r>
            <a:r>
              <a:rPr lang="en-IN" sz="2100" dirty="0" err="1"/>
              <a:t>Detik.Com’s</a:t>
            </a:r>
            <a:r>
              <a:rPr lang="en-IN" sz="2100" dirty="0"/>
              <a:t> Website October 2018</a:t>
            </a:r>
            <a:endParaRPr lang="en-IN" sz="2100" b="1" dirty="0"/>
          </a:p>
          <a:p>
            <a:pPr marL="114300" indent="0">
              <a:buNone/>
            </a:pPr>
            <a:r>
              <a:rPr lang="en-IN" sz="2100" dirty="0"/>
              <a:t>DOI:</a:t>
            </a:r>
            <a:r>
              <a:rPr lang="en-IN" sz="2100" u="sng" dirty="0">
                <a:hlinkClick r:id="rId4"/>
              </a:rPr>
              <a:t>10.1109/TSSA.2018.8708744</a:t>
            </a:r>
            <a:r>
              <a:rPr lang="en-IN" sz="2100" dirty="0"/>
              <a:t> Conference: 2018 12th International Conference on Telecommunication Systems, Services, and Applications (TSSA)</a:t>
            </a:r>
          </a:p>
          <a:p>
            <a:pPr marL="114300" indent="0">
              <a:buNone/>
            </a:pPr>
            <a:r>
              <a:rPr lang="en-US" sz="2100" dirty="0"/>
              <a:t> </a:t>
            </a:r>
            <a:endParaRPr lang="en-IN" sz="2100" dirty="0"/>
          </a:p>
          <a:p>
            <a:pPr marL="114300" indent="0">
              <a:buNone/>
            </a:pPr>
            <a:r>
              <a:rPr lang="en-IN" sz="2100" dirty="0"/>
              <a:t>[3]S. </a:t>
            </a:r>
            <a:r>
              <a:rPr lang="en-IN" sz="2100" dirty="0" err="1"/>
              <a:t>Jabri</a:t>
            </a:r>
            <a:r>
              <a:rPr lang="en-IN" sz="2100" dirty="0"/>
              <a:t>, A. </a:t>
            </a:r>
            <a:r>
              <a:rPr lang="en-IN" sz="2100" dirty="0" err="1"/>
              <a:t>Dahbi</a:t>
            </a:r>
            <a:r>
              <a:rPr lang="en-IN" sz="2100" dirty="0"/>
              <a:t>, T. </a:t>
            </a:r>
            <a:r>
              <a:rPr lang="en-IN" sz="2100" dirty="0" err="1"/>
              <a:t>Gadi</a:t>
            </a:r>
            <a:r>
              <a:rPr lang="en-IN" sz="2100" dirty="0"/>
              <a:t> and A. </a:t>
            </a:r>
            <a:r>
              <a:rPr lang="en-IN" sz="2100" dirty="0" err="1"/>
              <a:t>Bassir</a:t>
            </a:r>
            <a:r>
              <a:rPr lang="en-IN" sz="2100" dirty="0"/>
              <a:t>, Ranking of text documents using TF-IDF weighting and association rules </a:t>
            </a:r>
            <a:r>
              <a:rPr lang="en-IN" sz="2100" dirty="0" err="1"/>
              <a:t>mining</a:t>
            </a:r>
            <a:r>
              <a:rPr lang="en-IN" sz="2100" b="1" dirty="0" err="1"/>
              <a:t>April</a:t>
            </a:r>
            <a:r>
              <a:rPr lang="en-IN" sz="2100" b="1" dirty="0"/>
              <a:t> 2018 DOI:</a:t>
            </a:r>
            <a:r>
              <a:rPr lang="en-IN" sz="2100" b="1" u="sng" dirty="0">
                <a:hlinkClick r:id="rId5"/>
              </a:rPr>
              <a:t>10.1109/ICOA.2018.8370597</a:t>
            </a:r>
            <a:r>
              <a:rPr lang="en-IN" sz="2100" b="1" dirty="0"/>
              <a:t> Conference: 2018 4th International Conference on Optimization and Applications (ICOA) Project: </a:t>
            </a:r>
            <a:r>
              <a:rPr lang="en-IN" sz="2100" b="1" u="sng" dirty="0">
                <a:hlinkClick r:id="rId6"/>
              </a:rPr>
              <a:t>Mining of association rules</a:t>
            </a:r>
            <a:endParaRPr lang="en-IN" sz="2100" b="1" dirty="0"/>
          </a:p>
          <a:p>
            <a:pPr marL="114300" indent="0">
              <a:buNone/>
            </a:pPr>
            <a:r>
              <a:rPr lang="en-US" sz="2100" dirty="0"/>
              <a:t> </a:t>
            </a:r>
            <a:endParaRPr lang="en-IN" sz="2100" b="1" dirty="0"/>
          </a:p>
          <a:p>
            <a:pPr marL="114300" indent="0">
              <a:buNone/>
            </a:pPr>
            <a:r>
              <a:rPr lang="en-US" sz="2100" dirty="0"/>
              <a:t>[4]</a:t>
            </a:r>
            <a:r>
              <a:rPr lang="en-US" sz="2100" b="1" dirty="0"/>
              <a:t> </a:t>
            </a:r>
            <a:r>
              <a:rPr lang="en-US" sz="2100" u="sng" dirty="0">
                <a:hlinkClick r:id="rId7"/>
              </a:rPr>
              <a:t>https://www.nltk.org/</a:t>
            </a:r>
            <a:endParaRPr lang="en-IN" sz="2100" b="1" dirty="0"/>
          </a:p>
          <a:p>
            <a:pPr marL="114300" indent="0">
              <a:buNone/>
            </a:pPr>
            <a:r>
              <a:rPr lang="en-US" sz="2100" dirty="0"/>
              <a:t> </a:t>
            </a:r>
            <a:endParaRPr lang="en-IN" sz="2100" b="1" dirty="0"/>
          </a:p>
          <a:p>
            <a:pPr marL="114300" indent="0">
              <a:buNone/>
            </a:pPr>
            <a:r>
              <a:rPr lang="en-US" sz="2100" dirty="0"/>
              <a:t>[5]</a:t>
            </a:r>
            <a:r>
              <a:rPr lang="en-US" sz="2100" b="1" dirty="0"/>
              <a:t> </a:t>
            </a:r>
            <a:r>
              <a:rPr lang="en-US" sz="2100" u="sng" dirty="0">
                <a:hlinkClick r:id="rId8"/>
              </a:rPr>
              <a:t>https://cs50.harvard.edu/ai/2020/</a:t>
            </a:r>
            <a:endParaRPr lang="en-IN" sz="2100" b="1" dirty="0"/>
          </a:p>
          <a:p>
            <a:pPr marL="114300" indent="0">
              <a:buNone/>
            </a:pPr>
            <a:r>
              <a:rPr lang="en-US" b="1" dirty="0"/>
              <a:t> </a:t>
            </a:r>
            <a:endParaRPr lang="en-IN" b="1" dirty="0"/>
          </a:p>
          <a:p>
            <a:endParaRPr lang="en-IN" dirty="0"/>
          </a:p>
        </p:txBody>
      </p:sp>
    </p:spTree>
    <p:extLst>
      <p:ext uri="{BB962C8B-B14F-4D97-AF65-F5344CB8AC3E}">
        <p14:creationId xmlns:p14="http://schemas.microsoft.com/office/powerpoint/2010/main" val="2441080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7620000" cy="5780112"/>
          </a:xfrm>
        </p:spPr>
        <p:txBody>
          <a:bodyPr>
            <a:normAutofit/>
          </a:bodyPr>
          <a:lstStyle/>
          <a:p>
            <a:pPr marL="114300" indent="0">
              <a:buNone/>
            </a:pPr>
            <a:endParaRPr lang="en-US" sz="5400" dirty="0" smtClean="0"/>
          </a:p>
          <a:p>
            <a:pPr marL="114300" indent="0">
              <a:buNone/>
            </a:pPr>
            <a:endParaRPr lang="en-US" sz="5400" dirty="0"/>
          </a:p>
          <a:p>
            <a:pPr marL="114300" indent="0">
              <a:buNone/>
            </a:pPr>
            <a:r>
              <a:rPr lang="en-US" sz="5400" dirty="0" smtClean="0"/>
              <a:t>		THANK YOU</a:t>
            </a:r>
            <a:endParaRPr lang="en-IN" sz="5400" dirty="0"/>
          </a:p>
        </p:txBody>
      </p:sp>
    </p:spTree>
    <p:extLst>
      <p:ext uri="{BB962C8B-B14F-4D97-AF65-F5344CB8AC3E}">
        <p14:creationId xmlns:p14="http://schemas.microsoft.com/office/powerpoint/2010/main" val="3381695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7620000" cy="5420072"/>
          </a:xfrm>
        </p:spPr>
        <p:txBody>
          <a:bodyPr/>
          <a:lstStyle/>
          <a:p>
            <a:pPr marL="114300" indent="0">
              <a:buNone/>
            </a:pPr>
            <a:r>
              <a:rPr lang="en-US" sz="2800" dirty="0" smtClean="0"/>
              <a:t>                          </a:t>
            </a:r>
            <a:r>
              <a:rPr lang="en-US" sz="2800" u="sng" dirty="0" smtClean="0"/>
              <a:t> PROJECT TITLE</a:t>
            </a:r>
            <a:r>
              <a:rPr lang="en-US" u="sng" dirty="0" smtClean="0"/>
              <a:t>:</a:t>
            </a:r>
          </a:p>
          <a:p>
            <a:endParaRPr lang="en-US" dirty="0" smtClean="0"/>
          </a:p>
          <a:p>
            <a:pPr marL="114300" indent="0">
              <a:buNone/>
            </a:pPr>
            <a:r>
              <a:rPr lang="en-US" dirty="0" smtClean="0"/>
              <a:t>          </a:t>
            </a:r>
            <a:r>
              <a:rPr lang="en-US" sz="2400" dirty="0" smtClean="0"/>
              <a:t>“Information Retrieval using </a:t>
            </a:r>
            <a:r>
              <a:rPr lang="en-US" sz="2400" dirty="0" err="1" smtClean="0"/>
              <a:t>tf-idf</a:t>
            </a:r>
            <a:r>
              <a:rPr lang="en-US" sz="2400" dirty="0" smtClean="0"/>
              <a:t> algorithm”</a:t>
            </a:r>
            <a:endParaRPr lang="en-IN" sz="2400" dirty="0"/>
          </a:p>
        </p:txBody>
      </p:sp>
    </p:spTree>
    <p:extLst>
      <p:ext uri="{BB962C8B-B14F-4D97-AF65-F5344CB8AC3E}">
        <p14:creationId xmlns:p14="http://schemas.microsoft.com/office/powerpoint/2010/main" val="1967979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43808" y="476672"/>
            <a:ext cx="2304256" cy="474002"/>
          </a:xfrm>
        </p:spPr>
        <p:txBody>
          <a:bodyPr/>
          <a:lstStyle/>
          <a:p>
            <a:r>
              <a:rPr lang="en-US" sz="2000" dirty="0" smtClean="0"/>
              <a:t>     </a:t>
            </a:r>
            <a:r>
              <a:rPr lang="en-US" sz="2000" u="sng" dirty="0" smtClean="0"/>
              <a:t>INTRODUCTION</a:t>
            </a:r>
            <a:endParaRPr lang="en-IN" sz="2000" u="sng" dirty="0"/>
          </a:p>
        </p:txBody>
      </p:sp>
      <p:sp>
        <p:nvSpPr>
          <p:cNvPr id="5" name="Rectangle 4"/>
          <p:cNvSpPr/>
          <p:nvPr/>
        </p:nvSpPr>
        <p:spPr>
          <a:xfrm>
            <a:off x="251520" y="1124744"/>
            <a:ext cx="8064896" cy="5355312"/>
          </a:xfrm>
          <a:prstGeom prst="rect">
            <a:avLst/>
          </a:prstGeom>
        </p:spPr>
        <p:txBody>
          <a:bodyPr wrap="square">
            <a:spAutoFit/>
          </a:bodyPr>
          <a:lstStyle/>
          <a:p>
            <a:r>
              <a:rPr lang="en-US" dirty="0"/>
              <a:t>The amount of information has increased tremendously over past years due to rapid growth of internet and expansion of data. Due to which it is difficult to fetch relevant information.</a:t>
            </a:r>
            <a:r>
              <a:rPr lang="en-IN" dirty="0"/>
              <a:t>However, the information retrieval systems are being used in order to get the desired information. </a:t>
            </a:r>
            <a:endParaRPr lang="en-IN" dirty="0" smtClean="0"/>
          </a:p>
          <a:p>
            <a:endParaRPr lang="en-IN" dirty="0"/>
          </a:p>
          <a:p>
            <a:r>
              <a:rPr lang="en-IN" dirty="0" smtClean="0"/>
              <a:t>Each </a:t>
            </a:r>
            <a:r>
              <a:rPr lang="en-IN" dirty="0"/>
              <a:t>information retrieval system mainly composed of two parts the indexer and the ranking algorithm. The index is helpful in finding the set of documents which best </a:t>
            </a:r>
            <a:r>
              <a:rPr lang="en-IN" dirty="0" err="1"/>
              <a:t>fullfills</a:t>
            </a:r>
            <a:r>
              <a:rPr lang="en-IN" dirty="0"/>
              <a:t> the information need</a:t>
            </a:r>
            <a:r>
              <a:rPr lang="en-IN" dirty="0" smtClean="0"/>
              <a:t>. The </a:t>
            </a:r>
            <a:r>
              <a:rPr lang="en-IN" dirty="0"/>
              <a:t>purpose of the ranking algorithm is to retrieve from the collection of documents the most relevant ones based on the rank. Ranking directly affects retrieval </a:t>
            </a:r>
            <a:r>
              <a:rPr lang="en-IN" dirty="0" smtClean="0"/>
              <a:t>quality</a:t>
            </a:r>
          </a:p>
          <a:p>
            <a:endParaRPr lang="en-US" dirty="0"/>
          </a:p>
          <a:p>
            <a:r>
              <a:rPr lang="en-US" dirty="0" smtClean="0"/>
              <a:t>In this project we will focus on the </a:t>
            </a:r>
            <a:r>
              <a:rPr lang="en-US" dirty="0" err="1" smtClean="0"/>
              <a:t>tf-idf</a:t>
            </a:r>
            <a:r>
              <a:rPr lang="en-US" dirty="0" smtClean="0"/>
              <a:t> algorithm for fetching information.</a:t>
            </a:r>
            <a:r>
              <a:rPr lang="en-US" dirty="0"/>
              <a:t> TF-IDF is a statistical measure that evaluates how relevant word  </a:t>
            </a:r>
            <a:r>
              <a:rPr lang="en-US" b="1" dirty="0"/>
              <a:t> </a:t>
            </a:r>
            <a:r>
              <a:rPr lang="en-US" dirty="0"/>
              <a:t>is to a document in a collection of </a:t>
            </a:r>
            <a:r>
              <a:rPr lang="en-US" dirty="0" err="1" smtClean="0"/>
              <a:t>documents.Term</a:t>
            </a:r>
            <a:r>
              <a:rPr lang="en-US" dirty="0" smtClean="0"/>
              <a:t> </a:t>
            </a:r>
            <a:r>
              <a:rPr lang="en-US" dirty="0"/>
              <a:t>frequency(</a:t>
            </a:r>
            <a:r>
              <a:rPr lang="en-US" dirty="0" err="1"/>
              <a:t>tf</a:t>
            </a:r>
            <a:r>
              <a:rPr lang="en-US" dirty="0"/>
              <a:t>) indicates how important a specific term in a </a:t>
            </a:r>
            <a:r>
              <a:rPr lang="en-US" dirty="0" err="1" smtClean="0"/>
              <a:t>document.Whereas</a:t>
            </a:r>
            <a:r>
              <a:rPr lang="en-US" dirty="0" smtClean="0"/>
              <a:t> </a:t>
            </a:r>
            <a:r>
              <a:rPr lang="en-US" dirty="0"/>
              <a:t>inverse document frequency(</a:t>
            </a:r>
            <a:r>
              <a:rPr lang="en-US" dirty="0" err="1"/>
              <a:t>idf</a:t>
            </a:r>
            <a:r>
              <a:rPr lang="en-US" dirty="0"/>
              <a:t>) is the weight of the </a:t>
            </a:r>
            <a:r>
              <a:rPr lang="en-US" dirty="0" err="1"/>
              <a:t>term.It</a:t>
            </a:r>
            <a:r>
              <a:rPr lang="en-US" dirty="0"/>
              <a:t> aims to reduce the weight if the </a:t>
            </a:r>
            <a:r>
              <a:rPr lang="en-US" dirty="0" err="1"/>
              <a:t>the</a:t>
            </a:r>
            <a:r>
              <a:rPr lang="en-US" dirty="0"/>
              <a:t> term’s occurrences is </a:t>
            </a:r>
            <a:r>
              <a:rPr lang="en-US" dirty="0" err="1"/>
              <a:t>scattered.Ranking</a:t>
            </a:r>
            <a:r>
              <a:rPr lang="en-US" dirty="0"/>
              <a:t> of the document is </a:t>
            </a:r>
            <a:r>
              <a:rPr lang="en-US" dirty="0" err="1"/>
              <a:t>tf-idf</a:t>
            </a:r>
            <a:r>
              <a:rPr lang="en-US" dirty="0"/>
              <a:t> score which is the product of </a:t>
            </a:r>
            <a:r>
              <a:rPr lang="en-US" dirty="0" err="1"/>
              <a:t>tf</a:t>
            </a:r>
            <a:r>
              <a:rPr lang="en-US" dirty="0"/>
              <a:t> and </a:t>
            </a:r>
            <a:r>
              <a:rPr lang="en-US" dirty="0" err="1"/>
              <a:t>idf</a:t>
            </a:r>
            <a:r>
              <a:rPr lang="en-US" dirty="0"/>
              <a:t>.</a:t>
            </a:r>
            <a:endParaRPr lang="en-IN" dirty="0"/>
          </a:p>
          <a:p>
            <a:endParaRPr lang="en-US" dirty="0" smtClean="0"/>
          </a:p>
          <a:p>
            <a:endParaRPr lang="en-IN" dirty="0"/>
          </a:p>
        </p:txBody>
      </p:sp>
    </p:spTree>
    <p:extLst>
      <p:ext uri="{BB962C8B-B14F-4D97-AF65-F5344CB8AC3E}">
        <p14:creationId xmlns:p14="http://schemas.microsoft.com/office/powerpoint/2010/main" val="4143131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808" y="332656"/>
            <a:ext cx="1810544" cy="922114"/>
          </a:xfrm>
        </p:spPr>
        <p:txBody>
          <a:bodyPr/>
          <a:lstStyle/>
          <a:p>
            <a:r>
              <a:rPr lang="en-US" sz="2000" u="sng" dirty="0" smtClean="0"/>
              <a:t>BACKGROUND</a:t>
            </a:r>
            <a:endParaRPr lang="en-IN" sz="2000" u="sng" dirty="0"/>
          </a:p>
        </p:txBody>
      </p:sp>
      <p:sp>
        <p:nvSpPr>
          <p:cNvPr id="3" name="Content Placeholder 2"/>
          <p:cNvSpPr>
            <a:spLocks noGrp="1"/>
          </p:cNvSpPr>
          <p:nvPr>
            <p:ph idx="1"/>
          </p:nvPr>
        </p:nvSpPr>
        <p:spPr/>
        <p:txBody>
          <a:bodyPr>
            <a:normAutofit fontScale="92500" lnSpcReduction="10000"/>
          </a:bodyPr>
          <a:lstStyle/>
          <a:p>
            <a:r>
              <a:rPr lang="en-US" b="1" dirty="0"/>
              <a:t>TF (Term Frequency):</a:t>
            </a:r>
            <a:endParaRPr lang="en-IN" dirty="0"/>
          </a:p>
          <a:p>
            <a:pPr marL="114300" indent="0">
              <a:buNone/>
            </a:pPr>
            <a:r>
              <a:rPr lang="en-US" dirty="0"/>
              <a:t> The TF is a frequency count of a term in a document. There are several ways of calculating this frequency, with simple raw count of instance of a word appears in a document. Then there are ways to adjust the frequency of the most frequent word in a document. One of the way is to divide the frequency count with the length of the document (the number of set of different instances). </a:t>
            </a:r>
            <a:endParaRPr lang="en-US" dirty="0" smtClean="0"/>
          </a:p>
          <a:p>
            <a:pPr marL="114300" indent="0">
              <a:buNone/>
            </a:pPr>
            <a:endParaRPr lang="en-IN" dirty="0"/>
          </a:p>
          <a:p>
            <a:r>
              <a:rPr lang="en-US" b="1" dirty="0"/>
              <a:t>IDF (Inverse Document Frequency):</a:t>
            </a:r>
            <a:endParaRPr lang="en-IN" dirty="0"/>
          </a:p>
          <a:p>
            <a:pPr marL="114300" indent="0">
              <a:buNone/>
            </a:pPr>
            <a:r>
              <a:rPr lang="en-US" dirty="0"/>
              <a:t>The Inverse Document Frequency is the frequency of a word across set of documents. These means how common or rare a word is in the entire document set. The closer it is 0, the more common, a word is. The metric can be calculated by taking the total number of documents, dividing it by the number of documents that contain a word, and calculating the algorithm upon it. </a:t>
            </a:r>
            <a:endParaRPr lang="en-IN" dirty="0"/>
          </a:p>
          <a:p>
            <a:endParaRPr lang="en-IN" dirty="0"/>
          </a:p>
        </p:txBody>
      </p:sp>
    </p:spTree>
    <p:extLst>
      <p:ext uri="{BB962C8B-B14F-4D97-AF65-F5344CB8AC3E}">
        <p14:creationId xmlns:p14="http://schemas.microsoft.com/office/powerpoint/2010/main" val="3650253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48680"/>
            <a:ext cx="7620000" cy="5852120"/>
          </a:xfrm>
        </p:spPr>
        <p:txBody>
          <a:bodyPr/>
          <a:lstStyle/>
          <a:p>
            <a:endParaRPr lang="en-US" b="1" dirty="0" smtClean="0"/>
          </a:p>
          <a:p>
            <a:endParaRPr lang="en-US" b="1" dirty="0" smtClean="0"/>
          </a:p>
          <a:p>
            <a:pPr marL="114300" indent="0">
              <a:buNone/>
            </a:pPr>
            <a:endParaRPr lang="en-US" b="1" dirty="0" smtClean="0"/>
          </a:p>
          <a:p>
            <a:endParaRPr lang="en-US" b="1" dirty="0" smtClean="0"/>
          </a:p>
          <a:p>
            <a:r>
              <a:rPr lang="en-US" b="1" dirty="0" smtClean="0"/>
              <a:t>TF-IDF</a:t>
            </a:r>
            <a:endParaRPr lang="en-IN" dirty="0"/>
          </a:p>
          <a:p>
            <a:pPr marL="114300" indent="0">
              <a:buNone/>
            </a:pPr>
            <a:r>
              <a:rPr lang="en-US" sz="1600" dirty="0"/>
              <a:t>Multiplying these two values results in the TF-IDFs score. The higher the score, the more relevant that word is in that particular </a:t>
            </a:r>
            <a:r>
              <a:rPr lang="en-US" sz="1600" dirty="0" err="1"/>
              <a:t>document.The</a:t>
            </a:r>
            <a:r>
              <a:rPr lang="en-US" sz="1600" dirty="0"/>
              <a:t> TF-IDF score for the word ‘t’ in the document ‘d’ from the document set ‘D’ is calculated as follows:</a:t>
            </a:r>
            <a:endParaRPr lang="en-IN" sz="1600" dirty="0"/>
          </a:p>
          <a:p>
            <a:endParaRPr lang="en-US" dirty="0" smtClean="0"/>
          </a:p>
          <a:p>
            <a:endParaRPr lang="en-US" sz="1600" dirty="0"/>
          </a:p>
          <a:p>
            <a:endParaRPr lang="en-US" sz="1600" dirty="0" smtClean="0"/>
          </a:p>
          <a:p>
            <a:pPr marL="114300" indent="0">
              <a:buNone/>
            </a:pPr>
            <a:r>
              <a:rPr lang="en-US" sz="1600" dirty="0" smtClean="0"/>
              <a:t>Where</a:t>
            </a:r>
            <a:endParaRPr lang="en-IN" sz="1600" dirty="0"/>
          </a:p>
        </p:txBody>
      </p:sp>
      <p:pic>
        <p:nvPicPr>
          <p:cNvPr id="6" name="Picture 5" descr="Inverse Document Frequency"/>
          <p:cNvPicPr/>
          <p:nvPr/>
        </p:nvPicPr>
        <p:blipFill>
          <a:blip r:embed="rId2">
            <a:extLst>
              <a:ext uri="{28A0092B-C50C-407E-A947-70E740481C1C}">
                <a14:useLocalDpi xmlns:a14="http://schemas.microsoft.com/office/drawing/2010/main" val="0"/>
              </a:ext>
            </a:extLst>
          </a:blip>
          <a:srcRect/>
          <a:stretch>
            <a:fillRect/>
          </a:stretch>
        </p:blipFill>
        <p:spPr bwMode="auto">
          <a:xfrm>
            <a:off x="1043608" y="764704"/>
            <a:ext cx="5386070" cy="647700"/>
          </a:xfrm>
          <a:prstGeom prst="rect">
            <a:avLst/>
          </a:prstGeom>
          <a:noFill/>
          <a:ln>
            <a:noFill/>
          </a:ln>
        </p:spPr>
      </p:pic>
      <p:pic>
        <p:nvPicPr>
          <p:cNvPr id="9" name="Picture 8" descr="TF-IDF formula"/>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0238" y="5301208"/>
            <a:ext cx="4602480" cy="792088"/>
          </a:xfrm>
          <a:prstGeom prst="rect">
            <a:avLst/>
          </a:prstGeom>
          <a:noFill/>
          <a:ln>
            <a:noFill/>
          </a:ln>
        </p:spPr>
      </p:pic>
      <p:pic>
        <p:nvPicPr>
          <p:cNvPr id="12" name="Picture 11" descr="TF-IDF formula"/>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00820" y="4437112"/>
            <a:ext cx="4271645" cy="760161"/>
          </a:xfrm>
          <a:prstGeom prst="rect">
            <a:avLst/>
          </a:prstGeom>
          <a:noFill/>
          <a:ln>
            <a:noFill/>
          </a:ln>
        </p:spPr>
      </p:pic>
      <p:pic>
        <p:nvPicPr>
          <p:cNvPr id="20" name="Picture 19" descr="TF-IDF formula"/>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22038" y="3329298"/>
            <a:ext cx="5714365" cy="531749"/>
          </a:xfrm>
          <a:prstGeom prst="rect">
            <a:avLst/>
          </a:prstGeom>
          <a:noFill/>
          <a:ln>
            <a:noFill/>
          </a:ln>
        </p:spPr>
      </p:pic>
    </p:spTree>
    <p:extLst>
      <p:ext uri="{BB962C8B-B14F-4D97-AF65-F5344CB8AC3E}">
        <p14:creationId xmlns:p14="http://schemas.microsoft.com/office/powerpoint/2010/main" val="3027522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79712" y="404664"/>
            <a:ext cx="3754760" cy="648072"/>
          </a:xfrm>
        </p:spPr>
        <p:txBody>
          <a:bodyPr/>
          <a:lstStyle/>
          <a:p>
            <a:r>
              <a:rPr lang="en-US" sz="2000" dirty="0"/>
              <a:t>	</a:t>
            </a:r>
            <a:r>
              <a:rPr lang="en-US" sz="2000" u="sng" dirty="0" smtClean="0"/>
              <a:t>IMPLEMENTATION</a:t>
            </a:r>
            <a:endParaRPr lang="en-IN" sz="2000" u="sng" dirty="0"/>
          </a:p>
        </p:txBody>
      </p:sp>
      <p:sp>
        <p:nvSpPr>
          <p:cNvPr id="2" name="Content Placeholder 1"/>
          <p:cNvSpPr>
            <a:spLocks noGrp="1"/>
          </p:cNvSpPr>
          <p:nvPr>
            <p:ph idx="1"/>
          </p:nvPr>
        </p:nvSpPr>
        <p:spPr>
          <a:xfrm>
            <a:off x="457200" y="1196752"/>
            <a:ext cx="7620000" cy="5400600"/>
          </a:xfrm>
        </p:spPr>
        <p:txBody>
          <a:bodyPr>
            <a:normAutofit/>
          </a:bodyPr>
          <a:lstStyle/>
          <a:p>
            <a:r>
              <a:rPr lang="en-US" sz="1600" dirty="0" smtClean="0"/>
              <a:t>The </a:t>
            </a:r>
            <a:r>
              <a:rPr lang="en-US" sz="1600" dirty="0"/>
              <a:t>system has access to bunch of documents (corpus) of text. Using TF-IDF try to find out the most relevance sentences or passages from these documents. </a:t>
            </a:r>
            <a:endParaRPr lang="en-IN" sz="1600" dirty="0"/>
          </a:p>
          <a:p>
            <a:endParaRPr lang="en-IN"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899592" y="2132856"/>
            <a:ext cx="6192688" cy="4153272"/>
          </a:xfrm>
          <a:prstGeom prst="rect">
            <a:avLst/>
          </a:prstGeom>
        </p:spPr>
      </p:pic>
    </p:spTree>
    <p:extLst>
      <p:ext uri="{BB962C8B-B14F-4D97-AF65-F5344CB8AC3E}">
        <p14:creationId xmlns:p14="http://schemas.microsoft.com/office/powerpoint/2010/main" val="1150329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7620000" cy="5924128"/>
          </a:xfrm>
        </p:spPr>
        <p:txBody>
          <a:bodyPr/>
          <a:lstStyle/>
          <a:p>
            <a:r>
              <a:rPr lang="en-US" sz="1600" dirty="0"/>
              <a:t>Corpus(all the document) is normalized/preprocessed</a:t>
            </a:r>
            <a:r>
              <a:rPr lang="en-US" sz="1600" dirty="0" smtClean="0"/>
              <a:t>.</a:t>
            </a:r>
          </a:p>
          <a:p>
            <a:r>
              <a:rPr lang="en-US" sz="1600" dirty="0" smtClean="0"/>
              <a:t>Query </a:t>
            </a:r>
            <a:r>
              <a:rPr lang="en-US" sz="1600" dirty="0"/>
              <a:t>is taken from the user through UI and normalization of query is also done</a:t>
            </a:r>
            <a:r>
              <a:rPr lang="en-US" sz="1600" dirty="0" smtClean="0"/>
              <a:t>.</a:t>
            </a:r>
          </a:p>
          <a:p>
            <a:r>
              <a:rPr lang="en-US" sz="1600" dirty="0" smtClean="0"/>
              <a:t>Both </a:t>
            </a:r>
            <a:r>
              <a:rPr lang="en-US" sz="1600" dirty="0"/>
              <a:t>this preprocessed corpus and query is fed to the IR system.IR System has </a:t>
            </a:r>
            <a:r>
              <a:rPr lang="en-US" sz="1600" dirty="0" err="1"/>
              <a:t>tf-idf</a:t>
            </a:r>
            <a:r>
              <a:rPr lang="en-US" sz="1600" dirty="0"/>
              <a:t> ranking/matching modules</a:t>
            </a:r>
            <a:r>
              <a:rPr lang="en-US" sz="1600" dirty="0" smtClean="0"/>
              <a:t>.</a:t>
            </a:r>
          </a:p>
          <a:p>
            <a:r>
              <a:rPr lang="en-US" sz="1600" dirty="0" smtClean="0"/>
              <a:t>IR </a:t>
            </a:r>
            <a:r>
              <a:rPr lang="en-US" sz="1600" dirty="0"/>
              <a:t>system is responsible for finding the suitable files among the corpus and relevant sentence or passage within them and return to the user.</a:t>
            </a:r>
            <a:endParaRPr lang="en-IN" sz="1600" dirty="0"/>
          </a:p>
          <a:p>
            <a:endParaRPr lang="en-US" sz="1600" dirty="0" smtClean="0"/>
          </a:p>
          <a:p>
            <a:r>
              <a:rPr lang="en-US" sz="1600" dirty="0" smtClean="0"/>
              <a:t>Evaluation </a:t>
            </a:r>
            <a:r>
              <a:rPr lang="en-US" sz="1600" dirty="0"/>
              <a:t>is done to find whether set of document returned is </a:t>
            </a:r>
            <a:r>
              <a:rPr lang="en-US" sz="1600" dirty="0" err="1"/>
              <a:t>releveant</a:t>
            </a:r>
            <a:r>
              <a:rPr lang="en-US" sz="1600" dirty="0"/>
              <a:t> or </a:t>
            </a:r>
            <a:r>
              <a:rPr lang="en-US" sz="1600" dirty="0" err="1"/>
              <a:t>not.Further</a:t>
            </a:r>
            <a:r>
              <a:rPr lang="en-US" sz="1600" dirty="0"/>
              <a:t> the relevancy of sentence or passage returned is also validated. </a:t>
            </a:r>
            <a:r>
              <a:rPr lang="en-US" sz="1600" b="1" dirty="0"/>
              <a:t> </a:t>
            </a:r>
            <a:endParaRPr lang="en-IN" sz="1600" dirty="0"/>
          </a:p>
          <a:p>
            <a:pPr marL="114300" indent="0">
              <a:buNone/>
            </a:pPr>
            <a:r>
              <a:rPr lang="en-US" b="1" dirty="0"/>
              <a:t> </a:t>
            </a:r>
            <a:endParaRPr lang="en-IN" dirty="0"/>
          </a:p>
          <a:p>
            <a:endParaRPr lang="en-IN" dirty="0"/>
          </a:p>
        </p:txBody>
      </p:sp>
    </p:spTree>
    <p:extLst>
      <p:ext uri="{BB962C8B-B14F-4D97-AF65-F5344CB8AC3E}">
        <p14:creationId xmlns:p14="http://schemas.microsoft.com/office/powerpoint/2010/main" val="821874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832" y="404664"/>
            <a:ext cx="1882552" cy="648072"/>
          </a:xfrm>
        </p:spPr>
        <p:txBody>
          <a:bodyPr/>
          <a:lstStyle/>
          <a:p>
            <a:r>
              <a:rPr lang="en-US" sz="2000" dirty="0" smtClean="0"/>
              <a:t>   </a:t>
            </a:r>
            <a:r>
              <a:rPr lang="en-US" sz="2000" u="sng" dirty="0" smtClean="0"/>
              <a:t>WORKFLOW</a:t>
            </a:r>
            <a:endParaRPr lang="en-IN" sz="2000" u="sng" dirty="0"/>
          </a:p>
        </p:txBody>
      </p:sp>
      <p:pic>
        <p:nvPicPr>
          <p:cNvPr id="4" name="Content Placeholder 3" descr="C:\Users\sapan\Downloads\Untitled(1)-images\0001.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1052737"/>
            <a:ext cx="5649657" cy="5348064"/>
          </a:xfrm>
          <a:prstGeom prst="rect">
            <a:avLst/>
          </a:prstGeom>
          <a:noFill/>
          <a:ln>
            <a:noFill/>
          </a:ln>
        </p:spPr>
      </p:pic>
    </p:spTree>
    <p:extLst>
      <p:ext uri="{BB962C8B-B14F-4D97-AF65-F5344CB8AC3E}">
        <p14:creationId xmlns:p14="http://schemas.microsoft.com/office/powerpoint/2010/main" val="3996921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7620000" cy="5564088"/>
          </a:xfrm>
        </p:spPr>
        <p:txBody>
          <a:bodyPr>
            <a:normAutofit/>
          </a:bodyPr>
          <a:lstStyle/>
          <a:p>
            <a:endParaRPr lang="en-US" b="1" dirty="0" smtClean="0"/>
          </a:p>
          <a:p>
            <a:endParaRPr lang="en-US" b="1" dirty="0"/>
          </a:p>
          <a:p>
            <a:endParaRPr lang="en-US" b="1" dirty="0" smtClean="0"/>
          </a:p>
          <a:p>
            <a:endParaRPr lang="en-US" b="1" dirty="0"/>
          </a:p>
          <a:p>
            <a:endParaRPr lang="en-US" b="1" dirty="0" smtClean="0"/>
          </a:p>
          <a:p>
            <a:pPr marL="114300" indent="0">
              <a:buNone/>
            </a:pPr>
            <a:endParaRPr lang="en-US" sz="1600" dirty="0" smtClean="0"/>
          </a:p>
          <a:p>
            <a:pPr marL="114300" indent="0">
              <a:buNone/>
            </a:pPr>
            <a:r>
              <a:rPr lang="en-US" sz="1600" dirty="0"/>
              <a:t>	</a:t>
            </a:r>
            <a:r>
              <a:rPr lang="en-US" sz="1600" dirty="0" err="1" smtClean="0"/>
              <a:t>Table:Words</a:t>
            </a:r>
            <a:r>
              <a:rPr lang="en-US" sz="1600" dirty="0" smtClean="0"/>
              <a:t> </a:t>
            </a:r>
            <a:r>
              <a:rPr lang="en-US" sz="1600" dirty="0"/>
              <a:t>with their corresponding </a:t>
            </a:r>
            <a:r>
              <a:rPr lang="en-US" sz="1600" dirty="0" err="1"/>
              <a:t>idf</a:t>
            </a:r>
            <a:r>
              <a:rPr lang="en-US" sz="1600" dirty="0"/>
              <a:t> values</a:t>
            </a:r>
            <a:endParaRPr lang="en-IN" sz="1600" dirty="0"/>
          </a:p>
          <a:p>
            <a:endParaRPr lang="en-US" b="1" dirty="0"/>
          </a:p>
          <a:p>
            <a:endParaRPr lang="en-US" b="1" dirty="0" smtClean="0"/>
          </a:p>
          <a:p>
            <a:r>
              <a:rPr lang="en-US" b="1" dirty="0" smtClean="0"/>
              <a:t>Comparison </a:t>
            </a:r>
            <a:r>
              <a:rPr lang="en-US" b="1" dirty="0"/>
              <a:t>between both Computation methods</a:t>
            </a:r>
            <a:r>
              <a:rPr lang="en-US" dirty="0"/>
              <a:t> :</a:t>
            </a:r>
            <a:endParaRPr lang="en-IN" dirty="0"/>
          </a:p>
          <a:p>
            <a:pPr marL="114300" indent="0">
              <a:buNone/>
            </a:pPr>
            <a:r>
              <a:rPr lang="en-US" sz="1600" dirty="0" smtClean="0"/>
              <a:t>	File </a:t>
            </a:r>
            <a:r>
              <a:rPr lang="en-US" sz="1600" dirty="0"/>
              <a:t>Score = Σ [count(word)&lt;file&gt; * </a:t>
            </a:r>
            <a:r>
              <a:rPr lang="en-US" sz="1600" dirty="0" err="1"/>
              <a:t>idf</a:t>
            </a:r>
            <a:r>
              <a:rPr lang="en-US" sz="1600" dirty="0"/>
              <a:t>(word)]  </a:t>
            </a:r>
            <a:endParaRPr lang="en-US" sz="1600" dirty="0" smtClean="0"/>
          </a:p>
          <a:p>
            <a:pPr marL="114300" indent="0">
              <a:buNone/>
            </a:pPr>
            <a:endParaRPr lang="en-IN" sz="1600" dirty="0"/>
          </a:p>
          <a:p>
            <a:pPr marL="114300" indent="0">
              <a:buNone/>
            </a:pPr>
            <a:r>
              <a:rPr lang="en-US" sz="1600" dirty="0" smtClean="0"/>
              <a:t>	File </a:t>
            </a:r>
            <a:r>
              <a:rPr lang="en-US" sz="1600" dirty="0"/>
              <a:t>Score = Σ[Count(word) &lt;file&gt; / length&lt;file&gt; * </a:t>
            </a:r>
            <a:r>
              <a:rPr lang="en-US" sz="1600" dirty="0" err="1"/>
              <a:t>idf</a:t>
            </a:r>
            <a:r>
              <a:rPr lang="en-US" sz="1600" dirty="0"/>
              <a:t>(word) ] </a:t>
            </a:r>
            <a:endParaRPr lang="en-IN" sz="1600" dirty="0"/>
          </a:p>
          <a:p>
            <a:endParaRPr lang="en-IN" sz="1600" dirty="0"/>
          </a:p>
        </p:txBody>
      </p:sp>
      <p:graphicFrame>
        <p:nvGraphicFramePr>
          <p:cNvPr id="5" name="Table 4"/>
          <p:cNvGraphicFramePr>
            <a:graphicFrameLocks noGrp="1"/>
          </p:cNvGraphicFramePr>
          <p:nvPr>
            <p:extLst>
              <p:ext uri="{D42A27DB-BD31-4B8C-83A1-F6EECF244321}">
                <p14:modId xmlns:p14="http://schemas.microsoft.com/office/powerpoint/2010/main" val="1003429438"/>
              </p:ext>
            </p:extLst>
          </p:nvPr>
        </p:nvGraphicFramePr>
        <p:xfrm>
          <a:off x="1115616" y="980728"/>
          <a:ext cx="5868670" cy="1979930"/>
        </p:xfrm>
        <a:graphic>
          <a:graphicData uri="http://schemas.openxmlformats.org/drawingml/2006/table">
            <a:tbl>
              <a:tblPr firstRow="1" firstCol="1" bandRow="1">
                <a:tableStyleId>{5C22544A-7EE6-4342-B048-85BDC9FD1C3A}</a:tableStyleId>
              </a:tblPr>
              <a:tblGrid>
                <a:gridCol w="1955800"/>
                <a:gridCol w="1956435"/>
                <a:gridCol w="1956435"/>
              </a:tblGrid>
              <a:tr h="149981">
                <a:tc>
                  <a:txBody>
                    <a:bodyPr/>
                    <a:lstStyle/>
                    <a:p>
                      <a:pPr>
                        <a:lnSpc>
                          <a:spcPct val="115000"/>
                        </a:lnSpc>
                        <a:spcAft>
                          <a:spcPts val="0"/>
                        </a:spcAft>
                      </a:pPr>
                      <a:r>
                        <a:rPr lang="en-US" sz="1200" dirty="0">
                          <a:effectLst/>
                        </a:rPr>
                        <a:t>SNO. </a:t>
                      </a:r>
                      <a:endParaRPr lang="en-IN" sz="1100" dirty="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Words </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dirty="0">
                          <a:effectLst/>
                        </a:rPr>
                        <a:t>IDF Values</a:t>
                      </a:r>
                      <a:endParaRPr lang="en-IN" sz="1100" dirty="0">
                        <a:effectLst/>
                        <a:latin typeface="Calibri"/>
                        <a:ea typeface="Calibri"/>
                        <a:cs typeface="Mangal"/>
                      </a:endParaRPr>
                    </a:p>
                  </a:txBody>
                  <a:tcPr marL="68580" marR="68580" marT="0" marB="0"/>
                </a:tc>
              </a:tr>
              <a:tr h="0">
                <a:tc>
                  <a:txBody>
                    <a:bodyPr/>
                    <a:lstStyle/>
                    <a:p>
                      <a:pPr>
                        <a:lnSpc>
                          <a:spcPct val="115000"/>
                        </a:lnSpc>
                        <a:spcAft>
                          <a:spcPts val="0"/>
                        </a:spcAft>
                      </a:pPr>
                      <a:r>
                        <a:rPr lang="en-US" sz="1200">
                          <a:effectLst/>
                        </a:rPr>
                        <a:t>1</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Visual</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0.40546</a:t>
                      </a:r>
                      <a:endParaRPr lang="en-IN" sz="1100">
                        <a:effectLst/>
                        <a:latin typeface="Calibri"/>
                        <a:ea typeface="Calibri"/>
                        <a:cs typeface="Mangal"/>
                      </a:endParaRPr>
                    </a:p>
                  </a:txBody>
                  <a:tcPr marL="68580" marR="68580" marT="0" marB="0"/>
                </a:tc>
              </a:tr>
              <a:tr h="0">
                <a:tc>
                  <a:txBody>
                    <a:bodyPr/>
                    <a:lstStyle/>
                    <a:p>
                      <a:pPr>
                        <a:lnSpc>
                          <a:spcPct val="115000"/>
                        </a:lnSpc>
                        <a:spcAft>
                          <a:spcPts val="0"/>
                        </a:spcAft>
                      </a:pPr>
                      <a:r>
                        <a:rPr lang="en-US" sz="1200">
                          <a:effectLst/>
                        </a:rPr>
                        <a:t>2</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Require</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0.69314</a:t>
                      </a:r>
                      <a:endParaRPr lang="en-IN" sz="1100">
                        <a:effectLst/>
                        <a:latin typeface="Calibri"/>
                        <a:ea typeface="Calibri"/>
                        <a:cs typeface="Mangal"/>
                      </a:endParaRPr>
                    </a:p>
                  </a:txBody>
                  <a:tcPr marL="68580" marR="68580" marT="0" marB="0"/>
                </a:tc>
              </a:tr>
              <a:tr h="0">
                <a:tc>
                  <a:txBody>
                    <a:bodyPr/>
                    <a:lstStyle/>
                    <a:p>
                      <a:pPr>
                        <a:lnSpc>
                          <a:spcPct val="115000"/>
                        </a:lnSpc>
                        <a:spcAft>
                          <a:spcPts val="0"/>
                        </a:spcAft>
                      </a:pPr>
                      <a:r>
                        <a:rPr lang="en-US" sz="1200">
                          <a:effectLst/>
                        </a:rPr>
                        <a:t>3</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Learning</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0.0</a:t>
                      </a:r>
                      <a:endParaRPr lang="en-IN" sz="1100">
                        <a:effectLst/>
                        <a:latin typeface="Calibri"/>
                        <a:ea typeface="Calibri"/>
                        <a:cs typeface="Mangal"/>
                      </a:endParaRPr>
                    </a:p>
                  </a:txBody>
                  <a:tcPr marL="68580" marR="68580" marT="0" marB="0"/>
                </a:tc>
              </a:tr>
              <a:tr h="0">
                <a:tc>
                  <a:txBody>
                    <a:bodyPr/>
                    <a:lstStyle/>
                    <a:p>
                      <a:pPr>
                        <a:lnSpc>
                          <a:spcPct val="115000"/>
                        </a:lnSpc>
                        <a:spcAft>
                          <a:spcPts val="0"/>
                        </a:spcAft>
                      </a:pPr>
                      <a:r>
                        <a:rPr lang="en-US" sz="1200">
                          <a:effectLst/>
                        </a:rPr>
                        <a:t>4</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Design</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0.40546</a:t>
                      </a:r>
                      <a:endParaRPr lang="en-IN" sz="1100">
                        <a:effectLst/>
                        <a:latin typeface="Calibri"/>
                        <a:ea typeface="Calibri"/>
                        <a:cs typeface="Mangal"/>
                      </a:endParaRPr>
                    </a:p>
                  </a:txBody>
                  <a:tcPr marL="68580" marR="68580" marT="0" marB="0"/>
                </a:tc>
              </a:tr>
              <a:tr h="0">
                <a:tc>
                  <a:txBody>
                    <a:bodyPr/>
                    <a:lstStyle/>
                    <a:p>
                      <a:pPr>
                        <a:lnSpc>
                          <a:spcPct val="115000"/>
                        </a:lnSpc>
                        <a:spcAft>
                          <a:spcPts val="0"/>
                        </a:spcAft>
                      </a:pPr>
                      <a:r>
                        <a:rPr lang="en-US" sz="1200">
                          <a:effectLst/>
                        </a:rPr>
                        <a:t>5</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Model</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0.0</a:t>
                      </a:r>
                      <a:endParaRPr lang="en-IN" sz="1100">
                        <a:effectLst/>
                        <a:latin typeface="Calibri"/>
                        <a:ea typeface="Calibri"/>
                        <a:cs typeface="Mangal"/>
                      </a:endParaRPr>
                    </a:p>
                  </a:txBody>
                  <a:tcPr marL="68580" marR="68580" marT="0" marB="0"/>
                </a:tc>
              </a:tr>
              <a:tr h="0">
                <a:tc>
                  <a:txBody>
                    <a:bodyPr/>
                    <a:lstStyle/>
                    <a:p>
                      <a:pPr>
                        <a:lnSpc>
                          <a:spcPct val="115000"/>
                        </a:lnSpc>
                        <a:spcAft>
                          <a:spcPts val="0"/>
                        </a:spcAft>
                      </a:pPr>
                      <a:r>
                        <a:rPr lang="en-US" sz="1200">
                          <a:effectLst/>
                        </a:rPr>
                        <a:t>6</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Estimated</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0.69314</a:t>
                      </a:r>
                      <a:endParaRPr lang="en-IN" sz="1100">
                        <a:effectLst/>
                        <a:latin typeface="Calibri"/>
                        <a:ea typeface="Calibri"/>
                        <a:cs typeface="Mangal"/>
                      </a:endParaRPr>
                    </a:p>
                  </a:txBody>
                  <a:tcPr marL="68580" marR="68580" marT="0" marB="0"/>
                </a:tc>
              </a:tr>
              <a:tr h="0">
                <a:tc>
                  <a:txBody>
                    <a:bodyPr/>
                    <a:lstStyle/>
                    <a:p>
                      <a:pPr>
                        <a:lnSpc>
                          <a:spcPct val="115000"/>
                        </a:lnSpc>
                        <a:spcAft>
                          <a:spcPts val="0"/>
                        </a:spcAft>
                      </a:pPr>
                      <a:r>
                        <a:rPr lang="en-US" sz="1200">
                          <a:effectLst/>
                        </a:rPr>
                        <a:t>7</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One</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0.0</a:t>
                      </a:r>
                      <a:endParaRPr lang="en-IN" sz="1100">
                        <a:effectLst/>
                        <a:latin typeface="Calibri"/>
                        <a:ea typeface="Calibri"/>
                        <a:cs typeface="Mangal"/>
                      </a:endParaRPr>
                    </a:p>
                  </a:txBody>
                  <a:tcPr marL="68580" marR="68580" marT="0" marB="0"/>
                </a:tc>
              </a:tr>
              <a:tr h="0">
                <a:tc>
                  <a:txBody>
                    <a:bodyPr/>
                    <a:lstStyle/>
                    <a:p>
                      <a:pPr>
                        <a:lnSpc>
                          <a:spcPct val="115000"/>
                        </a:lnSpc>
                        <a:spcAft>
                          <a:spcPts val="0"/>
                        </a:spcAft>
                      </a:pPr>
                      <a:r>
                        <a:rPr lang="en-US" sz="1200">
                          <a:effectLst/>
                        </a:rPr>
                        <a:t>8</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Many</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0.0</a:t>
                      </a:r>
                      <a:endParaRPr lang="en-IN" sz="1100">
                        <a:effectLst/>
                        <a:latin typeface="Calibri"/>
                        <a:ea typeface="Calibri"/>
                        <a:cs typeface="Mangal"/>
                      </a:endParaRPr>
                    </a:p>
                  </a:txBody>
                  <a:tcPr marL="68580" marR="68580" marT="0" marB="0"/>
                </a:tc>
              </a:tr>
              <a:tr h="0">
                <a:tc>
                  <a:txBody>
                    <a:bodyPr/>
                    <a:lstStyle/>
                    <a:p>
                      <a:pPr>
                        <a:lnSpc>
                          <a:spcPct val="115000"/>
                        </a:lnSpc>
                        <a:spcAft>
                          <a:spcPts val="0"/>
                        </a:spcAft>
                      </a:pPr>
                      <a:r>
                        <a:rPr lang="en-US" sz="1200">
                          <a:effectLst/>
                        </a:rPr>
                        <a:t>9</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History</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dirty="0">
                          <a:effectLst/>
                        </a:rPr>
                        <a:t>0.0</a:t>
                      </a:r>
                      <a:endParaRPr lang="en-IN" sz="1100" dirty="0">
                        <a:effectLst/>
                        <a:latin typeface="Calibri"/>
                        <a:ea typeface="Calibri"/>
                        <a:cs typeface="Mangal"/>
                      </a:endParaRPr>
                    </a:p>
                  </a:txBody>
                  <a:tcPr marL="68580" marR="68580" marT="0" marB="0"/>
                </a:tc>
              </a:tr>
            </a:tbl>
          </a:graphicData>
        </a:graphic>
      </p:graphicFrame>
    </p:spTree>
    <p:extLst>
      <p:ext uri="{BB962C8B-B14F-4D97-AF65-F5344CB8AC3E}">
        <p14:creationId xmlns:p14="http://schemas.microsoft.com/office/powerpoint/2010/main" val="36959692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637</TotalTime>
  <Words>1138</Words>
  <Application>Microsoft Office PowerPoint</Application>
  <PresentationFormat>On-screen Show (4:3)</PresentationFormat>
  <Paragraphs>146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Adjacency</vt:lpstr>
      <vt:lpstr>PowerPoint Presentation</vt:lpstr>
      <vt:lpstr>PowerPoint Presentation</vt:lpstr>
      <vt:lpstr>     INTRODUCTION</vt:lpstr>
      <vt:lpstr>BACKGROUND</vt:lpstr>
      <vt:lpstr>PowerPoint Presentation</vt:lpstr>
      <vt:lpstr> IMPLEMENTATION</vt:lpstr>
      <vt:lpstr>PowerPoint Presentation</vt:lpstr>
      <vt:lpstr>   WORKFLOW</vt:lpstr>
      <vt:lpstr>PowerPoint Presentation</vt:lpstr>
      <vt:lpstr>PowerPoint Presentation</vt:lpstr>
      <vt:lpstr>PowerPoint Presentation</vt:lpstr>
      <vt:lpstr>    CONCLUSION</vt:lpstr>
      <vt:lpstr>     PROS AND CONS</vt:lpstr>
      <vt:lpstr>SOLUTIONS  TO OVERCOME LIMITATIONS: </vt:lpstr>
      <vt:lpstr>REFRENCES: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ASUS</dc:creator>
  <cp:lastModifiedBy>ASUS</cp:lastModifiedBy>
  <cp:revision>22</cp:revision>
  <dcterms:created xsi:type="dcterms:W3CDTF">2022-02-03T13:57:51Z</dcterms:created>
  <dcterms:modified xsi:type="dcterms:W3CDTF">2022-02-08T13:41:17Z</dcterms:modified>
</cp:coreProperties>
</file>