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0"/>
  </p:handoutMasterIdLst>
  <p:sldIdLst>
    <p:sldId id="256" r:id="rId2"/>
    <p:sldId id="257" r:id="rId3"/>
    <p:sldId id="260" r:id="rId4"/>
    <p:sldId id="259" r:id="rId5"/>
    <p:sldId id="262" r:id="rId6"/>
    <p:sldId id="264" r:id="rId7"/>
    <p:sldId id="266" r:id="rId8"/>
    <p:sldId id="265" r:id="rId9"/>
    <p:sldId id="267" r:id="rId10"/>
    <p:sldId id="268" r:id="rId11"/>
    <p:sldId id="269" r:id="rId12"/>
    <p:sldId id="270" r:id="rId13"/>
    <p:sldId id="271" r:id="rId14"/>
    <p:sldId id="273" r:id="rId15"/>
    <p:sldId id="272" r:id="rId16"/>
    <p:sldId id="275" r:id="rId17"/>
    <p:sldId id="274" r:id="rId18"/>
    <p:sldId id="26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206"/>
      </p:cViewPr>
      <p:guideLst/>
    </p:cSldViewPr>
  </p:slideViewPr>
  <p:notesTextViewPr>
    <p:cViewPr>
      <p:scale>
        <a:sx n="1" d="1"/>
        <a:sy n="1" d="1"/>
      </p:scale>
      <p:origin x="0" y="0"/>
    </p:cViewPr>
  </p:notesTextViewPr>
  <p:notesViewPr>
    <p:cSldViewPr snapToGrid="0">
      <p:cViewPr varScale="1">
        <p:scale>
          <a:sx n="51" d="100"/>
          <a:sy n="51" d="100"/>
        </p:scale>
        <p:origin x="2692" y="3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cker Hunter" userId="a7e6a1eccdde64d9" providerId="LiveId" clId="{9F246AAA-B50B-4647-BE4C-76C7B9E2B0F1}"/>
    <pc:docChg chg="undo custSel modSld">
      <pc:chgData name="Hacker Hunter" userId="a7e6a1eccdde64d9" providerId="LiveId" clId="{9F246AAA-B50B-4647-BE4C-76C7B9E2B0F1}" dt="2024-03-19T06:00:19.258" v="8" actId="20578"/>
      <pc:docMkLst>
        <pc:docMk/>
      </pc:docMkLst>
      <pc:sldChg chg="modSp mod">
        <pc:chgData name="Hacker Hunter" userId="a7e6a1eccdde64d9" providerId="LiveId" clId="{9F246AAA-B50B-4647-BE4C-76C7B9E2B0F1}" dt="2024-03-19T06:00:19.258" v="8" actId="20578"/>
        <pc:sldMkLst>
          <pc:docMk/>
          <pc:sldMk cId="3016223946" sldId="256"/>
        </pc:sldMkLst>
        <pc:spChg chg="mod">
          <ac:chgData name="Hacker Hunter" userId="a7e6a1eccdde64d9" providerId="LiveId" clId="{9F246AAA-B50B-4647-BE4C-76C7B9E2B0F1}" dt="2024-03-19T05:59:59.508" v="5" actId="1076"/>
          <ac:spMkLst>
            <pc:docMk/>
            <pc:sldMk cId="3016223946" sldId="256"/>
            <ac:spMk id="3" creationId="{4D023219-35F6-6195-12A4-123F056C1705}"/>
          </ac:spMkLst>
        </pc:spChg>
        <pc:spChg chg="mod">
          <ac:chgData name="Hacker Hunter" userId="a7e6a1eccdde64d9" providerId="LiveId" clId="{9F246AAA-B50B-4647-BE4C-76C7B9E2B0F1}" dt="2024-03-19T06:00:19.258" v="8" actId="20578"/>
          <ac:spMkLst>
            <pc:docMk/>
            <pc:sldMk cId="3016223946" sldId="256"/>
            <ac:spMk id="5" creationId="{33C934ED-E5D2-490D-8670-D8724AB0A10B}"/>
          </ac:spMkLst>
        </pc:spChg>
        <pc:graphicFrameChg chg="mod modGraphic">
          <ac:chgData name="Hacker Hunter" userId="a7e6a1eccdde64d9" providerId="LiveId" clId="{9F246AAA-B50B-4647-BE4C-76C7B9E2B0F1}" dt="2024-03-19T06:00:13.747" v="7" actId="113"/>
          <ac:graphicFrameMkLst>
            <pc:docMk/>
            <pc:sldMk cId="3016223946" sldId="256"/>
            <ac:graphicFrameMk id="7" creationId="{E0E6F29B-FC2B-35C1-8696-1A229851429B}"/>
          </ac:graphicFrameMkLst>
        </pc:graphicFrameChg>
      </pc:sldChg>
    </pc:docChg>
  </pc:docChgLst>
  <pc:docChgLst>
    <pc:chgData name="hacker hunter" userId="a7e6a1eccdde64d9" providerId="LiveId" clId="{0B7C68D8-3E83-418C-857C-223040762777}"/>
    <pc:docChg chg="undo custSel modSld">
      <pc:chgData name="hacker hunter" userId="a7e6a1eccdde64d9" providerId="LiveId" clId="{0B7C68D8-3E83-418C-857C-223040762777}" dt="2023-06-15T05:43:11.767" v="73" actId="20577"/>
      <pc:docMkLst>
        <pc:docMk/>
      </pc:docMkLst>
      <pc:sldChg chg="modSp mod">
        <pc:chgData name="hacker hunter" userId="a7e6a1eccdde64d9" providerId="LiveId" clId="{0B7C68D8-3E83-418C-857C-223040762777}" dt="2023-06-15T05:43:11.767" v="73" actId="20577"/>
        <pc:sldMkLst>
          <pc:docMk/>
          <pc:sldMk cId="2300189291" sldId="259"/>
        </pc:sldMkLst>
        <pc:spChg chg="mod">
          <ac:chgData name="hacker hunter" userId="a7e6a1eccdde64d9" providerId="LiveId" clId="{0B7C68D8-3E83-418C-857C-223040762777}" dt="2023-06-15T05:43:11.767" v="73" actId="20577"/>
          <ac:spMkLst>
            <pc:docMk/>
            <pc:sldMk cId="2300189291" sldId="259"/>
            <ac:spMk id="3" creationId="{5D9B027D-CF26-446B-C7F1-48C3D0B3067F}"/>
          </ac:spMkLst>
        </pc:spChg>
      </pc:sldChg>
      <pc:sldChg chg="modSp mod">
        <pc:chgData name="hacker hunter" userId="a7e6a1eccdde64d9" providerId="LiveId" clId="{0B7C68D8-3E83-418C-857C-223040762777}" dt="2023-06-15T05:06:14.995" v="0" actId="20577"/>
        <pc:sldMkLst>
          <pc:docMk/>
          <pc:sldMk cId="2222395175" sldId="260"/>
        </pc:sldMkLst>
        <pc:spChg chg="mod">
          <ac:chgData name="hacker hunter" userId="a7e6a1eccdde64d9" providerId="LiveId" clId="{0B7C68D8-3E83-418C-857C-223040762777}" dt="2023-06-15T05:06:14.995" v="0" actId="20577"/>
          <ac:spMkLst>
            <pc:docMk/>
            <pc:sldMk cId="2222395175" sldId="260"/>
            <ac:spMk id="3" creationId="{5D9B027D-CF26-446B-C7F1-48C3D0B3067F}"/>
          </ac:spMkLst>
        </pc:spChg>
      </pc:sldChg>
      <pc:sldChg chg="modSp mod">
        <pc:chgData name="hacker hunter" userId="a7e6a1eccdde64d9" providerId="LiveId" clId="{0B7C68D8-3E83-418C-857C-223040762777}" dt="2023-06-15T05:28:52.118" v="2"/>
        <pc:sldMkLst>
          <pc:docMk/>
          <pc:sldMk cId="2111264481" sldId="268"/>
        </pc:sldMkLst>
        <pc:spChg chg="mod">
          <ac:chgData name="hacker hunter" userId="a7e6a1eccdde64d9" providerId="LiveId" clId="{0B7C68D8-3E83-418C-857C-223040762777}" dt="2023-06-15T05:28:52.118" v="2"/>
          <ac:spMkLst>
            <pc:docMk/>
            <pc:sldMk cId="2111264481" sldId="268"/>
            <ac:spMk id="49" creationId="{38702470-B646-F994-A0E8-5AE9A9116419}"/>
          </ac:spMkLst>
        </pc:spChg>
        <pc:spChg chg="mod">
          <ac:chgData name="hacker hunter" userId="a7e6a1eccdde64d9" providerId="LiveId" clId="{0B7C68D8-3E83-418C-857C-223040762777}" dt="2023-06-15T05:28:43.081" v="1" actId="113"/>
          <ac:spMkLst>
            <pc:docMk/>
            <pc:sldMk cId="2111264481" sldId="268"/>
            <ac:spMk id="93" creationId="{5105435D-D5B9-4206-5468-BB8ACCD29563}"/>
          </ac:spMkLst>
        </pc:spChg>
      </pc:sldChg>
      <pc:sldChg chg="modSp mod">
        <pc:chgData name="hacker hunter" userId="a7e6a1eccdde64d9" providerId="LiveId" clId="{0B7C68D8-3E83-418C-857C-223040762777}" dt="2023-06-15T05:32:25.313" v="41" actId="1076"/>
        <pc:sldMkLst>
          <pc:docMk/>
          <pc:sldMk cId="1751466605" sldId="269"/>
        </pc:sldMkLst>
        <pc:spChg chg="mod">
          <ac:chgData name="hacker hunter" userId="a7e6a1eccdde64d9" providerId="LiveId" clId="{0B7C68D8-3E83-418C-857C-223040762777}" dt="2023-06-15T05:32:25.313" v="41" actId="1076"/>
          <ac:spMkLst>
            <pc:docMk/>
            <pc:sldMk cId="1751466605" sldId="269"/>
            <ac:spMk id="2" creationId="{3179DDB2-B938-A3CD-4CFE-6BC00D0D5610}"/>
          </ac:spMkLst>
        </pc:spChg>
        <pc:spChg chg="mod">
          <ac:chgData name="hacker hunter" userId="a7e6a1eccdde64d9" providerId="LiveId" clId="{0B7C68D8-3E83-418C-857C-223040762777}" dt="2023-06-15T05:32:19.418" v="36" actId="20577"/>
          <ac:spMkLst>
            <pc:docMk/>
            <pc:sldMk cId="1751466605" sldId="269"/>
            <ac:spMk id="126" creationId="{0885BD4B-8DA6-3FA6-6D36-E5A9D5ED625E}"/>
          </ac:spMkLst>
        </pc:spChg>
        <pc:spChg chg="mod">
          <ac:chgData name="hacker hunter" userId="a7e6a1eccdde64d9" providerId="LiveId" clId="{0B7C68D8-3E83-418C-857C-223040762777}" dt="2023-06-15T05:32:20.391" v="38" actId="20577"/>
          <ac:spMkLst>
            <pc:docMk/>
            <pc:sldMk cId="1751466605" sldId="269"/>
            <ac:spMk id="128" creationId="{BA55AC4A-DC9E-478D-905B-03218565A2A0}"/>
          </ac:spMkLst>
        </pc:spChg>
        <pc:spChg chg="mod">
          <ac:chgData name="hacker hunter" userId="a7e6a1eccdde64d9" providerId="LiveId" clId="{0B7C68D8-3E83-418C-857C-223040762777}" dt="2023-06-15T05:32:23.399" v="40" actId="20577"/>
          <ac:spMkLst>
            <pc:docMk/>
            <pc:sldMk cId="1751466605" sldId="269"/>
            <ac:spMk id="130" creationId="{0244BA71-E7D0-0EF5-8759-869B1E25C07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FEC9D53-FF00-4247-32C4-3A895B99B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C9E2FCA-9837-D80A-170F-E7A90A8725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81780C-1898-4CCE-A022-2158EDD6DCE6}" type="datetimeFigureOut">
              <a:rPr lang="en-US" smtClean="0"/>
              <a:t>3/19/2024</a:t>
            </a:fld>
            <a:endParaRPr lang="en-US"/>
          </a:p>
        </p:txBody>
      </p:sp>
      <p:sp>
        <p:nvSpPr>
          <p:cNvPr id="4" name="Footer Placeholder 3">
            <a:extLst>
              <a:ext uri="{FF2B5EF4-FFF2-40B4-BE49-F238E27FC236}">
                <a16:creationId xmlns:a16="http://schemas.microsoft.com/office/drawing/2014/main" id="{6DF45C7D-87A6-8375-AAA6-B2FE77CBDE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D2374BB-BC30-A686-927B-87D0E5B1E4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406105-8B3F-4578-8EC3-A1C690AE93F9}" type="slidenum">
              <a:rPr lang="en-US" smtClean="0"/>
              <a:t>‹#›</a:t>
            </a:fld>
            <a:endParaRPr lang="en-US"/>
          </a:p>
        </p:txBody>
      </p:sp>
    </p:spTree>
    <p:extLst>
      <p:ext uri="{BB962C8B-B14F-4D97-AF65-F5344CB8AC3E}">
        <p14:creationId xmlns:p14="http://schemas.microsoft.com/office/powerpoint/2010/main" val="336537780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F57A6-405E-985F-FDD9-E237CDFC11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D278C9-2083-E409-F7F9-53C327ED1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378042-6DAD-A0E6-254B-D6E0DF2C0DA2}"/>
              </a:ext>
            </a:extLst>
          </p:cNvPr>
          <p:cNvSpPr>
            <a:spLocks noGrp="1"/>
          </p:cNvSpPr>
          <p:nvPr>
            <p:ph type="dt" sz="half" idx="10"/>
          </p:nvPr>
        </p:nvSpPr>
        <p:spPr/>
        <p:txBody>
          <a:bodyPr/>
          <a:lstStyle/>
          <a:p>
            <a:fld id="{3C7CD987-D4E4-4E79-B734-68B28ACCA4F0}" type="datetimeFigureOut">
              <a:rPr lang="en-US" smtClean="0"/>
              <a:t>3/19/2024</a:t>
            </a:fld>
            <a:endParaRPr lang="en-US"/>
          </a:p>
        </p:txBody>
      </p:sp>
      <p:sp>
        <p:nvSpPr>
          <p:cNvPr id="5" name="Footer Placeholder 4">
            <a:extLst>
              <a:ext uri="{FF2B5EF4-FFF2-40B4-BE49-F238E27FC236}">
                <a16:creationId xmlns:a16="http://schemas.microsoft.com/office/drawing/2014/main" id="{65A98440-B5EF-536F-4033-9761BE025B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7815B0-538B-8249-22DB-C011B694DD4F}"/>
              </a:ext>
            </a:extLst>
          </p:cNvPr>
          <p:cNvSpPr>
            <a:spLocks noGrp="1"/>
          </p:cNvSpPr>
          <p:nvPr>
            <p:ph type="sldNum" sz="quarter" idx="12"/>
          </p:nvPr>
        </p:nvSpPr>
        <p:spPr/>
        <p:txBody>
          <a:bodyPr/>
          <a:lstStyle/>
          <a:p>
            <a:fld id="{9B844F24-5AB6-4B80-838A-75C0E565802A}" type="slidenum">
              <a:rPr lang="en-US" smtClean="0"/>
              <a:t>‹#›</a:t>
            </a:fld>
            <a:endParaRPr lang="en-US"/>
          </a:p>
        </p:txBody>
      </p:sp>
    </p:spTree>
    <p:extLst>
      <p:ext uri="{BB962C8B-B14F-4D97-AF65-F5344CB8AC3E}">
        <p14:creationId xmlns:p14="http://schemas.microsoft.com/office/powerpoint/2010/main" val="3845303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89721-744F-74D5-8D3E-8760F7243F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43044E-5203-80C6-402A-40656F10FA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D737B-6683-390B-2B07-DE237BCEC8D4}"/>
              </a:ext>
            </a:extLst>
          </p:cNvPr>
          <p:cNvSpPr>
            <a:spLocks noGrp="1"/>
          </p:cNvSpPr>
          <p:nvPr>
            <p:ph type="dt" sz="half" idx="10"/>
          </p:nvPr>
        </p:nvSpPr>
        <p:spPr/>
        <p:txBody>
          <a:bodyPr/>
          <a:lstStyle/>
          <a:p>
            <a:fld id="{3C7CD987-D4E4-4E79-B734-68B28ACCA4F0}" type="datetimeFigureOut">
              <a:rPr lang="en-US" smtClean="0"/>
              <a:t>3/19/2024</a:t>
            </a:fld>
            <a:endParaRPr lang="en-US"/>
          </a:p>
        </p:txBody>
      </p:sp>
      <p:sp>
        <p:nvSpPr>
          <p:cNvPr id="5" name="Footer Placeholder 4">
            <a:extLst>
              <a:ext uri="{FF2B5EF4-FFF2-40B4-BE49-F238E27FC236}">
                <a16:creationId xmlns:a16="http://schemas.microsoft.com/office/drawing/2014/main" id="{661CD0D4-21E4-FB3B-68FC-74893183E4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AA805F-1224-A9EA-F5CD-32C51C3AFF82}"/>
              </a:ext>
            </a:extLst>
          </p:cNvPr>
          <p:cNvSpPr>
            <a:spLocks noGrp="1"/>
          </p:cNvSpPr>
          <p:nvPr>
            <p:ph type="sldNum" sz="quarter" idx="12"/>
          </p:nvPr>
        </p:nvSpPr>
        <p:spPr/>
        <p:txBody>
          <a:bodyPr/>
          <a:lstStyle/>
          <a:p>
            <a:fld id="{9B844F24-5AB6-4B80-838A-75C0E565802A}" type="slidenum">
              <a:rPr lang="en-US" smtClean="0"/>
              <a:t>‹#›</a:t>
            </a:fld>
            <a:endParaRPr lang="en-US"/>
          </a:p>
        </p:txBody>
      </p:sp>
    </p:spTree>
    <p:extLst>
      <p:ext uri="{BB962C8B-B14F-4D97-AF65-F5344CB8AC3E}">
        <p14:creationId xmlns:p14="http://schemas.microsoft.com/office/powerpoint/2010/main" val="669472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FD0605-5054-D6CA-DA78-582D0BC5AE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70CAAC-5029-566E-DEBA-4AC59B7EE2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E85354-A12F-F209-E354-9EBD9C38C556}"/>
              </a:ext>
            </a:extLst>
          </p:cNvPr>
          <p:cNvSpPr>
            <a:spLocks noGrp="1"/>
          </p:cNvSpPr>
          <p:nvPr>
            <p:ph type="dt" sz="half" idx="10"/>
          </p:nvPr>
        </p:nvSpPr>
        <p:spPr/>
        <p:txBody>
          <a:bodyPr/>
          <a:lstStyle/>
          <a:p>
            <a:fld id="{3C7CD987-D4E4-4E79-B734-68B28ACCA4F0}" type="datetimeFigureOut">
              <a:rPr lang="en-US" smtClean="0"/>
              <a:t>3/19/2024</a:t>
            </a:fld>
            <a:endParaRPr lang="en-US"/>
          </a:p>
        </p:txBody>
      </p:sp>
      <p:sp>
        <p:nvSpPr>
          <p:cNvPr id="5" name="Footer Placeholder 4">
            <a:extLst>
              <a:ext uri="{FF2B5EF4-FFF2-40B4-BE49-F238E27FC236}">
                <a16:creationId xmlns:a16="http://schemas.microsoft.com/office/drawing/2014/main" id="{9A75CB29-5482-8F67-EB33-B8BFD859BA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5559AF-DB86-FAE5-7987-512ADD58EE65}"/>
              </a:ext>
            </a:extLst>
          </p:cNvPr>
          <p:cNvSpPr>
            <a:spLocks noGrp="1"/>
          </p:cNvSpPr>
          <p:nvPr>
            <p:ph type="sldNum" sz="quarter" idx="12"/>
          </p:nvPr>
        </p:nvSpPr>
        <p:spPr/>
        <p:txBody>
          <a:bodyPr/>
          <a:lstStyle/>
          <a:p>
            <a:fld id="{9B844F24-5AB6-4B80-838A-75C0E565802A}" type="slidenum">
              <a:rPr lang="en-US" smtClean="0"/>
              <a:t>‹#›</a:t>
            </a:fld>
            <a:endParaRPr lang="en-US"/>
          </a:p>
        </p:txBody>
      </p:sp>
    </p:spTree>
    <p:extLst>
      <p:ext uri="{BB962C8B-B14F-4D97-AF65-F5344CB8AC3E}">
        <p14:creationId xmlns:p14="http://schemas.microsoft.com/office/powerpoint/2010/main" val="1243361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F314-A369-3DCF-150C-0049620BEE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6B7082-906F-F968-7CFD-091C9366EE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8F73AD-BFE5-E0B6-662C-69F210D07381}"/>
              </a:ext>
            </a:extLst>
          </p:cNvPr>
          <p:cNvSpPr>
            <a:spLocks noGrp="1"/>
          </p:cNvSpPr>
          <p:nvPr>
            <p:ph type="dt" sz="half" idx="10"/>
          </p:nvPr>
        </p:nvSpPr>
        <p:spPr/>
        <p:txBody>
          <a:bodyPr/>
          <a:lstStyle/>
          <a:p>
            <a:fld id="{3C7CD987-D4E4-4E79-B734-68B28ACCA4F0}" type="datetimeFigureOut">
              <a:rPr lang="en-US" smtClean="0"/>
              <a:t>3/19/2024</a:t>
            </a:fld>
            <a:endParaRPr lang="en-US"/>
          </a:p>
        </p:txBody>
      </p:sp>
      <p:sp>
        <p:nvSpPr>
          <p:cNvPr id="5" name="Footer Placeholder 4">
            <a:extLst>
              <a:ext uri="{FF2B5EF4-FFF2-40B4-BE49-F238E27FC236}">
                <a16:creationId xmlns:a16="http://schemas.microsoft.com/office/drawing/2014/main" id="{6177E378-5E88-9BB8-1AE8-197B822FEC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F995A0-7D89-54FF-4BAA-867702F47158}"/>
              </a:ext>
            </a:extLst>
          </p:cNvPr>
          <p:cNvSpPr>
            <a:spLocks noGrp="1"/>
          </p:cNvSpPr>
          <p:nvPr>
            <p:ph type="sldNum" sz="quarter" idx="12"/>
          </p:nvPr>
        </p:nvSpPr>
        <p:spPr/>
        <p:txBody>
          <a:bodyPr/>
          <a:lstStyle/>
          <a:p>
            <a:fld id="{9B844F24-5AB6-4B80-838A-75C0E565802A}" type="slidenum">
              <a:rPr lang="en-US" smtClean="0"/>
              <a:t>‹#›</a:t>
            </a:fld>
            <a:endParaRPr lang="en-US"/>
          </a:p>
        </p:txBody>
      </p:sp>
    </p:spTree>
    <p:extLst>
      <p:ext uri="{BB962C8B-B14F-4D97-AF65-F5344CB8AC3E}">
        <p14:creationId xmlns:p14="http://schemas.microsoft.com/office/powerpoint/2010/main" val="6017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061B6-134F-53EC-DA67-38737B337B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C36A06-3EFB-2F64-A5AB-00A2308F5E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AEF5D0-91B0-3818-3FB4-A133F0002B7C}"/>
              </a:ext>
            </a:extLst>
          </p:cNvPr>
          <p:cNvSpPr>
            <a:spLocks noGrp="1"/>
          </p:cNvSpPr>
          <p:nvPr>
            <p:ph type="dt" sz="half" idx="10"/>
          </p:nvPr>
        </p:nvSpPr>
        <p:spPr/>
        <p:txBody>
          <a:bodyPr/>
          <a:lstStyle/>
          <a:p>
            <a:fld id="{3C7CD987-D4E4-4E79-B734-68B28ACCA4F0}" type="datetimeFigureOut">
              <a:rPr lang="en-US" smtClean="0"/>
              <a:t>3/19/2024</a:t>
            </a:fld>
            <a:endParaRPr lang="en-US"/>
          </a:p>
        </p:txBody>
      </p:sp>
      <p:sp>
        <p:nvSpPr>
          <p:cNvPr id="5" name="Footer Placeholder 4">
            <a:extLst>
              <a:ext uri="{FF2B5EF4-FFF2-40B4-BE49-F238E27FC236}">
                <a16:creationId xmlns:a16="http://schemas.microsoft.com/office/drawing/2014/main" id="{95947311-33B3-D5E2-C2B4-8DB4CF4E42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C121EE-9D0B-4CBD-D0AB-BEC433357D3E}"/>
              </a:ext>
            </a:extLst>
          </p:cNvPr>
          <p:cNvSpPr>
            <a:spLocks noGrp="1"/>
          </p:cNvSpPr>
          <p:nvPr>
            <p:ph type="sldNum" sz="quarter" idx="12"/>
          </p:nvPr>
        </p:nvSpPr>
        <p:spPr/>
        <p:txBody>
          <a:bodyPr/>
          <a:lstStyle/>
          <a:p>
            <a:fld id="{9B844F24-5AB6-4B80-838A-75C0E565802A}" type="slidenum">
              <a:rPr lang="en-US" smtClean="0"/>
              <a:t>‹#›</a:t>
            </a:fld>
            <a:endParaRPr lang="en-US"/>
          </a:p>
        </p:txBody>
      </p:sp>
    </p:spTree>
    <p:extLst>
      <p:ext uri="{BB962C8B-B14F-4D97-AF65-F5344CB8AC3E}">
        <p14:creationId xmlns:p14="http://schemas.microsoft.com/office/powerpoint/2010/main" val="2269657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2CBFA-5708-78B8-A049-3B473B574B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1D8493-2797-2004-984C-76A9852BB1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8E464B-9018-9A1F-1660-D8DFDBEF14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EFC339-F218-99AE-EDCA-ED9C8CD4B683}"/>
              </a:ext>
            </a:extLst>
          </p:cNvPr>
          <p:cNvSpPr>
            <a:spLocks noGrp="1"/>
          </p:cNvSpPr>
          <p:nvPr>
            <p:ph type="dt" sz="half" idx="10"/>
          </p:nvPr>
        </p:nvSpPr>
        <p:spPr/>
        <p:txBody>
          <a:bodyPr/>
          <a:lstStyle/>
          <a:p>
            <a:fld id="{3C7CD987-D4E4-4E79-B734-68B28ACCA4F0}" type="datetimeFigureOut">
              <a:rPr lang="en-US" smtClean="0"/>
              <a:t>3/19/2024</a:t>
            </a:fld>
            <a:endParaRPr lang="en-US"/>
          </a:p>
        </p:txBody>
      </p:sp>
      <p:sp>
        <p:nvSpPr>
          <p:cNvPr id="6" name="Footer Placeholder 5">
            <a:extLst>
              <a:ext uri="{FF2B5EF4-FFF2-40B4-BE49-F238E27FC236}">
                <a16:creationId xmlns:a16="http://schemas.microsoft.com/office/drawing/2014/main" id="{5B904998-3C21-7EF8-EB94-19972BF758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44F798-8FDC-AE5B-19ED-70AB3D4B0BD8}"/>
              </a:ext>
            </a:extLst>
          </p:cNvPr>
          <p:cNvSpPr>
            <a:spLocks noGrp="1"/>
          </p:cNvSpPr>
          <p:nvPr>
            <p:ph type="sldNum" sz="quarter" idx="12"/>
          </p:nvPr>
        </p:nvSpPr>
        <p:spPr/>
        <p:txBody>
          <a:bodyPr/>
          <a:lstStyle/>
          <a:p>
            <a:fld id="{9B844F24-5AB6-4B80-838A-75C0E565802A}" type="slidenum">
              <a:rPr lang="en-US" smtClean="0"/>
              <a:t>‹#›</a:t>
            </a:fld>
            <a:endParaRPr lang="en-US"/>
          </a:p>
        </p:txBody>
      </p:sp>
    </p:spTree>
    <p:extLst>
      <p:ext uri="{BB962C8B-B14F-4D97-AF65-F5344CB8AC3E}">
        <p14:creationId xmlns:p14="http://schemas.microsoft.com/office/powerpoint/2010/main" val="2565505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23F5A-E637-4778-8C69-ED07813132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A7A69A-8CDE-EE49-C99A-D54623E568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6121F5-DA30-AFAC-7591-FCCDC35896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EE6C0B-C242-3F25-5B1B-49D7D425FF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E9A5BF-3407-7C8E-B975-CE3505D385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2DC2B2-0FCE-9169-EA8D-9956E8834329}"/>
              </a:ext>
            </a:extLst>
          </p:cNvPr>
          <p:cNvSpPr>
            <a:spLocks noGrp="1"/>
          </p:cNvSpPr>
          <p:nvPr>
            <p:ph type="dt" sz="half" idx="10"/>
          </p:nvPr>
        </p:nvSpPr>
        <p:spPr/>
        <p:txBody>
          <a:bodyPr/>
          <a:lstStyle/>
          <a:p>
            <a:fld id="{3C7CD987-D4E4-4E79-B734-68B28ACCA4F0}" type="datetimeFigureOut">
              <a:rPr lang="en-US" smtClean="0"/>
              <a:t>3/19/2024</a:t>
            </a:fld>
            <a:endParaRPr lang="en-US"/>
          </a:p>
        </p:txBody>
      </p:sp>
      <p:sp>
        <p:nvSpPr>
          <p:cNvPr id="8" name="Footer Placeholder 7">
            <a:extLst>
              <a:ext uri="{FF2B5EF4-FFF2-40B4-BE49-F238E27FC236}">
                <a16:creationId xmlns:a16="http://schemas.microsoft.com/office/drawing/2014/main" id="{9D593835-85BA-399A-2031-F1C9613222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085A54-035C-294D-C09B-AE21C2AD9565}"/>
              </a:ext>
            </a:extLst>
          </p:cNvPr>
          <p:cNvSpPr>
            <a:spLocks noGrp="1"/>
          </p:cNvSpPr>
          <p:nvPr>
            <p:ph type="sldNum" sz="quarter" idx="12"/>
          </p:nvPr>
        </p:nvSpPr>
        <p:spPr/>
        <p:txBody>
          <a:bodyPr/>
          <a:lstStyle/>
          <a:p>
            <a:fld id="{9B844F24-5AB6-4B80-838A-75C0E565802A}" type="slidenum">
              <a:rPr lang="en-US" smtClean="0"/>
              <a:t>‹#›</a:t>
            </a:fld>
            <a:endParaRPr lang="en-US"/>
          </a:p>
        </p:txBody>
      </p:sp>
    </p:spTree>
    <p:extLst>
      <p:ext uri="{BB962C8B-B14F-4D97-AF65-F5344CB8AC3E}">
        <p14:creationId xmlns:p14="http://schemas.microsoft.com/office/powerpoint/2010/main" val="4273445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75057-A944-6475-6A0E-2D8457DE85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7DC5F9-38AC-C8BF-6125-A239BE30D614}"/>
              </a:ext>
            </a:extLst>
          </p:cNvPr>
          <p:cNvSpPr>
            <a:spLocks noGrp="1"/>
          </p:cNvSpPr>
          <p:nvPr>
            <p:ph type="dt" sz="half" idx="10"/>
          </p:nvPr>
        </p:nvSpPr>
        <p:spPr/>
        <p:txBody>
          <a:bodyPr/>
          <a:lstStyle/>
          <a:p>
            <a:fld id="{3C7CD987-D4E4-4E79-B734-68B28ACCA4F0}" type="datetimeFigureOut">
              <a:rPr lang="en-US" smtClean="0"/>
              <a:t>3/19/2024</a:t>
            </a:fld>
            <a:endParaRPr lang="en-US"/>
          </a:p>
        </p:txBody>
      </p:sp>
      <p:sp>
        <p:nvSpPr>
          <p:cNvPr id="4" name="Footer Placeholder 3">
            <a:extLst>
              <a:ext uri="{FF2B5EF4-FFF2-40B4-BE49-F238E27FC236}">
                <a16:creationId xmlns:a16="http://schemas.microsoft.com/office/drawing/2014/main" id="{89407121-F8F9-B60B-ED41-4A5F12C99F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B7C870-D4AA-F165-B70D-BF91B22B9FD4}"/>
              </a:ext>
            </a:extLst>
          </p:cNvPr>
          <p:cNvSpPr>
            <a:spLocks noGrp="1"/>
          </p:cNvSpPr>
          <p:nvPr>
            <p:ph type="sldNum" sz="quarter" idx="12"/>
          </p:nvPr>
        </p:nvSpPr>
        <p:spPr/>
        <p:txBody>
          <a:bodyPr/>
          <a:lstStyle/>
          <a:p>
            <a:fld id="{9B844F24-5AB6-4B80-838A-75C0E565802A}" type="slidenum">
              <a:rPr lang="en-US" smtClean="0"/>
              <a:t>‹#›</a:t>
            </a:fld>
            <a:endParaRPr lang="en-US"/>
          </a:p>
        </p:txBody>
      </p:sp>
    </p:spTree>
    <p:extLst>
      <p:ext uri="{BB962C8B-B14F-4D97-AF65-F5344CB8AC3E}">
        <p14:creationId xmlns:p14="http://schemas.microsoft.com/office/powerpoint/2010/main" val="837695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88F91D-8329-CC4D-3CEA-7A5F61EA7894}"/>
              </a:ext>
            </a:extLst>
          </p:cNvPr>
          <p:cNvSpPr>
            <a:spLocks noGrp="1"/>
          </p:cNvSpPr>
          <p:nvPr>
            <p:ph type="dt" sz="half" idx="10"/>
          </p:nvPr>
        </p:nvSpPr>
        <p:spPr/>
        <p:txBody>
          <a:bodyPr/>
          <a:lstStyle/>
          <a:p>
            <a:fld id="{3C7CD987-D4E4-4E79-B734-68B28ACCA4F0}" type="datetimeFigureOut">
              <a:rPr lang="en-US" smtClean="0"/>
              <a:t>3/19/2024</a:t>
            </a:fld>
            <a:endParaRPr lang="en-US"/>
          </a:p>
        </p:txBody>
      </p:sp>
      <p:sp>
        <p:nvSpPr>
          <p:cNvPr id="3" name="Footer Placeholder 2">
            <a:extLst>
              <a:ext uri="{FF2B5EF4-FFF2-40B4-BE49-F238E27FC236}">
                <a16:creationId xmlns:a16="http://schemas.microsoft.com/office/drawing/2014/main" id="{FA8439FF-703E-0DE0-13CC-9958337898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7D1FF9-A969-03BF-2F34-EE78133ACC85}"/>
              </a:ext>
            </a:extLst>
          </p:cNvPr>
          <p:cNvSpPr>
            <a:spLocks noGrp="1"/>
          </p:cNvSpPr>
          <p:nvPr>
            <p:ph type="sldNum" sz="quarter" idx="12"/>
          </p:nvPr>
        </p:nvSpPr>
        <p:spPr/>
        <p:txBody>
          <a:bodyPr/>
          <a:lstStyle/>
          <a:p>
            <a:fld id="{9B844F24-5AB6-4B80-838A-75C0E565802A}" type="slidenum">
              <a:rPr lang="en-US" smtClean="0"/>
              <a:t>‹#›</a:t>
            </a:fld>
            <a:endParaRPr lang="en-US"/>
          </a:p>
        </p:txBody>
      </p:sp>
    </p:spTree>
    <p:extLst>
      <p:ext uri="{BB962C8B-B14F-4D97-AF65-F5344CB8AC3E}">
        <p14:creationId xmlns:p14="http://schemas.microsoft.com/office/powerpoint/2010/main" val="1144323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B697E-D0CB-AFC1-D517-ED8B860D76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90B3A6-F7FE-B713-0E6B-D5577068C8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D1C7B2-08C2-BC8C-884E-61201000D1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0C2ABC-1C77-3983-DFAF-54F27ED76A4C}"/>
              </a:ext>
            </a:extLst>
          </p:cNvPr>
          <p:cNvSpPr>
            <a:spLocks noGrp="1"/>
          </p:cNvSpPr>
          <p:nvPr>
            <p:ph type="dt" sz="half" idx="10"/>
          </p:nvPr>
        </p:nvSpPr>
        <p:spPr/>
        <p:txBody>
          <a:bodyPr/>
          <a:lstStyle/>
          <a:p>
            <a:fld id="{3C7CD987-D4E4-4E79-B734-68B28ACCA4F0}" type="datetimeFigureOut">
              <a:rPr lang="en-US" smtClean="0"/>
              <a:t>3/19/2024</a:t>
            </a:fld>
            <a:endParaRPr lang="en-US"/>
          </a:p>
        </p:txBody>
      </p:sp>
      <p:sp>
        <p:nvSpPr>
          <p:cNvPr id="6" name="Footer Placeholder 5">
            <a:extLst>
              <a:ext uri="{FF2B5EF4-FFF2-40B4-BE49-F238E27FC236}">
                <a16:creationId xmlns:a16="http://schemas.microsoft.com/office/drawing/2014/main" id="{9E953B64-67AD-2E34-4459-5636555448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9CCDD-8C57-7438-33D0-CAD615A06706}"/>
              </a:ext>
            </a:extLst>
          </p:cNvPr>
          <p:cNvSpPr>
            <a:spLocks noGrp="1"/>
          </p:cNvSpPr>
          <p:nvPr>
            <p:ph type="sldNum" sz="quarter" idx="12"/>
          </p:nvPr>
        </p:nvSpPr>
        <p:spPr/>
        <p:txBody>
          <a:bodyPr/>
          <a:lstStyle/>
          <a:p>
            <a:fld id="{9B844F24-5AB6-4B80-838A-75C0E565802A}" type="slidenum">
              <a:rPr lang="en-US" smtClean="0"/>
              <a:t>‹#›</a:t>
            </a:fld>
            <a:endParaRPr lang="en-US"/>
          </a:p>
        </p:txBody>
      </p:sp>
    </p:spTree>
    <p:extLst>
      <p:ext uri="{BB962C8B-B14F-4D97-AF65-F5344CB8AC3E}">
        <p14:creationId xmlns:p14="http://schemas.microsoft.com/office/powerpoint/2010/main" val="580228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94937-0C8F-8CDE-DB47-22211A5382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71F6FE-CED9-D63B-14EF-1DBE606F8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00C596-80FE-6551-78B4-550432C19B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8D2A26-4A51-83CF-8C90-78A1486001B9}"/>
              </a:ext>
            </a:extLst>
          </p:cNvPr>
          <p:cNvSpPr>
            <a:spLocks noGrp="1"/>
          </p:cNvSpPr>
          <p:nvPr>
            <p:ph type="dt" sz="half" idx="10"/>
          </p:nvPr>
        </p:nvSpPr>
        <p:spPr/>
        <p:txBody>
          <a:bodyPr/>
          <a:lstStyle/>
          <a:p>
            <a:fld id="{3C7CD987-D4E4-4E79-B734-68B28ACCA4F0}" type="datetimeFigureOut">
              <a:rPr lang="en-US" smtClean="0"/>
              <a:t>3/19/2024</a:t>
            </a:fld>
            <a:endParaRPr lang="en-US"/>
          </a:p>
        </p:txBody>
      </p:sp>
      <p:sp>
        <p:nvSpPr>
          <p:cNvPr id="6" name="Footer Placeholder 5">
            <a:extLst>
              <a:ext uri="{FF2B5EF4-FFF2-40B4-BE49-F238E27FC236}">
                <a16:creationId xmlns:a16="http://schemas.microsoft.com/office/drawing/2014/main" id="{CBC00990-8995-C1DF-C12F-DA3AFE06BC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24FAB9-4FE4-82F8-F775-3B93A4B781F7}"/>
              </a:ext>
            </a:extLst>
          </p:cNvPr>
          <p:cNvSpPr>
            <a:spLocks noGrp="1"/>
          </p:cNvSpPr>
          <p:nvPr>
            <p:ph type="sldNum" sz="quarter" idx="12"/>
          </p:nvPr>
        </p:nvSpPr>
        <p:spPr/>
        <p:txBody>
          <a:bodyPr/>
          <a:lstStyle/>
          <a:p>
            <a:fld id="{9B844F24-5AB6-4B80-838A-75C0E565802A}" type="slidenum">
              <a:rPr lang="en-US" smtClean="0"/>
              <a:t>‹#›</a:t>
            </a:fld>
            <a:endParaRPr lang="en-US"/>
          </a:p>
        </p:txBody>
      </p:sp>
    </p:spTree>
    <p:extLst>
      <p:ext uri="{BB962C8B-B14F-4D97-AF65-F5344CB8AC3E}">
        <p14:creationId xmlns:p14="http://schemas.microsoft.com/office/powerpoint/2010/main" val="1226957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816498-A20F-CFBB-77B8-472EEAF02B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5776F7-7D9B-EACB-F4ED-8D05AA1F07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467BA2-40EE-0FF0-799F-442CC2B725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7CD987-D4E4-4E79-B734-68B28ACCA4F0}" type="datetimeFigureOut">
              <a:rPr lang="en-US" smtClean="0"/>
              <a:t>3/19/2024</a:t>
            </a:fld>
            <a:endParaRPr lang="en-US"/>
          </a:p>
        </p:txBody>
      </p:sp>
      <p:sp>
        <p:nvSpPr>
          <p:cNvPr id="5" name="Footer Placeholder 4">
            <a:extLst>
              <a:ext uri="{FF2B5EF4-FFF2-40B4-BE49-F238E27FC236}">
                <a16:creationId xmlns:a16="http://schemas.microsoft.com/office/drawing/2014/main" id="{F342D75F-DF2C-2848-BD2C-6D07AE54BE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F1B762-6502-9A72-20B5-DD1F14A7C0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844F24-5AB6-4B80-838A-75C0E565802A}" type="slidenum">
              <a:rPr lang="en-US" smtClean="0"/>
              <a:t>‹#›</a:t>
            </a:fld>
            <a:endParaRPr lang="en-US"/>
          </a:p>
        </p:txBody>
      </p:sp>
    </p:spTree>
    <p:extLst>
      <p:ext uri="{BB962C8B-B14F-4D97-AF65-F5344CB8AC3E}">
        <p14:creationId xmlns:p14="http://schemas.microsoft.com/office/powerpoint/2010/main" val="1848437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D023219-35F6-6195-12A4-123F056C1705}"/>
              </a:ext>
            </a:extLst>
          </p:cNvPr>
          <p:cNvSpPr>
            <a:spLocks noGrp="1"/>
          </p:cNvSpPr>
          <p:nvPr>
            <p:ph type="subTitle" idx="1"/>
          </p:nvPr>
        </p:nvSpPr>
        <p:spPr>
          <a:xfrm>
            <a:off x="1155235" y="713588"/>
            <a:ext cx="9829801" cy="2976563"/>
          </a:xfrm>
        </p:spPr>
        <p:txBody>
          <a:bodyPr>
            <a:normAutofit/>
          </a:bodyPr>
          <a:lstStyle/>
          <a:p>
            <a:r>
              <a:rPr lang="en-US" sz="4000" b="1" dirty="0">
                <a:latin typeface="Times New Roman" panose="02020603050405020304" pitchFamily="18" charset="0"/>
                <a:cs typeface="Times New Roman" pitchFamily="18" charset="0"/>
              </a:rPr>
              <a:t>A MACHINE LEARNING BASED CYBER ATTACK DETECTION MODEL FOR WIRELESS SENSOR NETWORKS IN MICROGRIDS </a:t>
            </a:r>
            <a:br>
              <a:rPr lang="en-US" sz="4000" b="1" dirty="0">
                <a:latin typeface="Times New Roman" panose="02020603050405020304" pitchFamily="18" charset="0"/>
                <a:cs typeface="Times New Roman" pitchFamily="18" charset="0"/>
              </a:rPr>
            </a:br>
            <a:endParaRPr lang="en-US" sz="4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CDCF56A1-D19C-386D-22EE-3DC003D3EF62}"/>
              </a:ext>
            </a:extLst>
          </p:cNvPr>
          <p:cNvSpPr txBox="1">
            <a:spLocks/>
          </p:cNvSpPr>
          <p:nvPr/>
        </p:nvSpPr>
        <p:spPr>
          <a:xfrm>
            <a:off x="685799" y="1200150"/>
            <a:ext cx="8266271" cy="24003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000" b="1" dirty="0">
              <a:latin typeface="Times New Roman" panose="02020603050405020304" pitchFamily="18" charset="0"/>
              <a:cs typeface="Times New Roman" pitchFamily="18" charset="0"/>
            </a:endParaRPr>
          </a:p>
        </p:txBody>
      </p:sp>
      <p:sp>
        <p:nvSpPr>
          <p:cNvPr id="5" name="TextBox 4">
            <a:extLst>
              <a:ext uri="{FF2B5EF4-FFF2-40B4-BE49-F238E27FC236}">
                <a16:creationId xmlns:a16="http://schemas.microsoft.com/office/drawing/2014/main" id="{33C934ED-E5D2-490D-8670-D8724AB0A10B}"/>
              </a:ext>
            </a:extLst>
          </p:cNvPr>
          <p:cNvSpPr txBox="1"/>
          <p:nvPr/>
        </p:nvSpPr>
        <p:spPr>
          <a:xfrm>
            <a:off x="-51726" y="5009198"/>
            <a:ext cx="12243726" cy="1631216"/>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Under the Guidance of </a:t>
            </a:r>
          </a:p>
          <a:p>
            <a:pPr algn="ctr"/>
            <a:r>
              <a:rPr lang="en-US" b="1" dirty="0" err="1">
                <a:latin typeface="Times New Roman" panose="02020603050405020304" pitchFamily="18" charset="0"/>
                <a:cs typeface="Times New Roman" panose="02020603050405020304" pitchFamily="18" charset="0"/>
              </a:rPr>
              <a:t>Ms.R.B.SOWMYA</a:t>
            </a:r>
            <a:r>
              <a:rPr lang="en-US" b="1" dirty="0">
                <a:latin typeface="Times New Roman" panose="02020603050405020304" pitchFamily="18" charset="0"/>
                <a:cs typeface="Times New Roman" panose="02020603050405020304" pitchFamily="18" charset="0"/>
              </a:rPr>
              <a:t> M.Sc.,</a:t>
            </a:r>
          </a:p>
          <a:p>
            <a:pPr algn="ctr"/>
            <a:r>
              <a:rPr lang="en-IN" dirty="0">
                <a:latin typeface="Times New Roman" panose="02020603050405020304" pitchFamily="18" charset="0"/>
                <a:cs typeface="Times New Roman" panose="02020603050405020304" pitchFamily="18" charset="0"/>
              </a:rPr>
              <a:t>Assistant Professor</a:t>
            </a:r>
          </a:p>
          <a:p>
            <a:pPr algn="ctr"/>
            <a:r>
              <a:rPr lang="en-IN" b="1" dirty="0">
                <a:latin typeface="Times New Roman" panose="02020603050405020304" pitchFamily="18" charset="0"/>
                <a:cs typeface="Times New Roman" panose="02020603050405020304" pitchFamily="18" charset="0"/>
              </a:rPr>
              <a:t>Department of Computer Applications</a:t>
            </a:r>
          </a:p>
          <a:p>
            <a:endParaRPr lang="en-US" dirty="0"/>
          </a:p>
        </p:txBody>
      </p:sp>
      <p:graphicFrame>
        <p:nvGraphicFramePr>
          <p:cNvPr id="7" name="Table 7">
            <a:extLst>
              <a:ext uri="{FF2B5EF4-FFF2-40B4-BE49-F238E27FC236}">
                <a16:creationId xmlns:a16="http://schemas.microsoft.com/office/drawing/2014/main" id="{E0E6F29B-FC2B-35C1-8696-1A229851429B}"/>
              </a:ext>
            </a:extLst>
          </p:cNvPr>
          <p:cNvGraphicFramePr>
            <a:graphicFrameLocks noGrp="1"/>
          </p:cNvGraphicFramePr>
          <p:nvPr>
            <p:extLst>
              <p:ext uri="{D42A27DB-BD31-4B8C-83A1-F6EECF244321}">
                <p14:modId xmlns:p14="http://schemas.microsoft.com/office/powerpoint/2010/main" val="2005709755"/>
              </p:ext>
            </p:extLst>
          </p:nvPr>
        </p:nvGraphicFramePr>
        <p:xfrm>
          <a:off x="2085450" y="3435033"/>
          <a:ext cx="8021099" cy="741680"/>
        </p:xfrm>
        <a:graphic>
          <a:graphicData uri="http://schemas.openxmlformats.org/drawingml/2006/table">
            <a:tbl>
              <a:tblPr firstRow="1" bandRow="1">
                <a:tableStyleId>{2D5ABB26-0587-4C30-8999-92F81FD0307C}</a:tableStyleId>
              </a:tblPr>
              <a:tblGrid>
                <a:gridCol w="3957099">
                  <a:extLst>
                    <a:ext uri="{9D8B030D-6E8A-4147-A177-3AD203B41FA5}">
                      <a16:colId xmlns:a16="http://schemas.microsoft.com/office/drawing/2014/main" val="2545013110"/>
                    </a:ext>
                  </a:extLst>
                </a:gridCol>
                <a:gridCol w="4064000">
                  <a:extLst>
                    <a:ext uri="{9D8B030D-6E8A-4147-A177-3AD203B41FA5}">
                      <a16:colId xmlns:a16="http://schemas.microsoft.com/office/drawing/2014/main" val="3959231466"/>
                    </a:ext>
                  </a:extLst>
                </a:gridCol>
              </a:tblGrid>
              <a:tr h="370840">
                <a:tc gridSpan="2">
                  <a:txBody>
                    <a:bodyPr/>
                    <a:lstStyle/>
                    <a:p>
                      <a:pPr algn="ctr"/>
                      <a:r>
                        <a:rPr lang="en-US" b="1" dirty="0">
                          <a:latin typeface="Times New Roman" panose="02020603050405020304" pitchFamily="18" charset="0"/>
                          <a:cs typeface="Times New Roman" panose="02020603050405020304" pitchFamily="18" charset="0"/>
                        </a:rPr>
                        <a:t>SUBMITTED BY</a:t>
                      </a:r>
                    </a:p>
                  </a:txBody>
                  <a:tcPr/>
                </a:tc>
                <a:tc hMerge="1">
                  <a:txBody>
                    <a:bodyPr/>
                    <a:lstStyle/>
                    <a:p>
                      <a:endParaRPr lang="en-US" dirty="0"/>
                    </a:p>
                  </a:txBody>
                  <a:tcPr/>
                </a:tc>
                <a:extLst>
                  <a:ext uri="{0D108BD9-81ED-4DB2-BD59-A6C34878D82A}">
                    <a16:rowId xmlns:a16="http://schemas.microsoft.com/office/drawing/2014/main" val="1695611446"/>
                  </a:ext>
                </a:extLst>
              </a:tr>
              <a:tr h="370840">
                <a:tc>
                  <a:txBody>
                    <a:bodyPr/>
                    <a:lstStyle/>
                    <a:p>
                      <a:r>
                        <a:rPr lang="en-US" b="1" dirty="0">
                          <a:latin typeface="Times New Roman" panose="02020603050405020304" pitchFamily="18" charset="0"/>
                          <a:cs typeface="Times New Roman" panose="02020603050405020304" pitchFamily="18" charset="0"/>
                        </a:rPr>
                        <a:t>S Y SAPTHAGIRI                            </a:t>
                      </a:r>
                    </a:p>
                  </a:txBody>
                  <a:tcPr/>
                </a:tc>
                <a:tc>
                  <a:txBody>
                    <a:bodyPr/>
                    <a:lstStyle/>
                    <a:p>
                      <a:pPr algn="ctr"/>
                      <a:r>
                        <a:rPr lang="en-US" b="1" dirty="0">
                          <a:latin typeface="Times New Roman" panose="02020603050405020304" pitchFamily="18" charset="0"/>
                          <a:cs typeface="Times New Roman" panose="02020603050405020304" pitchFamily="18" charset="0"/>
                        </a:rPr>
                        <a:t>20UCA132</a:t>
                      </a:r>
                    </a:p>
                  </a:txBody>
                  <a:tcPr/>
                </a:tc>
                <a:extLst>
                  <a:ext uri="{0D108BD9-81ED-4DB2-BD59-A6C34878D82A}">
                    <a16:rowId xmlns:a16="http://schemas.microsoft.com/office/drawing/2014/main" val="440804783"/>
                  </a:ext>
                </a:extLst>
              </a:tr>
            </a:tbl>
          </a:graphicData>
        </a:graphic>
      </p:graphicFrame>
    </p:spTree>
    <p:extLst>
      <p:ext uri="{BB962C8B-B14F-4D97-AF65-F5344CB8AC3E}">
        <p14:creationId xmlns:p14="http://schemas.microsoft.com/office/powerpoint/2010/main" val="3016223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9DDB2-B938-A3CD-4CFE-6BC00D0D5610}"/>
              </a:ext>
            </a:extLst>
          </p:cNvPr>
          <p:cNvSpPr>
            <a:spLocks noGrp="1"/>
          </p:cNvSpPr>
          <p:nvPr>
            <p:ph type="title"/>
          </p:nvPr>
        </p:nvSpPr>
        <p:spPr>
          <a:xfrm>
            <a:off x="838200" y="336711"/>
            <a:ext cx="10515600" cy="558799"/>
          </a:xfrm>
        </p:spPr>
        <p:txBody>
          <a:bodyPr>
            <a:normAutofit fontScale="90000"/>
          </a:bodyPr>
          <a:lstStyle/>
          <a:p>
            <a:r>
              <a:rPr lang="en-US" b="1" u="sng" dirty="0">
                <a:solidFill>
                  <a:srgbClr val="C00000"/>
                </a:solidFill>
                <a:latin typeface="Times New Roman" pitchFamily="18" charset="0"/>
                <a:cs typeface="Times New Roman" pitchFamily="18" charset="0"/>
              </a:rPr>
              <a:t>DECISION</a:t>
            </a:r>
            <a:r>
              <a:rPr lang="en-US" b="1" dirty="0">
                <a:solidFill>
                  <a:srgbClr val="C00000"/>
                </a:solidFill>
                <a:latin typeface="Times New Roman" pitchFamily="18" charset="0"/>
                <a:cs typeface="Times New Roman" pitchFamily="18" charset="0"/>
              </a:rPr>
              <a:t> </a:t>
            </a:r>
            <a:r>
              <a:rPr lang="en-US" b="1" u="sng" dirty="0">
                <a:solidFill>
                  <a:srgbClr val="C00000"/>
                </a:solidFill>
                <a:latin typeface="Times New Roman" pitchFamily="18" charset="0"/>
                <a:cs typeface="Times New Roman" pitchFamily="18" charset="0"/>
              </a:rPr>
              <a:t>TREE</a:t>
            </a:r>
            <a:r>
              <a:rPr lang="en-US" sz="4400" b="1" u="sng" dirty="0">
                <a:solidFill>
                  <a:srgbClr val="C00000"/>
                </a:solidFill>
                <a:latin typeface="Times New Roman" pitchFamily="18" charset="0"/>
                <a:cs typeface="Times New Roman" pitchFamily="18" charset="0"/>
              </a:rPr>
              <a:t>                                                         </a:t>
            </a:r>
            <a:endParaRPr lang="en-US" u="sng" dirty="0">
              <a:solidFill>
                <a:srgbClr val="C00000"/>
              </a:solidFill>
            </a:endParaRPr>
          </a:p>
        </p:txBody>
      </p:sp>
      <p:sp>
        <p:nvSpPr>
          <p:cNvPr id="3" name="Content Placeholder 2">
            <a:extLst>
              <a:ext uri="{FF2B5EF4-FFF2-40B4-BE49-F238E27FC236}">
                <a16:creationId xmlns:a16="http://schemas.microsoft.com/office/drawing/2014/main" id="{5D9B027D-CF26-446B-C7F1-48C3D0B3067F}"/>
              </a:ext>
            </a:extLst>
          </p:cNvPr>
          <p:cNvSpPr>
            <a:spLocks noGrp="1"/>
          </p:cNvSpPr>
          <p:nvPr>
            <p:ph idx="1"/>
          </p:nvPr>
        </p:nvSpPr>
        <p:spPr>
          <a:xfrm>
            <a:off x="838200" y="1143000"/>
            <a:ext cx="10515600" cy="5091113"/>
          </a:xfrm>
          <a:effectLst>
            <a:outerShdw blurRad="50800" dist="38100" dir="13500000" algn="br" rotWithShape="0">
              <a:prstClr val="black">
                <a:alpha val="40000"/>
              </a:prstClr>
            </a:outerShdw>
          </a:effectLst>
        </p:spPr>
        <p:txBody>
          <a:bodyPr>
            <a:normAutofit/>
          </a:bodyPr>
          <a:lstStyle/>
          <a:p>
            <a:pPr marL="0" indent="0" algn="just">
              <a:lnSpc>
                <a:spcPct val="150000"/>
              </a:lnSpc>
              <a:buNone/>
            </a:pPr>
            <a:endParaRPr lang="en-US" sz="1100" dirty="0"/>
          </a:p>
          <a:p>
            <a:pPr marL="0" indent="0" algn="just">
              <a:lnSpc>
                <a:spcPct val="150000"/>
              </a:lnSpc>
              <a:buNone/>
            </a:pPr>
            <a:endParaRPr lang="en-US" sz="1600" dirty="0">
              <a:latin typeface="Times New Roman" pitchFamily="18" charset="0"/>
              <a:cs typeface="Times New Roman" pitchFamily="18" charset="0"/>
            </a:endParaRPr>
          </a:p>
        </p:txBody>
      </p:sp>
      <p:sp>
        <p:nvSpPr>
          <p:cNvPr id="7" name="Rectangle: Rounded Corners 6">
            <a:extLst>
              <a:ext uri="{FF2B5EF4-FFF2-40B4-BE49-F238E27FC236}">
                <a16:creationId xmlns:a16="http://schemas.microsoft.com/office/drawing/2014/main" id="{D1BD1828-AE0C-BF66-383C-5D12C636BA09}"/>
              </a:ext>
            </a:extLst>
          </p:cNvPr>
          <p:cNvSpPr/>
          <p:nvPr/>
        </p:nvSpPr>
        <p:spPr>
          <a:xfrm>
            <a:off x="5226845" y="1044815"/>
            <a:ext cx="1738313" cy="814387"/>
          </a:xfrm>
          <a:prstGeom prst="roundRect">
            <a:avLst>
              <a:gd name="adj" fmla="val 40059"/>
            </a:avLst>
          </a:prstGeom>
          <a:effectLst>
            <a:outerShdw blurRad="50800" dist="38100" dir="10800000" algn="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Flow Data </a:t>
            </a:r>
          </a:p>
        </p:txBody>
      </p:sp>
      <p:sp>
        <p:nvSpPr>
          <p:cNvPr id="31" name="Content Placeholder 2">
            <a:extLst>
              <a:ext uri="{FF2B5EF4-FFF2-40B4-BE49-F238E27FC236}">
                <a16:creationId xmlns:a16="http://schemas.microsoft.com/office/drawing/2014/main" id="{AB0F9AF2-5F8E-803B-BC43-E1013E8038D2}"/>
              </a:ext>
            </a:extLst>
          </p:cNvPr>
          <p:cNvSpPr txBox="1">
            <a:spLocks/>
          </p:cNvSpPr>
          <p:nvPr/>
        </p:nvSpPr>
        <p:spPr>
          <a:xfrm>
            <a:off x="838201" y="1143001"/>
            <a:ext cx="10515600" cy="5091113"/>
          </a:xfrm>
          <a:prstGeom prst="rect">
            <a:avLst/>
          </a:prstGeom>
          <a:effectLst>
            <a:outerShdw blurRad="50800" dist="38100" dir="10800000" algn="r"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endParaRPr lang="en-US" sz="1600" dirty="0">
              <a:latin typeface="Times New Roman" pitchFamily="18" charset="0"/>
              <a:cs typeface="Times New Roman" pitchFamily="18" charset="0"/>
            </a:endParaRPr>
          </a:p>
        </p:txBody>
      </p:sp>
      <p:sp>
        <p:nvSpPr>
          <p:cNvPr id="36" name="Content Placeholder 2">
            <a:extLst>
              <a:ext uri="{FF2B5EF4-FFF2-40B4-BE49-F238E27FC236}">
                <a16:creationId xmlns:a16="http://schemas.microsoft.com/office/drawing/2014/main" id="{031EBA16-D617-8610-11EA-C55F7749534B}"/>
              </a:ext>
            </a:extLst>
          </p:cNvPr>
          <p:cNvSpPr txBox="1">
            <a:spLocks/>
          </p:cNvSpPr>
          <p:nvPr/>
        </p:nvSpPr>
        <p:spPr>
          <a:xfrm>
            <a:off x="838201" y="1143002"/>
            <a:ext cx="10515600" cy="5091113"/>
          </a:xfrm>
          <a:prstGeom prst="rect">
            <a:avLst/>
          </a:prstGeom>
          <a:effectLst>
            <a:outerShdw blurRad="50800" dist="38100" dir="10800000" algn="r"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endParaRPr lang="en-US" sz="1600" dirty="0">
              <a:latin typeface="Times New Roman" pitchFamily="18" charset="0"/>
              <a:cs typeface="Times New Roman" pitchFamily="18" charset="0"/>
            </a:endParaRPr>
          </a:p>
        </p:txBody>
      </p:sp>
      <p:sp>
        <p:nvSpPr>
          <p:cNvPr id="4" name="Rectangle: Rounded Corners 3">
            <a:extLst>
              <a:ext uri="{FF2B5EF4-FFF2-40B4-BE49-F238E27FC236}">
                <a16:creationId xmlns:a16="http://schemas.microsoft.com/office/drawing/2014/main" id="{938F96A0-995A-F972-522D-1937F5B52260}"/>
              </a:ext>
            </a:extLst>
          </p:cNvPr>
          <p:cNvSpPr/>
          <p:nvPr/>
        </p:nvSpPr>
        <p:spPr>
          <a:xfrm>
            <a:off x="3990976" y="2296797"/>
            <a:ext cx="1495425" cy="514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608FBF01-C8A8-7C81-1CF4-1721E443716C}"/>
              </a:ext>
            </a:extLst>
          </p:cNvPr>
          <p:cNvSpPr/>
          <p:nvPr/>
        </p:nvSpPr>
        <p:spPr>
          <a:xfrm>
            <a:off x="6705600" y="2296797"/>
            <a:ext cx="1495425" cy="5143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Service</a:t>
            </a:r>
          </a:p>
        </p:txBody>
      </p:sp>
      <p:sp>
        <p:nvSpPr>
          <p:cNvPr id="10" name="Rectangle: Rounded Corners 9">
            <a:extLst>
              <a:ext uri="{FF2B5EF4-FFF2-40B4-BE49-F238E27FC236}">
                <a16:creationId xmlns:a16="http://schemas.microsoft.com/office/drawing/2014/main" id="{B27797EF-C20B-AF2E-56C7-AAD5D949AD01}"/>
              </a:ext>
            </a:extLst>
          </p:cNvPr>
          <p:cNvSpPr/>
          <p:nvPr/>
        </p:nvSpPr>
        <p:spPr>
          <a:xfrm>
            <a:off x="2574129" y="3246440"/>
            <a:ext cx="1495425" cy="514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54E711C8-3437-F7C0-1C5F-91E81EDB5C20}"/>
              </a:ext>
            </a:extLst>
          </p:cNvPr>
          <p:cNvSpPr/>
          <p:nvPr/>
        </p:nvSpPr>
        <p:spPr>
          <a:xfrm>
            <a:off x="7905750" y="3246440"/>
            <a:ext cx="1495425" cy="514350"/>
          </a:xfrm>
          <a:prstGeom prst="roundRect">
            <a:avLst/>
          </a:prstGeom>
          <a:effectLst>
            <a:outerShdw blurRad="50800" dist="38100" dir="16200000"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Access</a:t>
            </a:r>
          </a:p>
        </p:txBody>
      </p:sp>
      <p:sp>
        <p:nvSpPr>
          <p:cNvPr id="22" name="Rectangle: Rounded Corners 21">
            <a:extLst>
              <a:ext uri="{FF2B5EF4-FFF2-40B4-BE49-F238E27FC236}">
                <a16:creationId xmlns:a16="http://schemas.microsoft.com/office/drawing/2014/main" id="{BD620C6D-68E1-2C44-9E40-1ED10FF756E6}"/>
              </a:ext>
            </a:extLst>
          </p:cNvPr>
          <p:cNvSpPr/>
          <p:nvPr/>
        </p:nvSpPr>
        <p:spPr>
          <a:xfrm>
            <a:off x="5348286" y="3246440"/>
            <a:ext cx="1495425" cy="514350"/>
          </a:xfrm>
          <a:prstGeom prst="roundRect">
            <a:avLst/>
          </a:prstGeom>
          <a:effectLst>
            <a:outerShdw blurRad="50800" dist="38100" dir="16200000"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t>Access</a:t>
            </a:r>
          </a:p>
        </p:txBody>
      </p:sp>
      <p:sp>
        <p:nvSpPr>
          <p:cNvPr id="23" name="Rectangle: Rounded Corners 22">
            <a:extLst>
              <a:ext uri="{FF2B5EF4-FFF2-40B4-BE49-F238E27FC236}">
                <a16:creationId xmlns:a16="http://schemas.microsoft.com/office/drawing/2014/main" id="{AF3B7B92-5FCA-234D-32F8-E6C466301B7B}"/>
              </a:ext>
            </a:extLst>
          </p:cNvPr>
          <p:cNvSpPr/>
          <p:nvPr/>
        </p:nvSpPr>
        <p:spPr>
          <a:xfrm>
            <a:off x="3990976" y="2317119"/>
            <a:ext cx="1495425" cy="5143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Protocol</a:t>
            </a:r>
          </a:p>
        </p:txBody>
      </p:sp>
      <p:sp>
        <p:nvSpPr>
          <p:cNvPr id="24" name="Rectangle: Rounded Corners 23">
            <a:extLst>
              <a:ext uri="{FF2B5EF4-FFF2-40B4-BE49-F238E27FC236}">
                <a16:creationId xmlns:a16="http://schemas.microsoft.com/office/drawing/2014/main" id="{8159BA68-0EA7-14C2-F012-E1CCC335CE0C}"/>
              </a:ext>
            </a:extLst>
          </p:cNvPr>
          <p:cNvSpPr/>
          <p:nvPr/>
        </p:nvSpPr>
        <p:spPr>
          <a:xfrm>
            <a:off x="2574129" y="3266763"/>
            <a:ext cx="1495425" cy="514350"/>
          </a:xfrm>
          <a:prstGeom prst="roundRect">
            <a:avLst/>
          </a:prstGeom>
          <a:effectLst>
            <a:outerShdw blurRad="50800" dist="38100" dir="16200000"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Access</a:t>
            </a:r>
          </a:p>
        </p:txBody>
      </p:sp>
      <p:sp>
        <p:nvSpPr>
          <p:cNvPr id="40" name="Flowchart: Magnetic Disk 39">
            <a:extLst>
              <a:ext uri="{FF2B5EF4-FFF2-40B4-BE49-F238E27FC236}">
                <a16:creationId xmlns:a16="http://schemas.microsoft.com/office/drawing/2014/main" id="{C33EA86E-F1A8-220B-24CC-8476A3BFB901}"/>
              </a:ext>
            </a:extLst>
          </p:cNvPr>
          <p:cNvSpPr/>
          <p:nvPr/>
        </p:nvSpPr>
        <p:spPr>
          <a:xfrm>
            <a:off x="1212037" y="4867275"/>
            <a:ext cx="747718" cy="647700"/>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Dos</a:t>
            </a:r>
          </a:p>
        </p:txBody>
      </p:sp>
      <p:sp>
        <p:nvSpPr>
          <p:cNvPr id="41" name="Flowchart: Magnetic Disk 40">
            <a:extLst>
              <a:ext uri="{FF2B5EF4-FFF2-40B4-BE49-F238E27FC236}">
                <a16:creationId xmlns:a16="http://schemas.microsoft.com/office/drawing/2014/main" id="{C187B866-4A93-2BA8-127C-506F083B24CF}"/>
              </a:ext>
            </a:extLst>
          </p:cNvPr>
          <p:cNvSpPr/>
          <p:nvPr/>
        </p:nvSpPr>
        <p:spPr>
          <a:xfrm>
            <a:off x="2574127" y="4867275"/>
            <a:ext cx="747718" cy="647700"/>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U2R</a:t>
            </a:r>
          </a:p>
        </p:txBody>
      </p:sp>
      <p:sp>
        <p:nvSpPr>
          <p:cNvPr id="42" name="Flowchart: Magnetic Disk 41">
            <a:extLst>
              <a:ext uri="{FF2B5EF4-FFF2-40B4-BE49-F238E27FC236}">
                <a16:creationId xmlns:a16="http://schemas.microsoft.com/office/drawing/2014/main" id="{F2553E94-578A-BD50-1669-F64A2DB7776F}"/>
              </a:ext>
            </a:extLst>
          </p:cNvPr>
          <p:cNvSpPr/>
          <p:nvPr/>
        </p:nvSpPr>
        <p:spPr>
          <a:xfrm>
            <a:off x="4174106" y="4503892"/>
            <a:ext cx="747718" cy="1029021"/>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U2R</a:t>
            </a:r>
          </a:p>
        </p:txBody>
      </p:sp>
      <p:sp>
        <p:nvSpPr>
          <p:cNvPr id="43" name="Flowchart: Magnetic Disk 42">
            <a:extLst>
              <a:ext uri="{FF2B5EF4-FFF2-40B4-BE49-F238E27FC236}">
                <a16:creationId xmlns:a16="http://schemas.microsoft.com/office/drawing/2014/main" id="{FA504B20-E568-3873-8A5A-30C4EB3B25DD}"/>
              </a:ext>
            </a:extLst>
          </p:cNvPr>
          <p:cNvSpPr/>
          <p:nvPr/>
        </p:nvSpPr>
        <p:spPr>
          <a:xfrm>
            <a:off x="5267346" y="4924746"/>
            <a:ext cx="747718" cy="647700"/>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R2L</a:t>
            </a:r>
          </a:p>
        </p:txBody>
      </p:sp>
      <p:sp>
        <p:nvSpPr>
          <p:cNvPr id="44" name="Flowchart: Magnetic Disk 43">
            <a:extLst>
              <a:ext uri="{FF2B5EF4-FFF2-40B4-BE49-F238E27FC236}">
                <a16:creationId xmlns:a16="http://schemas.microsoft.com/office/drawing/2014/main" id="{B021A924-94DE-EC5D-5E59-E9AE48DF8427}"/>
              </a:ext>
            </a:extLst>
          </p:cNvPr>
          <p:cNvSpPr/>
          <p:nvPr/>
        </p:nvSpPr>
        <p:spPr>
          <a:xfrm>
            <a:off x="6148590" y="4924746"/>
            <a:ext cx="747718" cy="647700"/>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DOS</a:t>
            </a:r>
          </a:p>
        </p:txBody>
      </p:sp>
      <p:sp>
        <p:nvSpPr>
          <p:cNvPr id="46" name="Flowchart: Magnetic Disk 45">
            <a:extLst>
              <a:ext uri="{FF2B5EF4-FFF2-40B4-BE49-F238E27FC236}">
                <a16:creationId xmlns:a16="http://schemas.microsoft.com/office/drawing/2014/main" id="{7612A063-6BF7-9207-2D97-9DE8C875F8AE}"/>
              </a:ext>
            </a:extLst>
          </p:cNvPr>
          <p:cNvSpPr/>
          <p:nvPr/>
        </p:nvSpPr>
        <p:spPr>
          <a:xfrm>
            <a:off x="8653462" y="4934271"/>
            <a:ext cx="747718" cy="647700"/>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R2L</a:t>
            </a:r>
          </a:p>
        </p:txBody>
      </p:sp>
      <p:sp>
        <p:nvSpPr>
          <p:cNvPr id="48" name="Flowchart: Magnetic Disk 47">
            <a:extLst>
              <a:ext uri="{FF2B5EF4-FFF2-40B4-BE49-F238E27FC236}">
                <a16:creationId xmlns:a16="http://schemas.microsoft.com/office/drawing/2014/main" id="{BCB90FCB-547D-7E12-7718-72F6E077259E}"/>
              </a:ext>
            </a:extLst>
          </p:cNvPr>
          <p:cNvSpPr/>
          <p:nvPr/>
        </p:nvSpPr>
        <p:spPr>
          <a:xfrm>
            <a:off x="7348436" y="4543425"/>
            <a:ext cx="747718" cy="1029021"/>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Probe</a:t>
            </a:r>
          </a:p>
        </p:txBody>
      </p:sp>
      <p:sp>
        <p:nvSpPr>
          <p:cNvPr id="49" name="Flowchart: Magnetic Disk 48">
            <a:extLst>
              <a:ext uri="{FF2B5EF4-FFF2-40B4-BE49-F238E27FC236}">
                <a16:creationId xmlns:a16="http://schemas.microsoft.com/office/drawing/2014/main" id="{38702470-B646-F994-A0E8-5AE9A9116419}"/>
              </a:ext>
            </a:extLst>
          </p:cNvPr>
          <p:cNvSpPr/>
          <p:nvPr/>
        </p:nvSpPr>
        <p:spPr>
          <a:xfrm>
            <a:off x="10048774" y="4924746"/>
            <a:ext cx="747718" cy="647700"/>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DOS</a:t>
            </a:r>
          </a:p>
        </p:txBody>
      </p:sp>
      <p:cxnSp>
        <p:nvCxnSpPr>
          <p:cNvPr id="54" name="Straight Arrow Connector 53">
            <a:extLst>
              <a:ext uri="{FF2B5EF4-FFF2-40B4-BE49-F238E27FC236}">
                <a16:creationId xmlns:a16="http://schemas.microsoft.com/office/drawing/2014/main" id="{23907670-2D11-FFDB-7FB5-0F4C228F83B5}"/>
              </a:ext>
            </a:extLst>
          </p:cNvPr>
          <p:cNvCxnSpPr>
            <a:cxnSpLocks/>
          </p:cNvCxnSpPr>
          <p:nvPr/>
        </p:nvCxnSpPr>
        <p:spPr>
          <a:xfrm>
            <a:off x="6965156" y="1621712"/>
            <a:ext cx="327830" cy="539913"/>
          </a:xfrm>
          <a:prstGeom prst="straightConnector1">
            <a:avLst/>
          </a:prstGeom>
          <a:ln>
            <a:tailEnd type="triangle"/>
          </a:ln>
          <a:effectLst>
            <a:outerShdw blurRad="50800" dist="38100" dir="8100000" algn="tr"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56" name="Straight Arrow Connector 55">
            <a:extLst>
              <a:ext uri="{FF2B5EF4-FFF2-40B4-BE49-F238E27FC236}">
                <a16:creationId xmlns:a16="http://schemas.microsoft.com/office/drawing/2014/main" id="{657DE7AC-D5F0-5746-C137-59D146D73F55}"/>
              </a:ext>
            </a:extLst>
          </p:cNvPr>
          <p:cNvCxnSpPr>
            <a:cxnSpLocks/>
          </p:cNvCxnSpPr>
          <p:nvPr/>
        </p:nvCxnSpPr>
        <p:spPr>
          <a:xfrm flipH="1">
            <a:off x="4865894" y="1673941"/>
            <a:ext cx="360950" cy="499111"/>
          </a:xfrm>
          <a:prstGeom prst="straightConnector1">
            <a:avLst/>
          </a:prstGeom>
          <a:ln>
            <a:tailEnd type="triangle"/>
          </a:ln>
          <a:effectLst>
            <a:outerShdw blurRad="50800" dist="38100" dir="8100000" algn="tr"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62" name="Straight Arrow Connector 61">
            <a:extLst>
              <a:ext uri="{FF2B5EF4-FFF2-40B4-BE49-F238E27FC236}">
                <a16:creationId xmlns:a16="http://schemas.microsoft.com/office/drawing/2014/main" id="{B92F215B-34A6-DA4F-5514-DFD276974F52}"/>
              </a:ext>
            </a:extLst>
          </p:cNvPr>
          <p:cNvCxnSpPr>
            <a:cxnSpLocks/>
          </p:cNvCxnSpPr>
          <p:nvPr/>
        </p:nvCxnSpPr>
        <p:spPr>
          <a:xfrm flipH="1">
            <a:off x="4513980" y="2875920"/>
            <a:ext cx="224708" cy="1513200"/>
          </a:xfrm>
          <a:prstGeom prst="straightConnector1">
            <a:avLst/>
          </a:prstGeom>
          <a:ln>
            <a:tailEnd type="triangle"/>
          </a:ln>
          <a:effectLst>
            <a:outerShdw blurRad="50800" dist="38100" dir="8100000" algn="tr"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72" name="Straight Arrow Connector 71">
            <a:extLst>
              <a:ext uri="{FF2B5EF4-FFF2-40B4-BE49-F238E27FC236}">
                <a16:creationId xmlns:a16="http://schemas.microsoft.com/office/drawing/2014/main" id="{D50A47A9-1FFD-CB92-0DE1-BE19B4518648}"/>
              </a:ext>
            </a:extLst>
          </p:cNvPr>
          <p:cNvCxnSpPr>
            <a:cxnSpLocks/>
          </p:cNvCxnSpPr>
          <p:nvPr/>
        </p:nvCxnSpPr>
        <p:spPr>
          <a:xfrm flipH="1">
            <a:off x="3588288" y="2671761"/>
            <a:ext cx="360950" cy="499111"/>
          </a:xfrm>
          <a:prstGeom prst="straightConnector1">
            <a:avLst/>
          </a:prstGeom>
          <a:ln>
            <a:tailEnd type="triangle"/>
          </a:ln>
          <a:effectLst>
            <a:outerShdw blurRad="50800" dist="38100" dir="8100000" algn="tr"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73" name="Straight Arrow Connector 72">
            <a:extLst>
              <a:ext uri="{FF2B5EF4-FFF2-40B4-BE49-F238E27FC236}">
                <a16:creationId xmlns:a16="http://schemas.microsoft.com/office/drawing/2014/main" id="{1C774507-DE4B-01B5-583D-3830DFF6163A}"/>
              </a:ext>
            </a:extLst>
          </p:cNvPr>
          <p:cNvCxnSpPr>
            <a:cxnSpLocks/>
          </p:cNvCxnSpPr>
          <p:nvPr/>
        </p:nvCxnSpPr>
        <p:spPr>
          <a:xfrm>
            <a:off x="8250552" y="2651361"/>
            <a:ext cx="327830" cy="539913"/>
          </a:xfrm>
          <a:prstGeom prst="straightConnector1">
            <a:avLst/>
          </a:prstGeom>
          <a:ln>
            <a:tailEnd type="triangle"/>
          </a:ln>
          <a:effectLst>
            <a:outerShdw blurRad="50800" dist="38100" dir="8100000" algn="tr"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74" name="Straight Arrow Connector 73">
            <a:extLst>
              <a:ext uri="{FF2B5EF4-FFF2-40B4-BE49-F238E27FC236}">
                <a16:creationId xmlns:a16="http://schemas.microsoft.com/office/drawing/2014/main" id="{C5C85524-ABC9-7019-2A27-9921CBA7EF3C}"/>
              </a:ext>
            </a:extLst>
          </p:cNvPr>
          <p:cNvCxnSpPr>
            <a:cxnSpLocks/>
          </p:cNvCxnSpPr>
          <p:nvPr/>
        </p:nvCxnSpPr>
        <p:spPr>
          <a:xfrm flipH="1">
            <a:off x="1945983" y="3994864"/>
            <a:ext cx="549633" cy="760016"/>
          </a:xfrm>
          <a:prstGeom prst="straightConnector1">
            <a:avLst/>
          </a:prstGeom>
          <a:ln>
            <a:tailEnd type="triangle"/>
          </a:ln>
          <a:effectLst>
            <a:outerShdw blurRad="50800" dist="38100" dir="8100000" algn="tr"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76" name="Straight Arrow Connector 75">
            <a:extLst>
              <a:ext uri="{FF2B5EF4-FFF2-40B4-BE49-F238E27FC236}">
                <a16:creationId xmlns:a16="http://schemas.microsoft.com/office/drawing/2014/main" id="{DC4F8606-E232-D608-DAB9-C7897E593236}"/>
              </a:ext>
            </a:extLst>
          </p:cNvPr>
          <p:cNvCxnSpPr>
            <a:cxnSpLocks/>
          </p:cNvCxnSpPr>
          <p:nvPr/>
        </p:nvCxnSpPr>
        <p:spPr>
          <a:xfrm flipH="1">
            <a:off x="2830397" y="3988236"/>
            <a:ext cx="549633" cy="760016"/>
          </a:xfrm>
          <a:prstGeom prst="straightConnector1">
            <a:avLst/>
          </a:prstGeom>
          <a:ln>
            <a:tailEnd type="triangle"/>
          </a:ln>
          <a:effectLst>
            <a:outerShdw blurRad="50800" dist="38100" dir="8100000" algn="tr"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78" name="Straight Arrow Connector 77">
            <a:extLst>
              <a:ext uri="{FF2B5EF4-FFF2-40B4-BE49-F238E27FC236}">
                <a16:creationId xmlns:a16="http://schemas.microsoft.com/office/drawing/2014/main" id="{30563B37-993F-0125-0E87-64BE96B6403A}"/>
              </a:ext>
            </a:extLst>
          </p:cNvPr>
          <p:cNvCxnSpPr>
            <a:cxnSpLocks/>
          </p:cNvCxnSpPr>
          <p:nvPr/>
        </p:nvCxnSpPr>
        <p:spPr>
          <a:xfrm>
            <a:off x="9320264" y="3841627"/>
            <a:ext cx="728510" cy="845152"/>
          </a:xfrm>
          <a:prstGeom prst="straightConnector1">
            <a:avLst/>
          </a:prstGeom>
          <a:ln>
            <a:tailEnd type="triangle"/>
          </a:ln>
          <a:effectLst>
            <a:outerShdw blurRad="50800" dist="38100" dir="8100000" algn="tr"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80" name="Straight Arrow Connector 79">
            <a:extLst>
              <a:ext uri="{FF2B5EF4-FFF2-40B4-BE49-F238E27FC236}">
                <a16:creationId xmlns:a16="http://schemas.microsoft.com/office/drawing/2014/main" id="{5887C84F-4C5A-3CF9-362A-49279771D83E}"/>
              </a:ext>
            </a:extLst>
          </p:cNvPr>
          <p:cNvCxnSpPr>
            <a:cxnSpLocks/>
          </p:cNvCxnSpPr>
          <p:nvPr/>
        </p:nvCxnSpPr>
        <p:spPr>
          <a:xfrm>
            <a:off x="8289207" y="3890353"/>
            <a:ext cx="728510" cy="845152"/>
          </a:xfrm>
          <a:prstGeom prst="straightConnector1">
            <a:avLst/>
          </a:prstGeom>
          <a:ln>
            <a:tailEnd type="triangle"/>
          </a:ln>
          <a:effectLst>
            <a:outerShdw blurRad="50800" dist="38100" dir="8100000" algn="tr"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90" name="TextBox 89">
            <a:extLst>
              <a:ext uri="{FF2B5EF4-FFF2-40B4-BE49-F238E27FC236}">
                <a16:creationId xmlns:a16="http://schemas.microsoft.com/office/drawing/2014/main" id="{C0A5F328-8B2D-F9C4-B024-358ADE8875F1}"/>
              </a:ext>
            </a:extLst>
          </p:cNvPr>
          <p:cNvSpPr txBox="1"/>
          <p:nvPr/>
        </p:nvSpPr>
        <p:spPr>
          <a:xfrm>
            <a:off x="7208901" y="1690203"/>
            <a:ext cx="2017368" cy="646331"/>
          </a:xfrm>
          <a:prstGeom prst="rect">
            <a:avLst/>
          </a:prstGeom>
          <a:noFill/>
        </p:spPr>
        <p:txBody>
          <a:bodyPr wrap="square" rtlCol="0">
            <a:spAutoFit/>
          </a:bodyPr>
          <a:lstStyle/>
          <a:p>
            <a:r>
              <a:rPr lang="en-US" dirty="0"/>
              <a:t>Condition 2</a:t>
            </a:r>
          </a:p>
          <a:p>
            <a:endParaRPr lang="en-US" dirty="0"/>
          </a:p>
        </p:txBody>
      </p:sp>
      <p:sp>
        <p:nvSpPr>
          <p:cNvPr id="93" name="TextBox 92">
            <a:extLst>
              <a:ext uri="{FF2B5EF4-FFF2-40B4-BE49-F238E27FC236}">
                <a16:creationId xmlns:a16="http://schemas.microsoft.com/office/drawing/2014/main" id="{5105435D-D5B9-4206-5468-BB8ACCD29563}"/>
              </a:ext>
            </a:extLst>
          </p:cNvPr>
          <p:cNvSpPr txBox="1"/>
          <p:nvPr/>
        </p:nvSpPr>
        <p:spPr>
          <a:xfrm>
            <a:off x="3725948" y="1681864"/>
            <a:ext cx="2017368" cy="646331"/>
          </a:xfrm>
          <a:prstGeom prst="rect">
            <a:avLst/>
          </a:prstGeom>
          <a:noFill/>
        </p:spPr>
        <p:txBody>
          <a:bodyPr wrap="square" rtlCol="0">
            <a:spAutoFit/>
          </a:bodyPr>
          <a:lstStyle/>
          <a:p>
            <a:r>
              <a:rPr lang="en-US" b="1" dirty="0"/>
              <a:t>Condition 1</a:t>
            </a:r>
          </a:p>
          <a:p>
            <a:endParaRPr lang="en-US" dirty="0"/>
          </a:p>
        </p:txBody>
      </p:sp>
      <p:sp>
        <p:nvSpPr>
          <p:cNvPr id="94" name="TextBox 93">
            <a:extLst>
              <a:ext uri="{FF2B5EF4-FFF2-40B4-BE49-F238E27FC236}">
                <a16:creationId xmlns:a16="http://schemas.microsoft.com/office/drawing/2014/main" id="{24D6A652-7B93-B7B2-EB86-3DC6755BFADA}"/>
              </a:ext>
            </a:extLst>
          </p:cNvPr>
          <p:cNvSpPr txBox="1"/>
          <p:nvPr/>
        </p:nvSpPr>
        <p:spPr>
          <a:xfrm rot="3784013">
            <a:off x="7789807" y="2920269"/>
            <a:ext cx="1342168" cy="923330"/>
          </a:xfrm>
          <a:prstGeom prst="rect">
            <a:avLst/>
          </a:prstGeom>
          <a:noFill/>
        </p:spPr>
        <p:txBody>
          <a:bodyPr wrap="square" rtlCol="0">
            <a:spAutoFit/>
          </a:bodyPr>
          <a:lstStyle/>
          <a:p>
            <a:r>
              <a:rPr lang="en-US" dirty="0"/>
              <a:t>RTP</a:t>
            </a:r>
          </a:p>
          <a:p>
            <a:endParaRPr lang="en-US" dirty="0"/>
          </a:p>
          <a:p>
            <a:endParaRPr lang="en-US" dirty="0"/>
          </a:p>
        </p:txBody>
      </p:sp>
      <p:sp>
        <p:nvSpPr>
          <p:cNvPr id="95" name="TextBox 94">
            <a:extLst>
              <a:ext uri="{FF2B5EF4-FFF2-40B4-BE49-F238E27FC236}">
                <a16:creationId xmlns:a16="http://schemas.microsoft.com/office/drawing/2014/main" id="{FCD583F7-4531-E24C-DC9A-84289FBAF844}"/>
              </a:ext>
            </a:extLst>
          </p:cNvPr>
          <p:cNvSpPr txBox="1"/>
          <p:nvPr/>
        </p:nvSpPr>
        <p:spPr>
          <a:xfrm>
            <a:off x="9782821" y="3866175"/>
            <a:ext cx="656579" cy="646331"/>
          </a:xfrm>
          <a:prstGeom prst="rect">
            <a:avLst/>
          </a:prstGeom>
          <a:noFill/>
        </p:spPr>
        <p:txBody>
          <a:bodyPr wrap="square" rtlCol="0">
            <a:spAutoFit/>
          </a:bodyPr>
          <a:lstStyle/>
          <a:p>
            <a:endParaRPr lang="en-US" dirty="0"/>
          </a:p>
          <a:p>
            <a:endParaRPr lang="en-US" dirty="0"/>
          </a:p>
        </p:txBody>
      </p:sp>
      <p:sp>
        <p:nvSpPr>
          <p:cNvPr id="96" name="TextBox 95">
            <a:extLst>
              <a:ext uri="{FF2B5EF4-FFF2-40B4-BE49-F238E27FC236}">
                <a16:creationId xmlns:a16="http://schemas.microsoft.com/office/drawing/2014/main" id="{8238242E-557C-84EB-9FBD-106B960960BF}"/>
              </a:ext>
            </a:extLst>
          </p:cNvPr>
          <p:cNvSpPr txBox="1"/>
          <p:nvPr/>
        </p:nvSpPr>
        <p:spPr>
          <a:xfrm rot="18151356">
            <a:off x="3299002" y="2318589"/>
            <a:ext cx="1342168" cy="646331"/>
          </a:xfrm>
          <a:prstGeom prst="rect">
            <a:avLst/>
          </a:prstGeom>
          <a:noFill/>
        </p:spPr>
        <p:txBody>
          <a:bodyPr wrap="square" rtlCol="0">
            <a:spAutoFit/>
          </a:bodyPr>
          <a:lstStyle/>
          <a:p>
            <a:r>
              <a:rPr lang="en-US" dirty="0"/>
              <a:t>TCP</a:t>
            </a:r>
          </a:p>
          <a:p>
            <a:endParaRPr lang="en-US" dirty="0"/>
          </a:p>
        </p:txBody>
      </p:sp>
      <p:sp>
        <p:nvSpPr>
          <p:cNvPr id="97" name="TextBox 96">
            <a:extLst>
              <a:ext uri="{FF2B5EF4-FFF2-40B4-BE49-F238E27FC236}">
                <a16:creationId xmlns:a16="http://schemas.microsoft.com/office/drawing/2014/main" id="{6A8C2346-27EF-A991-C2DD-BCBBCA4546DA}"/>
              </a:ext>
            </a:extLst>
          </p:cNvPr>
          <p:cNvSpPr txBox="1"/>
          <p:nvPr/>
        </p:nvSpPr>
        <p:spPr>
          <a:xfrm rot="18464684">
            <a:off x="2903529" y="3880222"/>
            <a:ext cx="869685" cy="923330"/>
          </a:xfrm>
          <a:prstGeom prst="rect">
            <a:avLst/>
          </a:prstGeom>
          <a:noFill/>
        </p:spPr>
        <p:txBody>
          <a:bodyPr wrap="square" rtlCol="0">
            <a:spAutoFit/>
          </a:bodyPr>
          <a:lstStyle/>
          <a:p>
            <a:r>
              <a:rPr lang="en-US" dirty="0"/>
              <a:t>NO</a:t>
            </a:r>
          </a:p>
          <a:p>
            <a:endParaRPr lang="en-US" dirty="0"/>
          </a:p>
          <a:p>
            <a:endParaRPr lang="en-US" dirty="0"/>
          </a:p>
        </p:txBody>
      </p:sp>
      <p:sp>
        <p:nvSpPr>
          <p:cNvPr id="98" name="TextBox 97">
            <a:extLst>
              <a:ext uri="{FF2B5EF4-FFF2-40B4-BE49-F238E27FC236}">
                <a16:creationId xmlns:a16="http://schemas.microsoft.com/office/drawing/2014/main" id="{5913954D-040C-DE7A-E6EF-89851E4FFE4A}"/>
              </a:ext>
            </a:extLst>
          </p:cNvPr>
          <p:cNvSpPr txBox="1"/>
          <p:nvPr/>
        </p:nvSpPr>
        <p:spPr>
          <a:xfrm rot="2796423">
            <a:off x="9298916" y="4034632"/>
            <a:ext cx="869685" cy="923330"/>
          </a:xfrm>
          <a:prstGeom prst="rect">
            <a:avLst/>
          </a:prstGeom>
          <a:noFill/>
        </p:spPr>
        <p:txBody>
          <a:bodyPr wrap="square" rtlCol="0">
            <a:spAutoFit/>
          </a:bodyPr>
          <a:lstStyle/>
          <a:p>
            <a:r>
              <a:rPr lang="en-US" dirty="0"/>
              <a:t>NO</a:t>
            </a:r>
          </a:p>
          <a:p>
            <a:endParaRPr lang="en-US" dirty="0"/>
          </a:p>
          <a:p>
            <a:endParaRPr lang="en-US" dirty="0"/>
          </a:p>
        </p:txBody>
      </p:sp>
      <p:cxnSp>
        <p:nvCxnSpPr>
          <p:cNvPr id="99" name="Straight Arrow Connector 98">
            <a:extLst>
              <a:ext uri="{FF2B5EF4-FFF2-40B4-BE49-F238E27FC236}">
                <a16:creationId xmlns:a16="http://schemas.microsoft.com/office/drawing/2014/main" id="{2552DC44-329E-BD99-51E2-4308E04391E3}"/>
              </a:ext>
            </a:extLst>
          </p:cNvPr>
          <p:cNvCxnSpPr>
            <a:cxnSpLocks/>
          </p:cNvCxnSpPr>
          <p:nvPr/>
        </p:nvCxnSpPr>
        <p:spPr>
          <a:xfrm>
            <a:off x="7605709" y="3073719"/>
            <a:ext cx="212685" cy="1467801"/>
          </a:xfrm>
          <a:prstGeom prst="straightConnector1">
            <a:avLst/>
          </a:prstGeom>
          <a:ln>
            <a:tailEnd type="triangle"/>
          </a:ln>
          <a:effectLst>
            <a:outerShdw blurRad="50800" dist="38100" dir="8100000" algn="tr"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100" name="Straight Arrow Connector 99">
            <a:extLst>
              <a:ext uri="{FF2B5EF4-FFF2-40B4-BE49-F238E27FC236}">
                <a16:creationId xmlns:a16="http://schemas.microsoft.com/office/drawing/2014/main" id="{E8CC5BA0-3A3E-7AF1-2EB6-1B6AA494F52E}"/>
              </a:ext>
            </a:extLst>
          </p:cNvPr>
          <p:cNvCxnSpPr>
            <a:cxnSpLocks/>
            <a:stCxn id="22" idx="2"/>
          </p:cNvCxnSpPr>
          <p:nvPr/>
        </p:nvCxnSpPr>
        <p:spPr>
          <a:xfrm flipH="1">
            <a:off x="5663275" y="3760790"/>
            <a:ext cx="432724" cy="918245"/>
          </a:xfrm>
          <a:prstGeom prst="straightConnector1">
            <a:avLst/>
          </a:prstGeom>
          <a:ln>
            <a:tailEnd type="triangle"/>
          </a:ln>
          <a:effectLst>
            <a:outerShdw blurRad="50800" dist="38100" dir="8100000" algn="tr"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105" name="Straight Arrow Connector 104">
            <a:extLst>
              <a:ext uri="{FF2B5EF4-FFF2-40B4-BE49-F238E27FC236}">
                <a16:creationId xmlns:a16="http://schemas.microsoft.com/office/drawing/2014/main" id="{E8FFA732-2108-7E37-9391-66230DF243FB}"/>
              </a:ext>
            </a:extLst>
          </p:cNvPr>
          <p:cNvCxnSpPr>
            <a:cxnSpLocks/>
            <a:stCxn id="22" idx="2"/>
          </p:cNvCxnSpPr>
          <p:nvPr/>
        </p:nvCxnSpPr>
        <p:spPr>
          <a:xfrm>
            <a:off x="6095999" y="3760790"/>
            <a:ext cx="361535" cy="918245"/>
          </a:xfrm>
          <a:prstGeom prst="straightConnector1">
            <a:avLst/>
          </a:prstGeom>
          <a:ln>
            <a:tailEnd type="triangle"/>
          </a:ln>
          <a:effectLst>
            <a:outerShdw blurRad="50800" dist="38100" dir="8100000" algn="tr"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109" name="TextBox 108">
            <a:extLst>
              <a:ext uri="{FF2B5EF4-FFF2-40B4-BE49-F238E27FC236}">
                <a16:creationId xmlns:a16="http://schemas.microsoft.com/office/drawing/2014/main" id="{1136DAE1-B8E1-CF4E-5BDA-22D36A8FF761}"/>
              </a:ext>
            </a:extLst>
          </p:cNvPr>
          <p:cNvSpPr txBox="1"/>
          <p:nvPr/>
        </p:nvSpPr>
        <p:spPr>
          <a:xfrm rot="4083775">
            <a:off x="5768137" y="4076662"/>
            <a:ext cx="869685" cy="923330"/>
          </a:xfrm>
          <a:prstGeom prst="rect">
            <a:avLst/>
          </a:prstGeom>
          <a:noFill/>
        </p:spPr>
        <p:txBody>
          <a:bodyPr wrap="square" rtlCol="0">
            <a:spAutoFit/>
          </a:bodyPr>
          <a:lstStyle/>
          <a:p>
            <a:r>
              <a:rPr lang="en-US" dirty="0"/>
              <a:t>NO</a:t>
            </a:r>
          </a:p>
          <a:p>
            <a:endParaRPr lang="en-US" dirty="0"/>
          </a:p>
          <a:p>
            <a:endParaRPr lang="en-US" dirty="0"/>
          </a:p>
        </p:txBody>
      </p:sp>
      <p:sp>
        <p:nvSpPr>
          <p:cNvPr id="110" name="TextBox 109">
            <a:extLst>
              <a:ext uri="{FF2B5EF4-FFF2-40B4-BE49-F238E27FC236}">
                <a16:creationId xmlns:a16="http://schemas.microsoft.com/office/drawing/2014/main" id="{B59759DD-8E2A-6ABE-6E36-2CF68C3B8861}"/>
              </a:ext>
            </a:extLst>
          </p:cNvPr>
          <p:cNvSpPr txBox="1"/>
          <p:nvPr/>
        </p:nvSpPr>
        <p:spPr>
          <a:xfrm>
            <a:off x="1358920" y="4389120"/>
            <a:ext cx="869685" cy="923330"/>
          </a:xfrm>
          <a:prstGeom prst="rect">
            <a:avLst/>
          </a:prstGeom>
          <a:noFill/>
        </p:spPr>
        <p:txBody>
          <a:bodyPr wrap="square" rtlCol="0">
            <a:spAutoFit/>
          </a:bodyPr>
          <a:lstStyle/>
          <a:p>
            <a:r>
              <a:rPr lang="en-US" dirty="0"/>
              <a:t>YES</a:t>
            </a:r>
          </a:p>
          <a:p>
            <a:endParaRPr lang="en-US" dirty="0"/>
          </a:p>
          <a:p>
            <a:endParaRPr lang="en-US" dirty="0"/>
          </a:p>
        </p:txBody>
      </p:sp>
      <p:sp>
        <p:nvSpPr>
          <p:cNvPr id="111" name="TextBox 110">
            <a:extLst>
              <a:ext uri="{FF2B5EF4-FFF2-40B4-BE49-F238E27FC236}">
                <a16:creationId xmlns:a16="http://schemas.microsoft.com/office/drawing/2014/main" id="{DE4BE882-0579-44F3-1E05-F78A38BAC261}"/>
              </a:ext>
            </a:extLst>
          </p:cNvPr>
          <p:cNvSpPr txBox="1"/>
          <p:nvPr/>
        </p:nvSpPr>
        <p:spPr>
          <a:xfrm>
            <a:off x="4803147" y="4206113"/>
            <a:ext cx="869685" cy="923330"/>
          </a:xfrm>
          <a:prstGeom prst="rect">
            <a:avLst/>
          </a:prstGeom>
          <a:noFill/>
        </p:spPr>
        <p:txBody>
          <a:bodyPr wrap="square" rtlCol="0">
            <a:spAutoFit/>
          </a:bodyPr>
          <a:lstStyle/>
          <a:p>
            <a:r>
              <a:rPr lang="en-US" dirty="0"/>
              <a:t>YES</a:t>
            </a:r>
          </a:p>
          <a:p>
            <a:endParaRPr lang="en-US" dirty="0"/>
          </a:p>
          <a:p>
            <a:endParaRPr lang="en-US" dirty="0"/>
          </a:p>
        </p:txBody>
      </p:sp>
      <p:sp>
        <p:nvSpPr>
          <p:cNvPr id="112" name="TextBox 111">
            <a:extLst>
              <a:ext uri="{FF2B5EF4-FFF2-40B4-BE49-F238E27FC236}">
                <a16:creationId xmlns:a16="http://schemas.microsoft.com/office/drawing/2014/main" id="{6CAD2AD5-D6E3-BB5D-6846-E549FF5AC417}"/>
              </a:ext>
            </a:extLst>
          </p:cNvPr>
          <p:cNvSpPr txBox="1"/>
          <p:nvPr/>
        </p:nvSpPr>
        <p:spPr>
          <a:xfrm>
            <a:off x="8156917" y="4549485"/>
            <a:ext cx="869685" cy="923330"/>
          </a:xfrm>
          <a:prstGeom prst="rect">
            <a:avLst/>
          </a:prstGeom>
          <a:noFill/>
        </p:spPr>
        <p:txBody>
          <a:bodyPr wrap="square" rtlCol="0">
            <a:spAutoFit/>
          </a:bodyPr>
          <a:lstStyle/>
          <a:p>
            <a:r>
              <a:rPr lang="en-US" dirty="0"/>
              <a:t>YES</a:t>
            </a:r>
          </a:p>
          <a:p>
            <a:endParaRPr lang="en-US" dirty="0"/>
          </a:p>
          <a:p>
            <a:endParaRPr lang="en-US" dirty="0"/>
          </a:p>
        </p:txBody>
      </p:sp>
      <p:cxnSp>
        <p:nvCxnSpPr>
          <p:cNvPr id="113" name="Straight Arrow Connector 112">
            <a:extLst>
              <a:ext uri="{FF2B5EF4-FFF2-40B4-BE49-F238E27FC236}">
                <a16:creationId xmlns:a16="http://schemas.microsoft.com/office/drawing/2014/main" id="{833865F3-DA78-37AA-9186-755FE8A270AA}"/>
              </a:ext>
            </a:extLst>
          </p:cNvPr>
          <p:cNvCxnSpPr>
            <a:cxnSpLocks/>
          </p:cNvCxnSpPr>
          <p:nvPr/>
        </p:nvCxnSpPr>
        <p:spPr>
          <a:xfrm flipH="1">
            <a:off x="6097808" y="2553972"/>
            <a:ext cx="533144" cy="623951"/>
          </a:xfrm>
          <a:prstGeom prst="straightConnector1">
            <a:avLst/>
          </a:prstGeom>
          <a:ln>
            <a:tailEnd type="triangle"/>
          </a:ln>
          <a:effectLst>
            <a:outerShdw blurRad="50800" dist="38100" dir="8100000" algn="tr"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117" name="TextBox 116">
            <a:extLst>
              <a:ext uri="{FF2B5EF4-FFF2-40B4-BE49-F238E27FC236}">
                <a16:creationId xmlns:a16="http://schemas.microsoft.com/office/drawing/2014/main" id="{1E3AA307-95D6-8A79-EC15-BAC78122B7A5}"/>
              </a:ext>
            </a:extLst>
          </p:cNvPr>
          <p:cNvSpPr txBox="1"/>
          <p:nvPr/>
        </p:nvSpPr>
        <p:spPr>
          <a:xfrm rot="18740105">
            <a:off x="5966024" y="2282223"/>
            <a:ext cx="1342168" cy="646331"/>
          </a:xfrm>
          <a:prstGeom prst="rect">
            <a:avLst/>
          </a:prstGeom>
          <a:noFill/>
        </p:spPr>
        <p:txBody>
          <a:bodyPr wrap="square" rtlCol="0">
            <a:spAutoFit/>
          </a:bodyPr>
          <a:lstStyle/>
          <a:p>
            <a:r>
              <a:rPr lang="en-US" dirty="0"/>
              <a:t>SFTP</a:t>
            </a:r>
          </a:p>
          <a:p>
            <a:endParaRPr lang="en-US" dirty="0"/>
          </a:p>
        </p:txBody>
      </p:sp>
      <p:sp>
        <p:nvSpPr>
          <p:cNvPr id="118" name="TextBox 117">
            <a:extLst>
              <a:ext uri="{FF2B5EF4-FFF2-40B4-BE49-F238E27FC236}">
                <a16:creationId xmlns:a16="http://schemas.microsoft.com/office/drawing/2014/main" id="{AF100AC8-B0A4-15E9-8ADE-96673BB67EBC}"/>
              </a:ext>
            </a:extLst>
          </p:cNvPr>
          <p:cNvSpPr txBox="1"/>
          <p:nvPr/>
        </p:nvSpPr>
        <p:spPr>
          <a:xfrm>
            <a:off x="7202547" y="1697871"/>
            <a:ext cx="2017368" cy="646331"/>
          </a:xfrm>
          <a:prstGeom prst="rect">
            <a:avLst/>
          </a:prstGeom>
          <a:noFill/>
        </p:spPr>
        <p:txBody>
          <a:bodyPr wrap="square" rtlCol="0">
            <a:spAutoFit/>
          </a:bodyPr>
          <a:lstStyle/>
          <a:p>
            <a:r>
              <a:rPr lang="en-US" dirty="0"/>
              <a:t>Condition 2</a:t>
            </a:r>
          </a:p>
          <a:p>
            <a:endParaRPr lang="en-US" dirty="0"/>
          </a:p>
        </p:txBody>
      </p:sp>
    </p:spTree>
    <p:extLst>
      <p:ext uri="{BB962C8B-B14F-4D97-AF65-F5344CB8AC3E}">
        <p14:creationId xmlns:p14="http://schemas.microsoft.com/office/powerpoint/2010/main" val="211126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9DDB2-B938-A3CD-4CFE-6BC00D0D5610}"/>
              </a:ext>
            </a:extLst>
          </p:cNvPr>
          <p:cNvSpPr>
            <a:spLocks noGrp="1"/>
          </p:cNvSpPr>
          <p:nvPr>
            <p:ph type="title"/>
          </p:nvPr>
        </p:nvSpPr>
        <p:spPr>
          <a:xfrm>
            <a:off x="838200" y="285613"/>
            <a:ext cx="10515600" cy="558799"/>
          </a:xfrm>
        </p:spPr>
        <p:txBody>
          <a:bodyPr>
            <a:normAutofit fontScale="90000"/>
          </a:bodyPr>
          <a:lstStyle/>
          <a:p>
            <a:r>
              <a:rPr lang="en-US" b="1" u="sng" dirty="0">
                <a:solidFill>
                  <a:srgbClr val="C00000"/>
                </a:solidFill>
                <a:latin typeface="Times New Roman" pitchFamily="18" charset="0"/>
                <a:cs typeface="Times New Roman" pitchFamily="18" charset="0"/>
              </a:rPr>
              <a:t>USECASE</a:t>
            </a:r>
            <a:r>
              <a:rPr lang="en-US" b="1" dirty="0">
                <a:solidFill>
                  <a:srgbClr val="C00000"/>
                </a:solidFill>
                <a:latin typeface="Times New Roman" pitchFamily="18" charset="0"/>
                <a:cs typeface="Times New Roman" pitchFamily="18" charset="0"/>
              </a:rPr>
              <a:t> </a:t>
            </a:r>
            <a:r>
              <a:rPr lang="en-US" b="1" u="sng" dirty="0">
                <a:solidFill>
                  <a:srgbClr val="C00000"/>
                </a:solidFill>
                <a:latin typeface="Times New Roman" pitchFamily="18" charset="0"/>
                <a:cs typeface="Times New Roman" pitchFamily="18" charset="0"/>
              </a:rPr>
              <a:t>DIAGRAM</a:t>
            </a:r>
            <a:r>
              <a:rPr lang="en-US" sz="4400" b="1" u="sng" dirty="0">
                <a:solidFill>
                  <a:srgbClr val="C00000"/>
                </a:solidFill>
                <a:latin typeface="Times New Roman" pitchFamily="18" charset="0"/>
                <a:cs typeface="Times New Roman" pitchFamily="18" charset="0"/>
              </a:rPr>
              <a:t>                                                            </a:t>
            </a:r>
            <a:endParaRPr lang="en-US" u="sng" dirty="0">
              <a:solidFill>
                <a:srgbClr val="C00000"/>
              </a:solidFill>
            </a:endParaRPr>
          </a:p>
        </p:txBody>
      </p:sp>
      <p:sp>
        <p:nvSpPr>
          <p:cNvPr id="3" name="Content Placeholder 2">
            <a:extLst>
              <a:ext uri="{FF2B5EF4-FFF2-40B4-BE49-F238E27FC236}">
                <a16:creationId xmlns:a16="http://schemas.microsoft.com/office/drawing/2014/main" id="{5D9B027D-CF26-446B-C7F1-48C3D0B3067F}"/>
              </a:ext>
            </a:extLst>
          </p:cNvPr>
          <p:cNvSpPr>
            <a:spLocks noGrp="1"/>
          </p:cNvSpPr>
          <p:nvPr>
            <p:ph idx="1"/>
          </p:nvPr>
        </p:nvSpPr>
        <p:spPr>
          <a:xfrm>
            <a:off x="845272" y="1174758"/>
            <a:ext cx="11407688" cy="5059357"/>
          </a:xfrm>
          <a:ln w="38100">
            <a:solidFill>
              <a:schemeClr val="bg1"/>
            </a:solidFill>
          </a:ln>
        </p:spPr>
        <p:txBody>
          <a:bodyPr>
            <a:normAutofit/>
          </a:bodyPr>
          <a:lstStyle/>
          <a:p>
            <a:pPr marL="0" marR="0" lvl="0" indent="0">
              <a:lnSpc>
                <a:spcPct val="150000"/>
              </a:lnSpc>
              <a:spcBef>
                <a:spcPts val="0"/>
              </a:spcBef>
              <a:spcAft>
                <a:spcPts val="1000"/>
              </a:spcAft>
              <a:buNone/>
              <a:tabLst>
                <a:tab pos="457200" algn="l"/>
              </a:tabLs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69">
            <a:extLst>
              <a:ext uri="{FF2B5EF4-FFF2-40B4-BE49-F238E27FC236}">
                <a16:creationId xmlns:a16="http://schemas.microsoft.com/office/drawing/2014/main" id="{51155FD0-2178-0554-5553-9293144F090F}"/>
              </a:ext>
            </a:extLst>
          </p:cNvPr>
          <p:cNvSpPr>
            <a:spLocks noChangeArrowheads="1"/>
          </p:cNvSpPr>
          <p:nvPr/>
        </p:nvSpPr>
        <p:spPr bwMode="auto">
          <a:xfrm>
            <a:off x="4030718" y="203637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8" name="Oval 117">
            <a:extLst>
              <a:ext uri="{FF2B5EF4-FFF2-40B4-BE49-F238E27FC236}">
                <a16:creationId xmlns:a16="http://schemas.microsoft.com/office/drawing/2014/main" id="{2ABD3209-C92E-F8BA-21CC-740883032EDC}"/>
              </a:ext>
            </a:extLst>
          </p:cNvPr>
          <p:cNvSpPr/>
          <p:nvPr/>
        </p:nvSpPr>
        <p:spPr>
          <a:xfrm>
            <a:off x="7769559" y="4480069"/>
            <a:ext cx="370489" cy="3704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Rounded Corners 118">
            <a:extLst>
              <a:ext uri="{FF2B5EF4-FFF2-40B4-BE49-F238E27FC236}">
                <a16:creationId xmlns:a16="http://schemas.microsoft.com/office/drawing/2014/main" id="{5241F1A1-3CFF-F22F-9132-B7F2F9FD6416}"/>
              </a:ext>
            </a:extLst>
          </p:cNvPr>
          <p:cNvSpPr/>
          <p:nvPr/>
        </p:nvSpPr>
        <p:spPr>
          <a:xfrm>
            <a:off x="7619565" y="4776903"/>
            <a:ext cx="670475" cy="55982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Receiver</a:t>
            </a: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
        <p:nvSpPr>
          <p:cNvPr id="120" name="Oval 119">
            <a:extLst>
              <a:ext uri="{FF2B5EF4-FFF2-40B4-BE49-F238E27FC236}">
                <a16:creationId xmlns:a16="http://schemas.microsoft.com/office/drawing/2014/main" id="{EA09F8AD-99BD-1498-85A0-D7E9804BE589}"/>
              </a:ext>
            </a:extLst>
          </p:cNvPr>
          <p:cNvSpPr/>
          <p:nvPr/>
        </p:nvSpPr>
        <p:spPr>
          <a:xfrm>
            <a:off x="7803484" y="3132166"/>
            <a:ext cx="370489" cy="3704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Rounded Corners 120">
            <a:extLst>
              <a:ext uri="{FF2B5EF4-FFF2-40B4-BE49-F238E27FC236}">
                <a16:creationId xmlns:a16="http://schemas.microsoft.com/office/drawing/2014/main" id="{B17E6668-FEC0-C642-B8BA-9144D72F3515}"/>
              </a:ext>
            </a:extLst>
          </p:cNvPr>
          <p:cNvSpPr/>
          <p:nvPr/>
        </p:nvSpPr>
        <p:spPr>
          <a:xfrm>
            <a:off x="7653490" y="3429000"/>
            <a:ext cx="670475" cy="55982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Forwarder</a:t>
            </a:r>
            <a:endParaRPr kumimoji="0" lang="en-US" altLang="en-US" sz="700" b="0" i="0" u="none" strike="noStrike" cap="none" normalizeH="0" baseline="0" dirty="0">
              <a:ln>
                <a:noFill/>
              </a:ln>
              <a:solidFill>
                <a:schemeClr val="tx1"/>
              </a:solidFill>
              <a:effectLst/>
              <a:latin typeface="Arial" panose="020B0604020202020204" pitchFamily="34" charset="0"/>
            </a:endParaRPr>
          </a:p>
        </p:txBody>
      </p:sp>
      <p:sp>
        <p:nvSpPr>
          <p:cNvPr id="122" name="Oval 121">
            <a:extLst>
              <a:ext uri="{FF2B5EF4-FFF2-40B4-BE49-F238E27FC236}">
                <a16:creationId xmlns:a16="http://schemas.microsoft.com/office/drawing/2014/main" id="{D7AFBA7E-2094-CC8D-77F6-AF6C6EAE5924}"/>
              </a:ext>
            </a:extLst>
          </p:cNvPr>
          <p:cNvSpPr/>
          <p:nvPr/>
        </p:nvSpPr>
        <p:spPr>
          <a:xfrm>
            <a:off x="7744530" y="1926835"/>
            <a:ext cx="370489" cy="3704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Rounded Corners 122">
            <a:extLst>
              <a:ext uri="{FF2B5EF4-FFF2-40B4-BE49-F238E27FC236}">
                <a16:creationId xmlns:a16="http://schemas.microsoft.com/office/drawing/2014/main" id="{114F327F-3E8E-4C08-3404-6591E8AC2A6D}"/>
              </a:ext>
            </a:extLst>
          </p:cNvPr>
          <p:cNvSpPr/>
          <p:nvPr/>
        </p:nvSpPr>
        <p:spPr>
          <a:xfrm>
            <a:off x="7606235" y="2264479"/>
            <a:ext cx="670475" cy="55982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New user</a:t>
            </a:r>
          </a:p>
        </p:txBody>
      </p:sp>
      <p:sp>
        <p:nvSpPr>
          <p:cNvPr id="124" name="Flowchart: Magnetic Disk 123">
            <a:extLst>
              <a:ext uri="{FF2B5EF4-FFF2-40B4-BE49-F238E27FC236}">
                <a16:creationId xmlns:a16="http://schemas.microsoft.com/office/drawing/2014/main" id="{A47143D1-FB1C-E55D-EE37-E901627EF6F2}"/>
              </a:ext>
            </a:extLst>
          </p:cNvPr>
          <p:cNvSpPr/>
          <p:nvPr/>
        </p:nvSpPr>
        <p:spPr>
          <a:xfrm>
            <a:off x="1704299" y="1767109"/>
            <a:ext cx="1449408" cy="3602965"/>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LOAD </a:t>
            </a:r>
          </a:p>
          <a:p>
            <a:pPr algn="ctr"/>
            <a:r>
              <a:rPr lang="en-US" dirty="0"/>
              <a:t>DATASET</a:t>
            </a:r>
          </a:p>
        </p:txBody>
      </p:sp>
      <p:sp>
        <p:nvSpPr>
          <p:cNvPr id="125" name="Rectangle: Rounded Corners 124">
            <a:extLst>
              <a:ext uri="{FF2B5EF4-FFF2-40B4-BE49-F238E27FC236}">
                <a16:creationId xmlns:a16="http://schemas.microsoft.com/office/drawing/2014/main" id="{C991428A-EA78-84B6-A3DB-523DFDEE0E84}"/>
              </a:ext>
            </a:extLst>
          </p:cNvPr>
          <p:cNvSpPr/>
          <p:nvPr/>
        </p:nvSpPr>
        <p:spPr>
          <a:xfrm>
            <a:off x="4030718" y="1498099"/>
            <a:ext cx="1633482" cy="40445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Connect</a:t>
            </a:r>
          </a:p>
        </p:txBody>
      </p:sp>
      <p:sp>
        <p:nvSpPr>
          <p:cNvPr id="126" name="Rectangle: Rounded Corners 125">
            <a:extLst>
              <a:ext uri="{FF2B5EF4-FFF2-40B4-BE49-F238E27FC236}">
                <a16:creationId xmlns:a16="http://schemas.microsoft.com/office/drawing/2014/main" id="{0885BD4B-8DA6-3FA6-6D36-E5A9D5ED625E}"/>
              </a:ext>
            </a:extLst>
          </p:cNvPr>
          <p:cNvSpPr/>
          <p:nvPr/>
        </p:nvSpPr>
        <p:spPr>
          <a:xfrm>
            <a:off x="4012734" y="2207989"/>
            <a:ext cx="1633482" cy="40445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RREQ Packet </a:t>
            </a:r>
          </a:p>
        </p:txBody>
      </p:sp>
      <p:sp>
        <p:nvSpPr>
          <p:cNvPr id="127" name="Rectangle: Rounded Corners 126">
            <a:extLst>
              <a:ext uri="{FF2B5EF4-FFF2-40B4-BE49-F238E27FC236}">
                <a16:creationId xmlns:a16="http://schemas.microsoft.com/office/drawing/2014/main" id="{180914E4-3458-2535-1E02-302958550AAF}"/>
              </a:ext>
            </a:extLst>
          </p:cNvPr>
          <p:cNvSpPr/>
          <p:nvPr/>
        </p:nvSpPr>
        <p:spPr>
          <a:xfrm>
            <a:off x="3787842" y="2866994"/>
            <a:ext cx="2083266" cy="61653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MRF</a:t>
            </a:r>
          </a:p>
          <a:p>
            <a:pPr algn="ctr"/>
            <a:r>
              <a:rPr lang="en-US" dirty="0"/>
              <a:t>Algorithm</a:t>
            </a:r>
          </a:p>
        </p:txBody>
      </p:sp>
      <p:sp>
        <p:nvSpPr>
          <p:cNvPr id="128" name="Rectangle: Rounded Corners 127">
            <a:extLst>
              <a:ext uri="{FF2B5EF4-FFF2-40B4-BE49-F238E27FC236}">
                <a16:creationId xmlns:a16="http://schemas.microsoft.com/office/drawing/2014/main" id="{BA55AC4A-DC9E-478D-905B-03218565A2A0}"/>
              </a:ext>
            </a:extLst>
          </p:cNvPr>
          <p:cNvSpPr/>
          <p:nvPr/>
        </p:nvSpPr>
        <p:spPr>
          <a:xfrm>
            <a:off x="4030718" y="3689978"/>
            <a:ext cx="1633482" cy="40445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RREP Packet</a:t>
            </a:r>
          </a:p>
        </p:txBody>
      </p:sp>
      <p:sp>
        <p:nvSpPr>
          <p:cNvPr id="129" name="Rectangle: Rounded Corners 128">
            <a:extLst>
              <a:ext uri="{FF2B5EF4-FFF2-40B4-BE49-F238E27FC236}">
                <a16:creationId xmlns:a16="http://schemas.microsoft.com/office/drawing/2014/main" id="{4912AA04-A94A-FC18-67CB-566406B81303}"/>
              </a:ext>
            </a:extLst>
          </p:cNvPr>
          <p:cNvSpPr/>
          <p:nvPr/>
        </p:nvSpPr>
        <p:spPr>
          <a:xfrm>
            <a:off x="4012734" y="4358447"/>
            <a:ext cx="1633482" cy="54291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Packet Transmission</a:t>
            </a:r>
          </a:p>
        </p:txBody>
      </p:sp>
      <p:sp>
        <p:nvSpPr>
          <p:cNvPr id="130" name="Rectangle: Rounded Corners 129">
            <a:extLst>
              <a:ext uri="{FF2B5EF4-FFF2-40B4-BE49-F238E27FC236}">
                <a16:creationId xmlns:a16="http://schemas.microsoft.com/office/drawing/2014/main" id="{0244BA71-E7D0-0EF5-8759-869B1E25C07B}"/>
              </a:ext>
            </a:extLst>
          </p:cNvPr>
          <p:cNvSpPr/>
          <p:nvPr/>
        </p:nvSpPr>
        <p:spPr>
          <a:xfrm>
            <a:off x="4012734" y="5048815"/>
            <a:ext cx="1633482" cy="40445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Forward</a:t>
            </a:r>
          </a:p>
        </p:txBody>
      </p:sp>
      <p:cxnSp>
        <p:nvCxnSpPr>
          <p:cNvPr id="132" name="Straight Arrow Connector 131">
            <a:extLst>
              <a:ext uri="{FF2B5EF4-FFF2-40B4-BE49-F238E27FC236}">
                <a16:creationId xmlns:a16="http://schemas.microsoft.com/office/drawing/2014/main" id="{1AB16748-0586-6253-FE80-68FDF60EDB49}"/>
              </a:ext>
            </a:extLst>
          </p:cNvPr>
          <p:cNvCxnSpPr>
            <a:cxnSpLocks/>
          </p:cNvCxnSpPr>
          <p:nvPr/>
        </p:nvCxnSpPr>
        <p:spPr>
          <a:xfrm flipH="1">
            <a:off x="5721116" y="2612448"/>
            <a:ext cx="1875640" cy="1279759"/>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35" name="Straight Arrow Connector 134">
            <a:extLst>
              <a:ext uri="{FF2B5EF4-FFF2-40B4-BE49-F238E27FC236}">
                <a16:creationId xmlns:a16="http://schemas.microsoft.com/office/drawing/2014/main" id="{B2D0C001-0420-CEE5-8DDF-6EDDF8C686EA}"/>
              </a:ext>
            </a:extLst>
          </p:cNvPr>
          <p:cNvCxnSpPr>
            <a:cxnSpLocks/>
          </p:cNvCxnSpPr>
          <p:nvPr/>
        </p:nvCxnSpPr>
        <p:spPr>
          <a:xfrm flipH="1" flipV="1">
            <a:off x="5721116" y="1700328"/>
            <a:ext cx="1854898" cy="901002"/>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39" name="Straight Arrow Connector 138">
            <a:extLst>
              <a:ext uri="{FF2B5EF4-FFF2-40B4-BE49-F238E27FC236}">
                <a16:creationId xmlns:a16="http://schemas.microsoft.com/office/drawing/2014/main" id="{BBE098A1-090B-EF08-41F8-AAB82A5796E9}"/>
              </a:ext>
            </a:extLst>
          </p:cNvPr>
          <p:cNvCxnSpPr>
            <a:cxnSpLocks/>
          </p:cNvCxnSpPr>
          <p:nvPr/>
        </p:nvCxnSpPr>
        <p:spPr>
          <a:xfrm flipH="1">
            <a:off x="5739100" y="2612448"/>
            <a:ext cx="1857656" cy="1918421"/>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41" name="Straight Arrow Connector 140">
            <a:extLst>
              <a:ext uri="{FF2B5EF4-FFF2-40B4-BE49-F238E27FC236}">
                <a16:creationId xmlns:a16="http://schemas.microsoft.com/office/drawing/2014/main" id="{55333795-0174-41BB-627C-BC6B29387751}"/>
              </a:ext>
            </a:extLst>
          </p:cNvPr>
          <p:cNvCxnSpPr>
            <a:cxnSpLocks/>
          </p:cNvCxnSpPr>
          <p:nvPr/>
        </p:nvCxnSpPr>
        <p:spPr>
          <a:xfrm flipH="1" flipV="1">
            <a:off x="5719737" y="2479616"/>
            <a:ext cx="1856277" cy="169347"/>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46" name="Straight Arrow Connector 145">
            <a:extLst>
              <a:ext uri="{FF2B5EF4-FFF2-40B4-BE49-F238E27FC236}">
                <a16:creationId xmlns:a16="http://schemas.microsoft.com/office/drawing/2014/main" id="{B55BFC93-3B57-4815-DD6F-70CE92DE650A}"/>
              </a:ext>
            </a:extLst>
          </p:cNvPr>
          <p:cNvCxnSpPr>
            <a:cxnSpLocks/>
          </p:cNvCxnSpPr>
          <p:nvPr/>
        </p:nvCxnSpPr>
        <p:spPr>
          <a:xfrm flipH="1">
            <a:off x="5682184" y="3738070"/>
            <a:ext cx="1906852" cy="1570530"/>
          </a:xfrm>
          <a:prstGeom prst="straightConnector1">
            <a:avLst/>
          </a:prstGeom>
          <a:ln w="38100">
            <a:solidFill>
              <a:srgbClr val="92D050"/>
            </a:solidFill>
            <a:tailEnd type="triangle"/>
          </a:ln>
        </p:spPr>
        <p:style>
          <a:lnRef idx="3">
            <a:schemeClr val="accent4"/>
          </a:lnRef>
          <a:fillRef idx="0">
            <a:schemeClr val="accent4"/>
          </a:fillRef>
          <a:effectRef idx="2">
            <a:schemeClr val="accent4"/>
          </a:effectRef>
          <a:fontRef idx="minor">
            <a:schemeClr val="tx1"/>
          </a:fontRef>
        </p:style>
      </p:cxnSp>
      <p:cxnSp>
        <p:nvCxnSpPr>
          <p:cNvPr id="149" name="Straight Arrow Connector 148">
            <a:extLst>
              <a:ext uri="{FF2B5EF4-FFF2-40B4-BE49-F238E27FC236}">
                <a16:creationId xmlns:a16="http://schemas.microsoft.com/office/drawing/2014/main" id="{2F4A7EF0-60A7-6092-3259-37744FCA02F2}"/>
              </a:ext>
            </a:extLst>
          </p:cNvPr>
          <p:cNvCxnSpPr>
            <a:cxnSpLocks/>
          </p:cNvCxnSpPr>
          <p:nvPr/>
        </p:nvCxnSpPr>
        <p:spPr>
          <a:xfrm flipH="1" flipV="1">
            <a:off x="5700168" y="2441734"/>
            <a:ext cx="1896588" cy="1307454"/>
          </a:xfrm>
          <a:prstGeom prst="straightConnector1">
            <a:avLst/>
          </a:prstGeom>
          <a:ln w="38100">
            <a:solidFill>
              <a:srgbClr val="92D050"/>
            </a:solidFill>
            <a:tailEnd type="triangle"/>
          </a:ln>
        </p:spPr>
        <p:style>
          <a:lnRef idx="3">
            <a:schemeClr val="accent4"/>
          </a:lnRef>
          <a:fillRef idx="0">
            <a:schemeClr val="accent4"/>
          </a:fillRef>
          <a:effectRef idx="2">
            <a:schemeClr val="accent4"/>
          </a:effectRef>
          <a:fontRef idx="minor">
            <a:schemeClr val="tx1"/>
          </a:fontRef>
        </p:style>
      </p:cxnSp>
      <p:cxnSp>
        <p:nvCxnSpPr>
          <p:cNvPr id="153" name="Straight Arrow Connector 152">
            <a:extLst>
              <a:ext uri="{FF2B5EF4-FFF2-40B4-BE49-F238E27FC236}">
                <a16:creationId xmlns:a16="http://schemas.microsoft.com/office/drawing/2014/main" id="{72093212-E08B-B399-1B87-C732321C4884}"/>
              </a:ext>
            </a:extLst>
          </p:cNvPr>
          <p:cNvCxnSpPr>
            <a:cxnSpLocks/>
          </p:cNvCxnSpPr>
          <p:nvPr/>
        </p:nvCxnSpPr>
        <p:spPr>
          <a:xfrm flipH="1" flipV="1">
            <a:off x="5700168" y="1781833"/>
            <a:ext cx="1875846" cy="1952524"/>
          </a:xfrm>
          <a:prstGeom prst="straightConnector1">
            <a:avLst/>
          </a:prstGeom>
          <a:ln w="38100">
            <a:solidFill>
              <a:srgbClr val="92D050"/>
            </a:solidFill>
            <a:tailEnd type="triangle"/>
          </a:ln>
        </p:spPr>
        <p:style>
          <a:lnRef idx="3">
            <a:schemeClr val="accent4"/>
          </a:lnRef>
          <a:fillRef idx="0">
            <a:schemeClr val="accent4"/>
          </a:fillRef>
          <a:effectRef idx="2">
            <a:schemeClr val="accent4"/>
          </a:effectRef>
          <a:fontRef idx="minor">
            <a:schemeClr val="tx1"/>
          </a:fontRef>
        </p:style>
      </p:cxnSp>
      <p:cxnSp>
        <p:nvCxnSpPr>
          <p:cNvPr id="156" name="Straight Arrow Connector 155">
            <a:extLst>
              <a:ext uri="{FF2B5EF4-FFF2-40B4-BE49-F238E27FC236}">
                <a16:creationId xmlns:a16="http://schemas.microsoft.com/office/drawing/2014/main" id="{D0BDEF82-E358-1FEF-8A2C-EE1E4A14353E}"/>
              </a:ext>
            </a:extLst>
          </p:cNvPr>
          <p:cNvCxnSpPr>
            <a:cxnSpLocks/>
            <a:endCxn id="129" idx="3"/>
          </p:cNvCxnSpPr>
          <p:nvPr/>
        </p:nvCxnSpPr>
        <p:spPr>
          <a:xfrm flipH="1">
            <a:off x="5646216" y="3774585"/>
            <a:ext cx="1929798" cy="855318"/>
          </a:xfrm>
          <a:prstGeom prst="straightConnector1">
            <a:avLst/>
          </a:prstGeom>
          <a:ln w="38100">
            <a:solidFill>
              <a:srgbClr val="92D050"/>
            </a:solidFill>
            <a:tailEnd type="triangle"/>
          </a:ln>
        </p:spPr>
        <p:style>
          <a:lnRef idx="3">
            <a:schemeClr val="accent4"/>
          </a:lnRef>
          <a:fillRef idx="0">
            <a:schemeClr val="accent4"/>
          </a:fillRef>
          <a:effectRef idx="2">
            <a:schemeClr val="accent4"/>
          </a:effectRef>
          <a:fontRef idx="minor">
            <a:schemeClr val="tx1"/>
          </a:fontRef>
        </p:style>
      </p:cxnSp>
      <p:cxnSp>
        <p:nvCxnSpPr>
          <p:cNvPr id="159" name="Straight Arrow Connector 158">
            <a:extLst>
              <a:ext uri="{FF2B5EF4-FFF2-40B4-BE49-F238E27FC236}">
                <a16:creationId xmlns:a16="http://schemas.microsoft.com/office/drawing/2014/main" id="{CF9650BA-0329-0767-62E8-7812A2939B56}"/>
              </a:ext>
            </a:extLst>
          </p:cNvPr>
          <p:cNvCxnSpPr>
            <a:cxnSpLocks/>
          </p:cNvCxnSpPr>
          <p:nvPr/>
        </p:nvCxnSpPr>
        <p:spPr>
          <a:xfrm flipH="1">
            <a:off x="5936671" y="2612448"/>
            <a:ext cx="1561278" cy="55345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62" name="Straight Arrow Connector 161">
            <a:extLst>
              <a:ext uri="{FF2B5EF4-FFF2-40B4-BE49-F238E27FC236}">
                <a16:creationId xmlns:a16="http://schemas.microsoft.com/office/drawing/2014/main" id="{12BA94AA-5536-92BE-8391-312D15CD3C89}"/>
              </a:ext>
            </a:extLst>
          </p:cNvPr>
          <p:cNvCxnSpPr>
            <a:cxnSpLocks/>
          </p:cNvCxnSpPr>
          <p:nvPr/>
        </p:nvCxnSpPr>
        <p:spPr>
          <a:xfrm flipH="1" flipV="1">
            <a:off x="5739100" y="3985190"/>
            <a:ext cx="1758849" cy="1063625"/>
          </a:xfrm>
          <a:prstGeom prst="straightConnector1">
            <a:avLst/>
          </a:prstGeom>
          <a:ln w="38100">
            <a:solidFill>
              <a:schemeClr val="accent2">
                <a:lumMod val="75000"/>
              </a:schemeClr>
            </a:solidFill>
            <a:tailEnd type="triangle"/>
          </a:ln>
        </p:spPr>
        <p:style>
          <a:lnRef idx="3">
            <a:schemeClr val="accent4"/>
          </a:lnRef>
          <a:fillRef idx="0">
            <a:schemeClr val="accent4"/>
          </a:fillRef>
          <a:effectRef idx="2">
            <a:schemeClr val="accent4"/>
          </a:effectRef>
          <a:fontRef idx="minor">
            <a:schemeClr val="tx1"/>
          </a:fontRef>
        </p:style>
      </p:cxnSp>
      <p:cxnSp>
        <p:nvCxnSpPr>
          <p:cNvPr id="166" name="Straight Arrow Connector 165">
            <a:extLst>
              <a:ext uri="{FF2B5EF4-FFF2-40B4-BE49-F238E27FC236}">
                <a16:creationId xmlns:a16="http://schemas.microsoft.com/office/drawing/2014/main" id="{0F7B1EF4-D22F-0918-7915-813410206853}"/>
              </a:ext>
            </a:extLst>
          </p:cNvPr>
          <p:cNvCxnSpPr>
            <a:cxnSpLocks/>
          </p:cNvCxnSpPr>
          <p:nvPr/>
        </p:nvCxnSpPr>
        <p:spPr>
          <a:xfrm flipH="1">
            <a:off x="5739100" y="5048815"/>
            <a:ext cx="1758849" cy="202229"/>
          </a:xfrm>
          <a:prstGeom prst="straightConnector1">
            <a:avLst/>
          </a:prstGeom>
          <a:ln w="38100">
            <a:solidFill>
              <a:schemeClr val="accent2">
                <a:lumMod val="75000"/>
              </a:schemeClr>
            </a:solidFill>
            <a:tailEnd type="triangle"/>
          </a:ln>
        </p:spPr>
        <p:style>
          <a:lnRef idx="3">
            <a:schemeClr val="accent4"/>
          </a:lnRef>
          <a:fillRef idx="0">
            <a:schemeClr val="accent4"/>
          </a:fillRef>
          <a:effectRef idx="2">
            <a:schemeClr val="accent4"/>
          </a:effectRef>
          <a:fontRef idx="minor">
            <a:schemeClr val="tx1"/>
          </a:fontRef>
        </p:style>
      </p:cxnSp>
      <p:cxnSp>
        <p:nvCxnSpPr>
          <p:cNvPr id="169" name="Straight Arrow Connector 168">
            <a:extLst>
              <a:ext uri="{FF2B5EF4-FFF2-40B4-BE49-F238E27FC236}">
                <a16:creationId xmlns:a16="http://schemas.microsoft.com/office/drawing/2014/main" id="{CC681983-29E9-5382-442B-A2F6AE0A0D51}"/>
              </a:ext>
            </a:extLst>
          </p:cNvPr>
          <p:cNvCxnSpPr>
            <a:cxnSpLocks/>
          </p:cNvCxnSpPr>
          <p:nvPr/>
        </p:nvCxnSpPr>
        <p:spPr>
          <a:xfrm flipH="1" flipV="1">
            <a:off x="5700168" y="1816761"/>
            <a:ext cx="1735682" cy="3232054"/>
          </a:xfrm>
          <a:prstGeom prst="straightConnector1">
            <a:avLst/>
          </a:prstGeom>
          <a:ln w="38100">
            <a:solidFill>
              <a:schemeClr val="accent2">
                <a:lumMod val="75000"/>
              </a:schemeClr>
            </a:solidFill>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751466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9DDB2-B938-A3CD-4CFE-6BC00D0D5610}"/>
              </a:ext>
            </a:extLst>
          </p:cNvPr>
          <p:cNvSpPr>
            <a:spLocks noGrp="1"/>
          </p:cNvSpPr>
          <p:nvPr>
            <p:ph type="title"/>
          </p:nvPr>
        </p:nvSpPr>
        <p:spPr>
          <a:xfrm>
            <a:off x="838200" y="365126"/>
            <a:ext cx="10515600" cy="558799"/>
          </a:xfrm>
        </p:spPr>
        <p:txBody>
          <a:bodyPr>
            <a:normAutofit fontScale="90000"/>
          </a:bodyPr>
          <a:lstStyle/>
          <a:p>
            <a:r>
              <a:rPr lang="en-US" b="1" u="sng" dirty="0">
                <a:solidFill>
                  <a:srgbClr val="C00000"/>
                </a:solidFill>
                <a:latin typeface="Times New Roman" pitchFamily="18" charset="0"/>
                <a:cs typeface="Times New Roman" pitchFamily="18" charset="0"/>
              </a:rPr>
              <a:t>ACTIVITY</a:t>
            </a:r>
            <a:r>
              <a:rPr lang="en-US" b="1" dirty="0">
                <a:solidFill>
                  <a:srgbClr val="C00000"/>
                </a:solidFill>
                <a:latin typeface="Times New Roman" pitchFamily="18" charset="0"/>
                <a:cs typeface="Times New Roman" pitchFamily="18" charset="0"/>
              </a:rPr>
              <a:t> </a:t>
            </a:r>
            <a:r>
              <a:rPr lang="en-US" b="1" u="sng" dirty="0">
                <a:solidFill>
                  <a:srgbClr val="C00000"/>
                </a:solidFill>
                <a:latin typeface="Times New Roman" pitchFamily="18" charset="0"/>
                <a:cs typeface="Times New Roman" pitchFamily="18" charset="0"/>
              </a:rPr>
              <a:t>DIAGRAM</a:t>
            </a:r>
            <a:r>
              <a:rPr lang="en-US" sz="4400" b="1" u="sng" dirty="0">
                <a:solidFill>
                  <a:srgbClr val="C00000"/>
                </a:solidFill>
                <a:latin typeface="Times New Roman" pitchFamily="18" charset="0"/>
                <a:cs typeface="Times New Roman" pitchFamily="18" charset="0"/>
              </a:rPr>
              <a:t>                                                            </a:t>
            </a:r>
            <a:endParaRPr lang="en-US" u="sng" dirty="0">
              <a:solidFill>
                <a:srgbClr val="C00000"/>
              </a:solidFill>
            </a:endParaRPr>
          </a:p>
        </p:txBody>
      </p:sp>
      <p:sp>
        <p:nvSpPr>
          <p:cNvPr id="4" name="Rectangle 69">
            <a:extLst>
              <a:ext uri="{FF2B5EF4-FFF2-40B4-BE49-F238E27FC236}">
                <a16:creationId xmlns:a16="http://schemas.microsoft.com/office/drawing/2014/main" id="{51155FD0-2178-0554-5553-9293144F090F}"/>
              </a:ext>
            </a:extLst>
          </p:cNvPr>
          <p:cNvSpPr>
            <a:spLocks noChangeArrowheads="1"/>
          </p:cNvSpPr>
          <p:nvPr/>
        </p:nvSpPr>
        <p:spPr bwMode="auto">
          <a:xfrm>
            <a:off x="4030718" y="203637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8" name="Rectangle: Rounded Corners 167">
            <a:extLst>
              <a:ext uri="{FF2B5EF4-FFF2-40B4-BE49-F238E27FC236}">
                <a16:creationId xmlns:a16="http://schemas.microsoft.com/office/drawing/2014/main" id="{816B5111-6AE5-0162-88F6-E72F3379F3EC}"/>
              </a:ext>
            </a:extLst>
          </p:cNvPr>
          <p:cNvSpPr/>
          <p:nvPr/>
        </p:nvSpPr>
        <p:spPr>
          <a:xfrm>
            <a:off x="5471094" y="1432224"/>
            <a:ext cx="1615498" cy="50092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Connect</a:t>
            </a:r>
          </a:p>
        </p:txBody>
      </p:sp>
      <p:sp>
        <p:nvSpPr>
          <p:cNvPr id="170" name="Rectangle: Rounded Corners 169">
            <a:extLst>
              <a:ext uri="{FF2B5EF4-FFF2-40B4-BE49-F238E27FC236}">
                <a16:creationId xmlns:a16="http://schemas.microsoft.com/office/drawing/2014/main" id="{4A5A8D36-E2B6-5C56-8922-DFBAA19C0444}"/>
              </a:ext>
            </a:extLst>
          </p:cNvPr>
          <p:cNvSpPr/>
          <p:nvPr/>
        </p:nvSpPr>
        <p:spPr>
          <a:xfrm>
            <a:off x="5453110" y="2300390"/>
            <a:ext cx="1633482" cy="40445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RREQ Packet </a:t>
            </a:r>
          </a:p>
        </p:txBody>
      </p:sp>
      <p:sp>
        <p:nvSpPr>
          <p:cNvPr id="171" name="Rectangle: Rounded Corners 170">
            <a:extLst>
              <a:ext uri="{FF2B5EF4-FFF2-40B4-BE49-F238E27FC236}">
                <a16:creationId xmlns:a16="http://schemas.microsoft.com/office/drawing/2014/main" id="{1E78D575-6EEB-610B-EF4E-7FE782014508}"/>
              </a:ext>
            </a:extLst>
          </p:cNvPr>
          <p:cNvSpPr/>
          <p:nvPr/>
        </p:nvSpPr>
        <p:spPr>
          <a:xfrm>
            <a:off x="5309138" y="3099540"/>
            <a:ext cx="2083266" cy="61653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MRF</a:t>
            </a:r>
          </a:p>
          <a:p>
            <a:pPr algn="ctr"/>
            <a:r>
              <a:rPr lang="en-US" dirty="0"/>
              <a:t>Algorithm</a:t>
            </a:r>
          </a:p>
        </p:txBody>
      </p:sp>
      <p:sp>
        <p:nvSpPr>
          <p:cNvPr id="172" name="Rectangle: Rounded Corners 171">
            <a:extLst>
              <a:ext uri="{FF2B5EF4-FFF2-40B4-BE49-F238E27FC236}">
                <a16:creationId xmlns:a16="http://schemas.microsoft.com/office/drawing/2014/main" id="{312F39C6-43A4-721E-ECFA-545BA6EBBCF7}"/>
              </a:ext>
            </a:extLst>
          </p:cNvPr>
          <p:cNvSpPr/>
          <p:nvPr/>
        </p:nvSpPr>
        <p:spPr>
          <a:xfrm>
            <a:off x="5471094" y="3992139"/>
            <a:ext cx="1633482" cy="40445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RREP Packet</a:t>
            </a:r>
          </a:p>
        </p:txBody>
      </p:sp>
      <p:sp>
        <p:nvSpPr>
          <p:cNvPr id="173" name="Rectangle: Rounded Corners 172">
            <a:extLst>
              <a:ext uri="{FF2B5EF4-FFF2-40B4-BE49-F238E27FC236}">
                <a16:creationId xmlns:a16="http://schemas.microsoft.com/office/drawing/2014/main" id="{F89C720F-649D-539A-9122-329AA7677CA4}"/>
              </a:ext>
            </a:extLst>
          </p:cNvPr>
          <p:cNvSpPr/>
          <p:nvPr/>
        </p:nvSpPr>
        <p:spPr>
          <a:xfrm>
            <a:off x="4903350" y="4661643"/>
            <a:ext cx="2894841" cy="54291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Packet Transmission</a:t>
            </a:r>
          </a:p>
        </p:txBody>
      </p:sp>
      <p:sp>
        <p:nvSpPr>
          <p:cNvPr id="174" name="Rectangle: Rounded Corners 173">
            <a:extLst>
              <a:ext uri="{FF2B5EF4-FFF2-40B4-BE49-F238E27FC236}">
                <a16:creationId xmlns:a16="http://schemas.microsoft.com/office/drawing/2014/main" id="{D6D799BA-7C60-4C43-4DDB-D95A2FD13EE6}"/>
              </a:ext>
            </a:extLst>
          </p:cNvPr>
          <p:cNvSpPr/>
          <p:nvPr/>
        </p:nvSpPr>
        <p:spPr>
          <a:xfrm>
            <a:off x="5453110" y="5469599"/>
            <a:ext cx="1633482" cy="40445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Forward</a:t>
            </a:r>
          </a:p>
        </p:txBody>
      </p:sp>
      <p:sp>
        <p:nvSpPr>
          <p:cNvPr id="175" name="Rectangle: Rounded Corners 174">
            <a:extLst>
              <a:ext uri="{FF2B5EF4-FFF2-40B4-BE49-F238E27FC236}">
                <a16:creationId xmlns:a16="http://schemas.microsoft.com/office/drawing/2014/main" id="{A954929F-4FD4-4794-AB46-54D159F4519C}"/>
              </a:ext>
            </a:extLst>
          </p:cNvPr>
          <p:cNvSpPr/>
          <p:nvPr/>
        </p:nvSpPr>
        <p:spPr>
          <a:xfrm>
            <a:off x="5471094" y="6198414"/>
            <a:ext cx="1633482" cy="40445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Receive packet </a:t>
            </a:r>
          </a:p>
        </p:txBody>
      </p:sp>
      <p:sp>
        <p:nvSpPr>
          <p:cNvPr id="176" name="Arrow: Left 175">
            <a:extLst>
              <a:ext uri="{FF2B5EF4-FFF2-40B4-BE49-F238E27FC236}">
                <a16:creationId xmlns:a16="http://schemas.microsoft.com/office/drawing/2014/main" id="{3D2AD0CA-5414-F150-287C-9976EA0D48E7}"/>
              </a:ext>
            </a:extLst>
          </p:cNvPr>
          <p:cNvSpPr/>
          <p:nvPr/>
        </p:nvSpPr>
        <p:spPr>
          <a:xfrm rot="16200000">
            <a:off x="6052493" y="1987618"/>
            <a:ext cx="376100" cy="3043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Arrow: Left 180">
            <a:extLst>
              <a:ext uri="{FF2B5EF4-FFF2-40B4-BE49-F238E27FC236}">
                <a16:creationId xmlns:a16="http://schemas.microsoft.com/office/drawing/2014/main" id="{BEFB4825-2D03-5545-99F7-D0F046700E2D}"/>
              </a:ext>
            </a:extLst>
          </p:cNvPr>
          <p:cNvSpPr/>
          <p:nvPr/>
        </p:nvSpPr>
        <p:spPr>
          <a:xfrm rot="16200000">
            <a:off x="6064800" y="2758706"/>
            <a:ext cx="351485" cy="3043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Arrow: Left 181">
            <a:extLst>
              <a:ext uri="{FF2B5EF4-FFF2-40B4-BE49-F238E27FC236}">
                <a16:creationId xmlns:a16="http://schemas.microsoft.com/office/drawing/2014/main" id="{64F1DEC1-7DA3-2312-9F8C-C18D11554879}"/>
              </a:ext>
            </a:extLst>
          </p:cNvPr>
          <p:cNvSpPr/>
          <p:nvPr/>
        </p:nvSpPr>
        <p:spPr>
          <a:xfrm rot="16200000">
            <a:off x="6093039" y="3724327"/>
            <a:ext cx="311433" cy="32076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Arrow: Left 182">
            <a:extLst>
              <a:ext uri="{FF2B5EF4-FFF2-40B4-BE49-F238E27FC236}">
                <a16:creationId xmlns:a16="http://schemas.microsoft.com/office/drawing/2014/main" id="{9BB522C3-E630-C781-056B-2DA8F8DBBEDF}"/>
              </a:ext>
            </a:extLst>
          </p:cNvPr>
          <p:cNvSpPr/>
          <p:nvPr/>
        </p:nvSpPr>
        <p:spPr>
          <a:xfrm rot="16200000">
            <a:off x="6087116" y="4380543"/>
            <a:ext cx="347332" cy="29671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Arrow: Left 183">
            <a:extLst>
              <a:ext uri="{FF2B5EF4-FFF2-40B4-BE49-F238E27FC236}">
                <a16:creationId xmlns:a16="http://schemas.microsoft.com/office/drawing/2014/main" id="{1C409C91-01F0-5B95-FC06-FDC686BE9741}"/>
              </a:ext>
            </a:extLst>
          </p:cNvPr>
          <p:cNvSpPr/>
          <p:nvPr/>
        </p:nvSpPr>
        <p:spPr>
          <a:xfrm rot="16200000">
            <a:off x="6078365" y="5210487"/>
            <a:ext cx="324356" cy="3043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Arrow: Left 184">
            <a:extLst>
              <a:ext uri="{FF2B5EF4-FFF2-40B4-BE49-F238E27FC236}">
                <a16:creationId xmlns:a16="http://schemas.microsoft.com/office/drawing/2014/main" id="{2F0673A4-47F2-CF49-852F-FD069E5DED3C}"/>
              </a:ext>
            </a:extLst>
          </p:cNvPr>
          <p:cNvSpPr/>
          <p:nvPr/>
        </p:nvSpPr>
        <p:spPr>
          <a:xfrm rot="16200000">
            <a:off x="6098604" y="5904306"/>
            <a:ext cx="324356" cy="26385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Rounded Corners 185">
            <a:extLst>
              <a:ext uri="{FF2B5EF4-FFF2-40B4-BE49-F238E27FC236}">
                <a16:creationId xmlns:a16="http://schemas.microsoft.com/office/drawing/2014/main" id="{573353DA-DEB8-A50B-2EDA-88866AD2382F}"/>
              </a:ext>
            </a:extLst>
          </p:cNvPr>
          <p:cNvSpPr/>
          <p:nvPr/>
        </p:nvSpPr>
        <p:spPr>
          <a:xfrm>
            <a:off x="5471094" y="1449076"/>
            <a:ext cx="1615498" cy="50092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Connect</a:t>
            </a:r>
          </a:p>
        </p:txBody>
      </p:sp>
      <p:sp>
        <p:nvSpPr>
          <p:cNvPr id="187" name="Rectangle: Rounded Corners 186">
            <a:extLst>
              <a:ext uri="{FF2B5EF4-FFF2-40B4-BE49-F238E27FC236}">
                <a16:creationId xmlns:a16="http://schemas.microsoft.com/office/drawing/2014/main" id="{BA7631AF-49F7-F4E8-35B1-A7EDA5CDFAD3}"/>
              </a:ext>
            </a:extLst>
          </p:cNvPr>
          <p:cNvSpPr/>
          <p:nvPr/>
        </p:nvSpPr>
        <p:spPr>
          <a:xfrm>
            <a:off x="5453110" y="2317242"/>
            <a:ext cx="1633482" cy="40445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RREQ Packet </a:t>
            </a:r>
          </a:p>
        </p:txBody>
      </p:sp>
      <p:sp>
        <p:nvSpPr>
          <p:cNvPr id="188" name="Rectangle: Rounded Corners 187">
            <a:extLst>
              <a:ext uri="{FF2B5EF4-FFF2-40B4-BE49-F238E27FC236}">
                <a16:creationId xmlns:a16="http://schemas.microsoft.com/office/drawing/2014/main" id="{0DF561F6-979B-ECCC-368C-73466D3091FB}"/>
              </a:ext>
            </a:extLst>
          </p:cNvPr>
          <p:cNvSpPr/>
          <p:nvPr/>
        </p:nvSpPr>
        <p:spPr>
          <a:xfrm>
            <a:off x="5309138" y="3116392"/>
            <a:ext cx="2083266" cy="61653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MRF</a:t>
            </a:r>
          </a:p>
          <a:p>
            <a:pPr algn="ctr"/>
            <a:r>
              <a:rPr lang="en-US" dirty="0">
                <a:latin typeface="Times New Roman" panose="02020603050405020304" pitchFamily="18" charset="0"/>
                <a:cs typeface="Times New Roman" panose="02020603050405020304" pitchFamily="18" charset="0"/>
              </a:rPr>
              <a:t>Algorithm</a:t>
            </a:r>
          </a:p>
        </p:txBody>
      </p:sp>
      <p:sp>
        <p:nvSpPr>
          <p:cNvPr id="189" name="Rectangle: Rounded Corners 188">
            <a:extLst>
              <a:ext uri="{FF2B5EF4-FFF2-40B4-BE49-F238E27FC236}">
                <a16:creationId xmlns:a16="http://schemas.microsoft.com/office/drawing/2014/main" id="{7558AD38-BFF1-5183-51B6-218AD2EECF6D}"/>
              </a:ext>
            </a:extLst>
          </p:cNvPr>
          <p:cNvSpPr/>
          <p:nvPr/>
        </p:nvSpPr>
        <p:spPr>
          <a:xfrm>
            <a:off x="5471094" y="4008991"/>
            <a:ext cx="1633482" cy="40445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RREP Packet</a:t>
            </a:r>
          </a:p>
        </p:txBody>
      </p:sp>
    </p:spTree>
    <p:extLst>
      <p:ext uri="{BB962C8B-B14F-4D97-AF65-F5344CB8AC3E}">
        <p14:creationId xmlns:p14="http://schemas.microsoft.com/office/powerpoint/2010/main" val="1421333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9DDB2-B938-A3CD-4CFE-6BC00D0D5610}"/>
              </a:ext>
            </a:extLst>
          </p:cNvPr>
          <p:cNvSpPr>
            <a:spLocks noGrp="1"/>
          </p:cNvSpPr>
          <p:nvPr>
            <p:ph type="title"/>
          </p:nvPr>
        </p:nvSpPr>
        <p:spPr>
          <a:xfrm>
            <a:off x="838200" y="365126"/>
            <a:ext cx="10515600" cy="558799"/>
          </a:xfrm>
        </p:spPr>
        <p:txBody>
          <a:bodyPr>
            <a:normAutofit fontScale="90000"/>
          </a:bodyPr>
          <a:lstStyle/>
          <a:p>
            <a:r>
              <a:rPr lang="en-US" b="1" u="sng" dirty="0">
                <a:solidFill>
                  <a:srgbClr val="C00000"/>
                </a:solidFill>
                <a:latin typeface="Times New Roman" pitchFamily="18" charset="0"/>
                <a:cs typeface="Times New Roman" pitchFamily="18" charset="0"/>
              </a:rPr>
              <a:t>INPUT</a:t>
            </a:r>
            <a:r>
              <a:rPr lang="en-US" b="1" dirty="0">
                <a:solidFill>
                  <a:srgbClr val="C00000"/>
                </a:solidFill>
                <a:latin typeface="Times New Roman" pitchFamily="18" charset="0"/>
                <a:cs typeface="Times New Roman" pitchFamily="18" charset="0"/>
              </a:rPr>
              <a:t> </a:t>
            </a:r>
            <a:r>
              <a:rPr lang="en-US" b="1" u="sng" dirty="0">
                <a:solidFill>
                  <a:srgbClr val="C00000"/>
                </a:solidFill>
                <a:latin typeface="Times New Roman" pitchFamily="18" charset="0"/>
                <a:cs typeface="Times New Roman" pitchFamily="18" charset="0"/>
              </a:rPr>
              <a:t>SCREEN</a:t>
            </a:r>
            <a:r>
              <a:rPr lang="en-US" sz="4400" b="1" u="sng" dirty="0">
                <a:solidFill>
                  <a:srgbClr val="C00000"/>
                </a:solidFill>
                <a:latin typeface="Times New Roman" pitchFamily="18" charset="0"/>
                <a:cs typeface="Times New Roman" pitchFamily="18" charset="0"/>
              </a:rPr>
              <a:t>                                                            </a:t>
            </a:r>
            <a:endParaRPr lang="en-US" u="sng" dirty="0">
              <a:solidFill>
                <a:srgbClr val="C00000"/>
              </a:solidFill>
            </a:endParaRPr>
          </a:p>
        </p:txBody>
      </p:sp>
      <p:sp>
        <p:nvSpPr>
          <p:cNvPr id="3" name="Content Placeholder 2">
            <a:extLst>
              <a:ext uri="{FF2B5EF4-FFF2-40B4-BE49-F238E27FC236}">
                <a16:creationId xmlns:a16="http://schemas.microsoft.com/office/drawing/2014/main" id="{5D9B027D-CF26-446B-C7F1-48C3D0B3067F}"/>
              </a:ext>
            </a:extLst>
          </p:cNvPr>
          <p:cNvSpPr>
            <a:spLocks noGrp="1"/>
          </p:cNvSpPr>
          <p:nvPr>
            <p:ph idx="1"/>
          </p:nvPr>
        </p:nvSpPr>
        <p:spPr>
          <a:xfrm>
            <a:off x="838200" y="1143000"/>
            <a:ext cx="10515600" cy="5091113"/>
          </a:xfrm>
        </p:spPr>
        <p:txBody>
          <a:bodyPr>
            <a:normAutofit/>
          </a:bodyPr>
          <a:lstStyle/>
          <a:p>
            <a:pPr marL="0" marR="0" lvl="0" indent="0">
              <a:lnSpc>
                <a:spcPct val="150000"/>
              </a:lnSpc>
              <a:spcBef>
                <a:spcPts val="0"/>
              </a:spcBef>
              <a:spcAft>
                <a:spcPts val="1000"/>
              </a:spcAft>
              <a:buNone/>
              <a:tabLst>
                <a:tab pos="457200" algn="l"/>
              </a:tabLs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1AB3CB8-3767-8114-BCB8-426BB1C50F78}"/>
              </a:ext>
            </a:extLst>
          </p:cNvPr>
          <p:cNvSpPr txBox="1"/>
          <p:nvPr/>
        </p:nvSpPr>
        <p:spPr>
          <a:xfrm>
            <a:off x="1041050" y="1217529"/>
            <a:ext cx="8496300" cy="4801314"/>
          </a:xfrm>
          <a:prstGeom prst="rect">
            <a:avLst/>
          </a:prstGeom>
          <a:noFill/>
        </p:spPr>
        <p:txBody>
          <a:bodyPr wrap="square">
            <a:spAutoFit/>
          </a:bodyPr>
          <a:lstStyle/>
          <a:p>
            <a:r>
              <a:rPr lang="en-US" dirty="0">
                <a:solidFill>
                  <a:schemeClr val="accent1"/>
                </a:solidFill>
              </a:rPr>
              <a:t>==============================</a:t>
            </a:r>
          </a:p>
          <a:p>
            <a:r>
              <a:rPr lang="en-US" dirty="0">
                <a:solidFill>
                  <a:schemeClr val="accent1"/>
                </a:solidFill>
              </a:rPr>
              <a:t>Imbalanced Data with 10000 records</a:t>
            </a:r>
          </a:p>
          <a:p>
            <a:r>
              <a:rPr lang="en-US" dirty="0">
                <a:solidFill>
                  <a:schemeClr val="accent1"/>
                </a:solidFill>
              </a:rPr>
              <a:t>==============================</a:t>
            </a:r>
          </a:p>
          <a:p>
            <a:r>
              <a:rPr lang="en-US" dirty="0">
                <a:solidFill>
                  <a:schemeClr val="accent1"/>
                </a:solidFill>
              </a:rPr>
              <a:t>             Duration     </a:t>
            </a:r>
            <a:r>
              <a:rPr lang="en-US" dirty="0" err="1">
                <a:solidFill>
                  <a:schemeClr val="accent1"/>
                </a:solidFill>
              </a:rPr>
              <a:t>Protocol_type</a:t>
            </a:r>
            <a:r>
              <a:rPr lang="en-US" dirty="0">
                <a:solidFill>
                  <a:schemeClr val="accent1"/>
                </a:solidFill>
              </a:rPr>
              <a:t>  ... 	</a:t>
            </a:r>
            <a:r>
              <a:rPr lang="en-US" dirty="0" err="1">
                <a:solidFill>
                  <a:schemeClr val="accent1"/>
                </a:solidFill>
              </a:rPr>
              <a:t>Dst_host_srv_rerror_rate</a:t>
            </a:r>
            <a:r>
              <a:rPr lang="en-US" dirty="0">
                <a:solidFill>
                  <a:schemeClr val="accent1"/>
                </a:solidFill>
              </a:rPr>
              <a:t>   Class</a:t>
            </a:r>
          </a:p>
          <a:p>
            <a:r>
              <a:rPr lang="en-US" dirty="0">
                <a:solidFill>
                  <a:schemeClr val="accent1"/>
                </a:solidFill>
              </a:rPr>
              <a:t>0                 0               </a:t>
            </a:r>
            <a:r>
              <a:rPr lang="en-US" dirty="0" err="1">
                <a:solidFill>
                  <a:schemeClr val="accent1"/>
                </a:solidFill>
              </a:rPr>
              <a:t>tcp</a:t>
            </a:r>
            <a:r>
              <a:rPr lang="en-US" dirty="0">
                <a:solidFill>
                  <a:schemeClr val="accent1"/>
                </a:solidFill>
              </a:rPr>
              <a:t>  ...                      	0.0    back</a:t>
            </a:r>
          </a:p>
          <a:p>
            <a:r>
              <a:rPr lang="en-US" dirty="0">
                <a:solidFill>
                  <a:schemeClr val="accent1"/>
                </a:solidFill>
              </a:rPr>
              <a:t>1                 0               </a:t>
            </a:r>
            <a:r>
              <a:rPr lang="en-US" dirty="0" err="1">
                <a:solidFill>
                  <a:schemeClr val="accent1"/>
                </a:solidFill>
              </a:rPr>
              <a:t>tcp</a:t>
            </a:r>
            <a:r>
              <a:rPr lang="en-US" dirty="0">
                <a:solidFill>
                  <a:schemeClr val="accent1"/>
                </a:solidFill>
              </a:rPr>
              <a:t>  ...                      	0.0    back</a:t>
            </a:r>
          </a:p>
          <a:p>
            <a:r>
              <a:rPr lang="en-US" dirty="0">
                <a:solidFill>
                  <a:schemeClr val="accent1"/>
                </a:solidFill>
              </a:rPr>
              <a:t>2                 0               </a:t>
            </a:r>
            <a:r>
              <a:rPr lang="en-US" dirty="0" err="1">
                <a:solidFill>
                  <a:schemeClr val="accent1"/>
                </a:solidFill>
              </a:rPr>
              <a:t>tcp</a:t>
            </a:r>
            <a:r>
              <a:rPr lang="en-US" dirty="0">
                <a:solidFill>
                  <a:schemeClr val="accent1"/>
                </a:solidFill>
              </a:rPr>
              <a:t>  ...                      	0.0    back</a:t>
            </a:r>
          </a:p>
          <a:p>
            <a:r>
              <a:rPr lang="en-US" dirty="0">
                <a:solidFill>
                  <a:schemeClr val="accent1"/>
                </a:solidFill>
              </a:rPr>
              <a:t>3                 0               </a:t>
            </a:r>
            <a:r>
              <a:rPr lang="en-US" dirty="0" err="1">
                <a:solidFill>
                  <a:schemeClr val="accent1"/>
                </a:solidFill>
              </a:rPr>
              <a:t>tcp</a:t>
            </a:r>
            <a:r>
              <a:rPr lang="en-US" dirty="0">
                <a:solidFill>
                  <a:schemeClr val="accent1"/>
                </a:solidFill>
              </a:rPr>
              <a:t>  ...                      	0.0    back</a:t>
            </a:r>
          </a:p>
          <a:p>
            <a:r>
              <a:rPr lang="en-US" dirty="0">
                <a:solidFill>
                  <a:schemeClr val="accent1"/>
                </a:solidFill>
              </a:rPr>
              <a:t>4                 0               </a:t>
            </a:r>
            <a:r>
              <a:rPr lang="en-US" dirty="0" err="1">
                <a:solidFill>
                  <a:schemeClr val="accent1"/>
                </a:solidFill>
              </a:rPr>
              <a:t>tcp</a:t>
            </a:r>
            <a:r>
              <a:rPr lang="en-US" dirty="0">
                <a:solidFill>
                  <a:schemeClr val="accent1"/>
                </a:solidFill>
              </a:rPr>
              <a:t>  ...                      	0.0    back</a:t>
            </a:r>
          </a:p>
          <a:p>
            <a:r>
              <a:rPr lang="en-US" dirty="0">
                <a:solidFill>
                  <a:schemeClr val="accent1"/>
                </a:solidFill>
              </a:rPr>
              <a:t>...               ...                ...   ...                        ...       ...</a:t>
            </a:r>
          </a:p>
          <a:p>
            <a:r>
              <a:rPr lang="en-US" dirty="0">
                <a:solidFill>
                  <a:schemeClr val="accent1"/>
                </a:solidFill>
              </a:rPr>
              <a:t>9995          0               </a:t>
            </a:r>
            <a:r>
              <a:rPr lang="en-US" dirty="0" err="1">
                <a:solidFill>
                  <a:schemeClr val="accent1"/>
                </a:solidFill>
              </a:rPr>
              <a:t>tcp</a:t>
            </a:r>
            <a:r>
              <a:rPr lang="en-US" dirty="0">
                <a:solidFill>
                  <a:schemeClr val="accent1"/>
                </a:solidFill>
              </a:rPr>
              <a:t>  ...                      	0.0  normal</a:t>
            </a:r>
          </a:p>
          <a:p>
            <a:r>
              <a:rPr lang="en-US" dirty="0">
                <a:solidFill>
                  <a:schemeClr val="accent1"/>
                </a:solidFill>
              </a:rPr>
              <a:t>9996          0               </a:t>
            </a:r>
            <a:r>
              <a:rPr lang="en-US" dirty="0" err="1">
                <a:solidFill>
                  <a:schemeClr val="accent1"/>
                </a:solidFill>
              </a:rPr>
              <a:t>tcp</a:t>
            </a:r>
            <a:r>
              <a:rPr lang="en-US" dirty="0">
                <a:solidFill>
                  <a:schemeClr val="accent1"/>
                </a:solidFill>
              </a:rPr>
              <a:t>  ...                      	0.0  normal</a:t>
            </a:r>
          </a:p>
          <a:p>
            <a:r>
              <a:rPr lang="en-US" dirty="0">
                <a:solidFill>
                  <a:schemeClr val="accent1"/>
                </a:solidFill>
              </a:rPr>
              <a:t>9997          0               </a:t>
            </a:r>
            <a:r>
              <a:rPr lang="en-US" dirty="0" err="1">
                <a:solidFill>
                  <a:schemeClr val="accent1"/>
                </a:solidFill>
              </a:rPr>
              <a:t>tcp</a:t>
            </a:r>
            <a:r>
              <a:rPr lang="en-US" dirty="0">
                <a:solidFill>
                  <a:schemeClr val="accent1"/>
                </a:solidFill>
              </a:rPr>
              <a:t>  ...                      	0.0  normal</a:t>
            </a:r>
          </a:p>
          <a:p>
            <a:r>
              <a:rPr lang="en-US" dirty="0">
                <a:solidFill>
                  <a:schemeClr val="accent1"/>
                </a:solidFill>
              </a:rPr>
              <a:t>9998          0               </a:t>
            </a:r>
            <a:r>
              <a:rPr lang="en-US" dirty="0" err="1">
                <a:solidFill>
                  <a:schemeClr val="accent1"/>
                </a:solidFill>
              </a:rPr>
              <a:t>tcp</a:t>
            </a:r>
            <a:r>
              <a:rPr lang="en-US" dirty="0">
                <a:solidFill>
                  <a:schemeClr val="accent1"/>
                </a:solidFill>
              </a:rPr>
              <a:t>  ...                      	0.0  normal</a:t>
            </a:r>
          </a:p>
          <a:p>
            <a:r>
              <a:rPr lang="en-US" dirty="0">
                <a:solidFill>
                  <a:schemeClr val="accent1"/>
                </a:solidFill>
              </a:rPr>
              <a:t>9999          0               </a:t>
            </a:r>
            <a:r>
              <a:rPr lang="en-US" dirty="0" err="1">
                <a:solidFill>
                  <a:schemeClr val="accent1"/>
                </a:solidFill>
              </a:rPr>
              <a:t>tcp</a:t>
            </a:r>
            <a:r>
              <a:rPr lang="en-US" dirty="0">
                <a:solidFill>
                  <a:schemeClr val="accent1"/>
                </a:solidFill>
              </a:rPr>
              <a:t>  ...                      	0.0  normal</a:t>
            </a:r>
          </a:p>
          <a:p>
            <a:endParaRPr lang="en-US" dirty="0">
              <a:solidFill>
                <a:schemeClr val="accent1"/>
              </a:solidFill>
            </a:endParaRPr>
          </a:p>
          <a:p>
            <a:r>
              <a:rPr lang="en-US" dirty="0">
                <a:solidFill>
                  <a:schemeClr val="accent1"/>
                </a:solidFill>
              </a:rPr>
              <a:t>[10000 rows x 42 columns]</a:t>
            </a:r>
          </a:p>
        </p:txBody>
      </p:sp>
    </p:spTree>
    <p:extLst>
      <p:ext uri="{BB962C8B-B14F-4D97-AF65-F5344CB8AC3E}">
        <p14:creationId xmlns:p14="http://schemas.microsoft.com/office/powerpoint/2010/main" val="682684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9DDB2-B938-A3CD-4CFE-6BC00D0D5610}"/>
              </a:ext>
            </a:extLst>
          </p:cNvPr>
          <p:cNvSpPr>
            <a:spLocks noGrp="1"/>
          </p:cNvSpPr>
          <p:nvPr>
            <p:ph type="title"/>
          </p:nvPr>
        </p:nvSpPr>
        <p:spPr>
          <a:xfrm>
            <a:off x="838200" y="365126"/>
            <a:ext cx="10515600" cy="558799"/>
          </a:xfrm>
        </p:spPr>
        <p:txBody>
          <a:bodyPr>
            <a:normAutofit fontScale="90000"/>
          </a:bodyPr>
          <a:lstStyle/>
          <a:p>
            <a:r>
              <a:rPr lang="en-US" b="1" u="sng" dirty="0">
                <a:solidFill>
                  <a:srgbClr val="C00000"/>
                </a:solidFill>
                <a:latin typeface="Times New Roman" pitchFamily="18" charset="0"/>
                <a:cs typeface="Times New Roman" pitchFamily="18" charset="0"/>
              </a:rPr>
              <a:t>INPUT</a:t>
            </a:r>
            <a:r>
              <a:rPr lang="en-US" b="1" dirty="0">
                <a:solidFill>
                  <a:srgbClr val="C00000"/>
                </a:solidFill>
                <a:latin typeface="Times New Roman" pitchFamily="18" charset="0"/>
                <a:cs typeface="Times New Roman" pitchFamily="18" charset="0"/>
              </a:rPr>
              <a:t> </a:t>
            </a:r>
            <a:r>
              <a:rPr lang="en-US" b="1" u="sng" dirty="0">
                <a:solidFill>
                  <a:srgbClr val="C00000"/>
                </a:solidFill>
                <a:latin typeface="Times New Roman" pitchFamily="18" charset="0"/>
                <a:cs typeface="Times New Roman" pitchFamily="18" charset="0"/>
              </a:rPr>
              <a:t>SCREEN</a:t>
            </a:r>
            <a:r>
              <a:rPr lang="en-US" sz="4400" b="1" u="sng" dirty="0">
                <a:solidFill>
                  <a:srgbClr val="C00000"/>
                </a:solidFill>
                <a:latin typeface="Times New Roman" pitchFamily="18" charset="0"/>
                <a:cs typeface="Times New Roman" pitchFamily="18" charset="0"/>
              </a:rPr>
              <a:t>                                                            </a:t>
            </a:r>
            <a:endParaRPr lang="en-US" u="sng" dirty="0">
              <a:solidFill>
                <a:srgbClr val="C00000"/>
              </a:solidFill>
            </a:endParaRPr>
          </a:p>
        </p:txBody>
      </p:sp>
      <p:sp>
        <p:nvSpPr>
          <p:cNvPr id="3" name="Content Placeholder 2">
            <a:extLst>
              <a:ext uri="{FF2B5EF4-FFF2-40B4-BE49-F238E27FC236}">
                <a16:creationId xmlns:a16="http://schemas.microsoft.com/office/drawing/2014/main" id="{5D9B027D-CF26-446B-C7F1-48C3D0B3067F}"/>
              </a:ext>
            </a:extLst>
          </p:cNvPr>
          <p:cNvSpPr>
            <a:spLocks noGrp="1"/>
          </p:cNvSpPr>
          <p:nvPr>
            <p:ph idx="1"/>
          </p:nvPr>
        </p:nvSpPr>
        <p:spPr>
          <a:xfrm>
            <a:off x="838200" y="1143000"/>
            <a:ext cx="10515600" cy="5091113"/>
          </a:xfrm>
        </p:spPr>
        <p:txBody>
          <a:bodyPr>
            <a:normAutofit/>
          </a:bodyPr>
          <a:lstStyle/>
          <a:p>
            <a:pPr marL="0" marR="0" lvl="0" indent="0">
              <a:lnSpc>
                <a:spcPct val="150000"/>
              </a:lnSpc>
              <a:spcBef>
                <a:spcPts val="0"/>
              </a:spcBef>
              <a:spcAft>
                <a:spcPts val="1000"/>
              </a:spcAft>
              <a:buNone/>
              <a:tabLst>
                <a:tab pos="457200" algn="l"/>
              </a:tabLs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1AB3CB8-3767-8114-BCB8-426BB1C50F78}"/>
              </a:ext>
            </a:extLst>
          </p:cNvPr>
          <p:cNvSpPr txBox="1"/>
          <p:nvPr/>
        </p:nvSpPr>
        <p:spPr>
          <a:xfrm>
            <a:off x="1555531" y="1143000"/>
            <a:ext cx="8496300" cy="470898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wrap="square">
            <a:spAutoFit/>
          </a:bodyPr>
          <a:lstStyle/>
          <a:p>
            <a:r>
              <a:rPr lang="en-US" sz="2400" dirty="0">
                <a:solidFill>
                  <a:schemeClr val="accent1"/>
                </a:solidFill>
              </a:rPr>
              <a:t>BACK--&gt;0</a:t>
            </a:r>
          </a:p>
          <a:p>
            <a:r>
              <a:rPr lang="en-US" sz="2400" dirty="0">
                <a:solidFill>
                  <a:schemeClr val="accent1"/>
                </a:solidFill>
              </a:rPr>
              <a:t>BUFFER_OVERFLOW--&gt;1</a:t>
            </a:r>
          </a:p>
          <a:p>
            <a:r>
              <a:rPr lang="en-US" sz="2400" dirty="0">
                <a:solidFill>
                  <a:schemeClr val="accent1"/>
                </a:solidFill>
              </a:rPr>
              <a:t>FTP_WRITE--&gt;2</a:t>
            </a:r>
          </a:p>
          <a:p>
            <a:r>
              <a:rPr lang="en-US" sz="2400" dirty="0">
                <a:solidFill>
                  <a:schemeClr val="accent1"/>
                </a:solidFill>
              </a:rPr>
              <a:t>GUESS_PASSWD--&gt;3</a:t>
            </a:r>
          </a:p>
          <a:p>
            <a:r>
              <a:rPr lang="en-US" sz="2400" dirty="0">
                <a:solidFill>
                  <a:schemeClr val="accent1"/>
                </a:solidFill>
              </a:rPr>
              <a:t>IMAP--&gt;4</a:t>
            </a:r>
          </a:p>
          <a:p>
            <a:r>
              <a:rPr lang="en-US" sz="2400" dirty="0">
                <a:solidFill>
                  <a:schemeClr val="accent1"/>
                </a:solidFill>
              </a:rPr>
              <a:t>IPSWEEP--&gt;5</a:t>
            </a:r>
          </a:p>
          <a:p>
            <a:r>
              <a:rPr lang="en-US" sz="2400" dirty="0">
                <a:solidFill>
                  <a:schemeClr val="accent1"/>
                </a:solidFill>
              </a:rPr>
              <a:t>LAND--&gt;6</a:t>
            </a:r>
          </a:p>
          <a:p>
            <a:r>
              <a:rPr lang="en-US" sz="2400" dirty="0">
                <a:solidFill>
                  <a:schemeClr val="accent1"/>
                </a:solidFill>
              </a:rPr>
              <a:t>LOADMODULE--&gt;7</a:t>
            </a:r>
          </a:p>
          <a:p>
            <a:r>
              <a:rPr lang="en-US" sz="2400" dirty="0">
                <a:solidFill>
                  <a:schemeClr val="accent1"/>
                </a:solidFill>
              </a:rPr>
              <a:t>MULTIHOP--&gt;8</a:t>
            </a:r>
          </a:p>
          <a:p>
            <a:r>
              <a:rPr lang="en-US" sz="2400" dirty="0">
                <a:solidFill>
                  <a:schemeClr val="accent1"/>
                </a:solidFill>
              </a:rPr>
              <a:t>NEPTUNE--&gt;9</a:t>
            </a:r>
          </a:p>
          <a:p>
            <a:r>
              <a:rPr lang="en-US" sz="2400" dirty="0">
                <a:solidFill>
                  <a:schemeClr val="accent1"/>
                </a:solidFill>
              </a:rPr>
              <a:t>NMAP--&gt;10</a:t>
            </a:r>
          </a:p>
          <a:p>
            <a:endParaRPr lang="en-US" dirty="0">
              <a:solidFill>
                <a:schemeClr val="accent1"/>
              </a:solidFill>
            </a:endParaRPr>
          </a:p>
          <a:p>
            <a:endParaRPr lang="en-US" dirty="0">
              <a:solidFill>
                <a:schemeClr val="accent1"/>
              </a:solidFill>
            </a:endParaRPr>
          </a:p>
        </p:txBody>
      </p:sp>
      <p:sp>
        <p:nvSpPr>
          <p:cNvPr id="8" name="Rectangle 7">
            <a:extLst>
              <a:ext uri="{FF2B5EF4-FFF2-40B4-BE49-F238E27FC236}">
                <a16:creationId xmlns:a16="http://schemas.microsoft.com/office/drawing/2014/main" id="{DCE5CDE8-C309-0ED9-CEFD-2A0C28C29023}"/>
              </a:ext>
            </a:extLst>
          </p:cNvPr>
          <p:cNvSpPr/>
          <p:nvPr/>
        </p:nvSpPr>
        <p:spPr>
          <a:xfrm>
            <a:off x="6460256" y="1562100"/>
            <a:ext cx="3438525" cy="34480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accent1"/>
                </a:solidFill>
              </a:rPr>
              <a:t>NORMAL--&gt;11</a:t>
            </a:r>
          </a:p>
          <a:p>
            <a:r>
              <a:rPr lang="en-US" sz="2400" dirty="0">
                <a:solidFill>
                  <a:schemeClr val="accent1"/>
                </a:solidFill>
              </a:rPr>
              <a:t>PERL--&gt;12</a:t>
            </a:r>
          </a:p>
          <a:p>
            <a:r>
              <a:rPr lang="en-US" sz="2400" dirty="0">
                <a:solidFill>
                  <a:schemeClr val="accent1"/>
                </a:solidFill>
              </a:rPr>
              <a:t>PHF--&gt;13</a:t>
            </a:r>
          </a:p>
          <a:p>
            <a:r>
              <a:rPr lang="en-US" sz="2400" dirty="0">
                <a:solidFill>
                  <a:schemeClr val="accent1"/>
                </a:solidFill>
              </a:rPr>
              <a:t>POD--&gt;14</a:t>
            </a:r>
          </a:p>
          <a:p>
            <a:r>
              <a:rPr lang="en-US" sz="2400" dirty="0">
                <a:solidFill>
                  <a:schemeClr val="accent1"/>
                </a:solidFill>
              </a:rPr>
              <a:t>PORTSWEEP--&gt;15</a:t>
            </a:r>
          </a:p>
          <a:p>
            <a:r>
              <a:rPr lang="en-US" sz="2400" dirty="0">
                <a:solidFill>
                  <a:schemeClr val="accent1"/>
                </a:solidFill>
              </a:rPr>
              <a:t>ROOTKIT--&gt;16</a:t>
            </a:r>
          </a:p>
          <a:p>
            <a:r>
              <a:rPr lang="en-US" sz="2400" dirty="0">
                <a:solidFill>
                  <a:schemeClr val="accent1"/>
                </a:solidFill>
              </a:rPr>
              <a:t>SATAN--&gt;17</a:t>
            </a:r>
          </a:p>
          <a:p>
            <a:r>
              <a:rPr lang="en-US" sz="2400" dirty="0">
                <a:solidFill>
                  <a:schemeClr val="accent1"/>
                </a:solidFill>
              </a:rPr>
              <a:t>SMURF--&gt;18</a:t>
            </a:r>
          </a:p>
          <a:p>
            <a:r>
              <a:rPr lang="en-US" sz="2400" dirty="0">
                <a:solidFill>
                  <a:schemeClr val="accent1"/>
                </a:solidFill>
              </a:rPr>
              <a:t>SPY--&gt;19</a:t>
            </a:r>
          </a:p>
          <a:p>
            <a:r>
              <a:rPr lang="en-US" sz="2400" dirty="0">
                <a:solidFill>
                  <a:schemeClr val="accent1"/>
                </a:solidFill>
              </a:rPr>
              <a:t>TEARDROP--&gt;20</a:t>
            </a:r>
          </a:p>
          <a:p>
            <a:r>
              <a:rPr lang="en-US" sz="2400" dirty="0">
                <a:solidFill>
                  <a:schemeClr val="accent1"/>
                </a:solidFill>
              </a:rPr>
              <a:t>WAREZCLIENT--&gt;21</a:t>
            </a:r>
          </a:p>
          <a:p>
            <a:r>
              <a:rPr lang="en-US" sz="2400" dirty="0">
                <a:solidFill>
                  <a:schemeClr val="accent1"/>
                </a:solidFill>
              </a:rPr>
              <a:t>WAREZMASTER--&gt;22</a:t>
            </a:r>
          </a:p>
        </p:txBody>
      </p:sp>
    </p:spTree>
    <p:extLst>
      <p:ext uri="{BB962C8B-B14F-4D97-AF65-F5344CB8AC3E}">
        <p14:creationId xmlns:p14="http://schemas.microsoft.com/office/powerpoint/2010/main" val="41918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9DDB2-B938-A3CD-4CFE-6BC00D0D5610}"/>
              </a:ext>
            </a:extLst>
          </p:cNvPr>
          <p:cNvSpPr>
            <a:spLocks noGrp="1"/>
          </p:cNvSpPr>
          <p:nvPr>
            <p:ph type="title"/>
          </p:nvPr>
        </p:nvSpPr>
        <p:spPr>
          <a:xfrm>
            <a:off x="838200" y="365126"/>
            <a:ext cx="10515600" cy="558799"/>
          </a:xfrm>
        </p:spPr>
        <p:txBody>
          <a:bodyPr>
            <a:normAutofit fontScale="90000"/>
          </a:bodyPr>
          <a:lstStyle/>
          <a:p>
            <a:r>
              <a:rPr lang="en-US" b="1" u="sng" dirty="0">
                <a:solidFill>
                  <a:srgbClr val="C00000"/>
                </a:solidFill>
                <a:latin typeface="Times New Roman" pitchFamily="18" charset="0"/>
                <a:cs typeface="Times New Roman" pitchFamily="18" charset="0"/>
              </a:rPr>
              <a:t>OUTPUT</a:t>
            </a:r>
            <a:r>
              <a:rPr lang="en-US" b="1" dirty="0">
                <a:solidFill>
                  <a:srgbClr val="C00000"/>
                </a:solidFill>
                <a:latin typeface="Times New Roman" pitchFamily="18" charset="0"/>
                <a:cs typeface="Times New Roman" pitchFamily="18" charset="0"/>
              </a:rPr>
              <a:t> </a:t>
            </a:r>
            <a:r>
              <a:rPr lang="en-US" b="1" u="sng" dirty="0">
                <a:solidFill>
                  <a:srgbClr val="C00000"/>
                </a:solidFill>
                <a:latin typeface="Times New Roman" pitchFamily="18" charset="0"/>
                <a:cs typeface="Times New Roman" pitchFamily="18" charset="0"/>
              </a:rPr>
              <a:t>SCREENS</a:t>
            </a:r>
            <a:r>
              <a:rPr lang="en-US" sz="4400" b="1" u="sng" dirty="0">
                <a:solidFill>
                  <a:srgbClr val="C00000"/>
                </a:solidFill>
                <a:latin typeface="Times New Roman" pitchFamily="18" charset="0"/>
                <a:cs typeface="Times New Roman" pitchFamily="18" charset="0"/>
              </a:rPr>
              <a:t>                                                           </a:t>
            </a:r>
            <a:endParaRPr lang="en-US" u="sng" dirty="0">
              <a:solidFill>
                <a:srgbClr val="C00000"/>
              </a:solidFill>
            </a:endParaRPr>
          </a:p>
        </p:txBody>
      </p:sp>
      <p:sp>
        <p:nvSpPr>
          <p:cNvPr id="3" name="Content Placeholder 2">
            <a:extLst>
              <a:ext uri="{FF2B5EF4-FFF2-40B4-BE49-F238E27FC236}">
                <a16:creationId xmlns:a16="http://schemas.microsoft.com/office/drawing/2014/main" id="{5D9B027D-CF26-446B-C7F1-48C3D0B3067F}"/>
              </a:ext>
            </a:extLst>
          </p:cNvPr>
          <p:cNvSpPr>
            <a:spLocks noGrp="1"/>
          </p:cNvSpPr>
          <p:nvPr>
            <p:ph idx="1"/>
          </p:nvPr>
        </p:nvSpPr>
        <p:spPr>
          <a:xfrm>
            <a:off x="838200" y="1143000"/>
            <a:ext cx="10515600" cy="5091113"/>
          </a:xfrm>
        </p:spPr>
        <p:txBody>
          <a:bodyPr>
            <a:normAutofit fontScale="70000" lnSpcReduction="20000"/>
          </a:bodyPr>
          <a:lstStyle/>
          <a:p>
            <a:pPr marL="0" marR="0" lvl="0" indent="0">
              <a:lnSpc>
                <a:spcPct val="150000"/>
              </a:lnSpc>
              <a:spcBef>
                <a:spcPts val="0"/>
              </a:spcBef>
              <a:spcAft>
                <a:spcPts val="1000"/>
              </a:spcAft>
              <a:buNone/>
              <a:tabLst>
                <a:tab pos="457200" algn="l"/>
              </a:tabLst>
            </a:pPr>
            <a:r>
              <a:rPr lang="en-US" sz="15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nSpc>
                <a:spcPct val="150000"/>
              </a:lnSpc>
              <a:spcBef>
                <a:spcPts val="0"/>
              </a:spcBef>
              <a:spcAft>
                <a:spcPts val="1000"/>
              </a:spcAft>
              <a:buNone/>
              <a:tabLst>
                <a:tab pos="457200" algn="l"/>
              </a:tabLst>
            </a:pPr>
            <a:r>
              <a:rPr lang="en-US" sz="15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PCA-RF Predicted class label values for Testing Dataset</a:t>
            </a:r>
          </a:p>
          <a:p>
            <a:pPr marL="0" marR="0" lvl="0" indent="0">
              <a:lnSpc>
                <a:spcPct val="150000"/>
              </a:lnSpc>
              <a:spcBef>
                <a:spcPts val="0"/>
              </a:spcBef>
              <a:spcAft>
                <a:spcPts val="1000"/>
              </a:spcAft>
              <a:buNone/>
              <a:tabLst>
                <a:tab pos="457200" algn="l"/>
              </a:tabLst>
            </a:pPr>
            <a:r>
              <a:rPr lang="en-US" sz="15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nSpc>
                <a:spcPct val="150000"/>
              </a:lnSpc>
              <a:spcBef>
                <a:spcPts val="0"/>
              </a:spcBef>
              <a:spcAft>
                <a:spcPts val="1000"/>
              </a:spcAft>
              <a:buNone/>
              <a:tabLst>
                <a:tab pos="457200" algn="l"/>
              </a:tabLst>
            </a:pPr>
            <a:r>
              <a:rPr lang="en-US" sz="15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[ 9  9 11 11 20  9  9 11 11 11  9 11 11  9  9 11 11  9  9 11 11 11  0  9</a:t>
            </a:r>
          </a:p>
          <a:p>
            <a:pPr marL="0" marR="0" lvl="0" indent="0">
              <a:lnSpc>
                <a:spcPct val="150000"/>
              </a:lnSpc>
              <a:spcBef>
                <a:spcPts val="0"/>
              </a:spcBef>
              <a:spcAft>
                <a:spcPts val="1000"/>
              </a:spcAft>
              <a:buNone/>
              <a:tabLst>
                <a:tab pos="457200" algn="l"/>
              </a:tabLst>
            </a:pPr>
            <a:r>
              <a:rPr lang="en-US" sz="15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11 11 11  9 18 11 11 11  9 11  9 18  1 11 11  9 11  0 11 15 20 11 11 11</a:t>
            </a:r>
          </a:p>
          <a:p>
            <a:pPr marL="0" marR="0" lvl="0" indent="0">
              <a:lnSpc>
                <a:spcPct val="150000"/>
              </a:lnSpc>
              <a:spcBef>
                <a:spcPts val="0"/>
              </a:spcBef>
              <a:spcAft>
                <a:spcPts val="1000"/>
              </a:spcAft>
              <a:buNone/>
              <a:tabLst>
                <a:tab pos="457200" algn="l"/>
              </a:tabLst>
            </a:pPr>
            <a:r>
              <a:rPr lang="en-US" sz="15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11 11 11 11 20 11 11 11  9 20 18 11 18  9 11 11 21 11  9  9 21  9  0 11</a:t>
            </a:r>
          </a:p>
          <a:p>
            <a:pPr marL="0" marR="0" lvl="0" indent="0">
              <a:lnSpc>
                <a:spcPct val="150000"/>
              </a:lnSpc>
              <a:spcBef>
                <a:spcPts val="0"/>
              </a:spcBef>
              <a:spcAft>
                <a:spcPts val="1000"/>
              </a:spcAft>
              <a:buNone/>
              <a:tabLst>
                <a:tab pos="457200" algn="l"/>
              </a:tabLst>
            </a:pPr>
            <a:r>
              <a:rPr lang="en-US" sz="15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11  9 11  9  5  9  5  9 11 11 11  9 11  5 11 20 11  9 11 11 11 20 11 11</a:t>
            </a:r>
          </a:p>
          <a:p>
            <a:pPr marL="0" marR="0" lvl="0" indent="0">
              <a:lnSpc>
                <a:spcPct val="150000"/>
              </a:lnSpc>
              <a:spcBef>
                <a:spcPts val="0"/>
              </a:spcBef>
              <a:spcAft>
                <a:spcPts val="1000"/>
              </a:spcAft>
              <a:buNone/>
              <a:tabLst>
                <a:tab pos="457200" algn="l"/>
              </a:tabLst>
            </a:pPr>
            <a:r>
              <a:rPr lang="en-US" sz="15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9 11 11  9  9 11 11 11 11 11 14 15 11 11 11 11 11  0 21  9 11  9 11 11</a:t>
            </a:r>
          </a:p>
          <a:p>
            <a:pPr marL="0" marR="0" lvl="0" indent="0">
              <a:lnSpc>
                <a:spcPct val="150000"/>
              </a:lnSpc>
              <a:spcBef>
                <a:spcPts val="0"/>
              </a:spcBef>
              <a:spcAft>
                <a:spcPts val="1000"/>
              </a:spcAft>
              <a:buNone/>
              <a:tabLst>
                <a:tab pos="457200" algn="l"/>
              </a:tabLst>
            </a:pPr>
            <a:r>
              <a:rPr lang="en-US" sz="15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 .. .. .. .. .. .. .. .. .. .. .. .. .. .. .. .. .. .. .. .. .. .. .. .. .. .. .. .. .. .. .. .. .. .. .. .. .. .. .. </a:t>
            </a:r>
          </a:p>
          <a:p>
            <a:pPr marL="0" marR="0" lvl="0" indent="0">
              <a:lnSpc>
                <a:spcPct val="150000"/>
              </a:lnSpc>
              <a:spcBef>
                <a:spcPts val="0"/>
              </a:spcBef>
              <a:spcAft>
                <a:spcPts val="1000"/>
              </a:spcAft>
              <a:buNone/>
              <a:tabLst>
                <a:tab pos="457200" algn="l"/>
              </a:tabLst>
            </a:pPr>
            <a:r>
              <a:rPr lang="en-US" sz="15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21 11 11 11 11 11 20  9  0 11 11 11 11  5 11 11  9 11  0  9  0  5 20 11</a:t>
            </a:r>
          </a:p>
          <a:p>
            <a:pPr marL="0" marR="0" lvl="0" indent="0">
              <a:lnSpc>
                <a:spcPct val="150000"/>
              </a:lnSpc>
              <a:spcBef>
                <a:spcPts val="0"/>
              </a:spcBef>
              <a:spcAft>
                <a:spcPts val="1000"/>
              </a:spcAft>
              <a:buNone/>
              <a:tabLst>
                <a:tab pos="457200" algn="l"/>
              </a:tabLst>
            </a:pPr>
            <a:r>
              <a:rPr lang="en-US" sz="15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0 11 18 11 11 11 11  9 11  9  9  9 18  9 20 11]</a:t>
            </a:r>
          </a:p>
          <a:p>
            <a:pPr marL="0" marR="0" lvl="0" indent="0">
              <a:lnSpc>
                <a:spcPct val="150000"/>
              </a:lnSpc>
              <a:spcBef>
                <a:spcPts val="0"/>
              </a:spcBef>
              <a:spcAft>
                <a:spcPts val="1000"/>
              </a:spcAft>
              <a:buNone/>
              <a:tabLst>
                <a:tab pos="457200" algn="l"/>
              </a:tabLst>
            </a:pPr>
            <a:r>
              <a:rPr lang="en-US" sz="15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PCA-RF Accuracy:  98.11075557935591  %</a:t>
            </a:r>
          </a:p>
          <a:p>
            <a:pPr marL="0" marR="0" lvl="0" indent="0">
              <a:lnSpc>
                <a:spcPct val="150000"/>
              </a:lnSpc>
              <a:spcBef>
                <a:spcPts val="0"/>
              </a:spcBef>
              <a:spcAft>
                <a:spcPts val="1000"/>
              </a:spcAft>
              <a:buNone/>
              <a:tabLst>
                <a:tab pos="457200" algn="l"/>
              </a:tabLst>
            </a:pPr>
            <a:endParaRPr lang="en-US" sz="15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1000"/>
              </a:spcAft>
              <a:buNone/>
              <a:tabLst>
                <a:tab pos="457200" algn="l"/>
              </a:tabLst>
            </a:pPr>
            <a:r>
              <a:rPr lang="en-US" sz="15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SVM Accuracy:  92.87808766147013  %</a:t>
            </a:r>
          </a:p>
          <a:p>
            <a:pPr marL="342900" marR="0" lvl="0" indent="-342900">
              <a:lnSpc>
                <a:spcPct val="150000"/>
              </a:lnSpc>
              <a:spcBef>
                <a:spcPts val="0"/>
              </a:spcBef>
              <a:spcAft>
                <a:spcPts val="1000"/>
              </a:spcAft>
              <a:buFont typeface="Arial" panose="020B0604020202020204" pitchFamily="34" charset="0"/>
              <a:buChar char="•"/>
              <a:tabLst>
                <a:tab pos="457200" algn="l"/>
              </a:tabLs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09412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9DDB2-B938-A3CD-4CFE-6BC00D0D5610}"/>
              </a:ext>
            </a:extLst>
          </p:cNvPr>
          <p:cNvSpPr>
            <a:spLocks noGrp="1"/>
          </p:cNvSpPr>
          <p:nvPr>
            <p:ph type="title"/>
          </p:nvPr>
        </p:nvSpPr>
        <p:spPr>
          <a:xfrm>
            <a:off x="838200" y="365126"/>
            <a:ext cx="10515600" cy="558799"/>
          </a:xfrm>
        </p:spPr>
        <p:txBody>
          <a:bodyPr>
            <a:normAutofit fontScale="90000"/>
          </a:bodyPr>
          <a:lstStyle/>
          <a:p>
            <a:r>
              <a:rPr lang="en-US" b="1" u="sng" dirty="0">
                <a:solidFill>
                  <a:srgbClr val="C00000"/>
                </a:solidFill>
                <a:latin typeface="Times New Roman" pitchFamily="18" charset="0"/>
                <a:cs typeface="Times New Roman" pitchFamily="18" charset="0"/>
              </a:rPr>
              <a:t>ACCURACY</a:t>
            </a:r>
            <a:r>
              <a:rPr lang="en-US" sz="4400" b="1" u="sng" dirty="0">
                <a:solidFill>
                  <a:srgbClr val="C00000"/>
                </a:solidFill>
                <a:latin typeface="Times New Roman" pitchFamily="18" charset="0"/>
                <a:cs typeface="Times New Roman" pitchFamily="18" charset="0"/>
              </a:rPr>
              <a:t>                                                  </a:t>
            </a:r>
            <a:endParaRPr lang="en-US" u="sng" dirty="0">
              <a:solidFill>
                <a:srgbClr val="C00000"/>
              </a:solidFill>
            </a:endParaRPr>
          </a:p>
        </p:txBody>
      </p:sp>
      <p:pic>
        <p:nvPicPr>
          <p:cNvPr id="7" name="Content Placeholder 6">
            <a:extLst>
              <a:ext uri="{FF2B5EF4-FFF2-40B4-BE49-F238E27FC236}">
                <a16:creationId xmlns:a16="http://schemas.microsoft.com/office/drawing/2014/main" id="{E681340F-5902-B1A8-CCBC-55820B9CB7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9163" y="1143000"/>
            <a:ext cx="9873673" cy="5091113"/>
          </a:xfrm>
        </p:spPr>
      </p:pic>
    </p:spTree>
    <p:extLst>
      <p:ext uri="{BB962C8B-B14F-4D97-AF65-F5344CB8AC3E}">
        <p14:creationId xmlns:p14="http://schemas.microsoft.com/office/powerpoint/2010/main" val="556792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9DDB2-B938-A3CD-4CFE-6BC00D0D5610}"/>
              </a:ext>
            </a:extLst>
          </p:cNvPr>
          <p:cNvSpPr>
            <a:spLocks noGrp="1"/>
          </p:cNvSpPr>
          <p:nvPr>
            <p:ph type="title"/>
          </p:nvPr>
        </p:nvSpPr>
        <p:spPr>
          <a:xfrm>
            <a:off x="838200" y="365126"/>
            <a:ext cx="10515600" cy="558799"/>
          </a:xfrm>
        </p:spPr>
        <p:txBody>
          <a:bodyPr>
            <a:normAutofit fontScale="90000"/>
          </a:bodyPr>
          <a:lstStyle/>
          <a:p>
            <a:r>
              <a:rPr lang="en-US" b="1" u="sng" dirty="0">
                <a:solidFill>
                  <a:srgbClr val="C00000"/>
                </a:solidFill>
                <a:latin typeface="Times New Roman" pitchFamily="18" charset="0"/>
                <a:cs typeface="Times New Roman" pitchFamily="18" charset="0"/>
              </a:rPr>
              <a:t>CONCLUSION</a:t>
            </a:r>
            <a:r>
              <a:rPr lang="en-US" sz="4400" b="1" u="sng" dirty="0">
                <a:solidFill>
                  <a:srgbClr val="C00000"/>
                </a:solidFill>
                <a:latin typeface="Times New Roman" pitchFamily="18" charset="0"/>
                <a:cs typeface="Times New Roman" pitchFamily="18" charset="0"/>
              </a:rPr>
              <a:t>                                                           </a:t>
            </a:r>
            <a:endParaRPr lang="en-US" u="sng" dirty="0">
              <a:solidFill>
                <a:srgbClr val="C00000"/>
              </a:solidFill>
            </a:endParaRPr>
          </a:p>
        </p:txBody>
      </p:sp>
      <p:sp>
        <p:nvSpPr>
          <p:cNvPr id="3" name="Content Placeholder 2">
            <a:extLst>
              <a:ext uri="{FF2B5EF4-FFF2-40B4-BE49-F238E27FC236}">
                <a16:creationId xmlns:a16="http://schemas.microsoft.com/office/drawing/2014/main" id="{5D9B027D-CF26-446B-C7F1-48C3D0B3067F}"/>
              </a:ext>
            </a:extLst>
          </p:cNvPr>
          <p:cNvSpPr>
            <a:spLocks noGrp="1"/>
          </p:cNvSpPr>
          <p:nvPr>
            <p:ph idx="1"/>
          </p:nvPr>
        </p:nvSpPr>
        <p:spPr>
          <a:xfrm>
            <a:off x="838200" y="1143000"/>
            <a:ext cx="10515600" cy="5091113"/>
          </a:xfrm>
        </p:spPr>
        <p:txBody>
          <a:bodyPr>
            <a:normAutofit/>
          </a:bodyPr>
          <a:lstStyle/>
          <a:p>
            <a:pPr marL="0" marR="0" algn="just">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this project, we have proposed a new approach to detect the emergence of topics in a social network stream.  The basic idea of our approach is to focus on the social aspect of the Grids reflected in the mentioning behavior of users instead of the textual contents.  We have combined the proposed mention model with the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MRF</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change-point detection algorithm . The Micro Grid Anomaly Detection  proposed is an approximation to the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NML code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length that can be computed in a sequential manner. The MRF proposed further employs discounting in the learning of the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AR models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As a final step in our method, we need to convert the change-point scores into binary alarms by thresholding. Since the distribution of change-point scores may change over time, we need to dynamically adjust the threshold to analyze a sequence over a long period of time.  In this subsection, we describe how to dynamically optimize the threshold using the method of dynamic threshold optimization proposed. In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DTO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we use a one-dimensional histogram for the representation of the score distribution. We learn it in a sequential and discounting way..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Arial" panose="020B0604020202020204" pitchFamily="34" charset="0"/>
              <a:buChar char="•"/>
              <a:tabLst>
                <a:tab pos="457200" algn="l"/>
              </a:tabLs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6660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9DDB2-B938-A3CD-4CFE-6BC00D0D5610}"/>
              </a:ext>
            </a:extLst>
          </p:cNvPr>
          <p:cNvSpPr>
            <a:spLocks noGrp="1"/>
          </p:cNvSpPr>
          <p:nvPr>
            <p:ph type="title"/>
          </p:nvPr>
        </p:nvSpPr>
        <p:spPr>
          <a:xfrm>
            <a:off x="838200" y="365126"/>
            <a:ext cx="10515600" cy="558799"/>
          </a:xfrm>
        </p:spPr>
        <p:txBody>
          <a:bodyPr>
            <a:normAutofit fontScale="90000"/>
          </a:bodyPr>
          <a:lstStyle/>
          <a:p>
            <a:r>
              <a:rPr lang="en-US" sz="4400" b="1" u="sng" dirty="0">
                <a:solidFill>
                  <a:srgbClr val="C00000"/>
                </a:solidFill>
                <a:latin typeface="Times New Roman" pitchFamily="18" charset="0"/>
                <a:cs typeface="Times New Roman" pitchFamily="18" charset="0"/>
              </a:rPr>
              <a:t>                                                          </a:t>
            </a:r>
            <a:endParaRPr lang="en-US" u="sng" dirty="0">
              <a:solidFill>
                <a:srgbClr val="C00000"/>
              </a:solidFill>
            </a:endParaRPr>
          </a:p>
        </p:txBody>
      </p:sp>
      <p:sp>
        <p:nvSpPr>
          <p:cNvPr id="3" name="Content Placeholder 2">
            <a:extLst>
              <a:ext uri="{FF2B5EF4-FFF2-40B4-BE49-F238E27FC236}">
                <a16:creationId xmlns:a16="http://schemas.microsoft.com/office/drawing/2014/main" id="{5D9B027D-CF26-446B-C7F1-48C3D0B3067F}"/>
              </a:ext>
            </a:extLst>
          </p:cNvPr>
          <p:cNvSpPr>
            <a:spLocks noGrp="1"/>
          </p:cNvSpPr>
          <p:nvPr>
            <p:ph idx="1"/>
          </p:nvPr>
        </p:nvSpPr>
        <p:spPr>
          <a:xfrm>
            <a:off x="838200" y="1143000"/>
            <a:ext cx="10515600" cy="5091113"/>
          </a:xfrm>
        </p:spPr>
        <p:txBody>
          <a:bodyPr>
            <a:normAutofit/>
          </a:bodyPr>
          <a:lstStyle/>
          <a:p>
            <a:pPr algn="just">
              <a:lnSpc>
                <a:spcPct val="150000"/>
              </a:lnSpc>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552907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9DDB2-B938-A3CD-4CFE-6BC00D0D5610}"/>
              </a:ext>
            </a:extLst>
          </p:cNvPr>
          <p:cNvSpPr>
            <a:spLocks noGrp="1"/>
          </p:cNvSpPr>
          <p:nvPr>
            <p:ph type="title"/>
          </p:nvPr>
        </p:nvSpPr>
        <p:spPr>
          <a:xfrm>
            <a:off x="838200" y="365126"/>
            <a:ext cx="10515600" cy="558799"/>
          </a:xfrm>
        </p:spPr>
        <p:txBody>
          <a:bodyPr>
            <a:normAutofit fontScale="90000"/>
          </a:bodyPr>
          <a:lstStyle/>
          <a:p>
            <a:r>
              <a:rPr lang="en-US" sz="4400" b="1" u="sng" dirty="0">
                <a:solidFill>
                  <a:srgbClr val="C00000"/>
                </a:solidFill>
                <a:latin typeface="Times New Roman" pitchFamily="18" charset="0"/>
                <a:cs typeface="Times New Roman" pitchFamily="18" charset="0"/>
              </a:rPr>
              <a:t>ABSTRACT                                                            </a:t>
            </a:r>
            <a:endParaRPr lang="en-US" u="sng" dirty="0">
              <a:solidFill>
                <a:srgbClr val="C00000"/>
              </a:solidFill>
            </a:endParaRPr>
          </a:p>
        </p:txBody>
      </p:sp>
      <p:sp>
        <p:nvSpPr>
          <p:cNvPr id="3" name="Content Placeholder 2">
            <a:extLst>
              <a:ext uri="{FF2B5EF4-FFF2-40B4-BE49-F238E27FC236}">
                <a16:creationId xmlns:a16="http://schemas.microsoft.com/office/drawing/2014/main" id="{5D9B027D-CF26-446B-C7F1-48C3D0B3067F}"/>
              </a:ext>
            </a:extLst>
          </p:cNvPr>
          <p:cNvSpPr>
            <a:spLocks noGrp="1"/>
          </p:cNvSpPr>
          <p:nvPr>
            <p:ph idx="1"/>
          </p:nvPr>
        </p:nvSpPr>
        <p:spPr>
          <a:xfrm>
            <a:off x="838200" y="1143000"/>
            <a:ext cx="10515600" cy="5091113"/>
          </a:xfrm>
        </p:spPr>
        <p:txBody>
          <a:bodyPr>
            <a:normAutofit lnSpcReduction="10000"/>
          </a:bodyPr>
          <a:lstStyle/>
          <a:p>
            <a:pPr algn="just">
              <a:lnSpc>
                <a:spcPct val="150000"/>
              </a:lnSpc>
            </a:pPr>
            <a:r>
              <a:rPr lang="en-US" sz="1600" dirty="0">
                <a:latin typeface="Times New Roman" pitchFamily="18" charset="0"/>
                <a:cs typeface="Times New Roman" pitchFamily="18" charset="0"/>
              </a:rPr>
              <a:t>With the development of the Internet, cyber-attacks are changing rapidly and the cyber security situation is not optimistic. </a:t>
            </a:r>
            <a:r>
              <a:rPr lang="en-US" sz="1600" b="1" dirty="0">
                <a:latin typeface="Times New Roman" pitchFamily="18" charset="0"/>
                <a:cs typeface="Times New Roman" pitchFamily="18" charset="0"/>
              </a:rPr>
              <a:t>Machine Learning </a:t>
            </a:r>
            <a:r>
              <a:rPr lang="en-US" sz="1600" dirty="0">
                <a:latin typeface="Times New Roman" pitchFamily="18" charset="0"/>
                <a:cs typeface="Times New Roman" pitchFamily="18" charset="0"/>
              </a:rPr>
              <a:t>(ML) and </a:t>
            </a:r>
            <a:r>
              <a:rPr lang="en-US" sz="1600" b="1" dirty="0">
                <a:latin typeface="Times New Roman" pitchFamily="18" charset="0"/>
                <a:cs typeface="Times New Roman" pitchFamily="18" charset="0"/>
              </a:rPr>
              <a:t>Deep Learning</a:t>
            </a:r>
            <a:r>
              <a:rPr lang="en-US" sz="1600" dirty="0">
                <a:latin typeface="Times New Roman" pitchFamily="18" charset="0"/>
                <a:cs typeface="Times New Roman" pitchFamily="18" charset="0"/>
              </a:rPr>
              <a:t> (DL) methods for network analysis of intrusion detection and provides a brief tutorial description of each ML/DL method. Papers representing each method were indexed, read, and summarized based on their temporal or thermal correlations. </a:t>
            </a:r>
          </a:p>
          <a:p>
            <a:pPr algn="just">
              <a:lnSpc>
                <a:spcPct val="150000"/>
              </a:lnSpc>
            </a:pPr>
            <a:r>
              <a:rPr lang="en-US" sz="1600" dirty="0">
                <a:latin typeface="Times New Roman" pitchFamily="18" charset="0"/>
                <a:cs typeface="Times New Roman" pitchFamily="18" charset="0"/>
              </a:rPr>
              <a:t>Because data are so important in ML/DL methods, they describe some of the commonly used network datasets used in ML/DL, discuss the challenges of using ML/DL for cyber security and provide suggestions for research directions.</a:t>
            </a:r>
          </a:p>
          <a:p>
            <a:pPr algn="just">
              <a:lnSpc>
                <a:spcPct val="150000"/>
              </a:lnSpc>
            </a:pPr>
            <a:r>
              <a:rPr lang="en-US" sz="1600" dirty="0">
                <a:latin typeface="Times New Roman" pitchFamily="18" charset="0"/>
                <a:cs typeface="Times New Roman" pitchFamily="18" charset="0"/>
              </a:rPr>
              <a:t>The </a:t>
            </a:r>
            <a:r>
              <a:rPr lang="en-US" sz="1600" b="1" dirty="0">
                <a:latin typeface="Times New Roman" pitchFamily="18" charset="0"/>
                <a:cs typeface="Times New Roman" pitchFamily="18" charset="0"/>
              </a:rPr>
              <a:t>KDD</a:t>
            </a:r>
            <a:r>
              <a:rPr lang="en-US" sz="1600" dirty="0">
                <a:latin typeface="Times New Roman" pitchFamily="18" charset="0"/>
                <a:cs typeface="Times New Roman" pitchFamily="18" charset="0"/>
              </a:rPr>
              <a:t> data set is a well known benchmark in the research of Intrusion Detection techniques. A lot of work is going on for the improvement of intrusion detection strategies while the research on the data used for training and testing the detection model is equally of prime concern because better data quality can improve offline intrusion detection. </a:t>
            </a:r>
          </a:p>
          <a:p>
            <a:pPr algn="just">
              <a:lnSpc>
                <a:spcPct val="150000"/>
              </a:lnSpc>
            </a:pPr>
            <a:r>
              <a:rPr lang="en-US" sz="1600" dirty="0">
                <a:latin typeface="Times New Roman" pitchFamily="18" charset="0"/>
                <a:cs typeface="Times New Roman" pitchFamily="18" charset="0"/>
              </a:rPr>
              <a:t>This project presents the analysis of </a:t>
            </a:r>
            <a:r>
              <a:rPr lang="en-US" sz="1600" b="1" dirty="0">
                <a:latin typeface="Times New Roman" pitchFamily="18" charset="0"/>
                <a:cs typeface="Times New Roman" pitchFamily="18" charset="0"/>
              </a:rPr>
              <a:t>KDD</a:t>
            </a:r>
            <a:r>
              <a:rPr lang="en-US" sz="1600" dirty="0">
                <a:latin typeface="Times New Roman" pitchFamily="18" charset="0"/>
                <a:cs typeface="Times New Roman" pitchFamily="18" charset="0"/>
              </a:rPr>
              <a:t> data set with respect to four classes which are Basic, Content, Traffic and Host in which all data attributes can be categorized using PCA WITH </a:t>
            </a:r>
            <a:r>
              <a:rPr lang="en-US" sz="1600" b="1" dirty="0">
                <a:latin typeface="Times New Roman" pitchFamily="18" charset="0"/>
                <a:cs typeface="Times New Roman" pitchFamily="18" charset="0"/>
              </a:rPr>
              <a:t>Modified Random Forest </a:t>
            </a:r>
            <a:r>
              <a:rPr lang="en-US" sz="1600" dirty="0">
                <a:latin typeface="Times New Roman" pitchFamily="18" charset="0"/>
                <a:cs typeface="Times New Roman" pitchFamily="18" charset="0"/>
              </a:rPr>
              <a:t>(MRF) and SVM . The analysis is done with respect to two prominent evaluation metrics, </a:t>
            </a:r>
            <a:r>
              <a:rPr lang="en-US" sz="1600" b="1" dirty="0">
                <a:latin typeface="Times New Roman" pitchFamily="18" charset="0"/>
                <a:cs typeface="Times New Roman" pitchFamily="18" charset="0"/>
              </a:rPr>
              <a:t>Detection Rate</a:t>
            </a:r>
            <a:r>
              <a:rPr lang="en-US" sz="1600" dirty="0">
                <a:latin typeface="Times New Roman" pitchFamily="18" charset="0"/>
                <a:cs typeface="Times New Roman" pitchFamily="18" charset="0"/>
              </a:rPr>
              <a:t> (DR) and </a:t>
            </a:r>
            <a:r>
              <a:rPr lang="en-US" sz="1600" b="1" dirty="0">
                <a:latin typeface="Times New Roman" pitchFamily="18" charset="0"/>
                <a:cs typeface="Times New Roman" pitchFamily="18" charset="0"/>
              </a:rPr>
              <a:t>False Alarm Rate </a:t>
            </a:r>
            <a:r>
              <a:rPr lang="en-US" sz="1600" dirty="0">
                <a:latin typeface="Times New Roman" pitchFamily="18" charset="0"/>
                <a:cs typeface="Times New Roman" pitchFamily="18" charset="0"/>
              </a:rPr>
              <a:t>(FAR) for an </a:t>
            </a:r>
            <a:r>
              <a:rPr lang="en-US" sz="1600" b="1" dirty="0">
                <a:latin typeface="Times New Roman" pitchFamily="18" charset="0"/>
                <a:cs typeface="Times New Roman" pitchFamily="18" charset="0"/>
              </a:rPr>
              <a:t>Intrusion Detection System </a:t>
            </a:r>
            <a:r>
              <a:rPr lang="en-US" sz="1600" dirty="0">
                <a:latin typeface="Times New Roman" pitchFamily="18" charset="0"/>
                <a:cs typeface="Times New Roman" pitchFamily="18" charset="0"/>
              </a:rPr>
              <a:t>(IDS).</a:t>
            </a:r>
          </a:p>
        </p:txBody>
      </p:sp>
    </p:spTree>
    <p:extLst>
      <p:ext uri="{BB962C8B-B14F-4D97-AF65-F5344CB8AC3E}">
        <p14:creationId xmlns:p14="http://schemas.microsoft.com/office/powerpoint/2010/main" val="3095909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9DDB2-B938-A3CD-4CFE-6BC00D0D5610}"/>
              </a:ext>
            </a:extLst>
          </p:cNvPr>
          <p:cNvSpPr>
            <a:spLocks noGrp="1"/>
          </p:cNvSpPr>
          <p:nvPr>
            <p:ph type="title"/>
          </p:nvPr>
        </p:nvSpPr>
        <p:spPr>
          <a:xfrm>
            <a:off x="838200" y="365126"/>
            <a:ext cx="10515600" cy="558799"/>
          </a:xfrm>
        </p:spPr>
        <p:txBody>
          <a:bodyPr>
            <a:normAutofit fontScale="90000"/>
          </a:bodyPr>
          <a:lstStyle/>
          <a:p>
            <a:r>
              <a:rPr lang="en-US" sz="4400" b="1" u="sng" dirty="0">
                <a:solidFill>
                  <a:srgbClr val="C00000"/>
                </a:solidFill>
                <a:latin typeface="Times New Roman"/>
                <a:ea typeface="Calibri"/>
              </a:rPr>
              <a:t>EXISTING SYSTEM</a:t>
            </a:r>
            <a:r>
              <a:rPr lang="en-US" sz="4400" b="1" u="sng" dirty="0">
                <a:solidFill>
                  <a:srgbClr val="C00000"/>
                </a:solidFill>
                <a:latin typeface="Times New Roman" pitchFamily="18" charset="0"/>
                <a:cs typeface="Times New Roman" pitchFamily="18" charset="0"/>
              </a:rPr>
              <a:t>                                                         </a:t>
            </a:r>
            <a:endParaRPr lang="en-US" u="sng" dirty="0">
              <a:solidFill>
                <a:srgbClr val="C00000"/>
              </a:solidFill>
            </a:endParaRPr>
          </a:p>
        </p:txBody>
      </p:sp>
      <p:sp>
        <p:nvSpPr>
          <p:cNvPr id="3" name="Content Placeholder 2">
            <a:extLst>
              <a:ext uri="{FF2B5EF4-FFF2-40B4-BE49-F238E27FC236}">
                <a16:creationId xmlns:a16="http://schemas.microsoft.com/office/drawing/2014/main" id="{5D9B027D-CF26-446B-C7F1-48C3D0B3067F}"/>
              </a:ext>
            </a:extLst>
          </p:cNvPr>
          <p:cNvSpPr>
            <a:spLocks noGrp="1"/>
          </p:cNvSpPr>
          <p:nvPr>
            <p:ph idx="1"/>
          </p:nvPr>
        </p:nvSpPr>
        <p:spPr>
          <a:xfrm>
            <a:off x="838200" y="1143000"/>
            <a:ext cx="10515600" cy="5091113"/>
          </a:xfrm>
        </p:spPr>
        <p:txBody>
          <a:bodyPr>
            <a:normAutofit lnSpcReduction="10000"/>
          </a:bodyPr>
          <a:lstStyle/>
          <a:p>
            <a:pPr algn="just">
              <a:lnSpc>
                <a:spcPct val="170000"/>
              </a:lnSpc>
            </a:pPr>
            <a:r>
              <a:rPr lang="en-US" sz="1600" dirty="0">
                <a:latin typeface="Times New Roman"/>
                <a:ea typeface="Calibri"/>
              </a:rPr>
              <a:t>Microgrid as a small-size power system covers both the generation and consumption sides which makes it possible to operate in two operation modes of grid-connected and is landed. Beside the physical layer including different </a:t>
            </a:r>
            <a:r>
              <a:rPr lang="en-US" sz="1600" b="1" dirty="0">
                <a:latin typeface="Times New Roman"/>
                <a:ea typeface="Calibri"/>
              </a:rPr>
              <a:t>Distributed Generations </a:t>
            </a:r>
            <a:r>
              <a:rPr lang="en-US" sz="1600" dirty="0">
                <a:latin typeface="Times New Roman"/>
                <a:ea typeface="Calibri"/>
              </a:rPr>
              <a:t>(DGs) and renewable energy sources, loads and storage units, a microgrid has an interconnected cyber layer mainly dealing with data transmission and decision making based on data gathering.</a:t>
            </a:r>
          </a:p>
          <a:p>
            <a:pPr algn="just">
              <a:lnSpc>
                <a:spcPct val="170000"/>
              </a:lnSpc>
            </a:pPr>
            <a:r>
              <a:rPr lang="en-US" sz="1600" dirty="0">
                <a:latin typeface="Times New Roman"/>
                <a:ea typeface="Calibri"/>
              </a:rPr>
              <a:t>It cannot be applied when the contents of the messages are mostly non textual information. On the other hand, the “words” formed by mentions are unique, require little preprocessing to obtain (the information is often separated from the contents), and are available regardless of the nature of the contents.</a:t>
            </a:r>
          </a:p>
          <a:p>
            <a:pPr marL="0" indent="0" algn="just">
              <a:lnSpc>
                <a:spcPct val="170000"/>
              </a:lnSpc>
              <a:buNone/>
            </a:pPr>
            <a:r>
              <a:rPr lang="en-US" sz="1600" b="1" dirty="0">
                <a:solidFill>
                  <a:srgbClr val="C00000"/>
                </a:solidFill>
                <a:latin typeface="Times New Roman" pitchFamily="18" charset="0"/>
                <a:cs typeface="Times New Roman" pitchFamily="18" charset="0"/>
              </a:rPr>
              <a:t>DRAWBACKS</a:t>
            </a:r>
          </a:p>
          <a:p>
            <a:pPr lvl="0" algn="just">
              <a:lnSpc>
                <a:spcPct val="150000"/>
              </a:lnSpc>
            </a:pPr>
            <a:r>
              <a:rPr lang="en-US" sz="1600" dirty="0">
                <a:latin typeface="Times New Roman" pitchFamily="18" charset="0"/>
                <a:cs typeface="Times New Roman" pitchFamily="18" charset="0"/>
              </a:rPr>
              <a:t>Dynamic approach is to alert the users</a:t>
            </a:r>
          </a:p>
          <a:p>
            <a:pPr lvl="0" algn="just">
              <a:lnSpc>
                <a:spcPct val="150000"/>
              </a:lnSpc>
            </a:pPr>
            <a:r>
              <a:rPr lang="en-US" sz="1600" dirty="0">
                <a:latin typeface="Times New Roman" pitchFamily="18" charset="0"/>
                <a:cs typeface="Times New Roman" pitchFamily="18" charset="0"/>
              </a:rPr>
              <a:t>Smartphone users about suspicious profiles located </a:t>
            </a:r>
          </a:p>
          <a:p>
            <a:pPr lvl="0" algn="just">
              <a:lnSpc>
                <a:spcPct val="150000"/>
              </a:lnSpc>
            </a:pPr>
            <a:r>
              <a:rPr lang="en-US" sz="1600" dirty="0">
                <a:latin typeface="Times New Roman" pitchFamily="18" charset="0"/>
                <a:cs typeface="Times New Roman" pitchFamily="18" charset="0"/>
              </a:rPr>
              <a:t>Detection of Random Link Attacks Malicious users create false</a:t>
            </a:r>
            <a:endParaRPr lang="en-US" sz="1600" dirty="0">
              <a:solidFill>
                <a:srgbClr val="C00000"/>
              </a:solidFill>
              <a:latin typeface="Times New Roman"/>
              <a:ea typeface="Calibri"/>
            </a:endParaRPr>
          </a:p>
        </p:txBody>
      </p:sp>
    </p:spTree>
    <p:extLst>
      <p:ext uri="{BB962C8B-B14F-4D97-AF65-F5344CB8AC3E}">
        <p14:creationId xmlns:p14="http://schemas.microsoft.com/office/powerpoint/2010/main" val="2222395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9DDB2-B938-A3CD-4CFE-6BC00D0D5610}"/>
              </a:ext>
            </a:extLst>
          </p:cNvPr>
          <p:cNvSpPr>
            <a:spLocks noGrp="1"/>
          </p:cNvSpPr>
          <p:nvPr>
            <p:ph type="title"/>
          </p:nvPr>
        </p:nvSpPr>
        <p:spPr>
          <a:xfrm>
            <a:off x="838200" y="365126"/>
            <a:ext cx="10515600" cy="558799"/>
          </a:xfrm>
        </p:spPr>
        <p:txBody>
          <a:bodyPr>
            <a:normAutofit fontScale="90000"/>
          </a:bodyPr>
          <a:lstStyle/>
          <a:p>
            <a:r>
              <a:rPr lang="en-US" sz="4400" b="1" u="sng" dirty="0">
                <a:solidFill>
                  <a:srgbClr val="C00000"/>
                </a:solidFill>
                <a:latin typeface="Times New Roman"/>
                <a:ea typeface="Calibri"/>
              </a:rPr>
              <a:t>PROPOSED SYSTEM</a:t>
            </a:r>
            <a:r>
              <a:rPr lang="en-US" sz="4400" b="1" u="sng" dirty="0">
                <a:solidFill>
                  <a:srgbClr val="C00000"/>
                </a:solidFill>
                <a:latin typeface="Times New Roman" pitchFamily="18" charset="0"/>
                <a:cs typeface="Times New Roman" pitchFamily="18" charset="0"/>
              </a:rPr>
              <a:t>                     </a:t>
            </a:r>
            <a:endParaRPr lang="en-US" u="sng" dirty="0">
              <a:solidFill>
                <a:srgbClr val="C00000"/>
              </a:solidFill>
            </a:endParaRPr>
          </a:p>
        </p:txBody>
      </p:sp>
      <p:sp>
        <p:nvSpPr>
          <p:cNvPr id="3" name="Content Placeholder 2">
            <a:extLst>
              <a:ext uri="{FF2B5EF4-FFF2-40B4-BE49-F238E27FC236}">
                <a16:creationId xmlns:a16="http://schemas.microsoft.com/office/drawing/2014/main" id="{5D9B027D-CF26-446B-C7F1-48C3D0B3067F}"/>
              </a:ext>
            </a:extLst>
          </p:cNvPr>
          <p:cNvSpPr>
            <a:spLocks noGrp="1"/>
          </p:cNvSpPr>
          <p:nvPr>
            <p:ph idx="1"/>
          </p:nvPr>
        </p:nvSpPr>
        <p:spPr>
          <a:xfrm>
            <a:off x="838200" y="1143000"/>
            <a:ext cx="10515600" cy="5091113"/>
          </a:xfrm>
        </p:spPr>
        <p:txBody>
          <a:bodyPr>
            <a:normAutofit/>
          </a:bodyPr>
          <a:lstStyle/>
          <a:p>
            <a:pPr algn="just">
              <a:lnSpc>
                <a:spcPct val="150000"/>
              </a:lnSpc>
            </a:pPr>
            <a:r>
              <a:rPr lang="en-US" sz="1600" dirty="0">
                <a:latin typeface="Times New Roman"/>
                <a:ea typeface="Calibri"/>
              </a:rPr>
              <a:t>The basic idea of our approach is to focus on the social aspect of the Grids reflected in the mentioning behavior of users instead of the textual contents. </a:t>
            </a:r>
          </a:p>
          <a:p>
            <a:pPr algn="just">
              <a:lnSpc>
                <a:spcPct val="150000"/>
              </a:lnSpc>
            </a:pPr>
            <a:r>
              <a:rPr lang="en-US" sz="1600" dirty="0">
                <a:latin typeface="Times New Roman"/>
                <a:ea typeface="Calibri"/>
              </a:rPr>
              <a:t>We have proposed a probability model that captures both the number of mentions per Grid and the frequency of mentioned.</a:t>
            </a:r>
          </a:p>
          <a:p>
            <a:pPr algn="just">
              <a:lnSpc>
                <a:spcPct val="150000"/>
              </a:lnSpc>
            </a:pPr>
            <a:r>
              <a:rPr lang="en-US" sz="1600" dirty="0">
                <a:latin typeface="Times New Roman"/>
                <a:ea typeface="Calibri"/>
              </a:rPr>
              <a:t>For each new Grid we use samples within the past time interval for the corresponding user for training the mention model we propose below. </a:t>
            </a:r>
          </a:p>
          <a:p>
            <a:pPr algn="just">
              <a:lnSpc>
                <a:spcPct val="150000"/>
              </a:lnSpc>
            </a:pPr>
            <a:r>
              <a:rPr lang="en-US" sz="1600" dirty="0">
                <a:latin typeface="Times New Roman"/>
                <a:ea typeface="Calibri"/>
              </a:rPr>
              <a:t>We assign anomaly score to each Grid based on the learned probability distribution. The score is then aggregated over users and further fed into a change point analysis.</a:t>
            </a:r>
          </a:p>
          <a:p>
            <a:pPr marL="0" indent="0" algn="just">
              <a:lnSpc>
                <a:spcPct val="150000"/>
              </a:lnSpc>
              <a:buNone/>
            </a:pPr>
            <a:r>
              <a:rPr lang="en-US" sz="1600" b="1" dirty="0">
                <a:solidFill>
                  <a:srgbClr val="C00000"/>
                </a:solidFill>
                <a:latin typeface="Times New Roman"/>
                <a:ea typeface="Calibri"/>
              </a:rPr>
              <a:t>ADVANTAGES</a:t>
            </a:r>
          </a:p>
          <a:p>
            <a:pPr algn="just">
              <a:lnSpc>
                <a:spcPct val="150000"/>
              </a:lnSpc>
              <a:spcBef>
                <a:spcPts val="0"/>
              </a:spcBef>
              <a:tabLst>
                <a:tab pos="114300" algn="l"/>
                <a:tab pos="914400" algn="l"/>
              </a:tabLst>
            </a:pPr>
            <a:r>
              <a:rPr lang="en-US" sz="1600" dirty="0">
                <a:latin typeface="Times New Roman" pitchFamily="18" charset="0"/>
                <a:ea typeface="Times New Roman"/>
                <a:cs typeface="Times New Roman" pitchFamily="18" charset="0"/>
              </a:rPr>
              <a:t>The keyword-based methods on “</a:t>
            </a:r>
            <a:r>
              <a:rPr lang="en-US" sz="1600" b="1">
                <a:latin typeface="Times New Roman" pitchFamily="18" charset="0"/>
                <a:ea typeface="Times New Roman"/>
                <a:cs typeface="Times New Roman" pitchFamily="18" charset="0"/>
              </a:rPr>
              <a:t>International Conference on </a:t>
            </a:r>
            <a:r>
              <a:rPr lang="en-US" sz="1600" b="1" dirty="0">
                <a:latin typeface="Times New Roman" pitchFamily="18" charset="0"/>
                <a:ea typeface="Times New Roman"/>
                <a:cs typeface="Times New Roman" pitchFamily="18" charset="0"/>
              </a:rPr>
              <a:t>Smart Grid</a:t>
            </a:r>
            <a:r>
              <a:rPr lang="en-US" sz="1600" dirty="0">
                <a:latin typeface="Times New Roman" pitchFamily="18" charset="0"/>
                <a:ea typeface="Times New Roman"/>
                <a:cs typeface="Times New Roman" pitchFamily="18" charset="0"/>
              </a:rPr>
              <a:t>” data sets. </a:t>
            </a:r>
          </a:p>
          <a:p>
            <a:pPr algn="just">
              <a:lnSpc>
                <a:spcPct val="150000"/>
              </a:lnSpc>
              <a:spcBef>
                <a:spcPts val="0"/>
              </a:spcBef>
              <a:tabLst>
                <a:tab pos="114300" algn="l"/>
                <a:tab pos="914400" algn="l"/>
              </a:tabLst>
            </a:pPr>
            <a:r>
              <a:rPr lang="en-US" sz="1600" dirty="0">
                <a:latin typeface="Times New Roman" pitchFamily="18" charset="0"/>
                <a:ea typeface="Times New Roman"/>
                <a:cs typeface="Times New Roman" pitchFamily="18" charset="0"/>
              </a:rPr>
              <a:t>High in accuracy.</a:t>
            </a:r>
          </a:p>
          <a:p>
            <a:pPr algn="just">
              <a:lnSpc>
                <a:spcPct val="150000"/>
              </a:lnSpc>
              <a:spcBef>
                <a:spcPts val="0"/>
              </a:spcBef>
              <a:tabLst>
                <a:tab pos="114300" algn="l"/>
                <a:tab pos="914400" algn="l"/>
              </a:tabLst>
            </a:pPr>
            <a:r>
              <a:rPr lang="en-US" sz="1600" dirty="0">
                <a:latin typeface="Times New Roman" pitchFamily="18" charset="0"/>
                <a:ea typeface="Times New Roman"/>
                <a:cs typeface="Times New Roman" pitchFamily="18" charset="0"/>
              </a:rPr>
              <a:t>Minimum computation time</a:t>
            </a:r>
          </a:p>
          <a:p>
            <a:pPr algn="just">
              <a:lnSpc>
                <a:spcPct val="150000"/>
              </a:lnSpc>
              <a:spcBef>
                <a:spcPts val="0"/>
              </a:spcBef>
              <a:tabLst>
                <a:tab pos="114300" algn="l"/>
                <a:tab pos="914400" algn="l"/>
              </a:tabLst>
            </a:pPr>
            <a:r>
              <a:rPr lang="en-US" sz="1600" dirty="0">
                <a:latin typeface="Times New Roman" pitchFamily="18" charset="0"/>
                <a:ea typeface="Times New Roman"/>
                <a:cs typeface="Times New Roman" pitchFamily="18" charset="0"/>
              </a:rPr>
              <a:t>Fast and easily find anomaly users.</a:t>
            </a:r>
          </a:p>
          <a:p>
            <a:pPr marL="0" indent="0" algn="just">
              <a:lnSpc>
                <a:spcPct val="150000"/>
              </a:lnSpc>
              <a:buNone/>
            </a:pPr>
            <a:endParaRPr lang="en-US" sz="1600" dirty="0">
              <a:solidFill>
                <a:srgbClr val="C00000"/>
              </a:solidFill>
              <a:latin typeface="Times New Roman"/>
              <a:ea typeface="Calibri"/>
            </a:endParaRPr>
          </a:p>
        </p:txBody>
      </p:sp>
    </p:spTree>
    <p:extLst>
      <p:ext uri="{BB962C8B-B14F-4D97-AF65-F5344CB8AC3E}">
        <p14:creationId xmlns:p14="http://schemas.microsoft.com/office/powerpoint/2010/main" val="2300189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9DDB2-B938-A3CD-4CFE-6BC00D0D5610}"/>
              </a:ext>
            </a:extLst>
          </p:cNvPr>
          <p:cNvSpPr>
            <a:spLocks noGrp="1"/>
          </p:cNvSpPr>
          <p:nvPr>
            <p:ph type="title"/>
          </p:nvPr>
        </p:nvSpPr>
        <p:spPr>
          <a:xfrm>
            <a:off x="839788" y="161926"/>
            <a:ext cx="10515600" cy="876300"/>
          </a:xfrm>
        </p:spPr>
        <p:txBody>
          <a:bodyPr>
            <a:normAutofit/>
          </a:bodyPr>
          <a:lstStyle/>
          <a:p>
            <a:r>
              <a:rPr lang="en-US" sz="4000" b="1" u="sng" dirty="0">
                <a:solidFill>
                  <a:srgbClr val="C00000"/>
                </a:solidFill>
                <a:latin typeface="Times New Roman" panose="02020603050405020304" pitchFamily="18" charset="0"/>
                <a:cs typeface="Times New Roman" panose="02020603050405020304" pitchFamily="18" charset="0"/>
              </a:rPr>
              <a:t>REQUIREMENT </a:t>
            </a:r>
            <a:r>
              <a:rPr lang="en-US" sz="4400" b="1" u="sng" dirty="0">
                <a:solidFill>
                  <a:srgbClr val="C00000"/>
                </a:solidFill>
                <a:latin typeface="Times New Roman" pitchFamily="18" charset="0"/>
                <a:cs typeface="Times New Roman" pitchFamily="18" charset="0"/>
              </a:rPr>
              <a:t>                                                        </a:t>
            </a:r>
            <a:endParaRPr lang="en-US" u="sng" dirty="0">
              <a:solidFill>
                <a:srgbClr val="C00000"/>
              </a:solidFill>
            </a:endParaRPr>
          </a:p>
        </p:txBody>
      </p:sp>
      <p:sp>
        <p:nvSpPr>
          <p:cNvPr id="4" name="Text Placeholder 3">
            <a:extLst>
              <a:ext uri="{FF2B5EF4-FFF2-40B4-BE49-F238E27FC236}">
                <a16:creationId xmlns:a16="http://schemas.microsoft.com/office/drawing/2014/main" id="{61C1A831-4922-DD61-6EBE-701979B40B39}"/>
              </a:ext>
            </a:extLst>
          </p:cNvPr>
          <p:cNvSpPr>
            <a:spLocks noGrp="1"/>
          </p:cNvSpPr>
          <p:nvPr>
            <p:ph type="body" idx="1"/>
          </p:nvPr>
        </p:nvSpPr>
        <p:spPr>
          <a:xfrm>
            <a:off x="665164" y="1038226"/>
            <a:ext cx="5157787" cy="1325563"/>
          </a:xfrm>
          <a:ln/>
        </p:spPr>
        <p:style>
          <a:lnRef idx="1">
            <a:schemeClr val="accent2"/>
          </a:lnRef>
          <a:fillRef idx="2">
            <a:schemeClr val="accent2"/>
          </a:fillRef>
          <a:effectRef idx="1">
            <a:schemeClr val="accent2"/>
          </a:effectRef>
          <a:fontRef idx="minor">
            <a:schemeClr val="dk1"/>
          </a:fontRef>
        </p:style>
        <p:txBody>
          <a:bodyPr>
            <a:noAutofit/>
          </a:bodyPr>
          <a:lstStyle/>
          <a:p>
            <a:pPr algn="ctr"/>
            <a:r>
              <a:rPr lang="en-US" sz="2800" b="1" dirty="0">
                <a:effectLst/>
                <a:latin typeface="Times New Roman" panose="02020603050405020304" pitchFamily="18" charset="0"/>
                <a:ea typeface="Calibri" panose="020F0502020204030204" pitchFamily="34" charset="0"/>
              </a:rPr>
              <a:t>HARDWARE</a:t>
            </a:r>
          </a:p>
          <a:p>
            <a:pPr algn="ctr"/>
            <a:r>
              <a:rPr lang="en-US" sz="2800" b="1" dirty="0">
                <a:effectLst/>
                <a:latin typeface="Times New Roman" panose="02020603050405020304" pitchFamily="18" charset="0"/>
                <a:ea typeface="Calibri" panose="020F0502020204030204" pitchFamily="34" charset="0"/>
              </a:rPr>
              <a:t>REQUIREMENTS</a:t>
            </a:r>
            <a:endParaRPr lang="en-US" sz="2800" dirty="0"/>
          </a:p>
        </p:txBody>
      </p:sp>
      <p:sp>
        <p:nvSpPr>
          <p:cNvPr id="3" name="Content Placeholder 2">
            <a:extLst>
              <a:ext uri="{FF2B5EF4-FFF2-40B4-BE49-F238E27FC236}">
                <a16:creationId xmlns:a16="http://schemas.microsoft.com/office/drawing/2014/main" id="{5D9B027D-CF26-446B-C7F1-48C3D0B3067F}"/>
              </a:ext>
            </a:extLst>
          </p:cNvPr>
          <p:cNvSpPr>
            <a:spLocks noGrp="1"/>
          </p:cNvSpPr>
          <p:nvPr>
            <p:ph sz="half" idx="2"/>
          </p:nvPr>
        </p:nvSpPr>
        <p:spPr>
          <a:xfrm>
            <a:off x="665164" y="2278063"/>
            <a:ext cx="4983162" cy="3684588"/>
          </a:xfrm>
        </p:spPr>
        <p:txBody>
          <a:bodyPr>
            <a:normAutofit lnSpcReduction="10000"/>
          </a:bodyPr>
          <a:lstStyle/>
          <a:p>
            <a:pPr marR="0" indent="0" algn="just">
              <a:lnSpc>
                <a:spcPct val="150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210000"/>
              </a:lnSpc>
              <a:spcBef>
                <a:spcPts val="0"/>
              </a:spcBef>
              <a:spcAft>
                <a:spcPts val="0"/>
              </a:spcAft>
              <a:buFont typeface="Wingdings" panose="05000000000000000000" pitchFamily="2" charset="2"/>
              <a:buChar char="Ø"/>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Type        : AMD RYZEN 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210000"/>
              </a:lnSpc>
              <a:spcBef>
                <a:spcPts val="0"/>
              </a:spcBef>
              <a:spcAft>
                <a:spcPts val="0"/>
              </a:spcAft>
              <a:buFont typeface="Wingdings" panose="05000000000000000000" pitchFamily="2" charset="2"/>
              <a:buChar char="Ø"/>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Speed                       : 4.40GHZ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210000"/>
              </a:lnSpc>
              <a:spcBef>
                <a:spcPts val="0"/>
              </a:spcBef>
              <a:spcAft>
                <a:spcPts val="0"/>
              </a:spcAft>
              <a:buFont typeface="Wingdings" panose="05000000000000000000" pitchFamily="2" charset="2"/>
              <a:buChar char="Ø"/>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:16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210000"/>
              </a:lnSpc>
              <a:spcBef>
                <a:spcPts val="0"/>
              </a:spcBef>
              <a:spcAft>
                <a:spcPts val="0"/>
              </a:spcAft>
              <a:buFont typeface="Wingdings" panose="05000000000000000000" pitchFamily="2" charset="2"/>
              <a:buChar char="Ø"/>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 1 TB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210000"/>
              </a:lnSpc>
              <a:spcBef>
                <a:spcPts val="0"/>
              </a:spcBef>
              <a:spcAft>
                <a:spcPts val="0"/>
              </a:spcAft>
              <a:buFont typeface="Wingdings" panose="05000000000000000000" pitchFamily="2" charset="2"/>
              <a:buChar char="Ø"/>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Keyboard	   :101/102 Standard Keys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200000"/>
              </a:lnSpc>
              <a:spcBef>
                <a:spcPts val="0"/>
              </a:spcBef>
              <a:spcAft>
                <a:spcPts val="0"/>
              </a:spcAft>
              <a:buFont typeface="Wingdings" panose="05000000000000000000" pitchFamily="2" charset="2"/>
              <a:buChar char="Ø"/>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Mouse	</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Optical  Mouse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 Placeholder 4">
            <a:extLst>
              <a:ext uri="{FF2B5EF4-FFF2-40B4-BE49-F238E27FC236}">
                <a16:creationId xmlns:a16="http://schemas.microsoft.com/office/drawing/2014/main" id="{722BE4F1-9962-FD8A-DCC7-1AAF6BA5CE23}"/>
              </a:ext>
            </a:extLst>
          </p:cNvPr>
          <p:cNvSpPr>
            <a:spLocks noGrp="1"/>
          </p:cNvSpPr>
          <p:nvPr>
            <p:ph type="body" sz="quarter" idx="3"/>
          </p:nvPr>
        </p:nvSpPr>
        <p:spPr>
          <a:xfrm>
            <a:off x="6096000" y="1038226"/>
            <a:ext cx="5157216" cy="1325563"/>
          </a:xfrm>
        </p:spPr>
        <p:style>
          <a:lnRef idx="1">
            <a:schemeClr val="accent2"/>
          </a:lnRef>
          <a:fillRef idx="2">
            <a:schemeClr val="accent2"/>
          </a:fillRef>
          <a:effectRef idx="1">
            <a:schemeClr val="accent2"/>
          </a:effectRef>
          <a:fontRef idx="minor">
            <a:schemeClr val="dk1"/>
          </a:fontRef>
        </p:style>
        <p:txBody>
          <a:bodyPr>
            <a:normAutofit fontScale="25000" lnSpcReduction="20000"/>
          </a:bodyPr>
          <a:lstStyle/>
          <a:p>
            <a:pPr algn="ct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sz="86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11200" b="1" dirty="0">
                <a:effectLst/>
                <a:latin typeface="Times New Roman" panose="02020603050405020304" pitchFamily="18" charset="0"/>
                <a:ea typeface="Calibri" panose="020F0502020204030204" pitchFamily="34" charset="0"/>
                <a:cs typeface="Times New Roman" panose="02020603050405020304" pitchFamily="18" charset="0"/>
              </a:rPr>
              <a:t>SOFTWARE</a:t>
            </a:r>
          </a:p>
          <a:p>
            <a:pPr algn="ctr"/>
            <a:r>
              <a:rPr lang="en-US" sz="11200" b="1" dirty="0">
                <a:effectLst/>
                <a:latin typeface="Times New Roman" panose="02020603050405020304" pitchFamily="18" charset="0"/>
                <a:ea typeface="Calibri" panose="020F0502020204030204" pitchFamily="34" charset="0"/>
                <a:cs typeface="Times New Roman" panose="02020603050405020304" pitchFamily="18" charset="0"/>
              </a:rPr>
              <a:t> REQUIREMENTS</a:t>
            </a:r>
            <a:endParaRPr lang="en-US" sz="1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6" name="Content Placeholder 5">
            <a:extLst>
              <a:ext uri="{FF2B5EF4-FFF2-40B4-BE49-F238E27FC236}">
                <a16:creationId xmlns:a16="http://schemas.microsoft.com/office/drawing/2014/main" id="{3AAB39DE-8F91-FB10-F3B0-2368D94006AC}"/>
              </a:ext>
            </a:extLst>
          </p:cNvPr>
          <p:cNvSpPr>
            <a:spLocks noGrp="1"/>
          </p:cNvSpPr>
          <p:nvPr>
            <p:ph sz="quarter" idx="4"/>
          </p:nvPr>
        </p:nvSpPr>
        <p:spPr>
          <a:xfrm>
            <a:off x="6070028" y="2135186"/>
            <a:ext cx="5183188" cy="3684588"/>
          </a:xfrm>
        </p:spPr>
        <p:txBody>
          <a:bodyPr>
            <a:normAutofit lnSpcReduction="10000"/>
          </a:bodyPr>
          <a:lstStyle/>
          <a:p>
            <a:pPr marL="0" indent="0" algn="just">
              <a:lnSpc>
                <a:spcPct val="210000"/>
              </a:lnSpc>
              <a:spcBef>
                <a:spcPts val="0"/>
              </a:spcBef>
              <a:buNone/>
              <a:tabLst>
                <a:tab pos="457200" algn="l"/>
              </a:tabLst>
            </a:pPr>
            <a:endParaRPr lang="en-US" sz="1800" dirty="0">
              <a:solidFill>
                <a:srgbClr val="000000"/>
              </a:solidFill>
              <a:effectLst/>
              <a:latin typeface="Times New Roman" panose="02020603050405020304" pitchFamily="18" charset="0"/>
              <a:ea typeface="Calibri" panose="020F0502020204030204" pitchFamily="34" charset="0"/>
            </a:endParaRPr>
          </a:p>
          <a:p>
            <a:pPr algn="just">
              <a:lnSpc>
                <a:spcPct val="210000"/>
              </a:lnSpc>
              <a:spcBef>
                <a:spcPts val="0"/>
              </a:spcBef>
              <a:buFont typeface="Wingdings" panose="05000000000000000000" pitchFamily="2" charset="2"/>
              <a:buChar char="Ø"/>
              <a:tabLst>
                <a:tab pos="457200" algn="l"/>
              </a:tabLst>
            </a:pPr>
            <a:r>
              <a:rPr lang="en-US" sz="1800" dirty="0">
                <a:solidFill>
                  <a:srgbClr val="000000"/>
                </a:solidFill>
                <a:effectLst/>
                <a:latin typeface="Times New Roman" panose="02020603050405020304" pitchFamily="18" charset="0"/>
                <a:ea typeface="Calibri" panose="020F0502020204030204" pitchFamily="34" charset="0"/>
              </a:rPr>
              <a:t>Operating System      :   Windows 10 </a:t>
            </a:r>
            <a:endParaRPr lang="en-US" sz="1800" b="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60000"/>
              </a:lnSpc>
              <a:spcBef>
                <a:spcPts val="0"/>
              </a:spcBef>
              <a:buFont typeface="Wingdings" panose="05000000000000000000" pitchFamily="2" charset="2"/>
              <a:buChar char="Ø"/>
              <a:tabLst>
                <a:tab pos="457200" algn="l"/>
              </a:tabLst>
            </a:pPr>
            <a:r>
              <a:rPr lang="en-US" sz="1800" b="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Front End                   :   Jupyter Notebook /</a:t>
            </a:r>
            <a:r>
              <a:rPr lang="en-US" sz="1800" b="0" kern="0"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Anaconda tool</a:t>
            </a:r>
          </a:p>
          <a:p>
            <a:pPr algn="just">
              <a:lnSpc>
                <a:spcPct val="210000"/>
              </a:lnSpc>
              <a:spcBef>
                <a:spcPts val="0"/>
              </a:spcBef>
              <a:buFont typeface="Wingdings" panose="05000000000000000000" pitchFamily="2" charset="2"/>
              <a:buChar char="Ø"/>
              <a:tabLst>
                <a:tab pos="457200" algn="l"/>
              </a:tabLst>
            </a:pPr>
            <a:r>
              <a:rPr lang="en-US" sz="1800" b="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Coding Language      </a:t>
            </a:r>
            <a:r>
              <a:rPr lang="en-US" sz="18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b="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Python</a:t>
            </a:r>
            <a:endParaRPr lang="en-US" sz="1800" b="1" kern="0" dirty="0">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endParaRPr>
          </a:p>
          <a:p>
            <a:pPr marL="0" indent="0" algn="just">
              <a:lnSpc>
                <a:spcPct val="260000"/>
              </a:lnSpc>
              <a:spcBef>
                <a:spcPts val="0"/>
              </a:spcBef>
              <a:buNone/>
              <a:tabLst>
                <a:tab pos="457200" algn="l"/>
              </a:tabLst>
            </a:pPr>
            <a:endParaRPr lang="en-US" sz="1800" b="1" kern="0" dirty="0">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Ø"/>
              <a:tabLst>
                <a:tab pos="457200" algn="l"/>
              </a:tabLst>
            </a:pPr>
            <a:endParaRPr lang="en-US" sz="1800" dirty="0">
              <a:solidFill>
                <a:srgbClr val="000000"/>
              </a:solidFill>
              <a:effectLst/>
              <a:latin typeface="Symbol" panose="05050102010706020507" pitchFamily="18" charset="2"/>
              <a:ea typeface="Calibri" panose="020F0502020204030204" pitchFamily="34" charset="0"/>
              <a:cs typeface="Times New Roman" panose="02020603050405020304" pitchFamily="18" charset="0"/>
            </a:endParaRPr>
          </a:p>
          <a:p>
            <a:pPr marL="0" marR="0" lvl="0" indent="0" algn="just">
              <a:lnSpc>
                <a:spcPct val="150000"/>
              </a:lnSpc>
              <a:spcBef>
                <a:spcPts val="0"/>
              </a:spcBef>
              <a:spcAft>
                <a:spcPts val="0"/>
              </a:spcAft>
              <a:buNone/>
              <a:tabLst>
                <a:tab pos="457200" algn="l"/>
              </a:tabLst>
            </a:pP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0076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9DDB2-B938-A3CD-4CFE-6BC00D0D5610}"/>
              </a:ext>
            </a:extLst>
          </p:cNvPr>
          <p:cNvSpPr>
            <a:spLocks noGrp="1"/>
          </p:cNvSpPr>
          <p:nvPr>
            <p:ph type="title"/>
          </p:nvPr>
        </p:nvSpPr>
        <p:spPr>
          <a:xfrm>
            <a:off x="838200" y="365126"/>
            <a:ext cx="10515600" cy="558799"/>
          </a:xfrm>
        </p:spPr>
        <p:txBody>
          <a:bodyPr>
            <a:normAutofit fontScale="90000"/>
          </a:bodyPr>
          <a:lstStyle/>
          <a:p>
            <a:r>
              <a:rPr lang="en-US" sz="4400" b="1" u="sng" dirty="0">
                <a:solidFill>
                  <a:srgbClr val="C00000"/>
                </a:solidFill>
                <a:latin typeface="Times New Roman" pitchFamily="18" charset="0"/>
                <a:cs typeface="Times New Roman" pitchFamily="18" charset="0"/>
              </a:rPr>
              <a:t>MODULES                                                            </a:t>
            </a:r>
            <a:endParaRPr lang="en-US" u="sng" dirty="0">
              <a:solidFill>
                <a:srgbClr val="C00000"/>
              </a:solidFill>
            </a:endParaRPr>
          </a:p>
        </p:txBody>
      </p:sp>
      <p:sp>
        <p:nvSpPr>
          <p:cNvPr id="3" name="Content Placeholder 2">
            <a:extLst>
              <a:ext uri="{FF2B5EF4-FFF2-40B4-BE49-F238E27FC236}">
                <a16:creationId xmlns:a16="http://schemas.microsoft.com/office/drawing/2014/main" id="{5D9B027D-CF26-446B-C7F1-48C3D0B3067F}"/>
              </a:ext>
            </a:extLst>
          </p:cNvPr>
          <p:cNvSpPr>
            <a:spLocks noGrp="1"/>
          </p:cNvSpPr>
          <p:nvPr>
            <p:ph idx="1"/>
          </p:nvPr>
        </p:nvSpPr>
        <p:spPr>
          <a:xfrm>
            <a:off x="838200" y="1143000"/>
            <a:ext cx="10515600" cy="5091113"/>
          </a:xfrm>
        </p:spPr>
        <p:txBody>
          <a:bodyPr>
            <a:normAutofit fontScale="92500" lnSpcReduction="10000"/>
          </a:bodyPr>
          <a:lstStyle/>
          <a:p>
            <a:pPr marL="342900" marR="0" lvl="0" indent="-342900">
              <a:lnSpc>
                <a:spcPct val="150000"/>
              </a:lnSpc>
              <a:spcBef>
                <a:spcPts val="0"/>
              </a:spcBef>
              <a:spcAft>
                <a:spcPts val="1000"/>
              </a:spcAft>
              <a:buFont typeface="Arial" panose="020B0604020202020204" pitchFamily="34" charset="0"/>
              <a:buChar char="•"/>
              <a:tabLst>
                <a:tab pos="457200" algn="l"/>
              </a:tabLs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PREPROCESSING:</a:t>
            </a:r>
          </a:p>
          <a:p>
            <a:pPr lvl="1">
              <a:lnSpc>
                <a:spcPct val="150000"/>
              </a:lnSpc>
              <a:spcBef>
                <a:spcPts val="0"/>
              </a:spcBef>
              <a:spcAft>
                <a:spcPts val="1000"/>
              </a:spcAft>
              <a:buFont typeface="Wingdings" panose="05000000000000000000" pitchFamily="2" charset="2"/>
              <a:buChar char="q"/>
              <a:tabLst>
                <a:tab pos="457200" algn="l"/>
              </a:tabLst>
            </a:pPr>
            <a:r>
              <a:rPr lang="en-US" sz="1400" dirty="0">
                <a:solidFill>
                  <a:srgbClr val="000000"/>
                </a:solidFill>
                <a:effectLst/>
                <a:latin typeface="Times New Roman" panose="02020603050405020304" pitchFamily="18" charset="0"/>
                <a:ea typeface="Calibri" panose="020F0502020204030204" pitchFamily="34" charset="0"/>
              </a:rPr>
              <a:t>The numerical values read from microgrid constructing around the smart meter readings of the electric consumers can determine the normal or un-normal behaviors in the system. </a:t>
            </a:r>
          </a:p>
          <a:p>
            <a:pPr lvl="1">
              <a:lnSpc>
                <a:spcPct val="150000"/>
              </a:lnSpc>
              <a:spcBef>
                <a:spcPts val="0"/>
              </a:spcBef>
              <a:spcAft>
                <a:spcPts val="1000"/>
              </a:spcAft>
              <a:buFont typeface="Wingdings" panose="05000000000000000000" pitchFamily="2" charset="2"/>
              <a:buChar char="q"/>
              <a:tabLst>
                <a:tab pos="457200" algn="l"/>
              </a:tabLst>
            </a:pPr>
            <a:r>
              <a:rPr lang="en-US" sz="1400" dirty="0">
                <a:solidFill>
                  <a:srgbClr val="000000"/>
                </a:solidFill>
                <a:effectLst/>
                <a:latin typeface="Times New Roman" panose="02020603050405020304" pitchFamily="18" charset="0"/>
                <a:ea typeface="Calibri" panose="020F0502020204030204" pitchFamily="34" charset="0"/>
              </a:rPr>
              <a:t>In The Case Of Cyber Security, The Proposed Anomaly Detection Method May Make Any Of These </a:t>
            </a:r>
            <a:r>
              <a:rPr lang="en-US" sz="1400" b="1" dirty="0">
                <a:solidFill>
                  <a:srgbClr val="000000"/>
                </a:solidFill>
                <a:effectLst/>
                <a:latin typeface="Times New Roman" panose="02020603050405020304" pitchFamily="18" charset="0"/>
                <a:ea typeface="Calibri" panose="020F0502020204030204" pitchFamily="34" charset="0"/>
              </a:rPr>
              <a:t>Four Decisions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Arial" panose="020B0604020202020204" pitchFamily="34" charset="0"/>
              <a:buChar char="•"/>
              <a:tabLst>
                <a:tab pos="457200" algn="l"/>
              </a:tabLs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COMPUTING THE LINK-ANOMALY SCORE: </a:t>
            </a:r>
          </a:p>
          <a:p>
            <a:pPr lvl="1">
              <a:lnSpc>
                <a:spcPct val="150000"/>
              </a:lnSpc>
              <a:spcBef>
                <a:spcPts val="0"/>
              </a:spcBef>
              <a:spcAft>
                <a:spcPts val="1000"/>
              </a:spcAft>
              <a:buFont typeface="Wingdings" panose="05000000000000000000" pitchFamily="2" charset="2"/>
              <a:buChar char="q"/>
              <a:tabLst>
                <a:tab pos="457200" algn="l"/>
              </a:tabLst>
            </a:pPr>
            <a:r>
              <a:rPr lang="en-US" sz="1400" dirty="0">
                <a:solidFill>
                  <a:srgbClr val="000000"/>
                </a:solidFill>
                <a:effectLst/>
                <a:latin typeface="Times New Roman" panose="02020603050405020304" pitchFamily="18" charset="0"/>
                <a:ea typeface="Calibri" panose="020F0502020204030204" pitchFamily="34" charset="0"/>
              </a:rPr>
              <a:t>Compute The Anomaly Score Of A New Grid by user actual time containing mentions to users reading the grid value in size</a:t>
            </a: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lvl="1">
              <a:lnSpc>
                <a:spcPct val="150000"/>
              </a:lnSpc>
              <a:spcBef>
                <a:spcPts val="0"/>
              </a:spcBef>
              <a:spcAft>
                <a:spcPts val="1000"/>
              </a:spcAft>
              <a:buFont typeface="Wingdings" panose="05000000000000000000" pitchFamily="2" charset="2"/>
              <a:buChar char="q"/>
              <a:tabLst>
                <a:tab pos="457200" algn="l"/>
              </a:tabLst>
            </a:pPr>
            <a:r>
              <a:rPr lang="en-US" sz="1400" dirty="0">
                <a:solidFill>
                  <a:srgbClr val="000000"/>
                </a:solidFill>
                <a:effectLst/>
                <a:latin typeface="Times New Roman" panose="02020603050405020304" pitchFamily="18" charset="0"/>
                <a:ea typeface="Calibri" panose="020F0502020204030204" pitchFamily="34" charset="0"/>
              </a:rPr>
              <a:t>We compute the probability  with the training set T (t) u , which is the collection of Grids by user  u in the time period [t−T, 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Arial" panose="020B0604020202020204" pitchFamily="34" charset="0"/>
              <a:buChar char="•"/>
              <a:tabLst>
                <a:tab pos="457200" algn="l"/>
              </a:tabLs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CHANGE POINT ANALYSIS AND DTO: </a:t>
            </a:r>
          </a:p>
          <a:p>
            <a:pPr lvl="1">
              <a:lnSpc>
                <a:spcPct val="150000"/>
              </a:lnSpc>
              <a:spcBef>
                <a:spcPts val="0"/>
              </a:spcBef>
              <a:spcAft>
                <a:spcPts val="1000"/>
              </a:spcAft>
              <a:buFont typeface="Wingdings" panose="05000000000000000000" pitchFamily="2" charset="2"/>
              <a:buChar char="q"/>
              <a:tabLst>
                <a:tab pos="457200" algn="l"/>
              </a:tabLst>
            </a:pPr>
            <a:r>
              <a:rPr lang="en-US" sz="1400" dirty="0">
                <a:solidFill>
                  <a:srgbClr val="000000"/>
                </a:solidFill>
                <a:effectLst/>
                <a:latin typeface="Times New Roman" panose="02020603050405020304" pitchFamily="18" charset="0"/>
                <a:ea typeface="Calibri" panose="020F0502020204030204" pitchFamily="34" charset="0"/>
              </a:rPr>
              <a:t>This module is </a:t>
            </a:r>
            <a:r>
              <a:rPr lang="en-US" sz="1400" dirty="0">
                <a:solidFill>
                  <a:srgbClr val="000000"/>
                </a:solidFill>
                <a:latin typeface="Times New Roman" panose="02020603050405020304" pitchFamily="18" charset="0"/>
                <a:ea typeface="Calibri" panose="020F0502020204030204" pitchFamily="34" charset="0"/>
              </a:rPr>
              <a:t>used to</a:t>
            </a:r>
            <a:r>
              <a:rPr lang="en-US" sz="1400" dirty="0">
                <a:solidFill>
                  <a:srgbClr val="000000"/>
                </a:solidFill>
                <a:effectLst/>
                <a:latin typeface="Times New Roman" panose="02020603050405020304" pitchFamily="18" charset="0"/>
                <a:ea typeface="Calibri" panose="020F0502020204030204" pitchFamily="34" charset="0"/>
              </a:rPr>
              <a:t> MRF coding, a coding criterion instead of the plug-in predictive distribution used.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Arial" panose="020B0604020202020204" pitchFamily="34" charset="0"/>
              <a:buChar char="•"/>
              <a:tabLst>
                <a:tab pos="457200" algn="l"/>
              </a:tabLs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MODIFIED RANDOM FOREST DETECTION METHOD: </a:t>
            </a:r>
          </a:p>
          <a:p>
            <a:pPr lvl="1">
              <a:lnSpc>
                <a:spcPct val="150000"/>
              </a:lnSpc>
              <a:spcBef>
                <a:spcPts val="0"/>
              </a:spcBef>
              <a:spcAft>
                <a:spcPts val="1000"/>
              </a:spcAft>
              <a:buFont typeface="Wingdings" panose="05000000000000000000" pitchFamily="2" charset="2"/>
              <a:buChar char="q"/>
              <a:tabLst>
                <a:tab pos="457200" algn="l"/>
              </a:tabLst>
            </a:pPr>
            <a:r>
              <a:rPr lang="en-US" sz="1400" dirty="0">
                <a:solidFill>
                  <a:srgbClr val="000000"/>
                </a:solidFill>
                <a:effectLst/>
                <a:latin typeface="Times New Roman" panose="02020603050405020304" pitchFamily="18" charset="0"/>
                <a:ea typeface="Calibri" panose="020F0502020204030204" pitchFamily="34" charset="0"/>
              </a:rPr>
              <a:t>MRF followed by DTO described in previous sections, we also test the combination of our method with Modified Random Forest-detection method.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90911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9DDB2-B938-A3CD-4CFE-6BC00D0D5610}"/>
              </a:ext>
            </a:extLst>
          </p:cNvPr>
          <p:cNvSpPr>
            <a:spLocks noGrp="1"/>
          </p:cNvSpPr>
          <p:nvPr>
            <p:ph type="title"/>
          </p:nvPr>
        </p:nvSpPr>
        <p:spPr>
          <a:xfrm>
            <a:off x="838200" y="365126"/>
            <a:ext cx="10515600" cy="558799"/>
          </a:xfrm>
        </p:spPr>
        <p:txBody>
          <a:bodyPr>
            <a:normAutofit fontScale="90000"/>
          </a:bodyPr>
          <a:lstStyle/>
          <a:p>
            <a:r>
              <a:rPr lang="en-US" b="1" u="sng" dirty="0">
                <a:solidFill>
                  <a:srgbClr val="C00000"/>
                </a:solidFill>
                <a:latin typeface="Times New Roman" pitchFamily="18" charset="0"/>
                <a:cs typeface="Times New Roman" pitchFamily="18" charset="0"/>
              </a:rPr>
              <a:t>SYSTEM DESIGN  </a:t>
            </a:r>
            <a:r>
              <a:rPr lang="en-US" sz="4400" b="1" u="sng" dirty="0">
                <a:solidFill>
                  <a:srgbClr val="C00000"/>
                </a:solidFill>
                <a:latin typeface="Times New Roman" pitchFamily="18" charset="0"/>
                <a:cs typeface="Times New Roman" pitchFamily="18" charset="0"/>
              </a:rPr>
              <a:t>                                                            </a:t>
            </a:r>
            <a:endParaRPr lang="en-US" u="sng" dirty="0">
              <a:solidFill>
                <a:srgbClr val="C00000"/>
              </a:solidFill>
            </a:endParaRPr>
          </a:p>
        </p:txBody>
      </p:sp>
      <p:sp>
        <p:nvSpPr>
          <p:cNvPr id="3" name="Content Placeholder 2">
            <a:extLst>
              <a:ext uri="{FF2B5EF4-FFF2-40B4-BE49-F238E27FC236}">
                <a16:creationId xmlns:a16="http://schemas.microsoft.com/office/drawing/2014/main" id="{5D9B027D-CF26-446B-C7F1-48C3D0B3067F}"/>
              </a:ext>
            </a:extLst>
          </p:cNvPr>
          <p:cNvSpPr>
            <a:spLocks noGrp="1"/>
          </p:cNvSpPr>
          <p:nvPr>
            <p:ph idx="1"/>
          </p:nvPr>
        </p:nvSpPr>
        <p:spPr>
          <a:xfrm>
            <a:off x="838200" y="1143000"/>
            <a:ext cx="10515600" cy="5091113"/>
          </a:xfrm>
        </p:spPr>
        <p:txBody>
          <a:bodyPr>
            <a:normAutofit/>
          </a:bodyPr>
          <a:lstStyle/>
          <a:p>
            <a:pPr algn="just">
              <a:lnSpc>
                <a:spcPct val="150000"/>
              </a:lnSpc>
            </a:pPr>
            <a:r>
              <a:rPr lang="en-US" sz="1200" b="0" i="0" dirty="0">
                <a:solidFill>
                  <a:srgbClr val="4D5156"/>
                </a:solidFill>
                <a:effectLst/>
                <a:latin typeface="Google Sans"/>
              </a:rPr>
              <a:t> </a:t>
            </a:r>
            <a:r>
              <a:rPr lang="en-US" sz="1800" dirty="0">
                <a:solidFill>
                  <a:srgbClr val="040C28"/>
                </a:solidFill>
                <a:latin typeface="Times New Roman" panose="02020603050405020304" pitchFamily="18" charset="0"/>
                <a:cs typeface="Times New Roman" panose="02020603050405020304" pitchFamily="18" charset="0"/>
              </a:rPr>
              <a:t>A</a:t>
            </a:r>
            <a:r>
              <a:rPr lang="en-US" sz="1800" b="0" i="0" dirty="0">
                <a:solidFill>
                  <a:srgbClr val="040C28"/>
                </a:solidFill>
                <a:effectLst/>
                <a:latin typeface="Times New Roman" panose="02020603050405020304" pitchFamily="18" charset="0"/>
                <a:cs typeface="Times New Roman" panose="02020603050405020304" pitchFamily="18" charset="0"/>
              </a:rPr>
              <a:t>n assembly of parts designed to be added and removed from a larger system easily</a:t>
            </a:r>
            <a:r>
              <a:rPr lang="en-US" sz="1800" b="0" i="0" dirty="0">
                <a:solidFill>
                  <a:srgbClr val="4D5156"/>
                </a:solidFill>
                <a:effectLst/>
                <a:latin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rPr>
              <a:t>The size of the dataset also affects the training effects of the ML and DL models. </a:t>
            </a:r>
            <a:endParaRPr lang="en-US" sz="1800" dirty="0">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79A9DA49-E202-E124-F4B0-C7BAB0E2E0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6075" y="2387446"/>
            <a:ext cx="5867400" cy="3960930"/>
          </a:xfrm>
          <a:prstGeom prst="rect">
            <a:avLst/>
          </a:prstGeom>
        </p:spPr>
      </p:pic>
      <p:sp>
        <p:nvSpPr>
          <p:cNvPr id="4" name="Rectangle: Rounded Corners 3">
            <a:extLst>
              <a:ext uri="{FF2B5EF4-FFF2-40B4-BE49-F238E27FC236}">
                <a16:creationId xmlns:a16="http://schemas.microsoft.com/office/drawing/2014/main" id="{431D6DCC-FF4D-8FA2-F4A6-2E1B386CBB6A}"/>
              </a:ext>
            </a:extLst>
          </p:cNvPr>
          <p:cNvSpPr/>
          <p:nvPr/>
        </p:nvSpPr>
        <p:spPr>
          <a:xfrm>
            <a:off x="5320862" y="4043855"/>
            <a:ext cx="1056290" cy="654269"/>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200" b="1" dirty="0">
                <a:solidFill>
                  <a:schemeClr val="tx1"/>
                </a:solidFill>
                <a:latin typeface="Times New Roman" pitchFamily="18" charset="0"/>
                <a:cs typeface="Times New Roman" pitchFamily="18" charset="0"/>
              </a:rPr>
              <a:t>MODULES</a:t>
            </a:r>
            <a:endParaRPr lang="en-US" sz="1200" b="1" dirty="0">
              <a:solidFill>
                <a:schemeClr val="tx1"/>
              </a:solidFill>
            </a:endParaRPr>
          </a:p>
        </p:txBody>
      </p:sp>
    </p:spTree>
    <p:extLst>
      <p:ext uri="{BB962C8B-B14F-4D97-AF65-F5344CB8AC3E}">
        <p14:creationId xmlns:p14="http://schemas.microsoft.com/office/powerpoint/2010/main" val="1772050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9DDB2-B938-A3CD-4CFE-6BC00D0D5610}"/>
              </a:ext>
            </a:extLst>
          </p:cNvPr>
          <p:cNvSpPr>
            <a:spLocks noGrp="1"/>
          </p:cNvSpPr>
          <p:nvPr>
            <p:ph type="title"/>
          </p:nvPr>
        </p:nvSpPr>
        <p:spPr>
          <a:xfrm>
            <a:off x="838200" y="344487"/>
            <a:ext cx="10515600" cy="558799"/>
          </a:xfrm>
        </p:spPr>
        <p:txBody>
          <a:bodyPr>
            <a:normAutofit fontScale="90000"/>
          </a:bodyPr>
          <a:lstStyle/>
          <a:p>
            <a:r>
              <a:rPr lang="en-US" sz="4400" b="1" u="sng" dirty="0">
                <a:solidFill>
                  <a:srgbClr val="C00000"/>
                </a:solidFill>
                <a:latin typeface="Times New Roman" pitchFamily="18" charset="0"/>
                <a:cs typeface="Times New Roman" pitchFamily="18" charset="0"/>
              </a:rPr>
              <a:t>DATA BASE  DESIGN                                                             </a:t>
            </a:r>
            <a:endParaRPr lang="en-US" u="sng" dirty="0">
              <a:solidFill>
                <a:srgbClr val="C00000"/>
              </a:solidFill>
            </a:endParaRPr>
          </a:p>
        </p:txBody>
      </p:sp>
      <p:sp>
        <p:nvSpPr>
          <p:cNvPr id="3" name="Content Placeholder 2">
            <a:extLst>
              <a:ext uri="{FF2B5EF4-FFF2-40B4-BE49-F238E27FC236}">
                <a16:creationId xmlns:a16="http://schemas.microsoft.com/office/drawing/2014/main" id="{5D9B027D-CF26-446B-C7F1-48C3D0B3067F}"/>
              </a:ext>
            </a:extLst>
          </p:cNvPr>
          <p:cNvSpPr>
            <a:spLocks noGrp="1"/>
          </p:cNvSpPr>
          <p:nvPr>
            <p:ph idx="1"/>
          </p:nvPr>
        </p:nvSpPr>
        <p:spPr>
          <a:xfrm>
            <a:off x="838200" y="1143000"/>
            <a:ext cx="10515600" cy="5091113"/>
          </a:xfrm>
        </p:spPr>
        <p:txBody>
          <a:bodyPr>
            <a:normAutofit/>
          </a:bodyPr>
          <a:lstStyle/>
          <a:p>
            <a:pPr algn="just">
              <a:lnSpc>
                <a:spcPct val="150000"/>
              </a:lnSpc>
            </a:pPr>
            <a:endParaRPr lang="en-US" sz="1600" dirty="0">
              <a:latin typeface="Times New Roman" pitchFamily="18" charset="0"/>
              <a:cs typeface="Times New Roman" pitchFamily="18" charset="0"/>
            </a:endParaRPr>
          </a:p>
          <a:p>
            <a:pPr algn="just">
              <a:lnSpc>
                <a:spcPct val="150000"/>
              </a:lnSpc>
            </a:pPr>
            <a:endParaRPr lang="en-US" sz="1600" dirty="0">
              <a:latin typeface="Times New Roman" pitchFamily="18" charset="0"/>
              <a:cs typeface="Times New Roman" pitchFamily="18" charset="0"/>
            </a:endParaRPr>
          </a:p>
          <a:p>
            <a:pPr algn="just">
              <a:lnSpc>
                <a:spcPct val="150000"/>
              </a:lnSpc>
            </a:pPr>
            <a:endParaRPr lang="en-US" sz="1600" dirty="0">
              <a:latin typeface="Times New Roman" pitchFamily="18" charset="0"/>
              <a:cs typeface="Times New Roman" pitchFamily="18" charset="0"/>
            </a:endParaRPr>
          </a:p>
          <a:p>
            <a:pPr marL="0" indent="0" algn="just">
              <a:lnSpc>
                <a:spcPct val="150000"/>
              </a:lnSpc>
              <a:buNone/>
            </a:pPr>
            <a:endParaRPr lang="en-US" sz="1600" dirty="0">
              <a:latin typeface="Times New Roman" pitchFamily="18" charset="0"/>
              <a:cs typeface="Times New Roman" pitchFamily="18" charset="0"/>
            </a:endParaRPr>
          </a:p>
          <a:p>
            <a:pPr marR="0" lvl="0" algn="just">
              <a:lnSpc>
                <a:spcPct val="150000"/>
              </a:lnSpc>
              <a:spcBef>
                <a:spcPts val="0"/>
              </a:spcBef>
              <a:spcAft>
                <a:spcPts val="0"/>
              </a:spcAft>
              <a:buFont typeface="Wingdings" panose="05000000000000000000" pitchFamily="2" charset="2"/>
              <a:buChar char="q"/>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True Positive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(TP): Positive samples correctly classified by the 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q"/>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False Negative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(FN): A positive sample that is misclassified by the 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q"/>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False Positive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(FP): A negative samples that is misclassified by the 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q"/>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True Negative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(TN): Negative samples correctly classified by the model;</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q"/>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Further, the following metrics can be calculated from the confusion matrix:</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q"/>
            </a:pPr>
            <a:r>
              <a:rPr lang="en-US" sz="1800" dirty="0">
                <a:effectLst/>
                <a:latin typeface="Times New Roman" panose="02020603050405020304" pitchFamily="18" charset="0"/>
                <a:ea typeface="Calibri" panose="020F0502020204030204" pitchFamily="34" charset="0"/>
              </a:rPr>
              <a:t>Accuracy: </a:t>
            </a:r>
            <a:r>
              <a:rPr lang="en-US" sz="1800" b="1" dirty="0">
                <a:effectLst/>
                <a:latin typeface="Times New Roman" panose="02020603050405020304" pitchFamily="18" charset="0"/>
                <a:ea typeface="Calibri" panose="020F0502020204030204" pitchFamily="34" charset="0"/>
              </a:rPr>
              <a:t>(TP + TN)/ (TP + TN + FP + FN). </a:t>
            </a:r>
            <a:r>
              <a:rPr lang="en-US" sz="1800" dirty="0">
                <a:effectLst/>
                <a:latin typeface="Times New Roman" panose="02020603050405020304" pitchFamily="18" charset="0"/>
                <a:ea typeface="Calibri" panose="020F0502020204030204" pitchFamily="34" charset="0"/>
              </a:rPr>
              <a:t>Ratio of the number of correctly classified samples to the total number of samples for a given test data set. </a:t>
            </a:r>
            <a:endParaRPr lang="en-US" sz="1600" dirty="0">
              <a:latin typeface="Times New Roman" pitchFamily="18" charset="0"/>
              <a:cs typeface="Times New Roman" pitchFamily="18" charset="0"/>
            </a:endParaRPr>
          </a:p>
        </p:txBody>
      </p:sp>
      <p:graphicFrame>
        <p:nvGraphicFramePr>
          <p:cNvPr id="9" name="Table 8">
            <a:extLst>
              <a:ext uri="{FF2B5EF4-FFF2-40B4-BE49-F238E27FC236}">
                <a16:creationId xmlns:a16="http://schemas.microsoft.com/office/drawing/2014/main" id="{22927D47-466E-457E-B659-3AF1AF343E92}"/>
              </a:ext>
            </a:extLst>
          </p:cNvPr>
          <p:cNvGraphicFramePr>
            <a:graphicFrameLocks noGrp="1"/>
          </p:cNvGraphicFramePr>
          <p:nvPr>
            <p:extLst>
              <p:ext uri="{D42A27DB-BD31-4B8C-83A1-F6EECF244321}">
                <p14:modId xmlns:p14="http://schemas.microsoft.com/office/powerpoint/2010/main" val="3089849687"/>
              </p:ext>
            </p:extLst>
          </p:nvPr>
        </p:nvGraphicFramePr>
        <p:xfrm>
          <a:off x="2245251" y="1302026"/>
          <a:ext cx="6829176" cy="1709531"/>
        </p:xfrm>
        <a:graphic>
          <a:graphicData uri="http://schemas.openxmlformats.org/drawingml/2006/table">
            <a:tbl>
              <a:tblPr firstRow="1" firstCol="1" bandRow="1">
                <a:tableStyleId>{5C22544A-7EE6-4342-B048-85BDC9FD1C3A}</a:tableStyleId>
              </a:tblPr>
              <a:tblGrid>
                <a:gridCol w="2276392">
                  <a:extLst>
                    <a:ext uri="{9D8B030D-6E8A-4147-A177-3AD203B41FA5}">
                      <a16:colId xmlns:a16="http://schemas.microsoft.com/office/drawing/2014/main" val="3688555038"/>
                    </a:ext>
                  </a:extLst>
                </a:gridCol>
                <a:gridCol w="2276392">
                  <a:extLst>
                    <a:ext uri="{9D8B030D-6E8A-4147-A177-3AD203B41FA5}">
                      <a16:colId xmlns:a16="http://schemas.microsoft.com/office/drawing/2014/main" val="1066514537"/>
                    </a:ext>
                  </a:extLst>
                </a:gridCol>
                <a:gridCol w="2276392">
                  <a:extLst>
                    <a:ext uri="{9D8B030D-6E8A-4147-A177-3AD203B41FA5}">
                      <a16:colId xmlns:a16="http://schemas.microsoft.com/office/drawing/2014/main" val="1635802385"/>
                    </a:ext>
                  </a:extLst>
                </a:gridCol>
              </a:tblGrid>
              <a:tr h="580098">
                <a:tc>
                  <a:txBody>
                    <a:bodyPr/>
                    <a:lstStyle/>
                    <a:p>
                      <a:pPr marL="0" marR="0" algn="ctr">
                        <a:lnSpc>
                          <a:spcPct val="115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Compounds </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Predicted as positive</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100">
                          <a:effectLst/>
                          <a:latin typeface="Times New Roman" panose="02020603050405020304" pitchFamily="18" charset="0"/>
                          <a:cs typeface="Times New Roman" panose="02020603050405020304" pitchFamily="18" charset="0"/>
                        </a:rPr>
                        <a:t>Predicted as negative</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18607070"/>
                  </a:ext>
                </a:extLst>
              </a:tr>
              <a:tr h="549335">
                <a:tc>
                  <a:txBody>
                    <a:bodyPr/>
                    <a:lstStyle/>
                    <a:p>
                      <a:pPr marL="0" marR="0" algn="ctr">
                        <a:lnSpc>
                          <a:spcPct val="115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Labeled as positive</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True Positive(TP)</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100">
                          <a:effectLst/>
                          <a:latin typeface="Times New Roman" panose="02020603050405020304" pitchFamily="18" charset="0"/>
                          <a:cs typeface="Times New Roman" panose="02020603050405020304" pitchFamily="18" charset="0"/>
                        </a:rPr>
                        <a:t>False Negative(FN)</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03961463"/>
                  </a:ext>
                </a:extLst>
              </a:tr>
              <a:tr h="580098">
                <a:tc>
                  <a:txBody>
                    <a:bodyPr/>
                    <a:lstStyle/>
                    <a:p>
                      <a:pPr marL="0" marR="0" algn="ctr">
                        <a:lnSpc>
                          <a:spcPct val="115000"/>
                        </a:lnSpc>
                        <a:spcBef>
                          <a:spcPts val="0"/>
                        </a:spcBef>
                        <a:spcAft>
                          <a:spcPts val="0"/>
                        </a:spcAft>
                      </a:pPr>
                      <a:r>
                        <a:rPr lang="en-US" sz="1100">
                          <a:effectLst/>
                          <a:latin typeface="Times New Roman" panose="02020603050405020304" pitchFamily="18" charset="0"/>
                          <a:cs typeface="Times New Roman" panose="02020603050405020304" pitchFamily="18" charset="0"/>
                        </a:rPr>
                        <a:t>Labeled as negative</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False Positive(FP)</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True Negative(TN)</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40597985"/>
                  </a:ext>
                </a:extLst>
              </a:tr>
            </a:tbl>
          </a:graphicData>
        </a:graphic>
      </p:graphicFrame>
    </p:spTree>
    <p:extLst>
      <p:ext uri="{BB962C8B-B14F-4D97-AF65-F5344CB8AC3E}">
        <p14:creationId xmlns:p14="http://schemas.microsoft.com/office/powerpoint/2010/main" val="3403466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9DDB2-B938-A3CD-4CFE-6BC00D0D5610}"/>
              </a:ext>
            </a:extLst>
          </p:cNvPr>
          <p:cNvSpPr>
            <a:spLocks noGrp="1"/>
          </p:cNvSpPr>
          <p:nvPr>
            <p:ph type="title"/>
          </p:nvPr>
        </p:nvSpPr>
        <p:spPr>
          <a:xfrm>
            <a:off x="838200" y="336711"/>
            <a:ext cx="10515600" cy="558799"/>
          </a:xfrm>
        </p:spPr>
        <p:txBody>
          <a:bodyPr>
            <a:normAutofit fontScale="90000"/>
          </a:bodyPr>
          <a:lstStyle/>
          <a:p>
            <a:r>
              <a:rPr lang="en-US" b="1" u="sng" dirty="0">
                <a:solidFill>
                  <a:srgbClr val="C00000"/>
                </a:solidFill>
                <a:latin typeface="Times New Roman" pitchFamily="18" charset="0"/>
                <a:cs typeface="Times New Roman" pitchFamily="18" charset="0"/>
              </a:rPr>
              <a:t>ARCHITECTURE</a:t>
            </a:r>
            <a:r>
              <a:rPr lang="en-US" b="1" dirty="0">
                <a:solidFill>
                  <a:srgbClr val="C00000"/>
                </a:solidFill>
                <a:latin typeface="Times New Roman" pitchFamily="18" charset="0"/>
                <a:cs typeface="Times New Roman" pitchFamily="18" charset="0"/>
              </a:rPr>
              <a:t> </a:t>
            </a:r>
            <a:r>
              <a:rPr lang="en-US" b="1" u="sng" dirty="0">
                <a:solidFill>
                  <a:srgbClr val="C00000"/>
                </a:solidFill>
                <a:latin typeface="Times New Roman" pitchFamily="18" charset="0"/>
                <a:cs typeface="Times New Roman" pitchFamily="18" charset="0"/>
              </a:rPr>
              <a:t>DIAGRAM</a:t>
            </a:r>
            <a:r>
              <a:rPr lang="en-US" sz="4400" b="1" u="sng" dirty="0">
                <a:solidFill>
                  <a:srgbClr val="C00000"/>
                </a:solidFill>
                <a:latin typeface="Times New Roman" pitchFamily="18" charset="0"/>
                <a:cs typeface="Times New Roman" pitchFamily="18" charset="0"/>
              </a:rPr>
              <a:t>                                                         </a:t>
            </a:r>
            <a:endParaRPr lang="en-US" u="sng" dirty="0">
              <a:solidFill>
                <a:srgbClr val="C00000"/>
              </a:solidFill>
            </a:endParaRPr>
          </a:p>
        </p:txBody>
      </p:sp>
      <p:sp>
        <p:nvSpPr>
          <p:cNvPr id="3" name="Content Placeholder 2">
            <a:extLst>
              <a:ext uri="{FF2B5EF4-FFF2-40B4-BE49-F238E27FC236}">
                <a16:creationId xmlns:a16="http://schemas.microsoft.com/office/drawing/2014/main" id="{5D9B027D-CF26-446B-C7F1-48C3D0B3067F}"/>
              </a:ext>
            </a:extLst>
          </p:cNvPr>
          <p:cNvSpPr>
            <a:spLocks noGrp="1"/>
          </p:cNvSpPr>
          <p:nvPr>
            <p:ph idx="1"/>
          </p:nvPr>
        </p:nvSpPr>
        <p:spPr>
          <a:xfrm>
            <a:off x="838200" y="1143000"/>
            <a:ext cx="10515600" cy="5091113"/>
          </a:xfrm>
          <a:effectLst>
            <a:outerShdw blurRad="50800" dist="38100" dir="10800000" algn="r" rotWithShape="0">
              <a:prstClr val="black">
                <a:alpha val="40000"/>
              </a:prstClr>
            </a:outerShdw>
          </a:effectLst>
        </p:spPr>
        <p:txBody>
          <a:bodyPr>
            <a:normAutofit/>
          </a:bodyPr>
          <a:lstStyle/>
          <a:p>
            <a:pPr algn="just">
              <a:lnSpc>
                <a:spcPct val="150000"/>
              </a:lnSpc>
            </a:pPr>
            <a:endParaRPr lang="en-US" sz="1600" dirty="0">
              <a:latin typeface="Times New Roman" pitchFamily="18" charset="0"/>
              <a:cs typeface="Times New Roman" pitchFamily="18" charset="0"/>
            </a:endParaRPr>
          </a:p>
        </p:txBody>
      </p:sp>
      <p:sp>
        <p:nvSpPr>
          <p:cNvPr id="6" name="Cylinder 5">
            <a:extLst>
              <a:ext uri="{FF2B5EF4-FFF2-40B4-BE49-F238E27FC236}">
                <a16:creationId xmlns:a16="http://schemas.microsoft.com/office/drawing/2014/main" id="{850B12FB-7FC9-91C4-FC2E-A610FF11CF80}"/>
              </a:ext>
            </a:extLst>
          </p:cNvPr>
          <p:cNvSpPr/>
          <p:nvPr/>
        </p:nvSpPr>
        <p:spPr>
          <a:xfrm>
            <a:off x="2933703" y="1206817"/>
            <a:ext cx="1009650" cy="1457325"/>
          </a:xfrm>
          <a:prstGeom prst="can">
            <a:avLst>
              <a:gd name="adj" fmla="val 14623"/>
            </a:avLst>
          </a:prstGeom>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D1BD1828-AE0C-BF66-383C-5D12C636BA09}"/>
              </a:ext>
            </a:extLst>
          </p:cNvPr>
          <p:cNvSpPr/>
          <p:nvPr/>
        </p:nvSpPr>
        <p:spPr>
          <a:xfrm>
            <a:off x="5233987" y="1381125"/>
            <a:ext cx="1738313" cy="814387"/>
          </a:xfrm>
          <a:prstGeom prst="roundRect">
            <a:avLst/>
          </a:prstGeom>
          <a:effectLst>
            <a:outerShdw blurRad="50800" dist="38100" dir="10800000" algn="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Preprocessing</a:t>
            </a:r>
          </a:p>
        </p:txBody>
      </p:sp>
      <p:sp>
        <p:nvSpPr>
          <p:cNvPr id="8" name="Flowchart: Alternate Process 7">
            <a:extLst>
              <a:ext uri="{FF2B5EF4-FFF2-40B4-BE49-F238E27FC236}">
                <a16:creationId xmlns:a16="http://schemas.microsoft.com/office/drawing/2014/main" id="{B426627E-2BA0-DDCA-2D9D-7E8732D299B5}"/>
              </a:ext>
            </a:extLst>
          </p:cNvPr>
          <p:cNvSpPr/>
          <p:nvPr/>
        </p:nvSpPr>
        <p:spPr>
          <a:xfrm>
            <a:off x="8248648" y="1666875"/>
            <a:ext cx="2238375" cy="557212"/>
          </a:xfrm>
          <a:prstGeom prst="flowChartAlternateProcess">
            <a:avLst/>
          </a:prstGeom>
          <a:effectLst>
            <a:outerShdw blurRad="50800" dist="38100" dir="10800000" algn="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selection</a:t>
            </a:r>
          </a:p>
        </p:txBody>
      </p:sp>
      <p:sp>
        <p:nvSpPr>
          <p:cNvPr id="9" name="Flowchart: Process 8">
            <a:extLst>
              <a:ext uri="{FF2B5EF4-FFF2-40B4-BE49-F238E27FC236}">
                <a16:creationId xmlns:a16="http://schemas.microsoft.com/office/drawing/2014/main" id="{6E5207E0-780A-5B95-20CE-9CBC5D518792}"/>
              </a:ext>
            </a:extLst>
          </p:cNvPr>
          <p:cNvSpPr/>
          <p:nvPr/>
        </p:nvSpPr>
        <p:spPr>
          <a:xfrm>
            <a:off x="4991100" y="2528888"/>
            <a:ext cx="2286000" cy="628650"/>
          </a:xfrm>
          <a:prstGeom prst="flowChartProcess">
            <a:avLst/>
          </a:prstGeom>
          <a:effectLst>
            <a:outerShdw blurRad="50800" dist="38100" dir="10800000" algn="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Rules for IDS</a:t>
            </a:r>
          </a:p>
        </p:txBody>
      </p:sp>
      <p:sp>
        <p:nvSpPr>
          <p:cNvPr id="11" name="Flowchart: Alternate Process 10">
            <a:extLst>
              <a:ext uri="{FF2B5EF4-FFF2-40B4-BE49-F238E27FC236}">
                <a16:creationId xmlns:a16="http://schemas.microsoft.com/office/drawing/2014/main" id="{0BBE33D9-F2A2-2360-E750-530D7701B591}"/>
              </a:ext>
            </a:extLst>
          </p:cNvPr>
          <p:cNvSpPr/>
          <p:nvPr/>
        </p:nvSpPr>
        <p:spPr>
          <a:xfrm>
            <a:off x="4591050" y="3457575"/>
            <a:ext cx="3219450" cy="628650"/>
          </a:xfrm>
          <a:prstGeom prst="flowChartAlternateProcess">
            <a:avLst/>
          </a:prstGeom>
          <a:effectLst>
            <a:outerShdw blurRad="50800" dist="38100" dir="10800000" algn="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Point Prediction/</a:t>
            </a:r>
          </a:p>
          <a:p>
            <a:pPr algn="ctr"/>
            <a:r>
              <a:rPr lang="en-US" dirty="0"/>
              <a:t>System initialization Attack</a:t>
            </a:r>
          </a:p>
        </p:txBody>
      </p:sp>
      <p:sp>
        <p:nvSpPr>
          <p:cNvPr id="12" name="Flowchart: Off-page Connector 11">
            <a:extLst>
              <a:ext uri="{FF2B5EF4-FFF2-40B4-BE49-F238E27FC236}">
                <a16:creationId xmlns:a16="http://schemas.microsoft.com/office/drawing/2014/main" id="{DA451918-A4B7-4124-A2DD-D6760AF5DA5C}"/>
              </a:ext>
            </a:extLst>
          </p:cNvPr>
          <p:cNvSpPr/>
          <p:nvPr/>
        </p:nvSpPr>
        <p:spPr>
          <a:xfrm>
            <a:off x="3428999" y="4086225"/>
            <a:ext cx="1133476" cy="1257300"/>
          </a:xfrm>
          <a:prstGeom prst="flowChartOffpageConnector">
            <a:avLst/>
          </a:prstGeom>
          <a:effectLst>
            <a:outerShdw blurRad="50800" dist="38100" dir="10800000" algn="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Trace Data</a:t>
            </a:r>
          </a:p>
        </p:txBody>
      </p:sp>
      <p:sp>
        <p:nvSpPr>
          <p:cNvPr id="13" name="Flowchart: Off-page Connector 12">
            <a:extLst>
              <a:ext uri="{FF2B5EF4-FFF2-40B4-BE49-F238E27FC236}">
                <a16:creationId xmlns:a16="http://schemas.microsoft.com/office/drawing/2014/main" id="{EE1E31F6-FC7E-8369-9FF3-C00CC7052F22}"/>
              </a:ext>
            </a:extLst>
          </p:cNvPr>
          <p:cNvSpPr/>
          <p:nvPr/>
        </p:nvSpPr>
        <p:spPr>
          <a:xfrm>
            <a:off x="7839075" y="4086225"/>
            <a:ext cx="1133476" cy="1257300"/>
          </a:xfrm>
          <a:prstGeom prst="flowChartOffpageConnector">
            <a:avLst/>
          </a:prstGeom>
          <a:effectLst>
            <a:outerShdw blurRad="50800" dist="38100" dir="10800000" algn="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Read Grid Data</a:t>
            </a:r>
          </a:p>
        </p:txBody>
      </p:sp>
      <p:sp>
        <p:nvSpPr>
          <p:cNvPr id="14" name="Oval 13">
            <a:extLst>
              <a:ext uri="{FF2B5EF4-FFF2-40B4-BE49-F238E27FC236}">
                <a16:creationId xmlns:a16="http://schemas.microsoft.com/office/drawing/2014/main" id="{E5E1C716-1581-7A38-E419-5AC605EFF59E}"/>
              </a:ext>
            </a:extLst>
          </p:cNvPr>
          <p:cNvSpPr/>
          <p:nvPr/>
        </p:nvSpPr>
        <p:spPr>
          <a:xfrm>
            <a:off x="5410201" y="5786438"/>
            <a:ext cx="2724149" cy="628650"/>
          </a:xfrm>
          <a:prstGeom prst="ellipse">
            <a:avLst/>
          </a:prstGeom>
          <a:effectLst>
            <a:outerShdw blurRad="50800" dist="38100" dir="10800000" algn="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Read Meter Values</a:t>
            </a:r>
          </a:p>
        </p:txBody>
      </p:sp>
      <p:sp>
        <p:nvSpPr>
          <p:cNvPr id="15" name="Oval 14">
            <a:extLst>
              <a:ext uri="{FF2B5EF4-FFF2-40B4-BE49-F238E27FC236}">
                <a16:creationId xmlns:a16="http://schemas.microsoft.com/office/drawing/2014/main" id="{12B2B887-6531-DFEC-5D01-C791D715A21F}"/>
              </a:ext>
            </a:extLst>
          </p:cNvPr>
          <p:cNvSpPr/>
          <p:nvPr/>
        </p:nvSpPr>
        <p:spPr>
          <a:xfrm>
            <a:off x="8580610" y="5776913"/>
            <a:ext cx="2724149" cy="628650"/>
          </a:xfrm>
          <a:prstGeom prst="ellipse">
            <a:avLst/>
          </a:prstGeom>
          <a:effectLst>
            <a:outerShdw blurRad="50800" dist="38100" dir="10800000" algn="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Detect Anomaly</a:t>
            </a:r>
          </a:p>
        </p:txBody>
      </p:sp>
      <p:sp>
        <p:nvSpPr>
          <p:cNvPr id="17" name="TextBox 16">
            <a:extLst>
              <a:ext uri="{FF2B5EF4-FFF2-40B4-BE49-F238E27FC236}">
                <a16:creationId xmlns:a16="http://schemas.microsoft.com/office/drawing/2014/main" id="{1DD02769-343E-8529-E3A4-F8AF0F754475}"/>
              </a:ext>
            </a:extLst>
          </p:cNvPr>
          <p:cNvSpPr txBox="1"/>
          <p:nvPr/>
        </p:nvSpPr>
        <p:spPr>
          <a:xfrm>
            <a:off x="2924174" y="1463813"/>
            <a:ext cx="1009649" cy="120032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dirty="0">
                <a:effectLst/>
              </a:rPr>
              <a:t>Load KDD</a:t>
            </a:r>
          </a:p>
          <a:p>
            <a:pPr algn="ctr"/>
            <a:r>
              <a:rPr lang="en-US" dirty="0">
                <a:effectLst/>
              </a:rPr>
              <a:t> Cup Dataset</a:t>
            </a:r>
          </a:p>
        </p:txBody>
      </p:sp>
      <p:sp>
        <p:nvSpPr>
          <p:cNvPr id="18" name="Arrow: Down 17">
            <a:extLst>
              <a:ext uri="{FF2B5EF4-FFF2-40B4-BE49-F238E27FC236}">
                <a16:creationId xmlns:a16="http://schemas.microsoft.com/office/drawing/2014/main" id="{A9D7BDF6-826C-B42B-3BF9-04E847AAF079}"/>
              </a:ext>
            </a:extLst>
          </p:cNvPr>
          <p:cNvSpPr/>
          <p:nvPr/>
        </p:nvSpPr>
        <p:spPr>
          <a:xfrm rot="16200000">
            <a:off x="4371975" y="1466850"/>
            <a:ext cx="447675" cy="6143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217997EF-9BDA-7DE3-66F0-97E047921159}"/>
              </a:ext>
            </a:extLst>
          </p:cNvPr>
          <p:cNvSpPr/>
          <p:nvPr/>
        </p:nvSpPr>
        <p:spPr>
          <a:xfrm rot="16200000">
            <a:off x="7410450" y="1466850"/>
            <a:ext cx="447675" cy="6143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Up-Down 19">
            <a:extLst>
              <a:ext uri="{FF2B5EF4-FFF2-40B4-BE49-F238E27FC236}">
                <a16:creationId xmlns:a16="http://schemas.microsoft.com/office/drawing/2014/main" id="{3F757877-13AE-D4B5-31AA-0DED2C1C635C}"/>
              </a:ext>
            </a:extLst>
          </p:cNvPr>
          <p:cNvSpPr/>
          <p:nvPr/>
        </p:nvSpPr>
        <p:spPr>
          <a:xfrm>
            <a:off x="5981700" y="2209801"/>
            <a:ext cx="190499" cy="27146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Up-Down 20">
            <a:extLst>
              <a:ext uri="{FF2B5EF4-FFF2-40B4-BE49-F238E27FC236}">
                <a16:creationId xmlns:a16="http://schemas.microsoft.com/office/drawing/2014/main" id="{AFAD1FB6-9BBF-653D-A99C-63080D04E3D4}"/>
              </a:ext>
            </a:extLst>
          </p:cNvPr>
          <p:cNvSpPr/>
          <p:nvPr/>
        </p:nvSpPr>
        <p:spPr>
          <a:xfrm>
            <a:off x="6000750" y="3181351"/>
            <a:ext cx="95250" cy="24764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Bent 24">
            <a:extLst>
              <a:ext uri="{FF2B5EF4-FFF2-40B4-BE49-F238E27FC236}">
                <a16:creationId xmlns:a16="http://schemas.microsoft.com/office/drawing/2014/main" id="{F12B5EE6-4088-C5DC-7A89-46718698B5B7}"/>
              </a:ext>
            </a:extLst>
          </p:cNvPr>
          <p:cNvSpPr/>
          <p:nvPr/>
        </p:nvSpPr>
        <p:spPr>
          <a:xfrm rot="16200000" flipH="1">
            <a:off x="3930222" y="3551603"/>
            <a:ext cx="523875" cy="797782"/>
          </a:xfrm>
          <a:prstGeom prst="bentArrow">
            <a:avLst/>
          </a:prstGeom>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Arrow: Bent 25">
            <a:extLst>
              <a:ext uri="{FF2B5EF4-FFF2-40B4-BE49-F238E27FC236}">
                <a16:creationId xmlns:a16="http://schemas.microsoft.com/office/drawing/2014/main" id="{1F3FE8FB-1C5B-06D3-CD7B-1B0374C9AAFE}"/>
              </a:ext>
            </a:extLst>
          </p:cNvPr>
          <p:cNvSpPr/>
          <p:nvPr/>
        </p:nvSpPr>
        <p:spPr>
          <a:xfrm rot="16200000" flipH="1" flipV="1">
            <a:off x="7941404" y="3542555"/>
            <a:ext cx="523875" cy="797782"/>
          </a:xfrm>
          <a:prstGeom prst="bentArrow">
            <a:avLst/>
          </a:prstGeom>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Arrow: Bent 28">
            <a:extLst>
              <a:ext uri="{FF2B5EF4-FFF2-40B4-BE49-F238E27FC236}">
                <a16:creationId xmlns:a16="http://schemas.microsoft.com/office/drawing/2014/main" id="{92E5A129-B5A0-9452-44DB-A79EB7364533}"/>
              </a:ext>
            </a:extLst>
          </p:cNvPr>
          <p:cNvSpPr/>
          <p:nvPr/>
        </p:nvSpPr>
        <p:spPr>
          <a:xfrm rot="16200000" flipH="1" flipV="1">
            <a:off x="9071769" y="4723606"/>
            <a:ext cx="992189" cy="1133475"/>
          </a:xfrm>
          <a:prstGeom prst="bentArrow">
            <a:avLst/>
          </a:prstGeom>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Arrow: Bent 29">
            <a:extLst>
              <a:ext uri="{FF2B5EF4-FFF2-40B4-BE49-F238E27FC236}">
                <a16:creationId xmlns:a16="http://schemas.microsoft.com/office/drawing/2014/main" id="{79F6E976-86DD-8225-14CD-C68BB4C329BF}"/>
              </a:ext>
            </a:extLst>
          </p:cNvPr>
          <p:cNvSpPr/>
          <p:nvPr/>
        </p:nvSpPr>
        <p:spPr>
          <a:xfrm rot="16200000" flipH="1">
            <a:off x="6796058" y="4816458"/>
            <a:ext cx="1029662" cy="987122"/>
          </a:xfrm>
          <a:prstGeom prst="bentArrow">
            <a:avLst/>
          </a:prstGeom>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Content Placeholder 2">
            <a:extLst>
              <a:ext uri="{FF2B5EF4-FFF2-40B4-BE49-F238E27FC236}">
                <a16:creationId xmlns:a16="http://schemas.microsoft.com/office/drawing/2014/main" id="{AB0F9AF2-5F8E-803B-BC43-E1013E8038D2}"/>
              </a:ext>
            </a:extLst>
          </p:cNvPr>
          <p:cNvSpPr txBox="1">
            <a:spLocks/>
          </p:cNvSpPr>
          <p:nvPr/>
        </p:nvSpPr>
        <p:spPr>
          <a:xfrm>
            <a:off x="838201" y="1143001"/>
            <a:ext cx="10515600" cy="5091113"/>
          </a:xfrm>
          <a:prstGeom prst="rect">
            <a:avLst/>
          </a:prstGeom>
          <a:effectLst>
            <a:outerShdw blurRad="50800" dist="38100" dir="10800000" algn="r"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endParaRPr lang="en-US" sz="1600" dirty="0">
              <a:latin typeface="Times New Roman" pitchFamily="18" charset="0"/>
              <a:cs typeface="Times New Roman" pitchFamily="18" charset="0"/>
            </a:endParaRPr>
          </a:p>
        </p:txBody>
      </p:sp>
      <p:sp>
        <p:nvSpPr>
          <p:cNvPr id="32" name="Arrow: Down 31">
            <a:extLst>
              <a:ext uri="{FF2B5EF4-FFF2-40B4-BE49-F238E27FC236}">
                <a16:creationId xmlns:a16="http://schemas.microsoft.com/office/drawing/2014/main" id="{BCE3E5A0-01B7-8738-34BA-03620DAAB32E}"/>
              </a:ext>
            </a:extLst>
          </p:cNvPr>
          <p:cNvSpPr/>
          <p:nvPr/>
        </p:nvSpPr>
        <p:spPr>
          <a:xfrm rot="16200000">
            <a:off x="4371976" y="1466851"/>
            <a:ext cx="447675" cy="6143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Down 32">
            <a:extLst>
              <a:ext uri="{FF2B5EF4-FFF2-40B4-BE49-F238E27FC236}">
                <a16:creationId xmlns:a16="http://schemas.microsoft.com/office/drawing/2014/main" id="{7C8741B2-09AB-334D-1FD5-1F5029ABCADF}"/>
              </a:ext>
            </a:extLst>
          </p:cNvPr>
          <p:cNvSpPr/>
          <p:nvPr/>
        </p:nvSpPr>
        <p:spPr>
          <a:xfrm rot="16200000">
            <a:off x="7410451" y="1466851"/>
            <a:ext cx="447675" cy="6143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Bent 33">
            <a:extLst>
              <a:ext uri="{FF2B5EF4-FFF2-40B4-BE49-F238E27FC236}">
                <a16:creationId xmlns:a16="http://schemas.microsoft.com/office/drawing/2014/main" id="{9437627E-9AA3-3259-6494-CFC39272E6D6}"/>
              </a:ext>
            </a:extLst>
          </p:cNvPr>
          <p:cNvSpPr/>
          <p:nvPr/>
        </p:nvSpPr>
        <p:spPr>
          <a:xfrm rot="16200000" flipH="1">
            <a:off x="3930223" y="3551604"/>
            <a:ext cx="523875" cy="797782"/>
          </a:xfrm>
          <a:prstGeom prst="bentArrow">
            <a:avLst/>
          </a:prstGeom>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Arrow: Bent 34">
            <a:extLst>
              <a:ext uri="{FF2B5EF4-FFF2-40B4-BE49-F238E27FC236}">
                <a16:creationId xmlns:a16="http://schemas.microsoft.com/office/drawing/2014/main" id="{FE94FB9A-994A-5F7F-1842-80763FD99ECA}"/>
              </a:ext>
            </a:extLst>
          </p:cNvPr>
          <p:cNvSpPr/>
          <p:nvPr/>
        </p:nvSpPr>
        <p:spPr>
          <a:xfrm rot="16200000" flipH="1" flipV="1">
            <a:off x="7941404" y="3542557"/>
            <a:ext cx="523875" cy="797782"/>
          </a:xfrm>
          <a:prstGeom prst="bentArrow">
            <a:avLst/>
          </a:prstGeom>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Content Placeholder 2">
            <a:extLst>
              <a:ext uri="{FF2B5EF4-FFF2-40B4-BE49-F238E27FC236}">
                <a16:creationId xmlns:a16="http://schemas.microsoft.com/office/drawing/2014/main" id="{031EBA16-D617-8610-11EA-C55F7749534B}"/>
              </a:ext>
            </a:extLst>
          </p:cNvPr>
          <p:cNvSpPr txBox="1">
            <a:spLocks/>
          </p:cNvSpPr>
          <p:nvPr/>
        </p:nvSpPr>
        <p:spPr>
          <a:xfrm>
            <a:off x="838201" y="1143002"/>
            <a:ext cx="10515600" cy="5091113"/>
          </a:xfrm>
          <a:prstGeom prst="rect">
            <a:avLst/>
          </a:prstGeom>
          <a:effectLst>
            <a:outerShdw blurRad="50800" dist="38100" dir="10800000" algn="r"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endParaRPr lang="en-US" sz="1600" dirty="0">
              <a:latin typeface="Times New Roman" pitchFamily="18" charset="0"/>
              <a:cs typeface="Times New Roman" pitchFamily="18" charset="0"/>
            </a:endParaRPr>
          </a:p>
        </p:txBody>
      </p:sp>
      <p:sp>
        <p:nvSpPr>
          <p:cNvPr id="37" name="Arrow: Down 36">
            <a:extLst>
              <a:ext uri="{FF2B5EF4-FFF2-40B4-BE49-F238E27FC236}">
                <a16:creationId xmlns:a16="http://schemas.microsoft.com/office/drawing/2014/main" id="{DA20A30B-F1A5-A9FA-23BA-951B987F7680}"/>
              </a:ext>
            </a:extLst>
          </p:cNvPr>
          <p:cNvSpPr/>
          <p:nvPr/>
        </p:nvSpPr>
        <p:spPr>
          <a:xfrm rot="16200000">
            <a:off x="4371976" y="1466852"/>
            <a:ext cx="447675" cy="6143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Down 37">
            <a:extLst>
              <a:ext uri="{FF2B5EF4-FFF2-40B4-BE49-F238E27FC236}">
                <a16:creationId xmlns:a16="http://schemas.microsoft.com/office/drawing/2014/main" id="{4F1AB654-CD1E-9B06-6D7A-69EB4F72E4A1}"/>
              </a:ext>
            </a:extLst>
          </p:cNvPr>
          <p:cNvSpPr/>
          <p:nvPr/>
        </p:nvSpPr>
        <p:spPr>
          <a:xfrm rot="16200000">
            <a:off x="7410451" y="1466852"/>
            <a:ext cx="447675" cy="6143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Bent 38">
            <a:extLst>
              <a:ext uri="{FF2B5EF4-FFF2-40B4-BE49-F238E27FC236}">
                <a16:creationId xmlns:a16="http://schemas.microsoft.com/office/drawing/2014/main" id="{A404C56D-BD7F-2C8C-B9B8-EF10D1FD3501}"/>
              </a:ext>
            </a:extLst>
          </p:cNvPr>
          <p:cNvSpPr/>
          <p:nvPr/>
        </p:nvSpPr>
        <p:spPr>
          <a:xfrm rot="16200000" flipH="1">
            <a:off x="3930223" y="3551605"/>
            <a:ext cx="523875" cy="797782"/>
          </a:xfrm>
          <a:prstGeom prst="bentArrow">
            <a:avLst/>
          </a:prstGeom>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9688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p:cTn id="12" dur="500" fill="hold"/>
                                        <p:tgtEl>
                                          <p:spTgt spid="37"/>
                                        </p:tgtEl>
                                        <p:attrNameLst>
                                          <p:attrName>ppt_w</p:attrName>
                                        </p:attrNameLst>
                                      </p:cBhvr>
                                      <p:tavLst>
                                        <p:tav tm="0">
                                          <p:val>
                                            <p:fltVal val="0"/>
                                          </p:val>
                                        </p:tav>
                                        <p:tav tm="100000">
                                          <p:val>
                                            <p:strVal val="#ppt_w"/>
                                          </p:val>
                                        </p:tav>
                                      </p:tavLst>
                                    </p:anim>
                                    <p:anim calcmode="lin" valueType="num">
                                      <p:cBhvr>
                                        <p:cTn id="13" dur="500" fill="hold"/>
                                        <p:tgtEl>
                                          <p:spTgt spid="37"/>
                                        </p:tgtEl>
                                        <p:attrNameLst>
                                          <p:attrName>ppt_h</p:attrName>
                                        </p:attrNameLst>
                                      </p:cBhvr>
                                      <p:tavLst>
                                        <p:tav tm="0">
                                          <p:val>
                                            <p:fltVal val="0"/>
                                          </p:val>
                                        </p:tav>
                                        <p:tav tm="100000">
                                          <p:val>
                                            <p:strVal val="#ppt_h"/>
                                          </p:val>
                                        </p:tav>
                                      </p:tavLst>
                                    </p:anim>
                                    <p:animEffect transition="in" filter="fade">
                                      <p:cBhvr>
                                        <p:cTn id="14" dur="500"/>
                                        <p:tgtEl>
                                          <p:spTgt spid="3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p:cTn id="17" dur="500" fill="hold"/>
                                        <p:tgtEl>
                                          <p:spTgt spid="38"/>
                                        </p:tgtEl>
                                        <p:attrNameLst>
                                          <p:attrName>ppt_w</p:attrName>
                                        </p:attrNameLst>
                                      </p:cBhvr>
                                      <p:tavLst>
                                        <p:tav tm="0">
                                          <p:val>
                                            <p:fltVal val="0"/>
                                          </p:val>
                                        </p:tav>
                                        <p:tav tm="100000">
                                          <p:val>
                                            <p:strVal val="#ppt_w"/>
                                          </p:val>
                                        </p:tav>
                                      </p:tavLst>
                                    </p:anim>
                                    <p:anim calcmode="lin" valueType="num">
                                      <p:cBhvr>
                                        <p:cTn id="18" dur="500" fill="hold"/>
                                        <p:tgtEl>
                                          <p:spTgt spid="38"/>
                                        </p:tgtEl>
                                        <p:attrNameLst>
                                          <p:attrName>ppt_h</p:attrName>
                                        </p:attrNameLst>
                                      </p:cBhvr>
                                      <p:tavLst>
                                        <p:tav tm="0">
                                          <p:val>
                                            <p:fltVal val="0"/>
                                          </p:val>
                                        </p:tav>
                                        <p:tav tm="100000">
                                          <p:val>
                                            <p:strVal val="#ppt_h"/>
                                          </p:val>
                                        </p:tav>
                                      </p:tavLst>
                                    </p:anim>
                                    <p:animEffect transition="in" filter="fade">
                                      <p:cBhvr>
                                        <p:cTn id="19" dur="500"/>
                                        <p:tgtEl>
                                          <p:spTgt spid="3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 calcmode="lin" valueType="num">
                                      <p:cBhvr>
                                        <p:cTn id="22" dur="500" fill="hold"/>
                                        <p:tgtEl>
                                          <p:spTgt spid="39"/>
                                        </p:tgtEl>
                                        <p:attrNameLst>
                                          <p:attrName>ppt_w</p:attrName>
                                        </p:attrNameLst>
                                      </p:cBhvr>
                                      <p:tavLst>
                                        <p:tav tm="0">
                                          <p:val>
                                            <p:fltVal val="0"/>
                                          </p:val>
                                        </p:tav>
                                        <p:tav tm="100000">
                                          <p:val>
                                            <p:strVal val="#ppt_w"/>
                                          </p:val>
                                        </p:tav>
                                      </p:tavLst>
                                    </p:anim>
                                    <p:anim calcmode="lin" valueType="num">
                                      <p:cBhvr>
                                        <p:cTn id="23" dur="500" fill="hold"/>
                                        <p:tgtEl>
                                          <p:spTgt spid="39"/>
                                        </p:tgtEl>
                                        <p:attrNameLst>
                                          <p:attrName>ppt_h</p:attrName>
                                        </p:attrNameLst>
                                      </p:cBhvr>
                                      <p:tavLst>
                                        <p:tav tm="0">
                                          <p:val>
                                            <p:fltVal val="0"/>
                                          </p:val>
                                        </p:tav>
                                        <p:tav tm="100000">
                                          <p:val>
                                            <p:strVal val="#ppt_h"/>
                                          </p:val>
                                        </p:tav>
                                      </p:tavLst>
                                    </p:anim>
                                    <p:animEffect transition="in" filter="fade">
                                      <p:cBhvr>
                                        <p:cTn id="2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animBg="1"/>
      <p:bldP spid="38" grpId="0" animBg="1"/>
      <p:bldP spid="3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TotalTime>
  <Words>1710</Words>
  <Application>Microsoft Office PowerPoint</Application>
  <PresentationFormat>Widescreen</PresentationFormat>
  <Paragraphs>211</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Calibri Light</vt:lpstr>
      <vt:lpstr>Cambria</vt:lpstr>
      <vt:lpstr>Google Sans</vt:lpstr>
      <vt:lpstr>Symbol</vt:lpstr>
      <vt:lpstr>Times New Roman</vt:lpstr>
      <vt:lpstr>Wingdings</vt:lpstr>
      <vt:lpstr>Office Theme</vt:lpstr>
      <vt:lpstr>PowerPoint Presentation</vt:lpstr>
      <vt:lpstr>ABSTRACT                                                            </vt:lpstr>
      <vt:lpstr>EXISTING SYSTEM                                                         </vt:lpstr>
      <vt:lpstr>PROPOSED SYSTEM                     </vt:lpstr>
      <vt:lpstr>REQUIREMENT                                                         </vt:lpstr>
      <vt:lpstr>MODULES                                                            </vt:lpstr>
      <vt:lpstr>SYSTEM DESIGN                                                              </vt:lpstr>
      <vt:lpstr>DATA BASE  DESIGN                                                             </vt:lpstr>
      <vt:lpstr>ARCHITECTURE DIAGRAM                                                         </vt:lpstr>
      <vt:lpstr>DECISION TREE                                                         </vt:lpstr>
      <vt:lpstr>USECASE DIAGRAM                                                            </vt:lpstr>
      <vt:lpstr>ACTIVITY DIAGRAM                                                            </vt:lpstr>
      <vt:lpstr>INPUT SCREEN                                                            </vt:lpstr>
      <vt:lpstr>INPUT SCREEN                                                            </vt:lpstr>
      <vt:lpstr>OUTPUT SCREENS                                                           </vt:lpstr>
      <vt:lpstr>ACCURACY                                                  </vt:lpstr>
      <vt:lpstr>CONCLUSION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hacker hunter</dc:creator>
  <cp:lastModifiedBy>Hacker Hunter</cp:lastModifiedBy>
  <cp:revision>5</cp:revision>
  <dcterms:created xsi:type="dcterms:W3CDTF">2023-06-04T15:06:13Z</dcterms:created>
  <dcterms:modified xsi:type="dcterms:W3CDTF">2024-03-19T06:00:30Z</dcterms:modified>
</cp:coreProperties>
</file>