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4"/>
  </p:notesMasterIdLst>
  <p:sldIdLst>
    <p:sldId id="256" r:id="rId2"/>
    <p:sldId id="258" r:id="rId3"/>
    <p:sldId id="262" r:id="rId4"/>
    <p:sldId id="282" r:id="rId5"/>
    <p:sldId id="312" r:id="rId6"/>
    <p:sldId id="261" r:id="rId7"/>
    <p:sldId id="313" r:id="rId8"/>
    <p:sldId id="314" r:id="rId9"/>
    <p:sldId id="260" r:id="rId10"/>
    <p:sldId id="263" r:id="rId11"/>
    <p:sldId id="265" r:id="rId12"/>
    <p:sldId id="266" r:id="rId13"/>
    <p:sldId id="268" r:id="rId14"/>
    <p:sldId id="269" r:id="rId15"/>
    <p:sldId id="270" r:id="rId16"/>
    <p:sldId id="272" r:id="rId17"/>
    <p:sldId id="271" r:id="rId18"/>
    <p:sldId id="273" r:id="rId19"/>
    <p:sldId id="267" r:id="rId20"/>
    <p:sldId id="315" r:id="rId21"/>
    <p:sldId id="274" r:id="rId22"/>
    <p:sldId id="285" r:id="rId23"/>
  </p:sldIdLst>
  <p:sldSz cx="9144000" cy="5143500" type="screen16x9"/>
  <p:notesSz cx="6858000" cy="9144000"/>
  <p:embeddedFontLst>
    <p:embeddedFont>
      <p:font typeface="Anton" panose="020B0604020202020204" pitchFamily="2" charset="0"/>
      <p:regular r:id="rId25"/>
    </p:embeddedFont>
    <p:embeddedFont>
      <p:font typeface="Antonio" panose="020B0604020202020204" charset="0"/>
      <p:regular r:id="rId26"/>
      <p:bold r:id="rId27"/>
    </p:embeddedFont>
    <p:embeddedFont>
      <p:font typeface="Assistant" pitchFamily="2" charset="-79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Nunito Light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69900"/>
    <a:srgbClr val="F8285A"/>
    <a:srgbClr val="FF6600"/>
    <a:srgbClr val="FFFF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71C966-F96F-49AD-A987-C3E94833D546}">
  <a:tblStyle styleId="{7B71C966-F96F-49AD-A987-C3E94833D5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62DE4A-632B-44A8-89CD-0F2D185DC03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6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c2bc46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c2bc46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f5d19e497c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f5d19e497c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f5d19e497c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f5d19e497c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f5d19e497c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f5d19e497c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f5d19e497c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f5d19e497c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f5d19e497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f5d19e497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f5d19e497c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f5d19e497c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f5d19e497c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f5d19e497c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f5d19e497c_0_18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f5d19e497c_0_18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f5d19e497c_0_18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f5d19e497c_0_18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ddd5e6b63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ddd5e6b63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f5d19e497c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f5d19e497c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669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f5d19e497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f5d19e497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f5d19e497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f5d19e497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f5d19e497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f5d19e497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f5d19e497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1f5d19e497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f5d19e497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f5d19e497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00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f5d19e49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f5d19e49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f5d19e497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f5d19e497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725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f5d19e49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f5d19e49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589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f5d19e49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f5d19e49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14650" y="728336"/>
            <a:ext cx="5714700" cy="32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14500" y="4049464"/>
            <a:ext cx="57150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8165975" y="4165500"/>
            <a:ext cx="1651200" cy="3048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2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/>
          <p:nvPr/>
        </p:nvSpPr>
        <p:spPr>
          <a:xfrm rot="-5400000">
            <a:off x="8165975" y="673200"/>
            <a:ext cx="1651200" cy="3048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0" y="485430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">
    <p:bg>
      <p:bgPr>
        <a:gradFill>
          <a:gsLst>
            <a:gs pos="0">
              <a:schemeClr val="lt1"/>
            </a:gs>
            <a:gs pos="50000">
              <a:srgbClr val="3B3B93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1223337" y="1836850"/>
            <a:ext cx="2661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1223784" y="2300750"/>
            <a:ext cx="2660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/>
          <p:nvPr/>
        </p:nvSpPr>
        <p:spPr>
          <a:xfrm rot="-5400000">
            <a:off x="-673175" y="4165500"/>
            <a:ext cx="1651200" cy="3048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0" y="485430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7492800" y="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 rot="-5400000">
            <a:off x="8165975" y="673200"/>
            <a:ext cx="1651200" cy="3048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4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1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1"/>
          </p:nvPr>
        </p:nvSpPr>
        <p:spPr>
          <a:xfrm>
            <a:off x="3097202" y="1475753"/>
            <a:ext cx="3855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2"/>
          </p:nvPr>
        </p:nvSpPr>
        <p:spPr>
          <a:xfrm>
            <a:off x="3097202" y="2545704"/>
            <a:ext cx="3855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3"/>
          </p:nvPr>
        </p:nvSpPr>
        <p:spPr>
          <a:xfrm>
            <a:off x="3097202" y="3618647"/>
            <a:ext cx="3855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title" idx="4"/>
          </p:nvPr>
        </p:nvSpPr>
        <p:spPr>
          <a:xfrm>
            <a:off x="3097202" y="1262310"/>
            <a:ext cx="3861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 idx="5"/>
          </p:nvPr>
        </p:nvSpPr>
        <p:spPr>
          <a:xfrm>
            <a:off x="3097202" y="2332260"/>
            <a:ext cx="3861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title" idx="6"/>
          </p:nvPr>
        </p:nvSpPr>
        <p:spPr>
          <a:xfrm>
            <a:off x="3097202" y="3405204"/>
            <a:ext cx="3861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/>
          <p:nvPr/>
        </p:nvSpPr>
        <p:spPr>
          <a:xfrm rot="-5400000">
            <a:off x="8165975" y="673200"/>
            <a:ext cx="1651200" cy="3048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0" y="485430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bg>
      <p:bgPr>
        <a:gradFill>
          <a:gsLst>
            <a:gs pos="0">
              <a:schemeClr val="lt1"/>
            </a:gs>
            <a:gs pos="50000">
              <a:srgbClr val="3B3B93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3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1099637" y="1929821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subTitle" idx="1"/>
          </p:nvPr>
        </p:nvSpPr>
        <p:spPr>
          <a:xfrm>
            <a:off x="1099637" y="2159530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title" idx="2"/>
          </p:nvPr>
        </p:nvSpPr>
        <p:spPr>
          <a:xfrm>
            <a:off x="3579000" y="1929821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ubTitle" idx="3"/>
          </p:nvPr>
        </p:nvSpPr>
        <p:spPr>
          <a:xfrm>
            <a:off x="3579000" y="2159530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title" idx="4"/>
          </p:nvPr>
        </p:nvSpPr>
        <p:spPr>
          <a:xfrm>
            <a:off x="1099637" y="3714739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subTitle" idx="5"/>
          </p:nvPr>
        </p:nvSpPr>
        <p:spPr>
          <a:xfrm>
            <a:off x="1099637" y="3945175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title" idx="6"/>
          </p:nvPr>
        </p:nvSpPr>
        <p:spPr>
          <a:xfrm>
            <a:off x="3579000" y="3714739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ubTitle" idx="7"/>
          </p:nvPr>
        </p:nvSpPr>
        <p:spPr>
          <a:xfrm>
            <a:off x="3579000" y="3945175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 idx="8"/>
          </p:nvPr>
        </p:nvSpPr>
        <p:spPr>
          <a:xfrm>
            <a:off x="6058363" y="1929821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9"/>
          </p:nvPr>
        </p:nvSpPr>
        <p:spPr>
          <a:xfrm>
            <a:off x="6058363" y="2159530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title" idx="13"/>
          </p:nvPr>
        </p:nvSpPr>
        <p:spPr>
          <a:xfrm>
            <a:off x="6058363" y="3714739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14"/>
          </p:nvPr>
        </p:nvSpPr>
        <p:spPr>
          <a:xfrm>
            <a:off x="6058363" y="3945175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 idx="15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0" y="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/>
          <p:nvPr/>
        </p:nvSpPr>
        <p:spPr>
          <a:xfrm rot="-5400000">
            <a:off x="-673175" y="673200"/>
            <a:ext cx="1651200" cy="3048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3"/>
          <p:cNvSpPr/>
          <p:nvPr/>
        </p:nvSpPr>
        <p:spPr>
          <a:xfrm rot="-5400000">
            <a:off x="8165975" y="4165500"/>
            <a:ext cx="1651200" cy="3048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7492800" y="485430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7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/>
          <p:nvPr/>
        </p:nvSpPr>
        <p:spPr>
          <a:xfrm>
            <a:off x="0" y="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7"/>
          <p:cNvSpPr/>
          <p:nvPr/>
        </p:nvSpPr>
        <p:spPr>
          <a:xfrm rot="-5400000">
            <a:off x="8165975" y="4165500"/>
            <a:ext cx="1651200" cy="3048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0" y="485430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7492800" y="485430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7"/>
          <p:cNvSpPr/>
          <p:nvPr/>
        </p:nvSpPr>
        <p:spPr>
          <a:xfrm rot="-5400000">
            <a:off x="8165975" y="673200"/>
            <a:ext cx="1651200" cy="3048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"/>
          <p:cNvSpPr/>
          <p:nvPr/>
        </p:nvSpPr>
        <p:spPr>
          <a:xfrm rot="-5400000">
            <a:off x="-673275" y="673200"/>
            <a:ext cx="1651200" cy="3048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7492800" y="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7"/>
          <p:cNvSpPr/>
          <p:nvPr/>
        </p:nvSpPr>
        <p:spPr>
          <a:xfrm rot="-5400000">
            <a:off x="-673175" y="4165500"/>
            <a:ext cx="1651200" cy="3048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8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/>
          <p:nvPr/>
        </p:nvSpPr>
        <p:spPr>
          <a:xfrm>
            <a:off x="0" y="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7492800" y="485430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7492800" y="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"/>
          <p:cNvSpPr/>
          <p:nvPr/>
        </p:nvSpPr>
        <p:spPr>
          <a:xfrm rot="-5400000">
            <a:off x="-673175" y="4165500"/>
            <a:ext cx="1651200" cy="3048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1"/>
            </a:gs>
            <a:gs pos="50000">
              <a:srgbClr val="3B3B93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367750" y="2554250"/>
            <a:ext cx="44085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543897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369367" y="3469100"/>
            <a:ext cx="44052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492800" y="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492800" y="485430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5400000">
            <a:off x="-673175" y="673200"/>
            <a:ext cx="1651200" cy="3048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lt1"/>
            </a:gs>
            <a:gs pos="50000">
              <a:srgbClr val="3B3B93"/>
            </a:gs>
            <a:gs pos="100000">
              <a:schemeClr val="dk2"/>
            </a:gs>
          </a:gsLst>
          <a:lin ang="16200038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067809" y="1267838"/>
            <a:ext cx="3919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2"/>
          </p:nvPr>
        </p:nvSpPr>
        <p:spPr>
          <a:xfrm>
            <a:off x="3067809" y="3065138"/>
            <a:ext cx="3919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3067809" y="3281762"/>
            <a:ext cx="3919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3067809" y="1484462"/>
            <a:ext cx="3919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 rot="-5400000">
            <a:off x="-673175" y="4165500"/>
            <a:ext cx="1651200" cy="3048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 rot="-5400000">
            <a:off x="-673175" y="673200"/>
            <a:ext cx="1651200" cy="3048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 rot="-5400000">
            <a:off x="8165975" y="4165500"/>
            <a:ext cx="1651200" cy="3048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 rot="-5400000">
            <a:off x="8165975" y="673200"/>
            <a:ext cx="1651200" cy="3048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lt1"/>
            </a:gs>
            <a:gs pos="50000">
              <a:srgbClr val="3B3B93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999900" y="1832050"/>
            <a:ext cx="4099800" cy="19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ssistant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7492800" y="485430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rot="-5400000">
            <a:off x="-673175" y="673200"/>
            <a:ext cx="1651200" cy="3048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236200" y="1354150"/>
            <a:ext cx="2907900" cy="29079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280250" y="1366200"/>
            <a:ext cx="6583500" cy="24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0" y="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 rot="-5400000">
            <a:off x="-673175" y="4165500"/>
            <a:ext cx="1651200" cy="3048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492800" y="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492800" y="485430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119450" y="1702501"/>
            <a:ext cx="69051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1119450" y="2526599"/>
            <a:ext cx="69051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/>
          <p:nvPr/>
        </p:nvSpPr>
        <p:spPr>
          <a:xfrm rot="-5400000">
            <a:off x="8165975" y="4165500"/>
            <a:ext cx="1651200" cy="3048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 rot="-5400000">
            <a:off x="-673175" y="4165500"/>
            <a:ext cx="1651200" cy="3048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0" y="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7492800" y="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bg>
      <p:bgPr>
        <a:gradFill>
          <a:gsLst>
            <a:gs pos="0">
              <a:schemeClr val="lt1"/>
            </a:gs>
            <a:gs pos="50000">
              <a:srgbClr val="3B3B93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0" y="0"/>
            <a:ext cx="1651200" cy="2892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/>
          <p:nvPr/>
        </p:nvSpPr>
        <p:spPr>
          <a:xfrm rot="-5400000">
            <a:off x="8165975" y="4165500"/>
            <a:ext cx="1651200" cy="304800"/>
          </a:xfrm>
          <a:prstGeom prst="rect">
            <a:avLst/>
          </a:prstGeom>
          <a:solidFill>
            <a:srgbClr val="5297FF">
              <a:alpha val="45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50000">
              <a:srgbClr val="3B3B93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io"/>
              <a:buNone/>
              <a:defRPr sz="30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61" r:id="rId9"/>
    <p:sldLayoutId id="2147483662" r:id="rId10"/>
    <p:sldLayoutId id="2147483663" r:id="rId11"/>
    <p:sldLayoutId id="2147483667" r:id="rId12"/>
    <p:sldLayoutId id="2147483669" r:id="rId13"/>
    <p:sldLayoutId id="2147483673" r:id="rId14"/>
    <p:sldLayoutId id="2147483674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ctrTitle"/>
          </p:nvPr>
        </p:nvSpPr>
        <p:spPr>
          <a:xfrm>
            <a:off x="0" y="673983"/>
            <a:ext cx="9144000" cy="32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100" dirty="0"/>
              <a:t>CYBER </a:t>
            </a:r>
            <a:br>
              <a:rPr lang="en" sz="11100" dirty="0"/>
            </a:br>
            <a:r>
              <a:rPr lang="en" sz="11100" dirty="0"/>
              <a:t>CRIMES</a:t>
            </a:r>
            <a:br>
              <a:rPr lang="en" sz="11100" dirty="0"/>
            </a:br>
            <a:br>
              <a:rPr lang="en-IN" sz="4000" dirty="0"/>
            </a:br>
            <a:r>
              <a:rPr lang="en-US" sz="2800" dirty="0"/>
              <a:t>UNDERSTANDING AND MITIGATING DIGITAL THREATS</a:t>
            </a:r>
            <a:br>
              <a:rPr lang="en-US" sz="2800" dirty="0"/>
            </a:br>
            <a:endParaRPr sz="8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1532;p68">
            <a:extLst>
              <a:ext uri="{FF2B5EF4-FFF2-40B4-BE49-F238E27FC236}">
                <a16:creationId xmlns:a16="http://schemas.microsoft.com/office/drawing/2014/main" id="{6F9BF0AB-4B04-499F-804D-1F8A2B4F6D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9734"/>
            <a:ext cx="6829425" cy="545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291;p34">
            <a:extLst>
              <a:ext uri="{FF2B5EF4-FFF2-40B4-BE49-F238E27FC236}">
                <a16:creationId xmlns:a16="http://schemas.microsoft.com/office/drawing/2014/main" id="{CF42289C-6A87-4114-A80A-F8AC977653E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299" y="700031"/>
            <a:ext cx="1800225" cy="1578824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" name="Google Shape;1059;p58">
            <a:extLst>
              <a:ext uri="{FF2B5EF4-FFF2-40B4-BE49-F238E27FC236}">
                <a16:creationId xmlns:a16="http://schemas.microsoft.com/office/drawing/2014/main" id="{D5AE54FE-F152-4393-81D1-8943E6E584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1043" y="1356027"/>
            <a:ext cx="4191513" cy="2655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effectLst>
                  <a:glow rad="228600">
                    <a:srgbClr val="C00000">
                      <a:alpha val="40000"/>
                    </a:srgbClr>
                  </a:glow>
                </a:effectLst>
              </a:rPr>
              <a:t>TYPES OF ATTACKS </a:t>
            </a:r>
            <a:r>
              <a:rPr lang="en-US" sz="48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ON COMPUTER SYSTEMS </a:t>
            </a:r>
            <a:endParaRPr lang="en-IN" sz="48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289;p34">
            <a:extLst>
              <a:ext uri="{FF2B5EF4-FFF2-40B4-BE49-F238E27FC236}">
                <a16:creationId xmlns:a16="http://schemas.microsoft.com/office/drawing/2014/main" id="{DA733410-4CE9-40C9-8D30-B5E2ECBAA8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Malware Attacks</a:t>
            </a:r>
            <a:endParaRPr lang="en-IN" sz="5400" dirty="0"/>
          </a:p>
        </p:txBody>
      </p:sp>
      <p:sp>
        <p:nvSpPr>
          <p:cNvPr id="46" name="Google Shape;290;p34">
            <a:extLst>
              <a:ext uri="{FF2B5EF4-FFF2-40B4-BE49-F238E27FC236}">
                <a16:creationId xmlns:a16="http://schemas.microsoft.com/office/drawing/2014/main" id="{D6CD149B-F7C4-4E93-8E47-F57F52CA6CD1}"/>
              </a:ext>
            </a:extLst>
          </p:cNvPr>
          <p:cNvSpPr txBox="1">
            <a:spLocks/>
          </p:cNvSpPr>
          <p:nvPr/>
        </p:nvSpPr>
        <p:spPr>
          <a:xfrm>
            <a:off x="375587" y="1132305"/>
            <a:ext cx="8264237" cy="312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139700" indent="0">
              <a:buNone/>
            </a:pPr>
            <a:r>
              <a:rPr lang="en-US" sz="3000" b="1" dirty="0"/>
              <a:t>Includes viruses, ransomware, and spyware.</a:t>
            </a:r>
          </a:p>
          <a:p>
            <a:pPr marL="139700" indent="0" algn="just">
              <a:buNone/>
            </a:pPr>
            <a:endParaRPr lang="en-US" sz="3000" dirty="0"/>
          </a:p>
          <a:p>
            <a:pPr marL="139700" indent="0" algn="just">
              <a:buNone/>
            </a:pPr>
            <a:r>
              <a:rPr lang="en-US" sz="3000" b="1" dirty="0">
                <a:solidFill>
                  <a:srgbClr val="FFFF66"/>
                </a:solidFill>
                <a:latin typeface="Antonio" panose="020B0604020202020204" charset="0"/>
              </a:rPr>
              <a:t>Goals: </a:t>
            </a:r>
            <a:r>
              <a:rPr lang="en-US" sz="3000" dirty="0"/>
              <a:t>Corrupt, steal, or encrypt data.</a:t>
            </a:r>
          </a:p>
          <a:p>
            <a:pPr marL="139700" indent="0" algn="just">
              <a:buNone/>
            </a:pPr>
            <a:endParaRPr lang="en-US" sz="3000" dirty="0"/>
          </a:p>
          <a:p>
            <a:pPr marL="139700" indent="0">
              <a:buNone/>
            </a:pPr>
            <a:r>
              <a:rPr lang="en-US" sz="3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ntonio" panose="020B0604020202020204" charset="0"/>
              </a:rPr>
              <a:t>Real-world Example:  </a:t>
            </a:r>
            <a:r>
              <a:rPr lang="en-IN" sz="3000" dirty="0"/>
              <a:t>WannaCry ransomware attack (2017).</a:t>
            </a:r>
            <a:endParaRPr lang="en-US"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89;p34">
            <a:extLst>
              <a:ext uri="{FF2B5EF4-FFF2-40B4-BE49-F238E27FC236}">
                <a16:creationId xmlns:a16="http://schemas.microsoft.com/office/drawing/2014/main" id="{1EDCD6DE-DD5E-484B-A78A-348DB45843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PHISHING ATTACKS</a:t>
            </a:r>
          </a:p>
        </p:txBody>
      </p:sp>
      <p:sp>
        <p:nvSpPr>
          <p:cNvPr id="20" name="Google Shape;290;p34">
            <a:extLst>
              <a:ext uri="{FF2B5EF4-FFF2-40B4-BE49-F238E27FC236}">
                <a16:creationId xmlns:a16="http://schemas.microsoft.com/office/drawing/2014/main" id="{46D4792C-2E6E-4AAF-9C80-F6663A4FF83B}"/>
              </a:ext>
            </a:extLst>
          </p:cNvPr>
          <p:cNvSpPr txBox="1">
            <a:spLocks/>
          </p:cNvSpPr>
          <p:nvPr/>
        </p:nvSpPr>
        <p:spPr>
          <a:xfrm>
            <a:off x="375587" y="1132305"/>
            <a:ext cx="8264237" cy="312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139700" indent="0">
              <a:buNone/>
            </a:pPr>
            <a:r>
              <a:rPr lang="en-US" sz="3000" b="1" dirty="0"/>
              <a:t>Fraudulent emails or websites to steal personal data.</a:t>
            </a:r>
          </a:p>
          <a:p>
            <a:pPr marL="139700" indent="0">
              <a:buNone/>
            </a:pPr>
            <a:endParaRPr lang="en-US" sz="3000" dirty="0"/>
          </a:p>
          <a:p>
            <a:pPr marL="139700" indent="0">
              <a:buNone/>
            </a:pPr>
            <a:r>
              <a:rPr lang="en-US" sz="3000" b="1" dirty="0">
                <a:solidFill>
                  <a:srgbClr val="FFFF66"/>
                </a:solidFill>
                <a:latin typeface="Antonio" panose="020B0604020202020204" charset="0"/>
              </a:rPr>
              <a:t>Targets: </a:t>
            </a:r>
            <a:r>
              <a:rPr lang="en-US" sz="3000" dirty="0"/>
              <a:t>Login credentials, and financial information.</a:t>
            </a:r>
          </a:p>
          <a:p>
            <a:pPr marL="139700" indent="0">
              <a:buNone/>
            </a:pPr>
            <a:endParaRPr lang="en-US" sz="3000" dirty="0"/>
          </a:p>
          <a:p>
            <a:pPr marL="139700" indent="0">
              <a:buNone/>
            </a:pPr>
            <a:r>
              <a:rPr lang="en-US" sz="3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ntonio" panose="020B0604020202020204" charset="0"/>
              </a:rPr>
              <a:t>Real-world Example: </a:t>
            </a:r>
            <a:r>
              <a:rPr lang="en-US" sz="3000" dirty="0"/>
              <a:t>Google Docs phishing scam (2017).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9;p34">
            <a:extLst>
              <a:ext uri="{FF2B5EF4-FFF2-40B4-BE49-F238E27FC236}">
                <a16:creationId xmlns:a16="http://schemas.microsoft.com/office/drawing/2014/main" id="{68096AE3-4739-44BF-85DC-F1D9589991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DDOS ATTACKS</a:t>
            </a:r>
            <a:endParaRPr lang="en-IN" sz="1800" dirty="0"/>
          </a:p>
        </p:txBody>
      </p:sp>
      <p:sp>
        <p:nvSpPr>
          <p:cNvPr id="29" name="Google Shape;290;p34">
            <a:extLst>
              <a:ext uri="{FF2B5EF4-FFF2-40B4-BE49-F238E27FC236}">
                <a16:creationId xmlns:a16="http://schemas.microsoft.com/office/drawing/2014/main" id="{39D4D8F5-E131-41F8-BAC5-C30D1F1CE98F}"/>
              </a:ext>
            </a:extLst>
          </p:cNvPr>
          <p:cNvSpPr txBox="1">
            <a:spLocks/>
          </p:cNvSpPr>
          <p:nvPr/>
        </p:nvSpPr>
        <p:spPr>
          <a:xfrm>
            <a:off x="375587" y="1132305"/>
            <a:ext cx="8264237" cy="312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139700" indent="0">
              <a:buNone/>
            </a:pPr>
            <a:r>
              <a:rPr lang="en-US" sz="3000" b="0" i="0" dirty="0">
                <a:solidFill>
                  <a:srgbClr val="EEF0FF"/>
                </a:solidFill>
                <a:effectLst/>
                <a:latin typeface="Google Sans"/>
              </a:rPr>
              <a:t>A </a:t>
            </a:r>
            <a:r>
              <a:rPr lang="en-US" sz="3000" b="1" i="0" dirty="0">
                <a:solidFill>
                  <a:srgbClr val="EEF0FF"/>
                </a:solidFill>
                <a:effectLst/>
                <a:latin typeface="Google Sans"/>
              </a:rPr>
              <a:t>Distributed Denial-of-service (DDoS) </a:t>
            </a:r>
            <a:r>
              <a:rPr lang="en-US" sz="3000" b="0" i="0" dirty="0">
                <a:solidFill>
                  <a:srgbClr val="EEF0FF"/>
                </a:solidFill>
                <a:effectLst/>
                <a:latin typeface="Google Sans"/>
              </a:rPr>
              <a:t>attack </a:t>
            </a:r>
            <a:r>
              <a:rPr lang="en-US" sz="3000" dirty="0"/>
              <a:t>Overloads servers to disrupt services.</a:t>
            </a:r>
          </a:p>
          <a:p>
            <a:pPr marL="139700" indent="0">
              <a:buNone/>
            </a:pPr>
            <a:endParaRPr lang="en-US" sz="3000" dirty="0"/>
          </a:p>
          <a:p>
            <a:pPr marL="139700" indent="0">
              <a:buNone/>
            </a:pPr>
            <a:r>
              <a:rPr lang="en-US" sz="3000" b="1" dirty="0">
                <a:solidFill>
                  <a:srgbClr val="FFFF00"/>
                </a:solidFill>
                <a:latin typeface="Antonio" panose="020B0604020202020204" charset="0"/>
              </a:rPr>
              <a:t>Tools: </a:t>
            </a:r>
            <a:r>
              <a:rPr lang="en-US" sz="3000" dirty="0"/>
              <a:t>Botnets flooding traffic.</a:t>
            </a:r>
          </a:p>
          <a:p>
            <a:pPr marL="139700" indent="0">
              <a:buNone/>
            </a:pPr>
            <a:endParaRPr lang="en-US" sz="3000" b="1" dirty="0">
              <a:solidFill>
                <a:schemeClr val="bg2">
                  <a:lumMod val="60000"/>
                  <a:lumOff val="40000"/>
                </a:schemeClr>
              </a:solidFill>
              <a:latin typeface="Antonio" panose="020B0604020202020204" charset="0"/>
            </a:endParaRPr>
          </a:p>
          <a:p>
            <a:pPr marL="139700" indent="0">
              <a:buNone/>
            </a:pPr>
            <a:r>
              <a:rPr lang="en-US" sz="3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ntonio" panose="020B0604020202020204" charset="0"/>
              </a:rPr>
              <a:t>Real-world Example: </a:t>
            </a:r>
            <a:r>
              <a:rPr lang="en-US" sz="3000" dirty="0"/>
              <a:t>Attack on Dyn DNS provider (2016).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89;p34">
            <a:extLst>
              <a:ext uri="{FF2B5EF4-FFF2-40B4-BE49-F238E27FC236}">
                <a16:creationId xmlns:a16="http://schemas.microsoft.com/office/drawing/2014/main" id="{08BEABF0-997B-4D2C-A03F-4AACF19F23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MITM Attacks</a:t>
            </a:r>
            <a:endParaRPr lang="en-IN" sz="1200" dirty="0"/>
          </a:p>
        </p:txBody>
      </p:sp>
      <p:sp>
        <p:nvSpPr>
          <p:cNvPr id="28" name="Google Shape;290;p34">
            <a:extLst>
              <a:ext uri="{FF2B5EF4-FFF2-40B4-BE49-F238E27FC236}">
                <a16:creationId xmlns:a16="http://schemas.microsoft.com/office/drawing/2014/main" id="{36E4C0B8-B484-4EB5-9914-F7C2BE5CF508}"/>
              </a:ext>
            </a:extLst>
          </p:cNvPr>
          <p:cNvSpPr txBox="1">
            <a:spLocks/>
          </p:cNvSpPr>
          <p:nvPr/>
        </p:nvSpPr>
        <p:spPr>
          <a:xfrm>
            <a:off x="375587" y="1132305"/>
            <a:ext cx="8264237" cy="312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139700" indent="0">
              <a:buNone/>
            </a:pPr>
            <a:r>
              <a:rPr lang="en-US" sz="3000" b="1" dirty="0"/>
              <a:t>Intercepting communications to steal or alter data.</a:t>
            </a:r>
          </a:p>
          <a:p>
            <a:pPr marL="139700" indent="0">
              <a:buNone/>
            </a:pPr>
            <a:endParaRPr lang="en-US" sz="3000" dirty="0"/>
          </a:p>
          <a:p>
            <a:pPr marL="139700" indent="0">
              <a:buNone/>
            </a:pPr>
            <a:r>
              <a:rPr lang="en-US" sz="3000" b="1" dirty="0">
                <a:solidFill>
                  <a:srgbClr val="FFFF00"/>
                </a:solidFill>
                <a:latin typeface="Antonio" panose="020B0604020202020204" charset="0"/>
              </a:rPr>
              <a:t>Examples:</a:t>
            </a:r>
            <a:r>
              <a:rPr lang="en-US" sz="3000" dirty="0"/>
              <a:t> Eavesdropping on unsecured Wi-Fi.</a:t>
            </a:r>
          </a:p>
          <a:p>
            <a:pPr marL="139700" indent="0">
              <a:buNone/>
            </a:pPr>
            <a:endParaRPr lang="en-US" sz="3000" dirty="0"/>
          </a:p>
          <a:p>
            <a:pPr marL="139700" indent="0">
              <a:buNone/>
            </a:pPr>
            <a:r>
              <a:rPr lang="en-US" sz="3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ntonio" panose="020B0604020202020204" charset="0"/>
              </a:rPr>
              <a:t>Real-world Example: </a:t>
            </a:r>
            <a:r>
              <a:rPr lang="en-US" sz="3000" dirty="0"/>
              <a:t>Attack on Brazilian banks (2016).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289;p34">
            <a:extLst>
              <a:ext uri="{FF2B5EF4-FFF2-40B4-BE49-F238E27FC236}">
                <a16:creationId xmlns:a16="http://schemas.microsoft.com/office/drawing/2014/main" id="{C1FD1B8E-1325-4821-B72F-66343A9484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SQL Injection</a:t>
            </a:r>
            <a:endParaRPr lang="en-IN" sz="1200" dirty="0"/>
          </a:p>
        </p:txBody>
      </p:sp>
      <p:sp>
        <p:nvSpPr>
          <p:cNvPr id="70" name="Google Shape;290;p34">
            <a:extLst>
              <a:ext uri="{FF2B5EF4-FFF2-40B4-BE49-F238E27FC236}">
                <a16:creationId xmlns:a16="http://schemas.microsoft.com/office/drawing/2014/main" id="{00C27F0A-903D-48FB-8FF2-BF2D32980B65}"/>
              </a:ext>
            </a:extLst>
          </p:cNvPr>
          <p:cNvSpPr txBox="1">
            <a:spLocks/>
          </p:cNvSpPr>
          <p:nvPr/>
        </p:nvSpPr>
        <p:spPr>
          <a:xfrm>
            <a:off x="375587" y="1132305"/>
            <a:ext cx="8264237" cy="312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139700" indent="0">
              <a:buNone/>
            </a:pPr>
            <a:r>
              <a:rPr lang="en-US" sz="3000" b="1" dirty="0"/>
              <a:t>Injecting malicious code into websites or databases.</a:t>
            </a:r>
          </a:p>
          <a:p>
            <a:pPr marL="139700" indent="0">
              <a:buNone/>
            </a:pPr>
            <a:endParaRPr lang="en-US" sz="3000" dirty="0"/>
          </a:p>
          <a:p>
            <a:pPr marL="139700" indent="0">
              <a:buNone/>
            </a:pPr>
            <a:r>
              <a:rPr lang="en-US" sz="3000" dirty="0">
                <a:solidFill>
                  <a:srgbClr val="FFFF00"/>
                </a:solidFill>
                <a:latin typeface="Antonio" panose="020B0604020202020204" charset="0"/>
              </a:rPr>
              <a:t>Goal: </a:t>
            </a:r>
            <a:r>
              <a:rPr lang="en-US" sz="3000" dirty="0"/>
              <a:t>Extract sensitive information.</a:t>
            </a:r>
          </a:p>
          <a:p>
            <a:pPr marL="139700" indent="0">
              <a:buNone/>
            </a:pPr>
            <a:endParaRPr lang="en-US" sz="3000" dirty="0"/>
          </a:p>
          <a:p>
            <a:pPr marL="139700" indent="0">
              <a:buNone/>
            </a:pPr>
            <a:r>
              <a:rPr lang="en-US" sz="3000" dirty="0">
                <a:solidFill>
                  <a:schemeClr val="bg2">
                    <a:lumMod val="60000"/>
                    <a:lumOff val="40000"/>
                  </a:schemeClr>
                </a:solidFill>
                <a:latin typeface="Antonio" panose="020B0604020202020204" charset="0"/>
              </a:rPr>
              <a:t>Real-world Example: </a:t>
            </a:r>
            <a:r>
              <a:rPr lang="en-US" sz="3000" dirty="0"/>
              <a:t>British Airways breach (2018).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8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ARGOT OF COMPUTER CRIME</a:t>
            </a:r>
          </a:p>
        </p:txBody>
      </p:sp>
      <p:sp>
        <p:nvSpPr>
          <p:cNvPr id="720" name="Google Shape;720;p48"/>
          <p:cNvSpPr/>
          <p:nvPr/>
        </p:nvSpPr>
        <p:spPr>
          <a:xfrm>
            <a:off x="6630900" y="1264163"/>
            <a:ext cx="759000" cy="759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8"/>
          <p:cNvSpPr/>
          <p:nvPr/>
        </p:nvSpPr>
        <p:spPr>
          <a:xfrm>
            <a:off x="1609474" y="1264162"/>
            <a:ext cx="759000" cy="759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22" name="Google Shape;722;p48"/>
          <p:cNvGraphicFramePr/>
          <p:nvPr>
            <p:extLst>
              <p:ext uri="{D42A27DB-BD31-4B8C-83A1-F6EECF244321}">
                <p14:modId xmlns:p14="http://schemas.microsoft.com/office/powerpoint/2010/main" val="2986755948"/>
              </p:ext>
            </p:extLst>
          </p:nvPr>
        </p:nvGraphicFramePr>
        <p:xfrm>
          <a:off x="835819" y="2251784"/>
          <a:ext cx="7471932" cy="1913021"/>
        </p:xfrm>
        <a:graphic>
          <a:graphicData uri="http://schemas.openxmlformats.org/drawingml/2006/table">
            <a:tbl>
              <a:tblPr>
                <a:noFill/>
                <a:tableStyleId>{7B71C966-F96F-49AD-A987-C3E94833D546}</a:tableStyleId>
              </a:tblPr>
              <a:tblGrid>
                <a:gridCol w="249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02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BOTNETS</a:t>
                      </a:r>
                      <a:endParaRPr sz="2000" b="1" dirty="0">
                        <a:solidFill>
                          <a:schemeClr val="dk1"/>
                        </a:solidFill>
                        <a:latin typeface="Antonio"/>
                        <a:ea typeface="Antonio"/>
                        <a:cs typeface="Antonio"/>
                        <a:sym typeface="Antoni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DARK WEB</a:t>
                      </a:r>
                      <a:endParaRPr sz="2000" b="1" dirty="0">
                        <a:solidFill>
                          <a:schemeClr val="dk1"/>
                        </a:solidFill>
                        <a:latin typeface="Antonio"/>
                        <a:ea typeface="Antonio"/>
                        <a:cs typeface="Antonio"/>
                        <a:sym typeface="Antoni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ZERO-DAY EXPLOIT</a:t>
                      </a:r>
                      <a:endParaRPr sz="2000" b="1" dirty="0">
                        <a:solidFill>
                          <a:schemeClr val="dk1"/>
                        </a:solidFill>
                        <a:latin typeface="Antonio"/>
                        <a:ea typeface="Antonio"/>
                        <a:cs typeface="Antonio"/>
                        <a:sym typeface="Antoni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7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Networks of infected devices.</a:t>
                      </a:r>
                      <a:endParaRPr lang="en-US" dirty="0">
                        <a:solidFill>
                          <a:schemeClr val="tx1">
                            <a:lumMod val="85000"/>
                          </a:schemeClr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Hidden parts of the internet for illicit activities.</a:t>
                      </a:r>
                      <a:endParaRPr dirty="0">
                        <a:solidFill>
                          <a:schemeClr val="tx1">
                            <a:lumMod val="85000"/>
                          </a:schemeClr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Attacks exploiting unknown vulnerabilities.</a:t>
                      </a:r>
                      <a:endParaRPr dirty="0">
                        <a:solidFill>
                          <a:schemeClr val="tx1">
                            <a:lumMod val="85000"/>
                          </a:schemeClr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24" name="Google Shape;724;p48"/>
          <p:cNvGrpSpPr/>
          <p:nvPr/>
        </p:nvGrpSpPr>
        <p:grpSpPr>
          <a:xfrm>
            <a:off x="1840257" y="1499024"/>
            <a:ext cx="288554" cy="289277"/>
            <a:chOff x="2529575" y="3438575"/>
            <a:chExt cx="269400" cy="270075"/>
          </a:xfrm>
        </p:grpSpPr>
        <p:sp>
          <p:nvSpPr>
            <p:cNvPr id="725" name="Google Shape;725;p48"/>
            <p:cNvSpPr/>
            <p:nvPr/>
          </p:nvSpPr>
          <p:spPr>
            <a:xfrm>
              <a:off x="2558625" y="3467650"/>
              <a:ext cx="30400" cy="30400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595" y="311"/>
                  </a:moveTo>
                  <a:lnTo>
                    <a:pt x="724" y="337"/>
                  </a:lnTo>
                  <a:lnTo>
                    <a:pt x="802" y="414"/>
                  </a:lnTo>
                  <a:lnTo>
                    <a:pt x="880" y="492"/>
                  </a:lnTo>
                  <a:lnTo>
                    <a:pt x="905" y="621"/>
                  </a:lnTo>
                  <a:lnTo>
                    <a:pt x="880" y="724"/>
                  </a:lnTo>
                  <a:lnTo>
                    <a:pt x="802" y="828"/>
                  </a:lnTo>
                  <a:lnTo>
                    <a:pt x="724" y="879"/>
                  </a:lnTo>
                  <a:lnTo>
                    <a:pt x="595" y="905"/>
                  </a:lnTo>
                  <a:lnTo>
                    <a:pt x="492" y="879"/>
                  </a:lnTo>
                  <a:lnTo>
                    <a:pt x="389" y="828"/>
                  </a:lnTo>
                  <a:lnTo>
                    <a:pt x="337" y="724"/>
                  </a:lnTo>
                  <a:lnTo>
                    <a:pt x="311" y="621"/>
                  </a:lnTo>
                  <a:lnTo>
                    <a:pt x="337" y="492"/>
                  </a:lnTo>
                  <a:lnTo>
                    <a:pt x="389" y="414"/>
                  </a:lnTo>
                  <a:lnTo>
                    <a:pt x="492" y="337"/>
                  </a:lnTo>
                  <a:lnTo>
                    <a:pt x="595" y="311"/>
                  </a:lnTo>
                  <a:close/>
                  <a:moveTo>
                    <a:pt x="492" y="1"/>
                  </a:moveTo>
                  <a:lnTo>
                    <a:pt x="363" y="53"/>
                  </a:lnTo>
                  <a:lnTo>
                    <a:pt x="259" y="104"/>
                  </a:lnTo>
                  <a:lnTo>
                    <a:pt x="182" y="182"/>
                  </a:lnTo>
                  <a:lnTo>
                    <a:pt x="104" y="285"/>
                  </a:lnTo>
                  <a:lnTo>
                    <a:pt x="27" y="388"/>
                  </a:lnTo>
                  <a:lnTo>
                    <a:pt x="1" y="492"/>
                  </a:lnTo>
                  <a:lnTo>
                    <a:pt x="1" y="621"/>
                  </a:lnTo>
                  <a:lnTo>
                    <a:pt x="1" y="724"/>
                  </a:lnTo>
                  <a:lnTo>
                    <a:pt x="27" y="828"/>
                  </a:lnTo>
                  <a:lnTo>
                    <a:pt x="104" y="957"/>
                  </a:lnTo>
                  <a:lnTo>
                    <a:pt x="182" y="1034"/>
                  </a:lnTo>
                  <a:lnTo>
                    <a:pt x="259" y="1112"/>
                  </a:lnTo>
                  <a:lnTo>
                    <a:pt x="363" y="1164"/>
                  </a:lnTo>
                  <a:lnTo>
                    <a:pt x="492" y="1215"/>
                  </a:lnTo>
                  <a:lnTo>
                    <a:pt x="724" y="1215"/>
                  </a:lnTo>
                  <a:lnTo>
                    <a:pt x="828" y="1164"/>
                  </a:lnTo>
                  <a:lnTo>
                    <a:pt x="931" y="1112"/>
                  </a:lnTo>
                  <a:lnTo>
                    <a:pt x="1035" y="1034"/>
                  </a:lnTo>
                  <a:lnTo>
                    <a:pt x="1112" y="957"/>
                  </a:lnTo>
                  <a:lnTo>
                    <a:pt x="1164" y="854"/>
                  </a:lnTo>
                  <a:lnTo>
                    <a:pt x="1215" y="724"/>
                  </a:lnTo>
                  <a:lnTo>
                    <a:pt x="1215" y="621"/>
                  </a:lnTo>
                  <a:lnTo>
                    <a:pt x="1215" y="492"/>
                  </a:lnTo>
                  <a:lnTo>
                    <a:pt x="1164" y="388"/>
                  </a:lnTo>
                  <a:lnTo>
                    <a:pt x="1112" y="259"/>
                  </a:lnTo>
                  <a:lnTo>
                    <a:pt x="1035" y="182"/>
                  </a:lnTo>
                  <a:lnTo>
                    <a:pt x="931" y="104"/>
                  </a:lnTo>
                  <a:lnTo>
                    <a:pt x="828" y="53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2700125" y="3580725"/>
              <a:ext cx="98850" cy="127925"/>
            </a:xfrm>
            <a:custGeom>
              <a:avLst/>
              <a:gdLst/>
              <a:ahLst/>
              <a:cxnLst/>
              <a:rect l="l" t="t" r="r" b="b"/>
              <a:pathLst>
                <a:path w="3954" h="5117" extrusionOk="0">
                  <a:moveTo>
                    <a:pt x="155" y="0"/>
                  </a:moveTo>
                  <a:lnTo>
                    <a:pt x="103" y="26"/>
                  </a:lnTo>
                  <a:lnTo>
                    <a:pt x="52" y="52"/>
                  </a:lnTo>
                  <a:lnTo>
                    <a:pt x="0" y="103"/>
                  </a:lnTo>
                  <a:lnTo>
                    <a:pt x="0" y="155"/>
                  </a:lnTo>
                  <a:lnTo>
                    <a:pt x="0" y="233"/>
                  </a:lnTo>
                  <a:lnTo>
                    <a:pt x="52" y="284"/>
                  </a:lnTo>
                  <a:lnTo>
                    <a:pt x="414" y="646"/>
                  </a:lnTo>
                  <a:lnTo>
                    <a:pt x="439" y="1059"/>
                  </a:lnTo>
                  <a:lnTo>
                    <a:pt x="465" y="1137"/>
                  </a:lnTo>
                  <a:lnTo>
                    <a:pt x="491" y="1189"/>
                  </a:lnTo>
                  <a:lnTo>
                    <a:pt x="569" y="1240"/>
                  </a:lnTo>
                  <a:lnTo>
                    <a:pt x="646" y="1266"/>
                  </a:lnTo>
                  <a:lnTo>
                    <a:pt x="1060" y="1292"/>
                  </a:lnTo>
                  <a:lnTo>
                    <a:pt x="1473" y="1706"/>
                  </a:lnTo>
                  <a:lnTo>
                    <a:pt x="1499" y="2145"/>
                  </a:lnTo>
                  <a:lnTo>
                    <a:pt x="1525" y="2196"/>
                  </a:lnTo>
                  <a:lnTo>
                    <a:pt x="1576" y="2274"/>
                  </a:lnTo>
                  <a:lnTo>
                    <a:pt x="1628" y="2326"/>
                  </a:lnTo>
                  <a:lnTo>
                    <a:pt x="1706" y="2326"/>
                  </a:lnTo>
                  <a:lnTo>
                    <a:pt x="2119" y="2352"/>
                  </a:lnTo>
                  <a:lnTo>
                    <a:pt x="2378" y="2610"/>
                  </a:lnTo>
                  <a:lnTo>
                    <a:pt x="2248" y="2998"/>
                  </a:lnTo>
                  <a:lnTo>
                    <a:pt x="2248" y="3101"/>
                  </a:lnTo>
                  <a:lnTo>
                    <a:pt x="2326" y="3204"/>
                  </a:lnTo>
                  <a:lnTo>
                    <a:pt x="2403" y="3256"/>
                  </a:lnTo>
                  <a:lnTo>
                    <a:pt x="2533" y="3256"/>
                  </a:lnTo>
                  <a:lnTo>
                    <a:pt x="2920" y="3153"/>
                  </a:lnTo>
                  <a:lnTo>
                    <a:pt x="3411" y="3644"/>
                  </a:lnTo>
                  <a:lnTo>
                    <a:pt x="3618" y="4781"/>
                  </a:lnTo>
                  <a:lnTo>
                    <a:pt x="2507" y="4548"/>
                  </a:lnTo>
                  <a:lnTo>
                    <a:pt x="2481" y="4548"/>
                  </a:lnTo>
                  <a:lnTo>
                    <a:pt x="1060" y="3101"/>
                  </a:lnTo>
                  <a:lnTo>
                    <a:pt x="1008" y="3075"/>
                  </a:lnTo>
                  <a:lnTo>
                    <a:pt x="930" y="3049"/>
                  </a:lnTo>
                  <a:lnTo>
                    <a:pt x="879" y="3075"/>
                  </a:lnTo>
                  <a:lnTo>
                    <a:pt x="827" y="3101"/>
                  </a:lnTo>
                  <a:lnTo>
                    <a:pt x="801" y="3153"/>
                  </a:lnTo>
                  <a:lnTo>
                    <a:pt x="775" y="3204"/>
                  </a:lnTo>
                  <a:lnTo>
                    <a:pt x="801" y="3282"/>
                  </a:lnTo>
                  <a:lnTo>
                    <a:pt x="827" y="3333"/>
                  </a:lnTo>
                  <a:lnTo>
                    <a:pt x="2274" y="4755"/>
                  </a:lnTo>
                  <a:lnTo>
                    <a:pt x="2352" y="4832"/>
                  </a:lnTo>
                  <a:lnTo>
                    <a:pt x="2455" y="4858"/>
                  </a:lnTo>
                  <a:lnTo>
                    <a:pt x="3644" y="5091"/>
                  </a:lnTo>
                  <a:lnTo>
                    <a:pt x="3695" y="5117"/>
                  </a:lnTo>
                  <a:lnTo>
                    <a:pt x="3799" y="5091"/>
                  </a:lnTo>
                  <a:lnTo>
                    <a:pt x="3876" y="5039"/>
                  </a:lnTo>
                  <a:lnTo>
                    <a:pt x="3928" y="4987"/>
                  </a:lnTo>
                  <a:lnTo>
                    <a:pt x="3954" y="4910"/>
                  </a:lnTo>
                  <a:lnTo>
                    <a:pt x="3954" y="4858"/>
                  </a:lnTo>
                  <a:lnTo>
                    <a:pt x="3954" y="4806"/>
                  </a:lnTo>
                  <a:lnTo>
                    <a:pt x="3721" y="3592"/>
                  </a:lnTo>
                  <a:lnTo>
                    <a:pt x="3695" y="3489"/>
                  </a:lnTo>
                  <a:lnTo>
                    <a:pt x="3618" y="3411"/>
                  </a:lnTo>
                  <a:lnTo>
                    <a:pt x="3127" y="2920"/>
                  </a:lnTo>
                  <a:lnTo>
                    <a:pt x="3075" y="2868"/>
                  </a:lnTo>
                  <a:lnTo>
                    <a:pt x="2998" y="2843"/>
                  </a:lnTo>
                  <a:lnTo>
                    <a:pt x="2868" y="2843"/>
                  </a:lnTo>
                  <a:lnTo>
                    <a:pt x="2610" y="2920"/>
                  </a:lnTo>
                  <a:lnTo>
                    <a:pt x="2610" y="2920"/>
                  </a:lnTo>
                  <a:lnTo>
                    <a:pt x="2688" y="2662"/>
                  </a:lnTo>
                  <a:lnTo>
                    <a:pt x="2688" y="2584"/>
                  </a:lnTo>
                  <a:lnTo>
                    <a:pt x="2688" y="2507"/>
                  </a:lnTo>
                  <a:lnTo>
                    <a:pt x="2662" y="2455"/>
                  </a:lnTo>
                  <a:lnTo>
                    <a:pt x="2610" y="2403"/>
                  </a:lnTo>
                  <a:lnTo>
                    <a:pt x="2352" y="2119"/>
                  </a:lnTo>
                  <a:lnTo>
                    <a:pt x="2274" y="2067"/>
                  </a:lnTo>
                  <a:lnTo>
                    <a:pt x="2171" y="2041"/>
                  </a:lnTo>
                  <a:lnTo>
                    <a:pt x="1809" y="2016"/>
                  </a:lnTo>
                  <a:lnTo>
                    <a:pt x="1783" y="1680"/>
                  </a:lnTo>
                  <a:lnTo>
                    <a:pt x="1783" y="1576"/>
                  </a:lnTo>
                  <a:lnTo>
                    <a:pt x="1706" y="1499"/>
                  </a:lnTo>
                  <a:lnTo>
                    <a:pt x="1266" y="1059"/>
                  </a:lnTo>
                  <a:lnTo>
                    <a:pt x="1189" y="1008"/>
                  </a:lnTo>
                  <a:lnTo>
                    <a:pt x="1085" y="982"/>
                  </a:lnTo>
                  <a:lnTo>
                    <a:pt x="750" y="956"/>
                  </a:lnTo>
                  <a:lnTo>
                    <a:pt x="724" y="594"/>
                  </a:lnTo>
                  <a:lnTo>
                    <a:pt x="698" y="517"/>
                  </a:lnTo>
                  <a:lnTo>
                    <a:pt x="646" y="439"/>
                  </a:lnTo>
                  <a:lnTo>
                    <a:pt x="259" y="52"/>
                  </a:lnTo>
                  <a:lnTo>
                    <a:pt x="207" y="26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8"/>
            <p:cNvSpPr/>
            <p:nvPr/>
          </p:nvSpPr>
          <p:spPr>
            <a:xfrm>
              <a:off x="2529575" y="3438575"/>
              <a:ext cx="185425" cy="214525"/>
            </a:xfrm>
            <a:custGeom>
              <a:avLst/>
              <a:gdLst/>
              <a:ahLst/>
              <a:cxnLst/>
              <a:rect l="l" t="t" r="r" b="b"/>
              <a:pathLst>
                <a:path w="7417" h="8581" extrusionOk="0">
                  <a:moveTo>
                    <a:pt x="2377" y="1"/>
                  </a:moveTo>
                  <a:lnTo>
                    <a:pt x="2119" y="53"/>
                  </a:lnTo>
                  <a:lnTo>
                    <a:pt x="1886" y="104"/>
                  </a:lnTo>
                  <a:lnTo>
                    <a:pt x="1628" y="208"/>
                  </a:lnTo>
                  <a:lnTo>
                    <a:pt x="1396" y="311"/>
                  </a:lnTo>
                  <a:lnTo>
                    <a:pt x="1189" y="440"/>
                  </a:lnTo>
                  <a:lnTo>
                    <a:pt x="956" y="595"/>
                  </a:lnTo>
                  <a:lnTo>
                    <a:pt x="775" y="776"/>
                  </a:lnTo>
                  <a:lnTo>
                    <a:pt x="594" y="983"/>
                  </a:lnTo>
                  <a:lnTo>
                    <a:pt x="439" y="1190"/>
                  </a:lnTo>
                  <a:lnTo>
                    <a:pt x="310" y="1396"/>
                  </a:lnTo>
                  <a:lnTo>
                    <a:pt x="207" y="1655"/>
                  </a:lnTo>
                  <a:lnTo>
                    <a:pt x="103" y="1887"/>
                  </a:lnTo>
                  <a:lnTo>
                    <a:pt x="52" y="2146"/>
                  </a:lnTo>
                  <a:lnTo>
                    <a:pt x="0" y="2404"/>
                  </a:lnTo>
                  <a:lnTo>
                    <a:pt x="0" y="2663"/>
                  </a:lnTo>
                  <a:lnTo>
                    <a:pt x="0" y="2921"/>
                  </a:lnTo>
                  <a:lnTo>
                    <a:pt x="52" y="3179"/>
                  </a:lnTo>
                  <a:lnTo>
                    <a:pt x="103" y="3438"/>
                  </a:lnTo>
                  <a:lnTo>
                    <a:pt x="207" y="3670"/>
                  </a:lnTo>
                  <a:lnTo>
                    <a:pt x="310" y="3903"/>
                  </a:lnTo>
                  <a:lnTo>
                    <a:pt x="439" y="4136"/>
                  </a:lnTo>
                  <a:lnTo>
                    <a:pt x="594" y="4342"/>
                  </a:lnTo>
                  <a:lnTo>
                    <a:pt x="775" y="4549"/>
                  </a:lnTo>
                  <a:lnTo>
                    <a:pt x="956" y="4704"/>
                  </a:lnTo>
                  <a:lnTo>
                    <a:pt x="1137" y="4859"/>
                  </a:lnTo>
                  <a:lnTo>
                    <a:pt x="1344" y="4988"/>
                  </a:lnTo>
                  <a:lnTo>
                    <a:pt x="1576" y="5092"/>
                  </a:lnTo>
                  <a:lnTo>
                    <a:pt x="1628" y="5118"/>
                  </a:lnTo>
                  <a:lnTo>
                    <a:pt x="1706" y="5092"/>
                  </a:lnTo>
                  <a:lnTo>
                    <a:pt x="1757" y="5066"/>
                  </a:lnTo>
                  <a:lnTo>
                    <a:pt x="1783" y="5014"/>
                  </a:lnTo>
                  <a:lnTo>
                    <a:pt x="1809" y="4962"/>
                  </a:lnTo>
                  <a:lnTo>
                    <a:pt x="1783" y="4885"/>
                  </a:lnTo>
                  <a:lnTo>
                    <a:pt x="1757" y="4833"/>
                  </a:lnTo>
                  <a:lnTo>
                    <a:pt x="1706" y="4807"/>
                  </a:lnTo>
                  <a:lnTo>
                    <a:pt x="1499" y="4704"/>
                  </a:lnTo>
                  <a:lnTo>
                    <a:pt x="1318" y="4601"/>
                  </a:lnTo>
                  <a:lnTo>
                    <a:pt x="1163" y="4471"/>
                  </a:lnTo>
                  <a:lnTo>
                    <a:pt x="1008" y="4316"/>
                  </a:lnTo>
                  <a:lnTo>
                    <a:pt x="827" y="4136"/>
                  </a:lnTo>
                  <a:lnTo>
                    <a:pt x="698" y="3955"/>
                  </a:lnTo>
                  <a:lnTo>
                    <a:pt x="594" y="3774"/>
                  </a:lnTo>
                  <a:lnTo>
                    <a:pt x="491" y="3567"/>
                  </a:lnTo>
                  <a:lnTo>
                    <a:pt x="414" y="3334"/>
                  </a:lnTo>
                  <a:lnTo>
                    <a:pt x="362" y="3128"/>
                  </a:lnTo>
                  <a:lnTo>
                    <a:pt x="310" y="2895"/>
                  </a:lnTo>
                  <a:lnTo>
                    <a:pt x="310" y="2663"/>
                  </a:lnTo>
                  <a:lnTo>
                    <a:pt x="310" y="2430"/>
                  </a:lnTo>
                  <a:lnTo>
                    <a:pt x="362" y="2197"/>
                  </a:lnTo>
                  <a:lnTo>
                    <a:pt x="414" y="1991"/>
                  </a:lnTo>
                  <a:lnTo>
                    <a:pt x="491" y="1758"/>
                  </a:lnTo>
                  <a:lnTo>
                    <a:pt x="594" y="1551"/>
                  </a:lnTo>
                  <a:lnTo>
                    <a:pt x="698" y="1371"/>
                  </a:lnTo>
                  <a:lnTo>
                    <a:pt x="827" y="1164"/>
                  </a:lnTo>
                  <a:lnTo>
                    <a:pt x="1008" y="1009"/>
                  </a:lnTo>
                  <a:lnTo>
                    <a:pt x="1163" y="854"/>
                  </a:lnTo>
                  <a:lnTo>
                    <a:pt x="1344" y="699"/>
                  </a:lnTo>
                  <a:lnTo>
                    <a:pt x="1551" y="595"/>
                  </a:lnTo>
                  <a:lnTo>
                    <a:pt x="1757" y="492"/>
                  </a:lnTo>
                  <a:lnTo>
                    <a:pt x="1964" y="414"/>
                  </a:lnTo>
                  <a:lnTo>
                    <a:pt x="2197" y="363"/>
                  </a:lnTo>
                  <a:lnTo>
                    <a:pt x="2429" y="337"/>
                  </a:lnTo>
                  <a:lnTo>
                    <a:pt x="2662" y="311"/>
                  </a:lnTo>
                  <a:lnTo>
                    <a:pt x="2894" y="337"/>
                  </a:lnTo>
                  <a:lnTo>
                    <a:pt x="3127" y="363"/>
                  </a:lnTo>
                  <a:lnTo>
                    <a:pt x="3334" y="414"/>
                  </a:lnTo>
                  <a:lnTo>
                    <a:pt x="3540" y="492"/>
                  </a:lnTo>
                  <a:lnTo>
                    <a:pt x="3747" y="595"/>
                  </a:lnTo>
                  <a:lnTo>
                    <a:pt x="3954" y="699"/>
                  </a:lnTo>
                  <a:lnTo>
                    <a:pt x="4135" y="854"/>
                  </a:lnTo>
                  <a:lnTo>
                    <a:pt x="4316" y="1009"/>
                  </a:lnTo>
                  <a:lnTo>
                    <a:pt x="4522" y="1216"/>
                  </a:lnTo>
                  <a:lnTo>
                    <a:pt x="4677" y="1474"/>
                  </a:lnTo>
                  <a:lnTo>
                    <a:pt x="4807" y="1732"/>
                  </a:lnTo>
                  <a:lnTo>
                    <a:pt x="4910" y="1991"/>
                  </a:lnTo>
                  <a:lnTo>
                    <a:pt x="4962" y="2275"/>
                  </a:lnTo>
                  <a:lnTo>
                    <a:pt x="4987" y="2585"/>
                  </a:lnTo>
                  <a:lnTo>
                    <a:pt x="4987" y="2869"/>
                  </a:lnTo>
                  <a:lnTo>
                    <a:pt x="4936" y="3154"/>
                  </a:lnTo>
                  <a:lnTo>
                    <a:pt x="4962" y="3231"/>
                  </a:lnTo>
                  <a:lnTo>
                    <a:pt x="4987" y="3309"/>
                  </a:lnTo>
                  <a:lnTo>
                    <a:pt x="5659" y="3955"/>
                  </a:lnTo>
                  <a:lnTo>
                    <a:pt x="5659" y="4006"/>
                  </a:lnTo>
                  <a:lnTo>
                    <a:pt x="5659" y="4032"/>
                  </a:lnTo>
                  <a:lnTo>
                    <a:pt x="4005" y="5660"/>
                  </a:lnTo>
                  <a:lnTo>
                    <a:pt x="3954" y="5660"/>
                  </a:lnTo>
                  <a:lnTo>
                    <a:pt x="3308" y="4988"/>
                  </a:lnTo>
                  <a:lnTo>
                    <a:pt x="3230" y="4962"/>
                  </a:lnTo>
                  <a:lnTo>
                    <a:pt x="3153" y="4962"/>
                  </a:lnTo>
                  <a:lnTo>
                    <a:pt x="2946" y="4988"/>
                  </a:lnTo>
                  <a:lnTo>
                    <a:pt x="2739" y="5014"/>
                  </a:lnTo>
                  <a:lnTo>
                    <a:pt x="2558" y="5014"/>
                  </a:lnTo>
                  <a:lnTo>
                    <a:pt x="2352" y="4988"/>
                  </a:lnTo>
                  <a:lnTo>
                    <a:pt x="2274" y="4988"/>
                  </a:lnTo>
                  <a:lnTo>
                    <a:pt x="2222" y="5014"/>
                  </a:lnTo>
                  <a:lnTo>
                    <a:pt x="2197" y="5066"/>
                  </a:lnTo>
                  <a:lnTo>
                    <a:pt x="2171" y="5118"/>
                  </a:lnTo>
                  <a:lnTo>
                    <a:pt x="2171" y="5195"/>
                  </a:lnTo>
                  <a:lnTo>
                    <a:pt x="2197" y="5247"/>
                  </a:lnTo>
                  <a:lnTo>
                    <a:pt x="2248" y="5273"/>
                  </a:lnTo>
                  <a:lnTo>
                    <a:pt x="2300" y="5298"/>
                  </a:lnTo>
                  <a:lnTo>
                    <a:pt x="2507" y="5324"/>
                  </a:lnTo>
                  <a:lnTo>
                    <a:pt x="2713" y="5324"/>
                  </a:lnTo>
                  <a:lnTo>
                    <a:pt x="2920" y="5298"/>
                  </a:lnTo>
                  <a:lnTo>
                    <a:pt x="3127" y="5273"/>
                  </a:lnTo>
                  <a:lnTo>
                    <a:pt x="3747" y="5867"/>
                  </a:lnTo>
                  <a:lnTo>
                    <a:pt x="3850" y="5944"/>
                  </a:lnTo>
                  <a:lnTo>
                    <a:pt x="3980" y="5970"/>
                  </a:lnTo>
                  <a:lnTo>
                    <a:pt x="4135" y="5944"/>
                  </a:lnTo>
                  <a:lnTo>
                    <a:pt x="4238" y="5867"/>
                  </a:lnTo>
                  <a:lnTo>
                    <a:pt x="4367" y="5738"/>
                  </a:lnTo>
                  <a:lnTo>
                    <a:pt x="7158" y="8529"/>
                  </a:lnTo>
                  <a:lnTo>
                    <a:pt x="7210" y="8554"/>
                  </a:lnTo>
                  <a:lnTo>
                    <a:pt x="7261" y="8580"/>
                  </a:lnTo>
                  <a:lnTo>
                    <a:pt x="7339" y="8554"/>
                  </a:lnTo>
                  <a:lnTo>
                    <a:pt x="7391" y="8529"/>
                  </a:lnTo>
                  <a:lnTo>
                    <a:pt x="7416" y="8477"/>
                  </a:lnTo>
                  <a:lnTo>
                    <a:pt x="7416" y="8399"/>
                  </a:lnTo>
                  <a:lnTo>
                    <a:pt x="7416" y="8348"/>
                  </a:lnTo>
                  <a:lnTo>
                    <a:pt x="7391" y="8296"/>
                  </a:lnTo>
                  <a:lnTo>
                    <a:pt x="4600" y="5505"/>
                  </a:lnTo>
                  <a:lnTo>
                    <a:pt x="4936" y="5169"/>
                  </a:lnTo>
                  <a:lnTo>
                    <a:pt x="6486" y="6720"/>
                  </a:lnTo>
                  <a:lnTo>
                    <a:pt x="6538" y="6745"/>
                  </a:lnTo>
                  <a:lnTo>
                    <a:pt x="6590" y="6771"/>
                  </a:lnTo>
                  <a:lnTo>
                    <a:pt x="6667" y="6745"/>
                  </a:lnTo>
                  <a:lnTo>
                    <a:pt x="6719" y="6720"/>
                  </a:lnTo>
                  <a:lnTo>
                    <a:pt x="6745" y="6668"/>
                  </a:lnTo>
                  <a:lnTo>
                    <a:pt x="6745" y="6616"/>
                  </a:lnTo>
                  <a:lnTo>
                    <a:pt x="6745" y="6539"/>
                  </a:lnTo>
                  <a:lnTo>
                    <a:pt x="6719" y="6487"/>
                  </a:lnTo>
                  <a:lnTo>
                    <a:pt x="5168" y="4962"/>
                  </a:lnTo>
                  <a:lnTo>
                    <a:pt x="5504" y="4601"/>
                  </a:lnTo>
                  <a:lnTo>
                    <a:pt x="6383" y="5479"/>
                  </a:lnTo>
                  <a:lnTo>
                    <a:pt x="6435" y="5505"/>
                  </a:lnTo>
                  <a:lnTo>
                    <a:pt x="6486" y="5531"/>
                  </a:lnTo>
                  <a:lnTo>
                    <a:pt x="6538" y="5505"/>
                  </a:lnTo>
                  <a:lnTo>
                    <a:pt x="6590" y="5479"/>
                  </a:lnTo>
                  <a:lnTo>
                    <a:pt x="6641" y="5428"/>
                  </a:lnTo>
                  <a:lnTo>
                    <a:pt x="6641" y="5350"/>
                  </a:lnTo>
                  <a:lnTo>
                    <a:pt x="6641" y="5298"/>
                  </a:lnTo>
                  <a:lnTo>
                    <a:pt x="6590" y="5247"/>
                  </a:lnTo>
                  <a:lnTo>
                    <a:pt x="5737" y="4394"/>
                  </a:lnTo>
                  <a:lnTo>
                    <a:pt x="5866" y="4239"/>
                  </a:lnTo>
                  <a:lnTo>
                    <a:pt x="5944" y="4136"/>
                  </a:lnTo>
                  <a:lnTo>
                    <a:pt x="5969" y="4006"/>
                  </a:lnTo>
                  <a:lnTo>
                    <a:pt x="5944" y="3851"/>
                  </a:lnTo>
                  <a:lnTo>
                    <a:pt x="5866" y="3748"/>
                  </a:lnTo>
                  <a:lnTo>
                    <a:pt x="5272" y="3154"/>
                  </a:lnTo>
                  <a:lnTo>
                    <a:pt x="5323" y="2818"/>
                  </a:lnTo>
                  <a:lnTo>
                    <a:pt x="5323" y="2508"/>
                  </a:lnTo>
                  <a:lnTo>
                    <a:pt x="5272" y="2172"/>
                  </a:lnTo>
                  <a:lnTo>
                    <a:pt x="5194" y="1862"/>
                  </a:lnTo>
                  <a:lnTo>
                    <a:pt x="5091" y="1577"/>
                  </a:lnTo>
                  <a:lnTo>
                    <a:pt x="4936" y="1293"/>
                  </a:lnTo>
                  <a:lnTo>
                    <a:pt x="4755" y="1035"/>
                  </a:lnTo>
                  <a:lnTo>
                    <a:pt x="4548" y="776"/>
                  </a:lnTo>
                  <a:lnTo>
                    <a:pt x="4341" y="595"/>
                  </a:lnTo>
                  <a:lnTo>
                    <a:pt x="4135" y="440"/>
                  </a:lnTo>
                  <a:lnTo>
                    <a:pt x="3902" y="311"/>
                  </a:lnTo>
                  <a:lnTo>
                    <a:pt x="3670" y="208"/>
                  </a:lnTo>
                  <a:lnTo>
                    <a:pt x="3437" y="104"/>
                  </a:lnTo>
                  <a:lnTo>
                    <a:pt x="3179" y="53"/>
                  </a:lnTo>
                  <a:lnTo>
                    <a:pt x="29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721;p48">
            <a:extLst>
              <a:ext uri="{FF2B5EF4-FFF2-40B4-BE49-F238E27FC236}">
                <a16:creationId xmlns:a16="http://schemas.microsoft.com/office/drawing/2014/main" id="{537C609C-7ACF-4F75-B201-681EFDC831D9}"/>
              </a:ext>
            </a:extLst>
          </p:cNvPr>
          <p:cNvSpPr/>
          <p:nvPr/>
        </p:nvSpPr>
        <p:spPr>
          <a:xfrm>
            <a:off x="4168950" y="1282170"/>
            <a:ext cx="759000" cy="759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48"/>
          <p:cNvGrpSpPr/>
          <p:nvPr/>
        </p:nvGrpSpPr>
        <p:grpSpPr>
          <a:xfrm>
            <a:off x="4441902" y="1499024"/>
            <a:ext cx="260197" cy="289277"/>
            <a:chOff x="3308675" y="3438575"/>
            <a:chExt cx="242925" cy="270075"/>
          </a:xfrm>
        </p:grpSpPr>
        <p:sp>
          <p:nvSpPr>
            <p:cNvPr id="729" name="Google Shape;729;p48"/>
            <p:cNvSpPr/>
            <p:nvPr/>
          </p:nvSpPr>
          <p:spPr>
            <a:xfrm>
              <a:off x="3308675" y="3438575"/>
              <a:ext cx="242925" cy="270075"/>
            </a:xfrm>
            <a:custGeom>
              <a:avLst/>
              <a:gdLst/>
              <a:ahLst/>
              <a:cxnLst/>
              <a:rect l="l" t="t" r="r" b="b"/>
              <a:pathLst>
                <a:path w="9717" h="10803" extrusionOk="0">
                  <a:moveTo>
                    <a:pt x="5453" y="311"/>
                  </a:moveTo>
                  <a:lnTo>
                    <a:pt x="5556" y="337"/>
                  </a:lnTo>
                  <a:lnTo>
                    <a:pt x="5634" y="389"/>
                  </a:lnTo>
                  <a:lnTo>
                    <a:pt x="5685" y="466"/>
                  </a:lnTo>
                  <a:lnTo>
                    <a:pt x="5711" y="544"/>
                  </a:lnTo>
                  <a:lnTo>
                    <a:pt x="5685" y="647"/>
                  </a:lnTo>
                  <a:lnTo>
                    <a:pt x="5634" y="725"/>
                  </a:lnTo>
                  <a:lnTo>
                    <a:pt x="5556" y="776"/>
                  </a:lnTo>
                  <a:lnTo>
                    <a:pt x="5453" y="802"/>
                  </a:lnTo>
                  <a:lnTo>
                    <a:pt x="5375" y="776"/>
                  </a:lnTo>
                  <a:lnTo>
                    <a:pt x="5298" y="725"/>
                  </a:lnTo>
                  <a:lnTo>
                    <a:pt x="5246" y="647"/>
                  </a:lnTo>
                  <a:lnTo>
                    <a:pt x="5220" y="544"/>
                  </a:lnTo>
                  <a:lnTo>
                    <a:pt x="5246" y="466"/>
                  </a:lnTo>
                  <a:lnTo>
                    <a:pt x="5298" y="389"/>
                  </a:lnTo>
                  <a:lnTo>
                    <a:pt x="5375" y="337"/>
                  </a:lnTo>
                  <a:lnTo>
                    <a:pt x="5453" y="311"/>
                  </a:lnTo>
                  <a:close/>
                  <a:moveTo>
                    <a:pt x="5815" y="9614"/>
                  </a:moveTo>
                  <a:lnTo>
                    <a:pt x="5815" y="9846"/>
                  </a:lnTo>
                  <a:lnTo>
                    <a:pt x="5815" y="9872"/>
                  </a:lnTo>
                  <a:lnTo>
                    <a:pt x="3902" y="9872"/>
                  </a:lnTo>
                  <a:lnTo>
                    <a:pt x="3902" y="9846"/>
                  </a:lnTo>
                  <a:lnTo>
                    <a:pt x="3902" y="9614"/>
                  </a:lnTo>
                  <a:close/>
                  <a:moveTo>
                    <a:pt x="5349" y="1"/>
                  </a:moveTo>
                  <a:lnTo>
                    <a:pt x="5246" y="53"/>
                  </a:lnTo>
                  <a:lnTo>
                    <a:pt x="5143" y="104"/>
                  </a:lnTo>
                  <a:lnTo>
                    <a:pt x="5065" y="156"/>
                  </a:lnTo>
                  <a:lnTo>
                    <a:pt x="5014" y="234"/>
                  </a:lnTo>
                  <a:lnTo>
                    <a:pt x="4962" y="337"/>
                  </a:lnTo>
                  <a:lnTo>
                    <a:pt x="4910" y="440"/>
                  </a:lnTo>
                  <a:lnTo>
                    <a:pt x="4910" y="544"/>
                  </a:lnTo>
                  <a:lnTo>
                    <a:pt x="4936" y="725"/>
                  </a:lnTo>
                  <a:lnTo>
                    <a:pt x="5014" y="880"/>
                  </a:lnTo>
                  <a:lnTo>
                    <a:pt x="5143" y="1009"/>
                  </a:lnTo>
                  <a:lnTo>
                    <a:pt x="5298" y="1086"/>
                  </a:lnTo>
                  <a:lnTo>
                    <a:pt x="5298" y="2585"/>
                  </a:lnTo>
                  <a:lnTo>
                    <a:pt x="4342" y="2585"/>
                  </a:lnTo>
                  <a:lnTo>
                    <a:pt x="4342" y="1991"/>
                  </a:lnTo>
                  <a:lnTo>
                    <a:pt x="4342" y="1939"/>
                  </a:lnTo>
                  <a:lnTo>
                    <a:pt x="4316" y="1887"/>
                  </a:lnTo>
                  <a:lnTo>
                    <a:pt x="4264" y="1836"/>
                  </a:lnTo>
                  <a:lnTo>
                    <a:pt x="4212" y="1810"/>
                  </a:lnTo>
                  <a:lnTo>
                    <a:pt x="4161" y="1784"/>
                  </a:lnTo>
                  <a:lnTo>
                    <a:pt x="4083" y="1784"/>
                  </a:lnTo>
                  <a:lnTo>
                    <a:pt x="4032" y="1810"/>
                  </a:lnTo>
                  <a:lnTo>
                    <a:pt x="3980" y="1836"/>
                  </a:lnTo>
                  <a:lnTo>
                    <a:pt x="3747" y="2094"/>
                  </a:lnTo>
                  <a:lnTo>
                    <a:pt x="3721" y="2146"/>
                  </a:lnTo>
                  <a:lnTo>
                    <a:pt x="3696" y="2197"/>
                  </a:lnTo>
                  <a:lnTo>
                    <a:pt x="3721" y="2249"/>
                  </a:lnTo>
                  <a:lnTo>
                    <a:pt x="3747" y="2301"/>
                  </a:lnTo>
                  <a:lnTo>
                    <a:pt x="3799" y="2353"/>
                  </a:lnTo>
                  <a:lnTo>
                    <a:pt x="3928" y="2353"/>
                  </a:lnTo>
                  <a:lnTo>
                    <a:pt x="3980" y="2301"/>
                  </a:lnTo>
                  <a:lnTo>
                    <a:pt x="4032" y="2249"/>
                  </a:lnTo>
                  <a:lnTo>
                    <a:pt x="4032" y="2585"/>
                  </a:lnTo>
                  <a:lnTo>
                    <a:pt x="3205" y="2585"/>
                  </a:lnTo>
                  <a:lnTo>
                    <a:pt x="3101" y="2611"/>
                  </a:lnTo>
                  <a:lnTo>
                    <a:pt x="3024" y="2663"/>
                  </a:lnTo>
                  <a:lnTo>
                    <a:pt x="2972" y="2740"/>
                  </a:lnTo>
                  <a:lnTo>
                    <a:pt x="2946" y="2843"/>
                  </a:lnTo>
                  <a:lnTo>
                    <a:pt x="2946" y="3929"/>
                  </a:lnTo>
                  <a:lnTo>
                    <a:pt x="931" y="3929"/>
                  </a:lnTo>
                  <a:lnTo>
                    <a:pt x="853" y="3955"/>
                  </a:lnTo>
                  <a:lnTo>
                    <a:pt x="776" y="4006"/>
                  </a:lnTo>
                  <a:lnTo>
                    <a:pt x="698" y="4058"/>
                  </a:lnTo>
                  <a:lnTo>
                    <a:pt x="646" y="4110"/>
                  </a:lnTo>
                  <a:lnTo>
                    <a:pt x="621" y="4187"/>
                  </a:lnTo>
                  <a:lnTo>
                    <a:pt x="595" y="4265"/>
                  </a:lnTo>
                  <a:lnTo>
                    <a:pt x="569" y="4368"/>
                  </a:lnTo>
                  <a:lnTo>
                    <a:pt x="569" y="9304"/>
                  </a:lnTo>
                  <a:lnTo>
                    <a:pt x="362" y="9304"/>
                  </a:lnTo>
                  <a:lnTo>
                    <a:pt x="233" y="9330"/>
                  </a:lnTo>
                  <a:lnTo>
                    <a:pt x="104" y="9381"/>
                  </a:lnTo>
                  <a:lnTo>
                    <a:pt x="26" y="9510"/>
                  </a:lnTo>
                  <a:lnTo>
                    <a:pt x="0" y="9640"/>
                  </a:lnTo>
                  <a:lnTo>
                    <a:pt x="0" y="10157"/>
                  </a:lnTo>
                  <a:lnTo>
                    <a:pt x="26" y="10286"/>
                  </a:lnTo>
                  <a:lnTo>
                    <a:pt x="52" y="10415"/>
                  </a:lnTo>
                  <a:lnTo>
                    <a:pt x="130" y="10518"/>
                  </a:lnTo>
                  <a:lnTo>
                    <a:pt x="207" y="10596"/>
                  </a:lnTo>
                  <a:lnTo>
                    <a:pt x="285" y="10673"/>
                  </a:lnTo>
                  <a:lnTo>
                    <a:pt x="388" y="10751"/>
                  </a:lnTo>
                  <a:lnTo>
                    <a:pt x="517" y="10777"/>
                  </a:lnTo>
                  <a:lnTo>
                    <a:pt x="646" y="10803"/>
                  </a:lnTo>
                  <a:lnTo>
                    <a:pt x="7055" y="10803"/>
                  </a:lnTo>
                  <a:lnTo>
                    <a:pt x="7107" y="10777"/>
                  </a:lnTo>
                  <a:lnTo>
                    <a:pt x="7158" y="10751"/>
                  </a:lnTo>
                  <a:lnTo>
                    <a:pt x="7210" y="10699"/>
                  </a:lnTo>
                  <a:lnTo>
                    <a:pt x="7210" y="10622"/>
                  </a:lnTo>
                  <a:lnTo>
                    <a:pt x="7210" y="10570"/>
                  </a:lnTo>
                  <a:lnTo>
                    <a:pt x="7158" y="10518"/>
                  </a:lnTo>
                  <a:lnTo>
                    <a:pt x="7107" y="10492"/>
                  </a:lnTo>
                  <a:lnTo>
                    <a:pt x="7055" y="10467"/>
                  </a:lnTo>
                  <a:lnTo>
                    <a:pt x="646" y="10467"/>
                  </a:lnTo>
                  <a:lnTo>
                    <a:pt x="517" y="10441"/>
                  </a:lnTo>
                  <a:lnTo>
                    <a:pt x="414" y="10389"/>
                  </a:lnTo>
                  <a:lnTo>
                    <a:pt x="362" y="10286"/>
                  </a:lnTo>
                  <a:lnTo>
                    <a:pt x="336" y="10157"/>
                  </a:lnTo>
                  <a:lnTo>
                    <a:pt x="336" y="9640"/>
                  </a:lnTo>
                  <a:lnTo>
                    <a:pt x="336" y="9614"/>
                  </a:lnTo>
                  <a:lnTo>
                    <a:pt x="2042" y="9614"/>
                  </a:lnTo>
                  <a:lnTo>
                    <a:pt x="2119" y="9588"/>
                  </a:lnTo>
                  <a:lnTo>
                    <a:pt x="2171" y="9562"/>
                  </a:lnTo>
                  <a:lnTo>
                    <a:pt x="2197" y="9510"/>
                  </a:lnTo>
                  <a:lnTo>
                    <a:pt x="2223" y="9459"/>
                  </a:lnTo>
                  <a:lnTo>
                    <a:pt x="2197" y="9381"/>
                  </a:lnTo>
                  <a:lnTo>
                    <a:pt x="2171" y="9330"/>
                  </a:lnTo>
                  <a:lnTo>
                    <a:pt x="2119" y="9304"/>
                  </a:lnTo>
                  <a:lnTo>
                    <a:pt x="905" y="9304"/>
                  </a:lnTo>
                  <a:lnTo>
                    <a:pt x="905" y="4368"/>
                  </a:lnTo>
                  <a:lnTo>
                    <a:pt x="905" y="4316"/>
                  </a:lnTo>
                  <a:lnTo>
                    <a:pt x="931" y="4265"/>
                  </a:lnTo>
                  <a:lnTo>
                    <a:pt x="982" y="4239"/>
                  </a:lnTo>
                  <a:lnTo>
                    <a:pt x="2946" y="4239"/>
                  </a:lnTo>
                  <a:lnTo>
                    <a:pt x="2946" y="6487"/>
                  </a:lnTo>
                  <a:lnTo>
                    <a:pt x="2972" y="6539"/>
                  </a:lnTo>
                  <a:lnTo>
                    <a:pt x="2998" y="6590"/>
                  </a:lnTo>
                  <a:lnTo>
                    <a:pt x="3050" y="6616"/>
                  </a:lnTo>
                  <a:lnTo>
                    <a:pt x="3101" y="6642"/>
                  </a:lnTo>
                  <a:lnTo>
                    <a:pt x="3179" y="6616"/>
                  </a:lnTo>
                  <a:lnTo>
                    <a:pt x="3231" y="6590"/>
                  </a:lnTo>
                  <a:lnTo>
                    <a:pt x="3256" y="6539"/>
                  </a:lnTo>
                  <a:lnTo>
                    <a:pt x="3256" y="6487"/>
                  </a:lnTo>
                  <a:lnTo>
                    <a:pt x="3256" y="2895"/>
                  </a:lnTo>
                  <a:lnTo>
                    <a:pt x="4083" y="2895"/>
                  </a:lnTo>
                  <a:lnTo>
                    <a:pt x="4135" y="3024"/>
                  </a:lnTo>
                  <a:lnTo>
                    <a:pt x="4212" y="3128"/>
                  </a:lnTo>
                  <a:lnTo>
                    <a:pt x="4290" y="3231"/>
                  </a:lnTo>
                  <a:lnTo>
                    <a:pt x="4393" y="3309"/>
                  </a:lnTo>
                  <a:lnTo>
                    <a:pt x="4523" y="3386"/>
                  </a:lnTo>
                  <a:lnTo>
                    <a:pt x="4626" y="3438"/>
                  </a:lnTo>
                  <a:lnTo>
                    <a:pt x="4755" y="3464"/>
                  </a:lnTo>
                  <a:lnTo>
                    <a:pt x="4962" y="3464"/>
                  </a:lnTo>
                  <a:lnTo>
                    <a:pt x="5014" y="3438"/>
                  </a:lnTo>
                  <a:lnTo>
                    <a:pt x="5039" y="3386"/>
                  </a:lnTo>
                  <a:lnTo>
                    <a:pt x="5065" y="3309"/>
                  </a:lnTo>
                  <a:lnTo>
                    <a:pt x="5039" y="3257"/>
                  </a:lnTo>
                  <a:lnTo>
                    <a:pt x="5014" y="3205"/>
                  </a:lnTo>
                  <a:lnTo>
                    <a:pt x="4962" y="3179"/>
                  </a:lnTo>
                  <a:lnTo>
                    <a:pt x="4884" y="3154"/>
                  </a:lnTo>
                  <a:lnTo>
                    <a:pt x="4755" y="3128"/>
                  </a:lnTo>
                  <a:lnTo>
                    <a:pt x="4626" y="3076"/>
                  </a:lnTo>
                  <a:lnTo>
                    <a:pt x="4523" y="2999"/>
                  </a:lnTo>
                  <a:lnTo>
                    <a:pt x="4445" y="2895"/>
                  </a:lnTo>
                  <a:lnTo>
                    <a:pt x="6461" y="2895"/>
                  </a:lnTo>
                  <a:lnTo>
                    <a:pt x="6461" y="8244"/>
                  </a:lnTo>
                  <a:lnTo>
                    <a:pt x="3256" y="8244"/>
                  </a:lnTo>
                  <a:lnTo>
                    <a:pt x="3256" y="7185"/>
                  </a:lnTo>
                  <a:lnTo>
                    <a:pt x="3256" y="7107"/>
                  </a:lnTo>
                  <a:lnTo>
                    <a:pt x="3231" y="7056"/>
                  </a:lnTo>
                  <a:lnTo>
                    <a:pt x="3179" y="7030"/>
                  </a:lnTo>
                  <a:lnTo>
                    <a:pt x="3101" y="7004"/>
                  </a:lnTo>
                  <a:lnTo>
                    <a:pt x="3050" y="7030"/>
                  </a:lnTo>
                  <a:lnTo>
                    <a:pt x="2998" y="7056"/>
                  </a:lnTo>
                  <a:lnTo>
                    <a:pt x="2972" y="7107"/>
                  </a:lnTo>
                  <a:lnTo>
                    <a:pt x="2946" y="7185"/>
                  </a:lnTo>
                  <a:lnTo>
                    <a:pt x="2946" y="8296"/>
                  </a:lnTo>
                  <a:lnTo>
                    <a:pt x="2972" y="8399"/>
                  </a:lnTo>
                  <a:lnTo>
                    <a:pt x="3024" y="8477"/>
                  </a:lnTo>
                  <a:lnTo>
                    <a:pt x="3101" y="8554"/>
                  </a:lnTo>
                  <a:lnTo>
                    <a:pt x="6616" y="8554"/>
                  </a:lnTo>
                  <a:lnTo>
                    <a:pt x="6693" y="8477"/>
                  </a:lnTo>
                  <a:lnTo>
                    <a:pt x="6745" y="8399"/>
                  </a:lnTo>
                  <a:lnTo>
                    <a:pt x="6771" y="8296"/>
                  </a:lnTo>
                  <a:lnTo>
                    <a:pt x="6771" y="4239"/>
                  </a:lnTo>
                  <a:lnTo>
                    <a:pt x="8735" y="4239"/>
                  </a:lnTo>
                  <a:lnTo>
                    <a:pt x="8786" y="4265"/>
                  </a:lnTo>
                  <a:lnTo>
                    <a:pt x="8812" y="4316"/>
                  </a:lnTo>
                  <a:lnTo>
                    <a:pt x="8812" y="4368"/>
                  </a:lnTo>
                  <a:lnTo>
                    <a:pt x="8812" y="9304"/>
                  </a:lnTo>
                  <a:lnTo>
                    <a:pt x="2610" y="9304"/>
                  </a:lnTo>
                  <a:lnTo>
                    <a:pt x="2559" y="9330"/>
                  </a:lnTo>
                  <a:lnTo>
                    <a:pt x="2533" y="9381"/>
                  </a:lnTo>
                  <a:lnTo>
                    <a:pt x="2507" y="9459"/>
                  </a:lnTo>
                  <a:lnTo>
                    <a:pt x="2533" y="9510"/>
                  </a:lnTo>
                  <a:lnTo>
                    <a:pt x="2559" y="9562"/>
                  </a:lnTo>
                  <a:lnTo>
                    <a:pt x="2610" y="9588"/>
                  </a:lnTo>
                  <a:lnTo>
                    <a:pt x="2662" y="9614"/>
                  </a:lnTo>
                  <a:lnTo>
                    <a:pt x="3592" y="9614"/>
                  </a:lnTo>
                  <a:lnTo>
                    <a:pt x="3592" y="9846"/>
                  </a:lnTo>
                  <a:lnTo>
                    <a:pt x="3618" y="9976"/>
                  </a:lnTo>
                  <a:lnTo>
                    <a:pt x="3696" y="10105"/>
                  </a:lnTo>
                  <a:lnTo>
                    <a:pt x="3799" y="10182"/>
                  </a:lnTo>
                  <a:lnTo>
                    <a:pt x="3928" y="10208"/>
                  </a:lnTo>
                  <a:lnTo>
                    <a:pt x="5789" y="10208"/>
                  </a:lnTo>
                  <a:lnTo>
                    <a:pt x="5918" y="10182"/>
                  </a:lnTo>
                  <a:lnTo>
                    <a:pt x="6021" y="10105"/>
                  </a:lnTo>
                  <a:lnTo>
                    <a:pt x="6099" y="9976"/>
                  </a:lnTo>
                  <a:lnTo>
                    <a:pt x="6125" y="9846"/>
                  </a:lnTo>
                  <a:lnTo>
                    <a:pt x="6125" y="9614"/>
                  </a:lnTo>
                  <a:lnTo>
                    <a:pt x="9381" y="9614"/>
                  </a:lnTo>
                  <a:lnTo>
                    <a:pt x="9381" y="9640"/>
                  </a:lnTo>
                  <a:lnTo>
                    <a:pt x="9381" y="10157"/>
                  </a:lnTo>
                  <a:lnTo>
                    <a:pt x="9355" y="10286"/>
                  </a:lnTo>
                  <a:lnTo>
                    <a:pt x="9303" y="10389"/>
                  </a:lnTo>
                  <a:lnTo>
                    <a:pt x="9200" y="10441"/>
                  </a:lnTo>
                  <a:lnTo>
                    <a:pt x="9071" y="10467"/>
                  </a:lnTo>
                  <a:lnTo>
                    <a:pt x="7675" y="10467"/>
                  </a:lnTo>
                  <a:lnTo>
                    <a:pt x="7623" y="10492"/>
                  </a:lnTo>
                  <a:lnTo>
                    <a:pt x="7572" y="10518"/>
                  </a:lnTo>
                  <a:lnTo>
                    <a:pt x="7520" y="10570"/>
                  </a:lnTo>
                  <a:lnTo>
                    <a:pt x="7520" y="10622"/>
                  </a:lnTo>
                  <a:lnTo>
                    <a:pt x="7520" y="10699"/>
                  </a:lnTo>
                  <a:lnTo>
                    <a:pt x="7572" y="10751"/>
                  </a:lnTo>
                  <a:lnTo>
                    <a:pt x="7623" y="10777"/>
                  </a:lnTo>
                  <a:lnTo>
                    <a:pt x="7675" y="10803"/>
                  </a:lnTo>
                  <a:lnTo>
                    <a:pt x="9071" y="10803"/>
                  </a:lnTo>
                  <a:lnTo>
                    <a:pt x="9200" y="10777"/>
                  </a:lnTo>
                  <a:lnTo>
                    <a:pt x="9329" y="10751"/>
                  </a:lnTo>
                  <a:lnTo>
                    <a:pt x="9432" y="10673"/>
                  </a:lnTo>
                  <a:lnTo>
                    <a:pt x="9510" y="10596"/>
                  </a:lnTo>
                  <a:lnTo>
                    <a:pt x="9587" y="10518"/>
                  </a:lnTo>
                  <a:lnTo>
                    <a:pt x="9665" y="10415"/>
                  </a:lnTo>
                  <a:lnTo>
                    <a:pt x="9691" y="10286"/>
                  </a:lnTo>
                  <a:lnTo>
                    <a:pt x="9717" y="10157"/>
                  </a:lnTo>
                  <a:lnTo>
                    <a:pt x="9717" y="9640"/>
                  </a:lnTo>
                  <a:lnTo>
                    <a:pt x="9691" y="9510"/>
                  </a:lnTo>
                  <a:lnTo>
                    <a:pt x="9613" y="9381"/>
                  </a:lnTo>
                  <a:lnTo>
                    <a:pt x="9484" y="9330"/>
                  </a:lnTo>
                  <a:lnTo>
                    <a:pt x="9355" y="9304"/>
                  </a:lnTo>
                  <a:lnTo>
                    <a:pt x="9148" y="9304"/>
                  </a:lnTo>
                  <a:lnTo>
                    <a:pt x="9148" y="4368"/>
                  </a:lnTo>
                  <a:lnTo>
                    <a:pt x="9122" y="4265"/>
                  </a:lnTo>
                  <a:lnTo>
                    <a:pt x="9096" y="4187"/>
                  </a:lnTo>
                  <a:lnTo>
                    <a:pt x="9071" y="4110"/>
                  </a:lnTo>
                  <a:lnTo>
                    <a:pt x="9019" y="4058"/>
                  </a:lnTo>
                  <a:lnTo>
                    <a:pt x="8941" y="4006"/>
                  </a:lnTo>
                  <a:lnTo>
                    <a:pt x="8864" y="3955"/>
                  </a:lnTo>
                  <a:lnTo>
                    <a:pt x="8786" y="3929"/>
                  </a:lnTo>
                  <a:lnTo>
                    <a:pt x="6771" y="3929"/>
                  </a:lnTo>
                  <a:lnTo>
                    <a:pt x="6771" y="2843"/>
                  </a:lnTo>
                  <a:lnTo>
                    <a:pt x="6745" y="2740"/>
                  </a:lnTo>
                  <a:lnTo>
                    <a:pt x="6693" y="2663"/>
                  </a:lnTo>
                  <a:lnTo>
                    <a:pt x="6616" y="2611"/>
                  </a:lnTo>
                  <a:lnTo>
                    <a:pt x="6512" y="2585"/>
                  </a:lnTo>
                  <a:lnTo>
                    <a:pt x="5634" y="2585"/>
                  </a:lnTo>
                  <a:lnTo>
                    <a:pt x="5634" y="1086"/>
                  </a:lnTo>
                  <a:lnTo>
                    <a:pt x="5789" y="1009"/>
                  </a:lnTo>
                  <a:lnTo>
                    <a:pt x="5918" y="880"/>
                  </a:lnTo>
                  <a:lnTo>
                    <a:pt x="5995" y="725"/>
                  </a:lnTo>
                  <a:lnTo>
                    <a:pt x="6021" y="544"/>
                  </a:lnTo>
                  <a:lnTo>
                    <a:pt x="5995" y="440"/>
                  </a:lnTo>
                  <a:lnTo>
                    <a:pt x="5970" y="337"/>
                  </a:lnTo>
                  <a:lnTo>
                    <a:pt x="5918" y="234"/>
                  </a:lnTo>
                  <a:lnTo>
                    <a:pt x="5866" y="156"/>
                  </a:lnTo>
                  <a:lnTo>
                    <a:pt x="5763" y="104"/>
                  </a:lnTo>
                  <a:lnTo>
                    <a:pt x="5685" y="53"/>
                  </a:lnTo>
                  <a:lnTo>
                    <a:pt x="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3395875" y="3543250"/>
              <a:ext cx="68525" cy="69150"/>
            </a:xfrm>
            <a:custGeom>
              <a:avLst/>
              <a:gdLst/>
              <a:ahLst/>
              <a:cxnLst/>
              <a:rect l="l" t="t" r="r" b="b"/>
              <a:pathLst>
                <a:path w="2741" h="2766" extrusionOk="0">
                  <a:moveTo>
                    <a:pt x="1577" y="336"/>
                  </a:moveTo>
                  <a:lnTo>
                    <a:pt x="1784" y="414"/>
                  </a:lnTo>
                  <a:lnTo>
                    <a:pt x="1965" y="517"/>
                  </a:lnTo>
                  <a:lnTo>
                    <a:pt x="2120" y="646"/>
                  </a:lnTo>
                  <a:lnTo>
                    <a:pt x="2249" y="801"/>
                  </a:lnTo>
                  <a:lnTo>
                    <a:pt x="2352" y="982"/>
                  </a:lnTo>
                  <a:lnTo>
                    <a:pt x="2404" y="1189"/>
                  </a:lnTo>
                  <a:lnTo>
                    <a:pt x="2430" y="1396"/>
                  </a:lnTo>
                  <a:lnTo>
                    <a:pt x="2404" y="1602"/>
                  </a:lnTo>
                  <a:lnTo>
                    <a:pt x="2352" y="1809"/>
                  </a:lnTo>
                  <a:lnTo>
                    <a:pt x="2249" y="1990"/>
                  </a:lnTo>
                  <a:lnTo>
                    <a:pt x="2120" y="2145"/>
                  </a:lnTo>
                  <a:lnTo>
                    <a:pt x="1965" y="2274"/>
                  </a:lnTo>
                  <a:lnTo>
                    <a:pt x="1784" y="2378"/>
                  </a:lnTo>
                  <a:lnTo>
                    <a:pt x="1577" y="2429"/>
                  </a:lnTo>
                  <a:lnTo>
                    <a:pt x="1370" y="2455"/>
                  </a:lnTo>
                  <a:lnTo>
                    <a:pt x="1164" y="2429"/>
                  </a:lnTo>
                  <a:lnTo>
                    <a:pt x="957" y="2378"/>
                  </a:lnTo>
                  <a:lnTo>
                    <a:pt x="776" y="2274"/>
                  </a:lnTo>
                  <a:lnTo>
                    <a:pt x="621" y="2145"/>
                  </a:lnTo>
                  <a:lnTo>
                    <a:pt x="492" y="1990"/>
                  </a:lnTo>
                  <a:lnTo>
                    <a:pt x="389" y="1809"/>
                  </a:lnTo>
                  <a:lnTo>
                    <a:pt x="337" y="1602"/>
                  </a:lnTo>
                  <a:lnTo>
                    <a:pt x="311" y="1396"/>
                  </a:lnTo>
                  <a:lnTo>
                    <a:pt x="337" y="1189"/>
                  </a:lnTo>
                  <a:lnTo>
                    <a:pt x="389" y="982"/>
                  </a:lnTo>
                  <a:lnTo>
                    <a:pt x="492" y="801"/>
                  </a:lnTo>
                  <a:lnTo>
                    <a:pt x="621" y="646"/>
                  </a:lnTo>
                  <a:lnTo>
                    <a:pt x="776" y="517"/>
                  </a:lnTo>
                  <a:lnTo>
                    <a:pt x="957" y="414"/>
                  </a:lnTo>
                  <a:lnTo>
                    <a:pt x="1164" y="336"/>
                  </a:lnTo>
                  <a:close/>
                  <a:moveTo>
                    <a:pt x="1370" y="0"/>
                  </a:moveTo>
                  <a:lnTo>
                    <a:pt x="1086" y="26"/>
                  </a:lnTo>
                  <a:lnTo>
                    <a:pt x="828" y="129"/>
                  </a:lnTo>
                  <a:lnTo>
                    <a:pt x="595" y="259"/>
                  </a:lnTo>
                  <a:lnTo>
                    <a:pt x="389" y="414"/>
                  </a:lnTo>
                  <a:lnTo>
                    <a:pt x="233" y="620"/>
                  </a:lnTo>
                  <a:lnTo>
                    <a:pt x="104" y="853"/>
                  </a:lnTo>
                  <a:lnTo>
                    <a:pt x="27" y="1111"/>
                  </a:lnTo>
                  <a:lnTo>
                    <a:pt x="1" y="1396"/>
                  </a:lnTo>
                  <a:lnTo>
                    <a:pt x="27" y="1680"/>
                  </a:lnTo>
                  <a:lnTo>
                    <a:pt x="104" y="1938"/>
                  </a:lnTo>
                  <a:lnTo>
                    <a:pt x="233" y="2171"/>
                  </a:lnTo>
                  <a:lnTo>
                    <a:pt x="389" y="2378"/>
                  </a:lnTo>
                  <a:lnTo>
                    <a:pt x="595" y="2533"/>
                  </a:lnTo>
                  <a:lnTo>
                    <a:pt x="828" y="2662"/>
                  </a:lnTo>
                  <a:lnTo>
                    <a:pt x="1086" y="2739"/>
                  </a:lnTo>
                  <a:lnTo>
                    <a:pt x="1370" y="2765"/>
                  </a:lnTo>
                  <a:lnTo>
                    <a:pt x="1655" y="2739"/>
                  </a:lnTo>
                  <a:lnTo>
                    <a:pt x="1913" y="2662"/>
                  </a:lnTo>
                  <a:lnTo>
                    <a:pt x="2146" y="2533"/>
                  </a:lnTo>
                  <a:lnTo>
                    <a:pt x="2352" y="2378"/>
                  </a:lnTo>
                  <a:lnTo>
                    <a:pt x="2507" y="2171"/>
                  </a:lnTo>
                  <a:lnTo>
                    <a:pt x="2637" y="1938"/>
                  </a:lnTo>
                  <a:lnTo>
                    <a:pt x="2714" y="1680"/>
                  </a:lnTo>
                  <a:lnTo>
                    <a:pt x="2740" y="1396"/>
                  </a:lnTo>
                  <a:lnTo>
                    <a:pt x="2714" y="1111"/>
                  </a:lnTo>
                  <a:lnTo>
                    <a:pt x="2637" y="853"/>
                  </a:lnTo>
                  <a:lnTo>
                    <a:pt x="2507" y="620"/>
                  </a:lnTo>
                  <a:lnTo>
                    <a:pt x="2352" y="414"/>
                  </a:lnTo>
                  <a:lnTo>
                    <a:pt x="2146" y="259"/>
                  </a:lnTo>
                  <a:lnTo>
                    <a:pt x="1913" y="129"/>
                  </a:lnTo>
                  <a:lnTo>
                    <a:pt x="1655" y="26"/>
                  </a:lnTo>
                  <a:lnTo>
                    <a:pt x="1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3408150" y="3565850"/>
              <a:ext cx="43975" cy="24575"/>
            </a:xfrm>
            <a:custGeom>
              <a:avLst/>
              <a:gdLst/>
              <a:ahLst/>
              <a:cxnLst/>
              <a:rect l="l" t="t" r="r" b="b"/>
              <a:pathLst>
                <a:path w="1759" h="983" extrusionOk="0">
                  <a:moveTo>
                    <a:pt x="1060" y="1"/>
                  </a:moveTo>
                  <a:lnTo>
                    <a:pt x="957" y="52"/>
                  </a:lnTo>
                  <a:lnTo>
                    <a:pt x="828" y="156"/>
                  </a:lnTo>
                  <a:lnTo>
                    <a:pt x="776" y="233"/>
                  </a:lnTo>
                  <a:lnTo>
                    <a:pt x="750" y="311"/>
                  </a:lnTo>
                  <a:lnTo>
                    <a:pt x="621" y="595"/>
                  </a:lnTo>
                  <a:lnTo>
                    <a:pt x="569" y="595"/>
                  </a:lnTo>
                  <a:lnTo>
                    <a:pt x="544" y="543"/>
                  </a:lnTo>
                  <a:lnTo>
                    <a:pt x="544" y="440"/>
                  </a:lnTo>
                  <a:lnTo>
                    <a:pt x="544" y="362"/>
                  </a:lnTo>
                  <a:lnTo>
                    <a:pt x="595" y="285"/>
                  </a:lnTo>
                  <a:lnTo>
                    <a:pt x="621" y="233"/>
                  </a:lnTo>
                  <a:lnTo>
                    <a:pt x="647" y="182"/>
                  </a:lnTo>
                  <a:lnTo>
                    <a:pt x="621" y="130"/>
                  </a:lnTo>
                  <a:lnTo>
                    <a:pt x="569" y="78"/>
                  </a:lnTo>
                  <a:lnTo>
                    <a:pt x="518" y="52"/>
                  </a:lnTo>
                  <a:lnTo>
                    <a:pt x="466" y="27"/>
                  </a:lnTo>
                  <a:lnTo>
                    <a:pt x="414" y="52"/>
                  </a:lnTo>
                  <a:lnTo>
                    <a:pt x="363" y="104"/>
                  </a:lnTo>
                  <a:lnTo>
                    <a:pt x="285" y="182"/>
                  </a:lnTo>
                  <a:lnTo>
                    <a:pt x="233" y="337"/>
                  </a:lnTo>
                  <a:lnTo>
                    <a:pt x="104" y="337"/>
                  </a:lnTo>
                  <a:lnTo>
                    <a:pt x="53" y="388"/>
                  </a:lnTo>
                  <a:lnTo>
                    <a:pt x="27" y="414"/>
                  </a:lnTo>
                  <a:lnTo>
                    <a:pt x="1" y="492"/>
                  </a:lnTo>
                  <a:lnTo>
                    <a:pt x="27" y="543"/>
                  </a:lnTo>
                  <a:lnTo>
                    <a:pt x="53" y="595"/>
                  </a:lnTo>
                  <a:lnTo>
                    <a:pt x="104" y="621"/>
                  </a:lnTo>
                  <a:lnTo>
                    <a:pt x="156" y="647"/>
                  </a:lnTo>
                  <a:lnTo>
                    <a:pt x="233" y="647"/>
                  </a:lnTo>
                  <a:lnTo>
                    <a:pt x="285" y="750"/>
                  </a:lnTo>
                  <a:lnTo>
                    <a:pt x="363" y="828"/>
                  </a:lnTo>
                  <a:lnTo>
                    <a:pt x="440" y="879"/>
                  </a:lnTo>
                  <a:lnTo>
                    <a:pt x="544" y="905"/>
                  </a:lnTo>
                  <a:lnTo>
                    <a:pt x="647" y="905"/>
                  </a:lnTo>
                  <a:lnTo>
                    <a:pt x="750" y="879"/>
                  </a:lnTo>
                  <a:lnTo>
                    <a:pt x="828" y="828"/>
                  </a:lnTo>
                  <a:lnTo>
                    <a:pt x="905" y="750"/>
                  </a:lnTo>
                  <a:lnTo>
                    <a:pt x="905" y="724"/>
                  </a:lnTo>
                  <a:lnTo>
                    <a:pt x="1035" y="440"/>
                  </a:lnTo>
                  <a:lnTo>
                    <a:pt x="1086" y="337"/>
                  </a:lnTo>
                  <a:lnTo>
                    <a:pt x="1112" y="337"/>
                  </a:lnTo>
                  <a:lnTo>
                    <a:pt x="1138" y="311"/>
                  </a:lnTo>
                  <a:lnTo>
                    <a:pt x="1190" y="362"/>
                  </a:lnTo>
                  <a:lnTo>
                    <a:pt x="1215" y="414"/>
                  </a:lnTo>
                  <a:lnTo>
                    <a:pt x="1215" y="466"/>
                  </a:lnTo>
                  <a:lnTo>
                    <a:pt x="1190" y="595"/>
                  </a:lnTo>
                  <a:lnTo>
                    <a:pt x="1138" y="698"/>
                  </a:lnTo>
                  <a:lnTo>
                    <a:pt x="1086" y="750"/>
                  </a:lnTo>
                  <a:lnTo>
                    <a:pt x="1086" y="802"/>
                  </a:lnTo>
                  <a:lnTo>
                    <a:pt x="1086" y="879"/>
                  </a:lnTo>
                  <a:lnTo>
                    <a:pt x="1112" y="931"/>
                  </a:lnTo>
                  <a:lnTo>
                    <a:pt x="1164" y="957"/>
                  </a:lnTo>
                  <a:lnTo>
                    <a:pt x="1241" y="983"/>
                  </a:lnTo>
                  <a:lnTo>
                    <a:pt x="1293" y="957"/>
                  </a:lnTo>
                  <a:lnTo>
                    <a:pt x="1345" y="931"/>
                  </a:lnTo>
                  <a:lnTo>
                    <a:pt x="1448" y="802"/>
                  </a:lnTo>
                  <a:lnTo>
                    <a:pt x="1526" y="647"/>
                  </a:lnTo>
                  <a:lnTo>
                    <a:pt x="1603" y="647"/>
                  </a:lnTo>
                  <a:lnTo>
                    <a:pt x="1655" y="621"/>
                  </a:lnTo>
                  <a:lnTo>
                    <a:pt x="1706" y="595"/>
                  </a:lnTo>
                  <a:lnTo>
                    <a:pt x="1732" y="543"/>
                  </a:lnTo>
                  <a:lnTo>
                    <a:pt x="1758" y="492"/>
                  </a:lnTo>
                  <a:lnTo>
                    <a:pt x="1732" y="414"/>
                  </a:lnTo>
                  <a:lnTo>
                    <a:pt x="1706" y="388"/>
                  </a:lnTo>
                  <a:lnTo>
                    <a:pt x="1655" y="337"/>
                  </a:lnTo>
                  <a:lnTo>
                    <a:pt x="1526" y="337"/>
                  </a:lnTo>
                  <a:lnTo>
                    <a:pt x="1474" y="207"/>
                  </a:lnTo>
                  <a:lnTo>
                    <a:pt x="1396" y="104"/>
                  </a:lnTo>
                  <a:lnTo>
                    <a:pt x="1319" y="52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48"/>
          <p:cNvGrpSpPr/>
          <p:nvPr/>
        </p:nvGrpSpPr>
        <p:grpSpPr>
          <a:xfrm>
            <a:off x="6865775" y="1501447"/>
            <a:ext cx="289251" cy="284431"/>
            <a:chOff x="4056775" y="3440525"/>
            <a:chExt cx="270050" cy="265550"/>
          </a:xfrm>
        </p:grpSpPr>
        <p:sp>
          <p:nvSpPr>
            <p:cNvPr id="733" name="Google Shape;733;p48"/>
            <p:cNvSpPr/>
            <p:nvPr/>
          </p:nvSpPr>
          <p:spPr>
            <a:xfrm>
              <a:off x="4228600" y="3631750"/>
              <a:ext cx="76275" cy="51700"/>
            </a:xfrm>
            <a:custGeom>
              <a:avLst/>
              <a:gdLst/>
              <a:ahLst/>
              <a:cxnLst/>
              <a:rect l="l" t="t" r="r" b="b"/>
              <a:pathLst>
                <a:path w="3051" h="2068" extrusionOk="0">
                  <a:moveTo>
                    <a:pt x="2714" y="311"/>
                  </a:moveTo>
                  <a:lnTo>
                    <a:pt x="2714" y="1732"/>
                  </a:lnTo>
                  <a:lnTo>
                    <a:pt x="311" y="1732"/>
                  </a:lnTo>
                  <a:lnTo>
                    <a:pt x="311" y="311"/>
                  </a:lnTo>
                  <a:close/>
                  <a:moveTo>
                    <a:pt x="259" y="0"/>
                  </a:moveTo>
                  <a:lnTo>
                    <a:pt x="156" y="26"/>
                  </a:lnTo>
                  <a:lnTo>
                    <a:pt x="79" y="78"/>
                  </a:lnTo>
                  <a:lnTo>
                    <a:pt x="27" y="155"/>
                  </a:lnTo>
                  <a:lnTo>
                    <a:pt x="1" y="259"/>
                  </a:lnTo>
                  <a:lnTo>
                    <a:pt x="1" y="1783"/>
                  </a:lnTo>
                  <a:lnTo>
                    <a:pt x="27" y="1887"/>
                  </a:lnTo>
                  <a:lnTo>
                    <a:pt x="79" y="1990"/>
                  </a:lnTo>
                  <a:lnTo>
                    <a:pt x="156" y="2042"/>
                  </a:lnTo>
                  <a:lnTo>
                    <a:pt x="259" y="2068"/>
                  </a:lnTo>
                  <a:lnTo>
                    <a:pt x="2766" y="2068"/>
                  </a:lnTo>
                  <a:lnTo>
                    <a:pt x="2869" y="2042"/>
                  </a:lnTo>
                  <a:lnTo>
                    <a:pt x="2947" y="1990"/>
                  </a:lnTo>
                  <a:lnTo>
                    <a:pt x="3024" y="1887"/>
                  </a:lnTo>
                  <a:lnTo>
                    <a:pt x="3050" y="1783"/>
                  </a:lnTo>
                  <a:lnTo>
                    <a:pt x="3050" y="259"/>
                  </a:lnTo>
                  <a:lnTo>
                    <a:pt x="3024" y="155"/>
                  </a:lnTo>
                  <a:lnTo>
                    <a:pt x="2947" y="78"/>
                  </a:lnTo>
                  <a:lnTo>
                    <a:pt x="2869" y="26"/>
                  </a:lnTo>
                  <a:lnTo>
                    <a:pt x="27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4246700" y="3645950"/>
              <a:ext cx="39425" cy="23300"/>
            </a:xfrm>
            <a:custGeom>
              <a:avLst/>
              <a:gdLst/>
              <a:ahLst/>
              <a:cxnLst/>
              <a:rect l="l" t="t" r="r" b="b"/>
              <a:pathLst>
                <a:path w="1577" h="932" extrusionOk="0">
                  <a:moveTo>
                    <a:pt x="104" y="1"/>
                  </a:moveTo>
                  <a:lnTo>
                    <a:pt x="52" y="27"/>
                  </a:lnTo>
                  <a:lnTo>
                    <a:pt x="26" y="78"/>
                  </a:lnTo>
                  <a:lnTo>
                    <a:pt x="1" y="156"/>
                  </a:lnTo>
                  <a:lnTo>
                    <a:pt x="1" y="208"/>
                  </a:lnTo>
                  <a:lnTo>
                    <a:pt x="52" y="259"/>
                  </a:lnTo>
                  <a:lnTo>
                    <a:pt x="104" y="311"/>
                  </a:lnTo>
                  <a:lnTo>
                    <a:pt x="440" y="466"/>
                  </a:lnTo>
                  <a:lnTo>
                    <a:pt x="104" y="621"/>
                  </a:lnTo>
                  <a:lnTo>
                    <a:pt x="52" y="647"/>
                  </a:lnTo>
                  <a:lnTo>
                    <a:pt x="1" y="699"/>
                  </a:lnTo>
                  <a:lnTo>
                    <a:pt x="1" y="776"/>
                  </a:lnTo>
                  <a:lnTo>
                    <a:pt x="26" y="828"/>
                  </a:lnTo>
                  <a:lnTo>
                    <a:pt x="78" y="905"/>
                  </a:lnTo>
                  <a:lnTo>
                    <a:pt x="156" y="931"/>
                  </a:lnTo>
                  <a:lnTo>
                    <a:pt x="233" y="905"/>
                  </a:lnTo>
                  <a:lnTo>
                    <a:pt x="802" y="647"/>
                  </a:lnTo>
                  <a:lnTo>
                    <a:pt x="1370" y="905"/>
                  </a:lnTo>
                  <a:lnTo>
                    <a:pt x="1422" y="931"/>
                  </a:lnTo>
                  <a:lnTo>
                    <a:pt x="1499" y="905"/>
                  </a:lnTo>
                  <a:lnTo>
                    <a:pt x="1577" y="828"/>
                  </a:lnTo>
                  <a:lnTo>
                    <a:pt x="1577" y="776"/>
                  </a:lnTo>
                  <a:lnTo>
                    <a:pt x="1577" y="699"/>
                  </a:lnTo>
                  <a:lnTo>
                    <a:pt x="1551" y="647"/>
                  </a:lnTo>
                  <a:lnTo>
                    <a:pt x="1499" y="621"/>
                  </a:lnTo>
                  <a:lnTo>
                    <a:pt x="1163" y="466"/>
                  </a:lnTo>
                  <a:lnTo>
                    <a:pt x="1499" y="311"/>
                  </a:lnTo>
                  <a:lnTo>
                    <a:pt x="1551" y="259"/>
                  </a:lnTo>
                  <a:lnTo>
                    <a:pt x="1577" y="208"/>
                  </a:lnTo>
                  <a:lnTo>
                    <a:pt x="1577" y="156"/>
                  </a:lnTo>
                  <a:lnTo>
                    <a:pt x="1577" y="78"/>
                  </a:lnTo>
                  <a:lnTo>
                    <a:pt x="1525" y="27"/>
                  </a:lnTo>
                  <a:lnTo>
                    <a:pt x="1473" y="1"/>
                  </a:lnTo>
                  <a:lnTo>
                    <a:pt x="1422" y="1"/>
                  </a:lnTo>
                  <a:lnTo>
                    <a:pt x="1370" y="27"/>
                  </a:lnTo>
                  <a:lnTo>
                    <a:pt x="802" y="285"/>
                  </a:lnTo>
                  <a:lnTo>
                    <a:pt x="233" y="27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4103275" y="3498675"/>
              <a:ext cx="36200" cy="36200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673" y="310"/>
                  </a:moveTo>
                  <a:lnTo>
                    <a:pt x="1138" y="775"/>
                  </a:lnTo>
                  <a:lnTo>
                    <a:pt x="1086" y="930"/>
                  </a:lnTo>
                  <a:lnTo>
                    <a:pt x="983" y="1034"/>
                  </a:lnTo>
                  <a:lnTo>
                    <a:pt x="854" y="1111"/>
                  </a:lnTo>
                  <a:lnTo>
                    <a:pt x="699" y="1137"/>
                  </a:lnTo>
                  <a:lnTo>
                    <a:pt x="543" y="1086"/>
                  </a:lnTo>
                  <a:lnTo>
                    <a:pt x="440" y="1008"/>
                  </a:lnTo>
                  <a:lnTo>
                    <a:pt x="363" y="905"/>
                  </a:lnTo>
                  <a:lnTo>
                    <a:pt x="311" y="750"/>
                  </a:lnTo>
                  <a:lnTo>
                    <a:pt x="337" y="595"/>
                  </a:lnTo>
                  <a:lnTo>
                    <a:pt x="414" y="465"/>
                  </a:lnTo>
                  <a:lnTo>
                    <a:pt x="518" y="362"/>
                  </a:lnTo>
                  <a:lnTo>
                    <a:pt x="673" y="310"/>
                  </a:lnTo>
                  <a:close/>
                  <a:moveTo>
                    <a:pt x="673" y="0"/>
                  </a:moveTo>
                  <a:lnTo>
                    <a:pt x="518" y="26"/>
                  </a:lnTo>
                  <a:lnTo>
                    <a:pt x="388" y="78"/>
                  </a:lnTo>
                  <a:lnTo>
                    <a:pt x="259" y="155"/>
                  </a:lnTo>
                  <a:lnTo>
                    <a:pt x="182" y="259"/>
                  </a:lnTo>
                  <a:lnTo>
                    <a:pt x="104" y="362"/>
                  </a:lnTo>
                  <a:lnTo>
                    <a:pt x="27" y="491"/>
                  </a:lnTo>
                  <a:lnTo>
                    <a:pt x="1" y="620"/>
                  </a:lnTo>
                  <a:lnTo>
                    <a:pt x="1" y="775"/>
                  </a:lnTo>
                  <a:lnTo>
                    <a:pt x="27" y="905"/>
                  </a:lnTo>
                  <a:lnTo>
                    <a:pt x="53" y="1034"/>
                  </a:lnTo>
                  <a:lnTo>
                    <a:pt x="130" y="1137"/>
                  </a:lnTo>
                  <a:lnTo>
                    <a:pt x="208" y="1241"/>
                  </a:lnTo>
                  <a:lnTo>
                    <a:pt x="311" y="1318"/>
                  </a:lnTo>
                  <a:lnTo>
                    <a:pt x="414" y="1396"/>
                  </a:lnTo>
                  <a:lnTo>
                    <a:pt x="543" y="1421"/>
                  </a:lnTo>
                  <a:lnTo>
                    <a:pt x="673" y="1447"/>
                  </a:lnTo>
                  <a:lnTo>
                    <a:pt x="854" y="1447"/>
                  </a:lnTo>
                  <a:lnTo>
                    <a:pt x="983" y="1396"/>
                  </a:lnTo>
                  <a:lnTo>
                    <a:pt x="1112" y="1344"/>
                  </a:lnTo>
                  <a:lnTo>
                    <a:pt x="1215" y="1266"/>
                  </a:lnTo>
                  <a:lnTo>
                    <a:pt x="1293" y="1163"/>
                  </a:lnTo>
                  <a:lnTo>
                    <a:pt x="1370" y="1060"/>
                  </a:lnTo>
                  <a:lnTo>
                    <a:pt x="1422" y="930"/>
                  </a:lnTo>
                  <a:lnTo>
                    <a:pt x="1448" y="801"/>
                  </a:lnTo>
                  <a:lnTo>
                    <a:pt x="1422" y="672"/>
                  </a:lnTo>
                  <a:lnTo>
                    <a:pt x="1370" y="595"/>
                  </a:lnTo>
                  <a:lnTo>
                    <a:pt x="879" y="78"/>
                  </a:lnTo>
                  <a:lnTo>
                    <a:pt x="776" y="26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4152375" y="3498675"/>
              <a:ext cx="36200" cy="36200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76" y="310"/>
                  </a:moveTo>
                  <a:lnTo>
                    <a:pt x="931" y="362"/>
                  </a:lnTo>
                  <a:lnTo>
                    <a:pt x="1034" y="465"/>
                  </a:lnTo>
                  <a:lnTo>
                    <a:pt x="1112" y="595"/>
                  </a:lnTo>
                  <a:lnTo>
                    <a:pt x="1138" y="750"/>
                  </a:lnTo>
                  <a:lnTo>
                    <a:pt x="1086" y="905"/>
                  </a:lnTo>
                  <a:lnTo>
                    <a:pt x="1009" y="1008"/>
                  </a:lnTo>
                  <a:lnTo>
                    <a:pt x="879" y="1086"/>
                  </a:lnTo>
                  <a:lnTo>
                    <a:pt x="750" y="1137"/>
                  </a:lnTo>
                  <a:lnTo>
                    <a:pt x="595" y="1111"/>
                  </a:lnTo>
                  <a:lnTo>
                    <a:pt x="466" y="1034"/>
                  </a:lnTo>
                  <a:lnTo>
                    <a:pt x="363" y="930"/>
                  </a:lnTo>
                  <a:lnTo>
                    <a:pt x="311" y="775"/>
                  </a:lnTo>
                  <a:lnTo>
                    <a:pt x="776" y="310"/>
                  </a:lnTo>
                  <a:close/>
                  <a:moveTo>
                    <a:pt x="776" y="0"/>
                  </a:moveTo>
                  <a:lnTo>
                    <a:pt x="673" y="26"/>
                  </a:lnTo>
                  <a:lnTo>
                    <a:pt x="569" y="78"/>
                  </a:lnTo>
                  <a:lnTo>
                    <a:pt x="78" y="595"/>
                  </a:lnTo>
                  <a:lnTo>
                    <a:pt x="1" y="672"/>
                  </a:lnTo>
                  <a:lnTo>
                    <a:pt x="1" y="801"/>
                  </a:lnTo>
                  <a:lnTo>
                    <a:pt x="27" y="930"/>
                  </a:lnTo>
                  <a:lnTo>
                    <a:pt x="78" y="1060"/>
                  </a:lnTo>
                  <a:lnTo>
                    <a:pt x="130" y="1163"/>
                  </a:lnTo>
                  <a:lnTo>
                    <a:pt x="233" y="1266"/>
                  </a:lnTo>
                  <a:lnTo>
                    <a:pt x="337" y="1344"/>
                  </a:lnTo>
                  <a:lnTo>
                    <a:pt x="440" y="1396"/>
                  </a:lnTo>
                  <a:lnTo>
                    <a:pt x="569" y="1447"/>
                  </a:lnTo>
                  <a:lnTo>
                    <a:pt x="776" y="1447"/>
                  </a:lnTo>
                  <a:lnTo>
                    <a:pt x="905" y="1421"/>
                  </a:lnTo>
                  <a:lnTo>
                    <a:pt x="1034" y="1396"/>
                  </a:lnTo>
                  <a:lnTo>
                    <a:pt x="1138" y="1318"/>
                  </a:lnTo>
                  <a:lnTo>
                    <a:pt x="1241" y="1241"/>
                  </a:lnTo>
                  <a:lnTo>
                    <a:pt x="1319" y="1137"/>
                  </a:lnTo>
                  <a:lnTo>
                    <a:pt x="1370" y="1034"/>
                  </a:lnTo>
                  <a:lnTo>
                    <a:pt x="1422" y="905"/>
                  </a:lnTo>
                  <a:lnTo>
                    <a:pt x="1448" y="775"/>
                  </a:lnTo>
                  <a:lnTo>
                    <a:pt x="1448" y="620"/>
                  </a:lnTo>
                  <a:lnTo>
                    <a:pt x="1396" y="491"/>
                  </a:lnTo>
                  <a:lnTo>
                    <a:pt x="1344" y="362"/>
                  </a:lnTo>
                  <a:lnTo>
                    <a:pt x="1267" y="259"/>
                  </a:lnTo>
                  <a:lnTo>
                    <a:pt x="1164" y="155"/>
                  </a:lnTo>
                  <a:lnTo>
                    <a:pt x="1060" y="78"/>
                  </a:lnTo>
                  <a:lnTo>
                    <a:pt x="931" y="2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4132350" y="3534200"/>
              <a:ext cx="26525" cy="24575"/>
            </a:xfrm>
            <a:custGeom>
              <a:avLst/>
              <a:gdLst/>
              <a:ahLst/>
              <a:cxnLst/>
              <a:rect l="l" t="t" r="r" b="b"/>
              <a:pathLst>
                <a:path w="1061" h="983" extrusionOk="0">
                  <a:moveTo>
                    <a:pt x="543" y="362"/>
                  </a:moveTo>
                  <a:lnTo>
                    <a:pt x="724" y="672"/>
                  </a:lnTo>
                  <a:lnTo>
                    <a:pt x="362" y="672"/>
                  </a:lnTo>
                  <a:lnTo>
                    <a:pt x="543" y="362"/>
                  </a:lnTo>
                  <a:close/>
                  <a:moveTo>
                    <a:pt x="466" y="0"/>
                  </a:moveTo>
                  <a:lnTo>
                    <a:pt x="414" y="26"/>
                  </a:lnTo>
                  <a:lnTo>
                    <a:pt x="362" y="78"/>
                  </a:lnTo>
                  <a:lnTo>
                    <a:pt x="311" y="130"/>
                  </a:lnTo>
                  <a:lnTo>
                    <a:pt x="52" y="595"/>
                  </a:lnTo>
                  <a:lnTo>
                    <a:pt x="27" y="646"/>
                  </a:lnTo>
                  <a:lnTo>
                    <a:pt x="1" y="724"/>
                  </a:lnTo>
                  <a:lnTo>
                    <a:pt x="27" y="776"/>
                  </a:lnTo>
                  <a:lnTo>
                    <a:pt x="52" y="853"/>
                  </a:lnTo>
                  <a:lnTo>
                    <a:pt x="78" y="905"/>
                  </a:lnTo>
                  <a:lnTo>
                    <a:pt x="130" y="957"/>
                  </a:lnTo>
                  <a:lnTo>
                    <a:pt x="207" y="982"/>
                  </a:lnTo>
                  <a:lnTo>
                    <a:pt x="879" y="982"/>
                  </a:lnTo>
                  <a:lnTo>
                    <a:pt x="931" y="957"/>
                  </a:lnTo>
                  <a:lnTo>
                    <a:pt x="983" y="905"/>
                  </a:lnTo>
                  <a:lnTo>
                    <a:pt x="1034" y="853"/>
                  </a:lnTo>
                  <a:lnTo>
                    <a:pt x="1060" y="776"/>
                  </a:lnTo>
                  <a:lnTo>
                    <a:pt x="1060" y="724"/>
                  </a:lnTo>
                  <a:lnTo>
                    <a:pt x="1060" y="646"/>
                  </a:lnTo>
                  <a:lnTo>
                    <a:pt x="1034" y="595"/>
                  </a:lnTo>
                  <a:lnTo>
                    <a:pt x="776" y="130"/>
                  </a:lnTo>
                  <a:lnTo>
                    <a:pt x="724" y="78"/>
                  </a:lnTo>
                  <a:lnTo>
                    <a:pt x="673" y="26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4056775" y="3487050"/>
              <a:ext cx="270050" cy="219025"/>
            </a:xfrm>
            <a:custGeom>
              <a:avLst/>
              <a:gdLst/>
              <a:ahLst/>
              <a:cxnLst/>
              <a:rect l="l" t="t" r="r" b="b"/>
              <a:pathLst>
                <a:path w="10802" h="8761" extrusionOk="0">
                  <a:moveTo>
                    <a:pt x="8967" y="0"/>
                  </a:moveTo>
                  <a:lnTo>
                    <a:pt x="8915" y="26"/>
                  </a:lnTo>
                  <a:lnTo>
                    <a:pt x="8864" y="52"/>
                  </a:lnTo>
                  <a:lnTo>
                    <a:pt x="8838" y="103"/>
                  </a:lnTo>
                  <a:lnTo>
                    <a:pt x="8812" y="155"/>
                  </a:lnTo>
                  <a:lnTo>
                    <a:pt x="8838" y="233"/>
                  </a:lnTo>
                  <a:lnTo>
                    <a:pt x="8864" y="284"/>
                  </a:lnTo>
                  <a:lnTo>
                    <a:pt x="8915" y="310"/>
                  </a:lnTo>
                  <a:lnTo>
                    <a:pt x="10104" y="310"/>
                  </a:lnTo>
                  <a:lnTo>
                    <a:pt x="10259" y="362"/>
                  </a:lnTo>
                  <a:lnTo>
                    <a:pt x="10363" y="439"/>
                  </a:lnTo>
                  <a:lnTo>
                    <a:pt x="10466" y="543"/>
                  </a:lnTo>
                  <a:lnTo>
                    <a:pt x="10492" y="698"/>
                  </a:lnTo>
                  <a:lnTo>
                    <a:pt x="10492" y="8088"/>
                  </a:lnTo>
                  <a:lnTo>
                    <a:pt x="10466" y="8218"/>
                  </a:lnTo>
                  <a:lnTo>
                    <a:pt x="10363" y="8347"/>
                  </a:lnTo>
                  <a:lnTo>
                    <a:pt x="10259" y="8424"/>
                  </a:lnTo>
                  <a:lnTo>
                    <a:pt x="10104" y="8450"/>
                  </a:lnTo>
                  <a:lnTo>
                    <a:pt x="698" y="8450"/>
                  </a:lnTo>
                  <a:lnTo>
                    <a:pt x="543" y="8424"/>
                  </a:lnTo>
                  <a:lnTo>
                    <a:pt x="440" y="8347"/>
                  </a:lnTo>
                  <a:lnTo>
                    <a:pt x="362" y="8218"/>
                  </a:lnTo>
                  <a:lnTo>
                    <a:pt x="336" y="8088"/>
                  </a:lnTo>
                  <a:lnTo>
                    <a:pt x="336" y="5866"/>
                  </a:lnTo>
                  <a:lnTo>
                    <a:pt x="310" y="5814"/>
                  </a:lnTo>
                  <a:lnTo>
                    <a:pt x="285" y="5763"/>
                  </a:lnTo>
                  <a:lnTo>
                    <a:pt x="233" y="5711"/>
                  </a:lnTo>
                  <a:lnTo>
                    <a:pt x="104" y="5711"/>
                  </a:lnTo>
                  <a:lnTo>
                    <a:pt x="52" y="5763"/>
                  </a:lnTo>
                  <a:lnTo>
                    <a:pt x="26" y="5814"/>
                  </a:lnTo>
                  <a:lnTo>
                    <a:pt x="0" y="5866"/>
                  </a:lnTo>
                  <a:lnTo>
                    <a:pt x="0" y="8088"/>
                  </a:lnTo>
                  <a:lnTo>
                    <a:pt x="26" y="8218"/>
                  </a:lnTo>
                  <a:lnTo>
                    <a:pt x="52" y="8347"/>
                  </a:lnTo>
                  <a:lnTo>
                    <a:pt x="129" y="8450"/>
                  </a:lnTo>
                  <a:lnTo>
                    <a:pt x="207" y="8553"/>
                  </a:lnTo>
                  <a:lnTo>
                    <a:pt x="310" y="8657"/>
                  </a:lnTo>
                  <a:lnTo>
                    <a:pt x="440" y="8708"/>
                  </a:lnTo>
                  <a:lnTo>
                    <a:pt x="569" y="8760"/>
                  </a:lnTo>
                  <a:lnTo>
                    <a:pt x="10259" y="8760"/>
                  </a:lnTo>
                  <a:lnTo>
                    <a:pt x="10388" y="8708"/>
                  </a:lnTo>
                  <a:lnTo>
                    <a:pt x="10492" y="8657"/>
                  </a:lnTo>
                  <a:lnTo>
                    <a:pt x="10595" y="8553"/>
                  </a:lnTo>
                  <a:lnTo>
                    <a:pt x="10673" y="8450"/>
                  </a:lnTo>
                  <a:lnTo>
                    <a:pt x="10750" y="8347"/>
                  </a:lnTo>
                  <a:lnTo>
                    <a:pt x="10776" y="8218"/>
                  </a:lnTo>
                  <a:lnTo>
                    <a:pt x="10802" y="8088"/>
                  </a:lnTo>
                  <a:lnTo>
                    <a:pt x="10802" y="698"/>
                  </a:lnTo>
                  <a:lnTo>
                    <a:pt x="10776" y="543"/>
                  </a:lnTo>
                  <a:lnTo>
                    <a:pt x="10750" y="414"/>
                  </a:lnTo>
                  <a:lnTo>
                    <a:pt x="10673" y="310"/>
                  </a:lnTo>
                  <a:lnTo>
                    <a:pt x="10595" y="207"/>
                  </a:lnTo>
                  <a:lnTo>
                    <a:pt x="10492" y="129"/>
                  </a:lnTo>
                  <a:lnTo>
                    <a:pt x="10388" y="52"/>
                  </a:lnTo>
                  <a:lnTo>
                    <a:pt x="10259" y="26"/>
                  </a:lnTo>
                  <a:lnTo>
                    <a:pt x="10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4056775" y="3440525"/>
              <a:ext cx="211275" cy="180275"/>
            </a:xfrm>
            <a:custGeom>
              <a:avLst/>
              <a:gdLst/>
              <a:ahLst/>
              <a:cxnLst/>
              <a:rect l="l" t="t" r="r" b="b"/>
              <a:pathLst>
                <a:path w="8451" h="7211" extrusionOk="0">
                  <a:moveTo>
                    <a:pt x="3566" y="1"/>
                  </a:moveTo>
                  <a:lnTo>
                    <a:pt x="3360" y="26"/>
                  </a:lnTo>
                  <a:lnTo>
                    <a:pt x="3179" y="52"/>
                  </a:lnTo>
                  <a:lnTo>
                    <a:pt x="2972" y="78"/>
                  </a:lnTo>
                  <a:lnTo>
                    <a:pt x="2791" y="130"/>
                  </a:lnTo>
                  <a:lnTo>
                    <a:pt x="2610" y="207"/>
                  </a:lnTo>
                  <a:lnTo>
                    <a:pt x="2429" y="285"/>
                  </a:lnTo>
                  <a:lnTo>
                    <a:pt x="2248" y="388"/>
                  </a:lnTo>
                  <a:lnTo>
                    <a:pt x="2093" y="491"/>
                  </a:lnTo>
                  <a:lnTo>
                    <a:pt x="2042" y="543"/>
                  </a:lnTo>
                  <a:lnTo>
                    <a:pt x="2042" y="595"/>
                  </a:lnTo>
                  <a:lnTo>
                    <a:pt x="2042" y="647"/>
                  </a:lnTo>
                  <a:lnTo>
                    <a:pt x="2068" y="724"/>
                  </a:lnTo>
                  <a:lnTo>
                    <a:pt x="2119" y="750"/>
                  </a:lnTo>
                  <a:lnTo>
                    <a:pt x="2171" y="776"/>
                  </a:lnTo>
                  <a:lnTo>
                    <a:pt x="2223" y="776"/>
                  </a:lnTo>
                  <a:lnTo>
                    <a:pt x="2274" y="750"/>
                  </a:lnTo>
                  <a:lnTo>
                    <a:pt x="2584" y="569"/>
                  </a:lnTo>
                  <a:lnTo>
                    <a:pt x="2894" y="440"/>
                  </a:lnTo>
                  <a:lnTo>
                    <a:pt x="3230" y="362"/>
                  </a:lnTo>
                  <a:lnTo>
                    <a:pt x="3566" y="336"/>
                  </a:lnTo>
                  <a:lnTo>
                    <a:pt x="3773" y="336"/>
                  </a:lnTo>
                  <a:lnTo>
                    <a:pt x="4006" y="362"/>
                  </a:lnTo>
                  <a:lnTo>
                    <a:pt x="4212" y="414"/>
                  </a:lnTo>
                  <a:lnTo>
                    <a:pt x="4393" y="491"/>
                  </a:lnTo>
                  <a:lnTo>
                    <a:pt x="4600" y="595"/>
                  </a:lnTo>
                  <a:lnTo>
                    <a:pt x="4781" y="698"/>
                  </a:lnTo>
                  <a:lnTo>
                    <a:pt x="4936" y="827"/>
                  </a:lnTo>
                  <a:lnTo>
                    <a:pt x="5091" y="957"/>
                  </a:lnTo>
                  <a:lnTo>
                    <a:pt x="5220" y="1112"/>
                  </a:lnTo>
                  <a:lnTo>
                    <a:pt x="5349" y="1293"/>
                  </a:lnTo>
                  <a:lnTo>
                    <a:pt x="5453" y="1448"/>
                  </a:lnTo>
                  <a:lnTo>
                    <a:pt x="5556" y="1654"/>
                  </a:lnTo>
                  <a:lnTo>
                    <a:pt x="5634" y="1835"/>
                  </a:lnTo>
                  <a:lnTo>
                    <a:pt x="5685" y="2042"/>
                  </a:lnTo>
                  <a:lnTo>
                    <a:pt x="5711" y="2275"/>
                  </a:lnTo>
                  <a:lnTo>
                    <a:pt x="5737" y="2481"/>
                  </a:lnTo>
                  <a:lnTo>
                    <a:pt x="5737" y="4032"/>
                  </a:lnTo>
                  <a:lnTo>
                    <a:pt x="5711" y="4161"/>
                  </a:lnTo>
                  <a:lnTo>
                    <a:pt x="5659" y="4238"/>
                  </a:lnTo>
                  <a:lnTo>
                    <a:pt x="5608" y="4316"/>
                  </a:lnTo>
                  <a:lnTo>
                    <a:pt x="5504" y="4368"/>
                  </a:lnTo>
                  <a:lnTo>
                    <a:pt x="4988" y="4600"/>
                  </a:lnTo>
                  <a:lnTo>
                    <a:pt x="4884" y="4678"/>
                  </a:lnTo>
                  <a:lnTo>
                    <a:pt x="4833" y="4755"/>
                  </a:lnTo>
                  <a:lnTo>
                    <a:pt x="4781" y="4833"/>
                  </a:lnTo>
                  <a:lnTo>
                    <a:pt x="4755" y="4936"/>
                  </a:lnTo>
                  <a:lnTo>
                    <a:pt x="4755" y="5815"/>
                  </a:lnTo>
                  <a:lnTo>
                    <a:pt x="4755" y="5892"/>
                  </a:lnTo>
                  <a:lnTo>
                    <a:pt x="4703" y="5944"/>
                  </a:lnTo>
                  <a:lnTo>
                    <a:pt x="4652" y="5970"/>
                  </a:lnTo>
                  <a:lnTo>
                    <a:pt x="4135" y="5970"/>
                  </a:lnTo>
                  <a:lnTo>
                    <a:pt x="4135" y="5505"/>
                  </a:lnTo>
                  <a:lnTo>
                    <a:pt x="4135" y="5453"/>
                  </a:lnTo>
                  <a:lnTo>
                    <a:pt x="4083" y="5401"/>
                  </a:lnTo>
                  <a:lnTo>
                    <a:pt x="4031" y="5375"/>
                  </a:lnTo>
                  <a:lnTo>
                    <a:pt x="3980" y="5350"/>
                  </a:lnTo>
                  <a:lnTo>
                    <a:pt x="3928" y="5375"/>
                  </a:lnTo>
                  <a:lnTo>
                    <a:pt x="3876" y="5401"/>
                  </a:lnTo>
                  <a:lnTo>
                    <a:pt x="3825" y="5453"/>
                  </a:lnTo>
                  <a:lnTo>
                    <a:pt x="3825" y="5505"/>
                  </a:lnTo>
                  <a:lnTo>
                    <a:pt x="3825" y="5970"/>
                  </a:lnTo>
                  <a:lnTo>
                    <a:pt x="3308" y="5970"/>
                  </a:lnTo>
                  <a:lnTo>
                    <a:pt x="3308" y="5505"/>
                  </a:lnTo>
                  <a:lnTo>
                    <a:pt x="3282" y="5453"/>
                  </a:lnTo>
                  <a:lnTo>
                    <a:pt x="3256" y="5401"/>
                  </a:lnTo>
                  <a:lnTo>
                    <a:pt x="3205" y="5375"/>
                  </a:lnTo>
                  <a:lnTo>
                    <a:pt x="3153" y="5350"/>
                  </a:lnTo>
                  <a:lnTo>
                    <a:pt x="3075" y="5375"/>
                  </a:lnTo>
                  <a:lnTo>
                    <a:pt x="3050" y="5401"/>
                  </a:lnTo>
                  <a:lnTo>
                    <a:pt x="2998" y="5453"/>
                  </a:lnTo>
                  <a:lnTo>
                    <a:pt x="2998" y="5505"/>
                  </a:lnTo>
                  <a:lnTo>
                    <a:pt x="2998" y="5970"/>
                  </a:lnTo>
                  <a:lnTo>
                    <a:pt x="2455" y="5970"/>
                  </a:lnTo>
                  <a:lnTo>
                    <a:pt x="2403" y="5944"/>
                  </a:lnTo>
                  <a:lnTo>
                    <a:pt x="2378" y="5892"/>
                  </a:lnTo>
                  <a:lnTo>
                    <a:pt x="2378" y="5815"/>
                  </a:lnTo>
                  <a:lnTo>
                    <a:pt x="2378" y="4936"/>
                  </a:lnTo>
                  <a:lnTo>
                    <a:pt x="2352" y="4833"/>
                  </a:lnTo>
                  <a:lnTo>
                    <a:pt x="2300" y="4755"/>
                  </a:lnTo>
                  <a:lnTo>
                    <a:pt x="2248" y="4678"/>
                  </a:lnTo>
                  <a:lnTo>
                    <a:pt x="2145" y="4600"/>
                  </a:lnTo>
                  <a:lnTo>
                    <a:pt x="1628" y="4368"/>
                  </a:lnTo>
                  <a:lnTo>
                    <a:pt x="1525" y="4316"/>
                  </a:lnTo>
                  <a:lnTo>
                    <a:pt x="1473" y="4238"/>
                  </a:lnTo>
                  <a:lnTo>
                    <a:pt x="1422" y="4161"/>
                  </a:lnTo>
                  <a:lnTo>
                    <a:pt x="1396" y="4032"/>
                  </a:lnTo>
                  <a:lnTo>
                    <a:pt x="1396" y="2481"/>
                  </a:lnTo>
                  <a:lnTo>
                    <a:pt x="1422" y="2145"/>
                  </a:lnTo>
                  <a:lnTo>
                    <a:pt x="1499" y="1809"/>
                  </a:lnTo>
                  <a:lnTo>
                    <a:pt x="1654" y="1499"/>
                  </a:lnTo>
                  <a:lnTo>
                    <a:pt x="1835" y="1189"/>
                  </a:lnTo>
                  <a:lnTo>
                    <a:pt x="1861" y="1138"/>
                  </a:lnTo>
                  <a:lnTo>
                    <a:pt x="1861" y="1086"/>
                  </a:lnTo>
                  <a:lnTo>
                    <a:pt x="1835" y="1034"/>
                  </a:lnTo>
                  <a:lnTo>
                    <a:pt x="1783" y="982"/>
                  </a:lnTo>
                  <a:lnTo>
                    <a:pt x="1732" y="957"/>
                  </a:lnTo>
                  <a:lnTo>
                    <a:pt x="1680" y="957"/>
                  </a:lnTo>
                  <a:lnTo>
                    <a:pt x="1628" y="982"/>
                  </a:lnTo>
                  <a:lnTo>
                    <a:pt x="1577" y="1008"/>
                  </a:lnTo>
                  <a:lnTo>
                    <a:pt x="1447" y="1189"/>
                  </a:lnTo>
                  <a:lnTo>
                    <a:pt x="1370" y="1344"/>
                  </a:lnTo>
                  <a:lnTo>
                    <a:pt x="1266" y="1525"/>
                  </a:lnTo>
                  <a:lnTo>
                    <a:pt x="1215" y="1706"/>
                  </a:lnTo>
                  <a:lnTo>
                    <a:pt x="1163" y="1887"/>
                  </a:lnTo>
                  <a:lnTo>
                    <a:pt x="1111" y="2094"/>
                  </a:lnTo>
                  <a:lnTo>
                    <a:pt x="1086" y="2300"/>
                  </a:lnTo>
                  <a:lnTo>
                    <a:pt x="1086" y="2481"/>
                  </a:lnTo>
                  <a:lnTo>
                    <a:pt x="1086" y="2921"/>
                  </a:lnTo>
                  <a:lnTo>
                    <a:pt x="569" y="2921"/>
                  </a:lnTo>
                  <a:lnTo>
                    <a:pt x="440" y="2972"/>
                  </a:lnTo>
                  <a:lnTo>
                    <a:pt x="310" y="3024"/>
                  </a:lnTo>
                  <a:lnTo>
                    <a:pt x="207" y="3101"/>
                  </a:lnTo>
                  <a:lnTo>
                    <a:pt x="129" y="3205"/>
                  </a:lnTo>
                  <a:lnTo>
                    <a:pt x="52" y="3334"/>
                  </a:lnTo>
                  <a:lnTo>
                    <a:pt x="26" y="3463"/>
                  </a:lnTo>
                  <a:lnTo>
                    <a:pt x="0" y="3592"/>
                  </a:lnTo>
                  <a:lnTo>
                    <a:pt x="0" y="7029"/>
                  </a:lnTo>
                  <a:lnTo>
                    <a:pt x="26" y="7107"/>
                  </a:lnTo>
                  <a:lnTo>
                    <a:pt x="52" y="7158"/>
                  </a:lnTo>
                  <a:lnTo>
                    <a:pt x="104" y="7184"/>
                  </a:lnTo>
                  <a:lnTo>
                    <a:pt x="155" y="7210"/>
                  </a:lnTo>
                  <a:lnTo>
                    <a:pt x="233" y="7184"/>
                  </a:lnTo>
                  <a:lnTo>
                    <a:pt x="285" y="7158"/>
                  </a:lnTo>
                  <a:lnTo>
                    <a:pt x="310" y="7107"/>
                  </a:lnTo>
                  <a:lnTo>
                    <a:pt x="336" y="7029"/>
                  </a:lnTo>
                  <a:lnTo>
                    <a:pt x="336" y="3592"/>
                  </a:lnTo>
                  <a:lnTo>
                    <a:pt x="362" y="3463"/>
                  </a:lnTo>
                  <a:lnTo>
                    <a:pt x="440" y="3334"/>
                  </a:lnTo>
                  <a:lnTo>
                    <a:pt x="543" y="3256"/>
                  </a:lnTo>
                  <a:lnTo>
                    <a:pt x="698" y="3231"/>
                  </a:lnTo>
                  <a:lnTo>
                    <a:pt x="1086" y="3231"/>
                  </a:lnTo>
                  <a:lnTo>
                    <a:pt x="1086" y="4032"/>
                  </a:lnTo>
                  <a:lnTo>
                    <a:pt x="1111" y="4238"/>
                  </a:lnTo>
                  <a:lnTo>
                    <a:pt x="1189" y="4419"/>
                  </a:lnTo>
                  <a:lnTo>
                    <a:pt x="1318" y="4574"/>
                  </a:lnTo>
                  <a:lnTo>
                    <a:pt x="1499" y="4678"/>
                  </a:lnTo>
                  <a:lnTo>
                    <a:pt x="2016" y="4910"/>
                  </a:lnTo>
                  <a:lnTo>
                    <a:pt x="2042" y="4910"/>
                  </a:lnTo>
                  <a:lnTo>
                    <a:pt x="2042" y="4936"/>
                  </a:lnTo>
                  <a:lnTo>
                    <a:pt x="2042" y="5815"/>
                  </a:lnTo>
                  <a:lnTo>
                    <a:pt x="2068" y="5918"/>
                  </a:lnTo>
                  <a:lnTo>
                    <a:pt x="2093" y="5996"/>
                  </a:lnTo>
                  <a:lnTo>
                    <a:pt x="2119" y="6099"/>
                  </a:lnTo>
                  <a:lnTo>
                    <a:pt x="2197" y="6151"/>
                  </a:lnTo>
                  <a:lnTo>
                    <a:pt x="2248" y="6228"/>
                  </a:lnTo>
                  <a:lnTo>
                    <a:pt x="2352" y="6254"/>
                  </a:lnTo>
                  <a:lnTo>
                    <a:pt x="2429" y="6280"/>
                  </a:lnTo>
                  <a:lnTo>
                    <a:pt x="2533" y="6306"/>
                  </a:lnTo>
                  <a:lnTo>
                    <a:pt x="4600" y="6306"/>
                  </a:lnTo>
                  <a:lnTo>
                    <a:pt x="4703" y="6280"/>
                  </a:lnTo>
                  <a:lnTo>
                    <a:pt x="4781" y="6254"/>
                  </a:lnTo>
                  <a:lnTo>
                    <a:pt x="4858" y="6228"/>
                  </a:lnTo>
                  <a:lnTo>
                    <a:pt x="4936" y="6151"/>
                  </a:lnTo>
                  <a:lnTo>
                    <a:pt x="4988" y="6099"/>
                  </a:lnTo>
                  <a:lnTo>
                    <a:pt x="5039" y="5996"/>
                  </a:lnTo>
                  <a:lnTo>
                    <a:pt x="5065" y="5918"/>
                  </a:lnTo>
                  <a:lnTo>
                    <a:pt x="5065" y="5815"/>
                  </a:lnTo>
                  <a:lnTo>
                    <a:pt x="5065" y="4936"/>
                  </a:lnTo>
                  <a:lnTo>
                    <a:pt x="5091" y="4910"/>
                  </a:lnTo>
                  <a:lnTo>
                    <a:pt x="5117" y="4910"/>
                  </a:lnTo>
                  <a:lnTo>
                    <a:pt x="5634" y="4678"/>
                  </a:lnTo>
                  <a:lnTo>
                    <a:pt x="5789" y="4574"/>
                  </a:lnTo>
                  <a:lnTo>
                    <a:pt x="5918" y="4419"/>
                  </a:lnTo>
                  <a:lnTo>
                    <a:pt x="6021" y="4238"/>
                  </a:lnTo>
                  <a:lnTo>
                    <a:pt x="6047" y="4032"/>
                  </a:lnTo>
                  <a:lnTo>
                    <a:pt x="6047" y="3231"/>
                  </a:lnTo>
                  <a:lnTo>
                    <a:pt x="6538" y="3231"/>
                  </a:lnTo>
                  <a:lnTo>
                    <a:pt x="6616" y="3205"/>
                  </a:lnTo>
                  <a:lnTo>
                    <a:pt x="6693" y="3127"/>
                  </a:lnTo>
                  <a:lnTo>
                    <a:pt x="7003" y="2404"/>
                  </a:lnTo>
                  <a:lnTo>
                    <a:pt x="7055" y="2300"/>
                  </a:lnTo>
                  <a:lnTo>
                    <a:pt x="7132" y="2249"/>
                  </a:lnTo>
                  <a:lnTo>
                    <a:pt x="7236" y="2197"/>
                  </a:lnTo>
                  <a:lnTo>
                    <a:pt x="7339" y="2171"/>
                  </a:lnTo>
                  <a:lnTo>
                    <a:pt x="8347" y="2171"/>
                  </a:lnTo>
                  <a:lnTo>
                    <a:pt x="8399" y="2145"/>
                  </a:lnTo>
                  <a:lnTo>
                    <a:pt x="8424" y="2094"/>
                  </a:lnTo>
                  <a:lnTo>
                    <a:pt x="8450" y="2016"/>
                  </a:lnTo>
                  <a:lnTo>
                    <a:pt x="8424" y="1964"/>
                  </a:lnTo>
                  <a:lnTo>
                    <a:pt x="8399" y="1913"/>
                  </a:lnTo>
                  <a:lnTo>
                    <a:pt x="8347" y="1887"/>
                  </a:lnTo>
                  <a:lnTo>
                    <a:pt x="8295" y="1861"/>
                  </a:lnTo>
                  <a:lnTo>
                    <a:pt x="7339" y="1861"/>
                  </a:lnTo>
                  <a:lnTo>
                    <a:pt x="7132" y="1887"/>
                  </a:lnTo>
                  <a:lnTo>
                    <a:pt x="6952" y="1964"/>
                  </a:lnTo>
                  <a:lnTo>
                    <a:pt x="6822" y="2094"/>
                  </a:lnTo>
                  <a:lnTo>
                    <a:pt x="6719" y="2275"/>
                  </a:lnTo>
                  <a:lnTo>
                    <a:pt x="6435" y="2921"/>
                  </a:lnTo>
                  <a:lnTo>
                    <a:pt x="6047" y="2921"/>
                  </a:lnTo>
                  <a:lnTo>
                    <a:pt x="6047" y="2481"/>
                  </a:lnTo>
                  <a:lnTo>
                    <a:pt x="6021" y="2249"/>
                  </a:lnTo>
                  <a:lnTo>
                    <a:pt x="5995" y="1990"/>
                  </a:lnTo>
                  <a:lnTo>
                    <a:pt x="5918" y="1758"/>
                  </a:lnTo>
                  <a:lnTo>
                    <a:pt x="5840" y="1525"/>
                  </a:lnTo>
                  <a:lnTo>
                    <a:pt x="5737" y="1318"/>
                  </a:lnTo>
                  <a:lnTo>
                    <a:pt x="5608" y="1112"/>
                  </a:lnTo>
                  <a:lnTo>
                    <a:pt x="5479" y="905"/>
                  </a:lnTo>
                  <a:lnTo>
                    <a:pt x="5324" y="750"/>
                  </a:lnTo>
                  <a:lnTo>
                    <a:pt x="5143" y="569"/>
                  </a:lnTo>
                  <a:lnTo>
                    <a:pt x="4936" y="440"/>
                  </a:lnTo>
                  <a:lnTo>
                    <a:pt x="4755" y="311"/>
                  </a:lnTo>
                  <a:lnTo>
                    <a:pt x="4522" y="207"/>
                  </a:lnTo>
                  <a:lnTo>
                    <a:pt x="4290" y="130"/>
                  </a:lnTo>
                  <a:lnTo>
                    <a:pt x="4057" y="52"/>
                  </a:lnTo>
                  <a:lnTo>
                    <a:pt x="3825" y="26"/>
                  </a:lnTo>
                  <a:lnTo>
                    <a:pt x="3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89;p34">
            <a:extLst>
              <a:ext uri="{FF2B5EF4-FFF2-40B4-BE49-F238E27FC236}">
                <a16:creationId xmlns:a16="http://schemas.microsoft.com/office/drawing/2014/main" id="{40FE7FBB-D78D-479C-A836-B34C3FC0BA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WHO ARE ONLINE PREDATORS?</a:t>
            </a:r>
            <a:endParaRPr lang="en-IN" sz="1000" dirty="0"/>
          </a:p>
        </p:txBody>
      </p:sp>
      <p:sp>
        <p:nvSpPr>
          <p:cNvPr id="31" name="Google Shape;290;p34">
            <a:extLst>
              <a:ext uri="{FF2B5EF4-FFF2-40B4-BE49-F238E27FC236}">
                <a16:creationId xmlns:a16="http://schemas.microsoft.com/office/drawing/2014/main" id="{07913FEA-4691-44A0-A05E-649637A7701E}"/>
              </a:ext>
            </a:extLst>
          </p:cNvPr>
          <p:cNvSpPr txBox="1">
            <a:spLocks/>
          </p:cNvSpPr>
          <p:nvPr/>
        </p:nvSpPr>
        <p:spPr>
          <a:xfrm>
            <a:off x="375587" y="1132305"/>
            <a:ext cx="8264237" cy="312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139700" indent="0">
              <a:buNone/>
            </a:pPr>
            <a:r>
              <a:rPr lang="en-US" sz="3000" b="1" dirty="0"/>
              <a:t>Exploit vulnerable individuals online for exploitation.</a:t>
            </a:r>
          </a:p>
          <a:p>
            <a:pPr marL="139700" indent="0">
              <a:buNone/>
            </a:pPr>
            <a:endParaRPr lang="en-US" sz="3000" dirty="0">
              <a:latin typeface="Antonio" panose="020B0604020202020204" charset="0"/>
            </a:endParaRPr>
          </a:p>
          <a:p>
            <a:pPr marL="139700" indent="0">
              <a:buNone/>
            </a:pPr>
            <a:r>
              <a:rPr lang="en-US" sz="3000" dirty="0">
                <a:solidFill>
                  <a:srgbClr val="FFFF00"/>
                </a:solidFill>
                <a:latin typeface="Antonio" panose="020B0604020202020204" charset="0"/>
              </a:rPr>
              <a:t>TARGETS: </a:t>
            </a:r>
            <a:r>
              <a:rPr lang="en-US" sz="3000" dirty="0"/>
              <a:t>Children, teenagers, or lonely adults.</a:t>
            </a:r>
          </a:p>
          <a:p>
            <a:pPr marL="139700" indent="0">
              <a:buNone/>
            </a:pPr>
            <a:endParaRPr lang="en-US" sz="3000" dirty="0"/>
          </a:p>
          <a:p>
            <a:pPr marL="139700" indent="0">
              <a:buNone/>
            </a:pPr>
            <a:r>
              <a:rPr lang="en-US" sz="3000" dirty="0">
                <a:solidFill>
                  <a:schemeClr val="bg2">
                    <a:lumMod val="60000"/>
                    <a:lumOff val="40000"/>
                  </a:schemeClr>
                </a:solidFill>
                <a:latin typeface="Antonio" panose="020B0604020202020204" charset="0"/>
              </a:rPr>
              <a:t>PLATFORMS:</a:t>
            </a:r>
            <a:r>
              <a:rPr lang="en-US" sz="3000" dirty="0"/>
              <a:t> Social media, chatrooms, or gaming platforms.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89;p34">
            <a:extLst>
              <a:ext uri="{FF2B5EF4-FFF2-40B4-BE49-F238E27FC236}">
                <a16:creationId xmlns:a16="http://schemas.microsoft.com/office/drawing/2014/main" id="{2CE20FC4-2824-4634-A47E-A73C16BA2E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TACTICS OF ONLINE PREDATORS</a:t>
            </a:r>
            <a:endParaRPr lang="en-IN" sz="700" dirty="0"/>
          </a:p>
        </p:txBody>
      </p:sp>
      <p:sp>
        <p:nvSpPr>
          <p:cNvPr id="30" name="Google Shape;290;p34">
            <a:extLst>
              <a:ext uri="{FF2B5EF4-FFF2-40B4-BE49-F238E27FC236}">
                <a16:creationId xmlns:a16="http://schemas.microsoft.com/office/drawing/2014/main" id="{FCE97057-4931-4AFB-A4D6-704710026905}"/>
              </a:ext>
            </a:extLst>
          </p:cNvPr>
          <p:cNvSpPr txBox="1">
            <a:spLocks/>
          </p:cNvSpPr>
          <p:nvPr/>
        </p:nvSpPr>
        <p:spPr>
          <a:xfrm>
            <a:off x="653653" y="1471613"/>
            <a:ext cx="7836694" cy="3142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-457200" algn="l" rtl="0" eaLnBrk="1" latinLnBrk="0" hangingPunct="1">
              <a:spcBef>
                <a:spcPts val="768"/>
              </a:spcBef>
              <a:spcAft>
                <a:spcPts val="0"/>
              </a:spcAft>
              <a:buClrTx/>
              <a:buSzPts val="3200"/>
              <a:buFont typeface="Wingdings" panose="05000000000000000000" pitchFamily="2" charset="2"/>
              <a:buChar char="Ø"/>
            </a:pPr>
            <a:r>
              <a:rPr lang="en-IN" sz="30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Grooming victims by building trust over time.</a:t>
            </a:r>
            <a:endParaRPr lang="en-IN" sz="3000" dirty="0">
              <a:solidFill>
                <a:schemeClr val="tx1"/>
              </a:solidFill>
              <a:ea typeface="+mn-ea"/>
            </a:endParaRPr>
          </a:p>
          <a:p>
            <a:pPr indent="-457200" algn="l" rtl="0" eaLnBrk="1" latinLnBrk="0" hangingPunct="1">
              <a:spcBef>
                <a:spcPts val="768"/>
              </a:spcBef>
              <a:spcAft>
                <a:spcPts val="0"/>
              </a:spcAft>
              <a:buClrTx/>
              <a:buSzPts val="3200"/>
              <a:buFont typeface="Wingdings" panose="05000000000000000000" pitchFamily="2" charset="2"/>
              <a:buChar char="Ø"/>
            </a:pPr>
            <a:r>
              <a:rPr lang="en-IN" sz="30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Creating fake profiles to deceive.</a:t>
            </a:r>
            <a:endParaRPr lang="en-IN" sz="3000" dirty="0">
              <a:solidFill>
                <a:schemeClr val="tx1"/>
              </a:solidFill>
              <a:ea typeface="+mn-ea"/>
            </a:endParaRPr>
          </a:p>
          <a:p>
            <a:pPr indent="-457200" algn="l" rtl="0" eaLnBrk="1" latinLnBrk="0" hangingPunct="1">
              <a:spcBef>
                <a:spcPts val="768"/>
              </a:spcBef>
              <a:spcAft>
                <a:spcPts val="0"/>
              </a:spcAft>
              <a:buClrTx/>
              <a:buSzPts val="3200"/>
              <a:buFont typeface="Wingdings" panose="05000000000000000000" pitchFamily="2" charset="2"/>
              <a:buChar char="Ø"/>
            </a:pPr>
            <a:r>
              <a:rPr lang="en-IN" sz="30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Exploiting victims for financial, emotional, or physical gain.</a:t>
            </a:r>
            <a:endParaRPr lang="en-IN" sz="3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533;p68">
            <a:extLst>
              <a:ext uri="{FF2B5EF4-FFF2-40B4-BE49-F238E27FC236}">
                <a16:creationId xmlns:a16="http://schemas.microsoft.com/office/drawing/2014/main" id="{C3B58416-B2EA-4E53-ABA6-7FA073A22D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671762" y="361334"/>
            <a:ext cx="7163017" cy="442083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1059;p58">
            <a:extLst>
              <a:ext uri="{FF2B5EF4-FFF2-40B4-BE49-F238E27FC236}">
                <a16:creationId xmlns:a16="http://schemas.microsoft.com/office/drawing/2014/main" id="{07A46FDC-0513-4152-8350-DF790640C5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612" y="527352"/>
            <a:ext cx="4877313" cy="2655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dirty="0">
                <a:effectLst>
                  <a:glow rad="228600">
                    <a:schemeClr val="bg2">
                      <a:lumMod val="60000"/>
                      <a:lumOff val="40000"/>
                      <a:alpha val="40000"/>
                    </a:schemeClr>
                  </a:glow>
                </a:effectLst>
              </a:rPr>
              <a:t>THE </a:t>
            </a:r>
            <a:br>
              <a:rPr lang="en-IN" sz="80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IN" sz="80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FUTURE OF </a:t>
            </a:r>
            <a:br>
              <a:rPr lang="en-IN" sz="80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IN" sz="80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CRIME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/>
              <a:t>INTRODUCTION</a:t>
            </a:r>
            <a:r>
              <a:rPr lang="en-IN" sz="4000" dirty="0"/>
              <a:t> TO CYBER-CRIME</a:t>
            </a:r>
          </a:p>
        </p:txBody>
      </p:sp>
      <p:sp>
        <p:nvSpPr>
          <p:cNvPr id="290" name="Google Shape;290;p34"/>
          <p:cNvSpPr txBox="1">
            <a:spLocks noGrp="1"/>
          </p:cNvSpPr>
          <p:nvPr>
            <p:ph type="body" idx="4294967295"/>
          </p:nvPr>
        </p:nvSpPr>
        <p:spPr>
          <a:xfrm>
            <a:off x="1007163" y="1501399"/>
            <a:ext cx="5192746" cy="312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US" sz="2800" b="1" dirty="0"/>
              <a:t>CYBERCRIME</a:t>
            </a:r>
            <a:r>
              <a:rPr lang="en-US" sz="1800" dirty="0"/>
              <a:t> </a:t>
            </a:r>
            <a:r>
              <a:rPr lang="en-US" sz="2000" dirty="0"/>
              <a:t>refers to illegal activities involving computers or networks.</a:t>
            </a:r>
          </a:p>
          <a:p>
            <a:pPr marL="139700" indent="0" algn="just">
              <a:buNone/>
            </a:pPr>
            <a:r>
              <a:rPr lang="en-US" sz="2000" dirty="0"/>
              <a:t>Cyber-crimes have a significant financial and societal impact globally</a:t>
            </a:r>
          </a:p>
          <a:p>
            <a:pPr marL="139700" indent="0" algn="just">
              <a:buNone/>
            </a:pPr>
            <a:endParaRPr lang="en-US" sz="1800" dirty="0"/>
          </a:p>
          <a:p>
            <a:pPr marL="139700" indent="0" algn="just">
              <a:buNone/>
            </a:pPr>
            <a:r>
              <a:rPr lang="en-US" sz="2800" b="1" dirty="0"/>
              <a:t>Examples </a:t>
            </a:r>
          </a:p>
          <a:p>
            <a:pPr marL="6858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Including Hacking, </a:t>
            </a:r>
          </a:p>
          <a:p>
            <a:pPr marL="6858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Identity theft, and </a:t>
            </a:r>
          </a:p>
          <a:p>
            <a:pPr marL="6858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Ransomware.</a:t>
            </a:r>
          </a:p>
          <a:p>
            <a:pPr indent="0" algn="just">
              <a:buNone/>
            </a:pPr>
            <a:endParaRPr lang="en-US" sz="1800" dirty="0"/>
          </a:p>
        </p:txBody>
      </p:sp>
      <p:pic>
        <p:nvPicPr>
          <p:cNvPr id="291" name="Google Shape;291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86419" y="1716145"/>
            <a:ext cx="2909400" cy="29094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9;p34">
            <a:extLst>
              <a:ext uri="{FF2B5EF4-FFF2-40B4-BE49-F238E27FC236}">
                <a16:creationId xmlns:a16="http://schemas.microsoft.com/office/drawing/2014/main" id="{18618D25-D759-4B60-B8C6-945619C648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PREDICTING FUTURE CRIMES</a:t>
            </a:r>
            <a:endParaRPr lang="en-IN" sz="100" dirty="0"/>
          </a:p>
        </p:txBody>
      </p:sp>
      <p:sp>
        <p:nvSpPr>
          <p:cNvPr id="7" name="Google Shape;290;p34">
            <a:extLst>
              <a:ext uri="{FF2B5EF4-FFF2-40B4-BE49-F238E27FC236}">
                <a16:creationId xmlns:a16="http://schemas.microsoft.com/office/drawing/2014/main" id="{2F764684-BA76-498D-BB13-43FABB2D029E}"/>
              </a:ext>
            </a:extLst>
          </p:cNvPr>
          <p:cNvSpPr txBox="1">
            <a:spLocks/>
          </p:cNvSpPr>
          <p:nvPr/>
        </p:nvSpPr>
        <p:spPr>
          <a:xfrm>
            <a:off x="653653" y="1471613"/>
            <a:ext cx="7836694" cy="3142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>
              <a:buSzPct val="107000"/>
              <a:buFont typeface="Wingdings" panose="05000000000000000000" pitchFamily="2" charset="2"/>
              <a:buChar char="Ø"/>
            </a:pPr>
            <a:r>
              <a:rPr lang="en-US" sz="3000" dirty="0"/>
              <a:t>Use of predictive analytics to anticipate cyber threats.</a:t>
            </a:r>
          </a:p>
          <a:p>
            <a:pPr>
              <a:buSzPct val="107000"/>
              <a:buFont typeface="Wingdings" panose="05000000000000000000" pitchFamily="2" charset="2"/>
              <a:buChar char="Ø"/>
            </a:pPr>
            <a:r>
              <a:rPr lang="en-US" sz="3000" dirty="0"/>
              <a:t>Machine learning models to identify attack patterns.</a:t>
            </a:r>
          </a:p>
          <a:p>
            <a:pPr>
              <a:buSzPct val="107000"/>
              <a:buFont typeface="Wingdings" panose="05000000000000000000" pitchFamily="2" charset="2"/>
              <a:buChar char="Ø"/>
            </a:pPr>
            <a:r>
              <a:rPr lang="en-US" sz="3000" dirty="0"/>
              <a:t>Collaboration between governments and organizations for proactive measures.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457200" algn="l" rtl="0" eaLnBrk="1" latinLnBrk="0" hangingPunct="1">
              <a:spcBef>
                <a:spcPts val="768"/>
              </a:spcBef>
              <a:spcAft>
                <a:spcPts val="0"/>
              </a:spcAft>
              <a:buClrTx/>
              <a:buSzPct val="107000"/>
              <a:buFont typeface="Wingdings" panose="05000000000000000000" pitchFamily="2" charset="2"/>
              <a:buChar char="Ø"/>
            </a:pPr>
            <a:endParaRPr lang="en-IN" sz="3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934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289;p34">
            <a:extLst>
              <a:ext uri="{FF2B5EF4-FFF2-40B4-BE49-F238E27FC236}">
                <a16:creationId xmlns:a16="http://schemas.microsoft.com/office/drawing/2014/main" id="{37B142F1-EB8E-4D63-9C80-6D3CF7E0A5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THE FUTURE OF CYBER-CRIME</a:t>
            </a:r>
            <a:endParaRPr lang="en-IN" sz="400" dirty="0"/>
          </a:p>
        </p:txBody>
      </p:sp>
      <p:sp>
        <p:nvSpPr>
          <p:cNvPr id="86" name="Google Shape;290;p34">
            <a:extLst>
              <a:ext uri="{FF2B5EF4-FFF2-40B4-BE49-F238E27FC236}">
                <a16:creationId xmlns:a16="http://schemas.microsoft.com/office/drawing/2014/main" id="{1B0FE929-1F29-4514-BC44-08D029F5B9B4}"/>
              </a:ext>
            </a:extLst>
          </p:cNvPr>
          <p:cNvSpPr txBox="1">
            <a:spLocks/>
          </p:cNvSpPr>
          <p:nvPr/>
        </p:nvSpPr>
        <p:spPr>
          <a:xfrm>
            <a:off x="653653" y="1471613"/>
            <a:ext cx="7836694" cy="3142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algn="just">
              <a:lnSpc>
                <a:spcPct val="150000"/>
              </a:lnSpc>
              <a:buSzPct val="107000"/>
              <a:buFont typeface="Wingdings" panose="05000000000000000000" pitchFamily="2" charset="2"/>
              <a:buChar char="Ø"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AI-powered phishing and hacking tools.</a:t>
            </a:r>
          </a:p>
          <a:p>
            <a:pPr algn="just">
              <a:lnSpc>
                <a:spcPct val="150000"/>
              </a:lnSpc>
              <a:buSzPct val="107000"/>
              <a:buFont typeface="Wingdings" panose="05000000000000000000" pitchFamily="2" charset="2"/>
              <a:buChar char="Ø"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Exploiting vulnerabilities in IoT devices.</a:t>
            </a:r>
          </a:p>
          <a:p>
            <a:pPr algn="just">
              <a:lnSpc>
                <a:spcPct val="150000"/>
              </a:lnSpc>
              <a:buSzPct val="107000"/>
              <a:buFont typeface="Wingdings" panose="05000000000000000000" pitchFamily="2" charset="2"/>
              <a:buChar char="Ø"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Deepfakes used for fraud or manipulation.</a:t>
            </a:r>
          </a:p>
          <a:p>
            <a:pPr indent="-457200" algn="l" rtl="0" eaLnBrk="1" latinLnBrk="0" hangingPunct="1">
              <a:spcBef>
                <a:spcPts val="768"/>
              </a:spcBef>
              <a:spcAft>
                <a:spcPts val="0"/>
              </a:spcAft>
              <a:buClrTx/>
              <a:buSzPct val="107000"/>
              <a:buFont typeface="Wingdings" panose="05000000000000000000" pitchFamily="2" charset="2"/>
              <a:buChar char="Ø"/>
            </a:pPr>
            <a:endParaRPr lang="en-IN" sz="3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61"/>
          <p:cNvSpPr txBox="1">
            <a:spLocks noGrp="1"/>
          </p:cNvSpPr>
          <p:nvPr>
            <p:ph type="title"/>
          </p:nvPr>
        </p:nvSpPr>
        <p:spPr>
          <a:xfrm>
            <a:off x="1165951" y="582131"/>
            <a:ext cx="6583500" cy="1355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300" dirty="0"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</a:effectLst>
              </a:rPr>
              <a:t>THANK</a:t>
            </a:r>
            <a:br>
              <a:rPr lang="en-US" sz="17300" dirty="0"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</a:effectLst>
              </a:rPr>
            </a:br>
            <a:br>
              <a:rPr lang="en-US" dirty="0"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</a:effectLst>
              </a:rPr>
            </a:br>
            <a:endParaRPr lang="en-US" dirty="0">
              <a:effectLst>
                <a:glow rad="101600">
                  <a:schemeClr val="bg2">
                    <a:lumMod val="60000"/>
                    <a:lumOff val="40000"/>
                    <a:alpha val="60000"/>
                  </a:schemeClr>
                </a:glow>
              </a:effectLst>
            </a:endParaRPr>
          </a:p>
        </p:txBody>
      </p:sp>
      <p:sp>
        <p:nvSpPr>
          <p:cNvPr id="3" name="Google Shape;1086;p61">
            <a:extLst>
              <a:ext uri="{FF2B5EF4-FFF2-40B4-BE49-F238E27FC236}">
                <a16:creationId xmlns:a16="http://schemas.microsoft.com/office/drawing/2014/main" id="{640B6FF6-1085-4A1E-B1B9-9E77005A5278}"/>
              </a:ext>
            </a:extLst>
          </p:cNvPr>
          <p:cNvSpPr txBox="1">
            <a:spLocks/>
          </p:cNvSpPr>
          <p:nvPr/>
        </p:nvSpPr>
        <p:spPr>
          <a:xfrm>
            <a:off x="1280250" y="2797331"/>
            <a:ext cx="6583500" cy="1355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io"/>
              <a:buNone/>
              <a:defRPr sz="10000" b="1" i="0" u="none" strike="noStrike" cap="none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17300" dirty="0">
                <a:effectLst>
                  <a:glow rad="101600">
                    <a:schemeClr val="accent1">
                      <a:alpha val="60000"/>
                    </a:schemeClr>
                  </a:glow>
                </a:effectLst>
              </a:rPr>
              <a:t>YOU</a:t>
            </a:r>
            <a:br>
              <a:rPr lang="en-US" sz="17300" dirty="0"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</a:effectLst>
              </a:rPr>
            </a:br>
            <a:br>
              <a:rPr lang="en-US" sz="17300" dirty="0"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</a:effectLst>
              </a:rPr>
            </a:br>
            <a:endParaRPr lang="en-US" sz="17300" dirty="0">
              <a:effectLst>
                <a:glow rad="101600">
                  <a:schemeClr val="bg2">
                    <a:lumMod val="60000"/>
                    <a:lumOff val="40000"/>
                    <a:alpha val="6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WHY STUDY CYBER-CRIME?</a:t>
            </a:r>
          </a:p>
        </p:txBody>
      </p:sp>
      <p:sp>
        <p:nvSpPr>
          <p:cNvPr id="7" name="Google Shape;290;p34">
            <a:extLst>
              <a:ext uri="{FF2B5EF4-FFF2-40B4-BE49-F238E27FC236}">
                <a16:creationId xmlns:a16="http://schemas.microsoft.com/office/drawing/2014/main" id="{86417701-349E-40ED-ADD0-824ACD449DCF}"/>
              </a:ext>
            </a:extLst>
          </p:cNvPr>
          <p:cNvSpPr txBox="1">
            <a:spLocks/>
          </p:cNvSpPr>
          <p:nvPr/>
        </p:nvSpPr>
        <p:spPr>
          <a:xfrm>
            <a:off x="595745" y="1224308"/>
            <a:ext cx="8194964" cy="312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13970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Studying Cybercrime is crucial to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j-lt"/>
              </a:rPr>
              <a:t>PROTECTING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glow rad="63500">
                    <a:srgbClr val="FF6600"/>
                  </a:glow>
                </a:effectLst>
                <a:latin typeface="+mj-lt"/>
              </a:rPr>
              <a:t>PREVENTING ATTACKS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glow rad="139700">
                    <a:srgbClr val="F8285A"/>
                  </a:glow>
                </a:effectLst>
                <a:latin typeface="+mj-lt"/>
              </a:rPr>
              <a:t>ENHANCING CYBERSECURITY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UNDERSTANDING THREATS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66"/>
                </a:solidFill>
                <a:effectLst>
                  <a:glow rad="101600">
                    <a:srgbClr val="669900">
                      <a:alpha val="60000"/>
                    </a:srgbClr>
                  </a:glow>
                </a:effectLst>
                <a:latin typeface="+mj-lt"/>
              </a:rPr>
              <a:t>SUPPORTING JUSTICE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glow rad="101600">
                    <a:srgbClr val="669900">
                      <a:alpha val="60000"/>
                    </a:srgbClr>
                  </a:glow>
                </a:effectLst>
                <a:latin typeface="+mj-lt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ENSURING SAFETY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adapting to evolving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</a:rPr>
              <a:t>DIGITAL RISKS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globally.</a:t>
            </a:r>
          </a:p>
          <a:p>
            <a:endParaRPr lang="en-US" sz="2000" dirty="0">
              <a:latin typeface="+mj-lt"/>
            </a:endParaRPr>
          </a:p>
          <a:p>
            <a:pPr marL="139700" indent="0" algn="just">
              <a:buNone/>
            </a:pPr>
            <a:r>
              <a:rPr lang="en-US" sz="2000" dirty="0">
                <a:latin typeface="+mj-lt"/>
              </a:rPr>
              <a:t>	Cybercrime is multiplying with evolving technology.</a:t>
            </a:r>
          </a:p>
          <a:p>
            <a:pPr marL="139700" indent="0">
              <a:buNone/>
            </a:pPr>
            <a:r>
              <a:rPr lang="en-US" sz="2000" dirty="0">
                <a:latin typeface="+mj-lt"/>
              </a:rPr>
              <a:t>Its impacts include financial losses, psychological harm, and societal disruption. </a:t>
            </a:r>
          </a:p>
          <a:p>
            <a:pPr marL="139700" indent="0">
              <a:buNone/>
            </a:pPr>
            <a:r>
              <a:rPr lang="en-US" sz="2000" dirty="0">
                <a:latin typeface="+mj-lt"/>
              </a:rPr>
              <a:t>Prevention starts with understanding the threats</a:t>
            </a:r>
            <a:r>
              <a:rPr lang="en-US" sz="3200" dirty="0">
                <a:latin typeface="+mj-lt"/>
              </a:rPr>
              <a:t>.</a:t>
            </a:r>
          </a:p>
          <a:p>
            <a:pPr indent="0" algn="just">
              <a:buFont typeface="Assistant"/>
              <a:buNone/>
            </a:pP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8"/>
          <p:cNvSpPr txBox="1">
            <a:spLocks noGrp="1"/>
          </p:cNvSpPr>
          <p:nvPr>
            <p:ph type="title"/>
          </p:nvPr>
        </p:nvSpPr>
        <p:spPr>
          <a:xfrm>
            <a:off x="48744" y="1348882"/>
            <a:ext cx="4191513" cy="2655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TYPES </a:t>
            </a:r>
            <a:br>
              <a:rPr lang="en-IN" sz="4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IN" sz="4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OF COMPUTER CRIMES</a:t>
            </a:r>
          </a:p>
        </p:txBody>
      </p:sp>
      <p:grpSp>
        <p:nvGrpSpPr>
          <p:cNvPr id="1061" name="Google Shape;1061;p58"/>
          <p:cNvGrpSpPr/>
          <p:nvPr/>
        </p:nvGrpSpPr>
        <p:grpSpPr>
          <a:xfrm>
            <a:off x="4288865" y="1251319"/>
            <a:ext cx="3631798" cy="2640862"/>
            <a:chOff x="331763" y="414153"/>
            <a:chExt cx="6903246" cy="5019697"/>
          </a:xfrm>
        </p:grpSpPr>
        <p:sp>
          <p:nvSpPr>
            <p:cNvPr id="1062" name="Google Shape;1062;p58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8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8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8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66" name="Google Shape;1066;p58"/>
          <p:cNvPicPr preferRelativeResize="0"/>
          <p:nvPr/>
        </p:nvPicPr>
        <p:blipFill rotWithShape="1">
          <a:blip r:embed="rId3">
            <a:alphaModFix/>
          </a:blip>
          <a:srcRect l="3891" r="3882"/>
          <a:stretch/>
        </p:blipFill>
        <p:spPr>
          <a:xfrm>
            <a:off x="4386081" y="1348882"/>
            <a:ext cx="3437230" cy="2096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89;p34">
            <a:extLst>
              <a:ext uri="{FF2B5EF4-FFF2-40B4-BE49-F238E27FC236}">
                <a16:creationId xmlns:a16="http://schemas.microsoft.com/office/drawing/2014/main" id="{2E3C709D-4A25-481E-8BEB-E003AAFFF2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HACKING</a:t>
            </a:r>
            <a:endParaRPr lang="en-IN" sz="3200" dirty="0"/>
          </a:p>
        </p:txBody>
      </p:sp>
      <p:sp>
        <p:nvSpPr>
          <p:cNvPr id="12" name="Google Shape;290;p34">
            <a:extLst>
              <a:ext uri="{FF2B5EF4-FFF2-40B4-BE49-F238E27FC236}">
                <a16:creationId xmlns:a16="http://schemas.microsoft.com/office/drawing/2014/main" id="{C7AF0777-0EF6-41FD-AB9F-EFD79308F67E}"/>
              </a:ext>
            </a:extLst>
          </p:cNvPr>
          <p:cNvSpPr txBox="1">
            <a:spLocks/>
          </p:cNvSpPr>
          <p:nvPr/>
        </p:nvSpPr>
        <p:spPr>
          <a:xfrm>
            <a:off x="439881" y="1425199"/>
            <a:ext cx="8264237" cy="312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139700" indent="0" algn="just">
              <a:buNone/>
            </a:pPr>
            <a:r>
              <a:rPr lang="en-US" sz="3200" b="1" dirty="0"/>
              <a:t>Unauthorized access to systems to steal or manipulate data.</a:t>
            </a:r>
          </a:p>
          <a:p>
            <a:pPr marL="139700" indent="0" algn="just">
              <a:buNone/>
            </a:pPr>
            <a:endParaRPr lang="en-US" sz="3200" b="1" dirty="0"/>
          </a:p>
          <a:p>
            <a:pPr marL="139700" indent="0">
              <a:buNone/>
            </a:pPr>
            <a:r>
              <a:rPr lang="en-US" sz="3000" b="1" dirty="0">
                <a:solidFill>
                  <a:srgbClr val="FFFF00"/>
                </a:solidFill>
                <a:latin typeface="Antonio" panose="020B0604020202020204" charset="0"/>
              </a:rPr>
              <a:t>Methods: </a:t>
            </a:r>
            <a:r>
              <a:rPr lang="en-US" sz="3000" dirty="0"/>
              <a:t>Exploiting vulnerabilities, brute-force attacks, social engineering.</a:t>
            </a:r>
          </a:p>
          <a:p>
            <a:pPr marL="139700" indent="0" algn="just">
              <a:buNone/>
            </a:pPr>
            <a:endParaRPr lang="en-US" sz="2000" dirty="0"/>
          </a:p>
          <a:p>
            <a:pPr marL="139700" indent="0">
              <a:buNone/>
            </a:pPr>
            <a:r>
              <a:rPr lang="en-US" sz="3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ntonio" panose="020B0604020202020204" charset="0"/>
              </a:rPr>
              <a:t>Real-world Example</a:t>
            </a:r>
            <a:r>
              <a:rPr lang="en-US" sz="3000" b="1" dirty="0"/>
              <a:t>: </a:t>
            </a:r>
            <a:r>
              <a:rPr lang="en-US" sz="3000" dirty="0"/>
              <a:t>2021 Colonial Pipeline ransomware attack.</a:t>
            </a:r>
          </a:p>
        </p:txBody>
      </p:sp>
    </p:spTree>
    <p:extLst>
      <p:ext uri="{BB962C8B-B14F-4D97-AF65-F5344CB8AC3E}">
        <p14:creationId xmlns:p14="http://schemas.microsoft.com/office/powerpoint/2010/main" val="245181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9;p34">
            <a:extLst>
              <a:ext uri="{FF2B5EF4-FFF2-40B4-BE49-F238E27FC236}">
                <a16:creationId xmlns:a16="http://schemas.microsoft.com/office/drawing/2014/main" id="{1798D89D-2B62-4C99-B138-449F93A8AD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IDENTITY THEFT</a:t>
            </a:r>
            <a:endParaRPr lang="en-IN" sz="4800" dirty="0"/>
          </a:p>
        </p:txBody>
      </p:sp>
      <p:sp>
        <p:nvSpPr>
          <p:cNvPr id="9" name="Google Shape;290;p34">
            <a:extLst>
              <a:ext uri="{FF2B5EF4-FFF2-40B4-BE49-F238E27FC236}">
                <a16:creationId xmlns:a16="http://schemas.microsoft.com/office/drawing/2014/main" id="{1AC3DFAF-6C67-4F1F-9859-82C449BC6D1A}"/>
              </a:ext>
            </a:extLst>
          </p:cNvPr>
          <p:cNvSpPr txBox="1">
            <a:spLocks/>
          </p:cNvSpPr>
          <p:nvPr/>
        </p:nvSpPr>
        <p:spPr>
          <a:xfrm>
            <a:off x="439881" y="1425199"/>
            <a:ext cx="8264237" cy="312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139700" indent="0">
              <a:buNone/>
            </a:pPr>
            <a:r>
              <a:rPr lang="en-US" sz="3000" b="1" dirty="0"/>
              <a:t>Stealing personal information for financial or personal gain.</a:t>
            </a:r>
          </a:p>
          <a:p>
            <a:pPr marL="139700" indent="0" algn="just">
              <a:buNone/>
            </a:pPr>
            <a:endParaRPr lang="en-US" sz="3000" dirty="0"/>
          </a:p>
          <a:p>
            <a:pPr marL="139700" indent="0">
              <a:buNone/>
            </a:pPr>
            <a:r>
              <a:rPr lang="en-US" sz="3000" b="1" dirty="0">
                <a:solidFill>
                  <a:srgbClr val="FFFF00"/>
                </a:solidFill>
                <a:latin typeface="Antonio" panose="020B0604020202020204" charset="0"/>
              </a:rPr>
              <a:t>Methods: </a:t>
            </a:r>
            <a:r>
              <a:rPr lang="en-US" sz="3000" dirty="0"/>
              <a:t>Phishing, fake websites, or stolen credit cards.</a:t>
            </a:r>
          </a:p>
          <a:p>
            <a:pPr marL="139700" indent="0">
              <a:buNone/>
            </a:pPr>
            <a:endParaRPr lang="en-US" sz="3000" dirty="0"/>
          </a:p>
          <a:p>
            <a:pPr marL="139700" indent="0">
              <a:buNone/>
            </a:pPr>
            <a:r>
              <a:rPr lang="en-US" sz="3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ntonio" panose="020B0604020202020204" charset="0"/>
              </a:rPr>
              <a:t>Real-world Example: </a:t>
            </a:r>
            <a:r>
              <a:rPr lang="en-US" sz="3000" dirty="0"/>
              <a:t>Equifax data breach (2017).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89;p34">
            <a:extLst>
              <a:ext uri="{FF2B5EF4-FFF2-40B4-BE49-F238E27FC236}">
                <a16:creationId xmlns:a16="http://schemas.microsoft.com/office/drawing/2014/main" id="{2E3C709D-4A25-481E-8BEB-E003AAFFF2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CYBER STALKING AND BULLYING</a:t>
            </a:r>
            <a:endParaRPr lang="en-IN" sz="3200" dirty="0"/>
          </a:p>
        </p:txBody>
      </p:sp>
      <p:sp>
        <p:nvSpPr>
          <p:cNvPr id="12" name="Google Shape;290;p34">
            <a:extLst>
              <a:ext uri="{FF2B5EF4-FFF2-40B4-BE49-F238E27FC236}">
                <a16:creationId xmlns:a16="http://schemas.microsoft.com/office/drawing/2014/main" id="{C7AF0777-0EF6-41FD-AB9F-EFD79308F67E}"/>
              </a:ext>
            </a:extLst>
          </p:cNvPr>
          <p:cNvSpPr txBox="1">
            <a:spLocks/>
          </p:cNvSpPr>
          <p:nvPr/>
        </p:nvSpPr>
        <p:spPr>
          <a:xfrm>
            <a:off x="439881" y="1425199"/>
            <a:ext cx="8264237" cy="312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139700" indent="0" algn="just">
              <a:buNone/>
            </a:pPr>
            <a:r>
              <a:rPr lang="en-US" sz="3200" b="1" dirty="0"/>
              <a:t>Using the internet to harass or intimidate someone</a:t>
            </a:r>
          </a:p>
          <a:p>
            <a:pPr marL="139700" indent="0" algn="just">
              <a:buNone/>
            </a:pPr>
            <a:endParaRPr lang="en-US" sz="3200" b="1" dirty="0"/>
          </a:p>
          <a:p>
            <a:pPr marL="139700" indent="0" algn="just">
              <a:buNone/>
            </a:pPr>
            <a:r>
              <a:rPr lang="en-US" sz="3000" b="1" dirty="0">
                <a:solidFill>
                  <a:srgbClr val="FFFF00"/>
                </a:solidFill>
                <a:latin typeface="Antonio" panose="020B0604020202020204" charset="0"/>
              </a:rPr>
              <a:t>Platforms</a:t>
            </a:r>
            <a:r>
              <a:rPr lang="en-US" sz="2000" b="1" dirty="0">
                <a:solidFill>
                  <a:srgbClr val="FFFF00"/>
                </a:solidFill>
                <a:latin typeface="Antonio" panose="020B0604020202020204" charset="0"/>
              </a:rPr>
              <a:t>: </a:t>
            </a:r>
            <a:r>
              <a:rPr lang="en-IN" sz="3200" dirty="0"/>
              <a:t>Social media, email, messaging apps.</a:t>
            </a:r>
            <a:endParaRPr lang="en-IN" sz="4400" dirty="0"/>
          </a:p>
          <a:p>
            <a:pPr marL="139700" indent="0" algn="just">
              <a:buNone/>
            </a:pPr>
            <a:endParaRPr lang="en-US" sz="2000" dirty="0"/>
          </a:p>
          <a:p>
            <a:pPr marL="139700" indent="0" algn="just">
              <a:buNone/>
            </a:pPr>
            <a:r>
              <a:rPr lang="en-US" sz="3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ntonio" panose="020B0604020202020204" charset="0"/>
              </a:rPr>
              <a:t>Real-world Example</a:t>
            </a:r>
            <a:r>
              <a:rPr lang="en-US" sz="3000" b="1" dirty="0"/>
              <a:t>: </a:t>
            </a:r>
            <a:r>
              <a:rPr lang="en-US" sz="3000" dirty="0"/>
              <a:t>Cases of harassment on platforms like Twitter or Instagram.</a:t>
            </a:r>
          </a:p>
        </p:txBody>
      </p:sp>
    </p:spTree>
    <p:extLst>
      <p:ext uri="{BB962C8B-B14F-4D97-AF65-F5344CB8AC3E}">
        <p14:creationId xmlns:p14="http://schemas.microsoft.com/office/powerpoint/2010/main" val="234366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9;p34">
            <a:extLst>
              <a:ext uri="{FF2B5EF4-FFF2-40B4-BE49-F238E27FC236}">
                <a16:creationId xmlns:a16="http://schemas.microsoft.com/office/drawing/2014/main" id="{1798D89D-2B62-4C99-B138-449F93A8AD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CYBER ESPIONAGE</a:t>
            </a:r>
            <a:endParaRPr lang="en-IN" sz="6000" dirty="0"/>
          </a:p>
        </p:txBody>
      </p:sp>
      <p:sp>
        <p:nvSpPr>
          <p:cNvPr id="9" name="Google Shape;290;p34">
            <a:extLst>
              <a:ext uri="{FF2B5EF4-FFF2-40B4-BE49-F238E27FC236}">
                <a16:creationId xmlns:a16="http://schemas.microsoft.com/office/drawing/2014/main" id="{1AC3DFAF-6C67-4F1F-9859-82C449BC6D1A}"/>
              </a:ext>
            </a:extLst>
          </p:cNvPr>
          <p:cNvSpPr txBox="1">
            <a:spLocks/>
          </p:cNvSpPr>
          <p:nvPr/>
        </p:nvSpPr>
        <p:spPr>
          <a:xfrm>
            <a:off x="439881" y="1425199"/>
            <a:ext cx="8264237" cy="312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139700" indent="0" algn="just">
              <a:buNone/>
            </a:pPr>
            <a:r>
              <a:rPr lang="en-US" sz="3000" b="1" dirty="0"/>
              <a:t>Stealing sensitive data from organizations or governments.</a:t>
            </a:r>
          </a:p>
          <a:p>
            <a:pPr marL="139700" indent="0" algn="just">
              <a:buNone/>
            </a:pPr>
            <a:endParaRPr lang="en-US" sz="3000" dirty="0"/>
          </a:p>
          <a:p>
            <a:pPr marL="139700" indent="0" algn="just">
              <a:buNone/>
            </a:pPr>
            <a:r>
              <a:rPr lang="en-US" sz="3000" dirty="0">
                <a:solidFill>
                  <a:srgbClr val="FFFF00"/>
                </a:solidFill>
                <a:latin typeface="Antonio" panose="020B0604020202020204" charset="0"/>
              </a:rPr>
              <a:t>Goal: </a:t>
            </a:r>
            <a:r>
              <a:rPr lang="en-IN" sz="3000" dirty="0"/>
              <a:t>Competitive advantage or sabotage.</a:t>
            </a:r>
          </a:p>
          <a:p>
            <a:pPr marL="139700" indent="0" algn="just">
              <a:buNone/>
            </a:pPr>
            <a:endParaRPr lang="en-US" sz="3000" dirty="0"/>
          </a:p>
          <a:p>
            <a:pPr marL="139700" indent="0" algn="just">
              <a:buNone/>
            </a:pPr>
            <a:r>
              <a:rPr lang="en-US" sz="3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ntonio" panose="020B0604020202020204" charset="0"/>
              </a:rPr>
              <a:t>Real-world Example: </a:t>
            </a:r>
            <a:r>
              <a:rPr lang="en-US" sz="3000" dirty="0"/>
              <a:t>SolarWinds attack on US government agencies.</a:t>
            </a:r>
          </a:p>
        </p:txBody>
      </p:sp>
    </p:spTree>
    <p:extLst>
      <p:ext uri="{BB962C8B-B14F-4D97-AF65-F5344CB8AC3E}">
        <p14:creationId xmlns:p14="http://schemas.microsoft.com/office/powerpoint/2010/main" val="89465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89;p34">
            <a:extLst>
              <a:ext uri="{FF2B5EF4-FFF2-40B4-BE49-F238E27FC236}">
                <a16:creationId xmlns:a16="http://schemas.microsoft.com/office/drawing/2014/main" id="{0F40F394-A7BE-4738-8BB2-3B4F3C2302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CYBER TERRORISM</a:t>
            </a:r>
            <a:endParaRPr lang="en-IN" sz="7200" dirty="0"/>
          </a:p>
        </p:txBody>
      </p:sp>
      <p:sp>
        <p:nvSpPr>
          <p:cNvPr id="14" name="Google Shape;290;p34">
            <a:extLst>
              <a:ext uri="{FF2B5EF4-FFF2-40B4-BE49-F238E27FC236}">
                <a16:creationId xmlns:a16="http://schemas.microsoft.com/office/drawing/2014/main" id="{F23A3AE5-ADD1-4D1D-8A06-198453898D13}"/>
              </a:ext>
            </a:extLst>
          </p:cNvPr>
          <p:cNvSpPr txBox="1">
            <a:spLocks/>
          </p:cNvSpPr>
          <p:nvPr/>
        </p:nvSpPr>
        <p:spPr>
          <a:xfrm>
            <a:off x="375587" y="1132305"/>
            <a:ext cx="8264237" cy="312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139700" indent="0" algn="just">
              <a:buNone/>
            </a:pPr>
            <a:r>
              <a:rPr lang="en-US" sz="3000" b="1" dirty="0"/>
              <a:t>Disrupting infrastructure for political or ideological reasons.</a:t>
            </a:r>
          </a:p>
          <a:p>
            <a:pPr marL="139700" indent="0" algn="just">
              <a:buNone/>
            </a:pPr>
            <a:endParaRPr lang="en-US" sz="3000" dirty="0"/>
          </a:p>
          <a:p>
            <a:pPr marL="139700" indent="0" algn="just">
              <a:buNone/>
            </a:pPr>
            <a:r>
              <a:rPr lang="en-US" sz="3000" b="1" dirty="0">
                <a:solidFill>
                  <a:srgbClr val="FFFF66"/>
                </a:solidFill>
                <a:latin typeface="Antonio" panose="020B0604020202020204" charset="0"/>
              </a:rPr>
              <a:t>Targets: </a:t>
            </a:r>
            <a:r>
              <a:rPr lang="en-US" sz="3000" dirty="0"/>
              <a:t>Power grids, financial institutions, or transportation systems.</a:t>
            </a:r>
          </a:p>
          <a:p>
            <a:pPr marL="139700" indent="0" algn="just">
              <a:buNone/>
            </a:pPr>
            <a:endParaRPr lang="en-US" sz="3000" dirty="0"/>
          </a:p>
          <a:p>
            <a:pPr marL="139700" indent="0" algn="just">
              <a:buNone/>
            </a:pPr>
            <a:r>
              <a:rPr lang="en-US" sz="3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ntonio" panose="020B0604020202020204" charset="0"/>
              </a:rPr>
              <a:t>Real-world Example: </a:t>
            </a:r>
            <a:r>
              <a:rPr lang="en-US" sz="3000" dirty="0"/>
              <a:t>Attacks on Ukrainian power grids in 2015.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 Attack Prevention Campaign  by Slidesgo">
  <a:themeElements>
    <a:clrScheme name="Simple Light">
      <a:dk1>
        <a:srgbClr val="FFFFFF"/>
      </a:dk1>
      <a:lt1>
        <a:srgbClr val="0A65EE"/>
      </a:lt1>
      <a:dk2>
        <a:srgbClr val="92174C"/>
      </a:dk2>
      <a:lt2>
        <a:srgbClr val="DF1054"/>
      </a:lt2>
      <a:accent1>
        <a:srgbClr val="5297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On-screen Show (16:9)</PresentationFormat>
  <Paragraphs>105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Calibri</vt:lpstr>
      <vt:lpstr>Antonio</vt:lpstr>
      <vt:lpstr>Loved by the King</vt:lpstr>
      <vt:lpstr>Arial</vt:lpstr>
      <vt:lpstr>Assistant</vt:lpstr>
      <vt:lpstr>Assistant Light</vt:lpstr>
      <vt:lpstr>Google Sans</vt:lpstr>
      <vt:lpstr>Anton</vt:lpstr>
      <vt:lpstr>Nunito Light</vt:lpstr>
      <vt:lpstr>Wingdings</vt:lpstr>
      <vt:lpstr>Cyber Attack Prevention Campaign  by Slidesgo</vt:lpstr>
      <vt:lpstr>CYBER  CRIMES  UNDERSTANDING AND MITIGATING DIGITAL THREATS </vt:lpstr>
      <vt:lpstr>INTRODUCTION TO CYBER-CRIME</vt:lpstr>
      <vt:lpstr>WHY STUDY CYBER-CRIME?</vt:lpstr>
      <vt:lpstr>TYPES  OF COMPUTER CRIMES</vt:lpstr>
      <vt:lpstr>HACKING</vt:lpstr>
      <vt:lpstr>IDENTITY THEFT</vt:lpstr>
      <vt:lpstr>CYBER STALKING AND BULLYING</vt:lpstr>
      <vt:lpstr>CYBER ESPIONAGE</vt:lpstr>
      <vt:lpstr>CYBER TERRORISM</vt:lpstr>
      <vt:lpstr>TYPES OF ATTACKS ON COMPUTER SYSTEMS </vt:lpstr>
      <vt:lpstr>Malware Attacks</vt:lpstr>
      <vt:lpstr>PHISHING ATTACKS</vt:lpstr>
      <vt:lpstr>DDOS ATTACKS</vt:lpstr>
      <vt:lpstr>MITM Attacks</vt:lpstr>
      <vt:lpstr>SQL Injection</vt:lpstr>
      <vt:lpstr>ARGOT OF COMPUTER CRIME</vt:lpstr>
      <vt:lpstr>WHO ARE ONLINE PREDATORS?</vt:lpstr>
      <vt:lpstr>TACTICS OF ONLINE PREDATORS</vt:lpstr>
      <vt:lpstr>THE  FUTURE OF  CRIME</vt:lpstr>
      <vt:lpstr>PREDICTING FUTURE CRIMES</vt:lpstr>
      <vt:lpstr>THE FUTURE OF CYBER-CRIME</vt:lpstr>
      <vt:lpstr>THANK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 CRIMES  UNDERSTANDING AND MITIGATING DIGITAL THREATS </dc:title>
  <dc:creator>Mr. Giri</dc:creator>
  <cp:lastModifiedBy>Mr. Giri</cp:lastModifiedBy>
  <cp:revision>1</cp:revision>
  <dcterms:modified xsi:type="dcterms:W3CDTF">2024-11-23T19:19:03Z</dcterms:modified>
</cp:coreProperties>
</file>