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4" name="Shape 1059" hidden="0"/>
          <p:cNvSpPr>
            <a:spLocks noChangeArrowheads="1" noGrp="1"/>
          </p:cNvSpPr>
          <p:nvPr isPhoto="0"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5" name="Shape 1060" hidden="0"/>
          <p:cNvSpPr>
            <a:spLocks noChangeArrowheads="1" noGrp="1"/>
          </p:cNvSpPr>
          <p:nvPr isPhoto="0" userDrawn="1"/>
        </p:nvSpPr>
        <p:spPr bwMode="auto">
          <a:xfrm>
            <a:off x="1309514" y="1839834"/>
            <a:ext cx="4011787"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6" name="Shape 1061" hidden="0"/>
          <p:cNvSpPr>
            <a:spLocks noChangeArrowheads="1" noGrp="1"/>
          </p:cNvSpPr>
          <p:nvPr isPhoto="0" userDrawn="1"/>
        </p:nvSpPr>
        <p:spPr bwMode="auto">
          <a:xfrm>
            <a:off x="6567030"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7" name="Shape 1062" hidden="0"/>
          <p:cNvSpPr>
            <a:spLocks noChangeArrowheads="1" noGrp="1"/>
          </p:cNvSpPr>
          <p:nvPr isPhoto="0"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8" name="Shape 1063" hidden="0"/>
          <p:cNvSpPr>
            <a:spLocks noChangeArrowheads="1" noGrp="1"/>
          </p:cNvSpPr>
          <p:nvPr isPhoto="0"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9" name="Подзаголовок 2" hidden="0"/>
          <p:cNvSpPr>
            <a:spLocks noGrp="1"/>
          </p:cNvSpPr>
          <p:nvPr isPhoto="0" userDrawn="0">
            <p:ph type="subTitle" idx="1" hasCustomPrompt="0"/>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10"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11"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12"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
        <p:nvSpPr>
          <p:cNvPr id="13" name="Заголовок 6" hidden="0"/>
          <p:cNvSpPr>
            <a:spLocks noGrp="1"/>
          </p:cNvSpPr>
          <p:nvPr isPhoto="0" userDrawn="0">
            <p:ph type="title" hasCustomPrompt="0"/>
          </p:nvPr>
        </p:nvSpPr>
        <p:spPr bwMode="auto">
          <a:xfrm>
            <a:off x="4595833" y="1808820"/>
            <a:ext cx="6720745" cy="720079"/>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Вертикальный заголовок 1" hidden="0"/>
          <p:cNvSpPr>
            <a:spLocks noGrp="1"/>
          </p:cNvSpPr>
          <p:nvPr isPhoto="0" userDrawn="0">
            <p:ph type="title" orient="vert" hasCustomPrompt="0"/>
          </p:nvPr>
        </p:nvSpPr>
        <p:spPr bwMode="auto">
          <a:xfrm>
            <a:off x="8839199" y="274639"/>
            <a:ext cx="2743200" cy="5851525"/>
          </a:xfrm>
        </p:spPr>
        <p:txBody>
          <a:bodyPr vert="eaVert"/>
          <a:lstStyle>
            <a:lvl1pPr algn="ctr">
              <a:defRPr/>
            </a:lvl1p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a:xfrm>
            <a:off x="609599" y="274639"/>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963083" y="4406901"/>
            <a:ext cx="10363199" cy="1362074"/>
          </a:xfrm>
        </p:spPr>
        <p:txBody>
          <a:bodyPr anchor="t"/>
          <a:lstStyle>
            <a:lvl1pPr algn="l">
              <a:defRPr sz="4000" b="1" cap="all"/>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Объект 3" hidden="0"/>
          <p:cNvSpPr>
            <a:spLocks noGrp="1"/>
          </p:cNvSpPr>
          <p:nvPr isPhoto="0" userDrawn="0">
            <p:ph sz="half" idx="2" hasCustomPrompt="0"/>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hidden="0"/>
          <p:cNvSpPr>
            <a:spLocks noGrp="1"/>
          </p:cNvSpPr>
          <p:nvPr isPhoto="0" userDrawn="0">
            <p:ph sz="half" idx="2" hasCustomPrompt="0"/>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Текст 4" hidden="0"/>
          <p:cNvSpPr>
            <a:spLocks noGrp="1"/>
          </p:cNvSpPr>
          <p:nvPr isPhoto="0" userDrawn="0">
            <p:ph type="body" sz="quarter" idx="3" hasCustomPrompt="0"/>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hidden="0"/>
          <p:cNvSpPr>
            <a:spLocks noGrp="1"/>
          </p:cNvSpPr>
          <p:nvPr isPhoto="0" userDrawn="0">
            <p:ph sz="quarter" idx="4" hasCustomPrompt="0"/>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6"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10"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11" name="Номер слайда 8"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Дата 2"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7" name="Номер слайда 4"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4" name="Дата 1"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6" name="Номер слайда 3"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609603" y="273049"/>
            <a:ext cx="4011084" cy="1162050"/>
          </a:xfrm>
        </p:spPr>
        <p:txBody>
          <a:bodyPr anchor="b"/>
          <a:lstStyle>
            <a:lvl1pPr algn="l">
              <a:defRPr sz="2000" b="1"/>
            </a:lvl1p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Текст 3" hidden="0"/>
          <p:cNvSpPr>
            <a:spLocks noGrp="1"/>
          </p:cNvSpPr>
          <p:nvPr isPhoto="0" userDrawn="0">
            <p:ph type="body" sz="half" idx="2" hasCustomPrompt="0"/>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2389717" y="4800601"/>
            <a:ext cx="7315200" cy="566738"/>
          </a:xfrm>
        </p:spPr>
        <p:txBody>
          <a:bodyPr anchor="b"/>
          <a:lstStyle>
            <a:lvl1pPr algn="l">
              <a:defRPr sz="2000" b="1"/>
            </a:lvl1pPr>
          </a:lstStyle>
          <a:p>
            <a:pPr>
              <a:defRPr/>
            </a:pPr>
            <a:r>
              <a:rPr lang="ru-RU"/>
              <a:t>Образец заголовка</a:t>
            </a:r>
            <a:endParaRPr lang="ru-RU"/>
          </a:p>
        </p:txBody>
      </p:sp>
      <p:sp>
        <p:nvSpPr>
          <p:cNvPr id="5" name="Рисунок 2" hidden="0"/>
          <p:cNvSpPr>
            <a:spLocks noGrp="1"/>
          </p:cNvSpPr>
          <p:nvPr isPhoto="0" userDrawn="0">
            <p:ph type="pic" idx="1" hasCustomPrompt="0"/>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hidden="0"/>
          <p:cNvSpPr>
            <a:spLocks noGrp="1"/>
          </p:cNvSpPr>
          <p:nvPr isPhoto="0" userDrawn="0">
            <p:ph type="body" sz="half" idx="2" hasCustomPrompt="0"/>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Shape 1059" hidden="0"/>
          <p:cNvSpPr>
            <a:spLocks noChangeArrowheads="1" noGrp="1"/>
          </p:cNvSpPr>
          <p:nvPr isPhoto="0"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5" name="Shape 1060" hidden="0"/>
          <p:cNvSpPr>
            <a:spLocks noChangeArrowheads="1" noGrp="1"/>
          </p:cNvSpPr>
          <p:nvPr isPhoto="0"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6" name="Shape 1061" hidden="0"/>
          <p:cNvSpPr>
            <a:spLocks noChangeArrowheads="1" noGrp="1"/>
          </p:cNvSpPr>
          <p:nvPr isPhoto="0" userDrawn="1"/>
        </p:nvSpPr>
        <p:spPr bwMode="auto">
          <a:xfrm>
            <a:off x="1637456"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7"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8" name="Текст 2" hidden="0"/>
          <p:cNvSpPr>
            <a:spLocks noGrp="1"/>
          </p:cNvSpPr>
          <p:nvPr isPhoto="0" userDrawn="0">
            <p:ph type="body" idx="1" hasCustomPrompt="0"/>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3" hidden="0"/>
          <p:cNvSpPr>
            <a:spLocks noGrp="1"/>
          </p:cNvSpPr>
          <p:nvPr isPhoto="0" userDrawn="0">
            <p:ph type="dt" sz="half" idx="2" hasCustomPrompt="0"/>
          </p:nvPr>
        </p:nvSpPr>
        <p:spPr bwMode="auto">
          <a:xfrm>
            <a:off x="609599" y="6356351"/>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10" name="Нижний колонтитул 4" hidden="0"/>
          <p:cNvSpPr>
            <a:spLocks noGrp="1"/>
          </p:cNvSpPr>
          <p:nvPr isPhoto="0" userDrawn="0">
            <p:ph type="ftr" sz="quarter" idx="3" hasCustomPrompt="0"/>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11" name="Номер слайда 5" hidden="0"/>
          <p:cNvSpPr>
            <a:spLocks noGrp="1"/>
          </p:cNvSpPr>
          <p:nvPr isPhoto="0" userDrawn="0">
            <p:ph type="sldNum" sz="quarter" idx="4" hasCustomPrompt="0"/>
          </p:nvPr>
        </p:nvSpPr>
        <p:spPr bwMode="auto">
          <a:xfrm>
            <a:off x="8737599" y="6356351"/>
            <a:ext cx="28447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uru99.com/relational-data-model-dbms.html"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flipH="0" flipV="0">
            <a:off x="4037669" y="969328"/>
            <a:ext cx="7537214" cy="1791307"/>
          </a:xfrm>
        </p:spPr>
        <p:txBody>
          <a:bodyPr vertOverflow="overflow" horzOverflow="clip" vert="horz" wrap="square" lIns="91440" tIns="45720" rIns="91440" bIns="45720" numCol="1" spcCol="0" rtlCol="0" fromWordArt="0" anchor="ctr" anchorCtr="0" forceAA="0" upright="0" compatLnSpc="0">
            <a:noAutofit/>
          </a:bodyPr>
          <a:lstStyle/>
          <a:p>
            <a:pPr>
              <a:defRPr/>
            </a:pPr>
            <a:r>
              <a:rPr lang="en-US" sz="7200" b="1">
                <a:solidFill>
                  <a:schemeClr val="tx1"/>
                </a:solidFill>
              </a:rPr>
              <a:t>Normalization Case Study</a:t>
            </a:r>
            <a:endParaRPr sz="7200"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flipH="0" flipV="0">
            <a:off x="609598" y="113197"/>
            <a:ext cx="10972800" cy="645573"/>
          </a:xfrm>
        </p:spPr>
        <p:txBody>
          <a:bodyPr vertOverflow="overflow" horzOverflow="clip" vert="horz" wrap="square" lIns="91440" tIns="45720" rIns="91440" bIns="45720" numCol="1" spcCol="0" rtlCol="0" fromWordArt="0" anchor="ctr" anchorCtr="0" forceAA="0" upright="0" compatLnSpc="0">
            <a:noAutofit/>
          </a:bodyPr>
          <a:lstStyle/>
          <a:p>
            <a:pPr algn="l">
              <a:defRPr/>
            </a:pPr>
            <a:r>
              <a:rPr sz="3500" b="1" i="0" u="none">
                <a:solidFill>
                  <a:srgbClr val="000000"/>
                </a:solidFill>
                <a:latin typeface="Times New Roman"/>
                <a:ea typeface="Times New Roman"/>
                <a:cs typeface="Times New Roman"/>
              </a:rPr>
              <a:t>BCNF (Boyce</a:t>
            </a:r>
            <a:r>
              <a:rPr sz="3500" b="1" i="0" u="none">
                <a:solidFill>
                  <a:srgbClr val="000000"/>
                </a:solidFill>
                <a:latin typeface="Times New Roman"/>
                <a:ea typeface="Times New Roman"/>
                <a:cs typeface="Times New Roman"/>
              </a:rPr>
              <a:t>-Codd Normal Form)</a:t>
            </a:r>
            <a:endParaRPr sz="3500"/>
          </a:p>
        </p:txBody>
      </p:sp>
      <p:sp>
        <p:nvSpPr>
          <p:cNvPr id="5" name="Объект 2" hidden="0"/>
          <p:cNvSpPr>
            <a:spLocks noGrp="1"/>
          </p:cNvSpPr>
          <p:nvPr isPhoto="0" userDrawn="0">
            <p:ph idx="1" hasCustomPrompt="0"/>
          </p:nvPr>
        </p:nvSpPr>
        <p:spPr bwMode="auto">
          <a:xfrm flipH="0" flipV="0">
            <a:off x="609598" y="758770"/>
            <a:ext cx="10972800" cy="724544"/>
          </a:xfrm>
        </p:spPr>
        <p:txBody>
          <a:bodyPr vertOverflow="overflow" horzOverflow="clip" vert="horz" wrap="square" lIns="91440" tIns="45720" rIns="91440" bIns="45720" numCol="1" spcCol="0" rtlCol="0" fromWordArt="0" anchor="t" anchorCtr="0" forceAA="0" upright="0" compatLnSpc="0">
            <a:noAutofit/>
          </a:bodyPr>
          <a:lstStyle/>
          <a:p>
            <a:pPr>
              <a:defRPr/>
            </a:pPr>
            <a:r>
              <a:rPr sz="2000" b="0" i="0" u="none">
                <a:solidFill>
                  <a:srgbClr val="000000"/>
                </a:solidFill>
                <a:latin typeface="Times New Roman"/>
                <a:ea typeface="Times New Roman"/>
                <a:cs typeface="Times New Roman"/>
              </a:rPr>
              <a:t>Even when a database is in 3</a:t>
            </a:r>
            <a:r>
              <a:rPr sz="2000" b="0" i="0" u="none" baseline="30000">
                <a:solidFill>
                  <a:srgbClr val="000000"/>
                </a:solidFill>
                <a:latin typeface="Times New Roman"/>
                <a:ea typeface="Times New Roman"/>
                <a:cs typeface="Times New Roman"/>
              </a:rPr>
              <a:t>rd</a:t>
            </a:r>
            <a:r>
              <a:rPr sz="2000" b="0" i="0" u="none">
                <a:solidFill>
                  <a:srgbClr val="000000"/>
                </a:solidFill>
                <a:latin typeface="Times New Roman"/>
                <a:ea typeface="Times New Roman"/>
                <a:cs typeface="Times New Roman"/>
              </a:rPr>
              <a:t> Normal Form, still there would be anomalies resulted if it has more than one </a:t>
            </a:r>
            <a:r>
              <a:rPr sz="2000" b="1" i="0" u="none">
                <a:solidFill>
                  <a:srgbClr val="000000"/>
                </a:solidFill>
                <a:latin typeface="Times New Roman"/>
                <a:ea typeface="Times New Roman"/>
                <a:cs typeface="Times New Roman"/>
              </a:rPr>
              <a:t>Candidate </a:t>
            </a:r>
            <a:r>
              <a:rPr sz="2000" b="0" i="0" u="none">
                <a:solidFill>
                  <a:srgbClr val="000000"/>
                </a:solidFill>
                <a:latin typeface="Times New Roman"/>
                <a:ea typeface="Times New Roman"/>
                <a:cs typeface="Times New Roman"/>
              </a:rPr>
              <a:t>Key.</a:t>
            </a:r>
            <a:endParaRPr sz="2000" b="0" i="0" u="none">
              <a:solidFill>
                <a:srgbClr val="000000"/>
              </a:solidFill>
              <a:latin typeface="Times New Roman"/>
              <a:ea typeface="Times New Roman"/>
              <a:cs typeface="Times New Roman"/>
            </a:endParaRPr>
          </a:p>
          <a:p>
            <a:pPr>
              <a:defRPr/>
            </a:pPr>
            <a:r>
              <a:rPr sz="2000" b="0" i="0" u="none">
                <a:solidFill>
                  <a:srgbClr val="000000"/>
                </a:solidFill>
                <a:latin typeface="Times New Roman"/>
                <a:ea typeface="Times New Roman"/>
                <a:cs typeface="Times New Roman"/>
              </a:rPr>
              <a:t>Sometimes is BCNF is also referred as </a:t>
            </a:r>
            <a:r>
              <a:rPr sz="2000" b="1" i="0" u="none">
                <a:solidFill>
                  <a:srgbClr val="000000"/>
                </a:solidFill>
                <a:latin typeface="Times New Roman"/>
                <a:ea typeface="Times New Roman"/>
                <a:cs typeface="Times New Roman"/>
              </a:rPr>
              <a:t>3.5 Normal Form.</a:t>
            </a:r>
            <a:endParaRPr sz="2000" b="1" i="0" u="none">
              <a:solidFill>
                <a:srgbClr val="000000"/>
              </a:solidFill>
              <a:latin typeface="Times New Roman"/>
              <a:ea typeface="Times New Roman"/>
              <a:cs typeface="Times New Roman"/>
            </a:endParaRPr>
          </a:p>
        </p:txBody>
      </p:sp>
      <p:sp>
        <p:nvSpPr>
          <p:cNvPr id="6" name="Заголовок 1" hidden="0"/>
          <p:cNvSpPr>
            <a:spLocks noGrp="1"/>
          </p:cNvSpPr>
          <p:nvPr isPhoto="0" userDrawn="0"/>
        </p:nvSpPr>
        <p:spPr bwMode="auto">
          <a:xfrm flipH="0" flipV="0">
            <a:off x="641886" y="1937476"/>
            <a:ext cx="10972800" cy="580997"/>
          </a:xfrm>
        </p:spPr>
        <p:txBody>
          <a:bodyPr vertOverflow="overflow" horzOverflow="clip" vert="horz" wrap="square" lIns="91440" tIns="45720" rIns="91440" bIns="45720" numCol="1" spcCol="0" rtlCol="0" fromWordArt="0" anchor="ctr" anchorCtr="0" forceAA="0" upright="0" compatLnSpc="0">
            <a:noAutofit/>
          </a:bodyPr>
          <a:lstStyle>
            <a:lvl1pPr algn="r" defTabSz="914400">
              <a:spcBef>
                <a:spcPts val="0"/>
              </a:spcBef>
              <a:buNone/>
              <a:defRPr sz="4400">
                <a:solidFill>
                  <a:schemeClr val="tx1">
                    <a:lumMod val="65000"/>
                    <a:lumOff val="35000"/>
                  </a:schemeClr>
                </a:solidFill>
                <a:latin typeface="+mj-lt"/>
                <a:ea typeface="+mj-ea"/>
                <a:cs typeface="+mj-cs"/>
              </a:defRPr>
            </a:lvl1pPr>
          </a:lstStyle>
          <a:p>
            <a:pPr algn="l">
              <a:defRPr/>
            </a:pPr>
            <a:r>
              <a:rPr sz="3500" b="1" i="0" u="none">
                <a:solidFill>
                  <a:srgbClr val="000000"/>
                </a:solidFill>
                <a:latin typeface="Times New Roman"/>
                <a:ea typeface="Times New Roman"/>
                <a:cs typeface="Times New Roman"/>
              </a:rPr>
              <a:t>4NF (Fourth Normal Form) Rules</a:t>
            </a:r>
            <a:endParaRPr sz="3500"/>
          </a:p>
        </p:txBody>
      </p:sp>
      <p:sp>
        <p:nvSpPr>
          <p:cNvPr id="7" name="Заголовок 1" hidden="0"/>
          <p:cNvSpPr>
            <a:spLocks noGrp="1"/>
          </p:cNvSpPr>
          <p:nvPr isPhoto="0" userDrawn="0"/>
        </p:nvSpPr>
        <p:spPr bwMode="auto">
          <a:xfrm flipH="0" flipV="0">
            <a:off x="722607" y="3309722"/>
            <a:ext cx="10972800" cy="661717"/>
          </a:xfrm>
        </p:spPr>
        <p:txBody>
          <a:bodyPr vertOverflow="overflow" horzOverflow="clip" vert="horz" wrap="square" lIns="91440" tIns="45720" rIns="91440" bIns="45720" numCol="1" spcCol="0" rtlCol="0" fromWordArt="0" anchor="ctr" anchorCtr="0" forceAA="0" upright="0" compatLnSpc="0">
            <a:normAutofit/>
          </a:bodyPr>
          <a:lstStyle>
            <a:lvl1pPr algn="r" defTabSz="914400">
              <a:spcBef>
                <a:spcPts val="0"/>
              </a:spcBef>
              <a:buNone/>
              <a:defRPr sz="4400">
                <a:solidFill>
                  <a:schemeClr val="tx1">
                    <a:lumMod val="65000"/>
                    <a:lumOff val="35000"/>
                  </a:schemeClr>
                </a:solidFill>
                <a:latin typeface="+mj-lt"/>
                <a:ea typeface="+mj-ea"/>
                <a:cs typeface="+mj-cs"/>
              </a:defRPr>
            </a:lvl1pPr>
          </a:lstStyle>
          <a:p>
            <a:pPr algn="l">
              <a:defRPr/>
            </a:pPr>
            <a:r>
              <a:rPr sz="3500" b="1" i="0" u="none">
                <a:solidFill>
                  <a:srgbClr val="000000"/>
                </a:solidFill>
                <a:latin typeface="Times New Roman"/>
                <a:ea typeface="Times New Roman"/>
                <a:cs typeface="Times New Roman"/>
              </a:rPr>
              <a:t>5NF (Fifth Normal Form) Rules</a:t>
            </a:r>
            <a:endParaRPr sz="3500"/>
          </a:p>
        </p:txBody>
      </p:sp>
      <p:sp>
        <p:nvSpPr>
          <p:cNvPr id="8" name="Заголовок 1" hidden="0"/>
          <p:cNvSpPr>
            <a:spLocks noGrp="1"/>
          </p:cNvSpPr>
          <p:nvPr isPhoto="0" userDrawn="0"/>
        </p:nvSpPr>
        <p:spPr bwMode="auto">
          <a:xfrm flipH="0" flipV="0">
            <a:off x="803327" y="4695985"/>
            <a:ext cx="10972800" cy="748439"/>
          </a:xfrm>
        </p:spPr>
        <p:txBody>
          <a:bodyPr vert="horz" lIns="91440" tIns="45720" rIns="91440" bIns="45720" rtlCol="0" anchor="ctr">
            <a:normAutofit/>
          </a:bodyPr>
          <a:lstStyle>
            <a:lvl1pPr algn="r" defTabSz="914400">
              <a:spcBef>
                <a:spcPts val="0"/>
              </a:spcBef>
              <a:buNone/>
              <a:defRPr sz="4400">
                <a:solidFill>
                  <a:schemeClr val="tx1">
                    <a:lumMod val="65000"/>
                    <a:lumOff val="35000"/>
                  </a:schemeClr>
                </a:solidFill>
                <a:latin typeface="+mj-lt"/>
                <a:ea typeface="+mj-ea"/>
                <a:cs typeface="+mj-cs"/>
              </a:defRPr>
            </a:lvl1pPr>
          </a:lstStyle>
          <a:p>
            <a:pPr algn="l">
              <a:defRPr/>
            </a:pPr>
            <a:r>
              <a:rPr sz="3500" b="1" i="0" u="none">
                <a:solidFill>
                  <a:srgbClr val="000000"/>
                </a:solidFill>
                <a:latin typeface="Times New Roman"/>
                <a:ea typeface="Times New Roman"/>
                <a:cs typeface="Times New Roman"/>
              </a:rPr>
              <a:t>6NF (Sixth Normal Form) Proposed</a:t>
            </a:r>
            <a:endParaRPr sz="3500"/>
          </a:p>
        </p:txBody>
      </p:sp>
      <p:sp>
        <p:nvSpPr>
          <p:cNvPr id="9" name="Объект 2" hidden="0"/>
          <p:cNvSpPr>
            <a:spLocks noGrp="1"/>
          </p:cNvSpPr>
          <p:nvPr isPhoto="0" userDrawn="0">
            <p:ph idx="1" hasCustomPrompt="0"/>
          </p:nvPr>
        </p:nvSpPr>
        <p:spPr bwMode="auto">
          <a:xfrm flipH="0" flipV="0">
            <a:off x="690319" y="2561742"/>
            <a:ext cx="10972800" cy="724544"/>
          </a:xfrm>
        </p:spPr>
        <p:txBody>
          <a:bodyPr vertOverflow="overflow" horzOverflow="clip" vert="horz" wrap="square" lIns="91440" tIns="45720" rIns="91440" bIns="45720" numCol="1" spcCol="0" rtlCol="0" fromWordArt="0" anchor="t" anchorCtr="0" forceAA="0" upright="0" compatLnSpc="0">
            <a:noAutofit/>
          </a:bodyPr>
          <a:lstStyle/>
          <a:p>
            <a:pPr>
              <a:defRPr/>
            </a:pPr>
            <a:r>
              <a:rPr sz="2000" b="0" i="0" u="none">
                <a:solidFill>
                  <a:srgbClr val="000000"/>
                </a:solidFill>
                <a:latin typeface="Times New Roman"/>
                <a:ea typeface="Times New Roman"/>
                <a:cs typeface="Times New Roman"/>
              </a:rPr>
              <a:t>If no database table instance contains two or more, independent and  multivalued data describing the relevant entity, then it is in 4</a:t>
            </a:r>
            <a:r>
              <a:rPr sz="2000" b="0" i="0" u="none" baseline="30000">
                <a:solidFill>
                  <a:srgbClr val="000000"/>
                </a:solidFill>
                <a:latin typeface="Times New Roman"/>
                <a:ea typeface="Times New Roman"/>
                <a:cs typeface="Times New Roman"/>
              </a:rPr>
              <a:t>th</a:t>
            </a:r>
            <a:r>
              <a:rPr sz="2000" b="0" i="0" u="none">
                <a:solidFill>
                  <a:srgbClr val="000000"/>
                </a:solidFill>
                <a:latin typeface="Times New Roman"/>
                <a:ea typeface="Times New Roman"/>
                <a:cs typeface="Times New Roman"/>
              </a:rPr>
              <a:t> Normal Form.</a:t>
            </a:r>
            <a:endParaRPr sz="2000"/>
          </a:p>
        </p:txBody>
      </p:sp>
      <p:sp>
        <p:nvSpPr>
          <p:cNvPr id="10" name="Объект 2" hidden="0"/>
          <p:cNvSpPr>
            <a:spLocks noGrp="1"/>
          </p:cNvSpPr>
          <p:nvPr isPhoto="0" userDrawn="0">
            <p:ph idx="1" hasCustomPrompt="0"/>
          </p:nvPr>
        </p:nvSpPr>
        <p:spPr bwMode="auto">
          <a:xfrm flipH="0" flipV="0">
            <a:off x="609598" y="3971440"/>
            <a:ext cx="10972800" cy="724544"/>
          </a:xfrm>
        </p:spPr>
        <p:txBody>
          <a:bodyPr/>
          <a:lstStyle/>
          <a:p>
            <a:pPr>
              <a:defRPr/>
            </a:pPr>
            <a:r>
              <a:rPr sz="2000" b="0" i="0" u="none">
                <a:solidFill>
                  <a:srgbClr val="000000"/>
                </a:solidFill>
                <a:latin typeface="Times New Roman"/>
                <a:ea typeface="Times New Roman"/>
                <a:cs typeface="Times New Roman"/>
              </a:rPr>
              <a:t>A table is in 5</a:t>
            </a:r>
            <a:r>
              <a:rPr sz="2000" b="0" i="0" u="none" baseline="30000">
                <a:solidFill>
                  <a:srgbClr val="000000"/>
                </a:solidFill>
                <a:latin typeface="Times New Roman"/>
                <a:ea typeface="Times New Roman"/>
                <a:cs typeface="Times New Roman"/>
              </a:rPr>
              <a:t>th</a:t>
            </a:r>
            <a:r>
              <a:rPr sz="2000" b="0" i="0" u="none">
                <a:solidFill>
                  <a:srgbClr val="000000"/>
                </a:solidFill>
                <a:latin typeface="Times New Roman"/>
                <a:ea typeface="Times New Roman"/>
                <a:cs typeface="Times New Roman"/>
              </a:rPr>
              <a:t> Normal Form only if it is in 4NF and it cannot be decomposed into any number of smaller tables without loss of data.</a:t>
            </a:r>
            <a:endParaRPr sz="2000"/>
          </a:p>
        </p:txBody>
      </p:sp>
      <p:sp>
        <p:nvSpPr>
          <p:cNvPr id="11" name="Объект 2" hidden="0"/>
          <p:cNvSpPr>
            <a:spLocks noGrp="1"/>
          </p:cNvSpPr>
          <p:nvPr isPhoto="0" userDrawn="0">
            <p:ph idx="1" hasCustomPrompt="0"/>
          </p:nvPr>
        </p:nvSpPr>
        <p:spPr bwMode="auto">
          <a:xfrm flipH="0" flipV="0">
            <a:off x="690319" y="5327542"/>
            <a:ext cx="10972800" cy="724544"/>
          </a:xfrm>
        </p:spPr>
        <p:txBody>
          <a:bodyPr vertOverflow="overflow" horzOverflow="clip" vert="horz" wrap="square" lIns="91440" tIns="45720" rIns="91440" bIns="45720" numCol="1" spcCol="0" rtlCol="0" fromWordArt="0" anchor="t" anchorCtr="0" forceAA="0" upright="0" compatLnSpc="0">
            <a:noAutofit/>
          </a:bodyPr>
          <a:lstStyle/>
          <a:p>
            <a:pPr>
              <a:defRPr/>
            </a:pPr>
            <a:r>
              <a:rPr sz="2000" b="0" i="0" u="none">
                <a:solidFill>
                  <a:srgbClr val="000000"/>
                </a:solidFill>
                <a:latin typeface="Times New Roman"/>
                <a:ea typeface="Times New Roman"/>
                <a:cs typeface="Times New Roman"/>
              </a:rPr>
              <a:t>6</a:t>
            </a:r>
            <a:r>
              <a:rPr sz="2000" b="0" i="0" u="none" baseline="30000">
                <a:solidFill>
                  <a:srgbClr val="000000"/>
                </a:solidFill>
                <a:latin typeface="Times New Roman"/>
                <a:ea typeface="Times New Roman"/>
                <a:cs typeface="Times New Roman"/>
              </a:rPr>
              <a:t>th</a:t>
            </a:r>
            <a:r>
              <a:rPr sz="2000" b="0" i="0" u="none">
                <a:solidFill>
                  <a:srgbClr val="000000"/>
                </a:solidFill>
                <a:latin typeface="Times New Roman"/>
                <a:ea typeface="Times New Roman"/>
                <a:cs typeface="Times New Roman"/>
              </a:rPr>
              <a:t> Normal Form is not standardized, yet however, it  is being discussed by database experts for some time. Hopefully, we  would have a clear &amp; standardized definition for 6</a:t>
            </a:r>
            <a:r>
              <a:rPr sz="2000" b="0" i="0" u="none" baseline="30000">
                <a:solidFill>
                  <a:srgbClr val="000000"/>
                </a:solidFill>
                <a:latin typeface="Times New Roman"/>
                <a:ea typeface="Times New Roman"/>
                <a:cs typeface="Times New Roman"/>
              </a:rPr>
              <a:t>th</a:t>
            </a:r>
            <a:r>
              <a:rPr sz="2000" b="0" i="0" u="none">
                <a:solidFill>
                  <a:srgbClr val="000000"/>
                </a:solidFill>
                <a:latin typeface="Times New Roman"/>
                <a:ea typeface="Times New Roman"/>
                <a:cs typeface="Times New Roman"/>
              </a:rPr>
              <a:t> Normal Form in the near future…</a:t>
            </a:r>
            <a:endParaRPr sz="2000" b="0" i="0" u="none">
              <a:solidFill>
                <a:srgbClr val="000000"/>
              </a:solidFill>
              <a:latin typeface="Times New Roman"/>
              <a:ea typeface="Times New Roman"/>
              <a:cs typeface="Times New Roman"/>
            </a:endParaRPr>
          </a:p>
          <a:p>
            <a:pPr marL="0" indent="0">
              <a:buFont typeface="Arial"/>
              <a:buNone/>
              <a:defRPr/>
            </a:pPr>
            <a:r>
              <a:rPr sz="2000" b="0" i="0" u="none">
                <a:solidFill>
                  <a:srgbClr val="000000"/>
                </a:solidFill>
                <a:latin typeface="Times New Roman"/>
                <a:ea typeface="Times New Roman"/>
                <a:cs typeface="Times New Roman"/>
              </a:rPr>
              <a:t>That’s all to SQL Normalization!!!</a:t>
            </a:r>
            <a:endParaRPr sz="20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lgn="ctr">
              <a:defRPr/>
            </a:pPr>
            <a:r>
              <a:rPr b="1">
                <a:solidFill>
                  <a:schemeClr val="tx1"/>
                </a:solidFill>
                <a:latin typeface="Times New Roman"/>
                <a:ea typeface="Times New Roman"/>
                <a:cs typeface="Times New Roman"/>
              </a:rPr>
              <a:t>Terms</a:t>
            </a:r>
            <a:endParaRPr b="1">
              <a:solidFill>
                <a:schemeClr val="tx1"/>
              </a:solidFill>
              <a:latin typeface="Times New Roman"/>
              <a:ea typeface="Times New Roman"/>
              <a:cs typeface="Times New Roman"/>
            </a:endParaRPr>
          </a:p>
        </p:txBody>
      </p:sp>
      <p:sp>
        <p:nvSpPr>
          <p:cNvPr id="5" name="Объект 2" hidden="0"/>
          <p:cNvSpPr>
            <a:spLocks noGrp="1"/>
          </p:cNvSpPr>
          <p:nvPr isPhoto="0" userDrawn="0">
            <p:ph idx="1" hasCustomPrompt="0"/>
          </p:nvPr>
        </p:nvSpPr>
        <p:spPr bwMode="auto">
          <a:xfrm>
            <a:off x="609598" y="1245031"/>
            <a:ext cx="10972800" cy="4525961"/>
          </a:xfrm>
        </p:spPr>
        <p:txBody>
          <a:bodyPr vertOverflow="overflow" horzOverflow="clip" vert="horz" wrap="square" lIns="91440" tIns="45720" rIns="91440" bIns="45720" numCol="1" spcCol="0" rtlCol="0" fromWordArt="0" anchor="t" anchorCtr="0" forceAA="0" upright="0" compatLnSpc="0">
            <a:noAutofit/>
          </a:bodyPr>
          <a:lstStyle/>
          <a:p>
            <a:pPr>
              <a:buFont typeface="Arial"/>
              <a:buChar char="–"/>
              <a:defRPr/>
            </a:pPr>
            <a:r>
              <a:rPr sz="2300" b="0" i="0" u="none">
                <a:solidFill>
                  <a:srgbClr val="000000"/>
                </a:solidFill>
                <a:latin typeface="Times New Roman"/>
                <a:ea typeface="Times New Roman"/>
                <a:cs typeface="Times New Roman"/>
              </a:rPr>
              <a:t>A </a:t>
            </a:r>
            <a:r>
              <a:rPr sz="2300" b="1" i="0" u="none">
                <a:solidFill>
                  <a:srgbClr val="000000"/>
                </a:solidFill>
                <a:latin typeface="Times New Roman"/>
                <a:ea typeface="Times New Roman"/>
                <a:cs typeface="Times New Roman"/>
              </a:rPr>
              <a:t>KEY in SQL</a:t>
            </a:r>
            <a:r>
              <a:rPr sz="2300" b="0" i="0" u="none">
                <a:solidFill>
                  <a:srgbClr val="000000"/>
                </a:solidFill>
                <a:latin typeface="Times New Roman"/>
                <a:ea typeface="Times New Roman"/>
                <a:cs typeface="Times New Roman"/>
              </a:rPr>
              <a:t> is a value used to identify records in a  table uniquely. An  SQL KEY is a single column or combination of  multiple columns used to uniquely identify rows or tuples in the table.</a:t>
            </a:r>
            <a:endParaRPr sz="2300" b="0" i="0" u="none">
              <a:solidFill>
                <a:srgbClr val="000000"/>
              </a:solidFill>
              <a:latin typeface="Times New Roman"/>
              <a:ea typeface="Times New Roman"/>
              <a:cs typeface="Times New Roman"/>
            </a:endParaRPr>
          </a:p>
          <a:p>
            <a:pPr marL="0" indent="0">
              <a:buFont typeface="Arial"/>
              <a:buNone/>
              <a:defRPr/>
            </a:pPr>
            <a:endParaRPr sz="2300" b="0" i="0" u="none">
              <a:solidFill>
                <a:srgbClr val="000000"/>
              </a:solidFill>
              <a:latin typeface="Times New Roman"/>
              <a:ea typeface="Times New Roman"/>
              <a:cs typeface="Times New Roman"/>
            </a:endParaRPr>
          </a:p>
          <a:p>
            <a:pPr>
              <a:buFont typeface="Arial"/>
              <a:buChar char="–"/>
              <a:defRPr/>
            </a:pPr>
            <a:r>
              <a:rPr sz="2300" b="1" i="0" u="none">
                <a:solidFill>
                  <a:srgbClr val="000000"/>
                </a:solidFill>
                <a:latin typeface="Times New Roman"/>
                <a:ea typeface="Times New Roman"/>
                <a:cs typeface="Times New Roman"/>
              </a:rPr>
              <a:t>A primary key</a:t>
            </a:r>
            <a:r>
              <a:rPr sz="2300" b="0" i="0" u="none">
                <a:solidFill>
                  <a:srgbClr val="000000"/>
                </a:solidFill>
                <a:latin typeface="Times New Roman"/>
                <a:ea typeface="Times New Roman"/>
                <a:cs typeface="Times New Roman"/>
              </a:rPr>
              <a:t> is a single column value used to identify a database record uniquely.</a:t>
            </a:r>
            <a:endParaRPr sz="2300" b="0" i="0" u="none">
              <a:solidFill>
                <a:srgbClr val="000000"/>
              </a:solidFill>
              <a:latin typeface="Times New Roman"/>
              <a:ea typeface="Times New Roman"/>
              <a:cs typeface="Times New Roman"/>
            </a:endParaRPr>
          </a:p>
          <a:p>
            <a:pPr>
              <a:defRPr/>
            </a:pPr>
            <a:r>
              <a:rPr sz="2300" b="0" i="0" u="none">
                <a:solidFill>
                  <a:srgbClr val="000000"/>
                </a:solidFill>
                <a:latin typeface="Times New Roman"/>
                <a:ea typeface="Times New Roman"/>
                <a:cs typeface="Times New Roman"/>
              </a:rPr>
              <a:t>A primary key</a:t>
            </a:r>
            <a:r>
              <a:rPr sz="2300" b="0" i="0" u="none">
                <a:solidFill>
                  <a:srgbClr val="000000"/>
                </a:solidFill>
                <a:latin typeface="Times New Roman"/>
                <a:ea typeface="Times New Roman"/>
                <a:cs typeface="Times New Roman"/>
              </a:rPr>
              <a:t> cannot be NULL, must be unique, rarely be changed, </a:t>
            </a:r>
            <a:r>
              <a:rPr sz="2300" b="0" i="0" u="none">
                <a:solidFill>
                  <a:srgbClr val="000000"/>
                </a:solidFill>
                <a:latin typeface="Times New Roman"/>
                <a:ea typeface="Times New Roman"/>
                <a:cs typeface="Times New Roman"/>
              </a:rPr>
              <a:t>be changed</a:t>
            </a:r>
            <a:endParaRPr sz="2300" b="0" i="0" u="none">
              <a:solidFill>
                <a:srgbClr val="000000"/>
              </a:solidFill>
              <a:latin typeface="Times New Roman"/>
              <a:ea typeface="Times New Roman"/>
              <a:cs typeface="Times New Roman"/>
            </a:endParaRPr>
          </a:p>
          <a:p>
            <a:pPr marL="0" indent="0">
              <a:buFont typeface="Arial"/>
              <a:buNone/>
              <a:defRPr/>
            </a:pPr>
            <a:endParaRPr sz="2300" b="0" i="0" u="none">
              <a:solidFill>
                <a:srgbClr val="000000"/>
              </a:solidFill>
              <a:latin typeface="Times New Roman"/>
              <a:ea typeface="Times New Roman"/>
              <a:cs typeface="Times New Roman"/>
            </a:endParaRPr>
          </a:p>
          <a:p>
            <a:pPr>
              <a:buFont typeface="Arial"/>
              <a:buChar char="–"/>
              <a:defRPr/>
            </a:pPr>
            <a:r>
              <a:rPr sz="2300" b="1" i="0" u="none">
                <a:solidFill>
                  <a:srgbClr val="000000"/>
                </a:solidFill>
                <a:latin typeface="Times New Roman"/>
                <a:ea typeface="Times New Roman"/>
                <a:cs typeface="Times New Roman"/>
              </a:rPr>
              <a:t>A composite key</a:t>
            </a:r>
            <a:r>
              <a:rPr sz="2300" b="0" i="0" u="none">
                <a:solidFill>
                  <a:srgbClr val="000000"/>
                </a:solidFill>
                <a:latin typeface="Times New Roman"/>
                <a:ea typeface="Times New Roman"/>
                <a:cs typeface="Times New Roman"/>
              </a:rPr>
              <a:t> is a primary key composed of multiple columns used to identify a record uniquely</a:t>
            </a:r>
            <a:r>
              <a:rPr sz="2300" b="0" i="0" u="none">
                <a:solidFill>
                  <a:srgbClr val="000000"/>
                </a:solidFill>
                <a:latin typeface="Times New Roman"/>
                <a:ea typeface="Times New Roman"/>
                <a:cs typeface="Times New Roman"/>
              </a:rPr>
              <a:t>.</a:t>
            </a:r>
            <a:endParaRPr sz="2300" b="0" i="0" u="none">
              <a:solidFill>
                <a:srgbClr val="000000"/>
              </a:solidFill>
              <a:latin typeface="Times New Roman"/>
              <a:ea typeface="Times New Roman"/>
              <a:cs typeface="Times New Roman"/>
            </a:endParaRPr>
          </a:p>
          <a:p>
            <a:pPr marL="0" indent="0">
              <a:buFont typeface="Arial"/>
              <a:buNone/>
              <a:defRPr/>
            </a:pPr>
            <a:endParaRPr sz="2300" b="0" i="0" u="none">
              <a:solidFill>
                <a:srgbClr val="000000"/>
              </a:solidFill>
              <a:latin typeface="Times New Roman"/>
              <a:ea typeface="Times New Roman"/>
              <a:cs typeface="Times New Roman"/>
            </a:endParaRPr>
          </a:p>
          <a:p>
            <a:pPr>
              <a:buFont typeface="Arial"/>
              <a:buChar char="–"/>
              <a:defRPr/>
            </a:pPr>
            <a:r>
              <a:rPr sz="2300" b="1" i="0" u="none">
                <a:solidFill>
                  <a:srgbClr val="000000"/>
                </a:solidFill>
                <a:latin typeface="Times New Roman"/>
                <a:ea typeface="Times New Roman"/>
                <a:cs typeface="Times New Roman"/>
              </a:rPr>
              <a:t>A Foreign Key</a:t>
            </a:r>
            <a:r>
              <a:rPr sz="2300" b="0" i="0" u="none">
                <a:solidFill>
                  <a:srgbClr val="000000"/>
                </a:solidFill>
                <a:latin typeface="Times New Roman"/>
                <a:ea typeface="Times New Roman"/>
                <a:cs typeface="Times New Roman"/>
              </a:rPr>
              <a:t> references the primary key of another Table.</a:t>
            </a:r>
            <a:endParaRPr sz="2300" b="0" i="0" u="none">
              <a:solidFill>
                <a:srgbClr val="000000"/>
              </a:solidFill>
              <a:latin typeface="Times New Roman"/>
              <a:ea typeface="Times New Roman"/>
              <a:cs typeface="Times New Roman"/>
            </a:endParaRPr>
          </a:p>
          <a:p>
            <a:pPr>
              <a:defRPr/>
            </a:pPr>
            <a:r>
              <a:rPr sz="2300" b="0" i="0" u="none">
                <a:solidFill>
                  <a:srgbClr val="000000"/>
                </a:solidFill>
                <a:latin typeface="Times New Roman"/>
                <a:ea typeface="Times New Roman"/>
                <a:cs typeface="Times New Roman"/>
              </a:rPr>
              <a:t>A foreign key can have a different name from its primary key</a:t>
            </a:r>
            <a:endParaRPr sz="2300" b="0" i="0" u="none">
              <a:solidFill>
                <a:srgbClr val="000000"/>
              </a:solidFill>
              <a:latin typeface="Times New Roman"/>
              <a:ea typeface="Times New Roman"/>
              <a:cs typeface="Times New Roman"/>
            </a:endParaRPr>
          </a:p>
          <a:p>
            <a:pPr>
              <a:defRPr/>
            </a:pPr>
            <a:r>
              <a:rPr sz="2300" b="0" i="0" u="none">
                <a:solidFill>
                  <a:srgbClr val="000000"/>
                </a:solidFill>
                <a:latin typeface="Times New Roman"/>
                <a:ea typeface="Times New Roman"/>
                <a:cs typeface="Times New Roman"/>
              </a:rPr>
              <a:t>Unlike the Primary key, they do not have to be unique. Most often they aren’t</a:t>
            </a:r>
            <a:endParaRPr sz="2300" b="0" i="0" u="none">
              <a:solidFill>
                <a:srgbClr val="000000"/>
              </a:solidFill>
              <a:latin typeface="Times New Roman"/>
              <a:ea typeface="Times New Roman"/>
              <a:cs typeface="Times New Roman"/>
            </a:endParaRPr>
          </a:p>
          <a:p>
            <a:pPr>
              <a:defRPr/>
            </a:pPr>
            <a:r>
              <a:rPr sz="2300" b="0" i="0" u="none">
                <a:solidFill>
                  <a:srgbClr val="000000"/>
                </a:solidFill>
                <a:latin typeface="Times New Roman"/>
                <a:ea typeface="Times New Roman"/>
                <a:cs typeface="Times New Roman"/>
              </a:rPr>
              <a:t>Foreign keys can be null even though primary keys can not</a:t>
            </a:r>
            <a:endParaRPr sz="2300" b="0" i="0" u="none">
              <a:solidFill>
                <a:srgbClr val="000000"/>
              </a:solidFill>
              <a:latin typeface="Times New Roman"/>
              <a:ea typeface="Times New Roman"/>
              <a:cs typeface="Times New Roman"/>
            </a:endParaRPr>
          </a:p>
          <a:p>
            <a:pPr>
              <a:defRPr/>
            </a:pPr>
            <a:endParaRPr sz="23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sz="4800" b="1" i="0" u="none">
                <a:solidFill>
                  <a:srgbClr val="000000"/>
                </a:solidFill>
                <a:latin typeface="Times New Roman"/>
                <a:ea typeface="Times New Roman"/>
                <a:cs typeface="Times New Roman"/>
              </a:rPr>
              <a:t>What is Normalization?</a:t>
            </a:r>
            <a:endParaRPr sz="4800"/>
          </a:p>
        </p:txBody>
      </p:sp>
      <p:sp>
        <p:nvSpPr>
          <p:cNvPr id="5"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defRPr/>
            </a:pPr>
            <a:r>
              <a:rPr sz="2400" b="1" i="0" u="none">
                <a:solidFill>
                  <a:srgbClr val="000000"/>
                </a:solidFill>
                <a:latin typeface="Times New Roman"/>
                <a:ea typeface="Times New Roman"/>
                <a:cs typeface="Times New Roman"/>
              </a:rPr>
              <a:t>Normalization</a:t>
            </a:r>
            <a:r>
              <a:rPr sz="2400" b="0" i="0" u="none">
                <a:solidFill>
                  <a:srgbClr val="000000"/>
                </a:solidFill>
                <a:latin typeface="Times New Roman"/>
                <a:ea typeface="Times New Roman"/>
                <a:cs typeface="Times New Roman"/>
              </a:rPr>
              <a:t> is a database design technique that reduces data redundancy</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Normalization rules divides larger tables into smaller tables and links them using relationships</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Normalization in SQL is to eliminate redundant (repetitive) data and ensure data is stored logically.</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The inventor of the relational model</a:t>
            </a:r>
            <a:r>
              <a:rPr sz="2400" b="0" i="0" u="sng">
                <a:solidFill>
                  <a:srgbClr val="000000"/>
                </a:solidFill>
                <a:latin typeface="Times New Roman"/>
                <a:ea typeface="Times New Roman"/>
                <a:cs typeface="Times New Roman"/>
                <a:hlinkClick r:id="rId2" tooltip="https://www.guru99.com/relational-data-model-dbms.html"/>
              </a:rPr>
              <a:t>l</a:t>
            </a:r>
            <a:r>
              <a:rPr sz="2400" b="0" i="0" u="none">
                <a:solidFill>
                  <a:srgbClr val="000000"/>
                </a:solidFill>
                <a:latin typeface="Times New Roman"/>
                <a:ea typeface="Times New Roman"/>
                <a:cs typeface="Times New Roman"/>
              </a:rPr>
              <a:t> Edgar Codd proposed the theory of normalization of data with the  introduction of the First Normal Form, and he continued to extend theory  with Second and Third Normal Form. Later he joined Raymond F. Boyce to  develop the theory of Boyce-Codd Normal Form.</a:t>
            </a:r>
            <a:endParaRPr sz="2400" b="0" i="0" u="none">
              <a:solidFill>
                <a:srgbClr val="000000"/>
              </a:solidFill>
              <a:latin typeface="Times New Roman"/>
              <a:ea typeface="Times New Roman"/>
              <a:cs typeface="Times New Roman"/>
            </a:endParaRPr>
          </a:p>
          <a:p>
            <a:pPr>
              <a:defRPr/>
            </a:pPr>
            <a:endParaRPr sz="2400"/>
          </a:p>
          <a:p>
            <a:pPr>
              <a:defRPr/>
            </a:pPr>
            <a:endParaRPr sz="2400"/>
          </a:p>
          <a:p>
            <a:pPr>
              <a:defRPr/>
            </a:pP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sz="4800" b="1" i="0" u="none">
                <a:solidFill>
                  <a:srgbClr val="000000"/>
                </a:solidFill>
                <a:latin typeface="Times New Roman"/>
                <a:ea typeface="Times New Roman"/>
                <a:cs typeface="Times New Roman"/>
              </a:rPr>
              <a:t>Database Normal Forms</a:t>
            </a:r>
            <a:endParaRPr sz="4800"/>
          </a:p>
        </p:txBody>
      </p:sp>
      <p:sp>
        <p:nvSpPr>
          <p:cNvPr id="5"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Autofit/>
          </a:bodyPr>
          <a:lstStyle/>
          <a:p>
            <a:pPr marL="0" indent="0">
              <a:buFont typeface="Arial"/>
              <a:buNone/>
              <a:defRPr/>
            </a:pPr>
            <a:r>
              <a:rPr sz="2100" b="0" i="0" u="none">
                <a:solidFill>
                  <a:srgbClr val="000000"/>
                </a:solidFill>
                <a:latin typeface="Times New Roman"/>
                <a:ea typeface="Times New Roman"/>
                <a:cs typeface="Times New Roman"/>
              </a:rPr>
              <a:t>Here is a list of Normal Forms in SQL:</a:t>
            </a:r>
            <a:endParaRPr sz="2100" b="0" i="0" u="none">
              <a:solidFill>
                <a:srgbClr val="000000"/>
              </a:solidFill>
              <a:latin typeface="Times New Roman"/>
              <a:ea typeface="Times New Roman"/>
              <a:cs typeface="Times New Roman"/>
            </a:endParaRPr>
          </a:p>
          <a:p>
            <a:pPr>
              <a:defRPr/>
            </a:pPr>
            <a:r>
              <a:rPr sz="2100" b="0" i="0" u="none">
                <a:solidFill>
                  <a:srgbClr val="000000"/>
                </a:solidFill>
                <a:latin typeface="Times New Roman"/>
                <a:ea typeface="Times New Roman"/>
                <a:cs typeface="Times New Roman"/>
              </a:rPr>
              <a:t>1NF (First Normal Form)</a:t>
            </a:r>
            <a:endParaRPr sz="2100" b="0" i="0" u="none">
              <a:solidFill>
                <a:srgbClr val="000000"/>
              </a:solidFill>
              <a:latin typeface="Times New Roman"/>
              <a:ea typeface="Times New Roman"/>
              <a:cs typeface="Times New Roman"/>
            </a:endParaRPr>
          </a:p>
          <a:p>
            <a:pPr>
              <a:defRPr/>
            </a:pPr>
            <a:r>
              <a:rPr sz="2100" b="0" i="0" u="none">
                <a:solidFill>
                  <a:srgbClr val="000000"/>
                </a:solidFill>
                <a:latin typeface="Times New Roman"/>
                <a:ea typeface="Times New Roman"/>
                <a:cs typeface="Times New Roman"/>
              </a:rPr>
              <a:t>2NF (Second Normal Form)</a:t>
            </a:r>
            <a:endParaRPr sz="2100" b="0" i="0" u="none">
              <a:solidFill>
                <a:srgbClr val="000000"/>
              </a:solidFill>
              <a:latin typeface="Times New Roman"/>
              <a:ea typeface="Times New Roman"/>
              <a:cs typeface="Times New Roman"/>
            </a:endParaRPr>
          </a:p>
          <a:p>
            <a:pPr>
              <a:defRPr/>
            </a:pPr>
            <a:r>
              <a:rPr sz="2100" b="0" i="0" u="none">
                <a:solidFill>
                  <a:srgbClr val="000000"/>
                </a:solidFill>
                <a:latin typeface="Times New Roman"/>
                <a:ea typeface="Times New Roman"/>
                <a:cs typeface="Times New Roman"/>
              </a:rPr>
              <a:t>3NF (Third Normal Form)</a:t>
            </a:r>
            <a:endParaRPr sz="2100" b="0" i="0" u="none">
              <a:solidFill>
                <a:srgbClr val="000000"/>
              </a:solidFill>
              <a:latin typeface="Times New Roman"/>
              <a:ea typeface="Times New Roman"/>
              <a:cs typeface="Times New Roman"/>
            </a:endParaRPr>
          </a:p>
          <a:p>
            <a:pPr>
              <a:defRPr/>
            </a:pPr>
            <a:r>
              <a:rPr sz="2100" b="0" i="0" u="none">
                <a:solidFill>
                  <a:srgbClr val="000000"/>
                </a:solidFill>
                <a:latin typeface="Times New Roman"/>
                <a:ea typeface="Times New Roman"/>
                <a:cs typeface="Times New Roman"/>
              </a:rPr>
              <a:t>BCNF (Boyce-Codd Normal Form)</a:t>
            </a:r>
            <a:endParaRPr sz="2100" b="0" i="0" u="none">
              <a:solidFill>
                <a:srgbClr val="000000"/>
              </a:solidFill>
              <a:latin typeface="Times New Roman"/>
              <a:ea typeface="Times New Roman"/>
              <a:cs typeface="Times New Roman"/>
            </a:endParaRPr>
          </a:p>
          <a:p>
            <a:pPr>
              <a:defRPr/>
            </a:pPr>
            <a:r>
              <a:rPr sz="2100" b="0" i="0" u="none">
                <a:solidFill>
                  <a:srgbClr val="000000"/>
                </a:solidFill>
                <a:latin typeface="Times New Roman"/>
                <a:ea typeface="Times New Roman"/>
                <a:cs typeface="Times New Roman"/>
              </a:rPr>
              <a:t>4NF (Fourth Normal Form)</a:t>
            </a:r>
            <a:endParaRPr sz="2100" b="0" i="0" u="none">
              <a:solidFill>
                <a:srgbClr val="000000"/>
              </a:solidFill>
              <a:latin typeface="Times New Roman"/>
              <a:ea typeface="Times New Roman"/>
              <a:cs typeface="Times New Roman"/>
            </a:endParaRPr>
          </a:p>
          <a:p>
            <a:pPr>
              <a:defRPr/>
            </a:pPr>
            <a:r>
              <a:rPr sz="2100" b="0" i="0" u="none">
                <a:solidFill>
                  <a:srgbClr val="000000"/>
                </a:solidFill>
                <a:latin typeface="Times New Roman"/>
                <a:ea typeface="Times New Roman"/>
                <a:cs typeface="Times New Roman"/>
              </a:rPr>
              <a:t>5NF (Fifth Normal Form)</a:t>
            </a:r>
            <a:endParaRPr sz="2100" b="0" i="0" u="none">
              <a:solidFill>
                <a:srgbClr val="000000"/>
              </a:solidFill>
              <a:latin typeface="Times New Roman"/>
              <a:ea typeface="Times New Roman"/>
              <a:cs typeface="Times New Roman"/>
            </a:endParaRPr>
          </a:p>
          <a:p>
            <a:pPr>
              <a:defRPr/>
            </a:pPr>
            <a:r>
              <a:rPr sz="2100" b="0" i="0" u="none">
                <a:solidFill>
                  <a:srgbClr val="000000"/>
                </a:solidFill>
                <a:latin typeface="Times New Roman"/>
                <a:ea typeface="Times New Roman"/>
                <a:cs typeface="Times New Roman"/>
              </a:rPr>
              <a:t>6NF (Sixth Normal Form)</a:t>
            </a:r>
            <a:endParaRPr sz="2100" b="0" i="0" u="none">
              <a:solidFill>
                <a:srgbClr val="000000"/>
              </a:solidFill>
              <a:latin typeface="Times New Roman"/>
              <a:ea typeface="Times New Roman"/>
              <a:cs typeface="Times New Roman"/>
            </a:endParaRPr>
          </a:p>
          <a:p>
            <a:pPr>
              <a:defRPr/>
            </a:pPr>
            <a:endParaRPr sz="2100" b="0" i="0" u="none">
              <a:solidFill>
                <a:srgbClr val="000000"/>
              </a:solidFill>
              <a:latin typeface="Times New Roman"/>
              <a:ea typeface="Times New Roman"/>
              <a:cs typeface="Times New Roman"/>
            </a:endParaRPr>
          </a:p>
          <a:p>
            <a:pPr>
              <a:defRPr/>
            </a:pPr>
            <a:endParaRPr sz="2100" b="0" i="0" u="none">
              <a:solidFill>
                <a:srgbClr val="000000"/>
              </a:solidFill>
              <a:latin typeface="Times New Roman"/>
              <a:ea typeface="Times New Roman"/>
              <a:cs typeface="Times New Roman"/>
            </a:endParaRPr>
          </a:p>
          <a:p>
            <a:pPr>
              <a:defRPr/>
            </a:pPr>
            <a:endParaRPr sz="2100" b="0" i="0" u="none">
              <a:solidFill>
                <a:srgbClr val="000000"/>
              </a:solidFill>
              <a:latin typeface="Times New Roman"/>
              <a:ea typeface="Times New Roman"/>
              <a:cs typeface="Times New Roman"/>
            </a:endParaRPr>
          </a:p>
          <a:p>
            <a:pPr marL="0" indent="0">
              <a:buFont typeface="Arial"/>
              <a:buNone/>
              <a:defRPr/>
            </a:pPr>
            <a:r>
              <a:rPr sz="2100" b="0" i="0" u="none">
                <a:solidFill>
                  <a:srgbClr val="000000"/>
                </a:solidFill>
                <a:latin typeface="Times New Roman"/>
                <a:ea typeface="Times New Roman"/>
                <a:cs typeface="Times New Roman"/>
              </a:rPr>
              <a:t>The Theory of Data Normalization in MySQL server is still being developed further. For example, there are discussions even on 6</a:t>
            </a:r>
            <a:r>
              <a:rPr sz="2100" b="0" i="0" u="none" baseline="30000">
                <a:solidFill>
                  <a:srgbClr val="000000"/>
                </a:solidFill>
                <a:latin typeface="Times New Roman"/>
                <a:ea typeface="Times New Roman"/>
                <a:cs typeface="Times New Roman"/>
              </a:rPr>
              <a:t>th</a:t>
            </a:r>
            <a:r>
              <a:rPr sz="2100" b="0" i="0" u="none">
                <a:solidFill>
                  <a:srgbClr val="000000"/>
                </a:solidFill>
                <a:latin typeface="Times New Roman"/>
                <a:ea typeface="Times New Roman"/>
                <a:cs typeface="Times New Roman"/>
              </a:rPr>
              <a:t> Normal Form. </a:t>
            </a:r>
            <a:r>
              <a:rPr sz="2100" b="1" i="0" u="none">
                <a:solidFill>
                  <a:srgbClr val="000000"/>
                </a:solidFill>
                <a:latin typeface="Times New Roman"/>
                <a:ea typeface="Times New Roman"/>
                <a:cs typeface="Times New Roman"/>
              </a:rPr>
              <a:t>However, in most practical applications, normalization achieves its best in 3</a:t>
            </a:r>
            <a:r>
              <a:rPr sz="2100" b="1" i="0" u="none" baseline="30000">
                <a:solidFill>
                  <a:srgbClr val="000000"/>
                </a:solidFill>
                <a:latin typeface="Times New Roman"/>
                <a:ea typeface="Times New Roman"/>
                <a:cs typeface="Times New Roman"/>
              </a:rPr>
              <a:t>rd</a:t>
            </a:r>
            <a:r>
              <a:rPr sz="2100" b="1" i="0" u="none">
                <a:solidFill>
                  <a:srgbClr val="000000"/>
                </a:solidFill>
                <a:latin typeface="Times New Roman"/>
                <a:ea typeface="Times New Roman"/>
                <a:cs typeface="Times New Roman"/>
              </a:rPr>
              <a:t> Normal Form</a:t>
            </a:r>
            <a:r>
              <a:rPr sz="2100" b="0" i="0" u="none">
                <a:solidFill>
                  <a:srgbClr val="000000"/>
                </a:solidFill>
                <a:latin typeface="Times New Roman"/>
                <a:ea typeface="Times New Roman"/>
                <a:cs typeface="Times New Roman"/>
              </a:rPr>
              <a:t>. The evolution of Normalization in SQL theories is illustrated below-</a:t>
            </a:r>
            <a:endParaRPr sz="2100" b="0" i="0" u="none">
              <a:solidFill>
                <a:srgbClr val="000000"/>
              </a:solidFill>
              <a:latin typeface="Times New Roman"/>
              <a:ea typeface="Times New Roman"/>
              <a:cs typeface="Times New Roman"/>
            </a:endParaRPr>
          </a:p>
          <a:p>
            <a:pPr marL="0" indent="0">
              <a:buFont typeface="Arial"/>
              <a:buNone/>
              <a:defRPr/>
            </a:pPr>
            <a:endParaRPr sz="2100" b="0" i="0" u="none">
              <a:solidFill>
                <a:srgbClr val="000000"/>
              </a:solidFill>
              <a:latin typeface="Times New Roman"/>
              <a:ea typeface="Times New Roman"/>
              <a:cs typeface="Times New Roman"/>
            </a:endParaRPr>
          </a:p>
          <a:p>
            <a:pPr marL="0" indent="0">
              <a:buFont typeface="Arial"/>
              <a:buNone/>
              <a:defRPr/>
            </a:pPr>
            <a:endParaRPr sz="2100" b="0" i="0" u="none">
              <a:solidFill>
                <a:srgbClr val="000000"/>
              </a:solidFill>
              <a:latin typeface="Times New Roman"/>
              <a:ea typeface="Times New Roman"/>
              <a:cs typeface="Times New Roman"/>
            </a:endParaRPr>
          </a:p>
        </p:txBody>
      </p:sp>
      <p:pic>
        <p:nvPicPr>
          <p:cNvPr id="6" name="" hidden="0"/>
          <p:cNvPicPr>
            <a:picLocks noChangeAspect="1"/>
          </p:cNvPicPr>
          <p:nvPr isPhoto="0" userDrawn="0"/>
        </p:nvPicPr>
        <p:blipFill>
          <a:blip r:embed="rId2"/>
          <a:stretch/>
        </p:blipFill>
        <p:spPr bwMode="auto">
          <a:xfrm flipH="0" flipV="0">
            <a:off x="4158469" y="3745423"/>
            <a:ext cx="7692928" cy="14206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sz="4800" b="1" i="0" u="none">
                <a:solidFill>
                  <a:srgbClr val="000000"/>
                </a:solidFill>
                <a:latin typeface="Times New Roman"/>
                <a:ea typeface="Times New Roman"/>
                <a:cs typeface="Times New Roman"/>
              </a:rPr>
              <a:t>Database Normalization With Examples</a:t>
            </a:r>
            <a:endParaRPr sz="4800"/>
          </a:p>
        </p:txBody>
      </p:sp>
      <p:sp>
        <p:nvSpPr>
          <p:cNvPr id="5" name="Объект 2" hidden="0"/>
          <p:cNvSpPr>
            <a:spLocks noGrp="1"/>
          </p:cNvSpPr>
          <p:nvPr isPhoto="0" userDrawn="0">
            <p:ph idx="1" hasCustomPrompt="0"/>
          </p:nvPr>
        </p:nvSpPr>
        <p:spPr bwMode="auto"/>
        <p:txBody>
          <a:bodyPr/>
          <a:lstStyle/>
          <a:p>
            <a:pPr>
              <a:defRPr/>
            </a:pPr>
            <a:r>
              <a:rPr sz="2400" b="0" i="0" u="none">
                <a:solidFill>
                  <a:srgbClr val="000000"/>
                </a:solidFill>
                <a:latin typeface="Times New Roman"/>
                <a:ea typeface="Times New Roman"/>
                <a:cs typeface="Times New Roman"/>
              </a:rPr>
              <a:t>Database </a:t>
            </a:r>
            <a:r>
              <a:rPr sz="2400" b="1" i="0" u="none">
                <a:solidFill>
                  <a:srgbClr val="000000"/>
                </a:solidFill>
                <a:latin typeface="Times New Roman"/>
                <a:ea typeface="Times New Roman"/>
                <a:cs typeface="Times New Roman"/>
              </a:rPr>
              <a:t>Normalization Example</a:t>
            </a:r>
            <a:r>
              <a:rPr sz="2400" b="0" i="0" u="none">
                <a:solidFill>
                  <a:srgbClr val="000000"/>
                </a:solidFill>
                <a:latin typeface="Times New Roman"/>
                <a:ea typeface="Times New Roman"/>
                <a:cs typeface="Times New Roman"/>
              </a:rPr>
              <a:t> can be easily understood  with the help of a case study. Assume, a video library maintains a  database of movies rented out. Without any normalization in database,  all information is stored in one table as shown below. Let’s understand  Normalization database with normalization example with solution:</a:t>
            </a:r>
            <a:endParaRPr sz="2400" b="0" i="0" u="none">
              <a:solidFill>
                <a:srgbClr val="000000"/>
              </a:solidFill>
              <a:latin typeface="Times New Roman"/>
              <a:ea typeface="Times New Roman"/>
              <a:cs typeface="Times New Roman"/>
            </a:endParaRPr>
          </a:p>
          <a:p>
            <a:pPr>
              <a:defRPr/>
            </a:pPr>
            <a:endParaRPr sz="2400"/>
          </a:p>
          <a:p>
            <a:pPr>
              <a:defRPr/>
            </a:pPr>
            <a:endParaRPr sz="2400"/>
          </a:p>
        </p:txBody>
      </p:sp>
      <p:pic>
        <p:nvPicPr>
          <p:cNvPr id="6" name="" hidden="0"/>
          <p:cNvPicPr>
            <a:picLocks noChangeAspect="1"/>
          </p:cNvPicPr>
          <p:nvPr isPhoto="0" userDrawn="0"/>
        </p:nvPicPr>
        <p:blipFill>
          <a:blip r:embed="rId2"/>
          <a:stretch/>
        </p:blipFill>
        <p:spPr bwMode="auto">
          <a:xfrm flipH="0" flipV="0">
            <a:off x="2209315" y="3374110"/>
            <a:ext cx="7870232" cy="2905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sz="4800" b="1" i="0" u="none" strike="noStrike" cap="none" spc="0">
                <a:solidFill>
                  <a:srgbClr val="000000"/>
                </a:solidFill>
                <a:latin typeface="Times New Roman"/>
                <a:ea typeface="Times New Roman"/>
                <a:cs typeface="Times New Roman"/>
              </a:rPr>
              <a:t>1NF (First Normal Form) Rules</a:t>
            </a:r>
            <a:endParaRPr sz="4800"/>
          </a:p>
        </p:txBody>
      </p:sp>
      <p:sp>
        <p:nvSpPr>
          <p:cNvPr id="5" name="Объект 2" hidden="0"/>
          <p:cNvSpPr>
            <a:spLocks noGrp="1"/>
          </p:cNvSpPr>
          <p:nvPr isPhoto="0" userDrawn="0">
            <p:ph idx="1" hasCustomPrompt="0"/>
          </p:nvPr>
        </p:nvSpPr>
        <p:spPr bwMode="auto"/>
        <p:txBody>
          <a:bodyPr/>
          <a:lstStyle/>
          <a:p>
            <a:pPr>
              <a:defRPr/>
            </a:pPr>
            <a:r>
              <a:rPr sz="2400" b="0" i="0" u="none">
                <a:solidFill>
                  <a:srgbClr val="000000"/>
                </a:solidFill>
                <a:latin typeface="Times New Roman"/>
                <a:ea typeface="Times New Roman"/>
                <a:cs typeface="Times New Roman"/>
              </a:rPr>
              <a:t>Each table cell should contain a single value.</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Each record needs to be unique.</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The above table in 1NF-</a:t>
            </a:r>
            <a:endParaRPr sz="2400" b="0" i="0" u="none">
              <a:solidFill>
                <a:srgbClr val="000000"/>
              </a:solidFill>
              <a:latin typeface="Times New Roman"/>
              <a:ea typeface="Times New Roman"/>
              <a:cs typeface="Times New Roman"/>
            </a:endParaRPr>
          </a:p>
        </p:txBody>
      </p:sp>
      <p:pic>
        <p:nvPicPr>
          <p:cNvPr id="6" name="" hidden="0"/>
          <p:cNvPicPr>
            <a:picLocks noChangeAspect="1"/>
          </p:cNvPicPr>
          <p:nvPr isPhoto="0" userDrawn="0"/>
        </p:nvPicPr>
        <p:blipFill>
          <a:blip r:embed="rId2"/>
          <a:stretch/>
        </p:blipFill>
        <p:spPr bwMode="auto">
          <a:xfrm flipH="0" flipV="0">
            <a:off x="2313041" y="2792923"/>
            <a:ext cx="7292414" cy="36519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sz="4800" b="1" i="0" u="none">
                <a:solidFill>
                  <a:srgbClr val="000000"/>
                </a:solidFill>
                <a:latin typeface="Times New Roman"/>
                <a:ea typeface="Times New Roman"/>
                <a:cs typeface="Times New Roman"/>
              </a:rPr>
              <a:t>2NF (Second Normal Form) Rules</a:t>
            </a:r>
            <a:endParaRPr sz="4800"/>
          </a:p>
        </p:txBody>
      </p:sp>
      <p:sp>
        <p:nvSpPr>
          <p:cNvPr id="5" name="Объект 2" hidden="0"/>
          <p:cNvSpPr>
            <a:spLocks noGrp="1"/>
          </p:cNvSpPr>
          <p:nvPr isPhoto="0" userDrawn="0">
            <p:ph idx="1" hasCustomPrompt="0"/>
          </p:nvPr>
        </p:nvSpPr>
        <p:spPr bwMode="auto">
          <a:xfrm flipH="0" flipV="0">
            <a:off x="609598" y="1339957"/>
            <a:ext cx="10972800" cy="5053093"/>
          </a:xfrm>
        </p:spPr>
        <p:txBody>
          <a:bodyPr vertOverflow="overflow" horzOverflow="clip" vert="horz" wrap="square" lIns="91440" tIns="45720" rIns="91440" bIns="45720" numCol="1" spcCol="0" rtlCol="0" fromWordArt="0" anchor="t" anchorCtr="0" forceAA="0" upright="0" compatLnSpc="0">
            <a:noAutofit/>
          </a:bodyPr>
          <a:lstStyle/>
          <a:p>
            <a:pPr>
              <a:defRPr/>
            </a:pPr>
            <a:r>
              <a:rPr sz="2400" b="0" i="0" u="none">
                <a:solidFill>
                  <a:srgbClr val="000000"/>
                </a:solidFill>
                <a:latin typeface="Times New Roman"/>
                <a:ea typeface="Times New Roman"/>
                <a:cs typeface="Times New Roman"/>
              </a:rPr>
              <a:t>Rule 1- Be in 1NF</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Rule 2- Single Column Primary Key that does not functionally dependent on any subset of candidate key relation</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It is clear that we can’t move forward to make our simple database in 2</a:t>
            </a:r>
            <a:r>
              <a:rPr sz="2400" b="0" i="0" u="none" baseline="30000">
                <a:solidFill>
                  <a:srgbClr val="000000"/>
                </a:solidFill>
                <a:latin typeface="Times New Roman"/>
                <a:ea typeface="Times New Roman"/>
                <a:cs typeface="Times New Roman"/>
              </a:rPr>
              <a:t>nd</a:t>
            </a:r>
            <a:r>
              <a:rPr sz="2400" b="0" i="0" u="none">
                <a:solidFill>
                  <a:srgbClr val="000000"/>
                </a:solidFill>
                <a:latin typeface="Times New Roman"/>
                <a:ea typeface="Times New Roman"/>
                <a:cs typeface="Times New Roman"/>
              </a:rPr>
              <a:t> Normalization form unless we partition the table above.</a:t>
            </a:r>
            <a:endParaRPr sz="2400" b="0" i="0" u="none">
              <a:solidFill>
                <a:srgbClr val="000000"/>
              </a:solidFill>
              <a:latin typeface="Times New Roman"/>
              <a:ea typeface="Times New Roman"/>
              <a:cs typeface="Times New Roman"/>
            </a:endParaRPr>
          </a:p>
          <a:p>
            <a:pPr>
              <a:defRPr/>
            </a:pPr>
            <a:endParaRPr sz="2400" b="0" i="0" u="none">
              <a:solidFill>
                <a:srgbClr val="000000"/>
              </a:solidFill>
              <a:latin typeface="Times New Roman"/>
              <a:ea typeface="Times New Roman"/>
              <a:cs typeface="Times New Roman"/>
            </a:endParaRPr>
          </a:p>
          <a:p>
            <a:pPr>
              <a:defRPr/>
            </a:pPr>
            <a:endParaRPr sz="2400" b="0" i="0" u="none">
              <a:solidFill>
                <a:srgbClr val="000000"/>
              </a:solidFill>
              <a:latin typeface="Times New Roman"/>
              <a:ea typeface="Times New Roman"/>
              <a:cs typeface="Times New Roman"/>
            </a:endParaRPr>
          </a:p>
          <a:p>
            <a:pPr>
              <a:defRPr/>
            </a:pPr>
            <a:endParaRPr sz="2400" b="0" i="0" u="none">
              <a:solidFill>
                <a:srgbClr val="000000"/>
              </a:solidFill>
              <a:latin typeface="Times New Roman"/>
              <a:ea typeface="Times New Roman"/>
              <a:cs typeface="Times New Roman"/>
            </a:endParaRPr>
          </a:p>
          <a:p>
            <a:pPr>
              <a:defRPr/>
            </a:pPr>
            <a:endParaRPr sz="2400" b="0" i="0" u="none">
              <a:solidFill>
                <a:srgbClr val="000000"/>
              </a:solidFill>
              <a:latin typeface="Times New Roman"/>
              <a:ea typeface="Times New Roman"/>
              <a:cs typeface="Times New Roman"/>
            </a:endParaRPr>
          </a:p>
          <a:p>
            <a:pPr>
              <a:defRPr/>
            </a:pPr>
            <a:endParaRPr sz="2400" b="0" i="0" u="none">
              <a:solidFill>
                <a:srgbClr val="000000"/>
              </a:solidFill>
              <a:latin typeface="Times New Roman"/>
              <a:ea typeface="Times New Roman"/>
              <a:cs typeface="Times New Roman"/>
            </a:endParaRPr>
          </a:p>
        </p:txBody>
      </p:sp>
      <p:sp>
        <p:nvSpPr>
          <p:cNvPr id="6" name="" hidden="0"/>
          <p:cNvSpPr/>
          <p:nvPr isPhoto="0" userDrawn="0"/>
        </p:nvSpPr>
        <p:spPr bwMode="auto">
          <a:xfrm>
            <a:off x="7661992" y="7506688"/>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 name="" hidden="0"/>
          <p:cNvPicPr>
            <a:picLocks noChangeAspect="1"/>
          </p:cNvPicPr>
          <p:nvPr isPhoto="0" userDrawn="0"/>
        </p:nvPicPr>
        <p:blipFill>
          <a:blip r:embed="rId2"/>
          <a:stretch/>
        </p:blipFill>
        <p:spPr bwMode="auto">
          <a:xfrm flipH="0" flipV="0">
            <a:off x="2436059" y="3309533"/>
            <a:ext cx="6679877" cy="1402590"/>
          </a:xfrm>
          <a:prstGeom prst="rect">
            <a:avLst/>
          </a:prstGeom>
        </p:spPr>
      </p:pic>
      <p:pic>
        <p:nvPicPr>
          <p:cNvPr id="8" name="" hidden="0"/>
          <p:cNvPicPr>
            <a:picLocks noChangeAspect="1"/>
          </p:cNvPicPr>
          <p:nvPr isPhoto="0" userDrawn="0"/>
        </p:nvPicPr>
        <p:blipFill>
          <a:blip r:embed="rId3"/>
          <a:stretch/>
        </p:blipFill>
        <p:spPr bwMode="auto">
          <a:xfrm flipH="0" flipV="0">
            <a:off x="3327330" y="4859364"/>
            <a:ext cx="5332340" cy="18249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sz="4400" b="1" i="0" u="none" strike="noStrike" cap="none" spc="0">
                <a:solidFill>
                  <a:srgbClr val="000000"/>
                </a:solidFill>
                <a:latin typeface="Times New Roman"/>
                <a:ea typeface="Times New Roman"/>
                <a:cs typeface="Times New Roman"/>
              </a:rPr>
              <a:t>2NF (Second Normal Form) Rules</a:t>
            </a:r>
            <a:endParaRPr/>
          </a:p>
        </p:txBody>
      </p:sp>
      <p:sp>
        <p:nvSpPr>
          <p:cNvPr id="5" name="Объект 2" hidden="0"/>
          <p:cNvSpPr>
            <a:spLocks noGrp="1"/>
          </p:cNvSpPr>
          <p:nvPr isPhoto="0" userDrawn="0">
            <p:ph idx="1" hasCustomPrompt="0"/>
          </p:nvPr>
        </p:nvSpPr>
        <p:spPr bwMode="auto"/>
        <p:txBody>
          <a:bodyPr/>
          <a:lstStyle/>
          <a:p>
            <a:pPr>
              <a:defRPr/>
            </a:pPr>
            <a:r>
              <a:rPr lang="en-US" sz="2400" b="0" i="0" u="none" strike="noStrike" cap="none" spc="0">
                <a:solidFill>
                  <a:srgbClr val="000000"/>
                </a:solidFill>
                <a:latin typeface="Times New Roman"/>
                <a:ea typeface="Times New Roman"/>
                <a:cs typeface="Times New Roman"/>
              </a:rPr>
              <a:t>We have divided our 1NF table into two tables viz. Table 1 and  Table2. Table 1 contains member information. Table 2 contains  information on movies rented.</a:t>
            </a:r>
            <a:endParaRPr lang="en-US" sz="2400" b="0" i="0" u="none" strike="noStrike" cap="none" spc="0">
              <a:solidFill>
                <a:srgbClr val="000000"/>
              </a:solidFill>
              <a:latin typeface="Times New Roman"/>
              <a:ea typeface="Times New Roman"/>
              <a:cs typeface="Times New Roman"/>
            </a:endParaRPr>
          </a:p>
          <a:p>
            <a:pPr marL="0" indent="0">
              <a:buFont typeface="Arial"/>
              <a:buNone/>
              <a:defRPr/>
            </a:pPr>
            <a:endParaRPr sz="2400" b="0" i="0" u="none">
              <a:solidFill>
                <a:srgbClr val="000000"/>
              </a:solidFill>
              <a:latin typeface="Times New Roman"/>
              <a:ea typeface="Times New Roman"/>
              <a:cs typeface="Times New Roman"/>
            </a:endParaRPr>
          </a:p>
          <a:p>
            <a:pPr>
              <a:defRPr/>
            </a:pPr>
            <a:r>
              <a:rPr lang="en-US" sz="2400" b="0" i="0" u="none" strike="noStrike" cap="none" spc="0">
                <a:solidFill>
                  <a:srgbClr val="000000"/>
                </a:solidFill>
                <a:latin typeface="Times New Roman"/>
                <a:ea typeface="Times New Roman"/>
                <a:cs typeface="Times New Roman"/>
              </a:rPr>
              <a:t>We have introduced a new column called Membership_id which is the  primary key for table 1. Records can be uniquely identified in Table 1  using membership id</a:t>
            </a:r>
            <a:endParaRPr sz="24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sz="4800" b="1" i="0" u="none">
                <a:solidFill>
                  <a:srgbClr val="000000"/>
                </a:solidFill>
                <a:latin typeface="Times New Roman"/>
                <a:ea typeface="Times New Roman"/>
                <a:cs typeface="Times New Roman"/>
              </a:rPr>
              <a:t>3NF (Third Normal Form) Rules</a:t>
            </a:r>
            <a:endParaRPr sz="4800"/>
          </a:p>
        </p:txBody>
      </p:sp>
      <p:sp>
        <p:nvSpPr>
          <p:cNvPr id="5" name="Объект 2" hidden="0"/>
          <p:cNvSpPr>
            <a:spLocks noGrp="1"/>
          </p:cNvSpPr>
          <p:nvPr isPhoto="0" userDrawn="0">
            <p:ph idx="1" hasCustomPrompt="0"/>
          </p:nvPr>
        </p:nvSpPr>
        <p:spPr bwMode="auto">
          <a:xfrm flipH="0" flipV="0">
            <a:off x="609598" y="1600200"/>
            <a:ext cx="10972800" cy="5180307"/>
          </a:xfrm>
        </p:spPr>
        <p:txBody>
          <a:bodyPr vertOverflow="overflow" horzOverflow="clip" vert="horz" wrap="square" lIns="91440" tIns="45720" rIns="91440" bIns="45720" numCol="1" spcCol="0" rtlCol="0" fromWordArt="0" anchor="t" anchorCtr="0" forceAA="0" upright="0" compatLnSpc="0">
            <a:noAutofit/>
          </a:bodyPr>
          <a:lstStyle/>
          <a:p>
            <a:pPr>
              <a:defRPr/>
            </a:pPr>
            <a:r>
              <a:rPr sz="2400" b="0" i="0" u="none">
                <a:solidFill>
                  <a:srgbClr val="000000"/>
                </a:solidFill>
                <a:latin typeface="Times New Roman"/>
                <a:ea typeface="Times New Roman"/>
                <a:cs typeface="Times New Roman"/>
              </a:rPr>
              <a:t>Rule 1- Be in 2NF</a:t>
            </a:r>
            <a:endParaRPr sz="2400" b="0" i="0" u="none">
              <a:solidFill>
                <a:srgbClr val="000000"/>
              </a:solidFill>
              <a:latin typeface="Times New Roman"/>
              <a:ea typeface="Times New Roman"/>
              <a:cs typeface="Times New Roman"/>
            </a:endParaRPr>
          </a:p>
          <a:p>
            <a:pPr>
              <a:defRPr/>
            </a:pPr>
            <a:r>
              <a:rPr sz="2400" b="0" i="0" u="none">
                <a:solidFill>
                  <a:srgbClr val="000000"/>
                </a:solidFill>
                <a:latin typeface="Times New Roman"/>
                <a:ea typeface="Times New Roman"/>
                <a:cs typeface="Times New Roman"/>
              </a:rPr>
              <a:t>Rule 2- Has no transitive functional dependencies</a:t>
            </a:r>
            <a:endParaRPr sz="2400" b="0" i="0" u="none">
              <a:solidFill>
                <a:srgbClr val="000000"/>
              </a:solidFill>
              <a:latin typeface="Times New Roman"/>
              <a:ea typeface="Times New Roman"/>
              <a:cs typeface="Times New Roman"/>
            </a:endParaRPr>
          </a:p>
          <a:p>
            <a:pPr marL="0" indent="0">
              <a:buFont typeface="Arial"/>
              <a:buNone/>
              <a:defRPr/>
            </a:pPr>
            <a:endParaRPr sz="2400" b="0" i="0" u="none">
              <a:solidFill>
                <a:srgbClr val="000000"/>
              </a:solidFill>
              <a:latin typeface="Times New Roman"/>
              <a:ea typeface="Times New Roman"/>
              <a:cs typeface="Times New Roman"/>
            </a:endParaRPr>
          </a:p>
          <a:p>
            <a:pPr marL="0" indent="0">
              <a:buFont typeface="Arial"/>
              <a:buNone/>
              <a:defRPr/>
            </a:pPr>
            <a:r>
              <a:rPr sz="2400" b="0" i="0" u="none">
                <a:solidFill>
                  <a:srgbClr val="000000"/>
                </a:solidFill>
                <a:latin typeface="Times New Roman"/>
                <a:ea typeface="Times New Roman"/>
                <a:cs typeface="Times New Roman"/>
              </a:rPr>
              <a:t>To move our 2NF table into 3NF, we again need to again divide our table.</a:t>
            </a:r>
            <a:endParaRPr sz="2400" b="0" i="0" u="none">
              <a:solidFill>
                <a:srgbClr val="000000"/>
              </a:solidFill>
              <a:latin typeface="Times New Roman"/>
              <a:ea typeface="Times New Roman"/>
              <a:cs typeface="Times New Roman"/>
            </a:endParaRPr>
          </a:p>
          <a:p>
            <a:pPr marL="0" indent="0">
              <a:buFont typeface="Arial"/>
              <a:buNone/>
              <a:defRPr/>
            </a:pPr>
            <a:endParaRPr sz="2400" b="0" i="0" u="none">
              <a:solidFill>
                <a:srgbClr val="000000"/>
              </a:solidFill>
              <a:latin typeface="Times New Roman"/>
              <a:ea typeface="Times New Roman"/>
              <a:cs typeface="Times New Roman"/>
            </a:endParaRPr>
          </a:p>
          <a:p>
            <a:pPr marL="0" indent="0">
              <a:buFont typeface="Arial"/>
              <a:buNone/>
              <a:defRPr/>
            </a:pPr>
            <a:endParaRPr sz="2400" b="0" i="0" u="none">
              <a:solidFill>
                <a:srgbClr val="000000"/>
              </a:solidFill>
              <a:latin typeface="Times New Roman"/>
              <a:ea typeface="Times New Roman"/>
              <a:cs typeface="Times New Roman"/>
            </a:endParaRPr>
          </a:p>
          <a:p>
            <a:pPr marL="0" indent="0">
              <a:buFont typeface="Arial"/>
              <a:buNone/>
              <a:defRPr/>
            </a:pPr>
            <a:endParaRPr sz="2400" b="0" i="0" u="none">
              <a:solidFill>
                <a:srgbClr val="000000"/>
              </a:solidFill>
              <a:latin typeface="Times New Roman"/>
              <a:ea typeface="Times New Roman"/>
              <a:cs typeface="Times New Roman"/>
            </a:endParaRPr>
          </a:p>
          <a:p>
            <a:pPr marL="0" indent="0">
              <a:buFont typeface="Arial"/>
              <a:buNone/>
              <a:defRPr/>
            </a:pPr>
            <a:endParaRPr sz="2400" b="0" i="0" u="none">
              <a:solidFill>
                <a:srgbClr val="000000"/>
              </a:solidFill>
              <a:latin typeface="Times New Roman"/>
              <a:ea typeface="Times New Roman"/>
              <a:cs typeface="Times New Roman"/>
            </a:endParaRPr>
          </a:p>
          <a:p>
            <a:pPr marL="0" indent="0">
              <a:buFont typeface="Arial"/>
              <a:buNone/>
              <a:defRPr/>
            </a:pPr>
            <a:endParaRPr sz="2400" b="0" i="0" u="none">
              <a:solidFill>
                <a:srgbClr val="000000"/>
              </a:solidFill>
              <a:latin typeface="Times New Roman"/>
              <a:ea typeface="Times New Roman"/>
              <a:cs typeface="Times New Roman"/>
            </a:endParaRPr>
          </a:p>
          <a:p>
            <a:pPr marL="0" indent="0">
              <a:buFont typeface="Arial"/>
              <a:buNone/>
              <a:defRPr/>
            </a:pPr>
            <a:endParaRPr sz="2400" b="0" i="0" u="none">
              <a:solidFill>
                <a:srgbClr val="000000"/>
              </a:solidFill>
              <a:latin typeface="Times New Roman"/>
              <a:ea typeface="Times New Roman"/>
              <a:cs typeface="Times New Roman"/>
            </a:endParaRPr>
          </a:p>
        </p:txBody>
      </p:sp>
      <p:sp>
        <p:nvSpPr>
          <p:cNvPr id="6" name="" hidden="0"/>
          <p:cNvSpPr/>
          <p:nvPr isPhoto="0" userDrawn="0"/>
        </p:nvSpPr>
        <p:spPr bwMode="auto">
          <a:xfrm>
            <a:off x="7921991" y="6402546"/>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 name="" hidden="0"/>
          <p:cNvPicPr>
            <a:picLocks noChangeAspect="1"/>
          </p:cNvPicPr>
          <p:nvPr isPhoto="0" userDrawn="0"/>
        </p:nvPicPr>
        <p:blipFill>
          <a:blip r:embed="rId2"/>
          <a:stretch/>
        </p:blipFill>
        <p:spPr bwMode="auto">
          <a:xfrm flipH="0" flipV="0">
            <a:off x="887923" y="3256003"/>
            <a:ext cx="10183152" cy="1361199"/>
          </a:xfrm>
          <a:prstGeom prst="rect">
            <a:avLst/>
          </a:prstGeom>
        </p:spPr>
      </p:pic>
      <p:pic>
        <p:nvPicPr>
          <p:cNvPr id="8" name="" hidden="0"/>
          <p:cNvPicPr>
            <a:picLocks noChangeAspect="1"/>
          </p:cNvPicPr>
          <p:nvPr isPhoto="0" userDrawn="0"/>
        </p:nvPicPr>
        <p:blipFill>
          <a:blip r:embed="rId3"/>
          <a:stretch/>
        </p:blipFill>
        <p:spPr bwMode="auto">
          <a:xfrm flipH="0" flipV="0">
            <a:off x="1210804" y="4869075"/>
            <a:ext cx="5352744" cy="1716369"/>
          </a:xfrm>
          <a:prstGeom prst="rect">
            <a:avLst/>
          </a:prstGeom>
        </p:spPr>
      </p:pic>
      <p:pic>
        <p:nvPicPr>
          <p:cNvPr id="9" name="" hidden="0"/>
          <p:cNvPicPr>
            <a:picLocks noChangeAspect="1"/>
          </p:cNvPicPr>
          <p:nvPr isPhoto="0" userDrawn="0"/>
        </p:nvPicPr>
        <p:blipFill>
          <a:blip r:embed="rId4"/>
          <a:stretch/>
        </p:blipFill>
        <p:spPr bwMode="auto">
          <a:xfrm flipH="0" flipV="0">
            <a:off x="6838625" y="4983418"/>
            <a:ext cx="4637485" cy="154582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sz="4800" b="1" i="0" u="none" strike="noStrike" cap="none" spc="0">
                <a:solidFill>
                  <a:srgbClr val="000000"/>
                </a:solidFill>
                <a:latin typeface="Times New Roman"/>
                <a:ea typeface="Times New Roman"/>
                <a:cs typeface="Times New Roman"/>
              </a:rPr>
              <a:t>3NF (Third Normal Form) Rules</a:t>
            </a:r>
            <a:endParaRPr sz="4800"/>
          </a:p>
        </p:txBody>
      </p:sp>
      <p:sp>
        <p:nvSpPr>
          <p:cNvPr id="5"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75000" lnSpcReduction="5000"/>
          </a:bodyPr>
          <a:lstStyle/>
          <a:p>
            <a:pPr>
              <a:defRPr/>
            </a:pPr>
            <a:r>
              <a:rPr lang="en-US" sz="3200" b="0" i="0" u="none" strike="noStrike" cap="none" spc="0">
                <a:solidFill>
                  <a:srgbClr val="000000"/>
                </a:solidFill>
                <a:latin typeface="Times New Roman"/>
                <a:ea typeface="Times New Roman"/>
                <a:cs typeface="Times New Roman"/>
              </a:rPr>
              <a:t>We have again divided our tables and created a new table which stores Salutations.</a:t>
            </a:r>
            <a:endParaRPr sz="3200" b="0" i="0" u="none">
              <a:solidFill>
                <a:srgbClr val="000000"/>
              </a:solidFill>
              <a:latin typeface="Times New Roman"/>
              <a:ea typeface="Times New Roman"/>
              <a:cs typeface="Times New Roman"/>
            </a:endParaRPr>
          </a:p>
          <a:p>
            <a:pPr>
              <a:defRPr/>
            </a:pPr>
            <a:r>
              <a:rPr lang="en-US" sz="3200" b="0" i="0" u="none" strike="noStrike" cap="none" spc="0">
                <a:solidFill>
                  <a:srgbClr val="000000"/>
                </a:solidFill>
                <a:latin typeface="Times New Roman"/>
                <a:ea typeface="Times New Roman"/>
                <a:cs typeface="Times New Roman"/>
              </a:rPr>
              <a:t>There are no transitive functional dependencies, and hence our table is in 3NF</a:t>
            </a:r>
            <a:endParaRPr sz="3200" b="0" i="0" u="none">
              <a:solidFill>
                <a:srgbClr val="000000"/>
              </a:solidFill>
              <a:latin typeface="Times New Roman"/>
              <a:ea typeface="Times New Roman"/>
              <a:cs typeface="Times New Roman"/>
            </a:endParaRPr>
          </a:p>
          <a:p>
            <a:pPr>
              <a:defRPr/>
            </a:pPr>
            <a:r>
              <a:rPr lang="en-US" sz="3200" b="0" i="0" u="none" strike="noStrike" cap="none" spc="0">
                <a:solidFill>
                  <a:srgbClr val="000000"/>
                </a:solidFill>
                <a:latin typeface="Times New Roman"/>
                <a:ea typeface="Times New Roman"/>
                <a:cs typeface="Times New Roman"/>
              </a:rPr>
              <a:t>In Table 3 Salutation ID is primary key, and in Table 1 Salutation ID is foreign to primary key in Table 3</a:t>
            </a:r>
            <a:endParaRPr lang="en-US" sz="3200" b="0" i="0" u="none" strike="noStrike" cap="none" spc="0">
              <a:solidFill>
                <a:srgbClr val="000000"/>
              </a:solidFill>
              <a:latin typeface="Times New Roman"/>
              <a:ea typeface="Times New Roman"/>
              <a:cs typeface="Times New Roman"/>
            </a:endParaRPr>
          </a:p>
          <a:p>
            <a:pPr>
              <a:defRPr/>
            </a:pPr>
            <a:endParaRPr sz="3200" b="0" i="0" u="none">
              <a:solidFill>
                <a:srgbClr val="000000"/>
              </a:solidFill>
              <a:latin typeface="Times New Roman"/>
              <a:ea typeface="Times New Roman"/>
              <a:cs typeface="Times New Roman"/>
            </a:endParaRPr>
          </a:p>
          <a:p>
            <a:pPr marL="0" indent="0">
              <a:buFont typeface="Arial"/>
              <a:buNone/>
              <a:defRPr/>
            </a:pPr>
            <a:r>
              <a:rPr lang="en-US" sz="3200" b="0" i="0" u="none" strike="noStrike" cap="none" spc="0">
                <a:solidFill>
                  <a:srgbClr val="000000"/>
                </a:solidFill>
                <a:latin typeface="Times New Roman"/>
                <a:ea typeface="Times New Roman"/>
                <a:cs typeface="Times New Roman"/>
              </a:rPr>
              <a:t>Now our little example is at a level that cannot further be  decomposed to attain higher normal form types of normalization in DBMS.  In fact, it is already in higher normalization forms. Separate efforts  for moving into next levels of normalizing data are normally needed in  complex databases.  However, we will be discussing next levels of  Normalization in DBMS in brief in the following.</a:t>
            </a:r>
            <a:endParaRPr sz="3200" b="0" i="0" u="none">
              <a:solidFill>
                <a:srgbClr val="000000"/>
              </a:solidFill>
              <a:latin typeface="Times New Roman"/>
              <a:ea typeface="Times New Roman"/>
              <a:cs typeface="Times New Roman"/>
            </a:endParaRPr>
          </a:p>
          <a:p>
            <a:pPr>
              <a:defRPr/>
            </a:pPr>
            <a:endParaRPr sz="32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ONLYOFFICE/6.3.1.56</Application>
  <DocSecurity>0</DocSecurity>
  <PresentationFormat>Widescreen</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2</cp:revision>
  <dcterms:created xsi:type="dcterms:W3CDTF">2012-12-03T06:56:55Z</dcterms:created>
  <dcterms:modified xsi:type="dcterms:W3CDTF">2021-09-01T04:11:43Z</dcterms:modified>
  <cp:category/>
  <cp:contentStatus/>
  <cp:version/>
</cp:coreProperties>
</file>