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434AE-0520-4D8A-9AF5-536612739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3BB3ABA-C45A-4CC8-BAAA-D02EED31D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88DE56-16C0-4397-870C-BABFCBBA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3C46-4FC0-453D-969E-E7AFEE49207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E45132-21C6-4D0F-AADD-4C4DEE79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87C9A1-6804-4317-AF92-A805B63C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93CB-09E2-420C-8E55-870A5669E2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61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59E66-6597-4448-AB90-252656D0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C1736A-DF79-4126-8C8D-615BC2E2B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72B5CF-2A09-4364-9C5F-6DA2FE55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3C46-4FC0-453D-969E-E7AFEE49207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01B3E-A231-4505-A813-E933A3DF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47E65A-F55C-41A4-8D58-48D06A44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93CB-09E2-420C-8E55-870A5669E2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056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243D08C-384B-408E-B5C0-352DDCFDC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EBE8971-59E1-44AC-8907-9CA9BE1B3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A58EC6-F4C6-4559-8446-6683900C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3C46-4FC0-453D-969E-E7AFEE49207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DEA1B2-E8BF-4033-8237-E8C250AC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1AC842-2C9B-4CC6-A637-7C0ADD1B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93CB-09E2-420C-8E55-870A5669E2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6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BD9594-DA49-4179-AC54-82F99559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316848-9348-4D8A-B23E-4F65DE64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F6CFAE-D58B-4539-A0A0-DA50D287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3C46-4FC0-453D-969E-E7AFEE49207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F8AF0E-4FA8-4F64-A46C-E291A38E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DEFA0D-7247-4275-9748-013BCE06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93CB-09E2-420C-8E55-870A5669E2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62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5877A1-78B6-4B93-BF44-46FCD2E4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FF1EC9-E056-47B0-B322-AA5FA6D01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81FAA8-3D72-4BC0-AA0E-0A20ECFE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3C46-4FC0-453D-969E-E7AFEE49207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915947-CAB0-4585-9EBA-6F9AF0E3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94788A-4568-4C81-A244-A1056C9B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93CB-09E2-420C-8E55-870A5669E2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02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EEF59E-5F0F-4E88-98B3-30B25721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267C86-07B5-46C8-B403-4268D683C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7A2113-E1A0-47D9-9FA9-654BDE156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9ECA59-3764-44AC-88A7-5EB7E330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3C46-4FC0-453D-969E-E7AFEE49207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26EE54-3E75-4321-8EDA-7100B779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B72AA0-24A3-4541-903C-130DF525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93CB-09E2-420C-8E55-870A5669E2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295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5F71D-4DFE-4697-8A91-0EB75F02E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EBD2F6-0FAC-40B4-BCF0-3F962B5A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300DE5-AF96-424B-990A-46CB7F962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5B105E1-C254-4139-823B-DB3223F15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B9EDA9A-7E01-45B8-9CB1-B9FC462D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129BD67-FF31-40C6-8CE5-003797A2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3C46-4FC0-453D-969E-E7AFEE49207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6A9DEF3-14AA-4BED-A937-D57AF212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67B4B6-3A8B-46D5-A342-EE5598BA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93CB-09E2-420C-8E55-870A5669E2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72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4C1EF-7750-4FAB-BBCA-F8BC7C76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6A2C77E-B401-4D72-B06A-041A0D75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3C46-4FC0-453D-969E-E7AFEE49207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1627CB3-15D4-49C5-A3DD-3829666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77999C-1077-4A49-B26D-A8E7AD1D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93CB-09E2-420C-8E55-870A5669E2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84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C2ADACA-57C0-40FA-9476-019EFC49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3C46-4FC0-453D-969E-E7AFEE49207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7231782-104F-41A3-8FA1-84ABBCF8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B0369B-F0CD-4117-A7DE-7D11EB8C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93CB-09E2-420C-8E55-870A5669E2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823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EE078-384C-4713-BC32-CFAACCD6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1FD897-E5C1-44B2-AD69-3B56299DA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4B41A1-BE97-4A60-A926-84843321D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9AB61E-7021-4909-88B1-8E2CBF3D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3C46-4FC0-453D-969E-E7AFEE49207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3B7F7E-9BB3-48A2-8CBE-105DEEC6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49D295-6D3B-4D74-9160-CB7CD093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93CB-09E2-420C-8E55-870A5669E2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39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488A4-4956-4BE3-B9C8-D4B4D06B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561BD82-9C82-4C05-A17C-F3B33E601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7B95A1-D1F4-447B-A6AE-8E059FB8D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BD5F9B-1D65-424D-87BB-8B857259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3C46-4FC0-453D-969E-E7AFEE49207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EA388F-6194-4D0B-8147-ADB99F11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292FD1-C38C-4E3C-8319-723C4014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F93CB-09E2-420C-8E55-870A5669E2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51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7CD5B5F-9416-439C-AFAD-191E4F4D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92CD34-545F-483C-968A-D01968E7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88E55E-B482-42FD-8B5C-E79AC4D2E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C3C46-4FC0-453D-969E-E7AFEE49207C}" type="datetimeFigureOut">
              <a:rPr lang="it-IT" smtClean="0"/>
              <a:t>23/03/2021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8048CA-F275-4D6D-8043-D253BD41F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93B1E5-9B12-41E1-87E4-CF03EFC3C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93CB-09E2-420C-8E55-870A5669E2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6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rs Map">
            <a:extLst>
              <a:ext uri="{FF2B5EF4-FFF2-40B4-BE49-F238E27FC236}">
                <a16:creationId xmlns:a16="http://schemas.microsoft.com/office/drawing/2014/main" id="{2EE15CB3-4DC2-41E3-A4CA-B77C83DB0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5" b="14114"/>
          <a:stretch/>
        </p:blipFill>
        <p:spPr bwMode="auto">
          <a:xfrm>
            <a:off x="745341" y="637562"/>
            <a:ext cx="10684537" cy="557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D7B250ED-EAA6-47E6-A1C1-78C6F8F8BDCA}"/>
              </a:ext>
            </a:extLst>
          </p:cNvPr>
          <p:cNvSpPr/>
          <p:nvPr/>
        </p:nvSpPr>
        <p:spPr>
          <a:xfrm>
            <a:off x="680906" y="572548"/>
            <a:ext cx="10830187" cy="5712903"/>
          </a:xfrm>
          <a:prstGeom prst="rect">
            <a:avLst/>
          </a:prstGeom>
          <a:solidFill>
            <a:srgbClr val="FFFFFF">
              <a:alpha val="54902"/>
            </a:srgb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5BFBE566-1943-45FA-8DC1-379225BF3042}"/>
              </a:ext>
            </a:extLst>
          </p:cNvPr>
          <p:cNvSpPr/>
          <p:nvPr/>
        </p:nvSpPr>
        <p:spPr>
          <a:xfrm flipV="1">
            <a:off x="2961313" y="2291593"/>
            <a:ext cx="411061" cy="64595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D8463C2-39C4-4312-B1C4-04263A62BD13}"/>
              </a:ext>
            </a:extLst>
          </p:cNvPr>
          <p:cNvSpPr/>
          <p:nvPr/>
        </p:nvSpPr>
        <p:spPr>
          <a:xfrm>
            <a:off x="2978091" y="4093827"/>
            <a:ext cx="369116" cy="335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  <a:endParaRPr lang="it-IT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E9744B2-AC7D-4494-8B52-75621A8D2254}"/>
              </a:ext>
            </a:extLst>
          </p:cNvPr>
          <p:cNvCxnSpPr>
            <a:stCxn id="6" idx="4"/>
          </p:cNvCxnSpPr>
          <p:nvPr/>
        </p:nvCxnSpPr>
        <p:spPr>
          <a:xfrm>
            <a:off x="3162649" y="4429387"/>
            <a:ext cx="0" cy="185606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BC09E58-DFC7-4782-87AC-0DFBF74FFBED}"/>
              </a:ext>
            </a:extLst>
          </p:cNvPr>
          <p:cNvCxnSpPr>
            <a:stCxn id="6" idx="2"/>
          </p:cNvCxnSpPr>
          <p:nvPr/>
        </p:nvCxnSpPr>
        <p:spPr>
          <a:xfrm flipH="1">
            <a:off x="680906" y="4261607"/>
            <a:ext cx="2297185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BF8F7A-F8C6-438E-998C-E479652541AD}"/>
              </a:ext>
            </a:extLst>
          </p:cNvPr>
          <p:cNvSpPr txBox="1"/>
          <p:nvPr/>
        </p:nvSpPr>
        <p:spPr>
          <a:xfrm>
            <a:off x="3137482" y="5049642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y</a:t>
            </a:r>
            <a:endParaRPr lang="it-IT" sz="140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5ADBBFC-0CE2-49AB-BD99-F5690E6463A0}"/>
              </a:ext>
            </a:extLst>
          </p:cNvPr>
          <p:cNvSpPr txBox="1"/>
          <p:nvPr/>
        </p:nvSpPr>
        <p:spPr>
          <a:xfrm>
            <a:off x="1694261" y="395383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x</a:t>
            </a:r>
            <a:endParaRPr lang="it-IT" sz="140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0D6CB88-4525-4172-B1D1-69A621BA544E}"/>
              </a:ext>
            </a:extLst>
          </p:cNvPr>
          <p:cNvSpPr/>
          <p:nvPr/>
        </p:nvSpPr>
        <p:spPr>
          <a:xfrm>
            <a:off x="5823357" y="2769765"/>
            <a:ext cx="369116" cy="3355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</a:t>
            </a:r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A91B7FA-D549-4B87-9510-D7D88F5B7086}"/>
              </a:ext>
            </a:extLst>
          </p:cNvPr>
          <p:cNvCxnSpPr>
            <a:stCxn id="6" idx="7"/>
            <a:endCxn id="13" idx="3"/>
          </p:cNvCxnSpPr>
          <p:nvPr/>
        </p:nvCxnSpPr>
        <p:spPr>
          <a:xfrm flipV="1">
            <a:off x="3293151" y="3056183"/>
            <a:ext cx="2584262" cy="10867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FC1D0C1-13EB-4033-8518-CC73F930E10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62649" y="2937545"/>
            <a:ext cx="0" cy="115628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Arco 17">
            <a:extLst>
              <a:ext uri="{FF2B5EF4-FFF2-40B4-BE49-F238E27FC236}">
                <a16:creationId xmlns:a16="http://schemas.microsoft.com/office/drawing/2014/main" id="{E597C962-E318-4354-8FEA-431A72D41C45}"/>
              </a:ext>
            </a:extLst>
          </p:cNvPr>
          <p:cNvSpPr/>
          <p:nvPr/>
        </p:nvSpPr>
        <p:spPr>
          <a:xfrm rot="19634018">
            <a:off x="3045132" y="3678454"/>
            <a:ext cx="750734" cy="93705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6CF0DB8-46A8-4746-9105-C12F6A83BF21}"/>
              </a:ext>
            </a:extLst>
          </p:cNvPr>
          <p:cNvSpPr txBox="1"/>
          <p:nvPr/>
        </p:nvSpPr>
        <p:spPr>
          <a:xfrm>
            <a:off x="3420499" y="3487039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α</a:t>
            </a:r>
            <a:endParaRPr lang="it-IT" sz="140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61CF68A-21B4-4844-BC40-578ABA111EB2}"/>
              </a:ext>
            </a:extLst>
          </p:cNvPr>
          <p:cNvSpPr txBox="1"/>
          <p:nvPr/>
        </p:nvSpPr>
        <p:spPr>
          <a:xfrm>
            <a:off x="4452072" y="3275110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</a:t>
            </a:r>
            <a:endParaRPr lang="it-IT" sz="140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174A0D1F-A14A-4FBE-A951-BC1A025337A6}"/>
              </a:ext>
            </a:extLst>
          </p:cNvPr>
          <p:cNvSpPr/>
          <p:nvPr/>
        </p:nvSpPr>
        <p:spPr>
          <a:xfrm>
            <a:off x="745341" y="637562"/>
            <a:ext cx="2828369" cy="3947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Sistema di coordinate rover</a:t>
            </a:r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8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677988F-70BF-4C16-9005-D3215EC29546}"/>
              </a:ext>
            </a:extLst>
          </p:cNvPr>
          <p:cNvSpPr/>
          <p:nvPr/>
        </p:nvSpPr>
        <p:spPr>
          <a:xfrm>
            <a:off x="5094679" y="2706190"/>
            <a:ext cx="1551963" cy="394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 PID</a:t>
            </a:r>
          </a:p>
        </p:txBody>
      </p:sp>
      <p:sp>
        <p:nvSpPr>
          <p:cNvPr id="7" name="Esagono 6">
            <a:extLst>
              <a:ext uri="{FF2B5EF4-FFF2-40B4-BE49-F238E27FC236}">
                <a16:creationId xmlns:a16="http://schemas.microsoft.com/office/drawing/2014/main" id="{AD92AD2D-CFEC-4379-9A0D-765BD0CDAD11}"/>
              </a:ext>
            </a:extLst>
          </p:cNvPr>
          <p:cNvSpPr/>
          <p:nvPr/>
        </p:nvSpPr>
        <p:spPr>
          <a:xfrm>
            <a:off x="2937137" y="755594"/>
            <a:ext cx="1409350" cy="478172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  <a:endParaRPr lang="it-IT" dirty="0"/>
          </a:p>
        </p:txBody>
      </p:sp>
      <p:sp>
        <p:nvSpPr>
          <p:cNvPr id="10" name="Ottagono 9">
            <a:extLst>
              <a:ext uri="{FF2B5EF4-FFF2-40B4-BE49-F238E27FC236}">
                <a16:creationId xmlns:a16="http://schemas.microsoft.com/office/drawing/2014/main" id="{EA9275F8-D78C-4C1E-83BF-D6E324174931}"/>
              </a:ext>
            </a:extLst>
          </p:cNvPr>
          <p:cNvSpPr/>
          <p:nvPr/>
        </p:nvSpPr>
        <p:spPr>
          <a:xfrm>
            <a:off x="3006812" y="1685081"/>
            <a:ext cx="1270000" cy="558509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Distanza</a:t>
            </a:r>
          </a:p>
        </p:txBody>
      </p:sp>
      <p:sp>
        <p:nvSpPr>
          <p:cNvPr id="11" name="Ottagono 10">
            <a:extLst>
              <a:ext uri="{FF2B5EF4-FFF2-40B4-BE49-F238E27FC236}">
                <a16:creationId xmlns:a16="http://schemas.microsoft.com/office/drawing/2014/main" id="{9769E6BA-8CBA-44BF-96BD-841C4ED3718F}"/>
              </a:ext>
            </a:extLst>
          </p:cNvPr>
          <p:cNvSpPr/>
          <p:nvPr/>
        </p:nvSpPr>
        <p:spPr>
          <a:xfrm>
            <a:off x="5235662" y="1685081"/>
            <a:ext cx="1270000" cy="558509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Velocità attuale</a:t>
            </a:r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3A01C08C-B923-44B9-807B-746161816BD0}"/>
              </a:ext>
            </a:extLst>
          </p:cNvPr>
          <p:cNvSpPr/>
          <p:nvPr/>
        </p:nvSpPr>
        <p:spPr>
          <a:xfrm>
            <a:off x="3514812" y="1233766"/>
            <a:ext cx="254000" cy="4513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9C3A0565-AA88-4767-AC1B-C7499FEC9C89}"/>
              </a:ext>
            </a:extLst>
          </p:cNvPr>
          <p:cNvSpPr/>
          <p:nvPr/>
        </p:nvSpPr>
        <p:spPr>
          <a:xfrm>
            <a:off x="4276812" y="1796438"/>
            <a:ext cx="958850" cy="335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d/dt</a:t>
            </a:r>
            <a:endParaRPr lang="it-IT" sz="1400" dirty="0"/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2C7E630B-495A-42AF-AE33-118EC9192FAB}"/>
              </a:ext>
            </a:extLst>
          </p:cNvPr>
          <p:cNvSpPr/>
          <p:nvPr/>
        </p:nvSpPr>
        <p:spPr>
          <a:xfrm>
            <a:off x="5743661" y="2254875"/>
            <a:ext cx="254000" cy="451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6EC1AFC4-8437-4222-8614-87CDC43D7471}"/>
              </a:ext>
            </a:extLst>
          </p:cNvPr>
          <p:cNvSpPr/>
          <p:nvPr/>
        </p:nvSpPr>
        <p:spPr>
          <a:xfrm>
            <a:off x="2775008" y="4414926"/>
            <a:ext cx="3871634" cy="655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Controllo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curva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accelerazione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0C92B26A-E5A5-4F6E-88D0-332B756E83FA}"/>
              </a:ext>
            </a:extLst>
          </p:cNvPr>
          <p:cNvSpPr/>
          <p:nvPr/>
        </p:nvSpPr>
        <p:spPr>
          <a:xfrm>
            <a:off x="3542717" y="2243588"/>
            <a:ext cx="254000" cy="451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062CA920-3125-42F0-B6BA-6AC6E74CE5FA}"/>
              </a:ext>
            </a:extLst>
          </p:cNvPr>
          <p:cNvSpPr/>
          <p:nvPr/>
        </p:nvSpPr>
        <p:spPr>
          <a:xfrm>
            <a:off x="500456" y="2541865"/>
            <a:ext cx="1676400" cy="26928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Distanza</a:t>
            </a:r>
            <a:r>
              <a:rPr lang="en-US">
                <a:solidFill>
                  <a:schemeClr val="tx1"/>
                </a:solidFill>
              </a:rPr>
              <a:t> target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6926B094-2D0B-4820-B0B5-0959814850D8}"/>
              </a:ext>
            </a:extLst>
          </p:cNvPr>
          <p:cNvSpPr/>
          <p:nvPr/>
        </p:nvSpPr>
        <p:spPr>
          <a:xfrm>
            <a:off x="2917830" y="5628914"/>
            <a:ext cx="1676400" cy="4839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Velocità</a:t>
            </a:r>
            <a:r>
              <a:rPr lang="en-US">
                <a:solidFill>
                  <a:schemeClr val="tx1"/>
                </a:solidFill>
              </a:rPr>
              <a:t> target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AA34D528-2072-4407-9FD7-3845D00D013D}"/>
              </a:ext>
            </a:extLst>
          </p:cNvPr>
          <p:cNvSpPr/>
          <p:nvPr/>
        </p:nvSpPr>
        <p:spPr>
          <a:xfrm>
            <a:off x="2186310" y="2745037"/>
            <a:ext cx="588698" cy="3161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in giù 24">
            <a:extLst>
              <a:ext uri="{FF2B5EF4-FFF2-40B4-BE49-F238E27FC236}">
                <a16:creationId xmlns:a16="http://schemas.microsoft.com/office/drawing/2014/main" id="{A8C3BD53-CD57-45CF-AA27-D30F8631E291}"/>
              </a:ext>
            </a:extLst>
          </p:cNvPr>
          <p:cNvSpPr/>
          <p:nvPr/>
        </p:nvSpPr>
        <p:spPr>
          <a:xfrm>
            <a:off x="3528764" y="3094957"/>
            <a:ext cx="281905" cy="131445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ttagono 26">
            <a:extLst>
              <a:ext uri="{FF2B5EF4-FFF2-40B4-BE49-F238E27FC236}">
                <a16:creationId xmlns:a16="http://schemas.microsoft.com/office/drawing/2014/main" id="{09A8329D-023E-4907-BFE3-F3F991B63F3B}"/>
              </a:ext>
            </a:extLst>
          </p:cNvPr>
          <p:cNvSpPr/>
          <p:nvPr/>
        </p:nvSpPr>
        <p:spPr>
          <a:xfrm>
            <a:off x="2784461" y="2706190"/>
            <a:ext cx="1809769" cy="388767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/>
              <a:t>Distanza rimanente</a:t>
            </a:r>
          </a:p>
        </p:txBody>
      </p:sp>
      <p:sp>
        <p:nvSpPr>
          <p:cNvPr id="28" name="Ottagono 27">
            <a:extLst>
              <a:ext uri="{FF2B5EF4-FFF2-40B4-BE49-F238E27FC236}">
                <a16:creationId xmlns:a16="http://schemas.microsoft.com/office/drawing/2014/main" id="{EFED3249-0121-44AA-B6AD-78026AADCC92}"/>
              </a:ext>
            </a:extLst>
          </p:cNvPr>
          <p:cNvSpPr/>
          <p:nvPr/>
        </p:nvSpPr>
        <p:spPr>
          <a:xfrm>
            <a:off x="5094679" y="3568665"/>
            <a:ext cx="1551963" cy="388767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Velocità</a:t>
            </a:r>
            <a:r>
              <a:rPr lang="en-US" sz="1400"/>
              <a:t> da </a:t>
            </a:r>
            <a:r>
              <a:rPr lang="en-US" sz="1400" err="1"/>
              <a:t>curva</a:t>
            </a:r>
            <a:endParaRPr lang="it-IT" sz="1400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7944B3B5-E899-4B9B-B9F4-3CAD442BA4FB}"/>
              </a:ext>
            </a:extLst>
          </p:cNvPr>
          <p:cNvSpPr/>
          <p:nvPr/>
        </p:nvSpPr>
        <p:spPr>
          <a:xfrm flipV="1">
            <a:off x="5743661" y="3117350"/>
            <a:ext cx="254000" cy="434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25833460-69CB-4FBF-8F10-17DB5D676FA8}"/>
              </a:ext>
            </a:extLst>
          </p:cNvPr>
          <p:cNvSpPr/>
          <p:nvPr/>
        </p:nvSpPr>
        <p:spPr>
          <a:xfrm flipV="1">
            <a:off x="5743660" y="3968960"/>
            <a:ext cx="254000" cy="4344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41D48382-1EBF-4699-800D-7464F1225DCD}"/>
              </a:ext>
            </a:extLst>
          </p:cNvPr>
          <p:cNvSpPr/>
          <p:nvPr/>
        </p:nvSpPr>
        <p:spPr>
          <a:xfrm>
            <a:off x="2186310" y="4584429"/>
            <a:ext cx="588698" cy="3161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reccia in giù 39">
            <a:extLst>
              <a:ext uri="{FF2B5EF4-FFF2-40B4-BE49-F238E27FC236}">
                <a16:creationId xmlns:a16="http://schemas.microsoft.com/office/drawing/2014/main" id="{42EA6C23-A9F7-4866-86CB-BE5346C28CFD}"/>
              </a:ext>
            </a:extLst>
          </p:cNvPr>
          <p:cNvSpPr/>
          <p:nvPr/>
        </p:nvSpPr>
        <p:spPr>
          <a:xfrm flipV="1">
            <a:off x="3514812" y="5081626"/>
            <a:ext cx="385894" cy="5473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90CDEFE-6515-49E7-AD76-8079B1792891}"/>
              </a:ext>
            </a:extLst>
          </p:cNvPr>
          <p:cNvSpPr/>
          <p:nvPr/>
        </p:nvSpPr>
        <p:spPr>
          <a:xfrm>
            <a:off x="7533312" y="2678494"/>
            <a:ext cx="1551963" cy="394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m/s &gt; PWM</a:t>
            </a:r>
          </a:p>
        </p:txBody>
      </p:sp>
      <p:sp>
        <p:nvSpPr>
          <p:cNvPr id="42" name="Freccia a destra 41">
            <a:extLst>
              <a:ext uri="{FF2B5EF4-FFF2-40B4-BE49-F238E27FC236}">
                <a16:creationId xmlns:a16="http://schemas.microsoft.com/office/drawing/2014/main" id="{130F3A5A-2F89-47D5-8057-0090E67FBEA0}"/>
              </a:ext>
            </a:extLst>
          </p:cNvPr>
          <p:cNvSpPr/>
          <p:nvPr/>
        </p:nvSpPr>
        <p:spPr>
          <a:xfrm>
            <a:off x="6646641" y="2722856"/>
            <a:ext cx="886671" cy="3499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ombo 42">
            <a:extLst>
              <a:ext uri="{FF2B5EF4-FFF2-40B4-BE49-F238E27FC236}">
                <a16:creationId xmlns:a16="http://schemas.microsoft.com/office/drawing/2014/main" id="{6787732B-C1C5-43EA-AEED-1F739B53E83F}"/>
              </a:ext>
            </a:extLst>
          </p:cNvPr>
          <p:cNvSpPr/>
          <p:nvPr/>
        </p:nvSpPr>
        <p:spPr>
          <a:xfrm>
            <a:off x="9971945" y="1936723"/>
            <a:ext cx="1968046" cy="1877824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L298</a:t>
            </a:r>
            <a:endParaRPr lang="it-IT" sz="2800"/>
          </a:p>
        </p:txBody>
      </p:sp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012F28D7-FEFD-4180-933E-C1D379708A56}"/>
              </a:ext>
            </a:extLst>
          </p:cNvPr>
          <p:cNvSpPr/>
          <p:nvPr/>
        </p:nvSpPr>
        <p:spPr>
          <a:xfrm>
            <a:off x="9085275" y="2706190"/>
            <a:ext cx="886671" cy="3499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ilindro 46">
            <a:extLst>
              <a:ext uri="{FF2B5EF4-FFF2-40B4-BE49-F238E27FC236}">
                <a16:creationId xmlns:a16="http://schemas.microsoft.com/office/drawing/2014/main" id="{0753DC2F-B43F-466D-98B7-AA1FF8B84F29}"/>
              </a:ext>
            </a:extLst>
          </p:cNvPr>
          <p:cNvSpPr/>
          <p:nvPr/>
        </p:nvSpPr>
        <p:spPr>
          <a:xfrm>
            <a:off x="7425097" y="706454"/>
            <a:ext cx="1768393" cy="1414029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Modello polinomiale approssimato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48" name="Freccia in giù 47">
            <a:extLst>
              <a:ext uri="{FF2B5EF4-FFF2-40B4-BE49-F238E27FC236}">
                <a16:creationId xmlns:a16="http://schemas.microsoft.com/office/drawing/2014/main" id="{567E37E9-6D94-4F1C-950E-844B5780A60D}"/>
              </a:ext>
            </a:extLst>
          </p:cNvPr>
          <p:cNvSpPr/>
          <p:nvPr/>
        </p:nvSpPr>
        <p:spPr>
          <a:xfrm>
            <a:off x="8131027" y="2131816"/>
            <a:ext cx="356532" cy="54626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White papers | Nippon Pulse America, Inc.">
            <a:extLst>
              <a:ext uri="{FF2B5EF4-FFF2-40B4-BE49-F238E27FC236}">
                <a16:creationId xmlns:a16="http://schemas.microsoft.com/office/drawing/2014/main" id="{9F9526A7-CF09-4AD6-AA08-BF443B1B1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48" y="4414926"/>
            <a:ext cx="3391742" cy="187782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2" name="Picture 2" descr="DC motor speed vs PWM duty cycle - Electrical Engineering Stack Exchange">
            <a:extLst>
              <a:ext uri="{FF2B5EF4-FFF2-40B4-BE49-F238E27FC236}">
                <a16:creationId xmlns:a16="http://schemas.microsoft.com/office/drawing/2014/main" id="{1B088E70-B322-4AEA-89F8-F0D0F57A7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490" y="220892"/>
            <a:ext cx="2288898" cy="13310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EB2FB3-B9E3-4908-8B5F-D47AD29B9134}"/>
              </a:ext>
            </a:extLst>
          </p:cNvPr>
          <p:cNvSpPr txBox="1"/>
          <p:nvPr/>
        </p:nvSpPr>
        <p:spPr>
          <a:xfrm>
            <a:off x="167780" y="204114"/>
            <a:ext cx="307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Controllo motore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65528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E9B36FA8-995D-42BE-B6FE-A8535FBB0BD8}"/>
              </a:ext>
            </a:extLst>
          </p:cNvPr>
          <p:cNvSpPr/>
          <p:nvPr/>
        </p:nvSpPr>
        <p:spPr>
          <a:xfrm>
            <a:off x="1891651" y="1561047"/>
            <a:ext cx="1676400" cy="4839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Azimuth target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0759F912-F3AA-4145-8CB7-0282AA57B54B}"/>
              </a:ext>
            </a:extLst>
          </p:cNvPr>
          <p:cNvSpPr/>
          <p:nvPr/>
        </p:nvSpPr>
        <p:spPr>
          <a:xfrm>
            <a:off x="4415560" y="687127"/>
            <a:ext cx="1409350" cy="478172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IMU</a:t>
            </a:r>
            <a:endParaRPr lang="it-IT" dirty="0"/>
          </a:p>
        </p:txBody>
      </p:sp>
      <p:sp>
        <p:nvSpPr>
          <p:cNvPr id="5" name="Ottagono 4">
            <a:extLst>
              <a:ext uri="{FF2B5EF4-FFF2-40B4-BE49-F238E27FC236}">
                <a16:creationId xmlns:a16="http://schemas.microsoft.com/office/drawing/2014/main" id="{103A7440-CAC7-4F2D-83D8-7BE5317735FA}"/>
              </a:ext>
            </a:extLst>
          </p:cNvPr>
          <p:cNvSpPr/>
          <p:nvPr/>
        </p:nvSpPr>
        <p:spPr>
          <a:xfrm>
            <a:off x="4136305" y="1635082"/>
            <a:ext cx="1967859" cy="558509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Azimuth corrente</a:t>
            </a:r>
            <a:endParaRPr lang="it-IT" dirty="0"/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178D5F7D-BFFB-4B68-8550-8A7F28AD848A}"/>
              </a:ext>
            </a:extLst>
          </p:cNvPr>
          <p:cNvSpPr/>
          <p:nvPr/>
        </p:nvSpPr>
        <p:spPr>
          <a:xfrm>
            <a:off x="4993235" y="1165299"/>
            <a:ext cx="254000" cy="4513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ttagono 8">
            <a:extLst>
              <a:ext uri="{FF2B5EF4-FFF2-40B4-BE49-F238E27FC236}">
                <a16:creationId xmlns:a16="http://schemas.microsoft.com/office/drawing/2014/main" id="{4B9847D8-98D6-478A-AE4F-220F26B17A50}"/>
              </a:ext>
            </a:extLst>
          </p:cNvPr>
          <p:cNvSpPr/>
          <p:nvPr/>
        </p:nvSpPr>
        <p:spPr>
          <a:xfrm>
            <a:off x="1098959" y="2646406"/>
            <a:ext cx="8162486" cy="558509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/>
              <a:t>Azimuth rimanente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C5881031-28D4-46A9-AA1A-37E7C15CFFF5}"/>
              </a:ext>
            </a:extLst>
          </p:cNvPr>
          <p:cNvSpPr/>
          <p:nvPr/>
        </p:nvSpPr>
        <p:spPr>
          <a:xfrm>
            <a:off x="4961858" y="2193591"/>
            <a:ext cx="254000" cy="451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A59BCE1-33AD-4E61-841F-B4D711DB7287}"/>
              </a:ext>
            </a:extLst>
          </p:cNvPr>
          <p:cNvSpPr/>
          <p:nvPr/>
        </p:nvSpPr>
        <p:spPr>
          <a:xfrm rot="5400000">
            <a:off x="2367621" y="2185362"/>
            <a:ext cx="588698" cy="3161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88D94AD2-B065-4BE7-93B5-2FBB31AB6D0D}"/>
              </a:ext>
            </a:extLst>
          </p:cNvPr>
          <p:cNvSpPr/>
          <p:nvPr/>
        </p:nvSpPr>
        <p:spPr>
          <a:xfrm>
            <a:off x="982989" y="4673056"/>
            <a:ext cx="1426511" cy="4839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Velocità rover</a:t>
            </a:r>
            <a:endParaRPr lang="it-IT" sz="1600">
              <a:solidFill>
                <a:schemeClr val="tx1"/>
              </a:solidFill>
            </a:endParaRPr>
          </a:p>
        </p:txBody>
      </p:sp>
      <p:sp>
        <p:nvSpPr>
          <p:cNvPr id="29" name="Rombo 28">
            <a:extLst>
              <a:ext uri="{FF2B5EF4-FFF2-40B4-BE49-F238E27FC236}">
                <a16:creationId xmlns:a16="http://schemas.microsoft.com/office/drawing/2014/main" id="{B94A4358-0353-4595-A3B1-CA5BFCAB6B8A}"/>
              </a:ext>
            </a:extLst>
          </p:cNvPr>
          <p:cNvSpPr/>
          <p:nvPr/>
        </p:nvSpPr>
        <p:spPr>
          <a:xfrm>
            <a:off x="2914442" y="4915025"/>
            <a:ext cx="1307219" cy="1247292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Mot. SX</a:t>
            </a:r>
            <a:endParaRPr lang="it-IT"/>
          </a:p>
        </p:txBody>
      </p:sp>
      <p:sp>
        <p:nvSpPr>
          <p:cNvPr id="30" name="Rombo 29">
            <a:extLst>
              <a:ext uri="{FF2B5EF4-FFF2-40B4-BE49-F238E27FC236}">
                <a16:creationId xmlns:a16="http://schemas.microsoft.com/office/drawing/2014/main" id="{6F4272BB-91EB-4685-AA2A-C0FA36BC864E}"/>
              </a:ext>
            </a:extLst>
          </p:cNvPr>
          <p:cNvSpPr/>
          <p:nvPr/>
        </p:nvSpPr>
        <p:spPr>
          <a:xfrm>
            <a:off x="2914442" y="3667731"/>
            <a:ext cx="1307220" cy="1247293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Mot.DX</a:t>
            </a:r>
            <a:endParaRPr lang="it-IT"/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001C8973-5A31-4F68-B4FA-C4B1E9F53007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2409500" y="4291378"/>
            <a:ext cx="504942" cy="623647"/>
          </a:xfrm>
          <a:prstGeom prst="bentConnector3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4C5A61AB-1146-4944-8724-A443BA09E49E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2409500" y="4915025"/>
            <a:ext cx="504942" cy="623646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70BF0E99-2379-4154-A3F0-ABC15A08190A}"/>
              </a:ext>
            </a:extLst>
          </p:cNvPr>
          <p:cNvSpPr/>
          <p:nvPr/>
        </p:nvSpPr>
        <p:spPr>
          <a:xfrm>
            <a:off x="4425900" y="4679133"/>
            <a:ext cx="1426511" cy="4839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chemeClr val="tx1"/>
                </a:solidFill>
              </a:rPr>
              <a:t>Velocità</a:t>
            </a:r>
            <a:r>
              <a:rPr lang="en-US" sz="1600">
                <a:solidFill>
                  <a:schemeClr val="tx1"/>
                </a:solidFill>
              </a:rPr>
              <a:t> rover</a:t>
            </a:r>
            <a:endParaRPr lang="it-IT" sz="1600">
              <a:solidFill>
                <a:schemeClr val="tx1"/>
              </a:solidFill>
            </a:endParaRPr>
          </a:p>
        </p:txBody>
      </p:sp>
      <p:sp>
        <p:nvSpPr>
          <p:cNvPr id="38" name="Rombo 37">
            <a:extLst>
              <a:ext uri="{FF2B5EF4-FFF2-40B4-BE49-F238E27FC236}">
                <a16:creationId xmlns:a16="http://schemas.microsoft.com/office/drawing/2014/main" id="{5C514A5E-E713-410C-89F4-BC62A0191AA2}"/>
              </a:ext>
            </a:extLst>
          </p:cNvPr>
          <p:cNvSpPr/>
          <p:nvPr/>
        </p:nvSpPr>
        <p:spPr>
          <a:xfrm>
            <a:off x="6357353" y="4921102"/>
            <a:ext cx="1307219" cy="1247292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Mot. SX</a:t>
            </a:r>
            <a:endParaRPr lang="it-IT"/>
          </a:p>
        </p:txBody>
      </p:sp>
      <p:sp>
        <p:nvSpPr>
          <p:cNvPr id="39" name="Rombo 38">
            <a:extLst>
              <a:ext uri="{FF2B5EF4-FFF2-40B4-BE49-F238E27FC236}">
                <a16:creationId xmlns:a16="http://schemas.microsoft.com/office/drawing/2014/main" id="{3C8576B2-661D-4508-B421-1149692CACA0}"/>
              </a:ext>
            </a:extLst>
          </p:cNvPr>
          <p:cNvSpPr/>
          <p:nvPr/>
        </p:nvSpPr>
        <p:spPr>
          <a:xfrm>
            <a:off x="6357353" y="3673808"/>
            <a:ext cx="1307220" cy="1247293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Mot.DX</a:t>
            </a:r>
            <a:endParaRPr lang="it-IT"/>
          </a:p>
        </p:txBody>
      </p: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2A60AD41-16F2-4F1A-802E-D4373763A295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852411" y="4297455"/>
            <a:ext cx="504942" cy="623647"/>
          </a:xfrm>
          <a:prstGeom prst="bentConnector3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a gomito 40">
            <a:extLst>
              <a:ext uri="{FF2B5EF4-FFF2-40B4-BE49-F238E27FC236}">
                <a16:creationId xmlns:a16="http://schemas.microsoft.com/office/drawing/2014/main" id="{08D43D33-8908-4AC9-8CEB-BAA9558CB028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852411" y="4921102"/>
            <a:ext cx="504942" cy="623646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0E7EF74E-8205-4ECD-A7A3-1F8E7D26C78C}"/>
              </a:ext>
            </a:extLst>
          </p:cNvPr>
          <p:cNvSpPr/>
          <p:nvPr/>
        </p:nvSpPr>
        <p:spPr>
          <a:xfrm>
            <a:off x="8185003" y="4679134"/>
            <a:ext cx="1426511" cy="4839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chemeClr val="tx1"/>
                </a:solidFill>
              </a:rPr>
              <a:t>Velocità</a:t>
            </a:r>
            <a:r>
              <a:rPr lang="en-US" sz="1600">
                <a:solidFill>
                  <a:schemeClr val="tx1"/>
                </a:solidFill>
              </a:rPr>
              <a:t> rover</a:t>
            </a:r>
            <a:endParaRPr lang="it-IT" sz="1600">
              <a:solidFill>
                <a:schemeClr val="tx1"/>
              </a:solidFill>
            </a:endParaRPr>
          </a:p>
        </p:txBody>
      </p:sp>
      <p:sp>
        <p:nvSpPr>
          <p:cNvPr id="43" name="Rombo 42">
            <a:extLst>
              <a:ext uri="{FF2B5EF4-FFF2-40B4-BE49-F238E27FC236}">
                <a16:creationId xmlns:a16="http://schemas.microsoft.com/office/drawing/2014/main" id="{32C7C39C-DCC7-4F7C-AED1-3EACEB19D4F1}"/>
              </a:ext>
            </a:extLst>
          </p:cNvPr>
          <p:cNvSpPr/>
          <p:nvPr/>
        </p:nvSpPr>
        <p:spPr>
          <a:xfrm>
            <a:off x="10116456" y="4921103"/>
            <a:ext cx="1307219" cy="1247292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Mot. SX</a:t>
            </a:r>
            <a:endParaRPr lang="it-IT"/>
          </a:p>
        </p:txBody>
      </p:sp>
      <p:sp>
        <p:nvSpPr>
          <p:cNvPr id="44" name="Rombo 43">
            <a:extLst>
              <a:ext uri="{FF2B5EF4-FFF2-40B4-BE49-F238E27FC236}">
                <a16:creationId xmlns:a16="http://schemas.microsoft.com/office/drawing/2014/main" id="{CA7EAC70-5904-4323-BDF3-495D2FB0DE90}"/>
              </a:ext>
            </a:extLst>
          </p:cNvPr>
          <p:cNvSpPr/>
          <p:nvPr/>
        </p:nvSpPr>
        <p:spPr>
          <a:xfrm>
            <a:off x="10116456" y="3673809"/>
            <a:ext cx="1307220" cy="1247293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Mot.DX</a:t>
            </a:r>
            <a:endParaRPr lang="it-IT"/>
          </a:p>
        </p:txBody>
      </p: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F608C98F-E3EB-4A32-B075-2ADBE4DB5220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9611514" y="4297456"/>
            <a:ext cx="504942" cy="623647"/>
          </a:xfrm>
          <a:prstGeom prst="bentConnector3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onnettore a gomito 45">
            <a:extLst>
              <a:ext uri="{FF2B5EF4-FFF2-40B4-BE49-F238E27FC236}">
                <a16:creationId xmlns:a16="http://schemas.microsoft.com/office/drawing/2014/main" id="{55AB1F14-A8DC-4B50-8844-E2748735E151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9611514" y="4921103"/>
            <a:ext cx="504942" cy="623646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859D0494-59B1-4F31-A8E2-C7B5F9ED7804}"/>
              </a:ext>
            </a:extLst>
          </p:cNvPr>
          <p:cNvSpPr txBox="1"/>
          <p:nvPr/>
        </p:nvSpPr>
        <p:spPr>
          <a:xfrm>
            <a:off x="5732186" y="5369394"/>
            <a:ext cx="389855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+k</a:t>
            </a:r>
            <a:endParaRPr lang="it-IT" sz="1600">
              <a:solidFill>
                <a:schemeClr val="tx1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97CF4562-38D5-4A38-ABF9-20932510C1E4}"/>
              </a:ext>
            </a:extLst>
          </p:cNvPr>
          <p:cNvSpPr txBox="1"/>
          <p:nvPr/>
        </p:nvSpPr>
        <p:spPr>
          <a:xfrm>
            <a:off x="9489773" y="4122100"/>
            <a:ext cx="389855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+k</a:t>
            </a:r>
            <a:endParaRPr lang="it-IT" sz="1600">
              <a:solidFill>
                <a:schemeClr val="tx1"/>
              </a:solidFill>
            </a:endParaRPr>
          </a:p>
        </p:txBody>
      </p:sp>
      <p:sp>
        <p:nvSpPr>
          <p:cNvPr id="52" name="Freccia in giù 51">
            <a:extLst>
              <a:ext uri="{FF2B5EF4-FFF2-40B4-BE49-F238E27FC236}">
                <a16:creationId xmlns:a16="http://schemas.microsoft.com/office/drawing/2014/main" id="{2B1EEBB2-76EE-4B8D-8926-F1D4B27DC3A7}"/>
              </a:ext>
            </a:extLst>
          </p:cNvPr>
          <p:cNvSpPr/>
          <p:nvPr/>
        </p:nvSpPr>
        <p:spPr>
          <a:xfrm>
            <a:off x="1208014" y="3204915"/>
            <a:ext cx="681056" cy="146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it-IT"/>
          </a:p>
        </p:txBody>
      </p:sp>
      <p:sp>
        <p:nvSpPr>
          <p:cNvPr id="53" name="Freccia in giù 52">
            <a:extLst>
              <a:ext uri="{FF2B5EF4-FFF2-40B4-BE49-F238E27FC236}">
                <a16:creationId xmlns:a16="http://schemas.microsoft.com/office/drawing/2014/main" id="{FED248DD-599E-4EC9-B25B-8EE6A5360FA1}"/>
              </a:ext>
            </a:extLst>
          </p:cNvPr>
          <p:cNvSpPr/>
          <p:nvPr/>
        </p:nvSpPr>
        <p:spPr>
          <a:xfrm>
            <a:off x="4790884" y="3213527"/>
            <a:ext cx="681056" cy="1459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+</a:t>
            </a:r>
            <a:endParaRPr lang="it-IT"/>
          </a:p>
        </p:txBody>
      </p:sp>
      <p:sp>
        <p:nvSpPr>
          <p:cNvPr id="54" name="Freccia in giù 53">
            <a:extLst>
              <a:ext uri="{FF2B5EF4-FFF2-40B4-BE49-F238E27FC236}">
                <a16:creationId xmlns:a16="http://schemas.microsoft.com/office/drawing/2014/main" id="{FDB65077-B566-4CFB-A2E3-3ECD019194FD}"/>
              </a:ext>
            </a:extLst>
          </p:cNvPr>
          <p:cNvSpPr/>
          <p:nvPr/>
        </p:nvSpPr>
        <p:spPr>
          <a:xfrm>
            <a:off x="8468708" y="3213526"/>
            <a:ext cx="681056" cy="1466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-</a:t>
            </a:r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9DBADBFA-EEB5-4EE3-BB5F-A1BC3DB8ED7D}"/>
              </a:ext>
            </a:extLst>
          </p:cNvPr>
          <p:cNvSpPr txBox="1"/>
          <p:nvPr/>
        </p:nvSpPr>
        <p:spPr>
          <a:xfrm>
            <a:off x="5726962" y="4070077"/>
            <a:ext cx="389855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-k</a:t>
            </a:r>
            <a:endParaRPr lang="it-IT" sz="1600">
              <a:solidFill>
                <a:schemeClr val="tx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5531E0C-725C-4088-B9E2-42BA144A8276}"/>
              </a:ext>
            </a:extLst>
          </p:cNvPr>
          <p:cNvSpPr txBox="1"/>
          <p:nvPr/>
        </p:nvSpPr>
        <p:spPr>
          <a:xfrm>
            <a:off x="9484907" y="5416343"/>
            <a:ext cx="389855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600">
                <a:solidFill>
                  <a:schemeClr val="tx1"/>
                </a:solidFill>
              </a:rPr>
              <a:t>-k</a:t>
            </a:r>
            <a:endParaRPr lang="it-IT" sz="1600">
              <a:solidFill>
                <a:schemeClr val="tx1"/>
              </a:solidFill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1027750-09A0-46B2-B8E8-AA30659447A9}"/>
              </a:ext>
            </a:extLst>
          </p:cNvPr>
          <p:cNvSpPr txBox="1"/>
          <p:nvPr/>
        </p:nvSpPr>
        <p:spPr>
          <a:xfrm>
            <a:off x="134223" y="184558"/>
            <a:ext cx="343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Movimento con direzione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47988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E9B36FA8-995D-42BE-B6FE-A8535FBB0BD8}"/>
              </a:ext>
            </a:extLst>
          </p:cNvPr>
          <p:cNvSpPr/>
          <p:nvPr/>
        </p:nvSpPr>
        <p:spPr>
          <a:xfrm>
            <a:off x="1891651" y="1561047"/>
            <a:ext cx="1676400" cy="4839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Azimuth target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Esagono 3">
            <a:extLst>
              <a:ext uri="{FF2B5EF4-FFF2-40B4-BE49-F238E27FC236}">
                <a16:creationId xmlns:a16="http://schemas.microsoft.com/office/drawing/2014/main" id="{0759F912-F3AA-4145-8CB7-0282AA57B54B}"/>
              </a:ext>
            </a:extLst>
          </p:cNvPr>
          <p:cNvSpPr/>
          <p:nvPr/>
        </p:nvSpPr>
        <p:spPr>
          <a:xfrm>
            <a:off x="4415560" y="687127"/>
            <a:ext cx="1409350" cy="478172"/>
          </a:xfrm>
          <a:prstGeom prst="hex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IMU</a:t>
            </a:r>
            <a:endParaRPr lang="it-IT" dirty="0"/>
          </a:p>
        </p:txBody>
      </p:sp>
      <p:sp>
        <p:nvSpPr>
          <p:cNvPr id="5" name="Ottagono 4">
            <a:extLst>
              <a:ext uri="{FF2B5EF4-FFF2-40B4-BE49-F238E27FC236}">
                <a16:creationId xmlns:a16="http://schemas.microsoft.com/office/drawing/2014/main" id="{103A7440-CAC7-4F2D-83D8-7BE5317735FA}"/>
              </a:ext>
            </a:extLst>
          </p:cNvPr>
          <p:cNvSpPr/>
          <p:nvPr/>
        </p:nvSpPr>
        <p:spPr>
          <a:xfrm>
            <a:off x="4136305" y="1635082"/>
            <a:ext cx="1967859" cy="558509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Azimuth corrente</a:t>
            </a:r>
            <a:endParaRPr lang="it-IT" dirty="0"/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178D5F7D-BFFB-4B68-8550-8A7F28AD848A}"/>
              </a:ext>
            </a:extLst>
          </p:cNvPr>
          <p:cNvSpPr/>
          <p:nvPr/>
        </p:nvSpPr>
        <p:spPr>
          <a:xfrm>
            <a:off x="4993235" y="1165299"/>
            <a:ext cx="254000" cy="4513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ttagono 8">
            <a:extLst>
              <a:ext uri="{FF2B5EF4-FFF2-40B4-BE49-F238E27FC236}">
                <a16:creationId xmlns:a16="http://schemas.microsoft.com/office/drawing/2014/main" id="{4B9847D8-98D6-478A-AE4F-220F26B17A50}"/>
              </a:ext>
            </a:extLst>
          </p:cNvPr>
          <p:cNvSpPr/>
          <p:nvPr/>
        </p:nvSpPr>
        <p:spPr>
          <a:xfrm>
            <a:off x="1098959" y="2646406"/>
            <a:ext cx="8162486" cy="558509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/>
              <a:t>Azimuth rimanente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C5881031-28D4-46A9-AA1A-37E7C15CFFF5}"/>
              </a:ext>
            </a:extLst>
          </p:cNvPr>
          <p:cNvSpPr/>
          <p:nvPr/>
        </p:nvSpPr>
        <p:spPr>
          <a:xfrm>
            <a:off x="4961858" y="2193591"/>
            <a:ext cx="254000" cy="451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EA59BCE1-33AD-4E61-841F-B4D711DB7287}"/>
              </a:ext>
            </a:extLst>
          </p:cNvPr>
          <p:cNvSpPr/>
          <p:nvPr/>
        </p:nvSpPr>
        <p:spPr>
          <a:xfrm rot="5400000">
            <a:off x="2367621" y="2185362"/>
            <a:ext cx="588698" cy="31616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88D94AD2-B065-4BE7-93B5-2FBB31AB6D0D}"/>
              </a:ext>
            </a:extLst>
          </p:cNvPr>
          <p:cNvSpPr/>
          <p:nvPr/>
        </p:nvSpPr>
        <p:spPr>
          <a:xfrm>
            <a:off x="815209" y="4673056"/>
            <a:ext cx="1426511" cy="4839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Finito</a:t>
            </a:r>
            <a:endParaRPr lang="it-IT" sz="1600">
              <a:solidFill>
                <a:schemeClr val="tx1"/>
              </a:solidFill>
            </a:endParaRP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70BF0E99-2379-4154-A3F0-ABC15A08190A}"/>
              </a:ext>
            </a:extLst>
          </p:cNvPr>
          <p:cNvSpPr/>
          <p:nvPr/>
        </p:nvSpPr>
        <p:spPr>
          <a:xfrm>
            <a:off x="3715673" y="4675695"/>
            <a:ext cx="1426511" cy="4839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>
                <a:solidFill>
                  <a:schemeClr val="tx1"/>
                </a:solidFill>
              </a:rPr>
              <a:t>Velocità</a:t>
            </a:r>
            <a:r>
              <a:rPr lang="en-US" sz="1400">
                <a:solidFill>
                  <a:schemeClr val="tx1"/>
                </a:solidFill>
              </a:rPr>
              <a:t> rover</a:t>
            </a:r>
            <a:endParaRPr lang="it-IT" sz="1400">
              <a:solidFill>
                <a:schemeClr val="tx1"/>
              </a:solidFill>
            </a:endParaRPr>
          </a:p>
        </p:txBody>
      </p:sp>
      <p:sp>
        <p:nvSpPr>
          <p:cNvPr id="38" name="Rombo 37">
            <a:extLst>
              <a:ext uri="{FF2B5EF4-FFF2-40B4-BE49-F238E27FC236}">
                <a16:creationId xmlns:a16="http://schemas.microsoft.com/office/drawing/2014/main" id="{5C514A5E-E713-410C-89F4-BC62A0191AA2}"/>
              </a:ext>
            </a:extLst>
          </p:cNvPr>
          <p:cNvSpPr/>
          <p:nvPr/>
        </p:nvSpPr>
        <p:spPr>
          <a:xfrm>
            <a:off x="3748376" y="5134458"/>
            <a:ext cx="1307219" cy="1247292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Mot. SX</a:t>
            </a:r>
            <a:endParaRPr lang="it-IT"/>
          </a:p>
        </p:txBody>
      </p:sp>
      <p:sp>
        <p:nvSpPr>
          <p:cNvPr id="52" name="Freccia in giù 51">
            <a:extLst>
              <a:ext uri="{FF2B5EF4-FFF2-40B4-BE49-F238E27FC236}">
                <a16:creationId xmlns:a16="http://schemas.microsoft.com/office/drawing/2014/main" id="{2B1EEBB2-76EE-4B8D-8926-F1D4B27DC3A7}"/>
              </a:ext>
            </a:extLst>
          </p:cNvPr>
          <p:cNvSpPr/>
          <p:nvPr/>
        </p:nvSpPr>
        <p:spPr>
          <a:xfrm>
            <a:off x="1208014" y="3204915"/>
            <a:ext cx="681056" cy="14681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it-IT"/>
          </a:p>
        </p:txBody>
      </p:sp>
      <p:sp>
        <p:nvSpPr>
          <p:cNvPr id="53" name="Freccia in giù 52">
            <a:extLst>
              <a:ext uri="{FF2B5EF4-FFF2-40B4-BE49-F238E27FC236}">
                <a16:creationId xmlns:a16="http://schemas.microsoft.com/office/drawing/2014/main" id="{FED248DD-599E-4EC9-B25B-8EE6A5360FA1}"/>
              </a:ext>
            </a:extLst>
          </p:cNvPr>
          <p:cNvSpPr/>
          <p:nvPr/>
        </p:nvSpPr>
        <p:spPr>
          <a:xfrm>
            <a:off x="4790884" y="3213527"/>
            <a:ext cx="681056" cy="14595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+</a:t>
            </a:r>
            <a:endParaRPr lang="it-IT"/>
          </a:p>
        </p:txBody>
      </p:sp>
      <p:sp>
        <p:nvSpPr>
          <p:cNvPr id="54" name="Freccia in giù 53">
            <a:extLst>
              <a:ext uri="{FF2B5EF4-FFF2-40B4-BE49-F238E27FC236}">
                <a16:creationId xmlns:a16="http://schemas.microsoft.com/office/drawing/2014/main" id="{FDB65077-B566-4CFB-A2E3-3ECD019194FD}"/>
              </a:ext>
            </a:extLst>
          </p:cNvPr>
          <p:cNvSpPr/>
          <p:nvPr/>
        </p:nvSpPr>
        <p:spPr>
          <a:xfrm>
            <a:off x="8468708" y="3213526"/>
            <a:ext cx="681056" cy="1466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-</a:t>
            </a:r>
            <a:endParaRPr lang="it-IT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41027750-09A0-46B2-B8E8-AA30659447A9}"/>
              </a:ext>
            </a:extLst>
          </p:cNvPr>
          <p:cNvSpPr txBox="1"/>
          <p:nvPr/>
        </p:nvSpPr>
        <p:spPr>
          <a:xfrm>
            <a:off x="134223" y="184558"/>
            <a:ext cx="343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Rotazione sul posto</a:t>
            </a:r>
            <a:endParaRPr lang="it-IT" sz="2400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E5149B51-1CB6-474C-A214-E7A3E1107E9D}"/>
              </a:ext>
            </a:extLst>
          </p:cNvPr>
          <p:cNvSpPr/>
          <p:nvPr/>
        </p:nvSpPr>
        <p:spPr>
          <a:xfrm>
            <a:off x="5142184" y="4672541"/>
            <a:ext cx="1426511" cy="4839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-</a:t>
            </a:r>
            <a:r>
              <a:rPr lang="en-US" sz="1400">
                <a:solidFill>
                  <a:schemeClr val="tx1"/>
                </a:solidFill>
              </a:rPr>
              <a:t> Velocità rover</a:t>
            </a:r>
            <a:endParaRPr lang="it-IT" sz="1400">
              <a:solidFill>
                <a:schemeClr val="tx1"/>
              </a:solidFill>
            </a:endParaRPr>
          </a:p>
        </p:txBody>
      </p:sp>
      <p:sp>
        <p:nvSpPr>
          <p:cNvPr id="34" name="Rombo 33">
            <a:extLst>
              <a:ext uri="{FF2B5EF4-FFF2-40B4-BE49-F238E27FC236}">
                <a16:creationId xmlns:a16="http://schemas.microsoft.com/office/drawing/2014/main" id="{8BD66359-32BA-4BE5-8D97-537641602938}"/>
              </a:ext>
            </a:extLst>
          </p:cNvPr>
          <p:cNvSpPr/>
          <p:nvPr/>
        </p:nvSpPr>
        <p:spPr>
          <a:xfrm>
            <a:off x="5174887" y="5131304"/>
            <a:ext cx="1307219" cy="1247292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Mot. DX</a:t>
            </a:r>
            <a:endParaRPr lang="it-IT"/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80F6DBDD-4241-43C0-B1E9-664148610144}"/>
              </a:ext>
            </a:extLst>
          </p:cNvPr>
          <p:cNvSpPr/>
          <p:nvPr/>
        </p:nvSpPr>
        <p:spPr>
          <a:xfrm>
            <a:off x="7388513" y="4667099"/>
            <a:ext cx="1426511" cy="4839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-</a:t>
            </a:r>
            <a:r>
              <a:rPr lang="en-US" sz="1100">
                <a:solidFill>
                  <a:schemeClr val="tx1"/>
                </a:solidFill>
              </a:rPr>
              <a:t> </a:t>
            </a:r>
            <a:r>
              <a:rPr lang="en-US" sz="1400">
                <a:solidFill>
                  <a:schemeClr val="tx1"/>
                </a:solidFill>
              </a:rPr>
              <a:t>Velocità rover</a:t>
            </a:r>
            <a:endParaRPr lang="it-IT" sz="1400">
              <a:solidFill>
                <a:schemeClr val="tx1"/>
              </a:solidFill>
            </a:endParaRPr>
          </a:p>
        </p:txBody>
      </p:sp>
      <p:sp>
        <p:nvSpPr>
          <p:cNvPr id="36" name="Rombo 35">
            <a:extLst>
              <a:ext uri="{FF2B5EF4-FFF2-40B4-BE49-F238E27FC236}">
                <a16:creationId xmlns:a16="http://schemas.microsoft.com/office/drawing/2014/main" id="{812CE5D1-7EC0-4A2B-9FE2-6E0D8CC4B2A0}"/>
              </a:ext>
            </a:extLst>
          </p:cNvPr>
          <p:cNvSpPr/>
          <p:nvPr/>
        </p:nvSpPr>
        <p:spPr>
          <a:xfrm>
            <a:off x="7421216" y="5125862"/>
            <a:ext cx="1307219" cy="1247292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Mot. SX</a:t>
            </a:r>
            <a:endParaRPr lang="it-IT"/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B8C21FB8-7AB8-4DA1-86B3-D608414F1981}"/>
              </a:ext>
            </a:extLst>
          </p:cNvPr>
          <p:cNvSpPr/>
          <p:nvPr/>
        </p:nvSpPr>
        <p:spPr>
          <a:xfrm>
            <a:off x="8815024" y="4663945"/>
            <a:ext cx="1426511" cy="4839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Velocità rover</a:t>
            </a:r>
            <a:endParaRPr lang="it-IT" sz="1400">
              <a:solidFill>
                <a:schemeClr val="tx1"/>
              </a:solidFill>
            </a:endParaRPr>
          </a:p>
        </p:txBody>
      </p:sp>
      <p:sp>
        <p:nvSpPr>
          <p:cNvPr id="49" name="Rombo 48">
            <a:extLst>
              <a:ext uri="{FF2B5EF4-FFF2-40B4-BE49-F238E27FC236}">
                <a16:creationId xmlns:a16="http://schemas.microsoft.com/office/drawing/2014/main" id="{2236F1D0-3DB3-4923-A0B5-7DAB1B36DFBC}"/>
              </a:ext>
            </a:extLst>
          </p:cNvPr>
          <p:cNvSpPr/>
          <p:nvPr/>
        </p:nvSpPr>
        <p:spPr>
          <a:xfrm>
            <a:off x="8847727" y="5122708"/>
            <a:ext cx="1307219" cy="1247292"/>
          </a:xfrm>
          <a:prstGeom prst="diamon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Mot. DX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91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BF81C2-37AF-4F4A-941D-DF6E1331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Messaggi dal rover al software</a:t>
            </a:r>
            <a:endParaRPr lang="it-IT" sz="4000">
              <a:solidFill>
                <a:srgbClr val="FFFFFF"/>
              </a:solidFill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8720018E-0A02-44CE-AA8B-DAD697E9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Accelerometro (vibrazioni rover)</a:t>
            </a:r>
          </a:p>
          <a:p>
            <a:r>
              <a:rPr lang="en-US" sz="2000"/>
              <a:t>Magnetometro (azimuth)</a:t>
            </a:r>
          </a:p>
          <a:p>
            <a:r>
              <a:rPr lang="it-IT" sz="2000"/>
              <a:t>Dati sensori distanza</a:t>
            </a:r>
          </a:p>
          <a:p>
            <a:r>
              <a:rPr lang="it-IT" sz="2000"/>
              <a:t>Voltaggio e amperaggio sistema</a:t>
            </a:r>
          </a:p>
          <a:p>
            <a:r>
              <a:rPr lang="it-IT" sz="2000"/>
              <a:t>Feedback RPM motori</a:t>
            </a:r>
          </a:p>
          <a:p>
            <a:r>
              <a:rPr lang="it-IT" sz="2000"/>
              <a:t>Coordinate correnti e target</a:t>
            </a:r>
          </a:p>
          <a:p>
            <a:r>
              <a:rPr lang="it-IT" sz="2000"/>
              <a:t>Messaggio di arrivo al target</a:t>
            </a:r>
          </a:p>
          <a:p>
            <a:r>
              <a:rPr lang="it-IT" sz="2000"/>
              <a:t>Log di esecuzione, identificativo per connessione</a:t>
            </a:r>
          </a:p>
          <a:p>
            <a:pPr marL="0" indent="0">
              <a:buNone/>
            </a:pP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50706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457C71-0591-47FF-B480-20940A46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/>
              <a:t>Messaggi da software a rover</a:t>
            </a:r>
            <a:endParaRPr lang="it-IT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982A34-5EA5-4D38-970F-881F16EC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200"/>
              <a:t>Ping identificazione</a:t>
            </a:r>
            <a:endParaRPr lang="it-IT" sz="2200"/>
          </a:p>
          <a:p>
            <a:r>
              <a:rPr lang="it-IT" sz="2200"/>
              <a:t>Impostazione target di movimento:</a:t>
            </a:r>
          </a:p>
          <a:p>
            <a:pPr lvl="1"/>
            <a:r>
              <a:rPr lang="it-IT" sz="2200"/>
              <a:t>Avanti X metri</a:t>
            </a:r>
          </a:p>
          <a:p>
            <a:pPr lvl="1"/>
            <a:r>
              <a:rPr lang="en-US" sz="2200"/>
              <a:t>Avanti X metri con azimuth α</a:t>
            </a:r>
          </a:p>
          <a:p>
            <a:pPr lvl="1"/>
            <a:r>
              <a:rPr lang="en-US" sz="2200"/>
              <a:t>Avanti continuo fino stop</a:t>
            </a:r>
          </a:p>
          <a:p>
            <a:pPr lvl="1"/>
            <a:r>
              <a:rPr lang="en-US" sz="2200"/>
              <a:t>Rotazione sul posto di α gradi</a:t>
            </a:r>
          </a:p>
          <a:p>
            <a:pPr lvl="1"/>
            <a:r>
              <a:rPr lang="en-US" sz="2200"/>
              <a:t>Stop</a:t>
            </a:r>
          </a:p>
          <a:p>
            <a:r>
              <a:rPr lang="en-US" sz="2200"/>
              <a:t>Imposta velocità massima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16439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199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Messaggi dal rover al software</vt:lpstr>
      <vt:lpstr>Messaggi da software a rover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Cipriani</dc:creator>
  <cp:lastModifiedBy>Marco Cipriani</cp:lastModifiedBy>
  <cp:revision>16</cp:revision>
  <dcterms:created xsi:type="dcterms:W3CDTF">2021-03-22T19:23:12Z</dcterms:created>
  <dcterms:modified xsi:type="dcterms:W3CDTF">2021-03-23T16:50:19Z</dcterms:modified>
</cp:coreProperties>
</file>