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6" r:id="rId6"/>
    <p:sldId id="264" r:id="rId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ECF30-842C-4CD7-9142-2D10C1CF09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D95C9A-AF39-4871-A04D-21EEB04148AB}">
      <dgm:prSet/>
      <dgm:spPr/>
      <dgm:t>
        <a:bodyPr/>
        <a:lstStyle/>
        <a:p>
          <a:pPr algn="r" rtl="1"/>
          <a:r>
            <a:rPr lang="he-IL" dirty="0"/>
            <a:t>ליותר מ</a:t>
          </a:r>
          <a:r>
            <a:rPr lang="en-US" dirty="0"/>
            <a:t> 85% </a:t>
          </a:r>
          <a:r>
            <a:rPr lang="he-IL" dirty="0"/>
            <a:t>מהבוגרים בישראל יש כרטיס אשראי, למרות האזהרות ולמרות הנפילות כתוצאה משימוש בלתי מחושב – כרטיס האשראי הפך לידידו הנאמן של האדם במקום הכסף המזומן</a:t>
          </a:r>
          <a:r>
            <a:rPr lang="en-US" b="1" dirty="0"/>
            <a:t>.</a:t>
          </a:r>
          <a:endParaRPr lang="en-US" dirty="0"/>
        </a:p>
      </dgm:t>
    </dgm:pt>
    <dgm:pt modelId="{9BA1DD4A-3C7C-40FF-9388-94B89E047040}" type="parTrans" cxnId="{668812C3-FC6D-40F8-BC28-2EAE48DFED99}">
      <dgm:prSet/>
      <dgm:spPr/>
      <dgm:t>
        <a:bodyPr/>
        <a:lstStyle/>
        <a:p>
          <a:endParaRPr lang="en-US"/>
        </a:p>
      </dgm:t>
    </dgm:pt>
    <dgm:pt modelId="{0E9C1564-0FD6-4CFE-8100-95B771EA347E}" type="sibTrans" cxnId="{668812C3-FC6D-40F8-BC28-2EAE48DFED99}">
      <dgm:prSet/>
      <dgm:spPr/>
      <dgm:t>
        <a:bodyPr/>
        <a:lstStyle/>
        <a:p>
          <a:endParaRPr lang="en-US"/>
        </a:p>
      </dgm:t>
    </dgm:pt>
    <dgm:pt modelId="{27E1304B-8E3D-4771-ADA0-9F7E48C26612}">
      <dgm:prSet/>
      <dgm:spPr/>
      <dgm:t>
        <a:bodyPr/>
        <a:lstStyle/>
        <a:p>
          <a:pPr algn="r"/>
          <a:r>
            <a:rPr lang="he-IL" dirty="0"/>
            <a:t>לחברות האשראי יש מטרה להגדיל את לקוחותיהם ואת כרטיסי האשראי בהחזקתם, אך כמובן לתת את כרטיס האשראי ללקוחות אשר יעמדו בהוצאותיהם עם כרטיס האשראי בלבד.</a:t>
          </a:r>
          <a:endParaRPr lang="en-US" dirty="0"/>
        </a:p>
      </dgm:t>
    </dgm:pt>
    <dgm:pt modelId="{178DF195-4E2D-41B6-AA6C-E0B8638B8181}" type="parTrans" cxnId="{13C3CE86-4EC5-4F55-BFA3-688AD62B7290}">
      <dgm:prSet/>
      <dgm:spPr/>
      <dgm:t>
        <a:bodyPr/>
        <a:lstStyle/>
        <a:p>
          <a:endParaRPr lang="en-US"/>
        </a:p>
      </dgm:t>
    </dgm:pt>
    <dgm:pt modelId="{684E3091-76AE-4662-AAD0-B1012C92B8DD}" type="sibTrans" cxnId="{13C3CE86-4EC5-4F55-BFA3-688AD62B7290}">
      <dgm:prSet/>
      <dgm:spPr/>
      <dgm:t>
        <a:bodyPr/>
        <a:lstStyle/>
        <a:p>
          <a:endParaRPr lang="en-US"/>
        </a:p>
      </dgm:t>
    </dgm:pt>
    <dgm:pt modelId="{7CC28874-1416-4C70-9B4D-4B8EF8C127E1}">
      <dgm:prSet/>
      <dgm:spPr/>
      <dgm:t>
        <a:bodyPr/>
        <a:lstStyle/>
        <a:p>
          <a:pPr algn="r"/>
          <a:r>
            <a:rPr lang="he-IL" dirty="0"/>
            <a:t>מטרת המערכת היא לתת למשתמש לעובד הבנק תשובה האם ניתן לספק ללקוח כרטיס אשראי או לא </a:t>
          </a:r>
          <a:endParaRPr lang="en-US" dirty="0"/>
        </a:p>
      </dgm:t>
    </dgm:pt>
    <dgm:pt modelId="{EE75AB71-B7C9-4BB8-8980-4C9B00A3C453}" type="parTrans" cxnId="{AD25D651-8DA7-4EAC-9060-16D9CB3125DB}">
      <dgm:prSet/>
      <dgm:spPr/>
      <dgm:t>
        <a:bodyPr/>
        <a:lstStyle/>
        <a:p>
          <a:endParaRPr lang="en-US"/>
        </a:p>
      </dgm:t>
    </dgm:pt>
    <dgm:pt modelId="{5209D068-A5F9-4CCE-AD61-85FF9C500B1B}" type="sibTrans" cxnId="{AD25D651-8DA7-4EAC-9060-16D9CB3125DB}">
      <dgm:prSet/>
      <dgm:spPr/>
      <dgm:t>
        <a:bodyPr/>
        <a:lstStyle/>
        <a:p>
          <a:endParaRPr lang="en-US"/>
        </a:p>
      </dgm:t>
    </dgm:pt>
    <dgm:pt modelId="{58822672-4319-4F40-A431-35FBCA14F612}">
      <dgm:prSet/>
      <dgm:spPr/>
      <dgm:t>
        <a:bodyPr/>
        <a:lstStyle/>
        <a:p>
          <a:pPr algn="r" rtl="1"/>
          <a:r>
            <a:rPr lang="he-IL" dirty="0"/>
            <a:t>המערכת מתבססת על למידת מכונה של בסיס מאגר נתונים מאתר </a:t>
          </a:r>
          <a:r>
            <a:rPr lang="en-US" dirty="0"/>
            <a:t>Kaggle</a:t>
          </a:r>
          <a:r>
            <a:rPr lang="he-IL" dirty="0"/>
            <a:t>.</a:t>
          </a:r>
          <a:endParaRPr lang="en-US" dirty="0"/>
        </a:p>
      </dgm:t>
    </dgm:pt>
    <dgm:pt modelId="{A23FCAEB-26D5-4E60-ADAB-DE160E050D91}" type="parTrans" cxnId="{0DBBE7C5-685B-432B-81B9-54CE3FD760D8}">
      <dgm:prSet/>
      <dgm:spPr/>
      <dgm:t>
        <a:bodyPr/>
        <a:lstStyle/>
        <a:p>
          <a:endParaRPr lang="en-US"/>
        </a:p>
      </dgm:t>
    </dgm:pt>
    <dgm:pt modelId="{56684190-3DD8-4024-8CE5-C472F1C815C1}" type="sibTrans" cxnId="{0DBBE7C5-685B-432B-81B9-54CE3FD760D8}">
      <dgm:prSet/>
      <dgm:spPr/>
      <dgm:t>
        <a:bodyPr/>
        <a:lstStyle/>
        <a:p>
          <a:endParaRPr lang="en-US"/>
        </a:p>
      </dgm:t>
    </dgm:pt>
    <dgm:pt modelId="{D3D3150D-D97C-4549-AFEF-E3E28C95589E}">
      <dgm:prSet/>
      <dgm:spPr/>
      <dgm:t>
        <a:bodyPr/>
        <a:lstStyle/>
        <a:p>
          <a:pPr algn="r" rtl="1"/>
          <a:r>
            <a:rPr lang="he-IL" dirty="0"/>
            <a:t>מטרת הפרויקט הינה בניית מערכת שמשלבת טכנולוגית </a:t>
          </a:r>
          <a:r>
            <a:rPr lang="en-US" dirty="0"/>
            <a:t>Angular</a:t>
          </a:r>
          <a:r>
            <a:rPr lang="he-IL" dirty="0"/>
            <a:t> בצד לקוח, שירות </a:t>
          </a:r>
          <a:r>
            <a:rPr lang="en-US" dirty="0"/>
            <a:t> Firebase </a:t>
          </a:r>
          <a:r>
            <a:rPr lang="he-IL" dirty="0"/>
            <a:t>עם מסד נתונים </a:t>
          </a:r>
          <a:r>
            <a:rPr lang="en-US" dirty="0"/>
            <a:t> NoSQL </a:t>
          </a:r>
          <a:r>
            <a:rPr lang="he-IL" dirty="0"/>
            <a:t>בצד שרת וחיבורי </a:t>
          </a:r>
          <a:r>
            <a:rPr lang="en-US" dirty="0"/>
            <a:t>API</a:t>
          </a:r>
          <a:r>
            <a:rPr lang="he-IL" dirty="0"/>
            <a:t> לשירות </a:t>
          </a:r>
          <a:r>
            <a:rPr lang="en-US" dirty="0"/>
            <a:t>AWS</a:t>
          </a:r>
          <a:r>
            <a:rPr lang="he-IL" dirty="0"/>
            <a:t>.</a:t>
          </a:r>
          <a:endParaRPr lang="en-US" dirty="0"/>
        </a:p>
      </dgm:t>
    </dgm:pt>
    <dgm:pt modelId="{85F17C25-C14B-4044-AE16-CBBF5743FCFC}" type="parTrans" cxnId="{28517F7D-05C5-4246-A8EA-EA1C21DEE026}">
      <dgm:prSet/>
      <dgm:spPr/>
      <dgm:t>
        <a:bodyPr/>
        <a:lstStyle/>
        <a:p>
          <a:endParaRPr lang="en-US"/>
        </a:p>
      </dgm:t>
    </dgm:pt>
    <dgm:pt modelId="{2225BAB5-0C48-4ACC-A6DD-E89521F005AB}" type="sibTrans" cxnId="{28517F7D-05C5-4246-A8EA-EA1C21DEE026}">
      <dgm:prSet/>
      <dgm:spPr/>
      <dgm:t>
        <a:bodyPr/>
        <a:lstStyle/>
        <a:p>
          <a:endParaRPr lang="en-US"/>
        </a:p>
      </dgm:t>
    </dgm:pt>
    <dgm:pt modelId="{20D167EB-B0AB-482D-B8D5-3F86F13F634F}" type="pres">
      <dgm:prSet presAssocID="{937ECF30-842C-4CD7-9142-2D10C1CF09CB}" presName="root" presStyleCnt="0">
        <dgm:presLayoutVars>
          <dgm:dir/>
          <dgm:resizeHandles val="exact"/>
        </dgm:presLayoutVars>
      </dgm:prSet>
      <dgm:spPr/>
    </dgm:pt>
    <dgm:pt modelId="{2A4BCBAB-975C-4E55-8425-4F69E0B0BD0B}" type="pres">
      <dgm:prSet presAssocID="{FDD95C9A-AF39-4871-A04D-21EEB04148AB}" presName="compNode" presStyleCnt="0"/>
      <dgm:spPr/>
    </dgm:pt>
    <dgm:pt modelId="{88369ADD-30AB-4FE2-9F93-1E8028E28750}" type="pres">
      <dgm:prSet presAssocID="{FDD95C9A-AF39-4871-A04D-21EEB04148AB}" presName="bgRect" presStyleLbl="bgShp" presStyleIdx="0" presStyleCnt="5"/>
      <dgm:spPr/>
    </dgm:pt>
    <dgm:pt modelId="{0C737BE1-A692-4E6E-9CF4-D2BE8860DE20}" type="pres">
      <dgm:prSet presAssocID="{FDD95C9A-AF39-4871-A04D-21EEB04148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E8BC12A-56F6-4452-8F77-99902DF90237}" type="pres">
      <dgm:prSet presAssocID="{FDD95C9A-AF39-4871-A04D-21EEB04148AB}" presName="spaceRect" presStyleCnt="0"/>
      <dgm:spPr/>
    </dgm:pt>
    <dgm:pt modelId="{CC6408F2-BDA4-4A95-BEDC-648E074178E6}" type="pres">
      <dgm:prSet presAssocID="{FDD95C9A-AF39-4871-A04D-21EEB04148AB}" presName="parTx" presStyleLbl="revTx" presStyleIdx="0" presStyleCnt="5">
        <dgm:presLayoutVars>
          <dgm:chMax val="0"/>
          <dgm:chPref val="0"/>
        </dgm:presLayoutVars>
      </dgm:prSet>
      <dgm:spPr/>
    </dgm:pt>
    <dgm:pt modelId="{E6D03C52-662A-4711-826E-2D80C2B2906D}" type="pres">
      <dgm:prSet presAssocID="{0E9C1564-0FD6-4CFE-8100-95B771EA347E}" presName="sibTrans" presStyleCnt="0"/>
      <dgm:spPr/>
    </dgm:pt>
    <dgm:pt modelId="{9B95430C-8AF1-4747-84AF-1B28604AD05B}" type="pres">
      <dgm:prSet presAssocID="{27E1304B-8E3D-4771-ADA0-9F7E48C26612}" presName="compNode" presStyleCnt="0"/>
      <dgm:spPr/>
    </dgm:pt>
    <dgm:pt modelId="{2C58792A-5F5E-420F-A756-84EF60CB3434}" type="pres">
      <dgm:prSet presAssocID="{27E1304B-8E3D-4771-ADA0-9F7E48C26612}" presName="bgRect" presStyleLbl="bgShp" presStyleIdx="1" presStyleCnt="5"/>
      <dgm:spPr/>
    </dgm:pt>
    <dgm:pt modelId="{7F96E801-9BAF-4623-81A5-DDD727829695}" type="pres">
      <dgm:prSet presAssocID="{27E1304B-8E3D-4771-ADA0-9F7E48C266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1CF153D6-5701-47C3-BC4E-7C99E7B4FBAE}" type="pres">
      <dgm:prSet presAssocID="{27E1304B-8E3D-4771-ADA0-9F7E48C26612}" presName="spaceRect" presStyleCnt="0"/>
      <dgm:spPr/>
    </dgm:pt>
    <dgm:pt modelId="{21A6DAA7-DAA9-4345-830E-9BFEA82E4277}" type="pres">
      <dgm:prSet presAssocID="{27E1304B-8E3D-4771-ADA0-9F7E48C26612}" presName="parTx" presStyleLbl="revTx" presStyleIdx="1" presStyleCnt="5">
        <dgm:presLayoutVars>
          <dgm:chMax val="0"/>
          <dgm:chPref val="0"/>
        </dgm:presLayoutVars>
      </dgm:prSet>
      <dgm:spPr/>
    </dgm:pt>
    <dgm:pt modelId="{2118AE10-E538-4EE4-8BF3-72C4EBCD235B}" type="pres">
      <dgm:prSet presAssocID="{684E3091-76AE-4662-AAD0-B1012C92B8DD}" presName="sibTrans" presStyleCnt="0"/>
      <dgm:spPr/>
    </dgm:pt>
    <dgm:pt modelId="{18FFF4CE-D11A-4496-AB12-B27CF121F66C}" type="pres">
      <dgm:prSet presAssocID="{7CC28874-1416-4C70-9B4D-4B8EF8C127E1}" presName="compNode" presStyleCnt="0"/>
      <dgm:spPr/>
    </dgm:pt>
    <dgm:pt modelId="{331B42BF-8E7F-4BA4-833C-78691B77B871}" type="pres">
      <dgm:prSet presAssocID="{7CC28874-1416-4C70-9B4D-4B8EF8C127E1}" presName="bgRect" presStyleLbl="bgShp" presStyleIdx="2" presStyleCnt="5"/>
      <dgm:spPr/>
    </dgm:pt>
    <dgm:pt modelId="{42E7A72B-DC2D-457F-8BD0-F73532BD2C10}" type="pres">
      <dgm:prSet presAssocID="{7CC28874-1416-4C70-9B4D-4B8EF8C127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17362D43-F828-4323-83BA-925D5643FC29}" type="pres">
      <dgm:prSet presAssocID="{7CC28874-1416-4C70-9B4D-4B8EF8C127E1}" presName="spaceRect" presStyleCnt="0"/>
      <dgm:spPr/>
    </dgm:pt>
    <dgm:pt modelId="{3C5AA4FB-4672-44C0-B68A-6C1F02716D7F}" type="pres">
      <dgm:prSet presAssocID="{7CC28874-1416-4C70-9B4D-4B8EF8C127E1}" presName="parTx" presStyleLbl="revTx" presStyleIdx="2" presStyleCnt="5">
        <dgm:presLayoutVars>
          <dgm:chMax val="0"/>
          <dgm:chPref val="0"/>
        </dgm:presLayoutVars>
      </dgm:prSet>
      <dgm:spPr/>
    </dgm:pt>
    <dgm:pt modelId="{1C3A1ACE-AF36-4006-8EDB-BE05AD993D43}" type="pres">
      <dgm:prSet presAssocID="{5209D068-A5F9-4CCE-AD61-85FF9C500B1B}" presName="sibTrans" presStyleCnt="0"/>
      <dgm:spPr/>
    </dgm:pt>
    <dgm:pt modelId="{734730A1-828F-4DD2-BE08-881A68E82A14}" type="pres">
      <dgm:prSet presAssocID="{58822672-4319-4F40-A431-35FBCA14F612}" presName="compNode" presStyleCnt="0"/>
      <dgm:spPr/>
    </dgm:pt>
    <dgm:pt modelId="{B00CD66E-D711-4588-B732-EB2A233673BE}" type="pres">
      <dgm:prSet presAssocID="{58822672-4319-4F40-A431-35FBCA14F612}" presName="bgRect" presStyleLbl="bgShp" presStyleIdx="3" presStyleCnt="5"/>
      <dgm:spPr/>
    </dgm:pt>
    <dgm:pt modelId="{D16DE8DD-2FA8-4E45-82EE-E861092D71CF}" type="pres">
      <dgm:prSet presAssocID="{58822672-4319-4F40-A431-35FBCA14F6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370AF0E1-9507-4134-8F71-EBC56147BCE9}" type="pres">
      <dgm:prSet presAssocID="{58822672-4319-4F40-A431-35FBCA14F612}" presName="spaceRect" presStyleCnt="0"/>
      <dgm:spPr/>
    </dgm:pt>
    <dgm:pt modelId="{0244750C-0C3E-4E6D-A2DE-1BDE2FA10F60}" type="pres">
      <dgm:prSet presAssocID="{58822672-4319-4F40-A431-35FBCA14F612}" presName="parTx" presStyleLbl="revTx" presStyleIdx="3" presStyleCnt="5">
        <dgm:presLayoutVars>
          <dgm:chMax val="0"/>
          <dgm:chPref val="0"/>
        </dgm:presLayoutVars>
      </dgm:prSet>
      <dgm:spPr/>
    </dgm:pt>
    <dgm:pt modelId="{6D86CA2F-9571-4BE9-870E-1CAA1B07D100}" type="pres">
      <dgm:prSet presAssocID="{56684190-3DD8-4024-8CE5-C472F1C815C1}" presName="sibTrans" presStyleCnt="0"/>
      <dgm:spPr/>
    </dgm:pt>
    <dgm:pt modelId="{35D8DF69-FDEC-46FB-B6CE-3FB4432AF164}" type="pres">
      <dgm:prSet presAssocID="{D3D3150D-D97C-4549-AFEF-E3E28C95589E}" presName="compNode" presStyleCnt="0"/>
      <dgm:spPr/>
    </dgm:pt>
    <dgm:pt modelId="{4F2C5CDA-886C-48BC-A887-5E41D6264FEE}" type="pres">
      <dgm:prSet presAssocID="{D3D3150D-D97C-4549-AFEF-E3E28C95589E}" presName="bgRect" presStyleLbl="bgShp" presStyleIdx="4" presStyleCnt="5"/>
      <dgm:spPr/>
    </dgm:pt>
    <dgm:pt modelId="{87C46200-ED7A-4820-BD49-53D49BB22718}" type="pres">
      <dgm:prSet presAssocID="{D3D3150D-D97C-4549-AFEF-E3E28C9558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חשב"/>
        </a:ext>
      </dgm:extLst>
    </dgm:pt>
    <dgm:pt modelId="{5E24C3F9-D299-4E52-8578-D026019EA460}" type="pres">
      <dgm:prSet presAssocID="{D3D3150D-D97C-4549-AFEF-E3E28C95589E}" presName="spaceRect" presStyleCnt="0"/>
      <dgm:spPr/>
    </dgm:pt>
    <dgm:pt modelId="{20926D80-B5F7-4CCA-BBB8-8ED2FE251808}" type="pres">
      <dgm:prSet presAssocID="{D3D3150D-D97C-4549-AFEF-E3E28C9558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E40707-CFDE-4B22-B05F-12D4DC58F46A}" type="presOf" srcId="{937ECF30-842C-4CD7-9142-2D10C1CF09CB}" destId="{20D167EB-B0AB-482D-B8D5-3F86F13F634F}" srcOrd="0" destOrd="0" presId="urn:microsoft.com/office/officeart/2018/2/layout/IconVerticalSolidList"/>
    <dgm:cxn modelId="{72D12A22-EF14-47BD-B9C1-5929CB5408C9}" type="presOf" srcId="{D3D3150D-D97C-4549-AFEF-E3E28C95589E}" destId="{20926D80-B5F7-4CCA-BBB8-8ED2FE251808}" srcOrd="0" destOrd="0" presId="urn:microsoft.com/office/officeart/2018/2/layout/IconVerticalSolidList"/>
    <dgm:cxn modelId="{9DBE9938-4C50-42B6-ACC6-0FBEBF6E8A93}" type="presOf" srcId="{27E1304B-8E3D-4771-ADA0-9F7E48C26612}" destId="{21A6DAA7-DAA9-4345-830E-9BFEA82E4277}" srcOrd="0" destOrd="0" presId="urn:microsoft.com/office/officeart/2018/2/layout/IconVerticalSolidList"/>
    <dgm:cxn modelId="{AD25D651-8DA7-4EAC-9060-16D9CB3125DB}" srcId="{937ECF30-842C-4CD7-9142-2D10C1CF09CB}" destId="{7CC28874-1416-4C70-9B4D-4B8EF8C127E1}" srcOrd="2" destOrd="0" parTransId="{EE75AB71-B7C9-4BB8-8980-4C9B00A3C453}" sibTransId="{5209D068-A5F9-4CCE-AD61-85FF9C500B1B}"/>
    <dgm:cxn modelId="{57258F75-1DD5-4F40-83F6-81603C391CB1}" type="presOf" srcId="{FDD95C9A-AF39-4871-A04D-21EEB04148AB}" destId="{CC6408F2-BDA4-4A95-BEDC-648E074178E6}" srcOrd="0" destOrd="0" presId="urn:microsoft.com/office/officeart/2018/2/layout/IconVerticalSolidList"/>
    <dgm:cxn modelId="{28517F7D-05C5-4246-A8EA-EA1C21DEE026}" srcId="{937ECF30-842C-4CD7-9142-2D10C1CF09CB}" destId="{D3D3150D-D97C-4549-AFEF-E3E28C95589E}" srcOrd="4" destOrd="0" parTransId="{85F17C25-C14B-4044-AE16-CBBF5743FCFC}" sibTransId="{2225BAB5-0C48-4ACC-A6DD-E89521F005AB}"/>
    <dgm:cxn modelId="{13C3CE86-4EC5-4F55-BFA3-688AD62B7290}" srcId="{937ECF30-842C-4CD7-9142-2D10C1CF09CB}" destId="{27E1304B-8E3D-4771-ADA0-9F7E48C26612}" srcOrd="1" destOrd="0" parTransId="{178DF195-4E2D-41B6-AA6C-E0B8638B8181}" sibTransId="{684E3091-76AE-4662-AAD0-B1012C92B8DD}"/>
    <dgm:cxn modelId="{668812C3-FC6D-40F8-BC28-2EAE48DFED99}" srcId="{937ECF30-842C-4CD7-9142-2D10C1CF09CB}" destId="{FDD95C9A-AF39-4871-A04D-21EEB04148AB}" srcOrd="0" destOrd="0" parTransId="{9BA1DD4A-3C7C-40FF-9388-94B89E047040}" sibTransId="{0E9C1564-0FD6-4CFE-8100-95B771EA347E}"/>
    <dgm:cxn modelId="{0DBBE7C5-685B-432B-81B9-54CE3FD760D8}" srcId="{937ECF30-842C-4CD7-9142-2D10C1CF09CB}" destId="{58822672-4319-4F40-A431-35FBCA14F612}" srcOrd="3" destOrd="0" parTransId="{A23FCAEB-26D5-4E60-ADAB-DE160E050D91}" sibTransId="{56684190-3DD8-4024-8CE5-C472F1C815C1}"/>
    <dgm:cxn modelId="{6A4711D1-DDDC-43DC-B690-89BE653EEDD7}" type="presOf" srcId="{58822672-4319-4F40-A431-35FBCA14F612}" destId="{0244750C-0C3E-4E6D-A2DE-1BDE2FA10F60}" srcOrd="0" destOrd="0" presId="urn:microsoft.com/office/officeart/2018/2/layout/IconVerticalSolidList"/>
    <dgm:cxn modelId="{5683B7ED-DF4A-441E-813C-7CB12996D5D7}" type="presOf" srcId="{7CC28874-1416-4C70-9B4D-4B8EF8C127E1}" destId="{3C5AA4FB-4672-44C0-B68A-6C1F02716D7F}" srcOrd="0" destOrd="0" presId="urn:microsoft.com/office/officeart/2018/2/layout/IconVerticalSolidList"/>
    <dgm:cxn modelId="{42BF4666-4C88-49E3-9BDA-B192C1A0FEF4}" type="presParOf" srcId="{20D167EB-B0AB-482D-B8D5-3F86F13F634F}" destId="{2A4BCBAB-975C-4E55-8425-4F69E0B0BD0B}" srcOrd="0" destOrd="0" presId="urn:microsoft.com/office/officeart/2018/2/layout/IconVerticalSolidList"/>
    <dgm:cxn modelId="{288E9CD1-212E-445F-8943-B603351BBA8F}" type="presParOf" srcId="{2A4BCBAB-975C-4E55-8425-4F69E0B0BD0B}" destId="{88369ADD-30AB-4FE2-9F93-1E8028E28750}" srcOrd="0" destOrd="0" presId="urn:microsoft.com/office/officeart/2018/2/layout/IconVerticalSolidList"/>
    <dgm:cxn modelId="{29776B05-D32E-46D2-BAB3-7FB58725AE0B}" type="presParOf" srcId="{2A4BCBAB-975C-4E55-8425-4F69E0B0BD0B}" destId="{0C737BE1-A692-4E6E-9CF4-D2BE8860DE20}" srcOrd="1" destOrd="0" presId="urn:microsoft.com/office/officeart/2018/2/layout/IconVerticalSolidList"/>
    <dgm:cxn modelId="{37177FFB-3F61-4767-ADB2-36ED251488C0}" type="presParOf" srcId="{2A4BCBAB-975C-4E55-8425-4F69E0B0BD0B}" destId="{4E8BC12A-56F6-4452-8F77-99902DF90237}" srcOrd="2" destOrd="0" presId="urn:microsoft.com/office/officeart/2018/2/layout/IconVerticalSolidList"/>
    <dgm:cxn modelId="{C333DD89-81CC-4C89-8FDD-5710EBB01C76}" type="presParOf" srcId="{2A4BCBAB-975C-4E55-8425-4F69E0B0BD0B}" destId="{CC6408F2-BDA4-4A95-BEDC-648E074178E6}" srcOrd="3" destOrd="0" presId="urn:microsoft.com/office/officeart/2018/2/layout/IconVerticalSolidList"/>
    <dgm:cxn modelId="{CC5BB2D7-D1A6-4C99-808F-EF92E665C054}" type="presParOf" srcId="{20D167EB-B0AB-482D-B8D5-3F86F13F634F}" destId="{E6D03C52-662A-4711-826E-2D80C2B2906D}" srcOrd="1" destOrd="0" presId="urn:microsoft.com/office/officeart/2018/2/layout/IconVerticalSolidList"/>
    <dgm:cxn modelId="{E6446407-90E2-409E-8E1B-DA8926117DD2}" type="presParOf" srcId="{20D167EB-B0AB-482D-B8D5-3F86F13F634F}" destId="{9B95430C-8AF1-4747-84AF-1B28604AD05B}" srcOrd="2" destOrd="0" presId="urn:microsoft.com/office/officeart/2018/2/layout/IconVerticalSolidList"/>
    <dgm:cxn modelId="{49F0D131-9983-45FB-ABF9-21466B751941}" type="presParOf" srcId="{9B95430C-8AF1-4747-84AF-1B28604AD05B}" destId="{2C58792A-5F5E-420F-A756-84EF60CB3434}" srcOrd="0" destOrd="0" presId="urn:microsoft.com/office/officeart/2018/2/layout/IconVerticalSolidList"/>
    <dgm:cxn modelId="{5F1F60CC-1D2A-408B-A921-1084F81AF861}" type="presParOf" srcId="{9B95430C-8AF1-4747-84AF-1B28604AD05B}" destId="{7F96E801-9BAF-4623-81A5-DDD727829695}" srcOrd="1" destOrd="0" presId="urn:microsoft.com/office/officeart/2018/2/layout/IconVerticalSolidList"/>
    <dgm:cxn modelId="{FF89A518-ACA8-46F4-A787-E9580C00DC6C}" type="presParOf" srcId="{9B95430C-8AF1-4747-84AF-1B28604AD05B}" destId="{1CF153D6-5701-47C3-BC4E-7C99E7B4FBAE}" srcOrd="2" destOrd="0" presId="urn:microsoft.com/office/officeart/2018/2/layout/IconVerticalSolidList"/>
    <dgm:cxn modelId="{8F71885E-5E90-4285-AB5B-FB25BFAA25A9}" type="presParOf" srcId="{9B95430C-8AF1-4747-84AF-1B28604AD05B}" destId="{21A6DAA7-DAA9-4345-830E-9BFEA82E4277}" srcOrd="3" destOrd="0" presId="urn:microsoft.com/office/officeart/2018/2/layout/IconVerticalSolidList"/>
    <dgm:cxn modelId="{CDE4EA32-8D7D-4F58-8284-AAA831BD0D54}" type="presParOf" srcId="{20D167EB-B0AB-482D-B8D5-3F86F13F634F}" destId="{2118AE10-E538-4EE4-8BF3-72C4EBCD235B}" srcOrd="3" destOrd="0" presId="urn:microsoft.com/office/officeart/2018/2/layout/IconVerticalSolidList"/>
    <dgm:cxn modelId="{180ABAB6-9FBF-4A7E-B338-16AFF52B7296}" type="presParOf" srcId="{20D167EB-B0AB-482D-B8D5-3F86F13F634F}" destId="{18FFF4CE-D11A-4496-AB12-B27CF121F66C}" srcOrd="4" destOrd="0" presId="urn:microsoft.com/office/officeart/2018/2/layout/IconVerticalSolidList"/>
    <dgm:cxn modelId="{5E5F6964-4E40-42B7-9317-F390C9F6DFB5}" type="presParOf" srcId="{18FFF4CE-D11A-4496-AB12-B27CF121F66C}" destId="{331B42BF-8E7F-4BA4-833C-78691B77B871}" srcOrd="0" destOrd="0" presId="urn:microsoft.com/office/officeart/2018/2/layout/IconVerticalSolidList"/>
    <dgm:cxn modelId="{846CB582-ACFD-492A-98CC-C28A81911DE4}" type="presParOf" srcId="{18FFF4CE-D11A-4496-AB12-B27CF121F66C}" destId="{42E7A72B-DC2D-457F-8BD0-F73532BD2C10}" srcOrd="1" destOrd="0" presId="urn:microsoft.com/office/officeart/2018/2/layout/IconVerticalSolidList"/>
    <dgm:cxn modelId="{69F4BB2C-6286-40DB-A14D-565E56A5DEE0}" type="presParOf" srcId="{18FFF4CE-D11A-4496-AB12-B27CF121F66C}" destId="{17362D43-F828-4323-83BA-925D5643FC29}" srcOrd="2" destOrd="0" presId="urn:microsoft.com/office/officeart/2018/2/layout/IconVerticalSolidList"/>
    <dgm:cxn modelId="{94144E82-3034-404C-A3C2-FC319CCB94CB}" type="presParOf" srcId="{18FFF4CE-D11A-4496-AB12-B27CF121F66C}" destId="{3C5AA4FB-4672-44C0-B68A-6C1F02716D7F}" srcOrd="3" destOrd="0" presId="urn:microsoft.com/office/officeart/2018/2/layout/IconVerticalSolidList"/>
    <dgm:cxn modelId="{C2A5E653-C3D3-4751-B92C-52ED016DC630}" type="presParOf" srcId="{20D167EB-B0AB-482D-B8D5-3F86F13F634F}" destId="{1C3A1ACE-AF36-4006-8EDB-BE05AD993D43}" srcOrd="5" destOrd="0" presId="urn:microsoft.com/office/officeart/2018/2/layout/IconVerticalSolidList"/>
    <dgm:cxn modelId="{54DAA030-DADC-47F7-8C33-8E18A7EB505D}" type="presParOf" srcId="{20D167EB-B0AB-482D-B8D5-3F86F13F634F}" destId="{734730A1-828F-4DD2-BE08-881A68E82A14}" srcOrd="6" destOrd="0" presId="urn:microsoft.com/office/officeart/2018/2/layout/IconVerticalSolidList"/>
    <dgm:cxn modelId="{90CDD41B-B9F6-49F4-A4D5-736867028E64}" type="presParOf" srcId="{734730A1-828F-4DD2-BE08-881A68E82A14}" destId="{B00CD66E-D711-4588-B732-EB2A233673BE}" srcOrd="0" destOrd="0" presId="urn:microsoft.com/office/officeart/2018/2/layout/IconVerticalSolidList"/>
    <dgm:cxn modelId="{07545F11-5A4C-4162-8494-7D1B049856AB}" type="presParOf" srcId="{734730A1-828F-4DD2-BE08-881A68E82A14}" destId="{D16DE8DD-2FA8-4E45-82EE-E861092D71CF}" srcOrd="1" destOrd="0" presId="urn:microsoft.com/office/officeart/2018/2/layout/IconVerticalSolidList"/>
    <dgm:cxn modelId="{C52634BF-0404-438F-9B0A-23526749C10E}" type="presParOf" srcId="{734730A1-828F-4DD2-BE08-881A68E82A14}" destId="{370AF0E1-9507-4134-8F71-EBC56147BCE9}" srcOrd="2" destOrd="0" presId="urn:microsoft.com/office/officeart/2018/2/layout/IconVerticalSolidList"/>
    <dgm:cxn modelId="{90D9EC74-4CDE-4BE2-88DA-3100C6A590D6}" type="presParOf" srcId="{734730A1-828F-4DD2-BE08-881A68E82A14}" destId="{0244750C-0C3E-4E6D-A2DE-1BDE2FA10F60}" srcOrd="3" destOrd="0" presId="urn:microsoft.com/office/officeart/2018/2/layout/IconVerticalSolidList"/>
    <dgm:cxn modelId="{59A05642-5D6A-42DB-9693-4AB368A1AC9E}" type="presParOf" srcId="{20D167EB-B0AB-482D-B8D5-3F86F13F634F}" destId="{6D86CA2F-9571-4BE9-870E-1CAA1B07D100}" srcOrd="7" destOrd="0" presId="urn:microsoft.com/office/officeart/2018/2/layout/IconVerticalSolidList"/>
    <dgm:cxn modelId="{D4A4AF59-B604-4508-B934-0C17938A2CE2}" type="presParOf" srcId="{20D167EB-B0AB-482D-B8D5-3F86F13F634F}" destId="{35D8DF69-FDEC-46FB-B6CE-3FB4432AF164}" srcOrd="8" destOrd="0" presId="urn:microsoft.com/office/officeart/2018/2/layout/IconVerticalSolidList"/>
    <dgm:cxn modelId="{DC63C413-58D7-4DE8-B145-0F893EC8DA2B}" type="presParOf" srcId="{35D8DF69-FDEC-46FB-B6CE-3FB4432AF164}" destId="{4F2C5CDA-886C-48BC-A887-5E41D6264FEE}" srcOrd="0" destOrd="0" presId="urn:microsoft.com/office/officeart/2018/2/layout/IconVerticalSolidList"/>
    <dgm:cxn modelId="{B23E671C-0549-49FF-8D19-5C5035798526}" type="presParOf" srcId="{35D8DF69-FDEC-46FB-B6CE-3FB4432AF164}" destId="{87C46200-ED7A-4820-BD49-53D49BB22718}" srcOrd="1" destOrd="0" presId="urn:microsoft.com/office/officeart/2018/2/layout/IconVerticalSolidList"/>
    <dgm:cxn modelId="{53BF8F43-8EFE-4A04-81B5-3FA3A2335681}" type="presParOf" srcId="{35D8DF69-FDEC-46FB-B6CE-3FB4432AF164}" destId="{5E24C3F9-D299-4E52-8578-D026019EA460}" srcOrd="2" destOrd="0" presId="urn:microsoft.com/office/officeart/2018/2/layout/IconVerticalSolidList"/>
    <dgm:cxn modelId="{A350959A-0A31-4DD6-873B-4C917825D218}" type="presParOf" srcId="{35D8DF69-FDEC-46FB-B6CE-3FB4432AF164}" destId="{20926D80-B5F7-4CCA-BBB8-8ED2FE2518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69ADD-30AB-4FE2-9F93-1E8028E28750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37BE1-A692-4E6E-9CF4-D2BE8860DE20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408F2-BDA4-4A95-BEDC-648E074178E6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ליותר מ</a:t>
          </a:r>
          <a:r>
            <a:rPr lang="en-US" sz="1600" kern="1200" dirty="0"/>
            <a:t> 85% </a:t>
          </a:r>
          <a:r>
            <a:rPr lang="he-IL" sz="1600" kern="1200" dirty="0"/>
            <a:t>מהבוגרים בישראל יש כרטיס אשראי, למרות האזהרות ולמרות הנפילות כתוצאה משימוש בלתי מחושב – כרטיס האשראי הפך לידידו הנאמן של האדם במקום הכסף המזומן</a:t>
          </a:r>
          <a:r>
            <a:rPr lang="en-US" sz="1600" b="1" kern="1200" dirty="0"/>
            <a:t>.</a:t>
          </a:r>
          <a:endParaRPr lang="en-US" sz="1600" kern="1200" dirty="0"/>
        </a:p>
      </dsp:txBody>
      <dsp:txXfrm>
        <a:off x="1025190" y="4167"/>
        <a:ext cx="5832809" cy="887610"/>
      </dsp:txXfrm>
    </dsp:sp>
    <dsp:sp modelId="{2C58792A-5F5E-420F-A756-84EF60CB3434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6E801-9BAF-4623-81A5-DDD727829695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6DAA7-DAA9-4345-830E-9BFEA82E4277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לחברות האשראי יש מטרה להגדיל את לקוחותיהם ואת כרטיסי האשראי בהחזקתם, אך כמובן לתת את כרטיס האשראי ללקוחות אשר יעמדו בהוצאותיהם עם כרטיס האשראי בלבד.</a:t>
          </a:r>
          <a:endParaRPr lang="en-US" sz="1600" kern="1200" dirty="0"/>
        </a:p>
      </dsp:txBody>
      <dsp:txXfrm>
        <a:off x="1025190" y="1113680"/>
        <a:ext cx="5832809" cy="887610"/>
      </dsp:txXfrm>
    </dsp:sp>
    <dsp:sp modelId="{331B42BF-8E7F-4BA4-833C-78691B77B87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A72B-DC2D-457F-8BD0-F73532BD2C10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AA4FB-4672-44C0-B68A-6C1F02716D7F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מטרת המערכת היא לתת למשתמש לעובד הבנק תשובה האם ניתן לספק ללקוח כרטיס אשראי או לא </a:t>
          </a:r>
          <a:endParaRPr lang="en-US" sz="1600" kern="1200" dirty="0"/>
        </a:p>
      </dsp:txBody>
      <dsp:txXfrm>
        <a:off x="1025190" y="2223194"/>
        <a:ext cx="5832809" cy="887610"/>
      </dsp:txXfrm>
    </dsp:sp>
    <dsp:sp modelId="{B00CD66E-D711-4588-B732-EB2A233673BE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DE8DD-2FA8-4E45-82EE-E861092D71CF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4750C-0C3E-4E6D-A2DE-1BDE2FA10F60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המערכת מתבססת על למידת מכונה של בסיס מאגר נתונים מאתר </a:t>
          </a:r>
          <a:r>
            <a:rPr lang="en-US" sz="1600" kern="1200" dirty="0"/>
            <a:t>Kaggle</a:t>
          </a:r>
          <a:r>
            <a:rPr lang="he-IL" sz="1600" kern="1200" dirty="0"/>
            <a:t>.</a:t>
          </a:r>
          <a:endParaRPr lang="en-US" sz="1600" kern="1200" dirty="0"/>
        </a:p>
      </dsp:txBody>
      <dsp:txXfrm>
        <a:off x="1025190" y="3332708"/>
        <a:ext cx="5832809" cy="887610"/>
      </dsp:txXfrm>
    </dsp:sp>
    <dsp:sp modelId="{4F2C5CDA-886C-48BC-A887-5E41D6264FEE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46200-ED7A-4820-BD49-53D49BB22718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26D80-B5F7-4CCA-BBB8-8ED2FE251808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מטרת הפרויקט הינה בניית מערכת שמשלבת טכנולוגית </a:t>
          </a:r>
          <a:r>
            <a:rPr lang="en-US" sz="1600" kern="1200" dirty="0"/>
            <a:t>Angular</a:t>
          </a:r>
          <a:r>
            <a:rPr lang="he-IL" sz="1600" kern="1200" dirty="0"/>
            <a:t> בצד לקוח, שירות </a:t>
          </a:r>
          <a:r>
            <a:rPr lang="en-US" sz="1600" kern="1200" dirty="0"/>
            <a:t> Firebase </a:t>
          </a:r>
          <a:r>
            <a:rPr lang="he-IL" sz="1600" kern="1200" dirty="0"/>
            <a:t>עם מסד נתונים </a:t>
          </a:r>
          <a:r>
            <a:rPr lang="en-US" sz="1600" kern="1200" dirty="0"/>
            <a:t> NoSQL </a:t>
          </a:r>
          <a:r>
            <a:rPr lang="he-IL" sz="1600" kern="1200" dirty="0"/>
            <a:t>בצד שרת וחיבורי </a:t>
          </a:r>
          <a:r>
            <a:rPr lang="en-US" sz="1600" kern="1200" dirty="0"/>
            <a:t>API</a:t>
          </a:r>
          <a:r>
            <a:rPr lang="he-IL" sz="1600" kern="1200" dirty="0"/>
            <a:t> לשירות </a:t>
          </a:r>
          <a:r>
            <a:rPr lang="en-US" sz="1600" kern="1200" dirty="0"/>
            <a:t>AWS</a:t>
          </a:r>
          <a:r>
            <a:rPr lang="he-IL" sz="1600" kern="1200" dirty="0"/>
            <a:t>.</a:t>
          </a:r>
          <a:endParaRPr lang="en-US" sz="1600" kern="1200" dirty="0"/>
        </a:p>
      </dsp:txBody>
      <dsp:txXfrm>
        <a:off x="1025190" y="4442221"/>
        <a:ext cx="5832809" cy="88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כ"א/תמוז/תשפ"ב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10" name="מלבן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לבן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5" name="מלבן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1"/>
            <a:fld id="{BF7160C1-15A3-436B-BE8D-A4D9E0EAAE91}" type="datetime1">
              <a:rPr lang="he-IL" smtClean="0"/>
              <a:t>כ"א/תמוז/תשפ"ב</a:t>
            </a:fld>
            <a:endParaRPr lang="en-US" dirty="0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E18CD11-5483-4186-9C9D-D99E7FE92433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28C7A3-6078-4E1D-A45D-7F8EB763EDD3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2AC4221-72F6-45F6-B2F2-4BE5E859C5B9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 useBgFill="1">
        <p:nvSpPr>
          <p:cNvPr id="23" name="מלבן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4" name="מלבן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0" name="מלבן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1"/>
            <a:fld id="{7E798AAF-4D28-4EAA-AAA2-0B0D10BF921A}" type="datetime1">
              <a:rPr lang="he-IL" smtClean="0"/>
              <a:t>כ"א/תמוז/תשפ"ב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86298B-D689-4B54-8E0F-6FF70DC91813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3807155-A311-4510-8D30-D78E6A05356E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C61730B-C49D-4774-8B68-B748FEA5604F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DD4575C-2D90-4767-8FC9-62CC2DF9AD34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A177B91D-4277-4997-971F-08A00B31D816}" type="datetime1">
              <a:rPr lang="he-IL" smtClean="0"/>
              <a:t>כ"א/תמוז/תשפ"ב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1"/>
            <a:fld id="{C5447206-BEB7-4694-8BE2-489006A54066}" type="datetime1">
              <a:rPr lang="he-IL" smtClean="0"/>
              <a:t>כ"א/תמוז/תשפ"ב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מלבן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מלבן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" dirty="0"/>
              <a:t>לחץ כדי לערוך סגנונות טקסט של תבנית 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7F10649-3B66-4FAF-A227-F0AA5C25BF42}" type="datetime1">
              <a:rPr lang="he-IL" smtClean="0"/>
              <a:t>כ"א/תמוז/תשפ"ב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3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creditcard.s3-website-us-east-1.amazonaw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sp>
        <p:nvSpPr>
          <p:cNvPr id="82" name="מלבן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1" y="2952401"/>
            <a:ext cx="4775075" cy="1124353"/>
          </a:xfrm>
        </p:spPr>
        <p:txBody>
          <a:bodyPr rtlCol="1">
            <a:normAutofit fontScale="90000"/>
          </a:bodyPr>
          <a:lstStyle/>
          <a:p>
            <a:pPr rtl="1">
              <a:lnSpc>
                <a:spcPct val="150000"/>
              </a:lnSpc>
            </a:pPr>
            <a:r>
              <a:rPr lang="he-IL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קורס ניהול מערכות ענן</a:t>
            </a:r>
            <a:br>
              <a:rPr lang="he-IL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27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לאישור נתינת כרטיס אשראי</a:t>
            </a:r>
            <a:br>
              <a:rPr lang="he-IL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2" y="3995988"/>
            <a:ext cx="4775075" cy="559656"/>
          </a:xfrm>
        </p:spPr>
        <p:txBody>
          <a:bodyPr rtlCol="1">
            <a:normAutofit fontScale="77500" lnSpcReduction="20000"/>
          </a:bodyPr>
          <a:lstStyle/>
          <a:p>
            <a:pPr rtl="1">
              <a:spcAft>
                <a:spcPts val="600"/>
              </a:spcAft>
            </a:pPr>
            <a:r>
              <a:rPr lang="he-IL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מרצה: מר ברמן אורי </a:t>
            </a:r>
          </a:p>
          <a:p>
            <a:pPr rtl="1">
              <a:spcAft>
                <a:spcPts val="600"/>
              </a:spcAft>
            </a:pPr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מציגות: ספיר גדייב ודנה חלילי</a:t>
            </a:r>
            <a:endParaRPr lang="he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94575D-C3F8-151A-60E6-8E2B002E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08" y="2009234"/>
            <a:ext cx="4262120" cy="65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37" y="1883742"/>
            <a:ext cx="3161963" cy="1645920"/>
          </a:xfrm>
        </p:spPr>
        <p:txBody>
          <a:bodyPr rtlCol="1" anchor="b">
            <a:normAutofit/>
          </a:bodyPr>
          <a:lstStyle/>
          <a:p>
            <a:pPr algn="ct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מבוא</a:t>
            </a:r>
            <a:endParaRPr lang="h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מציין מיקום תוכן 3">
            <a:extLst>
              <a:ext uri="{FF2B5EF4-FFF2-40B4-BE49-F238E27FC236}">
                <a16:creationId xmlns:a16="http://schemas.microsoft.com/office/drawing/2014/main" id="{ED0DC7AD-77E6-8A59-4533-D24A75668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035878"/>
              </p:ext>
            </p:extLst>
          </p:nvPr>
        </p:nvGraphicFramePr>
        <p:xfrm flipH="1">
          <a:off x="464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09337CDF-2322-D326-3871-4053C0CE8CFD}"/>
              </a:ext>
            </a:extLst>
          </p:cNvPr>
          <p:cNvSpPr/>
          <p:nvPr/>
        </p:nvSpPr>
        <p:spPr>
          <a:xfrm>
            <a:off x="371476" y="371475"/>
            <a:ext cx="11449050" cy="61055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04A808-ABAA-1534-716D-E33A7A10A384}"/>
              </a:ext>
            </a:extLst>
          </p:cNvPr>
          <p:cNvSpPr txBox="1"/>
          <p:nvPr/>
        </p:nvSpPr>
        <p:spPr>
          <a:xfrm>
            <a:off x="4679810" y="483543"/>
            <a:ext cx="317907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פונקציונאליות של המערכת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6EA2BD2-1D27-19A9-9570-39187ED6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" t="2120" r="2990" b="1676"/>
          <a:stretch/>
        </p:blipFill>
        <p:spPr>
          <a:xfrm>
            <a:off x="2946400" y="1057275"/>
            <a:ext cx="6226796" cy="52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EE2716-EE23-8F2E-C25C-C6C199C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0010" y="161264"/>
            <a:ext cx="7284720" cy="1371600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תרשים מערכת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08E0BD-14A8-E2F6-B418-58A5A96A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400175"/>
            <a:ext cx="11317279" cy="4815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D70843-EA3F-9248-52EE-9EEBB0D3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4067174"/>
            <a:ext cx="489365" cy="466725"/>
          </a:xfrm>
          <a:prstGeom prst="rect">
            <a:avLst/>
          </a:prstGeom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575D1FD-7C74-678A-8593-14DFD5CF3705}"/>
              </a:ext>
            </a:extLst>
          </p:cNvPr>
          <p:cNvCxnSpPr/>
          <p:nvPr/>
        </p:nvCxnSpPr>
        <p:spPr>
          <a:xfrm flipV="1">
            <a:off x="2971800" y="35242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684BD48-77F0-85E5-1A84-B893FE5719CC}"/>
              </a:ext>
            </a:extLst>
          </p:cNvPr>
          <p:cNvSpPr txBox="1"/>
          <p:nvPr/>
        </p:nvSpPr>
        <p:spPr>
          <a:xfrm>
            <a:off x="3787515" y="1990725"/>
            <a:ext cx="4616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Calibri" panose="020F0502020204030204" pitchFamily="34" charset="0"/>
                <a:cs typeface="Calibri" panose="020F0502020204030204" pitchFamily="34" charset="0"/>
              </a:rPr>
              <a:t>תודה רבה על ההקשבה!</a:t>
            </a:r>
          </a:p>
        </p:txBody>
      </p:sp>
      <p:pic>
        <p:nvPicPr>
          <p:cNvPr id="6" name="תמונה 5" descr="מחוות יד של אין דאגות">
            <a:extLst>
              <a:ext uri="{FF2B5EF4-FFF2-40B4-BE49-F238E27FC236}">
                <a16:creationId xmlns:a16="http://schemas.microsoft.com/office/drawing/2014/main" id="{40F65066-1EFD-80B1-7610-190A1CB52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4395077" y="2463603"/>
            <a:ext cx="3401846" cy="33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34E231-9F95-F384-3C9F-6C585F1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לאתר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326D0F-78C7-864A-5512-265F4DD2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http://angularcreditcard.s3-website-us-east-1.amazonaws.com</a:t>
            </a:r>
            <a:r>
              <a:rPr lang="he-IL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he-IL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486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9_TF78438558" id="{592B5E68-C93F-4479-98A9-067798264FBC}" vid="{5A2EF50A-4EF5-498F-AD4D-FD6F63444ED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{4C414452-DC01-4E2E-A3CA-8A392225A5AC}tf78438558_win32</Template>
  <TotalTime>345</TotalTime>
  <Words>154</Words>
  <Application>Microsoft Office PowerPoint</Application>
  <PresentationFormat>מסך רחב</PresentationFormat>
  <Paragraphs>14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Garamond</vt:lpstr>
      <vt:lpstr>Tahoma</vt:lpstr>
      <vt:lpstr>SavonVTI</vt:lpstr>
      <vt:lpstr>קורס ניהול מערכות ענן מערכת לאישור נתינת כרטיס אשראי </vt:lpstr>
      <vt:lpstr>מבוא</vt:lpstr>
      <vt:lpstr>מצגת של PowerPoint‏</vt:lpstr>
      <vt:lpstr>תרשים מערכת</vt:lpstr>
      <vt:lpstr>מצגת של PowerPoint‏</vt:lpstr>
      <vt:lpstr>קישור לאתר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ניהול מערכות ענן מערכת לאישור נתינת כרטיס אשראי </dc:title>
  <dc:creator>Sapir Gadayev</dc:creator>
  <cp:lastModifiedBy>Sapir Gadayev</cp:lastModifiedBy>
  <cp:revision>4</cp:revision>
  <dcterms:created xsi:type="dcterms:W3CDTF">2022-06-16T12:05:58Z</dcterms:created>
  <dcterms:modified xsi:type="dcterms:W3CDTF">2022-07-20T16:13:14Z</dcterms:modified>
</cp:coreProperties>
</file>