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3" r:id="rId3"/>
    <p:sldId id="258" r:id="rId4"/>
    <p:sldId id="277" r:id="rId5"/>
    <p:sldId id="261" r:id="rId6"/>
    <p:sldId id="281" r:id="rId7"/>
    <p:sldId id="278" r:id="rId8"/>
    <p:sldId id="279" r:id="rId9"/>
    <p:sldId id="280" r:id="rId10"/>
    <p:sldId id="282" r:id="rId11"/>
    <p:sldId id="283" r:id="rId12"/>
    <p:sldId id="266" r:id="rId13"/>
    <p:sldId id="260" r:id="rId14"/>
    <p:sldId id="273" r:id="rId15"/>
    <p:sldId id="272" r:id="rId16"/>
    <p:sldId id="259" r:id="rId17"/>
    <p:sldId id="267" r:id="rId18"/>
    <p:sldId id="268" r:id="rId19"/>
    <p:sldId id="269" r:id="rId20"/>
    <p:sldId id="270"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pir Kroitoro" initials="SK" lastIdx="1" clrIdx="0">
    <p:extLst>
      <p:ext uri="{19B8F6BF-5375-455C-9EA6-DF929625EA0E}">
        <p15:presenceInfo xmlns:p15="http://schemas.microsoft.com/office/powerpoint/2012/main" userId="Sapir Kroito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8" d="100"/>
          <a:sy n="108"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972CD-5743-4FCA-99CE-25CB7F10EC80}" type="datetimeFigureOut">
              <a:rPr lang="en-US" smtClean="0"/>
              <a:t>18-Jun-21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0C31D-8C61-4A46-8731-8DCA491C6CB2}" type="slidenum">
              <a:rPr lang="en-US" smtClean="0"/>
              <a:t>‹#›</a:t>
            </a:fld>
            <a:endParaRPr lang="en-US"/>
          </a:p>
        </p:txBody>
      </p:sp>
    </p:spTree>
    <p:extLst>
      <p:ext uri="{BB962C8B-B14F-4D97-AF65-F5344CB8AC3E}">
        <p14:creationId xmlns:p14="http://schemas.microsoft.com/office/powerpoint/2010/main" val="3074627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0C31D-8C61-4A46-8731-8DCA491C6CB2}" type="slidenum">
              <a:rPr lang="en-US" smtClean="0"/>
              <a:t>1</a:t>
            </a:fld>
            <a:endParaRPr lang="en-US"/>
          </a:p>
        </p:txBody>
      </p:sp>
    </p:spTree>
    <p:extLst>
      <p:ext uri="{BB962C8B-B14F-4D97-AF65-F5344CB8AC3E}">
        <p14:creationId xmlns:p14="http://schemas.microsoft.com/office/powerpoint/2010/main" val="36353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0C31D-8C61-4A46-8731-8DCA491C6CB2}" type="slidenum">
              <a:rPr lang="en-US" smtClean="0"/>
              <a:t>3</a:t>
            </a:fld>
            <a:endParaRPr lang="en-US"/>
          </a:p>
        </p:txBody>
      </p:sp>
    </p:spTree>
    <p:extLst>
      <p:ext uri="{BB962C8B-B14F-4D97-AF65-F5344CB8AC3E}">
        <p14:creationId xmlns:p14="http://schemas.microsoft.com/office/powerpoint/2010/main" val="64575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0C31D-8C61-4A46-8731-8DCA491C6CB2}" type="slidenum">
              <a:rPr lang="en-US" smtClean="0"/>
              <a:t>16</a:t>
            </a:fld>
            <a:endParaRPr lang="en-US"/>
          </a:p>
        </p:txBody>
      </p:sp>
    </p:spTree>
    <p:extLst>
      <p:ext uri="{BB962C8B-B14F-4D97-AF65-F5344CB8AC3E}">
        <p14:creationId xmlns:p14="http://schemas.microsoft.com/office/powerpoint/2010/main" val="355173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08429"/>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5A578F-6D64-4B14-90CD-BF3E72B6C558}" type="datetimeFigureOut">
              <a:rPr lang="en-US" smtClean="0"/>
              <a:t>18-Jun-21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595682106"/>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2175444426"/>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673579"/>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747526072"/>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1285037"/>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2273863144"/>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3302501150"/>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3257834504"/>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1150150575"/>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78F-6D64-4B14-90CD-BF3E72B6C558}" type="datetimeFigureOut">
              <a:rPr lang="en-US" smtClean="0"/>
              <a:t>18-Jun-21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441946905"/>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A578F-6D64-4B14-90CD-BF3E72B6C558}" type="datetimeFigureOut">
              <a:rPr lang="en-US" smtClean="0"/>
              <a:t>18-Jun-21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751212033"/>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A578F-6D64-4B14-90CD-BF3E72B6C558}" type="datetimeFigureOut">
              <a:rPr lang="en-US" smtClean="0"/>
              <a:t>18-Jun-21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607000782"/>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A578F-6D64-4B14-90CD-BF3E72B6C558}" type="datetimeFigureOut">
              <a:rPr lang="en-US" smtClean="0"/>
              <a:t>18-Jun-21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1451324547"/>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A578F-6D64-4B14-90CD-BF3E72B6C558}" type="datetimeFigureOut">
              <a:rPr lang="en-US" smtClean="0"/>
              <a:t>18-Jun-21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3610328516"/>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5A578F-6D64-4B14-90CD-BF3E72B6C558}" type="datetimeFigureOut">
              <a:rPr lang="en-US" smtClean="0"/>
              <a:t>18-Jun-21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1614674421"/>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5A578F-6D64-4B14-90CD-BF3E72B6C558}" type="datetimeFigureOut">
              <a:rPr lang="en-US" smtClean="0"/>
              <a:t>18-Jun-21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BAA32-AD54-4B6E-870A-EB6880550E66}" type="slidenum">
              <a:rPr lang="en-US" smtClean="0"/>
              <a:t>‹#›</a:t>
            </a:fld>
            <a:endParaRPr lang="en-US"/>
          </a:p>
        </p:txBody>
      </p:sp>
    </p:spTree>
    <p:extLst>
      <p:ext uri="{BB962C8B-B14F-4D97-AF65-F5344CB8AC3E}">
        <p14:creationId xmlns:p14="http://schemas.microsoft.com/office/powerpoint/2010/main" val="1889418692"/>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5A578F-6D64-4B14-90CD-BF3E72B6C558}" type="datetimeFigureOut">
              <a:rPr lang="en-US" smtClean="0"/>
              <a:t>18-Jun-21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C2BAA32-AD54-4B6E-870A-EB6880550E66}" type="slidenum">
              <a:rPr lang="en-US" smtClean="0"/>
              <a:t>‹#›</a:t>
            </a:fld>
            <a:endParaRPr lang="en-US"/>
          </a:p>
        </p:txBody>
      </p:sp>
    </p:spTree>
    <p:extLst>
      <p:ext uri="{BB962C8B-B14F-4D97-AF65-F5344CB8AC3E}">
        <p14:creationId xmlns:p14="http://schemas.microsoft.com/office/powerpoint/2010/main" val="36376346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5227E-6F59-4D0E-9C99-F199C2754CF3}"/>
              </a:ext>
            </a:extLst>
          </p:cNvPr>
          <p:cNvSpPr>
            <a:spLocks noGrp="1"/>
          </p:cNvSpPr>
          <p:nvPr>
            <p:ph type="ctrTitle"/>
          </p:nvPr>
        </p:nvSpPr>
        <p:spPr>
          <a:xfrm>
            <a:off x="7532710" y="628617"/>
            <a:ext cx="3971902" cy="3028983"/>
          </a:xfrm>
        </p:spPr>
        <p:txBody>
          <a:bodyPr>
            <a:normAutofit/>
          </a:bodyPr>
          <a:lstStyle/>
          <a:p>
            <a:r>
              <a:rPr lang="en-US" dirty="0"/>
              <a:t>Joystick app</a:t>
            </a:r>
          </a:p>
        </p:txBody>
      </p:sp>
      <p:sp>
        <p:nvSpPr>
          <p:cNvPr id="3" name="Subtitle 2">
            <a:extLst>
              <a:ext uri="{FF2B5EF4-FFF2-40B4-BE49-F238E27FC236}">
                <a16:creationId xmlns:a16="http://schemas.microsoft.com/office/drawing/2014/main" id="{8369A4DC-F3C9-4855-877B-CDDE14041ED0}"/>
              </a:ext>
            </a:extLst>
          </p:cNvPr>
          <p:cNvSpPr>
            <a:spLocks noGrp="1"/>
          </p:cNvSpPr>
          <p:nvPr>
            <p:ph type="subTitle" idx="1"/>
          </p:nvPr>
        </p:nvSpPr>
        <p:spPr>
          <a:xfrm>
            <a:off x="7532709" y="3843868"/>
            <a:ext cx="2827315" cy="1564744"/>
          </a:xfrm>
        </p:spPr>
        <p:txBody>
          <a:bodyPr>
            <a:normAutofit/>
          </a:bodyPr>
          <a:lstStyle/>
          <a:p>
            <a:r>
              <a:rPr lang="en-US"/>
              <a:t>Sapir Kroitoro</a:t>
            </a:r>
            <a:endParaRPr lang="en-US" dirty="0"/>
          </a:p>
        </p:txBody>
      </p:sp>
      <p:sp>
        <p:nvSpPr>
          <p:cNvPr id="28"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E6ABD7-FDA4-4A40-B339-BC5DDFDA4FAA}"/>
              </a:ext>
            </a:extLst>
          </p:cNvPr>
          <p:cNvPicPr>
            <a:picLocks noChangeAspect="1"/>
          </p:cNvPicPr>
          <p:nvPr/>
        </p:nvPicPr>
        <p:blipFill rotWithShape="1">
          <a:blip r:embed="rId3">
            <a:extLst>
              <a:ext uri="{28A0092B-C50C-407E-A947-70E740481C1C}">
                <a14:useLocalDpi xmlns:a14="http://schemas.microsoft.com/office/drawing/2010/main" val="0"/>
              </a:ext>
            </a:extLst>
          </a:blip>
          <a:srcRect l="32897" r="1"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0" name="Group 29">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26911965"/>
      </p:ext>
    </p:extLst>
  </p:cSld>
  <p:clrMapOvr>
    <a:masterClrMapping/>
  </p:clrMapOvr>
  <mc:AlternateContent xmlns:mc="http://schemas.openxmlformats.org/markup-compatibility/2006" xmlns:p14="http://schemas.microsoft.com/office/powerpoint/2010/main">
    <mc:Choice Requires="p14">
      <p:transition spd="slow" p14:dur="1250" advClick="0" advTm="2000">
        <p14:flip dir="l"/>
      </p:transition>
    </mc:Choice>
    <mc:Fallback xmlns="">
      <p:transition spd="slow" advClick="0"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Class review - The View MODEL </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510541" y="1348966"/>
            <a:ext cx="10561219" cy="4390931"/>
          </a:xfrm>
        </p:spPr>
        <p:txBody>
          <a:bodyPr>
            <a:noAutofit/>
          </a:bodyPr>
          <a:lstStyle/>
          <a:p>
            <a:r>
              <a:rPr lang="en-US" dirty="0">
                <a:solidFill>
                  <a:schemeClr val="bg1"/>
                </a:solidFill>
              </a:rPr>
              <a:t>The View Model has one class </a:t>
            </a:r>
            <a:r>
              <a:rPr lang="en-US" dirty="0" err="1">
                <a:solidFill>
                  <a:schemeClr val="bg1"/>
                </a:solidFill>
              </a:rPr>
              <a:t>LoginViewModel</a:t>
            </a:r>
            <a:r>
              <a:rPr lang="en-US" dirty="0">
                <a:solidFill>
                  <a:schemeClr val="bg1"/>
                </a:solidFill>
              </a:rPr>
              <a:t>.</a:t>
            </a:r>
          </a:p>
          <a:p>
            <a:r>
              <a:rPr lang="en-US" b="1" dirty="0" err="1">
                <a:solidFill>
                  <a:schemeClr val="bg1"/>
                </a:solidFill>
              </a:rPr>
              <a:t>LoginViewModel</a:t>
            </a:r>
            <a:r>
              <a:rPr lang="en-US" b="1" dirty="0">
                <a:solidFill>
                  <a:schemeClr val="bg1"/>
                </a:solidFill>
              </a:rPr>
              <a:t> –</a:t>
            </a:r>
            <a:r>
              <a:rPr lang="en-US" dirty="0">
                <a:solidFill>
                  <a:schemeClr val="bg1"/>
                </a:solidFill>
              </a:rPr>
              <a:t> Responsible for sending information from the view to the server. each model’s class is a private member of the class. There is getter and setter for the IP and port and function for the “login” button (start when the button is clicked).</a:t>
            </a:r>
            <a:br>
              <a:rPr lang="en-US" dirty="0">
                <a:solidFill>
                  <a:schemeClr val="bg1"/>
                </a:solidFill>
              </a:rPr>
            </a:br>
            <a:r>
              <a:rPr lang="en-US" dirty="0">
                <a:solidFill>
                  <a:schemeClr val="bg1"/>
                </a:solidFill>
              </a:rPr>
              <a:t>Further more , the class contain functions communicate the server using the model’s functions. For example ,I implement Observer design pattern to inform the user on any change in the connect status (connect to the server or disconnect).the model view set a toast message with the information and notify the view.</a:t>
            </a:r>
          </a:p>
          <a:p>
            <a:r>
              <a:rPr lang="en-US" dirty="0">
                <a:solidFill>
                  <a:schemeClr val="bg1"/>
                </a:solidFill>
              </a:rPr>
              <a:t>The </a:t>
            </a:r>
            <a:r>
              <a:rPr lang="en-US" dirty="0" err="1">
                <a:solidFill>
                  <a:schemeClr val="bg1"/>
                </a:solidFill>
              </a:rPr>
              <a:t>ViewModel</a:t>
            </a:r>
            <a:r>
              <a:rPr lang="en-US" dirty="0">
                <a:solidFill>
                  <a:schemeClr val="bg1"/>
                </a:solidFill>
              </a:rPr>
              <a:t>  is binding to the view and communicate with the server using the models class</a:t>
            </a:r>
          </a:p>
          <a:p>
            <a:endParaRPr lang="en-US" dirty="0">
              <a:solidFill>
                <a:schemeClr val="bg1"/>
              </a:solidFill>
            </a:endParaRPr>
          </a:p>
        </p:txBody>
      </p:sp>
    </p:spTree>
    <p:extLst>
      <p:ext uri="{BB962C8B-B14F-4D97-AF65-F5344CB8AC3E}">
        <p14:creationId xmlns:p14="http://schemas.microsoft.com/office/powerpoint/2010/main" val="231450237"/>
      </p:ext>
    </p:extLst>
  </p:cSld>
  <p:clrMapOvr>
    <a:masterClrMapping/>
  </p:clrMapOvr>
  <mc:AlternateContent xmlns:mc="http://schemas.openxmlformats.org/markup-compatibility/2006" xmlns:p14="http://schemas.microsoft.com/office/powerpoint/2010/main">
    <mc:Choice Requires="p14">
      <p:transition spd="slow" p14:dur="1250" advClick="0" advTm="30000">
        <p14:flip dir="l"/>
      </p:transition>
    </mc:Choice>
    <mc:Fallback xmlns="">
      <p:transition spd="slow" advClick="0" advTm="3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The View model UML diagram </a:t>
            </a:r>
          </a:p>
        </p:txBody>
      </p:sp>
      <p:sp>
        <p:nvSpPr>
          <p:cNvPr id="3" name="Rectangle 2">
            <a:extLst>
              <a:ext uri="{FF2B5EF4-FFF2-40B4-BE49-F238E27FC236}">
                <a16:creationId xmlns:a16="http://schemas.microsoft.com/office/drawing/2014/main" id="{18CB81D3-378A-4BD1-8B71-63DC98FE6F72}"/>
              </a:ext>
            </a:extLst>
          </p:cNvPr>
          <p:cNvSpPr/>
          <p:nvPr/>
        </p:nvSpPr>
        <p:spPr>
          <a:xfrm>
            <a:off x="2974019" y="1287262"/>
            <a:ext cx="5548544" cy="5344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ACCC1683-CF07-4548-B50D-9649962E2E77}"/>
              </a:ext>
            </a:extLst>
          </p:cNvPr>
          <p:cNvGrpSpPr/>
          <p:nvPr/>
        </p:nvGrpSpPr>
        <p:grpSpPr>
          <a:xfrm>
            <a:off x="3098337" y="1428882"/>
            <a:ext cx="5299908" cy="4998972"/>
            <a:chOff x="1276349" y="784258"/>
            <a:chExt cx="5299908" cy="4998972"/>
          </a:xfrm>
        </p:grpSpPr>
        <p:pic>
          <p:nvPicPr>
            <p:cNvPr id="6" name="Picture 5">
              <a:extLst>
                <a:ext uri="{FF2B5EF4-FFF2-40B4-BE49-F238E27FC236}">
                  <a16:creationId xmlns:a16="http://schemas.microsoft.com/office/drawing/2014/main" id="{8AEC1A5A-7504-45D0-8868-40B188508D11}"/>
                </a:ext>
              </a:extLst>
            </p:cNvPr>
            <p:cNvPicPr>
              <a:picLocks noChangeAspect="1"/>
            </p:cNvPicPr>
            <p:nvPr/>
          </p:nvPicPr>
          <p:blipFill rotWithShape="1">
            <a:blip r:embed="rId2"/>
            <a:srcRect l="8416" t="12361" r="19314"/>
            <a:stretch/>
          </p:blipFill>
          <p:spPr>
            <a:xfrm>
              <a:off x="1276349" y="784258"/>
              <a:ext cx="4966635" cy="4998972"/>
            </a:xfrm>
            <a:prstGeom prst="rect">
              <a:avLst/>
            </a:prstGeom>
          </p:spPr>
        </p:pic>
        <p:pic>
          <p:nvPicPr>
            <p:cNvPr id="7" name="Picture 6">
              <a:extLst>
                <a:ext uri="{FF2B5EF4-FFF2-40B4-BE49-F238E27FC236}">
                  <a16:creationId xmlns:a16="http://schemas.microsoft.com/office/drawing/2014/main" id="{18EA6B96-93E4-4078-AEEA-7677FA840A06}"/>
                </a:ext>
              </a:extLst>
            </p:cNvPr>
            <p:cNvPicPr>
              <a:picLocks noChangeAspect="1"/>
            </p:cNvPicPr>
            <p:nvPr/>
          </p:nvPicPr>
          <p:blipFill>
            <a:blip r:embed="rId3"/>
            <a:stretch>
              <a:fillRect/>
            </a:stretch>
          </p:blipFill>
          <p:spPr>
            <a:xfrm>
              <a:off x="5922415" y="1680954"/>
              <a:ext cx="653842" cy="252621"/>
            </a:xfrm>
            <a:prstGeom prst="rect">
              <a:avLst/>
            </a:prstGeom>
          </p:spPr>
        </p:pic>
      </p:grpSp>
    </p:spTree>
    <p:extLst>
      <p:ext uri="{BB962C8B-B14F-4D97-AF65-F5344CB8AC3E}">
        <p14:creationId xmlns:p14="http://schemas.microsoft.com/office/powerpoint/2010/main" val="3969969808"/>
      </p:ext>
    </p:extLst>
  </p:cSld>
  <p:clrMapOvr>
    <a:masterClrMapping/>
  </p:clrMapOvr>
  <mc:AlternateContent xmlns:mc="http://schemas.openxmlformats.org/markup-compatibility/2006" xmlns:p14="http://schemas.microsoft.com/office/powerpoint/2010/main">
    <mc:Choice Requires="p14">
      <p:transition spd="slow" p14:dur="1250" advClick="0" advTm="7000">
        <p14:flip dir="l"/>
      </p:transition>
    </mc:Choice>
    <mc:Fallback xmlns="">
      <p:transition spd="slow" advClick="0" advTm="7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Class diagram</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685672" y="1527172"/>
            <a:ext cx="11077734" cy="1507067"/>
          </a:xfrm>
        </p:spPr>
        <p:txBody>
          <a:bodyPr>
            <a:normAutofit/>
          </a:bodyPr>
          <a:lstStyle/>
          <a:p>
            <a:r>
              <a:rPr lang="en-US" sz="2800" dirty="0">
                <a:solidFill>
                  <a:schemeClr val="bg1"/>
                </a:solidFill>
              </a:rPr>
              <a:t>A full class diagram:</a:t>
            </a:r>
          </a:p>
          <a:p>
            <a:endParaRPr lang="en-US" sz="2800" dirty="0">
              <a:solidFill>
                <a:schemeClr val="bg1"/>
              </a:solidFill>
            </a:endParaRPr>
          </a:p>
        </p:txBody>
      </p:sp>
      <p:grpSp>
        <p:nvGrpSpPr>
          <p:cNvPr id="9" name="Group 8">
            <a:extLst>
              <a:ext uri="{FF2B5EF4-FFF2-40B4-BE49-F238E27FC236}">
                <a16:creationId xmlns:a16="http://schemas.microsoft.com/office/drawing/2014/main" id="{A264C67B-CDB8-4567-84CF-79D2774C8132}"/>
              </a:ext>
            </a:extLst>
          </p:cNvPr>
          <p:cNvGrpSpPr/>
          <p:nvPr/>
        </p:nvGrpSpPr>
        <p:grpSpPr>
          <a:xfrm>
            <a:off x="1178774" y="2712852"/>
            <a:ext cx="8167357" cy="3880453"/>
            <a:chOff x="309033" y="287867"/>
            <a:chExt cx="11573934" cy="6055152"/>
          </a:xfrm>
        </p:grpSpPr>
        <p:grpSp>
          <p:nvGrpSpPr>
            <p:cNvPr id="10" name="Group 9">
              <a:extLst>
                <a:ext uri="{FF2B5EF4-FFF2-40B4-BE49-F238E27FC236}">
                  <a16:creationId xmlns:a16="http://schemas.microsoft.com/office/drawing/2014/main" id="{5EA2B8D7-06FE-4614-ABA5-CB59581E82ED}"/>
                </a:ext>
              </a:extLst>
            </p:cNvPr>
            <p:cNvGrpSpPr/>
            <p:nvPr/>
          </p:nvGrpSpPr>
          <p:grpSpPr>
            <a:xfrm>
              <a:off x="309033" y="287867"/>
              <a:ext cx="11573934" cy="6055152"/>
              <a:chOff x="309033" y="287867"/>
              <a:chExt cx="11573934" cy="6055152"/>
            </a:xfrm>
          </p:grpSpPr>
          <p:sp>
            <p:nvSpPr>
              <p:cNvPr id="12" name="Rectangle 11">
                <a:extLst>
                  <a:ext uri="{FF2B5EF4-FFF2-40B4-BE49-F238E27FC236}">
                    <a16:creationId xmlns:a16="http://schemas.microsoft.com/office/drawing/2014/main" id="{C9F3A2BC-FF27-4629-B470-D326A273EE23}"/>
                  </a:ext>
                </a:extLst>
              </p:cNvPr>
              <p:cNvSpPr/>
              <p:nvPr/>
            </p:nvSpPr>
            <p:spPr>
              <a:xfrm>
                <a:off x="309033" y="287867"/>
                <a:ext cx="11573934" cy="6055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3" name="Group 12">
                <a:extLst>
                  <a:ext uri="{FF2B5EF4-FFF2-40B4-BE49-F238E27FC236}">
                    <a16:creationId xmlns:a16="http://schemas.microsoft.com/office/drawing/2014/main" id="{7DB75BC6-9570-4E5F-8C48-E1B6C19E6CF2}"/>
                  </a:ext>
                </a:extLst>
              </p:cNvPr>
              <p:cNvGrpSpPr/>
              <p:nvPr/>
            </p:nvGrpSpPr>
            <p:grpSpPr>
              <a:xfrm>
                <a:off x="349013" y="519390"/>
                <a:ext cx="11351921" cy="5584902"/>
                <a:chOff x="349013" y="519390"/>
                <a:chExt cx="11351921" cy="5584902"/>
              </a:xfrm>
            </p:grpSpPr>
            <p:grpSp>
              <p:nvGrpSpPr>
                <p:cNvPr id="14" name="Group 13">
                  <a:extLst>
                    <a:ext uri="{FF2B5EF4-FFF2-40B4-BE49-F238E27FC236}">
                      <a16:creationId xmlns:a16="http://schemas.microsoft.com/office/drawing/2014/main" id="{AD336634-AF8F-4DA9-8A09-010BD1079256}"/>
                    </a:ext>
                  </a:extLst>
                </p:cNvPr>
                <p:cNvGrpSpPr/>
                <p:nvPr/>
              </p:nvGrpSpPr>
              <p:grpSpPr>
                <a:xfrm>
                  <a:off x="349013" y="2881312"/>
                  <a:ext cx="4123387" cy="2636513"/>
                  <a:chOff x="349013" y="2881312"/>
                  <a:chExt cx="4123387" cy="2636513"/>
                </a:xfrm>
              </p:grpSpPr>
              <p:pic>
                <p:nvPicPr>
                  <p:cNvPr id="21" name="Picture 20">
                    <a:extLst>
                      <a:ext uri="{FF2B5EF4-FFF2-40B4-BE49-F238E27FC236}">
                        <a16:creationId xmlns:a16="http://schemas.microsoft.com/office/drawing/2014/main" id="{D5BF53D5-FB9E-433F-B5AB-5FD32F5AB2E4}"/>
                      </a:ext>
                    </a:extLst>
                  </p:cNvPr>
                  <p:cNvPicPr>
                    <a:picLocks noChangeAspect="1"/>
                  </p:cNvPicPr>
                  <p:nvPr/>
                </p:nvPicPr>
                <p:blipFill>
                  <a:blip r:embed="rId2"/>
                  <a:stretch>
                    <a:fillRect/>
                  </a:stretch>
                </p:blipFill>
                <p:spPr>
                  <a:xfrm>
                    <a:off x="349013" y="3315442"/>
                    <a:ext cx="4123387" cy="2202383"/>
                  </a:xfrm>
                  <a:prstGeom prst="rect">
                    <a:avLst/>
                  </a:prstGeom>
                </p:spPr>
              </p:pic>
              <p:sp>
                <p:nvSpPr>
                  <p:cNvPr id="22" name="TextBox 21">
                    <a:extLst>
                      <a:ext uri="{FF2B5EF4-FFF2-40B4-BE49-F238E27FC236}">
                        <a16:creationId xmlns:a16="http://schemas.microsoft.com/office/drawing/2014/main" id="{A8357CCF-E80D-4EEC-8085-B34D18846D21}"/>
                      </a:ext>
                    </a:extLst>
                  </p:cNvPr>
                  <p:cNvSpPr txBox="1"/>
                  <p:nvPr/>
                </p:nvSpPr>
                <p:spPr>
                  <a:xfrm>
                    <a:off x="1631088" y="2881312"/>
                    <a:ext cx="2590800" cy="369332"/>
                  </a:xfrm>
                  <a:prstGeom prst="rect">
                    <a:avLst/>
                  </a:prstGeom>
                  <a:noFill/>
                </p:spPr>
                <p:txBody>
                  <a:bodyPr wrap="square" rtlCol="0">
                    <a:spAutoFit/>
                  </a:bodyPr>
                  <a:lstStyle/>
                  <a:p>
                    <a:r>
                      <a:rPr lang="en-US" dirty="0">
                        <a:solidFill>
                          <a:schemeClr val="bg1"/>
                        </a:solidFill>
                      </a:rPr>
                      <a:t>View</a:t>
                    </a:r>
                  </a:p>
                </p:txBody>
              </p:sp>
            </p:grpSp>
            <p:grpSp>
              <p:nvGrpSpPr>
                <p:cNvPr id="15" name="Group 14">
                  <a:extLst>
                    <a:ext uri="{FF2B5EF4-FFF2-40B4-BE49-F238E27FC236}">
                      <a16:creationId xmlns:a16="http://schemas.microsoft.com/office/drawing/2014/main" id="{E94B343E-55CE-48D6-90DD-4611BA01D17F}"/>
                    </a:ext>
                  </a:extLst>
                </p:cNvPr>
                <p:cNvGrpSpPr/>
                <p:nvPr/>
              </p:nvGrpSpPr>
              <p:grpSpPr>
                <a:xfrm>
                  <a:off x="4639056" y="519390"/>
                  <a:ext cx="3152999" cy="2664077"/>
                  <a:chOff x="4639056" y="519390"/>
                  <a:chExt cx="3152999" cy="2664077"/>
                </a:xfrm>
              </p:grpSpPr>
              <p:pic>
                <p:nvPicPr>
                  <p:cNvPr id="19" name="Picture 18">
                    <a:extLst>
                      <a:ext uri="{FF2B5EF4-FFF2-40B4-BE49-F238E27FC236}">
                        <a16:creationId xmlns:a16="http://schemas.microsoft.com/office/drawing/2014/main" id="{EBC6BB23-B5E8-483A-B9CD-D58C361F5F4E}"/>
                      </a:ext>
                    </a:extLst>
                  </p:cNvPr>
                  <p:cNvPicPr>
                    <a:picLocks noChangeAspect="1"/>
                  </p:cNvPicPr>
                  <p:nvPr/>
                </p:nvPicPr>
                <p:blipFill rotWithShape="1">
                  <a:blip r:embed="rId3"/>
                  <a:srcRect r="19314"/>
                  <a:stretch/>
                </p:blipFill>
                <p:spPr>
                  <a:xfrm>
                    <a:off x="4639056" y="659745"/>
                    <a:ext cx="2456011" cy="2523722"/>
                  </a:xfrm>
                  <a:prstGeom prst="rect">
                    <a:avLst/>
                  </a:prstGeom>
                </p:spPr>
              </p:pic>
              <p:sp>
                <p:nvSpPr>
                  <p:cNvPr id="20" name="TextBox 19">
                    <a:extLst>
                      <a:ext uri="{FF2B5EF4-FFF2-40B4-BE49-F238E27FC236}">
                        <a16:creationId xmlns:a16="http://schemas.microsoft.com/office/drawing/2014/main" id="{845C5494-4C65-47F2-85BE-8231BEF6C550}"/>
                      </a:ext>
                    </a:extLst>
                  </p:cNvPr>
                  <p:cNvSpPr txBox="1"/>
                  <p:nvPr/>
                </p:nvSpPr>
                <p:spPr>
                  <a:xfrm>
                    <a:off x="5201255" y="519390"/>
                    <a:ext cx="2590800" cy="369332"/>
                  </a:xfrm>
                  <a:prstGeom prst="rect">
                    <a:avLst/>
                  </a:prstGeom>
                  <a:noFill/>
                </p:spPr>
                <p:txBody>
                  <a:bodyPr wrap="square" rtlCol="0">
                    <a:spAutoFit/>
                  </a:bodyPr>
                  <a:lstStyle/>
                  <a:p>
                    <a:r>
                      <a:rPr lang="en-US" dirty="0">
                        <a:solidFill>
                          <a:schemeClr val="bg1"/>
                        </a:solidFill>
                      </a:rPr>
                      <a:t>ModelView</a:t>
                    </a:r>
                  </a:p>
                </p:txBody>
              </p:sp>
            </p:grpSp>
            <p:grpSp>
              <p:nvGrpSpPr>
                <p:cNvPr id="16" name="Group 15">
                  <a:extLst>
                    <a:ext uri="{FF2B5EF4-FFF2-40B4-BE49-F238E27FC236}">
                      <a16:creationId xmlns:a16="http://schemas.microsoft.com/office/drawing/2014/main" id="{FBA12347-44F6-47A6-B83D-8F69833D9BDD}"/>
                    </a:ext>
                  </a:extLst>
                </p:cNvPr>
                <p:cNvGrpSpPr/>
                <p:nvPr/>
              </p:nvGrpSpPr>
              <p:grpSpPr>
                <a:xfrm>
                  <a:off x="4639056" y="3375027"/>
                  <a:ext cx="7061878" cy="2729265"/>
                  <a:chOff x="4639056" y="3375027"/>
                  <a:chExt cx="7061878" cy="2729265"/>
                </a:xfrm>
              </p:grpSpPr>
              <p:pic>
                <p:nvPicPr>
                  <p:cNvPr id="17" name="Picture 16" descr="Diagram&#10;&#10;Description automatically generated">
                    <a:extLst>
                      <a:ext uri="{FF2B5EF4-FFF2-40B4-BE49-F238E27FC236}">
                        <a16:creationId xmlns:a16="http://schemas.microsoft.com/office/drawing/2014/main" id="{8331A6DE-4324-4E94-B7C7-CA217967C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056" y="3901910"/>
                    <a:ext cx="7061878" cy="2202382"/>
                  </a:xfrm>
                  <a:prstGeom prst="rect">
                    <a:avLst/>
                  </a:prstGeom>
                </p:spPr>
              </p:pic>
              <p:sp>
                <p:nvSpPr>
                  <p:cNvPr id="18" name="TextBox 17">
                    <a:extLst>
                      <a:ext uri="{FF2B5EF4-FFF2-40B4-BE49-F238E27FC236}">
                        <a16:creationId xmlns:a16="http://schemas.microsoft.com/office/drawing/2014/main" id="{4CF46636-236C-403B-A670-EFE6BAEEFD5B}"/>
                      </a:ext>
                    </a:extLst>
                  </p:cNvPr>
                  <p:cNvSpPr txBox="1"/>
                  <p:nvPr/>
                </p:nvSpPr>
                <p:spPr>
                  <a:xfrm>
                    <a:off x="7734885" y="3375027"/>
                    <a:ext cx="1893958" cy="576314"/>
                  </a:xfrm>
                  <a:prstGeom prst="rect">
                    <a:avLst/>
                  </a:prstGeom>
                  <a:noFill/>
                </p:spPr>
                <p:txBody>
                  <a:bodyPr wrap="square" rtlCol="0">
                    <a:spAutoFit/>
                  </a:bodyPr>
                  <a:lstStyle/>
                  <a:p>
                    <a:r>
                      <a:rPr lang="en-US" dirty="0">
                        <a:solidFill>
                          <a:schemeClr val="bg1"/>
                        </a:solidFill>
                      </a:rPr>
                      <a:t>Model</a:t>
                    </a:r>
                  </a:p>
                </p:txBody>
              </p:sp>
            </p:grpSp>
          </p:grpSp>
        </p:grpSp>
        <p:pic>
          <p:nvPicPr>
            <p:cNvPr id="11" name="Picture 10">
              <a:extLst>
                <a:ext uri="{FF2B5EF4-FFF2-40B4-BE49-F238E27FC236}">
                  <a16:creationId xmlns:a16="http://schemas.microsoft.com/office/drawing/2014/main" id="{5C34FB4E-21D4-4738-B7BC-E32875EF5B1A}"/>
                </a:ext>
              </a:extLst>
            </p:cNvPr>
            <p:cNvPicPr>
              <a:picLocks noChangeAspect="1"/>
            </p:cNvPicPr>
            <p:nvPr/>
          </p:nvPicPr>
          <p:blipFill>
            <a:blip r:embed="rId5"/>
            <a:stretch>
              <a:fillRect/>
            </a:stretch>
          </p:blipFill>
          <p:spPr>
            <a:xfrm>
              <a:off x="6957146" y="1336830"/>
              <a:ext cx="339780" cy="128250"/>
            </a:xfrm>
            <a:prstGeom prst="rect">
              <a:avLst/>
            </a:prstGeom>
          </p:spPr>
        </p:pic>
      </p:grpSp>
    </p:spTree>
    <p:extLst>
      <p:ext uri="{BB962C8B-B14F-4D97-AF65-F5344CB8AC3E}">
        <p14:creationId xmlns:p14="http://schemas.microsoft.com/office/powerpoint/2010/main" val="3274278203"/>
      </p:ext>
    </p:extLst>
  </p:cSld>
  <p:clrMapOvr>
    <a:masterClrMapping/>
  </p:clrMapOvr>
  <mc:AlternateContent xmlns:mc="http://schemas.openxmlformats.org/markup-compatibility/2006" xmlns:p14="http://schemas.microsoft.com/office/powerpoint/2010/main">
    <mc:Choice Requires="p14">
      <p:transition spd="slow" p14:dur="1250" advClick="0" advTm="5000">
        <p14:flip dir="l"/>
      </p:transition>
    </mc:Choice>
    <mc:Fallback xmlns="">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7532710" y="620722"/>
            <a:ext cx="3382941" cy="1142462"/>
          </a:xfrm>
        </p:spPr>
        <p:txBody>
          <a:bodyPr anchor="b">
            <a:normAutofit/>
          </a:bodyPr>
          <a:lstStyle/>
          <a:p>
            <a:r>
              <a:rPr lang="en-US" sz="2400">
                <a:solidFill>
                  <a:srgbClr val="FFFFFF"/>
                </a:solidFill>
              </a:rPr>
              <a:t>ViewModel:</a:t>
            </a:r>
          </a:p>
        </p:txBody>
      </p:sp>
      <p:sp useBgFill="1">
        <p:nvSpPr>
          <p:cNvPr id="26"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7532710" y="1822449"/>
            <a:ext cx="3479419" cy="2922591"/>
          </a:xfrm>
        </p:spPr>
        <p:txBody>
          <a:bodyPr anchor="t">
            <a:normAutofit/>
          </a:bodyPr>
          <a:lstStyle/>
          <a:p>
            <a:pPr marL="0" indent="0">
              <a:buNone/>
            </a:pPr>
            <a:endParaRPr lang="en-US" sz="1200" dirty="0">
              <a:solidFill>
                <a:srgbClr val="0F496F"/>
              </a:solidFill>
            </a:endParaRPr>
          </a:p>
          <a:p>
            <a:r>
              <a:rPr lang="en-US" sz="1200" b="1" dirty="0" err="1">
                <a:solidFill>
                  <a:srgbClr val="0F496F"/>
                </a:solidFill>
              </a:rPr>
              <a:t>LoginViewModel</a:t>
            </a:r>
            <a:r>
              <a:rPr lang="en-US" sz="1200" dirty="0">
                <a:solidFill>
                  <a:srgbClr val="0F496F"/>
                </a:solidFill>
              </a:rPr>
              <a:t> - has the joystick and client info. this class responsible for sending </a:t>
            </a:r>
            <a:r>
              <a:rPr lang="en-US" sz="1200" dirty="0" err="1">
                <a:solidFill>
                  <a:srgbClr val="0F496F"/>
                </a:solidFill>
              </a:rPr>
              <a:t>iformation</a:t>
            </a:r>
            <a:r>
              <a:rPr lang="en-US" sz="1200" dirty="0">
                <a:solidFill>
                  <a:srgbClr val="0F496F"/>
                </a:solidFill>
              </a:rPr>
              <a:t> to the server from the view like </a:t>
            </a:r>
            <a:r>
              <a:rPr lang="en-US" sz="1200" dirty="0" err="1">
                <a:solidFill>
                  <a:srgbClr val="0F496F"/>
                </a:solidFill>
              </a:rPr>
              <a:t>ip,port</a:t>
            </a:r>
            <a:r>
              <a:rPr lang="en-US" sz="1200" dirty="0">
                <a:solidFill>
                  <a:srgbClr val="0F496F"/>
                </a:solidFill>
              </a:rPr>
              <a:t> </a:t>
            </a:r>
            <a:r>
              <a:rPr lang="en-US" sz="1200" dirty="0" err="1">
                <a:solidFill>
                  <a:srgbClr val="0F496F"/>
                </a:solidFill>
              </a:rPr>
              <a:t>alieron</a:t>
            </a:r>
            <a:r>
              <a:rPr lang="en-US" sz="1200" dirty="0">
                <a:solidFill>
                  <a:srgbClr val="0F496F"/>
                </a:solidFill>
              </a:rPr>
              <a:t> etc.</a:t>
            </a:r>
          </a:p>
        </p:txBody>
      </p:sp>
      <p:grpSp>
        <p:nvGrpSpPr>
          <p:cNvPr id="28" name="Group 27">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F930CD0A-CD41-46C2-82DF-A6BBB69CBA13}"/>
              </a:ext>
            </a:extLst>
          </p:cNvPr>
          <p:cNvGrpSpPr/>
          <p:nvPr/>
        </p:nvGrpSpPr>
        <p:grpSpPr>
          <a:xfrm>
            <a:off x="1276349" y="784258"/>
            <a:ext cx="5299908" cy="4998972"/>
            <a:chOff x="1276349" y="784258"/>
            <a:chExt cx="5299908" cy="4998972"/>
          </a:xfrm>
        </p:grpSpPr>
        <p:pic>
          <p:nvPicPr>
            <p:cNvPr id="19" name="Picture 18">
              <a:extLst>
                <a:ext uri="{FF2B5EF4-FFF2-40B4-BE49-F238E27FC236}">
                  <a16:creationId xmlns:a16="http://schemas.microsoft.com/office/drawing/2014/main" id="{8623AD20-4704-48EB-83FB-8EE13C20AC60}"/>
                </a:ext>
              </a:extLst>
            </p:cNvPr>
            <p:cNvPicPr>
              <a:picLocks noChangeAspect="1"/>
            </p:cNvPicPr>
            <p:nvPr/>
          </p:nvPicPr>
          <p:blipFill rotWithShape="1">
            <a:blip r:embed="rId2"/>
            <a:srcRect l="8416" t="12361" r="19314"/>
            <a:stretch/>
          </p:blipFill>
          <p:spPr>
            <a:xfrm>
              <a:off x="1276349" y="784258"/>
              <a:ext cx="4966635" cy="4998972"/>
            </a:xfrm>
            <a:prstGeom prst="rect">
              <a:avLst/>
            </a:prstGeom>
          </p:spPr>
        </p:pic>
        <p:pic>
          <p:nvPicPr>
            <p:cNvPr id="6" name="Picture 5">
              <a:extLst>
                <a:ext uri="{FF2B5EF4-FFF2-40B4-BE49-F238E27FC236}">
                  <a16:creationId xmlns:a16="http://schemas.microsoft.com/office/drawing/2014/main" id="{9ADD0835-261D-41E0-854C-A4C9E6E55587}"/>
                </a:ext>
              </a:extLst>
            </p:cNvPr>
            <p:cNvPicPr>
              <a:picLocks noChangeAspect="1"/>
            </p:cNvPicPr>
            <p:nvPr/>
          </p:nvPicPr>
          <p:blipFill>
            <a:blip r:embed="rId3"/>
            <a:stretch>
              <a:fillRect/>
            </a:stretch>
          </p:blipFill>
          <p:spPr>
            <a:xfrm>
              <a:off x="5922415" y="1680954"/>
              <a:ext cx="653842" cy="252621"/>
            </a:xfrm>
            <a:prstGeom prst="rect">
              <a:avLst/>
            </a:prstGeom>
          </p:spPr>
        </p:pic>
      </p:grpSp>
    </p:spTree>
    <p:extLst>
      <p:ext uri="{BB962C8B-B14F-4D97-AF65-F5344CB8AC3E}">
        <p14:creationId xmlns:p14="http://schemas.microsoft.com/office/powerpoint/2010/main" val="2180199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advClick="0" advTm="15000">
        <p14:flip dir="l"/>
      </p:transition>
    </mc:Choice>
    <mc:Fallback xmlns="">
      <p:transition spd="slow" advClick="0" advTm="1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Introduction</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590010" y="1778165"/>
            <a:ext cx="11077734" cy="1507067"/>
          </a:xfrm>
        </p:spPr>
        <p:txBody>
          <a:bodyPr>
            <a:normAutofit/>
          </a:bodyPr>
          <a:lstStyle/>
          <a:p>
            <a:r>
              <a:rPr lang="en-US" sz="2800" dirty="0">
                <a:solidFill>
                  <a:schemeClr val="bg1"/>
                </a:solidFill>
              </a:rPr>
              <a:t>UML </a:t>
            </a:r>
            <a:r>
              <a:rPr lang="en-US" sz="2800" dirty="0" err="1">
                <a:solidFill>
                  <a:schemeClr val="bg1"/>
                </a:solidFill>
              </a:rPr>
              <a:t>diagrm</a:t>
            </a:r>
            <a:r>
              <a:rPr lang="en-US" sz="2800" dirty="0">
                <a:solidFill>
                  <a:schemeClr val="bg1"/>
                </a:solidFill>
              </a:rPr>
              <a:t>:</a:t>
            </a:r>
          </a:p>
          <a:p>
            <a:endParaRPr lang="en-US" sz="2800" dirty="0">
              <a:solidFill>
                <a:schemeClr val="bg1"/>
              </a:solidFill>
            </a:endParaRPr>
          </a:p>
        </p:txBody>
      </p:sp>
      <p:grpSp>
        <p:nvGrpSpPr>
          <p:cNvPr id="8" name="Group 7">
            <a:extLst>
              <a:ext uri="{FF2B5EF4-FFF2-40B4-BE49-F238E27FC236}">
                <a16:creationId xmlns:a16="http://schemas.microsoft.com/office/drawing/2014/main" id="{D42AC03A-6EAA-4947-A1C2-54A824FF7714}"/>
              </a:ext>
            </a:extLst>
          </p:cNvPr>
          <p:cNvGrpSpPr/>
          <p:nvPr/>
        </p:nvGrpSpPr>
        <p:grpSpPr>
          <a:xfrm>
            <a:off x="352943" y="1183849"/>
            <a:ext cx="11551869" cy="5565808"/>
            <a:chOff x="352943" y="1073783"/>
            <a:chExt cx="11551869" cy="5565808"/>
          </a:xfrm>
        </p:grpSpPr>
        <p:pic>
          <p:nvPicPr>
            <p:cNvPr id="5" name="Picture 4">
              <a:extLst>
                <a:ext uri="{FF2B5EF4-FFF2-40B4-BE49-F238E27FC236}">
                  <a16:creationId xmlns:a16="http://schemas.microsoft.com/office/drawing/2014/main" id="{8E91B232-40A5-4A55-A287-035CB69D96E7}"/>
                </a:ext>
              </a:extLst>
            </p:cNvPr>
            <p:cNvPicPr>
              <a:picLocks noChangeAspect="1"/>
            </p:cNvPicPr>
            <p:nvPr/>
          </p:nvPicPr>
          <p:blipFill>
            <a:blip r:embed="rId2"/>
            <a:stretch>
              <a:fillRect/>
            </a:stretch>
          </p:blipFill>
          <p:spPr>
            <a:xfrm>
              <a:off x="352943" y="4108035"/>
              <a:ext cx="3383266" cy="1807069"/>
            </a:xfrm>
            <a:prstGeom prst="rect">
              <a:avLst/>
            </a:prstGeom>
          </p:spPr>
        </p:pic>
        <p:pic>
          <p:nvPicPr>
            <p:cNvPr id="7" name="Picture 6">
              <a:extLst>
                <a:ext uri="{FF2B5EF4-FFF2-40B4-BE49-F238E27FC236}">
                  <a16:creationId xmlns:a16="http://schemas.microsoft.com/office/drawing/2014/main" id="{03203633-B3CF-4F0B-B657-AFCD9D67B8A5}"/>
                </a:ext>
              </a:extLst>
            </p:cNvPr>
            <p:cNvPicPr>
              <a:picLocks noChangeAspect="1"/>
            </p:cNvPicPr>
            <p:nvPr/>
          </p:nvPicPr>
          <p:blipFill>
            <a:blip r:embed="rId3"/>
            <a:stretch>
              <a:fillRect/>
            </a:stretch>
          </p:blipFill>
          <p:spPr>
            <a:xfrm>
              <a:off x="4134360" y="1073783"/>
              <a:ext cx="3923280" cy="3252813"/>
            </a:xfrm>
            <a:prstGeom prst="rect">
              <a:avLst/>
            </a:prstGeom>
          </p:spPr>
        </p:pic>
        <p:pic>
          <p:nvPicPr>
            <p:cNvPr id="6" name="Picture 5" descr="Diagram&#10;&#10;Description automatically generated">
              <a:extLst>
                <a:ext uri="{FF2B5EF4-FFF2-40B4-BE49-F238E27FC236}">
                  <a16:creationId xmlns:a16="http://schemas.microsoft.com/office/drawing/2014/main" id="{C7F037FD-7939-4930-B60F-0FE47DB1D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2934" y="4437209"/>
              <a:ext cx="7061878" cy="2202382"/>
            </a:xfrm>
            <a:prstGeom prst="rect">
              <a:avLst/>
            </a:prstGeom>
          </p:spPr>
        </p:pic>
      </p:grpSp>
      <p:grpSp>
        <p:nvGrpSpPr>
          <p:cNvPr id="9" name="Group 8">
            <a:extLst>
              <a:ext uri="{FF2B5EF4-FFF2-40B4-BE49-F238E27FC236}">
                <a16:creationId xmlns:a16="http://schemas.microsoft.com/office/drawing/2014/main" id="{A264C67B-CDB8-4567-84CF-79D2774C8132}"/>
              </a:ext>
            </a:extLst>
          </p:cNvPr>
          <p:cNvGrpSpPr/>
          <p:nvPr/>
        </p:nvGrpSpPr>
        <p:grpSpPr>
          <a:xfrm>
            <a:off x="2584428" y="1891394"/>
            <a:ext cx="9893746" cy="4966606"/>
            <a:chOff x="309033" y="287867"/>
            <a:chExt cx="11573934" cy="6055152"/>
          </a:xfrm>
        </p:grpSpPr>
        <p:grpSp>
          <p:nvGrpSpPr>
            <p:cNvPr id="10" name="Group 9">
              <a:extLst>
                <a:ext uri="{FF2B5EF4-FFF2-40B4-BE49-F238E27FC236}">
                  <a16:creationId xmlns:a16="http://schemas.microsoft.com/office/drawing/2014/main" id="{5EA2B8D7-06FE-4614-ABA5-CB59581E82ED}"/>
                </a:ext>
              </a:extLst>
            </p:cNvPr>
            <p:cNvGrpSpPr/>
            <p:nvPr/>
          </p:nvGrpSpPr>
          <p:grpSpPr>
            <a:xfrm>
              <a:off x="309033" y="287867"/>
              <a:ext cx="11573934" cy="6055152"/>
              <a:chOff x="309033" y="287867"/>
              <a:chExt cx="11573934" cy="6055152"/>
            </a:xfrm>
          </p:grpSpPr>
          <p:sp>
            <p:nvSpPr>
              <p:cNvPr id="12" name="Rectangle 11">
                <a:extLst>
                  <a:ext uri="{FF2B5EF4-FFF2-40B4-BE49-F238E27FC236}">
                    <a16:creationId xmlns:a16="http://schemas.microsoft.com/office/drawing/2014/main" id="{C9F3A2BC-FF27-4629-B470-D326A273EE23}"/>
                  </a:ext>
                </a:extLst>
              </p:cNvPr>
              <p:cNvSpPr/>
              <p:nvPr/>
            </p:nvSpPr>
            <p:spPr>
              <a:xfrm>
                <a:off x="309033" y="287867"/>
                <a:ext cx="11573934" cy="605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3" name="Group 12">
                <a:extLst>
                  <a:ext uri="{FF2B5EF4-FFF2-40B4-BE49-F238E27FC236}">
                    <a16:creationId xmlns:a16="http://schemas.microsoft.com/office/drawing/2014/main" id="{7DB75BC6-9570-4E5F-8C48-E1B6C19E6CF2}"/>
                  </a:ext>
                </a:extLst>
              </p:cNvPr>
              <p:cNvGrpSpPr/>
              <p:nvPr/>
            </p:nvGrpSpPr>
            <p:grpSpPr>
              <a:xfrm>
                <a:off x="321733" y="659745"/>
                <a:ext cx="11379201" cy="5444547"/>
                <a:chOff x="321733" y="659745"/>
                <a:chExt cx="11379201" cy="5444547"/>
              </a:xfrm>
            </p:grpSpPr>
            <p:grpSp>
              <p:nvGrpSpPr>
                <p:cNvPr id="14" name="Group 13">
                  <a:extLst>
                    <a:ext uri="{FF2B5EF4-FFF2-40B4-BE49-F238E27FC236}">
                      <a16:creationId xmlns:a16="http://schemas.microsoft.com/office/drawing/2014/main" id="{AD336634-AF8F-4DA9-8A09-010BD1079256}"/>
                    </a:ext>
                  </a:extLst>
                </p:cNvPr>
                <p:cNvGrpSpPr/>
                <p:nvPr/>
              </p:nvGrpSpPr>
              <p:grpSpPr>
                <a:xfrm>
                  <a:off x="321733" y="3059668"/>
                  <a:ext cx="4123387" cy="2458157"/>
                  <a:chOff x="321733" y="3059668"/>
                  <a:chExt cx="4123387" cy="2458157"/>
                </a:xfrm>
              </p:grpSpPr>
              <p:pic>
                <p:nvPicPr>
                  <p:cNvPr id="21" name="Picture 20">
                    <a:extLst>
                      <a:ext uri="{FF2B5EF4-FFF2-40B4-BE49-F238E27FC236}">
                        <a16:creationId xmlns:a16="http://schemas.microsoft.com/office/drawing/2014/main" id="{D5BF53D5-FB9E-433F-B5AB-5FD32F5AB2E4}"/>
                      </a:ext>
                    </a:extLst>
                  </p:cNvPr>
                  <p:cNvPicPr>
                    <a:picLocks noChangeAspect="1"/>
                  </p:cNvPicPr>
                  <p:nvPr/>
                </p:nvPicPr>
                <p:blipFill>
                  <a:blip r:embed="rId2"/>
                  <a:stretch>
                    <a:fillRect/>
                  </a:stretch>
                </p:blipFill>
                <p:spPr>
                  <a:xfrm>
                    <a:off x="321733" y="3315443"/>
                    <a:ext cx="4123387" cy="2202382"/>
                  </a:xfrm>
                  <a:prstGeom prst="rect">
                    <a:avLst/>
                  </a:prstGeom>
                </p:spPr>
              </p:pic>
              <p:sp>
                <p:nvSpPr>
                  <p:cNvPr id="22" name="TextBox 21">
                    <a:extLst>
                      <a:ext uri="{FF2B5EF4-FFF2-40B4-BE49-F238E27FC236}">
                        <a16:creationId xmlns:a16="http://schemas.microsoft.com/office/drawing/2014/main" id="{A8357CCF-E80D-4EEC-8085-B34D18846D21}"/>
                      </a:ext>
                    </a:extLst>
                  </p:cNvPr>
                  <p:cNvSpPr txBox="1"/>
                  <p:nvPr/>
                </p:nvSpPr>
                <p:spPr>
                  <a:xfrm>
                    <a:off x="1710266" y="3059668"/>
                    <a:ext cx="2590800" cy="369332"/>
                  </a:xfrm>
                  <a:prstGeom prst="rect">
                    <a:avLst/>
                  </a:prstGeom>
                  <a:noFill/>
                </p:spPr>
                <p:txBody>
                  <a:bodyPr wrap="square" rtlCol="0">
                    <a:spAutoFit/>
                  </a:bodyPr>
                  <a:lstStyle/>
                  <a:p>
                    <a:r>
                      <a:rPr lang="en-US" dirty="0">
                        <a:solidFill>
                          <a:schemeClr val="bg1"/>
                        </a:solidFill>
                      </a:rPr>
                      <a:t>View</a:t>
                    </a:r>
                  </a:p>
                </p:txBody>
              </p:sp>
            </p:grpSp>
            <p:grpSp>
              <p:nvGrpSpPr>
                <p:cNvPr id="15" name="Group 14">
                  <a:extLst>
                    <a:ext uri="{FF2B5EF4-FFF2-40B4-BE49-F238E27FC236}">
                      <a16:creationId xmlns:a16="http://schemas.microsoft.com/office/drawing/2014/main" id="{E94B343E-55CE-48D6-90DD-4611BA01D17F}"/>
                    </a:ext>
                  </a:extLst>
                </p:cNvPr>
                <p:cNvGrpSpPr/>
                <p:nvPr/>
              </p:nvGrpSpPr>
              <p:grpSpPr>
                <a:xfrm>
                  <a:off x="4639056" y="659745"/>
                  <a:ext cx="3530939" cy="2523722"/>
                  <a:chOff x="4639056" y="659745"/>
                  <a:chExt cx="3530939" cy="2523722"/>
                </a:xfrm>
              </p:grpSpPr>
              <p:pic>
                <p:nvPicPr>
                  <p:cNvPr id="19" name="Picture 18">
                    <a:extLst>
                      <a:ext uri="{FF2B5EF4-FFF2-40B4-BE49-F238E27FC236}">
                        <a16:creationId xmlns:a16="http://schemas.microsoft.com/office/drawing/2014/main" id="{EBC6BB23-B5E8-483A-B9CD-D58C361F5F4E}"/>
                      </a:ext>
                    </a:extLst>
                  </p:cNvPr>
                  <p:cNvPicPr>
                    <a:picLocks noChangeAspect="1"/>
                  </p:cNvPicPr>
                  <p:nvPr/>
                </p:nvPicPr>
                <p:blipFill rotWithShape="1">
                  <a:blip r:embed="rId3"/>
                  <a:srcRect r="19314"/>
                  <a:stretch/>
                </p:blipFill>
                <p:spPr>
                  <a:xfrm>
                    <a:off x="4639056" y="659745"/>
                    <a:ext cx="2456011" cy="2523722"/>
                  </a:xfrm>
                  <a:prstGeom prst="rect">
                    <a:avLst/>
                  </a:prstGeom>
                </p:spPr>
              </p:pic>
              <p:sp>
                <p:nvSpPr>
                  <p:cNvPr id="20" name="TextBox 19">
                    <a:extLst>
                      <a:ext uri="{FF2B5EF4-FFF2-40B4-BE49-F238E27FC236}">
                        <a16:creationId xmlns:a16="http://schemas.microsoft.com/office/drawing/2014/main" id="{845C5494-4C65-47F2-85BE-8231BEF6C550}"/>
                      </a:ext>
                    </a:extLst>
                  </p:cNvPr>
                  <p:cNvSpPr txBox="1"/>
                  <p:nvPr/>
                </p:nvSpPr>
                <p:spPr>
                  <a:xfrm>
                    <a:off x="5579195" y="659745"/>
                    <a:ext cx="2590800" cy="369332"/>
                  </a:xfrm>
                  <a:prstGeom prst="rect">
                    <a:avLst/>
                  </a:prstGeom>
                  <a:noFill/>
                </p:spPr>
                <p:txBody>
                  <a:bodyPr wrap="square" rtlCol="0">
                    <a:spAutoFit/>
                  </a:bodyPr>
                  <a:lstStyle/>
                  <a:p>
                    <a:r>
                      <a:rPr lang="en-US" dirty="0">
                        <a:solidFill>
                          <a:schemeClr val="bg1"/>
                        </a:solidFill>
                      </a:rPr>
                      <a:t>ModelView</a:t>
                    </a:r>
                  </a:p>
                </p:txBody>
              </p:sp>
            </p:grpSp>
            <p:grpSp>
              <p:nvGrpSpPr>
                <p:cNvPr id="16" name="Group 15">
                  <a:extLst>
                    <a:ext uri="{FF2B5EF4-FFF2-40B4-BE49-F238E27FC236}">
                      <a16:creationId xmlns:a16="http://schemas.microsoft.com/office/drawing/2014/main" id="{FBA12347-44F6-47A6-B83D-8F69833D9BDD}"/>
                    </a:ext>
                  </a:extLst>
                </p:cNvPr>
                <p:cNvGrpSpPr/>
                <p:nvPr/>
              </p:nvGrpSpPr>
              <p:grpSpPr>
                <a:xfrm>
                  <a:off x="4639056" y="3478517"/>
                  <a:ext cx="7061878" cy="2625775"/>
                  <a:chOff x="4639056" y="3478517"/>
                  <a:chExt cx="7061878" cy="2625775"/>
                </a:xfrm>
              </p:grpSpPr>
              <p:pic>
                <p:nvPicPr>
                  <p:cNvPr id="17" name="Picture 16" descr="Diagram&#10;&#10;Description automatically generated">
                    <a:extLst>
                      <a:ext uri="{FF2B5EF4-FFF2-40B4-BE49-F238E27FC236}">
                        <a16:creationId xmlns:a16="http://schemas.microsoft.com/office/drawing/2014/main" id="{8331A6DE-4324-4E94-B7C7-CA217967C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056" y="3901910"/>
                    <a:ext cx="7061878" cy="2202382"/>
                  </a:xfrm>
                  <a:prstGeom prst="rect">
                    <a:avLst/>
                  </a:prstGeom>
                </p:spPr>
              </p:pic>
              <p:sp>
                <p:nvSpPr>
                  <p:cNvPr id="18" name="TextBox 17">
                    <a:extLst>
                      <a:ext uri="{FF2B5EF4-FFF2-40B4-BE49-F238E27FC236}">
                        <a16:creationId xmlns:a16="http://schemas.microsoft.com/office/drawing/2014/main" id="{4CF46636-236C-403B-A670-EFE6BAEEFD5B}"/>
                      </a:ext>
                    </a:extLst>
                  </p:cNvPr>
                  <p:cNvSpPr txBox="1"/>
                  <p:nvPr/>
                </p:nvSpPr>
                <p:spPr>
                  <a:xfrm>
                    <a:off x="7746882" y="3478517"/>
                    <a:ext cx="2590800" cy="369332"/>
                  </a:xfrm>
                  <a:prstGeom prst="rect">
                    <a:avLst/>
                  </a:prstGeom>
                  <a:noFill/>
                </p:spPr>
                <p:txBody>
                  <a:bodyPr wrap="square" rtlCol="0">
                    <a:spAutoFit/>
                  </a:bodyPr>
                  <a:lstStyle/>
                  <a:p>
                    <a:r>
                      <a:rPr lang="en-US" dirty="0">
                        <a:solidFill>
                          <a:schemeClr val="bg1"/>
                        </a:solidFill>
                      </a:rPr>
                      <a:t>Model</a:t>
                    </a:r>
                  </a:p>
                </p:txBody>
              </p:sp>
            </p:grpSp>
          </p:grpSp>
        </p:grpSp>
        <p:pic>
          <p:nvPicPr>
            <p:cNvPr id="11" name="Picture 10">
              <a:extLst>
                <a:ext uri="{FF2B5EF4-FFF2-40B4-BE49-F238E27FC236}">
                  <a16:creationId xmlns:a16="http://schemas.microsoft.com/office/drawing/2014/main" id="{5C34FB4E-21D4-4738-B7BC-E32875EF5B1A}"/>
                </a:ext>
              </a:extLst>
            </p:cNvPr>
            <p:cNvPicPr>
              <a:picLocks noChangeAspect="1"/>
            </p:cNvPicPr>
            <p:nvPr/>
          </p:nvPicPr>
          <p:blipFill>
            <a:blip r:embed="rId5"/>
            <a:stretch>
              <a:fillRect/>
            </a:stretch>
          </p:blipFill>
          <p:spPr>
            <a:xfrm>
              <a:off x="6957146" y="1336830"/>
              <a:ext cx="339780" cy="128250"/>
            </a:xfrm>
            <a:prstGeom prst="rect">
              <a:avLst/>
            </a:prstGeom>
          </p:spPr>
        </p:pic>
      </p:grpSp>
    </p:spTree>
    <p:extLst>
      <p:ext uri="{BB962C8B-B14F-4D97-AF65-F5344CB8AC3E}">
        <p14:creationId xmlns:p14="http://schemas.microsoft.com/office/powerpoint/2010/main" val="525291832"/>
      </p:ext>
    </p:extLst>
  </p:cSld>
  <p:clrMapOvr>
    <a:masterClrMapping/>
  </p:clrMapOvr>
  <mc:AlternateContent xmlns:mc="http://schemas.openxmlformats.org/markup-compatibility/2006" xmlns:p14="http://schemas.microsoft.com/office/powerpoint/2010/main">
    <mc:Choice Requires="p14">
      <p:transition spd="slow" p14:dur="1250" advClick="0" advTm="5000">
        <p14:flip dir="l"/>
      </p:transition>
    </mc:Choice>
    <mc:Fallback xmlns="">
      <p:transition spd="slow"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73DABE6-C0AD-44A9-9D9A-786FC5AF6794}"/>
              </a:ext>
            </a:extLst>
          </p:cNvPr>
          <p:cNvGrpSpPr/>
          <p:nvPr/>
        </p:nvGrpSpPr>
        <p:grpSpPr>
          <a:xfrm>
            <a:off x="280157" y="1357162"/>
            <a:ext cx="9893746" cy="4966606"/>
            <a:chOff x="309033" y="287867"/>
            <a:chExt cx="11573934" cy="6055152"/>
          </a:xfrm>
        </p:grpSpPr>
        <p:grpSp>
          <p:nvGrpSpPr>
            <p:cNvPr id="17" name="Group 16">
              <a:extLst>
                <a:ext uri="{FF2B5EF4-FFF2-40B4-BE49-F238E27FC236}">
                  <a16:creationId xmlns:a16="http://schemas.microsoft.com/office/drawing/2014/main" id="{9F6C8E28-F204-4845-BB83-5D31ABBC5139}"/>
                </a:ext>
              </a:extLst>
            </p:cNvPr>
            <p:cNvGrpSpPr/>
            <p:nvPr/>
          </p:nvGrpSpPr>
          <p:grpSpPr>
            <a:xfrm>
              <a:off x="309033" y="287867"/>
              <a:ext cx="11573934" cy="6055152"/>
              <a:chOff x="309033" y="287867"/>
              <a:chExt cx="11573934" cy="6055152"/>
            </a:xfrm>
          </p:grpSpPr>
          <p:sp>
            <p:nvSpPr>
              <p:cNvPr id="4" name="Rectangle 3">
                <a:extLst>
                  <a:ext uri="{FF2B5EF4-FFF2-40B4-BE49-F238E27FC236}">
                    <a16:creationId xmlns:a16="http://schemas.microsoft.com/office/drawing/2014/main" id="{7BE6F1C6-29DF-490C-BB8B-A85280AC9A9F}"/>
                  </a:ext>
                </a:extLst>
              </p:cNvPr>
              <p:cNvSpPr/>
              <p:nvPr/>
            </p:nvSpPr>
            <p:spPr>
              <a:xfrm>
                <a:off x="309033" y="287867"/>
                <a:ext cx="11573934" cy="605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6" name="Group 15">
                <a:extLst>
                  <a:ext uri="{FF2B5EF4-FFF2-40B4-BE49-F238E27FC236}">
                    <a16:creationId xmlns:a16="http://schemas.microsoft.com/office/drawing/2014/main" id="{D714CFF3-949A-413D-AD1A-C92EBBEE0684}"/>
                  </a:ext>
                </a:extLst>
              </p:cNvPr>
              <p:cNvGrpSpPr/>
              <p:nvPr/>
            </p:nvGrpSpPr>
            <p:grpSpPr>
              <a:xfrm>
                <a:off x="321733" y="659745"/>
                <a:ext cx="11379201" cy="5444547"/>
                <a:chOff x="321733" y="659745"/>
                <a:chExt cx="11379201" cy="5444547"/>
              </a:xfrm>
            </p:grpSpPr>
            <p:grpSp>
              <p:nvGrpSpPr>
                <p:cNvPr id="14" name="Group 13">
                  <a:extLst>
                    <a:ext uri="{FF2B5EF4-FFF2-40B4-BE49-F238E27FC236}">
                      <a16:creationId xmlns:a16="http://schemas.microsoft.com/office/drawing/2014/main" id="{77DC6209-F616-4D2A-9072-E7FEBF0692CD}"/>
                    </a:ext>
                  </a:extLst>
                </p:cNvPr>
                <p:cNvGrpSpPr/>
                <p:nvPr/>
              </p:nvGrpSpPr>
              <p:grpSpPr>
                <a:xfrm>
                  <a:off x="321733" y="3059668"/>
                  <a:ext cx="4123387" cy="2458157"/>
                  <a:chOff x="321733" y="3059668"/>
                  <a:chExt cx="4123387" cy="2458157"/>
                </a:xfrm>
              </p:grpSpPr>
              <p:pic>
                <p:nvPicPr>
                  <p:cNvPr id="5" name="Picture 4">
                    <a:extLst>
                      <a:ext uri="{FF2B5EF4-FFF2-40B4-BE49-F238E27FC236}">
                        <a16:creationId xmlns:a16="http://schemas.microsoft.com/office/drawing/2014/main" id="{5C11ECC1-98F1-4375-AEDD-A942A2C59A53}"/>
                      </a:ext>
                    </a:extLst>
                  </p:cNvPr>
                  <p:cNvPicPr>
                    <a:picLocks noChangeAspect="1"/>
                  </p:cNvPicPr>
                  <p:nvPr/>
                </p:nvPicPr>
                <p:blipFill>
                  <a:blip r:embed="rId2"/>
                  <a:stretch>
                    <a:fillRect/>
                  </a:stretch>
                </p:blipFill>
                <p:spPr>
                  <a:xfrm>
                    <a:off x="321733" y="3315443"/>
                    <a:ext cx="4123387" cy="2202382"/>
                  </a:xfrm>
                  <a:prstGeom prst="rect">
                    <a:avLst/>
                  </a:prstGeom>
                </p:spPr>
              </p:pic>
              <p:sp>
                <p:nvSpPr>
                  <p:cNvPr id="8" name="TextBox 7">
                    <a:extLst>
                      <a:ext uri="{FF2B5EF4-FFF2-40B4-BE49-F238E27FC236}">
                        <a16:creationId xmlns:a16="http://schemas.microsoft.com/office/drawing/2014/main" id="{5FFE83BF-84D1-4654-8DD3-2917F2297BD6}"/>
                      </a:ext>
                    </a:extLst>
                  </p:cNvPr>
                  <p:cNvSpPr txBox="1"/>
                  <p:nvPr/>
                </p:nvSpPr>
                <p:spPr>
                  <a:xfrm>
                    <a:off x="1710266" y="3059668"/>
                    <a:ext cx="2590800" cy="369332"/>
                  </a:xfrm>
                  <a:prstGeom prst="rect">
                    <a:avLst/>
                  </a:prstGeom>
                  <a:noFill/>
                </p:spPr>
                <p:txBody>
                  <a:bodyPr wrap="square" rtlCol="0">
                    <a:spAutoFit/>
                  </a:bodyPr>
                  <a:lstStyle/>
                  <a:p>
                    <a:r>
                      <a:rPr lang="en-US" dirty="0">
                        <a:solidFill>
                          <a:schemeClr val="bg1"/>
                        </a:solidFill>
                      </a:rPr>
                      <a:t>View</a:t>
                    </a:r>
                  </a:p>
                </p:txBody>
              </p:sp>
            </p:grpSp>
            <p:grpSp>
              <p:nvGrpSpPr>
                <p:cNvPr id="12" name="Group 11">
                  <a:extLst>
                    <a:ext uri="{FF2B5EF4-FFF2-40B4-BE49-F238E27FC236}">
                      <a16:creationId xmlns:a16="http://schemas.microsoft.com/office/drawing/2014/main" id="{D561337D-985D-40E5-A59C-8C06E493E69F}"/>
                    </a:ext>
                  </a:extLst>
                </p:cNvPr>
                <p:cNvGrpSpPr/>
                <p:nvPr/>
              </p:nvGrpSpPr>
              <p:grpSpPr>
                <a:xfrm>
                  <a:off x="4639056" y="659745"/>
                  <a:ext cx="3530939" cy="2523722"/>
                  <a:chOff x="4639056" y="659745"/>
                  <a:chExt cx="3530939" cy="2523722"/>
                </a:xfrm>
              </p:grpSpPr>
              <p:pic>
                <p:nvPicPr>
                  <p:cNvPr id="7" name="Picture 6">
                    <a:extLst>
                      <a:ext uri="{FF2B5EF4-FFF2-40B4-BE49-F238E27FC236}">
                        <a16:creationId xmlns:a16="http://schemas.microsoft.com/office/drawing/2014/main" id="{0D388783-A99D-47EA-A82B-01511D83FE57}"/>
                      </a:ext>
                    </a:extLst>
                  </p:cNvPr>
                  <p:cNvPicPr>
                    <a:picLocks noChangeAspect="1"/>
                  </p:cNvPicPr>
                  <p:nvPr/>
                </p:nvPicPr>
                <p:blipFill rotWithShape="1">
                  <a:blip r:embed="rId3"/>
                  <a:srcRect r="19314"/>
                  <a:stretch/>
                </p:blipFill>
                <p:spPr>
                  <a:xfrm>
                    <a:off x="4639056" y="659745"/>
                    <a:ext cx="2456011" cy="2523722"/>
                  </a:xfrm>
                  <a:prstGeom prst="rect">
                    <a:avLst/>
                  </a:prstGeom>
                </p:spPr>
              </p:pic>
              <p:sp>
                <p:nvSpPr>
                  <p:cNvPr id="9" name="TextBox 8">
                    <a:extLst>
                      <a:ext uri="{FF2B5EF4-FFF2-40B4-BE49-F238E27FC236}">
                        <a16:creationId xmlns:a16="http://schemas.microsoft.com/office/drawing/2014/main" id="{405D3843-3EFE-42AB-989E-1866C01BA3EF}"/>
                      </a:ext>
                    </a:extLst>
                  </p:cNvPr>
                  <p:cNvSpPr txBox="1"/>
                  <p:nvPr/>
                </p:nvSpPr>
                <p:spPr>
                  <a:xfrm>
                    <a:off x="5579195" y="659745"/>
                    <a:ext cx="2590800" cy="369332"/>
                  </a:xfrm>
                  <a:prstGeom prst="rect">
                    <a:avLst/>
                  </a:prstGeom>
                  <a:noFill/>
                </p:spPr>
                <p:txBody>
                  <a:bodyPr wrap="square" rtlCol="0">
                    <a:spAutoFit/>
                  </a:bodyPr>
                  <a:lstStyle/>
                  <a:p>
                    <a:r>
                      <a:rPr lang="en-US" dirty="0">
                        <a:solidFill>
                          <a:schemeClr val="bg1"/>
                        </a:solidFill>
                      </a:rPr>
                      <a:t>ModelView</a:t>
                    </a:r>
                  </a:p>
                </p:txBody>
              </p:sp>
            </p:grpSp>
            <p:grpSp>
              <p:nvGrpSpPr>
                <p:cNvPr id="15" name="Group 14">
                  <a:extLst>
                    <a:ext uri="{FF2B5EF4-FFF2-40B4-BE49-F238E27FC236}">
                      <a16:creationId xmlns:a16="http://schemas.microsoft.com/office/drawing/2014/main" id="{E953DC96-D500-4A54-969C-6CA516F82C76}"/>
                    </a:ext>
                  </a:extLst>
                </p:cNvPr>
                <p:cNvGrpSpPr/>
                <p:nvPr/>
              </p:nvGrpSpPr>
              <p:grpSpPr>
                <a:xfrm>
                  <a:off x="4639056" y="3478517"/>
                  <a:ext cx="7061878" cy="2625775"/>
                  <a:chOff x="4639056" y="3478517"/>
                  <a:chExt cx="7061878" cy="2625775"/>
                </a:xfrm>
              </p:grpSpPr>
              <p:pic>
                <p:nvPicPr>
                  <p:cNvPr id="6" name="Picture 5" descr="Diagram&#10;&#10;Description automatically generated">
                    <a:extLst>
                      <a:ext uri="{FF2B5EF4-FFF2-40B4-BE49-F238E27FC236}">
                        <a16:creationId xmlns:a16="http://schemas.microsoft.com/office/drawing/2014/main" id="{C39065AF-138E-4035-956F-148AC096B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056" y="3901910"/>
                    <a:ext cx="7061878" cy="2202382"/>
                  </a:xfrm>
                  <a:prstGeom prst="rect">
                    <a:avLst/>
                  </a:prstGeom>
                </p:spPr>
              </p:pic>
              <p:sp>
                <p:nvSpPr>
                  <p:cNvPr id="10" name="TextBox 9">
                    <a:extLst>
                      <a:ext uri="{FF2B5EF4-FFF2-40B4-BE49-F238E27FC236}">
                        <a16:creationId xmlns:a16="http://schemas.microsoft.com/office/drawing/2014/main" id="{88F5A3CD-18E3-413A-9AB5-0B95C7F68EF1}"/>
                      </a:ext>
                    </a:extLst>
                  </p:cNvPr>
                  <p:cNvSpPr txBox="1"/>
                  <p:nvPr/>
                </p:nvSpPr>
                <p:spPr>
                  <a:xfrm>
                    <a:off x="7746882" y="3478517"/>
                    <a:ext cx="2590800" cy="369332"/>
                  </a:xfrm>
                  <a:prstGeom prst="rect">
                    <a:avLst/>
                  </a:prstGeom>
                  <a:noFill/>
                </p:spPr>
                <p:txBody>
                  <a:bodyPr wrap="square" rtlCol="0">
                    <a:spAutoFit/>
                  </a:bodyPr>
                  <a:lstStyle/>
                  <a:p>
                    <a:r>
                      <a:rPr lang="en-US" dirty="0">
                        <a:solidFill>
                          <a:schemeClr val="bg1"/>
                        </a:solidFill>
                      </a:rPr>
                      <a:t>Model</a:t>
                    </a:r>
                  </a:p>
                </p:txBody>
              </p:sp>
            </p:grpSp>
          </p:grpSp>
        </p:grpSp>
        <p:pic>
          <p:nvPicPr>
            <p:cNvPr id="20" name="Picture 19">
              <a:extLst>
                <a:ext uri="{FF2B5EF4-FFF2-40B4-BE49-F238E27FC236}">
                  <a16:creationId xmlns:a16="http://schemas.microsoft.com/office/drawing/2014/main" id="{D9B76EE9-C51B-4AE1-A7D2-619CA7BF4A81}"/>
                </a:ext>
              </a:extLst>
            </p:cNvPr>
            <p:cNvPicPr>
              <a:picLocks noChangeAspect="1"/>
            </p:cNvPicPr>
            <p:nvPr/>
          </p:nvPicPr>
          <p:blipFill>
            <a:blip r:embed="rId5"/>
            <a:stretch>
              <a:fillRect/>
            </a:stretch>
          </p:blipFill>
          <p:spPr>
            <a:xfrm>
              <a:off x="6957146" y="1336830"/>
              <a:ext cx="339780" cy="128250"/>
            </a:xfrm>
            <a:prstGeom prst="rect">
              <a:avLst/>
            </a:prstGeom>
          </p:spPr>
        </p:pic>
      </p:grpSp>
    </p:spTree>
    <p:extLst>
      <p:ext uri="{BB962C8B-B14F-4D97-AF65-F5344CB8AC3E}">
        <p14:creationId xmlns:p14="http://schemas.microsoft.com/office/powerpoint/2010/main" val="2509337153"/>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7532710" y="620722"/>
            <a:ext cx="3382941" cy="1142462"/>
          </a:xfrm>
        </p:spPr>
        <p:txBody>
          <a:bodyPr anchor="b">
            <a:normAutofit/>
          </a:bodyPr>
          <a:lstStyle/>
          <a:p>
            <a:r>
              <a:rPr lang="en-US" sz="2400" dirty="0">
                <a:solidFill>
                  <a:srgbClr val="FFFFFF"/>
                </a:solidFill>
              </a:rPr>
              <a:t>View:</a:t>
            </a:r>
          </a:p>
        </p:txBody>
      </p:sp>
      <p:sp useBgFill="1">
        <p:nvSpPr>
          <p:cNvPr id="11"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954282-C5D7-42E9-B821-F9F749D2AAA4}"/>
              </a:ext>
            </a:extLst>
          </p:cNvPr>
          <p:cNvPicPr>
            <a:picLocks noChangeAspect="1"/>
          </p:cNvPicPr>
          <p:nvPr/>
        </p:nvPicPr>
        <p:blipFill rotWithShape="1">
          <a:blip r:embed="rId3"/>
          <a:srcRect l="6734" t="5105" r="6057" b="4918"/>
          <a:stretch/>
        </p:blipFill>
        <p:spPr>
          <a:xfrm>
            <a:off x="791550" y="1416321"/>
            <a:ext cx="6427893" cy="3548046"/>
          </a:xfrm>
          <a:prstGeom prst="rect">
            <a:avLst/>
          </a:prstGeom>
        </p:spPr>
      </p:pic>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7532710" y="1822449"/>
            <a:ext cx="4303690" cy="3655484"/>
          </a:xfrm>
        </p:spPr>
        <p:txBody>
          <a:bodyPr anchor="t">
            <a:normAutofit/>
          </a:bodyPr>
          <a:lstStyle/>
          <a:p>
            <a:pPr>
              <a:lnSpc>
                <a:spcPct val="90000"/>
              </a:lnSpc>
            </a:pPr>
            <a:endParaRPr lang="en-US" sz="1200" dirty="0">
              <a:solidFill>
                <a:schemeClr val="tx1"/>
              </a:solidFill>
            </a:endParaRPr>
          </a:p>
          <a:p>
            <a:pPr>
              <a:lnSpc>
                <a:spcPct val="90000"/>
              </a:lnSpc>
            </a:pPr>
            <a:r>
              <a:rPr lang="en-US" sz="1200" b="1" dirty="0" err="1">
                <a:solidFill>
                  <a:schemeClr val="tx1"/>
                </a:solidFill>
              </a:rPr>
              <a:t>MainActivity</a:t>
            </a:r>
            <a:r>
              <a:rPr lang="en-US" sz="1200" b="1" dirty="0">
                <a:solidFill>
                  <a:schemeClr val="tx1"/>
                </a:solidFill>
              </a:rPr>
              <a:t> </a:t>
            </a:r>
            <a:r>
              <a:rPr lang="en-US" sz="1200" dirty="0">
                <a:solidFill>
                  <a:schemeClr val="tx1"/>
                </a:solidFill>
              </a:rPr>
              <a:t>- responsible for loading all the elements in the </a:t>
            </a:r>
            <a:r>
              <a:rPr lang="en-US" sz="1200" dirty="0" err="1">
                <a:solidFill>
                  <a:schemeClr val="tx1"/>
                </a:solidFill>
              </a:rPr>
              <a:t>view.instilizaing</a:t>
            </a:r>
            <a:r>
              <a:rPr lang="en-US" sz="1200" dirty="0">
                <a:solidFill>
                  <a:schemeClr val="tx1"/>
                </a:solidFill>
              </a:rPr>
              <a:t> a </a:t>
            </a:r>
            <a:r>
              <a:rPr lang="en-US" sz="1200" dirty="0" err="1">
                <a:solidFill>
                  <a:schemeClr val="tx1"/>
                </a:solidFill>
              </a:rPr>
              <a:t>lodaing</a:t>
            </a:r>
            <a:r>
              <a:rPr lang="en-US" sz="1200" dirty="0">
                <a:solidFill>
                  <a:schemeClr val="tx1"/>
                </a:solidFill>
              </a:rPr>
              <a:t> </a:t>
            </a:r>
            <a:r>
              <a:rPr lang="en-US" sz="1200" dirty="0" err="1">
                <a:solidFill>
                  <a:schemeClr val="tx1"/>
                </a:solidFill>
              </a:rPr>
              <a:t>dialop</a:t>
            </a:r>
            <a:r>
              <a:rPr lang="en-US" sz="1200" dirty="0">
                <a:solidFill>
                  <a:schemeClr val="tx1"/>
                </a:solidFill>
              </a:rPr>
              <a:t> and lister to the joystick </a:t>
            </a:r>
            <a:r>
              <a:rPr lang="en-US" sz="1200" dirty="0" err="1">
                <a:solidFill>
                  <a:schemeClr val="tx1"/>
                </a:solidFill>
              </a:rPr>
              <a:t>movement.In</a:t>
            </a:r>
            <a:r>
              <a:rPr lang="en-US" sz="1200" dirty="0">
                <a:solidFill>
                  <a:schemeClr val="tx1"/>
                </a:solidFill>
              </a:rPr>
              <a:t> this class I use the decoupling </a:t>
            </a:r>
            <a:r>
              <a:rPr lang="en-US" sz="1200" dirty="0" err="1">
                <a:solidFill>
                  <a:schemeClr val="tx1"/>
                </a:solidFill>
              </a:rPr>
              <a:t>pronciple</a:t>
            </a:r>
            <a:r>
              <a:rPr lang="en-US" sz="1200" dirty="0">
                <a:solidFill>
                  <a:schemeClr val="tx1"/>
                </a:solidFill>
              </a:rPr>
              <a:t> to send a data from the view to the </a:t>
            </a:r>
            <a:r>
              <a:rPr lang="en-US" sz="1200" dirty="0" err="1">
                <a:solidFill>
                  <a:schemeClr val="tx1"/>
                </a:solidFill>
              </a:rPr>
              <a:t>viewmodel</a:t>
            </a:r>
            <a:r>
              <a:rPr lang="en-US" sz="1200" dirty="0">
                <a:solidFill>
                  <a:schemeClr val="tx1"/>
                </a:solidFill>
              </a:rPr>
              <a:t>.(the lambda </a:t>
            </a:r>
            <a:r>
              <a:rPr lang="en-US" sz="1200" dirty="0" err="1">
                <a:solidFill>
                  <a:schemeClr val="tx1"/>
                </a:solidFill>
              </a:rPr>
              <a:t>funtion</a:t>
            </a:r>
            <a:r>
              <a:rPr lang="en-US" sz="1200" dirty="0">
                <a:solidFill>
                  <a:schemeClr val="tx1"/>
                </a:solidFill>
              </a:rPr>
              <a:t> for the </a:t>
            </a:r>
            <a:r>
              <a:rPr lang="en-US" sz="1200" dirty="0" err="1">
                <a:solidFill>
                  <a:schemeClr val="tx1"/>
                </a:solidFill>
              </a:rPr>
              <a:t>joyustick</a:t>
            </a:r>
            <a:r>
              <a:rPr lang="en-US" sz="1200" dirty="0">
                <a:solidFill>
                  <a:schemeClr val="tx1"/>
                </a:solidFill>
              </a:rPr>
              <a:t> </a:t>
            </a:r>
            <a:r>
              <a:rPr lang="en-US" sz="1200" dirty="0" err="1">
                <a:solidFill>
                  <a:schemeClr val="tx1"/>
                </a:solidFill>
              </a:rPr>
              <a:t>listner</a:t>
            </a:r>
            <a:r>
              <a:rPr lang="en-US" sz="1200" dirty="0">
                <a:solidFill>
                  <a:schemeClr val="tx1"/>
                </a:solidFill>
              </a:rPr>
              <a:t>) </a:t>
            </a:r>
          </a:p>
          <a:p>
            <a:pPr>
              <a:lnSpc>
                <a:spcPct val="90000"/>
              </a:lnSpc>
            </a:pPr>
            <a:r>
              <a:rPr lang="en-US" sz="1200" b="1" dirty="0" err="1">
                <a:solidFill>
                  <a:schemeClr val="tx1"/>
                </a:solidFill>
              </a:rPr>
              <a:t>MynewJoystick</a:t>
            </a:r>
            <a:r>
              <a:rPr lang="en-US" sz="1200" b="1" dirty="0">
                <a:solidFill>
                  <a:schemeClr val="tx1"/>
                </a:solidFill>
              </a:rPr>
              <a:t> </a:t>
            </a:r>
            <a:r>
              <a:rPr lang="en-US" sz="1200" dirty="0">
                <a:solidFill>
                  <a:schemeClr val="tx1"/>
                </a:solidFill>
              </a:rPr>
              <a:t>-the class contain the code for drawing the joystick and compute the movement values of the </a:t>
            </a:r>
            <a:r>
              <a:rPr lang="en-US" sz="1200" dirty="0" err="1">
                <a:solidFill>
                  <a:schemeClr val="tx1"/>
                </a:solidFill>
              </a:rPr>
              <a:t>elevtor</a:t>
            </a:r>
            <a:r>
              <a:rPr lang="en-US" sz="1200" dirty="0">
                <a:solidFill>
                  <a:schemeClr val="tx1"/>
                </a:solidFill>
              </a:rPr>
              <a:t> and </a:t>
            </a:r>
            <a:r>
              <a:rPr lang="en-US" sz="1200" dirty="0" err="1">
                <a:solidFill>
                  <a:schemeClr val="tx1"/>
                </a:solidFill>
              </a:rPr>
              <a:t>alieron</a:t>
            </a:r>
            <a:r>
              <a:rPr lang="en-US" sz="1200" dirty="0">
                <a:solidFill>
                  <a:schemeClr val="tx1"/>
                </a:solidFill>
              </a:rPr>
              <a:t>.</a:t>
            </a:r>
          </a:p>
          <a:p>
            <a:pPr>
              <a:lnSpc>
                <a:spcPct val="90000"/>
              </a:lnSpc>
            </a:pPr>
            <a:endParaRPr lang="en-US" sz="1200" dirty="0">
              <a:solidFill>
                <a:schemeClr val="tx1"/>
              </a:solidFill>
            </a:endParaRPr>
          </a:p>
          <a:p>
            <a:pPr>
              <a:lnSpc>
                <a:spcPct val="90000"/>
              </a:lnSpc>
            </a:pPr>
            <a:r>
              <a:rPr lang="en-US" sz="1200" dirty="0">
                <a:solidFill>
                  <a:schemeClr val="tx1"/>
                </a:solidFill>
              </a:rPr>
              <a:t>I used databinding to connect between the View and the View model.</a:t>
            </a:r>
          </a:p>
        </p:txBody>
      </p:sp>
      <p:grpSp>
        <p:nvGrpSpPr>
          <p:cNvPr id="13" name="Group 12">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97751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advClick="0" advTm="15000">
        <p14:flip dir="l"/>
      </p:transition>
    </mc:Choice>
    <mc:Fallback xmlns="">
      <p:transition spd="slow" advClick="0" advTm="1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a:t>HOW TO USE:</a:t>
            </a:r>
            <a:endParaRPr lang="en-US" dirty="0"/>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626538" y="1455937"/>
            <a:ext cx="10390188" cy="2430817"/>
          </a:xfrm>
        </p:spPr>
        <p:txBody>
          <a:bodyPr>
            <a:normAutofit/>
          </a:bodyPr>
          <a:lstStyle/>
          <a:p>
            <a:r>
              <a:rPr lang="en-US">
                <a:solidFill>
                  <a:schemeClr val="bg1"/>
                </a:solidFill>
              </a:rPr>
              <a:t>download flight gear and install  it.</a:t>
            </a:r>
            <a:br>
              <a:rPr lang="en-US">
                <a:solidFill>
                  <a:schemeClr val="bg1"/>
                </a:solidFill>
              </a:rPr>
            </a:br>
            <a:r>
              <a:rPr lang="en-US">
                <a:solidFill>
                  <a:schemeClr val="bg1"/>
                </a:solidFill>
              </a:rPr>
              <a:t>put the following commend in setting-&gt;additional setting:</a:t>
            </a:r>
          </a:p>
          <a:p>
            <a:r>
              <a:rPr lang="en-US">
                <a:solidFill>
                  <a:schemeClr val="bg1"/>
                </a:solidFill>
              </a:rPr>
              <a:t>--telnet=socket,in,10,127.0.0.1,5400,tcp</a:t>
            </a:r>
          </a:p>
          <a:p>
            <a:endParaRPr lang="en-US" dirty="0">
              <a:solidFill>
                <a:schemeClr val="bg1"/>
              </a:solidFill>
            </a:endParaRPr>
          </a:p>
        </p:txBody>
      </p:sp>
      <p:pic>
        <p:nvPicPr>
          <p:cNvPr id="5" name="Picture 4">
            <a:extLst>
              <a:ext uri="{FF2B5EF4-FFF2-40B4-BE49-F238E27FC236}">
                <a16:creationId xmlns:a16="http://schemas.microsoft.com/office/drawing/2014/main" id="{138F48F3-028B-4BC4-9123-1216E958B59A}"/>
              </a:ext>
            </a:extLst>
          </p:cNvPr>
          <p:cNvPicPr>
            <a:picLocks noChangeAspect="1"/>
          </p:cNvPicPr>
          <p:nvPr/>
        </p:nvPicPr>
        <p:blipFill>
          <a:blip r:embed="rId2"/>
          <a:stretch>
            <a:fillRect/>
          </a:stretch>
        </p:blipFill>
        <p:spPr>
          <a:xfrm>
            <a:off x="8505155" y="1073826"/>
            <a:ext cx="3359828" cy="47103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34994894"/>
      </p:ext>
    </p:extLst>
  </p:cSld>
  <p:clrMapOvr>
    <a:masterClrMapping/>
  </p:clrMapOvr>
  <mc:AlternateContent xmlns:mc="http://schemas.openxmlformats.org/markup-compatibility/2006" xmlns:p14="http://schemas.microsoft.com/office/powerpoint/2010/main">
    <mc:Choice Requires="p14">
      <p:transition spd="slow" p14:dur="1250" advClick="0" advTm="5000">
        <p14:flip dir="l"/>
      </p:transition>
    </mc:Choice>
    <mc:Fallback xmlns="">
      <p:transition spd="slow"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HOW TO USE:</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753091" y="952889"/>
            <a:ext cx="10390188" cy="2476111"/>
          </a:xfrm>
        </p:spPr>
        <p:txBody>
          <a:bodyPr>
            <a:normAutofit/>
          </a:bodyPr>
          <a:lstStyle/>
          <a:p>
            <a:r>
              <a:rPr lang="en-US" b="1" dirty="0">
                <a:solidFill>
                  <a:schemeClr val="bg1"/>
                </a:solidFill>
              </a:rPr>
              <a:t>For phone: </a:t>
            </a:r>
            <a:r>
              <a:rPr lang="en-US" dirty="0">
                <a:solidFill>
                  <a:schemeClr val="bg1"/>
                </a:solidFill>
              </a:rPr>
              <a:t>download </a:t>
            </a:r>
            <a:r>
              <a:rPr lang="en-US" dirty="0" err="1">
                <a:solidFill>
                  <a:schemeClr val="bg1"/>
                </a:solidFill>
              </a:rPr>
              <a:t>myjoystickapp.apk</a:t>
            </a:r>
            <a:r>
              <a:rPr lang="en-US" dirty="0">
                <a:solidFill>
                  <a:schemeClr val="bg1"/>
                </a:solidFill>
              </a:rPr>
              <a:t> and install it on your phone.(make sure  install from Unknown sources is allowed)</a:t>
            </a:r>
          </a:p>
          <a:p>
            <a:r>
              <a:rPr lang="en-US" b="1" dirty="0">
                <a:solidFill>
                  <a:schemeClr val="bg1"/>
                </a:solidFill>
              </a:rPr>
              <a:t>For PC: </a:t>
            </a:r>
            <a:r>
              <a:rPr lang="en-US" dirty="0">
                <a:solidFill>
                  <a:schemeClr val="bg1"/>
                </a:solidFill>
              </a:rPr>
              <a:t>clone</a:t>
            </a:r>
            <a:r>
              <a:rPr lang="en-US" b="1" dirty="0">
                <a:solidFill>
                  <a:schemeClr val="bg1"/>
                </a:solidFill>
              </a:rPr>
              <a:t> </a:t>
            </a:r>
            <a:r>
              <a:rPr lang="en-US" dirty="0">
                <a:solidFill>
                  <a:schemeClr val="bg1"/>
                </a:solidFill>
              </a:rPr>
              <a:t>the repo and make sure you have phone emulator in your PC</a:t>
            </a:r>
          </a:p>
        </p:txBody>
      </p:sp>
    </p:spTree>
    <p:extLst>
      <p:ext uri="{BB962C8B-B14F-4D97-AF65-F5344CB8AC3E}">
        <p14:creationId xmlns:p14="http://schemas.microsoft.com/office/powerpoint/2010/main" val="3787985464"/>
      </p:ext>
    </p:extLst>
  </p:cSld>
  <p:clrMapOvr>
    <a:masterClrMapping/>
  </p:clrMapOvr>
  <mc:AlternateContent xmlns:mc="http://schemas.openxmlformats.org/markup-compatibility/2006" xmlns:p14="http://schemas.microsoft.com/office/powerpoint/2010/main">
    <mc:Choice Requires="p14">
      <p:transition spd="slow" p14:dur="1250" advClick="0" advTm="5000">
        <p14:flip dir="l"/>
      </p:transition>
    </mc:Choice>
    <mc:Fallback xmlns="">
      <p:transition spd="slow"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HOW TO USE:</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900112" y="1483567"/>
            <a:ext cx="10390188" cy="1776315"/>
          </a:xfrm>
        </p:spPr>
        <p:txBody>
          <a:bodyPr>
            <a:normAutofit/>
          </a:bodyPr>
          <a:lstStyle/>
          <a:p>
            <a:r>
              <a:rPr lang="en-US" dirty="0">
                <a:solidFill>
                  <a:schemeClr val="bg1"/>
                </a:solidFill>
              </a:rPr>
              <a:t>Open the app and write your PC IP and port "5400" then press login.</a:t>
            </a:r>
          </a:p>
          <a:p>
            <a:r>
              <a:rPr lang="en-US" b="1" dirty="0">
                <a:solidFill>
                  <a:schemeClr val="bg1"/>
                </a:solidFill>
              </a:rPr>
              <a:t>Note: </a:t>
            </a:r>
            <a:r>
              <a:rPr lang="en-US" dirty="0">
                <a:solidFill>
                  <a:schemeClr val="bg1"/>
                </a:solidFill>
              </a:rPr>
              <a:t>you can get your PC IP from the cmd. </a:t>
            </a:r>
            <a:br>
              <a:rPr lang="en-US" dirty="0">
                <a:solidFill>
                  <a:schemeClr val="bg1"/>
                </a:solidFill>
              </a:rPr>
            </a:br>
            <a:r>
              <a:rPr lang="en-US" dirty="0">
                <a:solidFill>
                  <a:schemeClr val="bg1"/>
                </a:solidFill>
              </a:rPr>
              <a:t>open the </a:t>
            </a:r>
            <a:r>
              <a:rPr lang="en-US" dirty="0" err="1">
                <a:solidFill>
                  <a:schemeClr val="bg1"/>
                </a:solidFill>
              </a:rPr>
              <a:t>cmd</a:t>
            </a:r>
            <a:r>
              <a:rPr lang="en-US" dirty="0">
                <a:solidFill>
                  <a:schemeClr val="bg1"/>
                </a:solidFill>
              </a:rPr>
              <a:t> and write the commend: </a:t>
            </a:r>
            <a:br>
              <a:rPr lang="en-US" dirty="0">
                <a:solidFill>
                  <a:schemeClr val="bg1"/>
                </a:solidFill>
              </a:rPr>
            </a:br>
            <a:r>
              <a:rPr lang="en-US" dirty="0">
                <a:solidFill>
                  <a:schemeClr val="bg1"/>
                </a:solidFill>
              </a:rPr>
              <a:t>ipconfig </a:t>
            </a:r>
            <a:br>
              <a:rPr lang="en-US" dirty="0">
                <a:solidFill>
                  <a:schemeClr val="bg1"/>
                </a:solidFill>
              </a:rPr>
            </a:br>
            <a:r>
              <a:rPr lang="en-US" dirty="0">
                <a:solidFill>
                  <a:schemeClr val="bg1"/>
                </a:solidFill>
              </a:rPr>
              <a:t>Your pc IP is the address in IPV4.</a:t>
            </a:r>
          </a:p>
        </p:txBody>
      </p:sp>
    </p:spTree>
    <p:extLst>
      <p:ext uri="{BB962C8B-B14F-4D97-AF65-F5344CB8AC3E}">
        <p14:creationId xmlns:p14="http://schemas.microsoft.com/office/powerpoint/2010/main" val="110847389"/>
      </p:ext>
    </p:extLst>
  </p:cSld>
  <p:clrMapOvr>
    <a:masterClrMapping/>
  </p:clrMapOvr>
  <mc:AlternateContent xmlns:mc="http://schemas.openxmlformats.org/markup-compatibility/2006" xmlns:p14="http://schemas.microsoft.com/office/powerpoint/2010/main">
    <mc:Choice Requires="p14">
      <p:transition spd="slow" p14:dur="1250" advClick="0" advTm="5000">
        <p14:flip dir="l"/>
      </p:transition>
    </mc:Choice>
    <mc:Fallback xmlns="">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ABOUT:</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706437" y="1323974"/>
            <a:ext cx="10390188" cy="3629766"/>
          </a:xfrm>
        </p:spPr>
        <p:txBody>
          <a:bodyPr>
            <a:normAutofit/>
          </a:bodyPr>
          <a:lstStyle/>
          <a:p>
            <a:r>
              <a:rPr lang="en-US" sz="2400" dirty="0">
                <a:solidFill>
                  <a:schemeClr val="bg1"/>
                </a:solidFill>
              </a:rPr>
              <a:t>My name is Sapir Kroitoro. I’m a Computer Science student in Bar-</a:t>
            </a:r>
            <a:r>
              <a:rPr lang="en-US" sz="2400" dirty="0" err="1">
                <a:solidFill>
                  <a:schemeClr val="bg1"/>
                </a:solidFill>
              </a:rPr>
              <a:t>Ilan</a:t>
            </a:r>
            <a:r>
              <a:rPr lang="en-US" sz="2400" dirty="0">
                <a:solidFill>
                  <a:schemeClr val="bg1"/>
                </a:solidFill>
              </a:rPr>
              <a:t> University and currently taking the “Advanced Programming 2” (89211) course.</a:t>
            </a:r>
          </a:p>
          <a:p>
            <a:r>
              <a:rPr lang="en-US" sz="2400" dirty="0">
                <a:solidFill>
                  <a:schemeClr val="bg1"/>
                </a:solidFill>
              </a:rPr>
              <a:t>As part of the course, we have a different exercises to improve our skills in Object Oriented Design and Object Oriented Programming.</a:t>
            </a:r>
            <a:br>
              <a:rPr lang="en-US" sz="2400" dirty="0">
                <a:solidFill>
                  <a:schemeClr val="bg1"/>
                </a:solidFill>
              </a:rPr>
            </a:br>
            <a:r>
              <a:rPr lang="en-US" sz="2400" dirty="0">
                <a:solidFill>
                  <a:schemeClr val="bg1"/>
                </a:solidFill>
              </a:rPr>
              <a:t>we develop desktop app ,web app and android app.</a:t>
            </a:r>
          </a:p>
          <a:p>
            <a:r>
              <a:rPr lang="en-US" sz="2400" dirty="0">
                <a:solidFill>
                  <a:schemeClr val="bg1"/>
                </a:solidFill>
              </a:rPr>
              <a:t>Here I’m going to present my android app-remote control joystick</a:t>
            </a:r>
          </a:p>
        </p:txBody>
      </p:sp>
    </p:spTree>
    <p:extLst>
      <p:ext uri="{BB962C8B-B14F-4D97-AF65-F5344CB8AC3E}">
        <p14:creationId xmlns:p14="http://schemas.microsoft.com/office/powerpoint/2010/main" val="1429236974"/>
      </p:ext>
    </p:extLst>
  </p:cSld>
  <p:clrMapOvr>
    <a:masterClrMapping/>
  </p:clrMapOvr>
  <mc:AlternateContent xmlns:mc="http://schemas.openxmlformats.org/markup-compatibility/2006" xmlns:p14="http://schemas.microsoft.com/office/powerpoint/2010/main">
    <mc:Choice Requires="p14">
      <p:transition spd="slow" p14:dur="1250" advClick="0" advTm="10000">
        <p14:flip dir="l"/>
      </p:transition>
    </mc:Choice>
    <mc:Fallback xmlns="">
      <p:transition spd="slow" advClick="0" advTm="1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FB4630-CB2E-4373-8DAB-5236273CC540}"/>
              </a:ext>
            </a:extLst>
          </p:cNvPr>
          <p:cNvPicPr>
            <a:picLocks noChangeAspect="1"/>
          </p:cNvPicPr>
          <p:nvPr/>
        </p:nvPicPr>
        <p:blipFill rotWithShape="1">
          <a:blip r:embed="rId2"/>
          <a:srcRect l="858" t="1" r="1937" b="753"/>
          <a:stretch/>
        </p:blipFill>
        <p:spPr>
          <a:xfrm>
            <a:off x="7492815" y="1114908"/>
            <a:ext cx="4449671" cy="4332971"/>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HOW TO USE:</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1014347" y="1514475"/>
            <a:ext cx="10390188" cy="1766919"/>
          </a:xfrm>
        </p:spPr>
        <p:txBody>
          <a:bodyPr>
            <a:normAutofit/>
          </a:bodyPr>
          <a:lstStyle/>
          <a:p>
            <a:r>
              <a:rPr lang="en-US" dirty="0">
                <a:solidFill>
                  <a:schemeClr val="bg1"/>
                </a:solidFill>
              </a:rPr>
              <a:t>Press "fly" in the flight gear .</a:t>
            </a:r>
            <a:br>
              <a:rPr lang="en-US" dirty="0">
                <a:solidFill>
                  <a:schemeClr val="bg1"/>
                </a:solidFill>
              </a:rPr>
            </a:br>
            <a:r>
              <a:rPr lang="en-US" dirty="0">
                <a:solidFill>
                  <a:schemeClr val="bg1"/>
                </a:solidFill>
              </a:rPr>
              <a:t>the app will inform you if you succeed to login in.</a:t>
            </a:r>
          </a:p>
          <a:p>
            <a:r>
              <a:rPr lang="en-US" dirty="0">
                <a:solidFill>
                  <a:schemeClr val="bg1"/>
                </a:solidFill>
              </a:rPr>
              <a:t>Enjoy!</a:t>
            </a:r>
          </a:p>
        </p:txBody>
      </p:sp>
      <p:sp>
        <p:nvSpPr>
          <p:cNvPr id="6" name="Oval 5">
            <a:extLst>
              <a:ext uri="{FF2B5EF4-FFF2-40B4-BE49-F238E27FC236}">
                <a16:creationId xmlns:a16="http://schemas.microsoft.com/office/drawing/2014/main" id="{5DA5D326-9B95-47E2-94BE-5E6FC2544770}"/>
              </a:ext>
            </a:extLst>
          </p:cNvPr>
          <p:cNvSpPr/>
          <p:nvPr/>
        </p:nvSpPr>
        <p:spPr>
          <a:xfrm>
            <a:off x="7439025" y="4988719"/>
            <a:ext cx="552450" cy="54292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8999839"/>
      </p:ext>
    </p:extLst>
  </p:cSld>
  <p:clrMapOvr>
    <a:masterClrMapping/>
  </p:clrMapOvr>
  <mc:AlternateContent xmlns:mc="http://schemas.openxmlformats.org/markup-compatibility/2006" xmlns:p14="http://schemas.microsoft.com/office/powerpoint/2010/main">
    <mc:Choice Requires="p14">
      <p:transition spd="slow" p14:dur="1250" advClick="0" advTm="4000">
        <p14:flip dir="l"/>
      </p:transition>
    </mc:Choice>
    <mc:Fallback xmlns="">
      <p:transition spd="slow" advClick="0" advTm="4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4682000" y="2544725"/>
            <a:ext cx="8534400" cy="1507067"/>
          </a:xfrm>
        </p:spPr>
        <p:txBody>
          <a:bodyPr/>
          <a:lstStyle/>
          <a:p>
            <a:r>
              <a:rPr lang="en-US" dirty="0"/>
              <a:t>DEMO 1:</a:t>
            </a:r>
          </a:p>
        </p:txBody>
      </p:sp>
    </p:spTree>
    <p:extLst>
      <p:ext uri="{BB962C8B-B14F-4D97-AF65-F5344CB8AC3E}">
        <p14:creationId xmlns:p14="http://schemas.microsoft.com/office/powerpoint/2010/main" val="3873576663"/>
      </p:ext>
    </p:extLst>
  </p:cSld>
  <p:clrMapOvr>
    <a:masterClrMapping/>
  </p:clrMapOvr>
  <mc:AlternateContent xmlns:mc="http://schemas.openxmlformats.org/markup-compatibility/2006" xmlns:p14="http://schemas.microsoft.com/office/powerpoint/2010/main">
    <mc:Choice Requires="p14">
      <p:transition spd="slow" p14:dur="1250" advClick="0" advTm="7000">
        <p14:flip dir="l"/>
      </p:transition>
    </mc:Choice>
    <mc:Fallback xmlns="">
      <p:transition spd="slow" advClick="0" advTm="7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DEMO:</a:t>
            </a:r>
          </a:p>
        </p:txBody>
      </p:sp>
    </p:spTree>
    <p:extLst>
      <p:ext uri="{BB962C8B-B14F-4D97-AF65-F5344CB8AC3E}">
        <p14:creationId xmlns:p14="http://schemas.microsoft.com/office/powerpoint/2010/main" val="2399791233"/>
      </p:ext>
    </p:extLst>
  </p:cSld>
  <p:clrMapOvr>
    <a:masterClrMapping/>
  </p:clrMapOvr>
  <mc:AlternateContent xmlns:mc="http://schemas.openxmlformats.org/markup-compatibility/2006" xmlns:p14="http://schemas.microsoft.com/office/powerpoint/2010/main">
    <mc:Choice Requires="p14">
      <p:transition spd="slow" p14:dur="1250" advClick="0" advTm="7000">
        <p14:flip dir="l"/>
      </p:transition>
    </mc:Choice>
    <mc:Fallback xmlns="">
      <p:transition spd="slow" advClick="0" advTm="7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Introduction</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557133" y="1376039"/>
            <a:ext cx="11077734" cy="4829452"/>
          </a:xfrm>
        </p:spPr>
        <p:txBody>
          <a:bodyPr>
            <a:normAutofit/>
          </a:bodyPr>
          <a:lstStyle/>
          <a:p>
            <a:r>
              <a:rPr lang="en-US" sz="2800" dirty="0">
                <a:solidFill>
                  <a:schemeClr val="bg1"/>
                </a:solidFill>
              </a:rPr>
              <a:t>The app design for android and allow you to remotely control the plane in </a:t>
            </a:r>
            <a:r>
              <a:rPr lang="en-US" sz="2800" dirty="0" err="1">
                <a:solidFill>
                  <a:schemeClr val="bg1"/>
                </a:solidFill>
              </a:rPr>
              <a:t>FlightGear</a:t>
            </a:r>
            <a:r>
              <a:rPr lang="en-US" sz="2800" dirty="0">
                <a:solidFill>
                  <a:schemeClr val="bg1"/>
                </a:solidFill>
              </a:rPr>
              <a:t> Simulator.</a:t>
            </a:r>
          </a:p>
          <a:p>
            <a:r>
              <a:rPr lang="en-US" sz="2800" dirty="0">
                <a:solidFill>
                  <a:schemeClr val="bg1"/>
                </a:solidFill>
              </a:rPr>
              <a:t>The app contain client side which connect Flight Gear server and send commands to set the plane controls:</a:t>
            </a:r>
            <a:br>
              <a:rPr lang="en-US" sz="2800" dirty="0">
                <a:solidFill>
                  <a:schemeClr val="bg1"/>
                </a:solidFill>
              </a:rPr>
            </a:br>
            <a:r>
              <a:rPr lang="en-US" sz="2800" dirty="0">
                <a:solidFill>
                  <a:schemeClr val="bg1"/>
                </a:solidFill>
              </a:rPr>
              <a:t>aileron, elevator , rudder and throttle.</a:t>
            </a:r>
          </a:p>
          <a:p>
            <a:r>
              <a:rPr lang="en-US" sz="2800" dirty="0">
                <a:solidFill>
                  <a:schemeClr val="bg1"/>
                </a:solidFill>
              </a:rPr>
              <a:t>The flight simulator server listen to local server ,given by the client. Any command the client send result changed in the controls accordingly.</a:t>
            </a:r>
          </a:p>
          <a:p>
            <a:pPr marL="0" indent="0">
              <a:buNone/>
            </a:pPr>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3868680831"/>
      </p:ext>
    </p:extLst>
  </p:cSld>
  <p:clrMapOvr>
    <a:masterClrMapping/>
  </p:clrMapOvr>
  <mc:AlternateContent xmlns:mc="http://schemas.openxmlformats.org/markup-compatibility/2006" xmlns:p14="http://schemas.microsoft.com/office/powerpoint/2010/main">
    <mc:Choice Requires="p14">
      <p:transition spd="slow" p14:dur="1250" advClick="0" advTm="15000">
        <p14:flip dir="l"/>
      </p:transition>
    </mc:Choice>
    <mc:Fallback xmlns="">
      <p:transition spd="slow" advClick="0" advTm="1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The </a:t>
            </a:r>
            <a:r>
              <a:rPr lang="en-US" dirty="0" err="1"/>
              <a:t>degin</a:t>
            </a:r>
            <a:r>
              <a:rPr lang="en-US" dirty="0"/>
              <a:t> pattern</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590010" y="1562471"/>
            <a:ext cx="11077734" cy="2539012"/>
          </a:xfrm>
        </p:spPr>
        <p:txBody>
          <a:bodyPr>
            <a:normAutofit fontScale="62500" lnSpcReduction="20000"/>
          </a:bodyPr>
          <a:lstStyle/>
          <a:p>
            <a:r>
              <a:rPr lang="en-US" sz="2800" dirty="0">
                <a:solidFill>
                  <a:schemeClr val="bg1"/>
                </a:solidFill>
              </a:rPr>
              <a:t>I used Model–view–</a:t>
            </a:r>
            <a:r>
              <a:rPr lang="en-US" sz="2800" dirty="0" err="1">
                <a:solidFill>
                  <a:schemeClr val="bg1"/>
                </a:solidFill>
              </a:rPr>
              <a:t>viewmodel</a:t>
            </a:r>
            <a:r>
              <a:rPr lang="en-US" sz="2800" dirty="0">
                <a:solidFill>
                  <a:schemeClr val="bg1"/>
                </a:solidFill>
              </a:rPr>
              <a:t> </a:t>
            </a:r>
            <a:r>
              <a:rPr lang="he-IL" sz="2800" dirty="0">
                <a:solidFill>
                  <a:schemeClr val="bg1"/>
                </a:solidFill>
              </a:rPr>
              <a:t>)</a:t>
            </a:r>
            <a:r>
              <a:rPr lang="en-US" sz="2800" dirty="0">
                <a:solidFill>
                  <a:schemeClr val="bg1"/>
                </a:solidFill>
              </a:rPr>
              <a:t>MVVM</a:t>
            </a:r>
            <a:r>
              <a:rPr lang="he-IL" sz="2800" dirty="0">
                <a:solidFill>
                  <a:schemeClr val="bg1"/>
                </a:solidFill>
              </a:rPr>
              <a:t>(</a:t>
            </a:r>
            <a:r>
              <a:rPr lang="en-US" sz="2800" dirty="0">
                <a:solidFill>
                  <a:schemeClr val="bg1"/>
                </a:solidFill>
              </a:rPr>
              <a:t> as design pattern to the app.</a:t>
            </a:r>
          </a:p>
          <a:p>
            <a:r>
              <a:rPr lang="en-US" sz="2800" dirty="0">
                <a:solidFill>
                  <a:schemeClr val="bg1"/>
                </a:solidFill>
              </a:rPr>
              <a:t>The model contain the client side and run in different thread than the main </a:t>
            </a:r>
            <a:r>
              <a:rPr lang="en-US" sz="2800" dirty="0" err="1">
                <a:solidFill>
                  <a:schemeClr val="bg1"/>
                </a:solidFill>
              </a:rPr>
              <a:t>activity.I</a:t>
            </a:r>
            <a:r>
              <a:rPr lang="en-US" sz="2800" dirty="0">
                <a:solidFill>
                  <a:schemeClr val="bg1"/>
                </a:solidFill>
              </a:rPr>
              <a:t> chose to implement the client side as Thread Pool with one thread.</a:t>
            </a:r>
          </a:p>
          <a:p>
            <a:r>
              <a:rPr lang="en-US" sz="2800" dirty="0">
                <a:solidFill>
                  <a:schemeClr val="bg1"/>
                </a:solidFill>
              </a:rPr>
              <a:t>The View is user interface which handles the canvas drawings and touch events. It </a:t>
            </a:r>
            <a:r>
              <a:rPr lang="en-US" sz="2800" dirty="0" err="1">
                <a:solidFill>
                  <a:schemeClr val="bg1"/>
                </a:solidFill>
              </a:rPr>
              <a:t>conatian</a:t>
            </a:r>
            <a:r>
              <a:rPr lang="en-US" sz="2800" dirty="0">
                <a:solidFill>
                  <a:schemeClr val="bg1"/>
                </a:solidFill>
              </a:rPr>
              <a:t> the joystick(for aileron and elevator) ,two seek bar (for throttle and rudder) and login(IP and port to for the server). In addition, the view apply dependency injection with Strategy Pattern.</a:t>
            </a:r>
          </a:p>
          <a:p>
            <a:r>
              <a:rPr lang="en-US" sz="2800" dirty="0">
                <a:solidFill>
                  <a:schemeClr val="bg1"/>
                </a:solidFill>
              </a:rPr>
              <a:t>The </a:t>
            </a:r>
            <a:r>
              <a:rPr lang="en-US" sz="2800" dirty="0" err="1">
                <a:solidFill>
                  <a:schemeClr val="bg1"/>
                </a:solidFill>
              </a:rPr>
              <a:t>viewmodel</a:t>
            </a:r>
            <a:r>
              <a:rPr lang="en-US" sz="2800" dirty="0">
                <a:solidFill>
                  <a:schemeClr val="bg1"/>
                </a:solidFill>
              </a:rPr>
              <a:t> </a:t>
            </a:r>
            <a:r>
              <a:rPr lang="en-US" sz="2800" dirty="0" err="1">
                <a:solidFill>
                  <a:schemeClr val="bg1"/>
                </a:solidFill>
              </a:rPr>
              <a:t>recive</a:t>
            </a:r>
            <a:r>
              <a:rPr lang="en-US" sz="2800" dirty="0">
                <a:solidFill>
                  <a:schemeClr val="bg1"/>
                </a:solidFill>
              </a:rPr>
              <a:t> the data from the view and send it to Flight Gear server by using the client side in the Model.</a:t>
            </a:r>
            <a:br>
              <a:rPr lang="en-US" sz="2800" dirty="0">
                <a:solidFill>
                  <a:schemeClr val="bg1"/>
                </a:solidFill>
              </a:rPr>
            </a:br>
            <a:endParaRPr lang="en-US" sz="2800" dirty="0">
              <a:solidFill>
                <a:schemeClr val="bg1"/>
              </a:solidFill>
            </a:endParaRPr>
          </a:p>
        </p:txBody>
      </p:sp>
      <p:pic>
        <p:nvPicPr>
          <p:cNvPr id="9" name="Picture 8">
            <a:extLst>
              <a:ext uri="{FF2B5EF4-FFF2-40B4-BE49-F238E27FC236}">
                <a16:creationId xmlns:a16="http://schemas.microsoft.com/office/drawing/2014/main" id="{23F4CFE3-4B6C-4053-BC5C-990378397A48}"/>
              </a:ext>
            </a:extLst>
          </p:cNvPr>
          <p:cNvPicPr>
            <a:picLocks noChangeAspect="1"/>
          </p:cNvPicPr>
          <p:nvPr/>
        </p:nvPicPr>
        <p:blipFill>
          <a:blip r:embed="rId2"/>
          <a:stretch>
            <a:fillRect/>
          </a:stretch>
        </p:blipFill>
        <p:spPr>
          <a:xfrm>
            <a:off x="2103830" y="4185468"/>
            <a:ext cx="6818228" cy="221757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0071961"/>
      </p:ext>
    </p:extLst>
  </p:cSld>
  <p:clrMapOvr>
    <a:masterClrMapping/>
  </p:clrMapOvr>
  <mc:AlternateContent xmlns:mc="http://schemas.openxmlformats.org/markup-compatibility/2006" xmlns:p14="http://schemas.microsoft.com/office/powerpoint/2010/main">
    <mc:Choice Requires="p14">
      <p:transition spd="slow" p14:dur="1250" advTm="20000">
        <p14:flip dir="l"/>
      </p:transition>
    </mc:Choice>
    <mc:Fallback xmlns="">
      <p:transition spd="slow"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Class review -Model</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528295" y="763479"/>
            <a:ext cx="10561219" cy="5046511"/>
          </a:xfrm>
        </p:spPr>
        <p:txBody>
          <a:bodyPr>
            <a:noAutofit/>
          </a:bodyPr>
          <a:lstStyle/>
          <a:p>
            <a:r>
              <a:rPr lang="en-US" dirty="0">
                <a:solidFill>
                  <a:schemeClr val="bg1"/>
                </a:solidFill>
              </a:rPr>
              <a:t>The model contain 4 class: Client, </a:t>
            </a:r>
            <a:r>
              <a:rPr lang="en-US" dirty="0" err="1">
                <a:solidFill>
                  <a:schemeClr val="bg1"/>
                </a:solidFill>
              </a:rPr>
              <a:t>clientToServer</a:t>
            </a:r>
            <a:r>
              <a:rPr lang="en-US" dirty="0">
                <a:solidFill>
                  <a:schemeClr val="bg1"/>
                </a:solidFill>
              </a:rPr>
              <a:t> , </a:t>
            </a:r>
            <a:r>
              <a:rPr lang="en-US" dirty="0" err="1">
                <a:solidFill>
                  <a:schemeClr val="bg1"/>
                </a:solidFill>
              </a:rPr>
              <a:t>ConnectStatus</a:t>
            </a:r>
            <a:r>
              <a:rPr lang="en-US" dirty="0">
                <a:solidFill>
                  <a:schemeClr val="bg1"/>
                </a:solidFill>
              </a:rPr>
              <a:t> and </a:t>
            </a:r>
            <a:r>
              <a:rPr lang="en-US" dirty="0" err="1">
                <a:solidFill>
                  <a:schemeClr val="bg1"/>
                </a:solidFill>
              </a:rPr>
              <a:t>MyThreadPool</a:t>
            </a:r>
            <a:r>
              <a:rPr lang="en-US" dirty="0">
                <a:solidFill>
                  <a:schemeClr val="bg1"/>
                </a:solidFill>
              </a:rPr>
              <a:t>.</a:t>
            </a:r>
          </a:p>
          <a:p>
            <a:r>
              <a:rPr lang="en-US" b="1" dirty="0">
                <a:solidFill>
                  <a:schemeClr val="bg1"/>
                </a:solidFill>
              </a:rPr>
              <a:t>Client</a:t>
            </a:r>
            <a:r>
              <a:rPr lang="en-US" dirty="0">
                <a:solidFill>
                  <a:schemeClr val="bg1"/>
                </a:solidFill>
              </a:rPr>
              <a:t> – The class has the basic information of the </a:t>
            </a:r>
            <a:r>
              <a:rPr lang="en-US" dirty="0" err="1">
                <a:solidFill>
                  <a:schemeClr val="bg1"/>
                </a:solidFill>
              </a:rPr>
              <a:t>client:ip,port</a:t>
            </a:r>
            <a:r>
              <a:rPr lang="en-US" dirty="0">
                <a:solidFill>
                  <a:schemeClr val="bg1"/>
                </a:solidFill>
              </a:rPr>
              <a:t>. Each one has getter and setter. The getter and setter is binding to the view’s text boxes where the user write his </a:t>
            </a:r>
            <a:r>
              <a:rPr lang="en-US" dirty="0" err="1">
                <a:solidFill>
                  <a:schemeClr val="bg1"/>
                </a:solidFill>
              </a:rPr>
              <a:t>ip</a:t>
            </a:r>
            <a:r>
              <a:rPr lang="en-US" dirty="0">
                <a:solidFill>
                  <a:schemeClr val="bg1"/>
                </a:solidFill>
              </a:rPr>
              <a:t> and port.</a:t>
            </a:r>
          </a:p>
          <a:p>
            <a:r>
              <a:rPr lang="en-US" b="1" dirty="0" err="1">
                <a:solidFill>
                  <a:schemeClr val="bg1"/>
                </a:solidFill>
              </a:rPr>
              <a:t>clientToServer</a:t>
            </a:r>
            <a:r>
              <a:rPr lang="en-US" dirty="0">
                <a:solidFill>
                  <a:schemeClr val="bg1"/>
                </a:solidFill>
              </a:rPr>
              <a:t> -client side. Responsible for the connection with the flight gear server. each function has it own responsibility. For example, there is one function to send the aileron and elevator values ,and another function to send the throttle information.</a:t>
            </a:r>
          </a:p>
          <a:p>
            <a:pPr marL="0" indent="0">
              <a:buNone/>
            </a:pPr>
            <a:endParaRPr lang="en-US" dirty="0">
              <a:solidFill>
                <a:schemeClr val="bg1"/>
              </a:solidFill>
            </a:endParaRPr>
          </a:p>
        </p:txBody>
      </p:sp>
    </p:spTree>
    <p:extLst>
      <p:ext uri="{BB962C8B-B14F-4D97-AF65-F5344CB8AC3E}">
        <p14:creationId xmlns:p14="http://schemas.microsoft.com/office/powerpoint/2010/main" val="2095951685"/>
      </p:ext>
    </p:extLst>
  </p:cSld>
  <p:clrMapOvr>
    <a:masterClrMapping/>
  </p:clrMapOvr>
  <mc:AlternateContent xmlns:mc="http://schemas.openxmlformats.org/markup-compatibility/2006" xmlns:p14="http://schemas.microsoft.com/office/powerpoint/2010/main">
    <mc:Choice Requires="p14">
      <p:transition spd="slow" p14:dur="1250" advClick="0" advTm="20000">
        <p14:flip dir="l"/>
      </p:transition>
    </mc:Choice>
    <mc:Fallback xmlns="">
      <p:transition spd="slow" advClick="0"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Class review -Model</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581562" y="1236216"/>
            <a:ext cx="10561219" cy="3108959"/>
          </a:xfrm>
        </p:spPr>
        <p:txBody>
          <a:bodyPr>
            <a:noAutofit/>
          </a:bodyPr>
          <a:lstStyle/>
          <a:p>
            <a:r>
              <a:rPr lang="en-US" b="1" dirty="0" err="1">
                <a:solidFill>
                  <a:schemeClr val="bg1"/>
                </a:solidFill>
              </a:rPr>
              <a:t>ConnectStatus</a:t>
            </a:r>
            <a:r>
              <a:rPr lang="en-US" dirty="0">
                <a:solidFill>
                  <a:schemeClr val="bg1"/>
                </a:solidFill>
              </a:rPr>
              <a:t> - has the connect status to the sever.</a:t>
            </a:r>
          </a:p>
          <a:p>
            <a:r>
              <a:rPr lang="en-US" b="1" dirty="0" err="1">
                <a:solidFill>
                  <a:schemeClr val="bg1"/>
                </a:solidFill>
              </a:rPr>
              <a:t>MyThreadPool</a:t>
            </a:r>
            <a:r>
              <a:rPr lang="en-US" b="1" dirty="0">
                <a:solidFill>
                  <a:schemeClr val="bg1"/>
                </a:solidFill>
              </a:rPr>
              <a:t> </a:t>
            </a:r>
            <a:r>
              <a:rPr lang="en-US" dirty="0">
                <a:solidFill>
                  <a:schemeClr val="bg1"/>
                </a:solidFill>
              </a:rPr>
              <a:t>- A thread pool using the runnable interface. The thread pool has one thread to run different tasks in order to  communicate with the server. each task handle different action with the server,(the action is in the task name):connect ,disconnect ,send aileron and the elevator values ,send throttle value and send rudder value.</a:t>
            </a:r>
          </a:p>
        </p:txBody>
      </p:sp>
    </p:spTree>
    <p:extLst>
      <p:ext uri="{BB962C8B-B14F-4D97-AF65-F5344CB8AC3E}">
        <p14:creationId xmlns:p14="http://schemas.microsoft.com/office/powerpoint/2010/main" val="2047465307"/>
      </p:ext>
    </p:extLst>
  </p:cSld>
  <p:clrMapOvr>
    <a:masterClrMapping/>
  </p:clrMapOvr>
  <mc:AlternateContent xmlns:mc="http://schemas.openxmlformats.org/markup-compatibility/2006" xmlns:p14="http://schemas.microsoft.com/office/powerpoint/2010/main">
    <mc:Choice Requires="p14">
      <p:transition spd="slow" p14:dur="1250" advClick="0" advTm="15000">
        <p14:flip dir="l"/>
      </p:transition>
    </mc:Choice>
    <mc:Fallback xmlns="">
      <p:transition spd="slow" advClick="0" advTm="1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a:t>Model UML diagram </a:t>
            </a:r>
            <a:endParaRPr lang="en-US" dirty="0"/>
          </a:p>
        </p:txBody>
      </p:sp>
      <p:pic>
        <p:nvPicPr>
          <p:cNvPr id="4" name="Picture 3" descr="Diagram&#10;&#10;Description automatically generated">
            <a:extLst>
              <a:ext uri="{FF2B5EF4-FFF2-40B4-BE49-F238E27FC236}">
                <a16:creationId xmlns:a16="http://schemas.microsoft.com/office/drawing/2014/main" id="{86826EAF-7E7D-47DF-9AFA-C77E89738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59" y="2119532"/>
            <a:ext cx="11879882" cy="3364662"/>
          </a:xfrm>
          <a:prstGeom prst="rect">
            <a:avLst/>
          </a:prstGeom>
          <a:ln w="76200">
            <a:solidFill>
              <a:schemeClr val="tx1"/>
            </a:solidFill>
          </a:ln>
        </p:spPr>
      </p:pic>
    </p:spTree>
    <p:extLst>
      <p:ext uri="{BB962C8B-B14F-4D97-AF65-F5344CB8AC3E}">
        <p14:creationId xmlns:p14="http://schemas.microsoft.com/office/powerpoint/2010/main" val="1383991646"/>
      </p:ext>
    </p:extLst>
  </p:cSld>
  <p:clrMapOvr>
    <a:masterClrMapping/>
  </p:clrMapOvr>
  <mc:AlternateContent xmlns:mc="http://schemas.openxmlformats.org/markup-compatibility/2006" xmlns:p14="http://schemas.microsoft.com/office/powerpoint/2010/main">
    <mc:Choice Requires="p14">
      <p:transition spd="slow" p14:dur="1250" advClick="0" advTm="7000">
        <p14:flip dir="l"/>
      </p:transition>
    </mc:Choice>
    <mc:Fallback xmlns="">
      <p:transition spd="slow" advClick="0" advTm="7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dirty="0"/>
              <a:t>Class review - The View </a:t>
            </a:r>
          </a:p>
        </p:txBody>
      </p:sp>
      <p:sp>
        <p:nvSpPr>
          <p:cNvPr id="3" name="Content Placeholder 2">
            <a:extLst>
              <a:ext uri="{FF2B5EF4-FFF2-40B4-BE49-F238E27FC236}">
                <a16:creationId xmlns:a16="http://schemas.microsoft.com/office/drawing/2014/main" id="{513A8EA7-5B93-4586-83A4-FCE3D1CA3817}"/>
              </a:ext>
            </a:extLst>
          </p:cNvPr>
          <p:cNvSpPr>
            <a:spLocks noGrp="1"/>
          </p:cNvSpPr>
          <p:nvPr>
            <p:ph idx="1"/>
          </p:nvPr>
        </p:nvSpPr>
        <p:spPr>
          <a:xfrm>
            <a:off x="421763" y="1429305"/>
            <a:ext cx="10561219" cy="4558240"/>
          </a:xfrm>
        </p:spPr>
        <p:txBody>
          <a:bodyPr>
            <a:noAutofit/>
          </a:bodyPr>
          <a:lstStyle/>
          <a:p>
            <a:pPr marL="0" indent="0">
              <a:buNone/>
            </a:pPr>
            <a:endParaRPr lang="en-US" dirty="0">
              <a:solidFill>
                <a:schemeClr val="bg1"/>
              </a:solidFill>
            </a:endParaRPr>
          </a:p>
          <a:p>
            <a:r>
              <a:rPr lang="en-US" dirty="0">
                <a:solidFill>
                  <a:schemeClr val="bg1"/>
                </a:solidFill>
              </a:rPr>
              <a:t>The view contain 2 class Main Activity and the joystick.</a:t>
            </a:r>
          </a:p>
          <a:p>
            <a:r>
              <a:rPr lang="en-US" b="1" dirty="0" err="1">
                <a:solidFill>
                  <a:schemeClr val="bg1"/>
                </a:solidFill>
              </a:rPr>
              <a:t>MainActivity</a:t>
            </a:r>
            <a:r>
              <a:rPr lang="en-US" b="1" dirty="0">
                <a:solidFill>
                  <a:schemeClr val="bg1"/>
                </a:solidFill>
              </a:rPr>
              <a:t> </a:t>
            </a:r>
            <a:r>
              <a:rPr lang="en-US" dirty="0">
                <a:solidFill>
                  <a:schemeClr val="bg1"/>
                </a:solidFill>
              </a:rPr>
              <a:t>- responsible to create all the elements in the view. </a:t>
            </a:r>
            <a:br>
              <a:rPr lang="en-US" dirty="0">
                <a:solidFill>
                  <a:schemeClr val="bg1"/>
                </a:solidFill>
              </a:rPr>
            </a:br>
            <a:r>
              <a:rPr lang="en-US" dirty="0">
                <a:solidFill>
                  <a:schemeClr val="bg1"/>
                </a:solidFill>
              </a:rPr>
              <a:t>In this class I use the decoupling principle to send a data from the view to the </a:t>
            </a:r>
            <a:r>
              <a:rPr lang="en-US" dirty="0" err="1">
                <a:solidFill>
                  <a:schemeClr val="bg1"/>
                </a:solidFill>
              </a:rPr>
              <a:t>viewmodel</a:t>
            </a:r>
            <a:r>
              <a:rPr lang="en-US" dirty="0">
                <a:solidFill>
                  <a:schemeClr val="bg1"/>
                </a:solidFill>
              </a:rPr>
              <a:t>: I create a listener to the joystick movement using lambda function.</a:t>
            </a:r>
          </a:p>
          <a:p>
            <a:r>
              <a:rPr lang="en-US" dirty="0">
                <a:solidFill>
                  <a:schemeClr val="bg1"/>
                </a:solidFill>
                <a:highlight>
                  <a:srgbClr val="FFFF00"/>
                </a:highlight>
              </a:rPr>
              <a:t>(ADD THE SEEK BAR)</a:t>
            </a:r>
          </a:p>
          <a:p>
            <a:r>
              <a:rPr lang="en-US" b="1" dirty="0" err="1">
                <a:solidFill>
                  <a:schemeClr val="bg1"/>
                </a:solidFill>
              </a:rPr>
              <a:t>MynewJoystick</a:t>
            </a:r>
            <a:r>
              <a:rPr lang="en-US" b="1" dirty="0">
                <a:solidFill>
                  <a:schemeClr val="bg1"/>
                </a:solidFill>
              </a:rPr>
              <a:t> </a:t>
            </a:r>
            <a:r>
              <a:rPr lang="en-US" dirty="0">
                <a:solidFill>
                  <a:schemeClr val="bg1"/>
                </a:solidFill>
              </a:rPr>
              <a:t>–handle the drawing of the joystick and the touch event.</a:t>
            </a:r>
            <a:br>
              <a:rPr lang="en-US" dirty="0">
                <a:solidFill>
                  <a:schemeClr val="bg1"/>
                </a:solidFill>
              </a:rPr>
            </a:br>
            <a:r>
              <a:rPr lang="en-US" dirty="0">
                <a:solidFill>
                  <a:schemeClr val="bg1"/>
                </a:solidFill>
              </a:rPr>
              <a:t>In each touch, the class convert the movement to values of the elevator and aileron. I compute the distance between the start position of the joystick and the current position.( The distance in X axis is the elevator value and the distance in Y axis is the aileron value). The value convert to match the right limit for the aileron and elevator.</a:t>
            </a:r>
          </a:p>
          <a:p>
            <a:r>
              <a:rPr lang="en-US" dirty="0">
                <a:solidFill>
                  <a:schemeClr val="bg1"/>
                </a:solidFill>
              </a:rPr>
              <a:t>I used databinding to connect between the View and the </a:t>
            </a:r>
            <a:r>
              <a:rPr lang="en-US" dirty="0" err="1">
                <a:solidFill>
                  <a:schemeClr val="bg1"/>
                </a:solidFill>
              </a:rPr>
              <a:t>ViewModel</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380303588"/>
      </p:ext>
    </p:extLst>
  </p:cSld>
  <p:clrMapOvr>
    <a:masterClrMapping/>
  </p:clrMapOvr>
  <mc:AlternateContent xmlns:mc="http://schemas.openxmlformats.org/markup-compatibility/2006" xmlns:p14="http://schemas.microsoft.com/office/powerpoint/2010/main">
    <mc:Choice Requires="p14">
      <p:transition spd="slow" p14:dur="1250" advClick="0" advTm="30000">
        <p14:flip dir="l"/>
      </p:transition>
    </mc:Choice>
    <mc:Fallback xmlns="">
      <p:transition spd="slow" advClick="0" advTm="3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BAB-872C-4167-9378-FB134F0BB186}"/>
              </a:ext>
            </a:extLst>
          </p:cNvPr>
          <p:cNvSpPr>
            <a:spLocks noGrp="1"/>
          </p:cNvSpPr>
          <p:nvPr>
            <p:ph type="title"/>
          </p:nvPr>
        </p:nvSpPr>
        <p:spPr>
          <a:xfrm>
            <a:off x="900112" y="156632"/>
            <a:ext cx="8534400" cy="1507067"/>
          </a:xfrm>
        </p:spPr>
        <p:txBody>
          <a:bodyPr/>
          <a:lstStyle/>
          <a:p>
            <a:r>
              <a:rPr lang="en-US"/>
              <a:t>The View UML digarm </a:t>
            </a:r>
            <a:endParaRPr lang="en-US" dirty="0"/>
          </a:p>
        </p:txBody>
      </p:sp>
      <p:pic>
        <p:nvPicPr>
          <p:cNvPr id="5" name="Picture 4">
            <a:extLst>
              <a:ext uri="{FF2B5EF4-FFF2-40B4-BE49-F238E27FC236}">
                <a16:creationId xmlns:a16="http://schemas.microsoft.com/office/drawing/2014/main" id="{7D44DA58-A904-499F-B238-EEAE9CBC0F19}"/>
              </a:ext>
            </a:extLst>
          </p:cNvPr>
          <p:cNvPicPr>
            <a:picLocks noChangeAspect="1"/>
          </p:cNvPicPr>
          <p:nvPr/>
        </p:nvPicPr>
        <p:blipFill rotWithShape="1">
          <a:blip r:embed="rId2"/>
          <a:srcRect l="6734" t="5105" r="6057" b="4918"/>
          <a:stretch/>
        </p:blipFill>
        <p:spPr>
          <a:xfrm>
            <a:off x="1849778" y="1663699"/>
            <a:ext cx="7584734" cy="41865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34195528"/>
      </p:ext>
    </p:extLst>
  </p:cSld>
  <p:clrMapOvr>
    <a:masterClrMapping/>
  </p:clrMapOvr>
  <mc:AlternateContent xmlns:mc="http://schemas.openxmlformats.org/markup-compatibility/2006" xmlns:p14="http://schemas.microsoft.com/office/powerpoint/2010/main">
    <mc:Choice Requires="p14">
      <p:transition spd="slow" p14:dur="1250" advClick="0" advTm="7000">
        <p14:flip dir="l"/>
      </p:transition>
    </mc:Choice>
    <mc:Fallback xmlns="">
      <p:transition spd="slow" advClick="0" advTm="7000">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852</TotalTime>
  <Words>1080</Words>
  <Application>Microsoft Office PowerPoint</Application>
  <PresentationFormat>Widescreen</PresentationFormat>
  <Paragraphs>75</Paragraphs>
  <Slides>22</Slides>
  <Notes>3</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Century Gothic</vt:lpstr>
      <vt:lpstr>Wingdings 3</vt:lpstr>
      <vt:lpstr>Slice</vt:lpstr>
      <vt:lpstr>Joystick app</vt:lpstr>
      <vt:lpstr>ABOUT:</vt:lpstr>
      <vt:lpstr>Introduction</vt:lpstr>
      <vt:lpstr>The degin pattern</vt:lpstr>
      <vt:lpstr>Class review -Model</vt:lpstr>
      <vt:lpstr>Class review -Model</vt:lpstr>
      <vt:lpstr>Model UML diagram </vt:lpstr>
      <vt:lpstr>Class review - The View </vt:lpstr>
      <vt:lpstr>The View UML digarm </vt:lpstr>
      <vt:lpstr>Class review - The View MODEL </vt:lpstr>
      <vt:lpstr>The View model UML diagram </vt:lpstr>
      <vt:lpstr>Class diagram</vt:lpstr>
      <vt:lpstr>ViewModel:</vt:lpstr>
      <vt:lpstr>Introduction</vt:lpstr>
      <vt:lpstr>PowerPoint Presentation</vt:lpstr>
      <vt:lpstr>View:</vt:lpstr>
      <vt:lpstr>HOW TO USE:</vt:lpstr>
      <vt:lpstr>HOW TO USE:</vt:lpstr>
      <vt:lpstr>HOW TO USE:</vt:lpstr>
      <vt:lpstr>HOW TO USE:</vt:lpstr>
      <vt:lpstr>DEMO 1:</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Joystick app</dc:title>
  <dc:creator>Sapir Kroitoro</dc:creator>
  <cp:lastModifiedBy>Sapir Kroitoro</cp:lastModifiedBy>
  <cp:revision>221</cp:revision>
  <dcterms:created xsi:type="dcterms:W3CDTF">2021-06-16T10:05:59Z</dcterms:created>
  <dcterms:modified xsi:type="dcterms:W3CDTF">2021-06-18T19:03:36Z</dcterms:modified>
</cp:coreProperties>
</file>