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459bab4c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459bab4c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fd7d833b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fd7d833b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Sedrick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459bab4c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459bab4c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Sedrick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459bab4c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459bab4c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459bab4c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459bab4c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4c5df7c3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4c5df7c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459bab4c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459bab4c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Carlo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459bab4c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459bab4c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Carlo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4c5e078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4c5e078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Carlo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3effb62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3effb62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4c5e078a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4c5e078a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0.jpg"/><Relationship Id="rId5" Type="http://schemas.openxmlformats.org/officeDocument/2006/relationships/image" Target="../media/image13.jpg"/><Relationship Id="rId6"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900700" y="117447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Data </a:t>
            </a:r>
            <a:r>
              <a:rPr lang="en"/>
              <a:t>Analysis: </a:t>
            </a:r>
            <a:endParaRPr/>
          </a:p>
          <a:p>
            <a:pPr indent="0" lvl="0" marL="0" rtl="0" algn="l">
              <a:spcBef>
                <a:spcPts val="0"/>
              </a:spcBef>
              <a:spcAft>
                <a:spcPts val="0"/>
              </a:spcAft>
              <a:buNone/>
            </a:pPr>
            <a:r>
              <a:rPr lang="en"/>
              <a:t>TK Paddles </a:t>
            </a:r>
            <a:r>
              <a:rPr lang="en"/>
              <a:t> </a:t>
            </a:r>
            <a:endParaRPr/>
          </a:p>
        </p:txBody>
      </p:sp>
      <p:sp>
        <p:nvSpPr>
          <p:cNvPr id="135" name="Google Shape;135;p13"/>
          <p:cNvSpPr txBox="1"/>
          <p:nvPr>
            <p:ph idx="1" type="subTitle"/>
          </p:nvPr>
        </p:nvSpPr>
        <p:spPr>
          <a:xfrm>
            <a:off x="4020225" y="3292075"/>
            <a:ext cx="3470700" cy="506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solidFill>
                  <a:srgbClr val="FFFFFF"/>
                </a:solidFill>
                <a:latin typeface="Montserrat"/>
                <a:ea typeface="Montserrat"/>
                <a:cs typeface="Montserrat"/>
                <a:sym typeface="Montserrat"/>
              </a:rPr>
              <a:t>Sapir </a:t>
            </a:r>
            <a:r>
              <a:rPr lang="en" sz="1400">
                <a:solidFill>
                  <a:srgbClr val="FFFFFF"/>
                </a:solidFill>
                <a:latin typeface="Montserrat"/>
                <a:ea typeface="Montserrat"/>
                <a:cs typeface="Montserrat"/>
                <a:sym typeface="Montserrat"/>
              </a:rPr>
              <a:t>Carlo Dooley, Emily Gill, Austin Pigg, Sedrick Utt</a:t>
            </a:r>
            <a:endParaRPr sz="1400">
              <a:solidFill>
                <a:srgbClr val="FFFFFF"/>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203" name="Google Shape;203;p22"/>
          <p:cNvPicPr preferRelativeResize="0"/>
          <p:nvPr/>
        </p:nvPicPr>
        <p:blipFill>
          <a:blip r:embed="rId3">
            <a:alphaModFix/>
          </a:blip>
          <a:stretch>
            <a:fillRect/>
          </a:stretch>
        </p:blipFill>
        <p:spPr>
          <a:xfrm>
            <a:off x="4845700" y="1178812"/>
            <a:ext cx="4050550" cy="2595350"/>
          </a:xfrm>
          <a:prstGeom prst="rect">
            <a:avLst/>
          </a:prstGeom>
          <a:noFill/>
          <a:ln>
            <a:noFill/>
          </a:ln>
        </p:spPr>
      </p:pic>
      <p:pic>
        <p:nvPicPr>
          <p:cNvPr id="204" name="Google Shape;204;p22"/>
          <p:cNvPicPr preferRelativeResize="0"/>
          <p:nvPr/>
        </p:nvPicPr>
        <p:blipFill>
          <a:blip r:embed="rId4">
            <a:alphaModFix/>
          </a:blip>
          <a:stretch>
            <a:fillRect/>
          </a:stretch>
        </p:blipFill>
        <p:spPr>
          <a:xfrm>
            <a:off x="494043" y="1178800"/>
            <a:ext cx="3773632" cy="2595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210" name="Google Shape;210;p23"/>
          <p:cNvPicPr preferRelativeResize="0"/>
          <p:nvPr/>
        </p:nvPicPr>
        <p:blipFill>
          <a:blip r:embed="rId3">
            <a:alphaModFix/>
          </a:blip>
          <a:stretch>
            <a:fillRect/>
          </a:stretch>
        </p:blipFill>
        <p:spPr>
          <a:xfrm>
            <a:off x="1177175" y="2951900"/>
            <a:ext cx="2924175" cy="1857375"/>
          </a:xfrm>
          <a:prstGeom prst="rect">
            <a:avLst/>
          </a:prstGeom>
          <a:noFill/>
          <a:ln>
            <a:noFill/>
          </a:ln>
        </p:spPr>
      </p:pic>
      <p:pic>
        <p:nvPicPr>
          <p:cNvPr id="211" name="Google Shape;211;p23"/>
          <p:cNvPicPr preferRelativeResize="0"/>
          <p:nvPr/>
        </p:nvPicPr>
        <p:blipFill>
          <a:blip r:embed="rId4">
            <a:alphaModFix/>
          </a:blip>
          <a:stretch>
            <a:fillRect/>
          </a:stretch>
        </p:blipFill>
        <p:spPr>
          <a:xfrm>
            <a:off x="4664875" y="2951900"/>
            <a:ext cx="3026825" cy="1857370"/>
          </a:xfrm>
          <a:prstGeom prst="rect">
            <a:avLst/>
          </a:prstGeom>
          <a:noFill/>
          <a:ln>
            <a:noFill/>
          </a:ln>
        </p:spPr>
      </p:pic>
      <p:pic>
        <p:nvPicPr>
          <p:cNvPr id="212" name="Google Shape;212;p23"/>
          <p:cNvPicPr preferRelativeResize="0"/>
          <p:nvPr/>
        </p:nvPicPr>
        <p:blipFill>
          <a:blip r:embed="rId5">
            <a:alphaModFix/>
          </a:blip>
          <a:stretch>
            <a:fillRect/>
          </a:stretch>
        </p:blipFill>
        <p:spPr>
          <a:xfrm>
            <a:off x="1172425" y="889450"/>
            <a:ext cx="2933700" cy="1857375"/>
          </a:xfrm>
          <a:prstGeom prst="rect">
            <a:avLst/>
          </a:prstGeom>
          <a:noFill/>
          <a:ln>
            <a:noFill/>
          </a:ln>
        </p:spPr>
      </p:pic>
      <p:pic>
        <p:nvPicPr>
          <p:cNvPr id="213" name="Google Shape;213;p23"/>
          <p:cNvPicPr preferRelativeResize="0"/>
          <p:nvPr/>
        </p:nvPicPr>
        <p:blipFill>
          <a:blip r:embed="rId6">
            <a:alphaModFix/>
          </a:blip>
          <a:stretch>
            <a:fillRect/>
          </a:stretch>
        </p:blipFill>
        <p:spPr>
          <a:xfrm>
            <a:off x="4664875" y="889450"/>
            <a:ext cx="3026833" cy="185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9" name="Google Shape;219;p24"/>
          <p:cNvSpPr txBox="1"/>
          <p:nvPr>
            <p:ph idx="1" type="body"/>
          </p:nvPr>
        </p:nvSpPr>
        <p:spPr>
          <a:xfrm>
            <a:off x="1297500" y="1351450"/>
            <a:ext cx="7038900" cy="2911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TK Paddles should obtain Affinity license</a:t>
            </a:r>
            <a:endParaRPr sz="2100"/>
          </a:p>
          <a:p>
            <a:pPr indent="-361950" lvl="0" marL="457200" rtl="0" algn="l">
              <a:spcBef>
                <a:spcPts val="0"/>
              </a:spcBef>
              <a:spcAft>
                <a:spcPts val="0"/>
              </a:spcAft>
              <a:buSzPts val="2100"/>
              <a:buChar char="-"/>
            </a:pPr>
            <a:r>
              <a:rPr lang="en" sz="2100"/>
              <a:t>Limitations</a:t>
            </a:r>
            <a:endParaRPr sz="2100"/>
          </a:p>
          <a:p>
            <a:pPr indent="-361950" lvl="1" marL="914400" rtl="0" algn="l">
              <a:spcBef>
                <a:spcPts val="0"/>
              </a:spcBef>
              <a:spcAft>
                <a:spcPts val="0"/>
              </a:spcAft>
              <a:buSzPts val="2100"/>
              <a:buChar char="-"/>
            </a:pPr>
            <a:r>
              <a:rPr lang="en" sz="2100"/>
              <a:t>Lack of existing relevant research</a:t>
            </a:r>
            <a:endParaRPr sz="2100"/>
          </a:p>
          <a:p>
            <a:pPr indent="-361950" lvl="0" marL="457200" rtl="0" algn="l">
              <a:spcBef>
                <a:spcPts val="0"/>
              </a:spcBef>
              <a:spcAft>
                <a:spcPts val="0"/>
              </a:spcAft>
              <a:buSzPts val="2100"/>
              <a:buChar char="-"/>
            </a:pPr>
            <a:r>
              <a:rPr lang="en" sz="2100"/>
              <a:t>Future Study Improvements</a:t>
            </a:r>
            <a:endParaRPr sz="2100"/>
          </a:p>
          <a:p>
            <a:pPr indent="-361950" lvl="1" marL="914400" rtl="0" algn="l">
              <a:spcBef>
                <a:spcPts val="0"/>
              </a:spcBef>
              <a:spcAft>
                <a:spcPts val="0"/>
              </a:spcAft>
              <a:buSzPts val="2100"/>
              <a:buChar char="-"/>
            </a:pPr>
            <a:r>
              <a:rPr lang="en" sz="2100"/>
              <a:t>Percent of Affinity-licensed organizations that take part in paddle-gifting</a:t>
            </a:r>
            <a:endParaRPr sz="2100"/>
          </a:p>
          <a:p>
            <a:pPr indent="-361950" lvl="1" marL="914400" rtl="0" algn="l">
              <a:spcBef>
                <a:spcPts val="0"/>
              </a:spcBef>
              <a:spcAft>
                <a:spcPts val="0"/>
              </a:spcAft>
              <a:buSzPts val="2100"/>
              <a:buChar char="-"/>
            </a:pPr>
            <a:r>
              <a:rPr lang="en" sz="2100"/>
              <a:t>Multiple licensing firms</a:t>
            </a:r>
            <a:endParaRPr sz="2100"/>
          </a:p>
        </p:txBody>
      </p:sp>
      <p:sp>
        <p:nvSpPr>
          <p:cNvPr id="220" name="Google Shape;220;p24"/>
          <p:cNvSpPr txBox="1"/>
          <p:nvPr/>
        </p:nvSpPr>
        <p:spPr>
          <a:xfrm>
            <a:off x="7589425" y="4877775"/>
            <a:ext cx="17025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Lato"/>
                <a:ea typeface="Lato"/>
                <a:cs typeface="Lato"/>
                <a:sym typeface="Lato"/>
              </a:rPr>
              <a:t>Instagram: @ tk_paddles :)</a:t>
            </a:r>
            <a:endParaRPr sz="100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919325" y="223300"/>
            <a:ext cx="6012600" cy="16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Founded in 2017, TK Paddles is a College Station based </a:t>
            </a:r>
            <a:r>
              <a:rPr lang="en" sz="1800"/>
              <a:t>business</a:t>
            </a:r>
            <a:r>
              <a:rPr lang="en" sz="1800"/>
              <a:t> that provides custom-made Greek Fraternity and </a:t>
            </a:r>
            <a:r>
              <a:rPr lang="en" sz="1800"/>
              <a:t>Sorority paddles across the US</a:t>
            </a:r>
            <a:r>
              <a:rPr lang="en" sz="1800"/>
              <a:t> </a:t>
            </a:r>
            <a:endParaRPr sz="1800"/>
          </a:p>
          <a:p>
            <a:pPr indent="0" lvl="0" marL="0" rtl="0" algn="l">
              <a:spcBef>
                <a:spcPts val="1600"/>
              </a:spcBef>
              <a:spcAft>
                <a:spcPts val="0"/>
              </a:spcAft>
              <a:buNone/>
            </a:pPr>
            <a:r>
              <a:t/>
            </a:r>
            <a:endParaRPr sz="1800"/>
          </a:p>
          <a:p>
            <a:pPr indent="0" lvl="0" marL="457200" rtl="0" algn="l">
              <a:spcBef>
                <a:spcPts val="1600"/>
              </a:spcBef>
              <a:spcAft>
                <a:spcPts val="1600"/>
              </a:spcAft>
              <a:buNone/>
            </a:pPr>
            <a:r>
              <a:t/>
            </a:r>
            <a:endParaRPr sz="1800"/>
          </a:p>
        </p:txBody>
      </p:sp>
      <p:pic>
        <p:nvPicPr>
          <p:cNvPr id="141" name="Google Shape;141;p14"/>
          <p:cNvPicPr preferRelativeResize="0"/>
          <p:nvPr/>
        </p:nvPicPr>
        <p:blipFill rotWithShape="1">
          <a:blip r:embed="rId3">
            <a:alphaModFix/>
          </a:blip>
          <a:srcRect b="0" l="0" r="0" t="0"/>
          <a:stretch/>
        </p:blipFill>
        <p:spPr>
          <a:xfrm>
            <a:off x="312225" y="133000"/>
            <a:ext cx="1607100" cy="1607100"/>
          </a:xfrm>
          <a:prstGeom prst="rect">
            <a:avLst/>
          </a:prstGeom>
          <a:noFill/>
          <a:ln>
            <a:noFill/>
          </a:ln>
        </p:spPr>
      </p:pic>
      <p:pic>
        <p:nvPicPr>
          <p:cNvPr id="142" name="Google Shape;142;p14"/>
          <p:cNvPicPr preferRelativeResize="0"/>
          <p:nvPr/>
        </p:nvPicPr>
        <p:blipFill>
          <a:blip r:embed="rId4">
            <a:alphaModFix/>
          </a:blip>
          <a:stretch>
            <a:fillRect/>
          </a:stretch>
        </p:blipFill>
        <p:spPr>
          <a:xfrm>
            <a:off x="312225" y="2305950"/>
            <a:ext cx="1960500" cy="2614899"/>
          </a:xfrm>
          <a:prstGeom prst="rect">
            <a:avLst/>
          </a:prstGeom>
          <a:noFill/>
          <a:ln>
            <a:noFill/>
          </a:ln>
        </p:spPr>
      </p:pic>
      <p:pic>
        <p:nvPicPr>
          <p:cNvPr id="143" name="Google Shape;143;p14"/>
          <p:cNvPicPr preferRelativeResize="0"/>
          <p:nvPr/>
        </p:nvPicPr>
        <p:blipFill>
          <a:blip r:embed="rId5">
            <a:alphaModFix/>
          </a:blip>
          <a:stretch>
            <a:fillRect/>
          </a:stretch>
        </p:blipFill>
        <p:spPr>
          <a:xfrm>
            <a:off x="6084575" y="1264350"/>
            <a:ext cx="2748274" cy="3656501"/>
          </a:xfrm>
          <a:prstGeom prst="rect">
            <a:avLst/>
          </a:prstGeom>
          <a:noFill/>
          <a:ln>
            <a:noFill/>
          </a:ln>
        </p:spPr>
      </p:pic>
      <p:pic>
        <p:nvPicPr>
          <p:cNvPr id="144" name="Google Shape;144;p14"/>
          <p:cNvPicPr preferRelativeResize="0"/>
          <p:nvPr/>
        </p:nvPicPr>
        <p:blipFill>
          <a:blip r:embed="rId6">
            <a:alphaModFix/>
          </a:blip>
          <a:stretch>
            <a:fillRect/>
          </a:stretch>
        </p:blipFill>
        <p:spPr>
          <a:xfrm>
            <a:off x="2929338" y="1797575"/>
            <a:ext cx="2498620" cy="3123275"/>
          </a:xfrm>
          <a:prstGeom prst="rect">
            <a:avLst/>
          </a:prstGeom>
          <a:noFill/>
          <a:ln>
            <a:noFill/>
          </a:ln>
        </p:spPr>
      </p:pic>
      <p:sp>
        <p:nvSpPr>
          <p:cNvPr id="145" name="Google Shape;145;p14"/>
          <p:cNvSpPr txBox="1"/>
          <p:nvPr/>
        </p:nvSpPr>
        <p:spPr>
          <a:xfrm>
            <a:off x="6084575" y="4640650"/>
            <a:ext cx="17025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Lato"/>
                <a:ea typeface="Lato"/>
                <a:cs typeface="Lato"/>
                <a:sym typeface="Lato"/>
              </a:rPr>
              <a:t>Instagram: @ tk_paddles</a:t>
            </a:r>
            <a:endParaRPr sz="1000">
              <a:solidFill>
                <a:srgbClr val="FFFFFF"/>
              </a:solidFill>
              <a:latin typeface="Lato"/>
              <a:ea typeface="Lato"/>
              <a:cs typeface="Lato"/>
              <a:sym typeface="Lato"/>
            </a:endParaRPr>
          </a:p>
        </p:txBody>
      </p:sp>
      <p:sp>
        <p:nvSpPr>
          <p:cNvPr id="146" name="Google Shape;146;p14"/>
          <p:cNvSpPr txBox="1"/>
          <p:nvPr/>
        </p:nvSpPr>
        <p:spPr>
          <a:xfrm>
            <a:off x="2929350" y="4640650"/>
            <a:ext cx="17025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Lato"/>
                <a:ea typeface="Lato"/>
                <a:cs typeface="Lato"/>
                <a:sym typeface="Lato"/>
              </a:rPr>
              <a:t>Instagram: @ tk_paddles</a:t>
            </a:r>
            <a:endParaRPr sz="1000">
              <a:solidFill>
                <a:srgbClr val="FFFFFF"/>
              </a:solidFill>
              <a:latin typeface="Lato"/>
              <a:ea typeface="Lato"/>
              <a:cs typeface="Lato"/>
              <a:sym typeface="Lato"/>
            </a:endParaRPr>
          </a:p>
        </p:txBody>
      </p:sp>
      <p:sp>
        <p:nvSpPr>
          <p:cNvPr id="147" name="Google Shape;147;p14"/>
          <p:cNvSpPr txBox="1"/>
          <p:nvPr/>
        </p:nvSpPr>
        <p:spPr>
          <a:xfrm>
            <a:off x="264525" y="4640650"/>
            <a:ext cx="17025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Lato"/>
                <a:ea typeface="Lato"/>
                <a:cs typeface="Lato"/>
                <a:sym typeface="Lato"/>
              </a:rPr>
              <a:t>Instagram: @ tk_paddles</a:t>
            </a:r>
            <a:endParaRPr sz="10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Information</a:t>
            </a:r>
            <a:endParaRPr/>
          </a:p>
        </p:txBody>
      </p:sp>
      <p:sp>
        <p:nvSpPr>
          <p:cNvPr id="153" name="Google Shape;153;p15"/>
          <p:cNvSpPr txBox="1"/>
          <p:nvPr>
            <p:ph idx="1" type="body"/>
          </p:nvPr>
        </p:nvSpPr>
        <p:spPr>
          <a:xfrm>
            <a:off x="3437700" y="1307850"/>
            <a:ext cx="46470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Across the United States, there are hundreds of individual led Greek organizations, including two or more “subchapters” of each branch.</a:t>
            </a:r>
            <a:endParaRPr sz="1400"/>
          </a:p>
          <a:p>
            <a:pPr indent="-317500" lvl="0" marL="457200" rtl="0" algn="l">
              <a:spcBef>
                <a:spcPts val="0"/>
              </a:spcBef>
              <a:spcAft>
                <a:spcPts val="0"/>
              </a:spcAft>
              <a:buSzPts val="1400"/>
              <a:buChar char="-"/>
            </a:pPr>
            <a:r>
              <a:rPr lang="en" sz="1400"/>
              <a:t>Within these groups, a little over a hundred are of Asian Pacific Islander Desi American (APIDA) backgrounds. </a:t>
            </a:r>
            <a:endParaRPr sz="1400"/>
          </a:p>
          <a:p>
            <a:pPr indent="-317500" lvl="0" marL="457200" rtl="0" algn="l">
              <a:spcBef>
                <a:spcPts val="0"/>
              </a:spcBef>
              <a:spcAft>
                <a:spcPts val="0"/>
              </a:spcAft>
              <a:buSzPts val="1400"/>
              <a:buChar char="-"/>
            </a:pPr>
            <a:r>
              <a:rPr lang="en" sz="1400"/>
              <a:t>An important </a:t>
            </a:r>
            <a:r>
              <a:rPr lang="en" sz="1400"/>
              <a:t>tradition that is upheld by these organizations is the practice of gifting decorative paddles  adorned with specific organizational letters and other customizations. </a:t>
            </a:r>
            <a:endParaRPr sz="1400"/>
          </a:p>
          <a:p>
            <a:pPr indent="0" lvl="0" marL="457200" rtl="0" algn="l">
              <a:spcBef>
                <a:spcPts val="1600"/>
              </a:spcBef>
              <a:spcAft>
                <a:spcPts val="1600"/>
              </a:spcAft>
              <a:buNone/>
            </a:pPr>
            <a:r>
              <a:t/>
            </a:r>
            <a:endParaRPr sz="1400"/>
          </a:p>
        </p:txBody>
      </p:sp>
      <p:pic>
        <p:nvPicPr>
          <p:cNvPr id="154" name="Google Shape;154;p15"/>
          <p:cNvPicPr preferRelativeResize="0"/>
          <p:nvPr/>
        </p:nvPicPr>
        <p:blipFill>
          <a:blip r:embed="rId3">
            <a:alphaModFix/>
          </a:blip>
          <a:stretch>
            <a:fillRect/>
          </a:stretch>
        </p:blipFill>
        <p:spPr>
          <a:xfrm>
            <a:off x="469050" y="998025"/>
            <a:ext cx="2791250" cy="3721647"/>
          </a:xfrm>
          <a:prstGeom prst="rect">
            <a:avLst/>
          </a:prstGeom>
          <a:noFill/>
          <a:ln>
            <a:noFill/>
          </a:ln>
        </p:spPr>
      </p:pic>
      <p:sp>
        <p:nvSpPr>
          <p:cNvPr id="155" name="Google Shape;155;p15"/>
          <p:cNvSpPr txBox="1"/>
          <p:nvPr/>
        </p:nvSpPr>
        <p:spPr>
          <a:xfrm>
            <a:off x="1771125" y="4446650"/>
            <a:ext cx="17025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Lato"/>
                <a:ea typeface="Lato"/>
                <a:cs typeface="Lato"/>
                <a:sym typeface="Lato"/>
              </a:rPr>
              <a:t>Instagram: @ tk_paddles</a:t>
            </a:r>
            <a:endParaRPr sz="10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Affinity Licensing </a:t>
            </a:r>
            <a:endParaRPr/>
          </a:p>
        </p:txBody>
      </p:sp>
      <p:sp>
        <p:nvSpPr>
          <p:cNvPr id="161" name="Google Shape;161;p16"/>
          <p:cNvSpPr txBox="1"/>
          <p:nvPr>
            <p:ph idx="1" type="body"/>
          </p:nvPr>
        </p:nvSpPr>
        <p:spPr>
          <a:xfrm>
            <a:off x="1399350" y="11161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Affinity Licensing is a full-service </a:t>
            </a:r>
            <a:r>
              <a:rPr lang="en" sz="1800"/>
              <a:t>trademark</a:t>
            </a:r>
            <a:r>
              <a:rPr lang="en" sz="1800"/>
              <a:t> licensing firm that combines over 100 years of collegiate, </a:t>
            </a:r>
            <a:r>
              <a:rPr lang="en" sz="1800"/>
              <a:t>athletic</a:t>
            </a:r>
            <a:r>
              <a:rPr lang="en" sz="1800"/>
              <a:t> and fraternal and association </a:t>
            </a:r>
            <a:r>
              <a:rPr lang="en" sz="1800"/>
              <a:t>licensing</a:t>
            </a:r>
            <a:r>
              <a:rPr lang="en" sz="1800"/>
              <a:t> expertise</a:t>
            </a:r>
            <a:endParaRPr sz="1800"/>
          </a:p>
          <a:p>
            <a:pPr indent="-342900" lvl="0" marL="457200" rtl="0" algn="l">
              <a:spcBef>
                <a:spcPts val="0"/>
              </a:spcBef>
              <a:spcAft>
                <a:spcPts val="0"/>
              </a:spcAft>
              <a:buSzPts val="1800"/>
              <a:buChar char="-"/>
            </a:pPr>
            <a:r>
              <a:rPr lang="en" sz="1800"/>
              <a:t>AIPIDA organizations that are </a:t>
            </a:r>
            <a:r>
              <a:rPr lang="en" sz="1800"/>
              <a:t>affiliated</a:t>
            </a:r>
            <a:r>
              <a:rPr lang="en" sz="1800"/>
              <a:t> with this </a:t>
            </a:r>
            <a:r>
              <a:rPr lang="en" sz="1800"/>
              <a:t>business</a:t>
            </a:r>
            <a:r>
              <a:rPr lang="en" sz="1800"/>
              <a:t> </a:t>
            </a:r>
            <a:r>
              <a:rPr lang="en" sz="1800"/>
              <a:t>strictly</a:t>
            </a:r>
            <a:r>
              <a:rPr lang="en" sz="1800"/>
              <a:t> purchase through this company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62" name="Google Shape;162;p16"/>
          <p:cNvPicPr preferRelativeResize="0"/>
          <p:nvPr/>
        </p:nvPicPr>
        <p:blipFill>
          <a:blip r:embed="rId3">
            <a:alphaModFix/>
          </a:blip>
          <a:stretch>
            <a:fillRect/>
          </a:stretch>
        </p:blipFill>
        <p:spPr>
          <a:xfrm>
            <a:off x="1653975" y="4015779"/>
            <a:ext cx="5591724" cy="1017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a:t>
            </a:r>
            <a:endParaRPr/>
          </a:p>
        </p:txBody>
      </p:sp>
      <p:sp>
        <p:nvSpPr>
          <p:cNvPr id="168" name="Google Shape;168;p17"/>
          <p:cNvSpPr txBox="1"/>
          <p:nvPr>
            <p:ph idx="1" type="body"/>
          </p:nvPr>
        </p:nvSpPr>
        <p:spPr>
          <a:xfrm>
            <a:off x="1297500" y="1194000"/>
            <a:ext cx="7038900" cy="79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If the proportion of greek organizations that have  the affinity license exceeds 70%, then it would be profitable and </a:t>
            </a:r>
            <a:r>
              <a:rPr lang="en" sz="1400"/>
              <a:t>beneficial</a:t>
            </a:r>
            <a:r>
              <a:rPr lang="en" sz="1400"/>
              <a:t> for TK Paddles to obtain this license. </a:t>
            </a:r>
            <a:endParaRPr sz="1400"/>
          </a:p>
        </p:txBody>
      </p:sp>
      <p:pic>
        <p:nvPicPr>
          <p:cNvPr id="169" name="Google Shape;169;p17"/>
          <p:cNvPicPr preferRelativeResize="0"/>
          <p:nvPr/>
        </p:nvPicPr>
        <p:blipFill>
          <a:blip r:embed="rId3">
            <a:alphaModFix/>
          </a:blip>
          <a:stretch>
            <a:fillRect/>
          </a:stretch>
        </p:blipFill>
        <p:spPr>
          <a:xfrm>
            <a:off x="2602175" y="2360550"/>
            <a:ext cx="3939650" cy="262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175" name="Google Shape;175;p18"/>
          <p:cNvSpPr txBox="1"/>
          <p:nvPr>
            <p:ph idx="1" type="body"/>
          </p:nvPr>
        </p:nvSpPr>
        <p:spPr>
          <a:xfrm>
            <a:off x="1297500" y="11664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Research area included the entirety of the contiguous United States, with specific data points collected at individual universities.</a:t>
            </a:r>
            <a:endParaRPr sz="1400"/>
          </a:p>
          <a:p>
            <a:pPr indent="-317500" lvl="0" marL="457200" rtl="0" algn="l">
              <a:spcBef>
                <a:spcPts val="0"/>
              </a:spcBef>
              <a:spcAft>
                <a:spcPts val="0"/>
              </a:spcAft>
              <a:buSzPts val="1400"/>
              <a:buChar char="-"/>
            </a:pPr>
            <a:r>
              <a:rPr lang="en" sz="1400"/>
              <a:t>Data was gathered manually through Wikipedia and the list found in the National Asian Pacific Islander Desi American (APIDA) Panhellenic Association, organization’s specific websites and social media,  the “American Asian Greek Survey” and the Affinity licensing website. </a:t>
            </a:r>
            <a:endParaRPr sz="1400"/>
          </a:p>
          <a:p>
            <a:pPr indent="-317500" lvl="0" marL="457200" rtl="0" algn="l">
              <a:spcBef>
                <a:spcPts val="0"/>
              </a:spcBef>
              <a:spcAft>
                <a:spcPts val="0"/>
              </a:spcAft>
              <a:buSzPts val="1400"/>
              <a:buChar char="-"/>
            </a:pPr>
            <a:r>
              <a:rPr lang="en" sz="1400"/>
              <a:t> 4 study groups were analyzed: 2018 customers, 2019 customers, 2020 customers and potential future customers. </a:t>
            </a:r>
            <a:endParaRPr sz="1400"/>
          </a:p>
          <a:p>
            <a:pPr indent="-317500" lvl="0" marL="457200" rtl="0" algn="l">
              <a:spcBef>
                <a:spcPts val="0"/>
              </a:spcBef>
              <a:spcAft>
                <a:spcPts val="0"/>
              </a:spcAft>
              <a:buSzPts val="1400"/>
              <a:buChar char="-"/>
            </a:pPr>
            <a:r>
              <a:rPr lang="en" sz="1400"/>
              <a:t>Attributes such as organization name, locations, profit, member count, history and affinity license were analyzed.</a:t>
            </a:r>
            <a:endParaRPr sz="1400"/>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Used </a:t>
            </a:r>
            <a:endParaRPr/>
          </a:p>
        </p:txBody>
      </p:sp>
      <p:sp>
        <p:nvSpPr>
          <p:cNvPr id="181" name="Google Shape;181;p19"/>
          <p:cNvSpPr txBox="1"/>
          <p:nvPr>
            <p:ph idx="1" type="body"/>
          </p:nvPr>
        </p:nvSpPr>
        <p:spPr>
          <a:xfrm>
            <a:off x="1297500" y="992850"/>
            <a:ext cx="3544200" cy="364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dates of the data were cleaned using Python 3’s datetime package in Jupyter Notebook</a:t>
            </a:r>
            <a:endParaRPr sz="1800"/>
          </a:p>
          <a:p>
            <a:pPr indent="-342900" lvl="0" marL="457200" rtl="0" algn="l">
              <a:spcBef>
                <a:spcPts val="0"/>
              </a:spcBef>
              <a:spcAft>
                <a:spcPts val="0"/>
              </a:spcAft>
              <a:buSzPts val="1800"/>
              <a:buChar char="-"/>
            </a:pPr>
            <a:r>
              <a:rPr lang="en" sz="1800"/>
              <a:t>Maps and data sets were made using R software  </a:t>
            </a:r>
            <a:endParaRPr sz="1800"/>
          </a:p>
        </p:txBody>
      </p:sp>
      <p:pic>
        <p:nvPicPr>
          <p:cNvPr id="182" name="Google Shape;182;p19"/>
          <p:cNvPicPr preferRelativeResize="0"/>
          <p:nvPr/>
        </p:nvPicPr>
        <p:blipFill>
          <a:blip r:embed="rId3">
            <a:alphaModFix/>
          </a:blip>
          <a:stretch>
            <a:fillRect/>
          </a:stretch>
        </p:blipFill>
        <p:spPr>
          <a:xfrm rot="5400000">
            <a:off x="4771222" y="1019189"/>
            <a:ext cx="4140179" cy="3105126"/>
          </a:xfrm>
          <a:prstGeom prst="rect">
            <a:avLst/>
          </a:prstGeom>
          <a:noFill/>
          <a:ln>
            <a:noFill/>
          </a:ln>
        </p:spPr>
      </p:pic>
      <p:sp>
        <p:nvSpPr>
          <p:cNvPr id="183" name="Google Shape;183;p19"/>
          <p:cNvSpPr txBox="1"/>
          <p:nvPr/>
        </p:nvSpPr>
        <p:spPr>
          <a:xfrm>
            <a:off x="6899700" y="4353325"/>
            <a:ext cx="17025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Lato"/>
                <a:ea typeface="Lato"/>
                <a:cs typeface="Lato"/>
                <a:sym typeface="Lato"/>
              </a:rPr>
              <a:t>Instagram: @ tk_paddles</a:t>
            </a:r>
            <a:endParaRPr sz="10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1297500" y="4645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Inferential Statistics</a:t>
            </a:r>
            <a:endParaRPr/>
          </a:p>
        </p:txBody>
      </p:sp>
      <p:sp>
        <p:nvSpPr>
          <p:cNvPr id="189" name="Google Shape;189;p20"/>
          <p:cNvSpPr txBox="1"/>
          <p:nvPr>
            <p:ph idx="1" type="body"/>
          </p:nvPr>
        </p:nvSpPr>
        <p:spPr>
          <a:xfrm>
            <a:off x="1297500" y="1308025"/>
            <a:ext cx="7038900" cy="139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Researchers performed a Z Test of future customer data to see if the proportions of organizations with a membership of  over 100 that have the Affinity License  is over 2/3rds to determine  if TK Paddles should obtain this license. </a:t>
            </a:r>
            <a:endParaRPr sz="1400"/>
          </a:p>
          <a:p>
            <a:pPr indent="-317500" lvl="0" marL="457200" rtl="0" algn="l">
              <a:spcBef>
                <a:spcPts val="0"/>
              </a:spcBef>
              <a:spcAft>
                <a:spcPts val="0"/>
              </a:spcAft>
              <a:buSzPts val="1400"/>
              <a:buChar char="-"/>
            </a:pPr>
            <a:r>
              <a:rPr lang="en" sz="1400"/>
              <a:t>Results were a p-hat of 0.7160494 and a 95% confidence interval of 0.6178523 to 0.8142464 </a:t>
            </a:r>
            <a:r>
              <a:rPr lang="en" sz="1400">
                <a:solidFill>
                  <a:srgbClr val="3B3B3B"/>
                </a:solidFill>
                <a:highlight>
                  <a:srgbClr val="F7F7F7"/>
                </a:highlight>
                <a:latin typeface="Arial"/>
                <a:ea typeface="Arial"/>
                <a:cs typeface="Arial"/>
                <a:sym typeface="Arial"/>
              </a:rPr>
              <a:t> </a:t>
            </a:r>
            <a:endParaRPr sz="1400">
              <a:solidFill>
                <a:srgbClr val="3B3B3B"/>
              </a:solidFill>
              <a:highlight>
                <a:srgbClr val="F7F7F7"/>
              </a:highlight>
              <a:latin typeface="Arial"/>
              <a:ea typeface="Arial"/>
              <a:cs typeface="Arial"/>
              <a:sym typeface="Arial"/>
            </a:endParaRPr>
          </a:p>
          <a:p>
            <a:pPr indent="-317500" lvl="0" marL="457200" rtl="0" algn="l">
              <a:spcBef>
                <a:spcPts val="0"/>
              </a:spcBef>
              <a:spcAft>
                <a:spcPts val="0"/>
              </a:spcAft>
              <a:buSzPts val="1400"/>
              <a:buChar char="-"/>
            </a:pPr>
            <a:r>
              <a:rPr lang="en" sz="1400"/>
              <a:t>71.6% of APIDA organizations have the affinity license.</a:t>
            </a:r>
            <a:endParaRPr sz="1400"/>
          </a:p>
          <a:p>
            <a:pPr indent="0" lvl="0" marL="457200" rtl="0" algn="l">
              <a:spcBef>
                <a:spcPts val="1600"/>
              </a:spcBef>
              <a:spcAft>
                <a:spcPts val="0"/>
              </a:spcAft>
              <a:buNone/>
            </a:pPr>
            <a:r>
              <a:t/>
            </a:r>
            <a:endParaRPr sz="1150">
              <a:solidFill>
                <a:srgbClr val="3B3B3B"/>
              </a:solidFill>
              <a:highlight>
                <a:srgbClr val="F7F7F7"/>
              </a:highlight>
              <a:latin typeface="Arial"/>
              <a:ea typeface="Arial"/>
              <a:cs typeface="Arial"/>
              <a:sym typeface="Arial"/>
            </a:endParaRPr>
          </a:p>
          <a:p>
            <a:pPr indent="0" lvl="0" marL="0" rtl="0" algn="l">
              <a:spcBef>
                <a:spcPts val="1600"/>
              </a:spcBef>
              <a:spcAft>
                <a:spcPts val="1600"/>
              </a:spcAft>
              <a:buNone/>
            </a:pPr>
            <a:r>
              <a:t/>
            </a:r>
            <a:endParaRPr sz="1150">
              <a:solidFill>
                <a:srgbClr val="3B3B3B"/>
              </a:solidFill>
              <a:highlight>
                <a:srgbClr val="F7F7F7"/>
              </a:highlight>
              <a:latin typeface="Arial"/>
              <a:ea typeface="Arial"/>
              <a:cs typeface="Arial"/>
              <a:sym typeface="Arial"/>
            </a:endParaRPr>
          </a:p>
        </p:txBody>
      </p:sp>
      <p:pic>
        <p:nvPicPr>
          <p:cNvPr id="190" name="Google Shape;190;p20"/>
          <p:cNvPicPr preferRelativeResize="0"/>
          <p:nvPr/>
        </p:nvPicPr>
        <p:blipFill>
          <a:blip r:embed="rId3">
            <a:alphaModFix/>
          </a:blip>
          <a:stretch>
            <a:fillRect/>
          </a:stretch>
        </p:blipFill>
        <p:spPr>
          <a:xfrm>
            <a:off x="282150" y="3118850"/>
            <a:ext cx="3647537" cy="1642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endParaRPr/>
          </a:p>
        </p:txBody>
      </p:sp>
      <p:pic>
        <p:nvPicPr>
          <p:cNvPr id="196" name="Google Shape;196;p21"/>
          <p:cNvPicPr preferRelativeResize="0"/>
          <p:nvPr/>
        </p:nvPicPr>
        <p:blipFill>
          <a:blip r:embed="rId3">
            <a:alphaModFix/>
          </a:blip>
          <a:stretch>
            <a:fillRect/>
          </a:stretch>
        </p:blipFill>
        <p:spPr>
          <a:xfrm>
            <a:off x="152408" y="1430425"/>
            <a:ext cx="4320192" cy="2850450"/>
          </a:xfrm>
          <a:prstGeom prst="rect">
            <a:avLst/>
          </a:prstGeom>
          <a:noFill/>
          <a:ln>
            <a:noFill/>
          </a:ln>
        </p:spPr>
      </p:pic>
      <p:pic>
        <p:nvPicPr>
          <p:cNvPr id="197" name="Google Shape;197;p21"/>
          <p:cNvPicPr preferRelativeResize="0"/>
          <p:nvPr/>
        </p:nvPicPr>
        <p:blipFill>
          <a:blip r:embed="rId4">
            <a:alphaModFix/>
          </a:blip>
          <a:stretch>
            <a:fillRect/>
          </a:stretch>
        </p:blipFill>
        <p:spPr>
          <a:xfrm>
            <a:off x="4663450" y="1430425"/>
            <a:ext cx="4106325" cy="285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