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7" autoAdjust="0"/>
    <p:restoredTop sz="94660"/>
  </p:normalViewPr>
  <p:slideViewPr>
    <p:cSldViewPr snapToGrid="0">
      <p:cViewPr varScale="1">
        <p:scale>
          <a:sx n="82" d="100"/>
          <a:sy n="82" d="100"/>
        </p:scale>
        <p:origin x="48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18E3376-F267-4386-9587-0FC5E7E44934}" type="datetimeFigureOut">
              <a:rPr lang="en-IN" smtClean="0"/>
              <a:t>27-08-2022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49557213-F5A3-4A3F-8910-89B029228441}" type="slidenum">
              <a:rPr lang="en-IN" smtClean="0"/>
              <a:t>‹#›</a:t>
            </a:fld>
            <a:endParaRPr lang="en-IN"/>
          </a:p>
        </p:txBody>
      </p:sp>
    </p:spTree>
    <p:extLst>
      <p:ext uri="{BB962C8B-B14F-4D97-AF65-F5344CB8AC3E}">
        <p14:creationId xmlns:p14="http://schemas.microsoft.com/office/powerpoint/2010/main" val="35690040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8E3376-F267-4386-9587-0FC5E7E44934}"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557213-F5A3-4A3F-8910-89B029228441}" type="slidenum">
              <a:rPr lang="en-IN" smtClean="0"/>
              <a:t>‹#›</a:t>
            </a:fld>
            <a:endParaRPr lang="en-IN"/>
          </a:p>
        </p:txBody>
      </p:sp>
    </p:spTree>
    <p:extLst>
      <p:ext uri="{BB962C8B-B14F-4D97-AF65-F5344CB8AC3E}">
        <p14:creationId xmlns:p14="http://schemas.microsoft.com/office/powerpoint/2010/main" val="365504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8E3376-F267-4386-9587-0FC5E7E44934}"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57213-F5A3-4A3F-8910-89B029228441}" type="slidenum">
              <a:rPr lang="en-IN" smtClean="0"/>
              <a:t>‹#›</a:t>
            </a:fld>
            <a:endParaRPr lang="en-IN"/>
          </a:p>
        </p:txBody>
      </p:sp>
    </p:spTree>
    <p:extLst>
      <p:ext uri="{BB962C8B-B14F-4D97-AF65-F5344CB8AC3E}">
        <p14:creationId xmlns:p14="http://schemas.microsoft.com/office/powerpoint/2010/main" val="1158805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8E3376-F267-4386-9587-0FC5E7E44934}"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57213-F5A3-4A3F-8910-89B029228441}" type="slidenum">
              <a:rPr lang="en-IN" smtClean="0"/>
              <a:t>‹#›</a:t>
            </a:fld>
            <a:endParaRPr lang="en-IN"/>
          </a:p>
        </p:txBody>
      </p:sp>
    </p:spTree>
    <p:extLst>
      <p:ext uri="{BB962C8B-B14F-4D97-AF65-F5344CB8AC3E}">
        <p14:creationId xmlns:p14="http://schemas.microsoft.com/office/powerpoint/2010/main" val="2144140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8E3376-F267-4386-9587-0FC5E7E44934}"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57213-F5A3-4A3F-8910-89B029228441}" type="slidenum">
              <a:rPr lang="en-IN" smtClean="0"/>
              <a:t>‹#›</a:t>
            </a:fld>
            <a:endParaRPr lang="en-IN"/>
          </a:p>
        </p:txBody>
      </p:sp>
    </p:spTree>
    <p:extLst>
      <p:ext uri="{BB962C8B-B14F-4D97-AF65-F5344CB8AC3E}">
        <p14:creationId xmlns:p14="http://schemas.microsoft.com/office/powerpoint/2010/main" val="2488228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8E3376-F267-4386-9587-0FC5E7E44934}"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57213-F5A3-4A3F-8910-89B029228441}" type="slidenum">
              <a:rPr lang="en-IN" smtClean="0"/>
              <a:t>‹#›</a:t>
            </a:fld>
            <a:endParaRPr lang="en-IN"/>
          </a:p>
        </p:txBody>
      </p:sp>
    </p:spTree>
    <p:extLst>
      <p:ext uri="{BB962C8B-B14F-4D97-AF65-F5344CB8AC3E}">
        <p14:creationId xmlns:p14="http://schemas.microsoft.com/office/powerpoint/2010/main" val="3023708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8E3376-F267-4386-9587-0FC5E7E44934}"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57213-F5A3-4A3F-8910-89B029228441}" type="slidenum">
              <a:rPr lang="en-IN" smtClean="0"/>
              <a:t>‹#›</a:t>
            </a:fld>
            <a:endParaRPr lang="en-IN"/>
          </a:p>
        </p:txBody>
      </p:sp>
    </p:spTree>
    <p:extLst>
      <p:ext uri="{BB962C8B-B14F-4D97-AF65-F5344CB8AC3E}">
        <p14:creationId xmlns:p14="http://schemas.microsoft.com/office/powerpoint/2010/main" val="3805234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8E3376-F267-4386-9587-0FC5E7E44934}"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57213-F5A3-4A3F-8910-89B02922844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20602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8E3376-F267-4386-9587-0FC5E7E44934}"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57213-F5A3-4A3F-8910-89B029228441}" type="slidenum">
              <a:rPr lang="en-IN" smtClean="0"/>
              <a:t>‹#›</a:t>
            </a:fld>
            <a:endParaRPr lang="en-IN"/>
          </a:p>
        </p:txBody>
      </p:sp>
    </p:spTree>
    <p:extLst>
      <p:ext uri="{BB962C8B-B14F-4D97-AF65-F5344CB8AC3E}">
        <p14:creationId xmlns:p14="http://schemas.microsoft.com/office/powerpoint/2010/main" val="51363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8E3376-F267-4386-9587-0FC5E7E44934}"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57213-F5A3-4A3F-8910-89B029228441}" type="slidenum">
              <a:rPr lang="en-IN" smtClean="0"/>
              <a:t>‹#›</a:t>
            </a:fld>
            <a:endParaRPr lang="en-IN"/>
          </a:p>
        </p:txBody>
      </p:sp>
    </p:spTree>
    <p:extLst>
      <p:ext uri="{BB962C8B-B14F-4D97-AF65-F5344CB8AC3E}">
        <p14:creationId xmlns:p14="http://schemas.microsoft.com/office/powerpoint/2010/main" val="315842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8E3376-F267-4386-9587-0FC5E7E44934}"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57213-F5A3-4A3F-8910-89B029228441}" type="slidenum">
              <a:rPr lang="en-IN" smtClean="0"/>
              <a:t>‹#›</a:t>
            </a:fld>
            <a:endParaRPr lang="en-IN"/>
          </a:p>
        </p:txBody>
      </p:sp>
    </p:spTree>
    <p:extLst>
      <p:ext uri="{BB962C8B-B14F-4D97-AF65-F5344CB8AC3E}">
        <p14:creationId xmlns:p14="http://schemas.microsoft.com/office/powerpoint/2010/main" val="380532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8E3376-F267-4386-9587-0FC5E7E44934}"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557213-F5A3-4A3F-8910-89B029228441}" type="slidenum">
              <a:rPr lang="en-IN" smtClean="0"/>
              <a:t>‹#›</a:t>
            </a:fld>
            <a:endParaRPr lang="en-IN"/>
          </a:p>
        </p:txBody>
      </p:sp>
    </p:spTree>
    <p:extLst>
      <p:ext uri="{BB962C8B-B14F-4D97-AF65-F5344CB8AC3E}">
        <p14:creationId xmlns:p14="http://schemas.microsoft.com/office/powerpoint/2010/main" val="46452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8E3376-F267-4386-9587-0FC5E7E44934}" type="datetimeFigureOut">
              <a:rPr lang="en-IN" smtClean="0"/>
              <a:t>27-08-2022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557213-F5A3-4A3F-8910-89B029228441}" type="slidenum">
              <a:rPr lang="en-IN" smtClean="0"/>
              <a:t>‹#›</a:t>
            </a:fld>
            <a:endParaRPr lang="en-IN"/>
          </a:p>
        </p:txBody>
      </p:sp>
    </p:spTree>
    <p:extLst>
      <p:ext uri="{BB962C8B-B14F-4D97-AF65-F5344CB8AC3E}">
        <p14:creationId xmlns:p14="http://schemas.microsoft.com/office/powerpoint/2010/main" val="51407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8E3376-F267-4386-9587-0FC5E7E44934}" type="datetimeFigureOut">
              <a:rPr lang="en-IN" smtClean="0"/>
              <a:t>27-08-2022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557213-F5A3-4A3F-8910-89B029228441}" type="slidenum">
              <a:rPr lang="en-IN" smtClean="0"/>
              <a:t>‹#›</a:t>
            </a:fld>
            <a:endParaRPr lang="en-IN"/>
          </a:p>
        </p:txBody>
      </p:sp>
    </p:spTree>
    <p:extLst>
      <p:ext uri="{BB962C8B-B14F-4D97-AF65-F5344CB8AC3E}">
        <p14:creationId xmlns:p14="http://schemas.microsoft.com/office/powerpoint/2010/main" val="46576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18E3376-F267-4386-9587-0FC5E7E44934}" type="datetimeFigureOut">
              <a:rPr lang="en-IN" smtClean="0"/>
              <a:t>27-08-2022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557213-F5A3-4A3F-8910-89B029228441}" type="slidenum">
              <a:rPr lang="en-IN" smtClean="0"/>
              <a:t>‹#›</a:t>
            </a:fld>
            <a:endParaRPr lang="en-IN"/>
          </a:p>
        </p:txBody>
      </p:sp>
    </p:spTree>
    <p:extLst>
      <p:ext uri="{BB962C8B-B14F-4D97-AF65-F5344CB8AC3E}">
        <p14:creationId xmlns:p14="http://schemas.microsoft.com/office/powerpoint/2010/main" val="219607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8E3376-F267-4386-9587-0FC5E7E44934}"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557213-F5A3-4A3F-8910-89B029228441}" type="slidenum">
              <a:rPr lang="en-IN" smtClean="0"/>
              <a:t>‹#›</a:t>
            </a:fld>
            <a:endParaRPr lang="en-IN"/>
          </a:p>
        </p:txBody>
      </p:sp>
    </p:spTree>
    <p:extLst>
      <p:ext uri="{BB962C8B-B14F-4D97-AF65-F5344CB8AC3E}">
        <p14:creationId xmlns:p14="http://schemas.microsoft.com/office/powerpoint/2010/main" val="320448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8E3376-F267-4386-9587-0FC5E7E44934}"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557213-F5A3-4A3F-8910-89B029228441}" type="slidenum">
              <a:rPr lang="en-IN" smtClean="0"/>
              <a:t>‹#›</a:t>
            </a:fld>
            <a:endParaRPr lang="en-IN"/>
          </a:p>
        </p:txBody>
      </p:sp>
    </p:spTree>
    <p:extLst>
      <p:ext uri="{BB962C8B-B14F-4D97-AF65-F5344CB8AC3E}">
        <p14:creationId xmlns:p14="http://schemas.microsoft.com/office/powerpoint/2010/main" val="1996228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8E3376-F267-4386-9587-0FC5E7E44934}" type="datetimeFigureOut">
              <a:rPr lang="en-IN" smtClean="0"/>
              <a:t>27-08-2022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557213-F5A3-4A3F-8910-89B029228441}" type="slidenum">
              <a:rPr lang="en-IN" smtClean="0"/>
              <a:t>‹#›</a:t>
            </a:fld>
            <a:endParaRPr lang="en-IN"/>
          </a:p>
        </p:txBody>
      </p:sp>
    </p:spTree>
    <p:extLst>
      <p:ext uri="{BB962C8B-B14F-4D97-AF65-F5344CB8AC3E}">
        <p14:creationId xmlns:p14="http://schemas.microsoft.com/office/powerpoint/2010/main" val="8236715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450C-847C-46D7-678C-3AE3A7A9EE64}"/>
              </a:ext>
            </a:extLst>
          </p:cNvPr>
          <p:cNvSpPr>
            <a:spLocks noGrp="1"/>
          </p:cNvSpPr>
          <p:nvPr>
            <p:ph type="ctrTitle"/>
          </p:nvPr>
        </p:nvSpPr>
        <p:spPr>
          <a:xfrm>
            <a:off x="1981199" y="1066801"/>
            <a:ext cx="7197726" cy="2421464"/>
          </a:xfrm>
        </p:spPr>
        <p:txBody>
          <a:bodyPr/>
          <a:lstStyle/>
          <a:p>
            <a:r>
              <a:rPr lang="en-IN" dirty="0">
                <a:solidFill>
                  <a:srgbClr val="C00000"/>
                </a:solidFill>
              </a:rPr>
              <a:t>Loan Prediction Model Using Machine Learning</a:t>
            </a:r>
          </a:p>
        </p:txBody>
      </p:sp>
      <p:sp>
        <p:nvSpPr>
          <p:cNvPr id="3" name="Subtitle 2">
            <a:extLst>
              <a:ext uri="{FF2B5EF4-FFF2-40B4-BE49-F238E27FC236}">
                <a16:creationId xmlns:a16="http://schemas.microsoft.com/office/drawing/2014/main" id="{2A1ADAD2-5436-8E1B-B9A9-F41A64BDCCB3}"/>
              </a:ext>
            </a:extLst>
          </p:cNvPr>
          <p:cNvSpPr>
            <a:spLocks noGrp="1"/>
          </p:cNvSpPr>
          <p:nvPr>
            <p:ph type="subTitle" idx="1"/>
          </p:nvPr>
        </p:nvSpPr>
        <p:spPr/>
        <p:txBody>
          <a:bodyPr/>
          <a:lstStyle/>
          <a:p>
            <a:r>
              <a:rPr lang="en-IN" dirty="0">
                <a:solidFill>
                  <a:schemeClr val="bg1">
                    <a:lumMod val="95000"/>
                    <a:lumOff val="5000"/>
                  </a:schemeClr>
                </a:solidFill>
              </a:rPr>
              <a:t>- Shubham </a:t>
            </a:r>
            <a:r>
              <a:rPr lang="en-IN" dirty="0" err="1">
                <a:solidFill>
                  <a:schemeClr val="bg1">
                    <a:lumMod val="95000"/>
                    <a:lumOff val="5000"/>
                  </a:schemeClr>
                </a:solidFill>
              </a:rPr>
              <a:t>sapkal</a:t>
            </a:r>
            <a:endParaRPr lang="en-IN" dirty="0">
              <a:solidFill>
                <a:schemeClr val="bg1">
                  <a:lumMod val="95000"/>
                  <a:lumOff val="5000"/>
                </a:schemeClr>
              </a:solidFill>
            </a:endParaRPr>
          </a:p>
        </p:txBody>
      </p:sp>
    </p:spTree>
    <p:extLst>
      <p:ext uri="{BB962C8B-B14F-4D97-AF65-F5344CB8AC3E}">
        <p14:creationId xmlns:p14="http://schemas.microsoft.com/office/powerpoint/2010/main" val="3671941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5141-7440-19AF-7AB5-5F039371AD65}"/>
              </a:ext>
            </a:extLst>
          </p:cNvPr>
          <p:cNvSpPr>
            <a:spLocks noGrp="1"/>
          </p:cNvSpPr>
          <p:nvPr>
            <p:ph type="title"/>
          </p:nvPr>
        </p:nvSpPr>
        <p:spPr>
          <a:xfrm>
            <a:off x="685801" y="609600"/>
            <a:ext cx="10131425" cy="1032587"/>
          </a:xfrm>
        </p:spPr>
        <p:txBody>
          <a:bodyPr>
            <a:noAutofit/>
          </a:bodyPr>
          <a:lstStyle/>
          <a:p>
            <a:r>
              <a:rPr lang="en-IN" dirty="0">
                <a:solidFill>
                  <a:srgbClr val="C00000"/>
                </a:solidFill>
              </a:rPr>
              <a:t>Summary of EDA :</a:t>
            </a:r>
          </a:p>
        </p:txBody>
      </p:sp>
      <p:sp>
        <p:nvSpPr>
          <p:cNvPr id="7" name="Content Placeholder 6">
            <a:extLst>
              <a:ext uri="{FF2B5EF4-FFF2-40B4-BE49-F238E27FC236}">
                <a16:creationId xmlns:a16="http://schemas.microsoft.com/office/drawing/2014/main" id="{00D2EDCD-B486-56F8-6A39-E220A6B5FFC2}"/>
              </a:ext>
            </a:extLst>
          </p:cNvPr>
          <p:cNvSpPr>
            <a:spLocks noGrp="1"/>
          </p:cNvSpPr>
          <p:nvPr>
            <p:ph idx="1"/>
          </p:nvPr>
        </p:nvSpPr>
        <p:spPr>
          <a:xfrm>
            <a:off x="685801" y="1446245"/>
            <a:ext cx="10131425" cy="5122507"/>
          </a:xfrm>
        </p:spPr>
        <p:txBody>
          <a:bodyPr>
            <a:normAutofit/>
          </a:bodyPr>
          <a:lstStyle/>
          <a:p>
            <a:r>
              <a:rPr lang="en-US" dirty="0">
                <a:solidFill>
                  <a:schemeClr val="accent4">
                    <a:lumMod val="60000"/>
                    <a:lumOff val="40000"/>
                  </a:schemeClr>
                </a:solidFill>
              </a:rPr>
              <a:t>Out of 614 Applicants 422Applicants Loan is Approved i.e.68.72%</a:t>
            </a:r>
          </a:p>
          <a:p>
            <a:pPr marL="0" indent="0">
              <a:buNone/>
            </a:pPr>
            <a:r>
              <a:rPr lang="en-US" dirty="0">
                <a:solidFill>
                  <a:schemeClr val="accent4">
                    <a:lumMod val="60000"/>
                    <a:lumOff val="40000"/>
                  </a:schemeClr>
                </a:solidFill>
              </a:rPr>
              <a:t>      Out of 422 Loan approved Candidates:</a:t>
            </a:r>
          </a:p>
          <a:p>
            <a:r>
              <a:rPr lang="en-US" dirty="0">
                <a:solidFill>
                  <a:schemeClr val="accent4">
                    <a:lumMod val="60000"/>
                    <a:lumOff val="40000"/>
                  </a:schemeClr>
                </a:solidFill>
              </a:rPr>
              <a:t>82.22% are Male</a:t>
            </a:r>
          </a:p>
          <a:p>
            <a:r>
              <a:rPr lang="en-US" dirty="0">
                <a:solidFill>
                  <a:schemeClr val="accent4">
                    <a:lumMod val="60000"/>
                    <a:lumOff val="40000"/>
                  </a:schemeClr>
                </a:solidFill>
              </a:rPr>
              <a:t>68.24% are Married</a:t>
            </a:r>
          </a:p>
          <a:p>
            <a:r>
              <a:rPr lang="en-US" dirty="0">
                <a:solidFill>
                  <a:schemeClr val="accent4">
                    <a:lumMod val="60000"/>
                    <a:lumOff val="40000"/>
                  </a:schemeClr>
                </a:solidFill>
              </a:rPr>
              <a:t>80.56% Are Graduate </a:t>
            </a:r>
          </a:p>
          <a:p>
            <a:r>
              <a:rPr lang="en-US" dirty="0">
                <a:solidFill>
                  <a:schemeClr val="accent4">
                    <a:lumMod val="60000"/>
                    <a:lumOff val="40000"/>
                  </a:schemeClr>
                </a:solidFill>
              </a:rPr>
              <a:t>86.72% Are Not Self Employed</a:t>
            </a:r>
          </a:p>
          <a:p>
            <a:r>
              <a:rPr lang="en-US" dirty="0">
                <a:solidFill>
                  <a:schemeClr val="accent4">
                    <a:lumMod val="60000"/>
                    <a:lumOff val="40000"/>
                  </a:schemeClr>
                </a:solidFill>
              </a:rPr>
              <a:t>58.53 % Applicants are with 0 no of dependents </a:t>
            </a:r>
          </a:p>
          <a:p>
            <a:r>
              <a:rPr lang="en-US" dirty="0">
                <a:solidFill>
                  <a:schemeClr val="accent4">
                    <a:lumMod val="60000"/>
                    <a:lumOff val="40000"/>
                  </a:schemeClr>
                </a:solidFill>
              </a:rPr>
              <a:t>42% applicants are from Semi-urban Area</a:t>
            </a:r>
          </a:p>
          <a:p>
            <a:r>
              <a:rPr lang="en-US" dirty="0">
                <a:solidFill>
                  <a:schemeClr val="accent4">
                    <a:lumMod val="60000"/>
                    <a:lumOff val="40000"/>
                  </a:schemeClr>
                </a:solidFill>
              </a:rPr>
              <a:t>89.57% Applicants Loan is Approved when their Credit History is 1</a:t>
            </a:r>
          </a:p>
          <a:p>
            <a:r>
              <a:rPr lang="en-US" dirty="0">
                <a:solidFill>
                  <a:schemeClr val="accent4">
                    <a:lumMod val="60000"/>
                    <a:lumOff val="40000"/>
                  </a:schemeClr>
                </a:solidFill>
              </a:rPr>
              <a:t>If Credit History is 1 then 90% Chances of getting Loan Approved. And Also Male and Not Self Employed candidates also have higher chances of Loan Approval</a:t>
            </a:r>
            <a:endParaRPr lang="en-IN" dirty="0">
              <a:solidFill>
                <a:schemeClr val="accent4">
                  <a:lumMod val="60000"/>
                  <a:lumOff val="40000"/>
                </a:schemeClr>
              </a:solidFill>
            </a:endParaRPr>
          </a:p>
        </p:txBody>
      </p:sp>
    </p:spTree>
    <p:extLst>
      <p:ext uri="{BB962C8B-B14F-4D97-AF65-F5344CB8AC3E}">
        <p14:creationId xmlns:p14="http://schemas.microsoft.com/office/powerpoint/2010/main" val="68523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2D424-42EE-B815-3E53-1022060D6817}"/>
              </a:ext>
            </a:extLst>
          </p:cNvPr>
          <p:cNvSpPr>
            <a:spLocks noGrp="1"/>
          </p:cNvSpPr>
          <p:nvPr>
            <p:ph type="title"/>
          </p:nvPr>
        </p:nvSpPr>
        <p:spPr/>
        <p:txBody>
          <a:bodyPr/>
          <a:lstStyle/>
          <a:p>
            <a:r>
              <a:rPr lang="en-US" dirty="0">
                <a:solidFill>
                  <a:srgbClr val="C00000"/>
                </a:solidFill>
              </a:rPr>
              <a:t>Types Of Classification Algorithm We Used</a:t>
            </a:r>
            <a:endParaRPr lang="en-IN" dirty="0">
              <a:solidFill>
                <a:srgbClr val="C00000"/>
              </a:solidFill>
            </a:endParaRPr>
          </a:p>
        </p:txBody>
      </p:sp>
      <p:sp>
        <p:nvSpPr>
          <p:cNvPr id="3" name="Content Placeholder 2">
            <a:extLst>
              <a:ext uri="{FF2B5EF4-FFF2-40B4-BE49-F238E27FC236}">
                <a16:creationId xmlns:a16="http://schemas.microsoft.com/office/drawing/2014/main" id="{850DB952-7737-262B-1E56-63500392C76E}"/>
              </a:ext>
            </a:extLst>
          </p:cNvPr>
          <p:cNvSpPr>
            <a:spLocks noGrp="1"/>
          </p:cNvSpPr>
          <p:nvPr>
            <p:ph idx="1"/>
          </p:nvPr>
        </p:nvSpPr>
        <p:spPr>
          <a:xfrm>
            <a:off x="685800" y="2254034"/>
            <a:ext cx="10131425" cy="3649133"/>
          </a:xfrm>
        </p:spPr>
        <p:txBody>
          <a:bodyPr>
            <a:normAutofit/>
          </a:bodyPr>
          <a:lstStyle/>
          <a:p>
            <a:r>
              <a:rPr lang="en-US" dirty="0">
                <a:solidFill>
                  <a:schemeClr val="accent4">
                    <a:lumMod val="60000"/>
                    <a:lumOff val="40000"/>
                  </a:schemeClr>
                </a:solidFill>
              </a:rPr>
              <a:t>Logistic Regression : It is a classification algorithm used to estimate discrete values(0/1,y/n) based on given set of independent variables. It uses Sigmoid Function.</a:t>
            </a:r>
          </a:p>
          <a:p>
            <a:r>
              <a:rPr lang="en-US" dirty="0">
                <a:solidFill>
                  <a:schemeClr val="accent4">
                    <a:lumMod val="60000"/>
                    <a:lumOff val="40000"/>
                  </a:schemeClr>
                </a:solidFill>
              </a:rPr>
              <a:t>Decision Tree Classifier : It is a graphical representation for getting all the possible solutions to a problem/decision based on given conditions.</a:t>
            </a:r>
          </a:p>
          <a:p>
            <a:r>
              <a:rPr lang="en-US" dirty="0">
                <a:solidFill>
                  <a:schemeClr val="accent4">
                    <a:lumMod val="60000"/>
                    <a:lumOff val="40000"/>
                  </a:schemeClr>
                </a:solidFill>
              </a:rPr>
              <a:t>Random Forest :Random Forest is a classifier that contains a number of decision trees on various subsets of the given dataset and takes the average to improve the predictive accuracy of that dataset.</a:t>
            </a:r>
          </a:p>
          <a:p>
            <a:r>
              <a:rPr lang="en-US" dirty="0">
                <a:solidFill>
                  <a:schemeClr val="accent4">
                    <a:lumMod val="60000"/>
                    <a:lumOff val="40000"/>
                  </a:schemeClr>
                </a:solidFill>
              </a:rPr>
              <a:t>K-Nearest Neighbor: KNN algorithm at the training phase just stores the dataset and when it gets new data, then it classifies that data into a category that is much similar to the new data</a:t>
            </a:r>
          </a:p>
          <a:p>
            <a:endParaRPr lang="en-US" dirty="0">
              <a:solidFill>
                <a:schemeClr val="accent4">
                  <a:lumMod val="60000"/>
                  <a:lumOff val="40000"/>
                </a:schemeClr>
              </a:solidFill>
            </a:endParaRPr>
          </a:p>
          <a:p>
            <a:endParaRPr lang="en-IN" dirty="0">
              <a:solidFill>
                <a:schemeClr val="accent4">
                  <a:lumMod val="60000"/>
                  <a:lumOff val="40000"/>
                </a:schemeClr>
              </a:solidFill>
            </a:endParaRPr>
          </a:p>
        </p:txBody>
      </p:sp>
    </p:spTree>
    <p:extLst>
      <p:ext uri="{BB962C8B-B14F-4D97-AF65-F5344CB8AC3E}">
        <p14:creationId xmlns:p14="http://schemas.microsoft.com/office/powerpoint/2010/main" val="3539593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F950-F2B3-C8FC-49AB-D7CB105A32C4}"/>
              </a:ext>
            </a:extLst>
          </p:cNvPr>
          <p:cNvSpPr>
            <a:spLocks noGrp="1"/>
          </p:cNvSpPr>
          <p:nvPr>
            <p:ph type="title"/>
          </p:nvPr>
        </p:nvSpPr>
        <p:spPr/>
        <p:txBody>
          <a:bodyPr/>
          <a:lstStyle/>
          <a:p>
            <a:r>
              <a:rPr lang="en-IN" dirty="0">
                <a:solidFill>
                  <a:srgbClr val="C00000"/>
                </a:solidFill>
              </a:rPr>
              <a:t>Comparison And Final Model</a:t>
            </a:r>
          </a:p>
        </p:txBody>
      </p:sp>
      <p:graphicFrame>
        <p:nvGraphicFramePr>
          <p:cNvPr id="10" name="Table 10">
            <a:extLst>
              <a:ext uri="{FF2B5EF4-FFF2-40B4-BE49-F238E27FC236}">
                <a16:creationId xmlns:a16="http://schemas.microsoft.com/office/drawing/2014/main" id="{F2040A03-2042-BD14-9381-6C717AE005A1}"/>
              </a:ext>
            </a:extLst>
          </p:cNvPr>
          <p:cNvGraphicFramePr>
            <a:graphicFrameLocks noGrp="1"/>
          </p:cNvGraphicFramePr>
          <p:nvPr>
            <p:ph idx="1"/>
            <p:extLst>
              <p:ext uri="{D42A27DB-BD31-4B8C-83A1-F6EECF244321}">
                <p14:modId xmlns:p14="http://schemas.microsoft.com/office/powerpoint/2010/main" val="3338058235"/>
              </p:ext>
            </p:extLst>
          </p:nvPr>
        </p:nvGraphicFramePr>
        <p:xfrm>
          <a:off x="685800" y="2141538"/>
          <a:ext cx="10632233" cy="4106864"/>
        </p:xfrm>
        <a:graphic>
          <a:graphicData uri="http://schemas.openxmlformats.org/drawingml/2006/table">
            <a:tbl>
              <a:tblPr firstRow="1" bandRow="1">
                <a:tableStyleId>{21E4AEA4-8DFA-4A89-87EB-49C32662AFE0}</a:tableStyleId>
              </a:tblPr>
              <a:tblGrid>
                <a:gridCol w="2892106">
                  <a:extLst>
                    <a:ext uri="{9D8B030D-6E8A-4147-A177-3AD203B41FA5}">
                      <a16:colId xmlns:a16="http://schemas.microsoft.com/office/drawing/2014/main" val="799129287"/>
                    </a:ext>
                  </a:extLst>
                </a:gridCol>
                <a:gridCol w="1935032">
                  <a:extLst>
                    <a:ext uri="{9D8B030D-6E8A-4147-A177-3AD203B41FA5}">
                      <a16:colId xmlns:a16="http://schemas.microsoft.com/office/drawing/2014/main" val="2986233978"/>
                    </a:ext>
                  </a:extLst>
                </a:gridCol>
                <a:gridCol w="1935032">
                  <a:extLst>
                    <a:ext uri="{9D8B030D-6E8A-4147-A177-3AD203B41FA5}">
                      <a16:colId xmlns:a16="http://schemas.microsoft.com/office/drawing/2014/main" val="1421427830"/>
                    </a:ext>
                  </a:extLst>
                </a:gridCol>
                <a:gridCol w="3870063">
                  <a:extLst>
                    <a:ext uri="{9D8B030D-6E8A-4147-A177-3AD203B41FA5}">
                      <a16:colId xmlns:a16="http://schemas.microsoft.com/office/drawing/2014/main" val="3585370276"/>
                    </a:ext>
                  </a:extLst>
                </a:gridCol>
              </a:tblGrid>
              <a:tr h="1345724">
                <a:tc>
                  <a:txBody>
                    <a:bodyPr/>
                    <a:lstStyle/>
                    <a:p>
                      <a:r>
                        <a:rPr lang="en-IN" dirty="0"/>
                        <a:t>Algorithms</a:t>
                      </a:r>
                    </a:p>
                  </a:txBody>
                  <a:tcPr/>
                </a:tc>
                <a:tc>
                  <a:txBody>
                    <a:bodyPr/>
                    <a:lstStyle/>
                    <a:p>
                      <a:r>
                        <a:rPr lang="en-IN" dirty="0"/>
                        <a:t>Accuracy on</a:t>
                      </a:r>
                    </a:p>
                    <a:p>
                      <a:r>
                        <a:rPr lang="en-IN" dirty="0"/>
                        <a:t>Training</a:t>
                      </a:r>
                    </a:p>
                  </a:txBody>
                  <a:tcPr/>
                </a:tc>
                <a:tc>
                  <a:txBody>
                    <a:bodyPr/>
                    <a:lstStyle/>
                    <a:p>
                      <a:r>
                        <a:rPr lang="en-IN" dirty="0"/>
                        <a:t>Accuracy on</a:t>
                      </a:r>
                    </a:p>
                    <a:p>
                      <a:r>
                        <a:rPr lang="en-IN" dirty="0"/>
                        <a:t>Testing</a:t>
                      </a:r>
                    </a:p>
                  </a:txBody>
                  <a:tcPr/>
                </a:tc>
                <a:tc>
                  <a:txBody>
                    <a:bodyPr/>
                    <a:lstStyle/>
                    <a:p>
                      <a:r>
                        <a:rPr lang="en-IN" dirty="0"/>
                        <a:t>ROC-AUC SCORE</a:t>
                      </a:r>
                    </a:p>
                  </a:txBody>
                  <a:tcPr/>
                </a:tc>
                <a:extLst>
                  <a:ext uri="{0D108BD9-81ED-4DB2-BD59-A6C34878D82A}">
                    <a16:rowId xmlns:a16="http://schemas.microsoft.com/office/drawing/2014/main" val="4058910670"/>
                  </a:ext>
                </a:extLst>
              </a:tr>
              <a:tr h="690285">
                <a:tc>
                  <a:txBody>
                    <a:bodyPr/>
                    <a:lstStyle/>
                    <a:p>
                      <a:r>
                        <a:rPr lang="en-IN" sz="1800" b="0" u="none" strike="noStrike" kern="1200" baseline="0" dirty="0">
                          <a:solidFill>
                            <a:schemeClr val="dk1"/>
                          </a:solidFill>
                        </a:rPr>
                        <a:t>Logistic Regression</a:t>
                      </a:r>
                      <a:endParaRPr lang="en-IN" dirty="0"/>
                    </a:p>
                  </a:txBody>
                  <a:tcPr/>
                </a:tc>
                <a:tc>
                  <a:txBody>
                    <a:bodyPr/>
                    <a:lstStyle/>
                    <a:p>
                      <a:r>
                        <a:rPr lang="en-IN" dirty="0"/>
                        <a:t>0.804473</a:t>
                      </a:r>
                    </a:p>
                  </a:txBody>
                  <a:tcPr/>
                </a:tc>
                <a:tc>
                  <a:txBody>
                    <a:bodyPr/>
                    <a:lstStyle/>
                    <a:p>
                      <a:r>
                        <a:rPr lang="en-IN" dirty="0"/>
                        <a:t>0.821138</a:t>
                      </a:r>
                    </a:p>
                  </a:txBody>
                  <a:tcPr/>
                </a:tc>
                <a:tc>
                  <a:txBody>
                    <a:bodyPr/>
                    <a:lstStyle/>
                    <a:p>
                      <a:r>
                        <a:rPr lang="en-IN" dirty="0"/>
                        <a:t>0.811146</a:t>
                      </a:r>
                    </a:p>
                  </a:txBody>
                  <a:tcPr/>
                </a:tc>
                <a:extLst>
                  <a:ext uri="{0D108BD9-81ED-4DB2-BD59-A6C34878D82A}">
                    <a16:rowId xmlns:a16="http://schemas.microsoft.com/office/drawing/2014/main" val="3558206688"/>
                  </a:ext>
                </a:extLst>
              </a:tr>
              <a:tr h="690285">
                <a:tc>
                  <a:txBody>
                    <a:bodyPr/>
                    <a:lstStyle/>
                    <a:p>
                      <a:r>
                        <a:rPr lang="en-IN" sz="1800" b="0" u="none" strike="noStrike" kern="1200" baseline="0" dirty="0">
                          <a:solidFill>
                            <a:schemeClr val="dk1"/>
                          </a:solidFill>
                        </a:rPr>
                        <a:t>Decision Tree Classifier</a:t>
                      </a:r>
                      <a:endParaRPr lang="en-IN" dirty="0"/>
                    </a:p>
                  </a:txBody>
                  <a:tcPr/>
                </a:tc>
                <a:tc>
                  <a:txBody>
                    <a:bodyPr/>
                    <a:lstStyle/>
                    <a:p>
                      <a:r>
                        <a:rPr lang="en-IN" dirty="0"/>
                        <a:t>0.806514</a:t>
                      </a:r>
                    </a:p>
                  </a:txBody>
                  <a:tcPr/>
                </a:tc>
                <a:tc>
                  <a:txBody>
                    <a:bodyPr/>
                    <a:lstStyle/>
                    <a:p>
                      <a:r>
                        <a:rPr lang="en-IN" dirty="0"/>
                        <a:t>0.821138</a:t>
                      </a:r>
                    </a:p>
                  </a:txBody>
                  <a:tcPr/>
                </a:tc>
                <a:tc>
                  <a:txBody>
                    <a:bodyPr/>
                    <a:lstStyle/>
                    <a:p>
                      <a:r>
                        <a:rPr lang="en-IN" dirty="0"/>
                        <a:t>0.725077</a:t>
                      </a:r>
                    </a:p>
                  </a:txBody>
                  <a:tcPr/>
                </a:tc>
                <a:extLst>
                  <a:ext uri="{0D108BD9-81ED-4DB2-BD59-A6C34878D82A}">
                    <a16:rowId xmlns:a16="http://schemas.microsoft.com/office/drawing/2014/main" val="1202158533"/>
                  </a:ext>
                </a:extLst>
              </a:tr>
              <a:tr h="690285">
                <a:tc>
                  <a:txBody>
                    <a:bodyPr/>
                    <a:lstStyle/>
                    <a:p>
                      <a:r>
                        <a:rPr lang="fr-FR" sz="1800" b="0" u="none" strike="noStrike" kern="1200" baseline="0" dirty="0" err="1">
                          <a:solidFill>
                            <a:schemeClr val="dk1"/>
                          </a:solidFill>
                        </a:rPr>
                        <a:t>Random</a:t>
                      </a:r>
                      <a:r>
                        <a:rPr lang="fr-FR" sz="1800" b="0" u="none" strike="noStrike" kern="1200" baseline="0" dirty="0">
                          <a:solidFill>
                            <a:schemeClr val="dk1"/>
                          </a:solidFill>
                        </a:rPr>
                        <a:t> Forest Classifier</a:t>
                      </a:r>
                      <a:endParaRPr lang="en-IN" dirty="0"/>
                    </a:p>
                  </a:txBody>
                  <a:tcPr/>
                </a:tc>
                <a:tc>
                  <a:txBody>
                    <a:bodyPr/>
                    <a:lstStyle/>
                    <a:p>
                      <a:r>
                        <a:rPr lang="en-IN" dirty="0"/>
                        <a:t>0.796289</a:t>
                      </a:r>
                    </a:p>
                  </a:txBody>
                  <a:tcPr/>
                </a:tc>
                <a:tc>
                  <a:txBody>
                    <a:bodyPr/>
                    <a:lstStyle/>
                    <a:p>
                      <a:r>
                        <a:rPr lang="en-IN" dirty="0"/>
                        <a:t>0.804878</a:t>
                      </a:r>
                    </a:p>
                  </a:txBody>
                  <a:tcPr/>
                </a:tc>
                <a:tc>
                  <a:txBody>
                    <a:bodyPr/>
                    <a:lstStyle/>
                    <a:p>
                      <a:r>
                        <a:rPr lang="en-IN" dirty="0"/>
                        <a:t>0.745046</a:t>
                      </a:r>
                    </a:p>
                  </a:txBody>
                  <a:tcPr/>
                </a:tc>
                <a:extLst>
                  <a:ext uri="{0D108BD9-81ED-4DB2-BD59-A6C34878D82A}">
                    <a16:rowId xmlns:a16="http://schemas.microsoft.com/office/drawing/2014/main" val="1962857539"/>
                  </a:ext>
                </a:extLst>
              </a:tr>
              <a:tr h="690285">
                <a:tc>
                  <a:txBody>
                    <a:bodyPr/>
                    <a:lstStyle/>
                    <a:p>
                      <a:r>
                        <a:rPr lang="en-US" sz="1800" b="0" u="none" strike="noStrike" kern="1200" baseline="0" dirty="0">
                          <a:solidFill>
                            <a:schemeClr val="dk1"/>
                          </a:solidFill>
                        </a:rPr>
                        <a:t>K-Nearest Neighbor</a:t>
                      </a:r>
                      <a:endParaRPr lang="en-IN" dirty="0"/>
                    </a:p>
                  </a:txBody>
                  <a:tcPr/>
                </a:tc>
                <a:tc>
                  <a:txBody>
                    <a:bodyPr/>
                    <a:lstStyle/>
                    <a:p>
                      <a:r>
                        <a:rPr lang="en-IN" dirty="0"/>
                        <a:t>0.806514</a:t>
                      </a:r>
                    </a:p>
                  </a:txBody>
                  <a:tcPr/>
                </a:tc>
                <a:tc>
                  <a:txBody>
                    <a:bodyPr/>
                    <a:lstStyle/>
                    <a:p>
                      <a:r>
                        <a:rPr lang="en-IN" dirty="0"/>
                        <a:t>0.821138</a:t>
                      </a:r>
                    </a:p>
                  </a:txBody>
                  <a:tcPr/>
                </a:tc>
                <a:tc>
                  <a:txBody>
                    <a:bodyPr/>
                    <a:lstStyle/>
                    <a:p>
                      <a:r>
                        <a:rPr lang="en-IN" dirty="0"/>
                        <a:t>0.732198</a:t>
                      </a:r>
                    </a:p>
                  </a:txBody>
                  <a:tcPr/>
                </a:tc>
                <a:extLst>
                  <a:ext uri="{0D108BD9-81ED-4DB2-BD59-A6C34878D82A}">
                    <a16:rowId xmlns:a16="http://schemas.microsoft.com/office/drawing/2014/main" val="538228033"/>
                  </a:ext>
                </a:extLst>
              </a:tr>
            </a:tbl>
          </a:graphicData>
        </a:graphic>
      </p:graphicFrame>
    </p:spTree>
    <p:extLst>
      <p:ext uri="{BB962C8B-B14F-4D97-AF65-F5344CB8AC3E}">
        <p14:creationId xmlns:p14="http://schemas.microsoft.com/office/powerpoint/2010/main" val="385859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D85B-8E50-A68E-B1D6-FC09B887A40A}"/>
              </a:ext>
            </a:extLst>
          </p:cNvPr>
          <p:cNvSpPr>
            <a:spLocks noGrp="1"/>
          </p:cNvSpPr>
          <p:nvPr>
            <p:ph type="title"/>
          </p:nvPr>
        </p:nvSpPr>
        <p:spPr/>
        <p:txBody>
          <a:bodyPr/>
          <a:lstStyle/>
          <a:p>
            <a:r>
              <a:rPr lang="en-IN" dirty="0">
                <a:solidFill>
                  <a:srgbClr val="C00000"/>
                </a:solidFill>
              </a:rPr>
              <a:t>Feature Importance</a:t>
            </a:r>
          </a:p>
        </p:txBody>
      </p:sp>
      <p:pic>
        <p:nvPicPr>
          <p:cNvPr id="5" name="Content Placeholder 4" descr="Icon&#10;&#10;Description automatically generated">
            <a:extLst>
              <a:ext uri="{FF2B5EF4-FFF2-40B4-BE49-F238E27FC236}">
                <a16:creationId xmlns:a16="http://schemas.microsoft.com/office/drawing/2014/main" id="{05E077A5-8A19-2644-4290-4768BDCB7F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440" y="2893738"/>
            <a:ext cx="11490960" cy="3446102"/>
          </a:xfrm>
        </p:spPr>
      </p:pic>
    </p:spTree>
    <p:extLst>
      <p:ext uri="{BB962C8B-B14F-4D97-AF65-F5344CB8AC3E}">
        <p14:creationId xmlns:p14="http://schemas.microsoft.com/office/powerpoint/2010/main" val="169566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167A-7CE1-9EBA-308E-65BA3D972B27}"/>
              </a:ext>
            </a:extLst>
          </p:cNvPr>
          <p:cNvSpPr>
            <a:spLocks noGrp="1"/>
          </p:cNvSpPr>
          <p:nvPr>
            <p:ph type="title"/>
          </p:nvPr>
        </p:nvSpPr>
        <p:spPr/>
        <p:txBody>
          <a:bodyPr/>
          <a:lstStyle/>
          <a:p>
            <a:r>
              <a:rPr lang="en-IN" dirty="0">
                <a:solidFill>
                  <a:srgbClr val="C00000"/>
                </a:solidFill>
              </a:rPr>
              <a:t>Final Model : logistic regression</a:t>
            </a:r>
          </a:p>
        </p:txBody>
      </p:sp>
      <p:sp>
        <p:nvSpPr>
          <p:cNvPr id="3" name="Content Placeholder 2">
            <a:extLst>
              <a:ext uri="{FF2B5EF4-FFF2-40B4-BE49-F238E27FC236}">
                <a16:creationId xmlns:a16="http://schemas.microsoft.com/office/drawing/2014/main" id="{9802F074-85F7-8BE9-DA11-D748C4A58376}"/>
              </a:ext>
            </a:extLst>
          </p:cNvPr>
          <p:cNvSpPr>
            <a:spLocks noGrp="1"/>
          </p:cNvSpPr>
          <p:nvPr>
            <p:ph idx="1"/>
          </p:nvPr>
        </p:nvSpPr>
        <p:spPr/>
        <p:txBody>
          <a:bodyPr>
            <a:normAutofit fontScale="92500" lnSpcReduction="10000"/>
          </a:bodyPr>
          <a:lstStyle/>
          <a:p>
            <a:r>
              <a:rPr lang="en-US" dirty="0">
                <a:solidFill>
                  <a:schemeClr val="accent4">
                    <a:lumMod val="60000"/>
                    <a:lumOff val="40000"/>
                  </a:schemeClr>
                </a:solidFill>
              </a:rPr>
              <a:t>Model Predicted out of 123 Applicants 103 </a:t>
            </a:r>
          </a:p>
          <a:p>
            <a:pPr marL="0" indent="0">
              <a:buNone/>
            </a:pPr>
            <a:r>
              <a:rPr lang="en-US" dirty="0">
                <a:solidFill>
                  <a:schemeClr val="accent4">
                    <a:lumMod val="60000"/>
                    <a:lumOff val="40000"/>
                  </a:schemeClr>
                </a:solidFill>
              </a:rPr>
              <a:t>      Applicants Loan will be approved </a:t>
            </a:r>
          </a:p>
          <a:p>
            <a:pPr marL="0" indent="0">
              <a:buNone/>
            </a:pPr>
            <a:r>
              <a:rPr lang="en-US" dirty="0">
                <a:solidFill>
                  <a:schemeClr val="accent4">
                    <a:lumMod val="60000"/>
                    <a:lumOff val="40000"/>
                  </a:schemeClr>
                </a:solidFill>
              </a:rPr>
              <a:t>      But Actually 85 applicants Loan is Approved.</a:t>
            </a:r>
          </a:p>
          <a:p>
            <a:pPr marL="0" indent="0">
              <a:buNone/>
            </a:pPr>
            <a:endParaRPr lang="en-US" dirty="0">
              <a:solidFill>
                <a:schemeClr val="accent4">
                  <a:lumMod val="60000"/>
                  <a:lumOff val="40000"/>
                </a:schemeClr>
              </a:solidFill>
            </a:endParaRPr>
          </a:p>
          <a:p>
            <a:r>
              <a:rPr lang="en-US" dirty="0">
                <a:solidFill>
                  <a:schemeClr val="accent4">
                    <a:lumMod val="60000"/>
                    <a:lumOff val="40000"/>
                  </a:schemeClr>
                </a:solidFill>
              </a:rPr>
              <a:t>So When Threshold is 0.5 Model Predicted 20 Applicants Loan</a:t>
            </a:r>
          </a:p>
          <a:p>
            <a:pPr marL="0" indent="0">
              <a:buNone/>
            </a:pPr>
            <a:r>
              <a:rPr lang="en-US" dirty="0">
                <a:solidFill>
                  <a:schemeClr val="accent4">
                    <a:lumMod val="60000"/>
                    <a:lumOff val="40000"/>
                  </a:schemeClr>
                </a:solidFill>
              </a:rPr>
              <a:t>     is Approved For Actually Rejected Applicants . </a:t>
            </a:r>
          </a:p>
          <a:p>
            <a:pPr marL="0" indent="0">
              <a:buNone/>
            </a:pPr>
            <a:r>
              <a:rPr lang="en-US" dirty="0">
                <a:solidFill>
                  <a:schemeClr val="accent4">
                    <a:lumMod val="60000"/>
                    <a:lumOff val="40000"/>
                  </a:schemeClr>
                </a:solidFill>
              </a:rPr>
              <a:t>     This is Type 1 Error And will be lose of Bank. </a:t>
            </a:r>
          </a:p>
          <a:p>
            <a:pPr marL="0" indent="0">
              <a:buNone/>
            </a:pPr>
            <a:endParaRPr lang="en-US" dirty="0">
              <a:solidFill>
                <a:schemeClr val="accent4">
                  <a:lumMod val="60000"/>
                  <a:lumOff val="40000"/>
                </a:schemeClr>
              </a:solidFill>
            </a:endParaRPr>
          </a:p>
          <a:p>
            <a:r>
              <a:rPr lang="en-US" dirty="0">
                <a:solidFill>
                  <a:schemeClr val="accent4">
                    <a:lumMod val="60000"/>
                    <a:lumOff val="40000"/>
                  </a:schemeClr>
                </a:solidFill>
              </a:rPr>
              <a:t>Found Best threshold as 0.69 so that model will predict loan </a:t>
            </a:r>
          </a:p>
          <a:p>
            <a:pPr marL="0" indent="0">
              <a:buNone/>
            </a:pPr>
            <a:r>
              <a:rPr lang="en-US" dirty="0">
                <a:solidFill>
                  <a:schemeClr val="accent4">
                    <a:lumMod val="60000"/>
                    <a:lumOff val="40000"/>
                  </a:schemeClr>
                </a:solidFill>
              </a:rPr>
              <a:t>      rejected for some of them and type 1 error will reduced .</a:t>
            </a:r>
            <a:endParaRPr lang="en-IN" dirty="0">
              <a:solidFill>
                <a:schemeClr val="accent4">
                  <a:lumMod val="60000"/>
                  <a:lumOff val="40000"/>
                </a:schemeClr>
              </a:solidFill>
            </a:endParaRPr>
          </a:p>
        </p:txBody>
      </p:sp>
      <p:pic>
        <p:nvPicPr>
          <p:cNvPr id="5" name="Picture 4" descr="Chart, treemap chart&#10;&#10;Description automatically generated">
            <a:extLst>
              <a:ext uri="{FF2B5EF4-FFF2-40B4-BE49-F238E27FC236}">
                <a16:creationId xmlns:a16="http://schemas.microsoft.com/office/drawing/2014/main" id="{D08CC23F-B57E-E93C-E4DC-D62F46966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7435" y="2065867"/>
            <a:ext cx="2819791" cy="2414331"/>
          </a:xfrm>
          <a:prstGeom prst="rect">
            <a:avLst/>
          </a:prstGeom>
        </p:spPr>
      </p:pic>
    </p:spTree>
    <p:extLst>
      <p:ext uri="{BB962C8B-B14F-4D97-AF65-F5344CB8AC3E}">
        <p14:creationId xmlns:p14="http://schemas.microsoft.com/office/powerpoint/2010/main" val="885497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DBE2-0E80-B56C-A105-511541F9F884}"/>
              </a:ext>
            </a:extLst>
          </p:cNvPr>
          <p:cNvSpPr>
            <a:spLocks noGrp="1"/>
          </p:cNvSpPr>
          <p:nvPr>
            <p:ph type="title"/>
          </p:nvPr>
        </p:nvSpPr>
        <p:spPr/>
        <p:txBody>
          <a:bodyPr/>
          <a:lstStyle/>
          <a:p>
            <a:r>
              <a:rPr lang="en-IN" dirty="0">
                <a:solidFill>
                  <a:srgbClr val="C00000"/>
                </a:solidFill>
              </a:rPr>
              <a:t>Loan approval prediction on given data</a:t>
            </a:r>
          </a:p>
        </p:txBody>
      </p:sp>
      <p:sp>
        <p:nvSpPr>
          <p:cNvPr id="3" name="Content Placeholder 2">
            <a:extLst>
              <a:ext uri="{FF2B5EF4-FFF2-40B4-BE49-F238E27FC236}">
                <a16:creationId xmlns:a16="http://schemas.microsoft.com/office/drawing/2014/main" id="{E220AB42-BCC9-15D3-96A4-87CCF8C57A06}"/>
              </a:ext>
            </a:extLst>
          </p:cNvPr>
          <p:cNvSpPr>
            <a:spLocks noGrp="1"/>
          </p:cNvSpPr>
          <p:nvPr>
            <p:ph idx="1"/>
          </p:nvPr>
        </p:nvSpPr>
        <p:spPr/>
        <p:txBody>
          <a:bodyPr>
            <a:normAutofit/>
          </a:bodyPr>
          <a:lstStyle/>
          <a:p>
            <a:r>
              <a:rPr lang="en-US" dirty="0">
                <a:solidFill>
                  <a:schemeClr val="accent4">
                    <a:lumMod val="60000"/>
                    <a:lumOff val="40000"/>
                  </a:schemeClr>
                </a:solidFill>
              </a:rPr>
              <a:t>Applied Final Model Of Logistic Regression with Hyper-parameters as C=1, penalty=l1, solver=saga On Given Data of 367 Applicants.</a:t>
            </a:r>
          </a:p>
          <a:p>
            <a:pPr marL="0" indent="0">
              <a:buNone/>
            </a:pPr>
            <a:endParaRPr lang="en-US" dirty="0">
              <a:solidFill>
                <a:schemeClr val="accent4">
                  <a:lumMod val="60000"/>
                  <a:lumOff val="40000"/>
                </a:schemeClr>
              </a:solidFill>
            </a:endParaRPr>
          </a:p>
          <a:p>
            <a:r>
              <a:rPr lang="en-US" dirty="0">
                <a:solidFill>
                  <a:schemeClr val="accent4">
                    <a:lumMod val="60000"/>
                    <a:lumOff val="40000"/>
                  </a:schemeClr>
                </a:solidFill>
              </a:rPr>
              <a:t>By Default Threshold 0.5</a:t>
            </a:r>
          </a:p>
          <a:p>
            <a:pPr marL="0" indent="0">
              <a:buNone/>
            </a:pPr>
            <a:r>
              <a:rPr lang="en-US" dirty="0">
                <a:solidFill>
                  <a:schemeClr val="accent4">
                    <a:lumMod val="60000"/>
                    <a:lumOff val="40000"/>
                  </a:schemeClr>
                </a:solidFill>
              </a:rPr>
              <a:t>      59 Applicants Loan will be Rejected and 308 Applicants  Loan Will Be Approved</a:t>
            </a:r>
          </a:p>
          <a:p>
            <a:pPr marL="0" indent="0">
              <a:buNone/>
            </a:pPr>
            <a:endParaRPr lang="en-US" dirty="0">
              <a:solidFill>
                <a:schemeClr val="accent4">
                  <a:lumMod val="60000"/>
                  <a:lumOff val="40000"/>
                </a:schemeClr>
              </a:solidFill>
            </a:endParaRPr>
          </a:p>
          <a:p>
            <a:r>
              <a:rPr lang="en-US" dirty="0">
                <a:solidFill>
                  <a:schemeClr val="accent4">
                    <a:lumMod val="60000"/>
                    <a:lumOff val="40000"/>
                  </a:schemeClr>
                </a:solidFill>
              </a:rPr>
              <a:t>But If we apply threshold as 0.69</a:t>
            </a:r>
          </a:p>
          <a:p>
            <a:pPr marL="0" indent="0">
              <a:buNone/>
            </a:pPr>
            <a:r>
              <a:rPr lang="en-US" dirty="0">
                <a:solidFill>
                  <a:schemeClr val="accent4">
                    <a:lumMod val="60000"/>
                    <a:lumOff val="40000"/>
                  </a:schemeClr>
                </a:solidFill>
              </a:rPr>
              <a:t>      93 Applicants Loan will be Rejected and 274 Applicants Loan Will Be Approved (53 applicants Loan is</a:t>
            </a:r>
          </a:p>
          <a:p>
            <a:pPr marL="0" indent="0">
              <a:buNone/>
            </a:pPr>
            <a:r>
              <a:rPr lang="en-US" dirty="0">
                <a:solidFill>
                  <a:schemeClr val="accent4">
                    <a:lumMod val="60000"/>
                    <a:lumOff val="40000"/>
                  </a:schemeClr>
                </a:solidFill>
              </a:rPr>
              <a:t>     rejected )</a:t>
            </a:r>
          </a:p>
        </p:txBody>
      </p:sp>
    </p:spTree>
    <p:extLst>
      <p:ext uri="{BB962C8B-B14F-4D97-AF65-F5344CB8AC3E}">
        <p14:creationId xmlns:p14="http://schemas.microsoft.com/office/powerpoint/2010/main" val="1332497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C626-A9AF-E98F-C57A-B34E0228B3B7}"/>
              </a:ext>
            </a:extLst>
          </p:cNvPr>
          <p:cNvSpPr>
            <a:spLocks noGrp="1"/>
          </p:cNvSpPr>
          <p:nvPr>
            <p:ph type="title"/>
          </p:nvPr>
        </p:nvSpPr>
        <p:spPr/>
        <p:txBody>
          <a:bodyPr/>
          <a:lstStyle/>
          <a:p>
            <a:r>
              <a:rPr lang="en-IN" dirty="0">
                <a:solidFill>
                  <a:srgbClr val="C00000"/>
                </a:solidFill>
              </a:rPr>
              <a:t>Conclusion And Future Scope</a:t>
            </a:r>
          </a:p>
        </p:txBody>
      </p:sp>
      <p:sp>
        <p:nvSpPr>
          <p:cNvPr id="3" name="Content Placeholder 2">
            <a:extLst>
              <a:ext uri="{FF2B5EF4-FFF2-40B4-BE49-F238E27FC236}">
                <a16:creationId xmlns:a16="http://schemas.microsoft.com/office/drawing/2014/main" id="{F5D2CE58-97E8-518E-188F-B3CB4A8DEEB3}"/>
              </a:ext>
            </a:extLst>
          </p:cNvPr>
          <p:cNvSpPr>
            <a:spLocks noGrp="1"/>
          </p:cNvSpPr>
          <p:nvPr>
            <p:ph idx="1"/>
          </p:nvPr>
        </p:nvSpPr>
        <p:spPr/>
        <p:txBody>
          <a:bodyPr/>
          <a:lstStyle/>
          <a:p>
            <a:r>
              <a:rPr lang="en-US" dirty="0"/>
              <a:t>Overall, it depends on the business purpose or requirement to set the threshold for customer who are more likely to get loan approved. In general, 0.5 might be default threshold.</a:t>
            </a:r>
          </a:p>
          <a:p>
            <a:pPr marL="0" indent="0">
              <a:buNone/>
            </a:pPr>
            <a:endParaRPr lang="en-US" dirty="0"/>
          </a:p>
          <a:p>
            <a:r>
              <a:rPr lang="en-US" dirty="0"/>
              <a:t>Threshold will depend on the error we want to remove either Type 1(&lt;0.5) or Type 2(&gt;0.5).</a:t>
            </a:r>
          </a:p>
          <a:p>
            <a:pPr marL="0" indent="0">
              <a:buNone/>
            </a:pPr>
            <a:endParaRPr lang="en-US" dirty="0"/>
          </a:p>
          <a:p>
            <a:r>
              <a:rPr lang="en-US" dirty="0"/>
              <a:t> In Future, this model can be used to compare various machine learning algorithms generated prediction models and model which will give higher accuracy will be Prediction Model</a:t>
            </a:r>
            <a:endParaRPr lang="en-IN" dirty="0"/>
          </a:p>
        </p:txBody>
      </p:sp>
    </p:spTree>
    <p:extLst>
      <p:ext uri="{BB962C8B-B14F-4D97-AF65-F5344CB8AC3E}">
        <p14:creationId xmlns:p14="http://schemas.microsoft.com/office/powerpoint/2010/main" val="2797968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CCB4-A064-2FE8-BF1D-44A9D66BF37D}"/>
              </a:ext>
            </a:extLst>
          </p:cNvPr>
          <p:cNvSpPr>
            <a:spLocks noGrp="1"/>
          </p:cNvSpPr>
          <p:nvPr>
            <p:ph type="title"/>
          </p:nvPr>
        </p:nvSpPr>
        <p:spPr/>
        <p:txBody>
          <a:bodyPr/>
          <a:lstStyle/>
          <a:p>
            <a:r>
              <a:rPr lang="en-IN" dirty="0">
                <a:solidFill>
                  <a:srgbClr val="C00000"/>
                </a:solidFill>
              </a:rPr>
              <a:t>Motivation</a:t>
            </a:r>
            <a:br>
              <a:rPr lang="en-IN" dirty="0"/>
            </a:br>
            <a:endParaRPr lang="en-IN" dirty="0"/>
          </a:p>
        </p:txBody>
      </p:sp>
      <p:sp>
        <p:nvSpPr>
          <p:cNvPr id="3" name="Content Placeholder 2">
            <a:extLst>
              <a:ext uri="{FF2B5EF4-FFF2-40B4-BE49-F238E27FC236}">
                <a16:creationId xmlns:a16="http://schemas.microsoft.com/office/drawing/2014/main" id="{78E47B2F-9D03-F6B3-6560-FF68779F3DE4}"/>
              </a:ext>
            </a:extLst>
          </p:cNvPr>
          <p:cNvSpPr>
            <a:spLocks noGrp="1"/>
          </p:cNvSpPr>
          <p:nvPr>
            <p:ph idx="1"/>
          </p:nvPr>
        </p:nvSpPr>
        <p:spPr>
          <a:xfrm>
            <a:off x="685801" y="1418252"/>
            <a:ext cx="10131425" cy="5225143"/>
          </a:xfrm>
        </p:spPr>
        <p:txBody>
          <a:bodyPr>
            <a:normAutofit/>
          </a:bodyPr>
          <a:lstStyle/>
          <a:p>
            <a:pPr marL="0" indent="0">
              <a:buNone/>
            </a:pPr>
            <a:r>
              <a:rPr lang="en-US" dirty="0">
                <a:solidFill>
                  <a:schemeClr val="accent4">
                    <a:lumMod val="60000"/>
                    <a:lumOff val="40000"/>
                  </a:schemeClr>
                </a:solidFill>
              </a:rPr>
              <a:t>Distribution of the loan is some how main business of almost every banks. Earning interest income is the most fundamental incentive for banks. Commercial banks lend money, charging different interest rates to different customers to balance the different risk profiles of each borrower. Asset in</a:t>
            </a:r>
            <a:endParaRPr lang="en-IN" dirty="0">
              <a:solidFill>
                <a:schemeClr val="accent4">
                  <a:lumMod val="60000"/>
                  <a:lumOff val="40000"/>
                </a:schemeClr>
              </a:solidFill>
            </a:endParaRPr>
          </a:p>
          <a:p>
            <a:pPr marL="0" indent="0">
              <a:buNone/>
            </a:pPr>
            <a:r>
              <a:rPr lang="en-US" dirty="0">
                <a:solidFill>
                  <a:schemeClr val="accent4">
                    <a:lumMod val="60000"/>
                    <a:lumOff val="40000"/>
                  </a:schemeClr>
                </a:solidFill>
              </a:rPr>
              <a:t>The prime objective in banking environment is to invest their asset in safe hands.</a:t>
            </a:r>
          </a:p>
          <a:p>
            <a:pPr marL="0" indent="0">
              <a:buNone/>
            </a:pPr>
            <a:r>
              <a:rPr lang="en-US" dirty="0">
                <a:solidFill>
                  <a:schemeClr val="accent4">
                    <a:lumMod val="60000"/>
                    <a:lumOff val="40000"/>
                  </a:schemeClr>
                </a:solidFill>
              </a:rPr>
              <a:t>Many banks approves loan after a regress process of verification and validation but still there is no surety whether the chosen applicant is deserving right applicant out of all applicants.</a:t>
            </a:r>
          </a:p>
          <a:p>
            <a:pPr marL="0" indent="0">
              <a:buNone/>
            </a:pPr>
            <a:r>
              <a:rPr lang="en-US" dirty="0">
                <a:solidFill>
                  <a:schemeClr val="accent4">
                    <a:lumMod val="60000"/>
                    <a:lumOff val="40000"/>
                  </a:schemeClr>
                </a:solidFill>
              </a:rPr>
              <a:t>A bank's profit or a loss depends to a large extent on loans. By predicting the loan defaulters, the bank can reduce its Non- Performing Assets</a:t>
            </a:r>
          </a:p>
          <a:p>
            <a:pPr marL="0" indent="0">
              <a:buNone/>
            </a:pPr>
            <a:r>
              <a:rPr lang="en-US" dirty="0">
                <a:solidFill>
                  <a:schemeClr val="accent4">
                    <a:lumMod val="60000"/>
                    <a:lumOff val="40000"/>
                  </a:schemeClr>
                </a:solidFill>
              </a:rPr>
              <a:t>Through this system we can predict whether that applicant is safe or not to give loan using machine learning</a:t>
            </a:r>
          </a:p>
          <a:p>
            <a:pPr marL="0" indent="0">
              <a:buNone/>
            </a:pPr>
            <a:endParaRPr lang="en-IN" dirty="0">
              <a:solidFill>
                <a:schemeClr val="accent4">
                  <a:lumMod val="60000"/>
                  <a:lumOff val="40000"/>
                </a:schemeClr>
              </a:solidFill>
            </a:endParaRPr>
          </a:p>
        </p:txBody>
      </p:sp>
    </p:spTree>
    <p:extLst>
      <p:ext uri="{BB962C8B-B14F-4D97-AF65-F5344CB8AC3E}">
        <p14:creationId xmlns:p14="http://schemas.microsoft.com/office/powerpoint/2010/main" val="426810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BD61-AE73-801E-AFD4-5343A5E83BC4}"/>
              </a:ext>
            </a:extLst>
          </p:cNvPr>
          <p:cNvSpPr>
            <a:spLocks noGrp="1"/>
          </p:cNvSpPr>
          <p:nvPr>
            <p:ph type="title"/>
          </p:nvPr>
        </p:nvSpPr>
        <p:spPr/>
        <p:txBody>
          <a:bodyPr/>
          <a:lstStyle/>
          <a:p>
            <a:r>
              <a:rPr lang="en-IN" dirty="0">
                <a:solidFill>
                  <a:srgbClr val="C00000"/>
                </a:solidFill>
              </a:rPr>
              <a:t>Background</a:t>
            </a:r>
          </a:p>
        </p:txBody>
      </p:sp>
      <p:sp>
        <p:nvSpPr>
          <p:cNvPr id="3" name="Content Placeholder 2">
            <a:extLst>
              <a:ext uri="{FF2B5EF4-FFF2-40B4-BE49-F238E27FC236}">
                <a16:creationId xmlns:a16="http://schemas.microsoft.com/office/drawing/2014/main" id="{506634B2-A435-3A09-073C-14A4F975D8C6}"/>
              </a:ext>
            </a:extLst>
          </p:cNvPr>
          <p:cNvSpPr>
            <a:spLocks noGrp="1"/>
          </p:cNvSpPr>
          <p:nvPr>
            <p:ph idx="1"/>
          </p:nvPr>
        </p:nvSpPr>
        <p:spPr/>
        <p:txBody>
          <a:bodyPr>
            <a:normAutofit fontScale="92500" lnSpcReduction="10000"/>
          </a:bodyPr>
          <a:lstStyle/>
          <a:p>
            <a:pPr marL="0" indent="0">
              <a:buNone/>
            </a:pPr>
            <a:r>
              <a:rPr lang="en-US" dirty="0">
                <a:solidFill>
                  <a:schemeClr val="accent4">
                    <a:lumMod val="60000"/>
                    <a:lumOff val="40000"/>
                  </a:schemeClr>
                </a:solidFill>
              </a:rPr>
              <a:t>The loan prediction is clear classification problem as we need to classify whether the loan status is Yes or No. So this can be solved using different classification algorithms like Logistic Regression, Decision Tree, Random Forest, KNN.</a:t>
            </a:r>
          </a:p>
          <a:p>
            <a:r>
              <a:rPr lang="en-US" dirty="0">
                <a:solidFill>
                  <a:schemeClr val="accent4">
                    <a:lumMod val="60000"/>
                    <a:lumOff val="40000"/>
                  </a:schemeClr>
                </a:solidFill>
              </a:rPr>
              <a:t>Sections</a:t>
            </a:r>
          </a:p>
          <a:p>
            <a:r>
              <a:rPr lang="en-US" dirty="0">
                <a:solidFill>
                  <a:schemeClr val="accent4">
                    <a:lumMod val="60000"/>
                    <a:lumOff val="40000"/>
                  </a:schemeClr>
                </a:solidFill>
              </a:rPr>
              <a:t>Data Collection</a:t>
            </a:r>
          </a:p>
          <a:p>
            <a:r>
              <a:rPr lang="en-US" dirty="0">
                <a:solidFill>
                  <a:schemeClr val="accent4">
                    <a:lumMod val="60000"/>
                    <a:lumOff val="40000"/>
                  </a:schemeClr>
                </a:solidFill>
              </a:rPr>
              <a:t>Comparison of Machine Learning Models</a:t>
            </a:r>
          </a:p>
          <a:p>
            <a:r>
              <a:rPr lang="en-US" dirty="0">
                <a:solidFill>
                  <a:schemeClr val="accent4">
                    <a:lumMod val="60000"/>
                    <a:lumOff val="40000"/>
                  </a:schemeClr>
                </a:solidFill>
              </a:rPr>
              <a:t>Training of system</a:t>
            </a:r>
          </a:p>
          <a:p>
            <a:r>
              <a:rPr lang="en-US" dirty="0">
                <a:solidFill>
                  <a:schemeClr val="accent4">
                    <a:lumMod val="60000"/>
                    <a:lumOff val="40000"/>
                  </a:schemeClr>
                </a:solidFill>
              </a:rPr>
              <a:t>Testing Data Set</a:t>
            </a:r>
          </a:p>
          <a:p>
            <a:r>
              <a:rPr lang="en-US" dirty="0">
                <a:solidFill>
                  <a:schemeClr val="accent4">
                    <a:lumMod val="60000"/>
                    <a:lumOff val="40000"/>
                  </a:schemeClr>
                </a:solidFill>
              </a:rPr>
              <a:t>Applying Model and Predicting Loan.</a:t>
            </a:r>
          </a:p>
          <a:p>
            <a:pPr marL="0" indent="0">
              <a:buNone/>
            </a:pPr>
            <a:r>
              <a:rPr lang="en-US" dirty="0">
                <a:solidFill>
                  <a:schemeClr val="accent4">
                    <a:lumMod val="60000"/>
                    <a:lumOff val="40000"/>
                  </a:schemeClr>
                </a:solidFill>
              </a:rPr>
              <a:t>Every applicants details are filled during application for loan and this data can be used for prediction</a:t>
            </a:r>
          </a:p>
          <a:p>
            <a:pPr marL="0" indent="0">
              <a:buNone/>
            </a:pPr>
            <a:endParaRPr lang="en-IN" dirty="0">
              <a:solidFill>
                <a:schemeClr val="accent4">
                  <a:lumMod val="60000"/>
                  <a:lumOff val="40000"/>
                </a:schemeClr>
              </a:solidFill>
            </a:endParaRPr>
          </a:p>
        </p:txBody>
      </p:sp>
    </p:spTree>
    <p:extLst>
      <p:ext uri="{BB962C8B-B14F-4D97-AF65-F5344CB8AC3E}">
        <p14:creationId xmlns:p14="http://schemas.microsoft.com/office/powerpoint/2010/main" val="275668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3A46-8E51-4535-8420-A0598AEFDA31}"/>
              </a:ext>
            </a:extLst>
          </p:cNvPr>
          <p:cNvSpPr>
            <a:spLocks noGrp="1"/>
          </p:cNvSpPr>
          <p:nvPr>
            <p:ph type="title"/>
          </p:nvPr>
        </p:nvSpPr>
        <p:spPr/>
        <p:txBody>
          <a:bodyPr/>
          <a:lstStyle/>
          <a:p>
            <a:r>
              <a:rPr lang="en-IN" dirty="0">
                <a:solidFill>
                  <a:srgbClr val="C00000"/>
                </a:solidFill>
              </a:rPr>
              <a:t>Problem Statement</a:t>
            </a:r>
          </a:p>
        </p:txBody>
      </p:sp>
      <p:sp>
        <p:nvSpPr>
          <p:cNvPr id="3" name="Content Placeholder 2">
            <a:extLst>
              <a:ext uri="{FF2B5EF4-FFF2-40B4-BE49-F238E27FC236}">
                <a16:creationId xmlns:a16="http://schemas.microsoft.com/office/drawing/2014/main" id="{27672CBF-79DE-0719-F46F-89FBF3609894}"/>
              </a:ext>
            </a:extLst>
          </p:cNvPr>
          <p:cNvSpPr>
            <a:spLocks noGrp="1"/>
          </p:cNvSpPr>
          <p:nvPr>
            <p:ph idx="1"/>
          </p:nvPr>
        </p:nvSpPr>
        <p:spPr/>
        <p:txBody>
          <a:bodyPr>
            <a:normAutofit/>
          </a:bodyPr>
          <a:lstStyle/>
          <a:p>
            <a:pPr marL="0" indent="0">
              <a:buNone/>
            </a:pPr>
            <a:r>
              <a:rPr lang="en-US" dirty="0"/>
              <a:t>Loan Prediction can be very useful for bank’s Employee as well as the applicants. Aim of this prediction is to reduce time and make an easy way to choose the deserving applicant. The Loan Prediction system can calculate weight of each features taking part in loan processing and on new test data set same features are processed with respect to their associated weight.</a:t>
            </a:r>
          </a:p>
        </p:txBody>
      </p:sp>
    </p:spTree>
    <p:extLst>
      <p:ext uri="{BB962C8B-B14F-4D97-AF65-F5344CB8AC3E}">
        <p14:creationId xmlns:p14="http://schemas.microsoft.com/office/powerpoint/2010/main" val="300168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3A46-8E51-4535-8420-A0598AEFDA31}"/>
              </a:ext>
            </a:extLst>
          </p:cNvPr>
          <p:cNvSpPr>
            <a:spLocks noGrp="1"/>
          </p:cNvSpPr>
          <p:nvPr>
            <p:ph type="title"/>
          </p:nvPr>
        </p:nvSpPr>
        <p:spPr/>
        <p:txBody>
          <a:bodyPr/>
          <a:lstStyle/>
          <a:p>
            <a:pPr marL="0" indent="0">
              <a:buNone/>
            </a:pPr>
            <a:r>
              <a:rPr lang="en-US" b="1" u="sng" dirty="0">
                <a:solidFill>
                  <a:srgbClr val="C00000"/>
                </a:solidFill>
              </a:rPr>
              <a:t>Objectives</a:t>
            </a:r>
            <a:r>
              <a:rPr lang="en-US" b="1" dirty="0"/>
              <a:t> :</a:t>
            </a:r>
          </a:p>
        </p:txBody>
      </p:sp>
      <p:sp>
        <p:nvSpPr>
          <p:cNvPr id="3" name="Content Placeholder 2">
            <a:extLst>
              <a:ext uri="{FF2B5EF4-FFF2-40B4-BE49-F238E27FC236}">
                <a16:creationId xmlns:a16="http://schemas.microsoft.com/office/drawing/2014/main" id="{27672CBF-79DE-0719-F46F-89FBF3609894}"/>
              </a:ext>
            </a:extLst>
          </p:cNvPr>
          <p:cNvSpPr>
            <a:spLocks noGrp="1"/>
          </p:cNvSpPr>
          <p:nvPr>
            <p:ph idx="1"/>
          </p:nvPr>
        </p:nvSpPr>
        <p:spPr/>
        <p:txBody>
          <a:bodyPr>
            <a:normAutofit/>
          </a:bodyPr>
          <a:lstStyle/>
          <a:p>
            <a:r>
              <a:rPr lang="en-US" dirty="0"/>
              <a:t>The primary goal is to extract patterns from a common loan approved dataset and then </a:t>
            </a:r>
            <a:r>
              <a:rPr lang="en-US" dirty="0" err="1"/>
              <a:t>buid</a:t>
            </a:r>
            <a:r>
              <a:rPr lang="en-US" dirty="0"/>
              <a:t> a model based on these patterns. Some analysis will be done to find most important feature among all or the factors that affect the prediction result the most.</a:t>
            </a:r>
          </a:p>
          <a:p>
            <a:r>
              <a:rPr lang="en-US" dirty="0"/>
              <a:t>Some analysis will be done to find most important feature among all or the factors that affect the prediction result the most.</a:t>
            </a:r>
            <a:endParaRPr lang="en-IN" dirty="0"/>
          </a:p>
        </p:txBody>
      </p:sp>
    </p:spTree>
    <p:extLst>
      <p:ext uri="{BB962C8B-B14F-4D97-AF65-F5344CB8AC3E}">
        <p14:creationId xmlns:p14="http://schemas.microsoft.com/office/powerpoint/2010/main" val="390090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3A46-8E51-4535-8420-A0598AEFDA31}"/>
              </a:ext>
            </a:extLst>
          </p:cNvPr>
          <p:cNvSpPr>
            <a:spLocks noGrp="1"/>
          </p:cNvSpPr>
          <p:nvPr>
            <p:ph type="title"/>
          </p:nvPr>
        </p:nvSpPr>
        <p:spPr/>
        <p:txBody>
          <a:bodyPr/>
          <a:lstStyle/>
          <a:p>
            <a:r>
              <a:rPr lang="en-IN" dirty="0">
                <a:solidFill>
                  <a:srgbClr val="C00000"/>
                </a:solidFill>
              </a:rPr>
              <a:t>Dataset</a:t>
            </a:r>
          </a:p>
        </p:txBody>
      </p:sp>
      <p:graphicFrame>
        <p:nvGraphicFramePr>
          <p:cNvPr id="5" name="Table 5">
            <a:extLst>
              <a:ext uri="{FF2B5EF4-FFF2-40B4-BE49-F238E27FC236}">
                <a16:creationId xmlns:a16="http://schemas.microsoft.com/office/drawing/2014/main" id="{A4467B70-2EE2-83C8-456B-72ADF8B1887D}"/>
              </a:ext>
            </a:extLst>
          </p:cNvPr>
          <p:cNvGraphicFramePr>
            <a:graphicFrameLocks noGrp="1"/>
          </p:cNvGraphicFramePr>
          <p:nvPr>
            <p:ph idx="1"/>
            <p:extLst>
              <p:ext uri="{D42A27DB-BD31-4B8C-83A1-F6EECF244321}">
                <p14:modId xmlns:p14="http://schemas.microsoft.com/office/powerpoint/2010/main" val="1884440071"/>
              </p:ext>
            </p:extLst>
          </p:nvPr>
        </p:nvGraphicFramePr>
        <p:xfrm>
          <a:off x="802432" y="1595535"/>
          <a:ext cx="10543592" cy="5140604"/>
        </p:xfrm>
        <a:graphic>
          <a:graphicData uri="http://schemas.openxmlformats.org/drawingml/2006/table">
            <a:tbl>
              <a:tblPr firstRow="1" bandRow="1">
                <a:tableStyleId>{073A0DAA-6AF3-43AB-8588-CEC1D06C72B9}</a:tableStyleId>
              </a:tblPr>
              <a:tblGrid>
                <a:gridCol w="5271796">
                  <a:extLst>
                    <a:ext uri="{9D8B030D-6E8A-4147-A177-3AD203B41FA5}">
                      <a16:colId xmlns:a16="http://schemas.microsoft.com/office/drawing/2014/main" val="4051418665"/>
                    </a:ext>
                  </a:extLst>
                </a:gridCol>
                <a:gridCol w="5271796">
                  <a:extLst>
                    <a:ext uri="{9D8B030D-6E8A-4147-A177-3AD203B41FA5}">
                      <a16:colId xmlns:a16="http://schemas.microsoft.com/office/drawing/2014/main" val="54474045"/>
                    </a:ext>
                  </a:extLst>
                </a:gridCol>
              </a:tblGrid>
              <a:tr h="367186">
                <a:tc>
                  <a:txBody>
                    <a:bodyPr/>
                    <a:lstStyle/>
                    <a:p>
                      <a:r>
                        <a:rPr lang="en-IN" dirty="0"/>
                        <a:t>Variables and 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IN" dirty="0"/>
                        <a:t>Data Type</a:t>
                      </a:r>
                    </a:p>
                  </a:txBody>
                  <a:tcPr>
                    <a:lnL w="12700" cmpd="sng">
                      <a:noFill/>
                    </a:lnL>
                  </a:tcPr>
                </a:tc>
                <a:extLst>
                  <a:ext uri="{0D108BD9-81ED-4DB2-BD59-A6C34878D82A}">
                    <a16:rowId xmlns:a16="http://schemas.microsoft.com/office/drawing/2014/main" val="3061138111"/>
                  </a:ext>
                </a:extLst>
              </a:tr>
              <a:tr h="367186">
                <a:tc>
                  <a:txBody>
                    <a:bodyPr/>
                    <a:lstStyle/>
                    <a:p>
                      <a:r>
                        <a:rPr lang="en-IN" dirty="0" err="1"/>
                        <a:t>Loan_ID</a:t>
                      </a:r>
                      <a:r>
                        <a:rPr lang="en-IN" dirty="0"/>
                        <a:t> </a:t>
                      </a:r>
                    </a:p>
                  </a:txBody>
                  <a:tcPr>
                    <a:lnT w="38100" cmpd="sng">
                      <a:noFill/>
                    </a:lnT>
                  </a:tcPr>
                </a:tc>
                <a:tc>
                  <a:txBody>
                    <a:bodyPr/>
                    <a:lstStyle/>
                    <a:p>
                      <a:r>
                        <a:rPr lang="en-IN" dirty="0"/>
                        <a:t>object</a:t>
                      </a:r>
                    </a:p>
                  </a:txBody>
                  <a:tcPr/>
                </a:tc>
                <a:extLst>
                  <a:ext uri="{0D108BD9-81ED-4DB2-BD59-A6C34878D82A}">
                    <a16:rowId xmlns:a16="http://schemas.microsoft.com/office/drawing/2014/main" val="8904567"/>
                  </a:ext>
                </a:extLst>
              </a:tr>
              <a:tr h="367186">
                <a:tc>
                  <a:txBody>
                    <a:bodyPr/>
                    <a:lstStyle/>
                    <a:p>
                      <a:r>
                        <a:rPr lang="en-IN" dirty="0"/>
                        <a:t>Sex (Male/Female) </a:t>
                      </a:r>
                    </a:p>
                  </a:txBody>
                  <a:tcPr/>
                </a:tc>
                <a:tc>
                  <a:txBody>
                    <a:bodyPr/>
                    <a:lstStyle/>
                    <a:p>
                      <a:r>
                        <a:rPr lang="en-IN" dirty="0"/>
                        <a:t>object</a:t>
                      </a:r>
                    </a:p>
                  </a:txBody>
                  <a:tcPr/>
                </a:tc>
                <a:extLst>
                  <a:ext uri="{0D108BD9-81ED-4DB2-BD59-A6C34878D82A}">
                    <a16:rowId xmlns:a16="http://schemas.microsoft.com/office/drawing/2014/main" val="4218739702"/>
                  </a:ext>
                </a:extLst>
              </a:tr>
              <a:tr h="367186">
                <a:tc>
                  <a:txBody>
                    <a:bodyPr/>
                    <a:lstStyle/>
                    <a:p>
                      <a:r>
                        <a:rPr lang="en-US" dirty="0" err="1"/>
                        <a:t>Marital_Status</a:t>
                      </a:r>
                      <a:r>
                        <a:rPr lang="en-US" dirty="0"/>
                        <a:t>(Married or not)</a:t>
                      </a:r>
                      <a:endParaRPr lang="en-IN" dirty="0"/>
                    </a:p>
                  </a:txBody>
                  <a:tcPr/>
                </a:tc>
                <a:tc>
                  <a:txBody>
                    <a:bodyPr/>
                    <a:lstStyle/>
                    <a:p>
                      <a:r>
                        <a:rPr lang="en-IN" dirty="0"/>
                        <a:t>object</a:t>
                      </a:r>
                    </a:p>
                  </a:txBody>
                  <a:tcPr/>
                </a:tc>
                <a:extLst>
                  <a:ext uri="{0D108BD9-81ED-4DB2-BD59-A6C34878D82A}">
                    <a16:rowId xmlns:a16="http://schemas.microsoft.com/office/drawing/2014/main" val="2198818983"/>
                  </a:ext>
                </a:extLst>
              </a:tr>
              <a:tr h="367186">
                <a:tc>
                  <a:txBody>
                    <a:bodyPr/>
                    <a:lstStyle/>
                    <a:p>
                      <a:r>
                        <a:rPr lang="en-IN" dirty="0" err="1"/>
                        <a:t>No_Dependents</a:t>
                      </a:r>
                      <a:r>
                        <a:rPr lang="en-IN" dirty="0"/>
                        <a:t> </a:t>
                      </a:r>
                    </a:p>
                  </a:txBody>
                  <a:tcPr/>
                </a:tc>
                <a:tc>
                  <a:txBody>
                    <a:bodyPr/>
                    <a:lstStyle/>
                    <a:p>
                      <a:r>
                        <a:rPr lang="en-IN" dirty="0"/>
                        <a:t>object</a:t>
                      </a:r>
                    </a:p>
                  </a:txBody>
                  <a:tcPr/>
                </a:tc>
                <a:extLst>
                  <a:ext uri="{0D108BD9-81ED-4DB2-BD59-A6C34878D82A}">
                    <a16:rowId xmlns:a16="http://schemas.microsoft.com/office/drawing/2014/main" val="2528776027"/>
                  </a:ext>
                </a:extLst>
              </a:tr>
              <a:tr h="367186">
                <a:tc>
                  <a:txBody>
                    <a:bodyPr/>
                    <a:lstStyle/>
                    <a:p>
                      <a:r>
                        <a:rPr lang="en-IN" dirty="0" err="1"/>
                        <a:t>Education_Status</a:t>
                      </a:r>
                      <a:endParaRPr lang="en-IN" dirty="0"/>
                    </a:p>
                  </a:txBody>
                  <a:tcPr/>
                </a:tc>
                <a:tc>
                  <a:txBody>
                    <a:bodyPr/>
                    <a:lstStyle/>
                    <a:p>
                      <a:r>
                        <a:rPr lang="en-IN" dirty="0"/>
                        <a:t>object</a:t>
                      </a:r>
                    </a:p>
                  </a:txBody>
                  <a:tcPr/>
                </a:tc>
                <a:extLst>
                  <a:ext uri="{0D108BD9-81ED-4DB2-BD59-A6C34878D82A}">
                    <a16:rowId xmlns:a16="http://schemas.microsoft.com/office/drawing/2014/main" val="3074680513"/>
                  </a:ext>
                </a:extLst>
              </a:tr>
              <a:tr h="367186">
                <a:tc>
                  <a:txBody>
                    <a:bodyPr/>
                    <a:lstStyle/>
                    <a:p>
                      <a:r>
                        <a:rPr lang="en-IN" dirty="0" err="1"/>
                        <a:t>Self_Employed</a:t>
                      </a:r>
                      <a:r>
                        <a:rPr lang="en-IN" dirty="0"/>
                        <a:t>(y/n)</a:t>
                      </a:r>
                    </a:p>
                  </a:txBody>
                  <a:tcPr/>
                </a:tc>
                <a:tc>
                  <a:txBody>
                    <a:bodyPr/>
                    <a:lstStyle/>
                    <a:p>
                      <a:r>
                        <a:rPr lang="en-IN" dirty="0"/>
                        <a:t>object</a:t>
                      </a:r>
                    </a:p>
                  </a:txBody>
                  <a:tcPr/>
                </a:tc>
                <a:extLst>
                  <a:ext uri="{0D108BD9-81ED-4DB2-BD59-A6C34878D82A}">
                    <a16:rowId xmlns:a16="http://schemas.microsoft.com/office/drawing/2014/main" val="4212004473"/>
                  </a:ext>
                </a:extLst>
              </a:tr>
              <a:tr h="367186">
                <a:tc>
                  <a:txBody>
                    <a:bodyPr/>
                    <a:lstStyle/>
                    <a:p>
                      <a:r>
                        <a:rPr lang="en-IN" dirty="0"/>
                        <a:t>Income</a:t>
                      </a:r>
                    </a:p>
                  </a:txBody>
                  <a:tcPr/>
                </a:tc>
                <a:tc>
                  <a:txBody>
                    <a:bodyPr/>
                    <a:lstStyle/>
                    <a:p>
                      <a:r>
                        <a:rPr lang="en-IN" dirty="0"/>
                        <a:t>integer</a:t>
                      </a:r>
                    </a:p>
                  </a:txBody>
                  <a:tcPr/>
                </a:tc>
                <a:extLst>
                  <a:ext uri="{0D108BD9-81ED-4DB2-BD59-A6C34878D82A}">
                    <a16:rowId xmlns:a16="http://schemas.microsoft.com/office/drawing/2014/main" val="2774266652"/>
                  </a:ext>
                </a:extLst>
              </a:tr>
              <a:tr h="367186">
                <a:tc>
                  <a:txBody>
                    <a:bodyPr/>
                    <a:lstStyle/>
                    <a:p>
                      <a:r>
                        <a:rPr lang="en-IN" dirty="0" err="1"/>
                        <a:t>Coapplicant_Income</a:t>
                      </a:r>
                      <a:endParaRPr lang="en-IN" dirty="0"/>
                    </a:p>
                  </a:txBody>
                  <a:tcPr/>
                </a:tc>
                <a:tc>
                  <a:txBody>
                    <a:bodyPr/>
                    <a:lstStyle/>
                    <a:p>
                      <a:r>
                        <a:rPr lang="en-IN" dirty="0"/>
                        <a:t>float</a:t>
                      </a:r>
                    </a:p>
                  </a:txBody>
                  <a:tcPr/>
                </a:tc>
                <a:extLst>
                  <a:ext uri="{0D108BD9-81ED-4DB2-BD59-A6C34878D82A}">
                    <a16:rowId xmlns:a16="http://schemas.microsoft.com/office/drawing/2014/main" val="2385439277"/>
                  </a:ext>
                </a:extLst>
              </a:tr>
              <a:tr h="367186">
                <a:tc>
                  <a:txBody>
                    <a:bodyPr/>
                    <a:lstStyle/>
                    <a:p>
                      <a:r>
                        <a:rPr lang="en-IN" dirty="0" err="1"/>
                        <a:t>Loan_Amount</a:t>
                      </a:r>
                      <a:endParaRPr lang="en-IN" dirty="0"/>
                    </a:p>
                  </a:txBody>
                  <a:tcPr/>
                </a:tc>
                <a:tc>
                  <a:txBody>
                    <a:bodyPr/>
                    <a:lstStyle/>
                    <a:p>
                      <a:r>
                        <a:rPr lang="en-IN" dirty="0"/>
                        <a:t>integer</a:t>
                      </a:r>
                    </a:p>
                  </a:txBody>
                  <a:tcPr/>
                </a:tc>
                <a:extLst>
                  <a:ext uri="{0D108BD9-81ED-4DB2-BD59-A6C34878D82A}">
                    <a16:rowId xmlns:a16="http://schemas.microsoft.com/office/drawing/2014/main" val="830866443"/>
                  </a:ext>
                </a:extLst>
              </a:tr>
              <a:tr h="367186">
                <a:tc>
                  <a:txBody>
                    <a:bodyPr/>
                    <a:lstStyle/>
                    <a:p>
                      <a:r>
                        <a:rPr lang="en-IN" dirty="0"/>
                        <a:t>Tenure </a:t>
                      </a:r>
                    </a:p>
                  </a:txBody>
                  <a:tcPr/>
                </a:tc>
                <a:tc>
                  <a:txBody>
                    <a:bodyPr/>
                    <a:lstStyle/>
                    <a:p>
                      <a:r>
                        <a:rPr lang="en-IN" dirty="0"/>
                        <a:t>float</a:t>
                      </a:r>
                    </a:p>
                  </a:txBody>
                  <a:tcPr/>
                </a:tc>
                <a:extLst>
                  <a:ext uri="{0D108BD9-81ED-4DB2-BD59-A6C34878D82A}">
                    <a16:rowId xmlns:a16="http://schemas.microsoft.com/office/drawing/2014/main" val="4268194652"/>
                  </a:ext>
                </a:extLst>
              </a:tr>
              <a:tr h="367186">
                <a:tc>
                  <a:txBody>
                    <a:bodyPr/>
                    <a:lstStyle/>
                    <a:p>
                      <a:r>
                        <a:rPr lang="en-IN" dirty="0" err="1"/>
                        <a:t>Credit_History</a:t>
                      </a:r>
                      <a:endParaRPr lang="en-IN" dirty="0"/>
                    </a:p>
                  </a:txBody>
                  <a:tcPr/>
                </a:tc>
                <a:tc>
                  <a:txBody>
                    <a:bodyPr/>
                    <a:lstStyle/>
                    <a:p>
                      <a:r>
                        <a:rPr lang="en-IN" dirty="0"/>
                        <a:t>float</a:t>
                      </a:r>
                    </a:p>
                  </a:txBody>
                  <a:tcPr/>
                </a:tc>
                <a:extLst>
                  <a:ext uri="{0D108BD9-81ED-4DB2-BD59-A6C34878D82A}">
                    <a16:rowId xmlns:a16="http://schemas.microsoft.com/office/drawing/2014/main" val="3233980314"/>
                  </a:ext>
                </a:extLst>
              </a:tr>
              <a:tr h="367186">
                <a:tc>
                  <a:txBody>
                    <a:bodyPr/>
                    <a:lstStyle/>
                    <a:p>
                      <a:r>
                        <a:rPr lang="en-US" dirty="0" err="1"/>
                        <a:t>Property_Area</a:t>
                      </a:r>
                      <a:r>
                        <a:rPr lang="en-US" dirty="0"/>
                        <a:t> (Urban/</a:t>
                      </a:r>
                      <a:r>
                        <a:rPr lang="en-US" dirty="0" err="1"/>
                        <a:t>Semisurban</a:t>
                      </a:r>
                      <a:r>
                        <a:rPr lang="en-US" dirty="0"/>
                        <a:t>/Rural)</a:t>
                      </a:r>
                      <a:endParaRPr lang="en-IN" dirty="0"/>
                    </a:p>
                  </a:txBody>
                  <a:tcPr/>
                </a:tc>
                <a:tc>
                  <a:txBody>
                    <a:bodyPr/>
                    <a:lstStyle/>
                    <a:p>
                      <a:r>
                        <a:rPr lang="en-IN" dirty="0"/>
                        <a:t>object</a:t>
                      </a:r>
                    </a:p>
                  </a:txBody>
                  <a:tcPr/>
                </a:tc>
                <a:extLst>
                  <a:ext uri="{0D108BD9-81ED-4DB2-BD59-A6C34878D82A}">
                    <a16:rowId xmlns:a16="http://schemas.microsoft.com/office/drawing/2014/main" val="3552986055"/>
                  </a:ext>
                </a:extLst>
              </a:tr>
              <a:tr h="367186">
                <a:tc>
                  <a:txBody>
                    <a:bodyPr/>
                    <a:lstStyle/>
                    <a:p>
                      <a:r>
                        <a:rPr lang="en-IN" dirty="0" err="1"/>
                        <a:t>Loan_Status</a:t>
                      </a:r>
                      <a:r>
                        <a:rPr lang="en-IN" dirty="0"/>
                        <a:t>(Y/N)</a:t>
                      </a:r>
                    </a:p>
                  </a:txBody>
                  <a:tcPr/>
                </a:tc>
                <a:tc>
                  <a:txBody>
                    <a:bodyPr/>
                    <a:lstStyle/>
                    <a:p>
                      <a:r>
                        <a:rPr lang="en-IN" dirty="0"/>
                        <a:t>object</a:t>
                      </a:r>
                    </a:p>
                  </a:txBody>
                  <a:tcPr/>
                </a:tc>
                <a:extLst>
                  <a:ext uri="{0D108BD9-81ED-4DB2-BD59-A6C34878D82A}">
                    <a16:rowId xmlns:a16="http://schemas.microsoft.com/office/drawing/2014/main" val="2874198592"/>
                  </a:ext>
                </a:extLst>
              </a:tr>
            </a:tbl>
          </a:graphicData>
        </a:graphic>
      </p:graphicFrame>
    </p:spTree>
    <p:extLst>
      <p:ext uri="{BB962C8B-B14F-4D97-AF65-F5344CB8AC3E}">
        <p14:creationId xmlns:p14="http://schemas.microsoft.com/office/powerpoint/2010/main" val="35298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3A46-8E51-4535-8420-A0598AEFDA31}"/>
              </a:ext>
            </a:extLst>
          </p:cNvPr>
          <p:cNvSpPr>
            <a:spLocks noGrp="1"/>
          </p:cNvSpPr>
          <p:nvPr>
            <p:ph type="title"/>
          </p:nvPr>
        </p:nvSpPr>
        <p:spPr/>
        <p:txBody>
          <a:bodyPr/>
          <a:lstStyle/>
          <a:p>
            <a:r>
              <a:rPr lang="en-IN" dirty="0" err="1">
                <a:solidFill>
                  <a:srgbClr val="C00000"/>
                </a:solidFill>
              </a:rPr>
              <a:t>WorkFlow</a:t>
            </a:r>
            <a:endParaRPr lang="en-IN" dirty="0">
              <a:solidFill>
                <a:srgbClr val="C00000"/>
              </a:solidFill>
            </a:endParaRPr>
          </a:p>
        </p:txBody>
      </p:sp>
      <p:sp>
        <p:nvSpPr>
          <p:cNvPr id="3" name="Content Placeholder 2">
            <a:extLst>
              <a:ext uri="{FF2B5EF4-FFF2-40B4-BE49-F238E27FC236}">
                <a16:creationId xmlns:a16="http://schemas.microsoft.com/office/drawing/2014/main" id="{27672CBF-79DE-0719-F46F-89FBF3609894}"/>
              </a:ext>
            </a:extLst>
          </p:cNvPr>
          <p:cNvSpPr>
            <a:spLocks noGrp="1"/>
          </p:cNvSpPr>
          <p:nvPr>
            <p:ph idx="1"/>
          </p:nvPr>
        </p:nvSpPr>
        <p:spPr/>
        <p:txBody>
          <a:bodyPr>
            <a:normAutofit/>
          </a:bodyPr>
          <a:lstStyle/>
          <a:p>
            <a:r>
              <a:rPr lang="en-US" dirty="0">
                <a:solidFill>
                  <a:schemeClr val="accent4">
                    <a:lumMod val="60000"/>
                    <a:lumOff val="40000"/>
                  </a:schemeClr>
                </a:solidFill>
              </a:rPr>
              <a:t>Exploratory Data Analysis (EDA): Data Summarization and Visualization for understanding the data distribution and features</a:t>
            </a:r>
          </a:p>
          <a:p>
            <a:r>
              <a:rPr lang="en-US" dirty="0">
                <a:solidFill>
                  <a:schemeClr val="accent4">
                    <a:lumMod val="60000"/>
                    <a:lumOff val="40000"/>
                  </a:schemeClr>
                </a:solidFill>
              </a:rPr>
              <a:t>Feature Selection: Selecting relevant features that contribute to the prediction of loan.</a:t>
            </a:r>
          </a:p>
          <a:p>
            <a:r>
              <a:rPr lang="en-US" dirty="0">
                <a:solidFill>
                  <a:schemeClr val="accent4">
                    <a:lumMod val="60000"/>
                    <a:lumOff val="40000"/>
                  </a:schemeClr>
                </a:solidFill>
              </a:rPr>
              <a:t>Preprocessing: Data cleaning, handling null values, missing value imputation, dummy variable creation, data transformation, dimensionality reduction through PCA, scaling and normalization.</a:t>
            </a:r>
          </a:p>
          <a:p>
            <a:r>
              <a:rPr lang="en-US" dirty="0">
                <a:solidFill>
                  <a:schemeClr val="accent4">
                    <a:lumMod val="60000"/>
                    <a:lumOff val="40000"/>
                  </a:schemeClr>
                </a:solidFill>
              </a:rPr>
              <a:t>Model Selection: Modeling and ensemble modeling </a:t>
            </a:r>
          </a:p>
          <a:p>
            <a:r>
              <a:rPr lang="en-US" dirty="0">
                <a:solidFill>
                  <a:schemeClr val="accent4">
                    <a:lumMod val="60000"/>
                    <a:lumOff val="40000"/>
                  </a:schemeClr>
                </a:solidFill>
              </a:rPr>
              <a:t>Evaluation: Accuracy score, Cross Validation, Confusion matrix, AUC/ROC</a:t>
            </a:r>
          </a:p>
        </p:txBody>
      </p:sp>
    </p:spTree>
    <p:extLst>
      <p:ext uri="{BB962C8B-B14F-4D97-AF65-F5344CB8AC3E}">
        <p14:creationId xmlns:p14="http://schemas.microsoft.com/office/powerpoint/2010/main" val="211887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3A46-8E51-4535-8420-A0598AEFDA31}"/>
              </a:ext>
            </a:extLst>
          </p:cNvPr>
          <p:cNvSpPr>
            <a:spLocks noGrp="1"/>
          </p:cNvSpPr>
          <p:nvPr>
            <p:ph type="title"/>
          </p:nvPr>
        </p:nvSpPr>
        <p:spPr/>
        <p:txBody>
          <a:bodyPr/>
          <a:lstStyle/>
          <a:p>
            <a:r>
              <a:rPr lang="en-IN" dirty="0">
                <a:solidFill>
                  <a:srgbClr val="C00000"/>
                </a:solidFill>
              </a:rPr>
              <a:t>EDA</a:t>
            </a:r>
          </a:p>
        </p:txBody>
      </p:sp>
      <p:sp>
        <p:nvSpPr>
          <p:cNvPr id="3" name="Content Placeholder 2">
            <a:extLst>
              <a:ext uri="{FF2B5EF4-FFF2-40B4-BE49-F238E27FC236}">
                <a16:creationId xmlns:a16="http://schemas.microsoft.com/office/drawing/2014/main" id="{27672CBF-79DE-0719-F46F-89FBF3609894}"/>
              </a:ext>
            </a:extLst>
          </p:cNvPr>
          <p:cNvSpPr>
            <a:spLocks noGrp="1"/>
          </p:cNvSpPr>
          <p:nvPr>
            <p:ph idx="1"/>
          </p:nvPr>
        </p:nvSpPr>
        <p:spPr/>
        <p:txBody>
          <a:bodyPr>
            <a:normAutofit/>
          </a:bodyPr>
          <a:lstStyle/>
          <a:p>
            <a:pPr marL="0" indent="0" algn="l">
              <a:buNone/>
            </a:pPr>
            <a:r>
              <a:rPr lang="en-US" dirty="0">
                <a:solidFill>
                  <a:schemeClr val="accent4">
                    <a:lumMod val="60000"/>
                    <a:lumOff val="40000"/>
                  </a:schemeClr>
                </a:solidFill>
              </a:rPr>
              <a:t>There are 614 Rows and 13 Columns. </a:t>
            </a:r>
          </a:p>
          <a:p>
            <a:r>
              <a:rPr lang="en-US" dirty="0">
                <a:solidFill>
                  <a:schemeClr val="accent4">
                    <a:lumMod val="60000"/>
                    <a:lumOff val="40000"/>
                  </a:schemeClr>
                </a:solidFill>
              </a:rPr>
              <a:t>Out of 13 columns 4 float, 1 integer, 8 object</a:t>
            </a:r>
          </a:p>
          <a:p>
            <a:r>
              <a:rPr lang="en-US" dirty="0">
                <a:solidFill>
                  <a:schemeClr val="accent4">
                    <a:lumMod val="60000"/>
                    <a:lumOff val="40000"/>
                  </a:schemeClr>
                </a:solidFill>
              </a:rPr>
              <a:t>Created some new columns Total Income, EMI, &amp; Balance</a:t>
            </a:r>
          </a:p>
          <a:p>
            <a:r>
              <a:rPr lang="en-US" dirty="0">
                <a:solidFill>
                  <a:schemeClr val="accent4">
                    <a:lumMod val="60000"/>
                    <a:lumOff val="40000"/>
                  </a:schemeClr>
                </a:solidFill>
              </a:rPr>
              <a:t>Filled Out Missing </a:t>
            </a:r>
            <a:r>
              <a:rPr lang="en-US" dirty="0" err="1">
                <a:solidFill>
                  <a:schemeClr val="accent4">
                    <a:lumMod val="60000"/>
                    <a:lumOff val="40000"/>
                  </a:schemeClr>
                </a:solidFill>
              </a:rPr>
              <a:t>NaN</a:t>
            </a:r>
            <a:r>
              <a:rPr lang="en-US" dirty="0">
                <a:solidFill>
                  <a:schemeClr val="accent4">
                    <a:lumMod val="60000"/>
                    <a:lumOff val="40000"/>
                  </a:schemeClr>
                </a:solidFill>
              </a:rPr>
              <a:t> Values with Mean for float and integer and mode for categorical data</a:t>
            </a:r>
          </a:p>
          <a:p>
            <a:r>
              <a:rPr lang="en-US" dirty="0">
                <a:solidFill>
                  <a:schemeClr val="accent4">
                    <a:lumMod val="60000"/>
                    <a:lumOff val="40000"/>
                  </a:schemeClr>
                </a:solidFill>
              </a:rPr>
              <a:t>Considering Business Logic We did not remove any outliers from Income, </a:t>
            </a:r>
            <a:r>
              <a:rPr lang="en-US" dirty="0" err="1">
                <a:solidFill>
                  <a:schemeClr val="accent4">
                    <a:lumMod val="60000"/>
                    <a:lumOff val="40000"/>
                  </a:schemeClr>
                </a:solidFill>
              </a:rPr>
              <a:t>Coapplicant_income</a:t>
            </a:r>
            <a:r>
              <a:rPr lang="en-US" dirty="0">
                <a:solidFill>
                  <a:schemeClr val="accent4">
                    <a:lumMod val="60000"/>
                    <a:lumOff val="40000"/>
                  </a:schemeClr>
                </a:solidFill>
              </a:rPr>
              <a:t> Fields</a:t>
            </a:r>
          </a:p>
          <a:p>
            <a:r>
              <a:rPr lang="en-US" dirty="0">
                <a:solidFill>
                  <a:schemeClr val="accent4">
                    <a:lumMod val="60000"/>
                    <a:lumOff val="40000"/>
                  </a:schemeClr>
                </a:solidFill>
              </a:rPr>
              <a:t>We Have Converted Categorical Data into Binary Data 0 and 1</a:t>
            </a:r>
          </a:p>
          <a:p>
            <a:pPr marL="0" indent="0">
              <a:buNone/>
            </a:pPr>
            <a:r>
              <a:rPr lang="en-US" dirty="0">
                <a:solidFill>
                  <a:schemeClr val="accent4">
                    <a:lumMod val="60000"/>
                    <a:lumOff val="40000"/>
                  </a:schemeClr>
                </a:solidFill>
              </a:rPr>
              <a:t>      e.g. </a:t>
            </a:r>
            <a:r>
              <a:rPr lang="en-US" dirty="0" err="1">
                <a:solidFill>
                  <a:schemeClr val="accent4">
                    <a:lumMod val="60000"/>
                    <a:lumOff val="40000"/>
                  </a:schemeClr>
                </a:solidFill>
              </a:rPr>
              <a:t>Marital_Status,Sex,Education</a:t>
            </a:r>
            <a:r>
              <a:rPr lang="en-US" dirty="0">
                <a:solidFill>
                  <a:schemeClr val="accent4">
                    <a:lumMod val="60000"/>
                    <a:lumOff val="40000"/>
                  </a:schemeClr>
                </a:solidFill>
              </a:rPr>
              <a:t> </a:t>
            </a:r>
            <a:r>
              <a:rPr lang="en-US" dirty="0" err="1">
                <a:solidFill>
                  <a:schemeClr val="accent4">
                    <a:lumMod val="60000"/>
                    <a:lumOff val="40000"/>
                  </a:schemeClr>
                </a:solidFill>
              </a:rPr>
              <a:t>Status,Credit_History,No_Dependents</a:t>
            </a:r>
            <a:endParaRPr lang="en-US" dirty="0">
              <a:solidFill>
                <a:schemeClr val="accent4">
                  <a:lumMod val="60000"/>
                  <a:lumOff val="40000"/>
                </a:schemeClr>
              </a:solidFill>
            </a:endParaRPr>
          </a:p>
          <a:p>
            <a:endParaRPr lang="en-US" dirty="0">
              <a:solidFill>
                <a:schemeClr val="accent4">
                  <a:lumMod val="60000"/>
                  <a:lumOff val="40000"/>
                </a:schemeClr>
              </a:solidFill>
            </a:endParaRPr>
          </a:p>
          <a:p>
            <a:pPr marL="0" indent="0">
              <a:buNone/>
            </a:pPr>
            <a:endParaRPr lang="en-US" dirty="0">
              <a:solidFill>
                <a:schemeClr val="accent4">
                  <a:lumMod val="60000"/>
                  <a:lumOff val="40000"/>
                </a:schemeClr>
              </a:solidFill>
            </a:endParaRPr>
          </a:p>
        </p:txBody>
      </p:sp>
    </p:spTree>
    <p:extLst>
      <p:ext uri="{BB962C8B-B14F-4D97-AF65-F5344CB8AC3E}">
        <p14:creationId xmlns:p14="http://schemas.microsoft.com/office/powerpoint/2010/main" val="8001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B532-3351-E218-2FE1-08D7019D7108}"/>
              </a:ext>
            </a:extLst>
          </p:cNvPr>
          <p:cNvSpPr>
            <a:spLocks noGrp="1"/>
          </p:cNvSpPr>
          <p:nvPr>
            <p:ph type="title"/>
          </p:nvPr>
        </p:nvSpPr>
        <p:spPr/>
        <p:txBody>
          <a:bodyPr/>
          <a:lstStyle/>
          <a:p>
            <a:r>
              <a:rPr lang="en-IN" dirty="0">
                <a:solidFill>
                  <a:srgbClr val="C00000"/>
                </a:solidFill>
              </a:rPr>
              <a:t>Univariant Analysis and visualization</a:t>
            </a:r>
          </a:p>
        </p:txBody>
      </p:sp>
      <p:pic>
        <p:nvPicPr>
          <p:cNvPr id="23" name="Content Placeholder 22" descr="Chart, bar chart&#10;&#10;Description automatically generated">
            <a:extLst>
              <a:ext uri="{FF2B5EF4-FFF2-40B4-BE49-F238E27FC236}">
                <a16:creationId xmlns:a16="http://schemas.microsoft.com/office/drawing/2014/main" id="{6CB4CA46-93D2-09FD-3A06-A841247904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137" y="1536432"/>
            <a:ext cx="3644993" cy="2454983"/>
          </a:xfrm>
        </p:spPr>
      </p:pic>
      <p:pic>
        <p:nvPicPr>
          <p:cNvPr id="25" name="Picture 24" descr="Chart, bar chart&#10;&#10;Description automatically generated">
            <a:extLst>
              <a:ext uri="{FF2B5EF4-FFF2-40B4-BE49-F238E27FC236}">
                <a16:creationId xmlns:a16="http://schemas.microsoft.com/office/drawing/2014/main" id="{95368F98-8CBE-F516-1751-305AA73EE3F5}"/>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465" y="1498951"/>
            <a:ext cx="3644993" cy="2492464"/>
          </a:xfrm>
          <a:prstGeom prst="rect">
            <a:avLst/>
          </a:prstGeom>
        </p:spPr>
      </p:pic>
      <p:pic>
        <p:nvPicPr>
          <p:cNvPr id="27" name="Picture 26" descr="Chart, bar chart&#10;&#10;Description automatically generated">
            <a:extLst>
              <a:ext uri="{FF2B5EF4-FFF2-40B4-BE49-F238E27FC236}">
                <a16:creationId xmlns:a16="http://schemas.microsoft.com/office/drawing/2014/main" id="{59D7D3FC-FE23-9F12-97B3-A17F22C41F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5794" y="1464207"/>
            <a:ext cx="3644993" cy="2464352"/>
          </a:xfrm>
          <a:prstGeom prst="rect">
            <a:avLst/>
          </a:prstGeom>
        </p:spPr>
      </p:pic>
      <p:pic>
        <p:nvPicPr>
          <p:cNvPr id="29" name="Picture 28" descr="Chart, bar chart&#10;&#10;Description automatically generated">
            <a:extLst>
              <a:ext uri="{FF2B5EF4-FFF2-40B4-BE49-F238E27FC236}">
                <a16:creationId xmlns:a16="http://schemas.microsoft.com/office/drawing/2014/main" id="{2694F39C-5B22-B2A7-6EFD-42ED006F45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804" y="3928559"/>
            <a:ext cx="3644994" cy="2538721"/>
          </a:xfrm>
          <a:prstGeom prst="rect">
            <a:avLst/>
          </a:prstGeom>
        </p:spPr>
      </p:pic>
      <p:pic>
        <p:nvPicPr>
          <p:cNvPr id="31" name="Picture 30" descr="Chart, bar chart&#10;&#10;Description automatically generated">
            <a:extLst>
              <a:ext uri="{FF2B5EF4-FFF2-40B4-BE49-F238E27FC236}">
                <a16:creationId xmlns:a16="http://schemas.microsoft.com/office/drawing/2014/main" id="{5F42F693-E002-B6D7-6576-E544CF3DB1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5059" y="3928559"/>
            <a:ext cx="3699812" cy="2647780"/>
          </a:xfrm>
          <a:prstGeom prst="rect">
            <a:avLst/>
          </a:prstGeom>
        </p:spPr>
      </p:pic>
      <p:pic>
        <p:nvPicPr>
          <p:cNvPr id="35" name="Picture 34" descr="Chart, bar chart&#10;&#10;Description automatically generated">
            <a:extLst>
              <a:ext uri="{FF2B5EF4-FFF2-40B4-BE49-F238E27FC236}">
                <a16:creationId xmlns:a16="http://schemas.microsoft.com/office/drawing/2014/main" id="{0914FB98-F9AF-5220-3102-911AE177D8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70797" y="3928559"/>
            <a:ext cx="3663992" cy="2606830"/>
          </a:xfrm>
          <a:prstGeom prst="rect">
            <a:avLst/>
          </a:prstGeom>
        </p:spPr>
      </p:pic>
    </p:spTree>
    <p:extLst>
      <p:ext uri="{BB962C8B-B14F-4D97-AF65-F5344CB8AC3E}">
        <p14:creationId xmlns:p14="http://schemas.microsoft.com/office/powerpoint/2010/main" val="2340234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79</TotalTime>
  <Words>1157</Words>
  <Application>Microsoft Office PowerPoint</Application>
  <PresentationFormat>Widescreen</PresentationFormat>
  <Paragraphs>132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Loan Prediction Model Using Machine Learning</vt:lpstr>
      <vt:lpstr>Motivation </vt:lpstr>
      <vt:lpstr>Background</vt:lpstr>
      <vt:lpstr>Problem Statement</vt:lpstr>
      <vt:lpstr>Objectives :</vt:lpstr>
      <vt:lpstr>Dataset</vt:lpstr>
      <vt:lpstr>WorkFlow</vt:lpstr>
      <vt:lpstr>EDA</vt:lpstr>
      <vt:lpstr>Univariant Analysis and visualization</vt:lpstr>
      <vt:lpstr>Summary of EDA :</vt:lpstr>
      <vt:lpstr>Types Of Classification Algorithm We Used</vt:lpstr>
      <vt:lpstr>Comparison And Final Model</vt:lpstr>
      <vt:lpstr>Feature Importance</vt:lpstr>
      <vt:lpstr>Final Model : logistic regression</vt:lpstr>
      <vt:lpstr>Loan approval prediction on given data</vt:lpstr>
      <vt:lpstr>Conclusion And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Model Using Machine Learning</dc:title>
  <dc:creator>Akshay Vijay Sapkal</dc:creator>
  <cp:lastModifiedBy>Akshay Vijay Sapkal</cp:lastModifiedBy>
  <cp:revision>4</cp:revision>
  <dcterms:created xsi:type="dcterms:W3CDTF">2022-08-27T11:51:33Z</dcterms:created>
  <dcterms:modified xsi:type="dcterms:W3CDTF">2022-08-27T13:16:14Z</dcterms:modified>
</cp:coreProperties>
</file>