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6.jpg" ContentType="image/gif"/>
  <Override PartName="/ppt/media/image16.jpg" ContentType="image/gif"/>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58" r:id="rId4"/>
    <p:sldId id="277" r:id="rId5"/>
    <p:sldId id="263" r:id="rId6"/>
    <p:sldId id="264" r:id="rId7"/>
    <p:sldId id="265" r:id="rId8"/>
    <p:sldId id="273" r:id="rId9"/>
    <p:sldId id="280" r:id="rId10"/>
    <p:sldId id="274" r:id="rId11"/>
    <p:sldId id="275" r:id="rId12"/>
    <p:sldId id="283" r:id="rId13"/>
    <p:sldId id="284" r:id="rId14"/>
    <p:sldId id="285" r:id="rId15"/>
    <p:sldId id="279" r:id="rId16"/>
    <p:sldId id="281" r:id="rId17"/>
    <p:sldId id="282" r:id="rId18"/>
    <p:sldId id="286" r:id="rId19"/>
    <p:sldId id="288" r:id="rId20"/>
    <p:sldId id="287" r:id="rId21"/>
    <p:sldId id="289"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C80C8-6496-42E3-8424-139BD45F1C75}" v="292" dt="2023-03-19T09:08:3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analytics-vidhya/understanding-polynomial-regression-5ac25b970e18" TargetMode="External"/><Relationship Id="rId2" Type="http://schemas.openxmlformats.org/officeDocument/2006/relationships/hyperlink" Target="https://www.vtupulse.com/machine-learning/quadratic-polynomial-regression-model-solved-example/" TargetMode="External"/><Relationship Id="rId1" Type="http://schemas.openxmlformats.org/officeDocument/2006/relationships/slideLayout" Target="../slideLayouts/slideLayout3.xml"/><Relationship Id="rId4" Type="http://schemas.openxmlformats.org/officeDocument/2006/relationships/hyperlink" Target="https://www.analyticsvidhya.com/blog/2021/07/all-you-need-to-know-about-polynomial-re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5864" y="1935991"/>
            <a:ext cx="4588329" cy="1566488"/>
          </a:xfrm>
        </p:spPr>
        <p:txBody>
          <a:bodyPr>
            <a:normAutofit/>
          </a:bodyPr>
          <a:lstStyle/>
          <a:p>
            <a:r>
              <a:rPr lang="en-US" sz="2800" dirty="0">
                <a:latin typeface="Bahnschrift SemiBold" panose="020B0502040204020203" pitchFamily="34" charset="0"/>
              </a:rPr>
              <a:t>POLYNOMIAL REGRESSION</a:t>
            </a:r>
          </a:p>
        </p:txBody>
      </p:sp>
      <p:sp>
        <p:nvSpPr>
          <p:cNvPr id="3" name="Subtitle 2"/>
          <p:cNvSpPr>
            <a:spLocks noGrp="1"/>
          </p:cNvSpPr>
          <p:nvPr>
            <p:ph type="subTitle" idx="1"/>
          </p:nvPr>
        </p:nvSpPr>
        <p:spPr>
          <a:xfrm>
            <a:off x="464575" y="3753458"/>
            <a:ext cx="8192728" cy="730043"/>
          </a:xfrm>
        </p:spPr>
        <p:txBody>
          <a:bodyPr/>
          <a:lstStyle/>
          <a:p>
            <a:r>
              <a:rPr lang="en-US" dirty="0"/>
              <a:t>Sapna Jha(4769)</a:t>
            </a:r>
          </a:p>
        </p:txBody>
      </p:sp>
    </p:spTree>
    <p:extLst>
      <p:ext uri="{BB962C8B-B14F-4D97-AF65-F5344CB8AC3E}">
        <p14:creationId xmlns:p14="http://schemas.microsoft.com/office/powerpoint/2010/main" val="3639203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E65CE431-AF22-9E69-49F7-4CABE4CD4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511" y="1543050"/>
            <a:ext cx="7040687" cy="3322864"/>
          </a:xfrm>
        </p:spPr>
      </p:pic>
      <p:sp>
        <p:nvSpPr>
          <p:cNvPr id="5" name="TextBox 4">
            <a:extLst>
              <a:ext uri="{FF2B5EF4-FFF2-40B4-BE49-F238E27FC236}">
                <a16:creationId xmlns:a16="http://schemas.microsoft.com/office/drawing/2014/main" id="{EB9CDB2A-161F-CA80-DA5F-D403CC48B254}"/>
              </a:ext>
            </a:extLst>
          </p:cNvPr>
          <p:cNvSpPr txBox="1"/>
          <p:nvPr/>
        </p:nvSpPr>
        <p:spPr>
          <a:xfrm>
            <a:off x="2108689" y="668119"/>
            <a:ext cx="6874329" cy="800219"/>
          </a:xfrm>
          <a:prstGeom prst="rect">
            <a:avLst/>
          </a:prstGeom>
          <a:noFill/>
        </p:spPr>
        <p:txBody>
          <a:bodyPr wrap="square" rtlCol="0">
            <a:spAutoFit/>
          </a:bodyPr>
          <a:lstStyle/>
          <a:p>
            <a:r>
              <a:rPr lang="en-IN" sz="2800" b="1" i="0" dirty="0">
                <a:solidFill>
                  <a:srgbClr val="292929"/>
                </a:solidFill>
                <a:effectLst>
                  <a:outerShdw blurRad="38100" dist="38100" dir="2700000" algn="tl">
                    <a:srgbClr val="000000">
                      <a:alpha val="43137"/>
                    </a:srgbClr>
                  </a:outerShdw>
                </a:effectLst>
                <a:latin typeface="+mj-lt"/>
              </a:rPr>
              <a:t>Math Behind Polynomial Regression!</a:t>
            </a:r>
          </a:p>
          <a:p>
            <a:endParaRPr lang="en-IN" dirty="0"/>
          </a:p>
        </p:txBody>
      </p:sp>
    </p:spTree>
    <p:extLst>
      <p:ext uri="{BB962C8B-B14F-4D97-AF65-F5344CB8AC3E}">
        <p14:creationId xmlns:p14="http://schemas.microsoft.com/office/powerpoint/2010/main" val="41452350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3A8-79F9-2094-C68B-88BFC216B5A8}"/>
              </a:ext>
            </a:extLst>
          </p:cNvPr>
          <p:cNvSpPr>
            <a:spLocks noGrp="1"/>
          </p:cNvSpPr>
          <p:nvPr>
            <p:ph type="title"/>
          </p:nvPr>
        </p:nvSpPr>
        <p:spPr>
          <a:xfrm>
            <a:off x="1796143" y="187778"/>
            <a:ext cx="7347857" cy="1747157"/>
          </a:xfrm>
        </p:spPr>
        <p:txBody>
          <a:bodyPr>
            <a:normAutofit/>
          </a:bodyPr>
          <a:lstStyle/>
          <a:p>
            <a:r>
              <a:rPr lang="en-US" sz="2000" b="1" i="0" dirty="0">
                <a:solidFill>
                  <a:srgbClr val="292929"/>
                </a:solidFill>
                <a:effectLst>
                  <a:outerShdw blurRad="38100" dist="38100" dir="2700000" algn="tl">
                    <a:srgbClr val="000000">
                      <a:alpha val="43137"/>
                    </a:srgbClr>
                  </a:outerShdw>
                </a:effectLst>
                <a:latin typeface="+mn-lt"/>
              </a:rPr>
              <a:t>Now, the value of b is found out by matrix multiplication.</a:t>
            </a:r>
            <a:br>
              <a:rPr lang="en-US" sz="2000" b="1" dirty="0">
                <a:effectLst>
                  <a:outerShdw blurRad="38100" dist="38100" dir="2700000" algn="tl" rotWithShape="0">
                    <a:srgbClr val="000000">
                      <a:alpha val="43137"/>
                    </a:srgbClr>
                  </a:outerShdw>
                </a:effectLst>
                <a:latin typeface="+mn-lt"/>
              </a:rPr>
            </a:br>
            <a:r>
              <a:rPr lang="en-US" sz="2000" b="1" i="0" dirty="0">
                <a:solidFill>
                  <a:srgbClr val="292929"/>
                </a:solidFill>
                <a:effectLst>
                  <a:outerShdw blurRad="38100" dist="38100" dir="2700000" algn="tl">
                    <a:srgbClr val="000000">
                      <a:alpha val="43137"/>
                    </a:srgbClr>
                  </a:outerShdw>
                </a:effectLst>
                <a:latin typeface="+mn-lt"/>
              </a:rPr>
              <a:t>For Multiple variable the matrix calculation is done by:</a:t>
            </a:r>
            <a:endParaRPr lang="en-IN" sz="2000" b="1" dirty="0">
              <a:effectLst>
                <a:outerShdw blurRad="38100" dist="38100" dir="2700000" algn="tl">
                  <a:srgbClr val="000000">
                    <a:alpha val="43137"/>
                  </a:srgbClr>
                </a:outerShdw>
              </a:effectLst>
              <a:latin typeface="+mn-lt"/>
            </a:endParaRPr>
          </a:p>
        </p:txBody>
      </p:sp>
      <p:pic>
        <p:nvPicPr>
          <p:cNvPr id="4" name="Content Placeholder 3">
            <a:extLst>
              <a:ext uri="{FF2B5EF4-FFF2-40B4-BE49-F238E27FC236}">
                <a16:creationId xmlns:a16="http://schemas.microsoft.com/office/drawing/2014/main" id="{DB235765-122F-1FD1-BB9F-455D117E1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464" y="2212523"/>
            <a:ext cx="6113109" cy="2212520"/>
          </a:xfrm>
          <a:prstGeom prst="rect">
            <a:avLst/>
          </a:prstGeom>
        </p:spPr>
      </p:pic>
    </p:spTree>
    <p:extLst>
      <p:ext uri="{BB962C8B-B14F-4D97-AF65-F5344CB8AC3E}">
        <p14:creationId xmlns:p14="http://schemas.microsoft.com/office/powerpoint/2010/main" val="36851332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D974-3BAC-4325-3EF6-2E3F51E382BC}"/>
              </a:ext>
            </a:extLst>
          </p:cNvPr>
          <p:cNvSpPr>
            <a:spLocks noGrp="1"/>
          </p:cNvSpPr>
          <p:nvPr>
            <p:ph type="title"/>
          </p:nvPr>
        </p:nvSpPr>
        <p:spPr>
          <a:xfrm>
            <a:off x="3788229" y="224337"/>
            <a:ext cx="4942816" cy="849136"/>
          </a:xfrm>
        </p:spPr>
        <p:txBody>
          <a:bodyPr>
            <a:normAutofit fontScale="90000"/>
          </a:bodyPr>
          <a:lstStyle/>
          <a:p>
            <a:pPr algn="ctr"/>
            <a:r>
              <a:rPr lang="en-IN" b="1" dirty="0"/>
              <a:t>Example Of Polynomial regression</a:t>
            </a:r>
          </a:p>
        </p:txBody>
      </p:sp>
      <p:sp>
        <p:nvSpPr>
          <p:cNvPr id="3" name="Content Placeholder 2">
            <a:extLst>
              <a:ext uri="{FF2B5EF4-FFF2-40B4-BE49-F238E27FC236}">
                <a16:creationId xmlns:a16="http://schemas.microsoft.com/office/drawing/2014/main" id="{AB298B8E-2677-C40E-3CDA-51BAF5CB2411}"/>
              </a:ext>
            </a:extLst>
          </p:cNvPr>
          <p:cNvSpPr>
            <a:spLocks noGrp="1"/>
          </p:cNvSpPr>
          <p:nvPr>
            <p:ph idx="1"/>
          </p:nvPr>
        </p:nvSpPr>
        <p:spPr/>
        <p:txBody>
          <a:bodyPr/>
          <a:lstStyle/>
          <a:p>
            <a:pPr algn="l" fontAlgn="base"/>
            <a:r>
              <a:rPr lang="en-US" sz="2000" b="1" i="0" dirty="0">
                <a:solidFill>
                  <a:schemeClr val="bg2"/>
                </a:solidFill>
                <a:effectLst/>
              </a:rPr>
              <a:t>Problem Definition:</a:t>
            </a:r>
          </a:p>
          <a:p>
            <a:pPr algn="l" fontAlgn="base"/>
            <a:r>
              <a:rPr lang="en-US" sz="1200" b="0" i="0" dirty="0">
                <a:solidFill>
                  <a:schemeClr val="bg2"/>
                </a:solidFill>
                <a:effectLst/>
              </a:rPr>
              <a:t>Find a quadratic regression model for the following data:</a:t>
            </a:r>
          </a:p>
          <a:p>
            <a:endParaRPr lang="en-IN" dirty="0"/>
          </a:p>
        </p:txBody>
      </p:sp>
      <p:pic>
        <p:nvPicPr>
          <p:cNvPr id="5" name="Picture 4">
            <a:extLst>
              <a:ext uri="{FF2B5EF4-FFF2-40B4-BE49-F238E27FC236}">
                <a16:creationId xmlns:a16="http://schemas.microsoft.com/office/drawing/2014/main" id="{00CF8070-FE67-7A01-AB23-776B8DAA8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79" y="2027562"/>
            <a:ext cx="7010043" cy="2511781"/>
          </a:xfrm>
          <a:prstGeom prst="rect">
            <a:avLst/>
          </a:prstGeom>
        </p:spPr>
      </p:pic>
    </p:spTree>
    <p:extLst>
      <p:ext uri="{BB962C8B-B14F-4D97-AF65-F5344CB8AC3E}">
        <p14:creationId xmlns:p14="http://schemas.microsoft.com/office/powerpoint/2010/main" val="3096613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EF44-825C-E3CD-80F0-7F2A0E8C9730}"/>
              </a:ext>
            </a:extLst>
          </p:cNvPr>
          <p:cNvSpPr>
            <a:spLocks noGrp="1"/>
          </p:cNvSpPr>
          <p:nvPr>
            <p:ph type="title"/>
          </p:nvPr>
        </p:nvSpPr>
        <p:spPr>
          <a:xfrm>
            <a:off x="3788229" y="224337"/>
            <a:ext cx="4942816" cy="771706"/>
          </a:xfrm>
        </p:spPr>
        <p:txBody>
          <a:bodyPr/>
          <a:lstStyle/>
          <a:p>
            <a:pPr algn="ctr"/>
            <a:r>
              <a:rPr lang="en-IN" b="1" dirty="0"/>
              <a:t>Solution</a:t>
            </a:r>
          </a:p>
        </p:txBody>
      </p:sp>
      <p:sp>
        <p:nvSpPr>
          <p:cNvPr id="3" name="Content Placeholder 2">
            <a:extLst>
              <a:ext uri="{FF2B5EF4-FFF2-40B4-BE49-F238E27FC236}">
                <a16:creationId xmlns:a16="http://schemas.microsoft.com/office/drawing/2014/main" id="{3DDEB5AF-32F7-7D64-B3BC-247A712044B2}"/>
              </a:ext>
            </a:extLst>
          </p:cNvPr>
          <p:cNvSpPr>
            <a:spLocks noGrp="1"/>
          </p:cNvSpPr>
          <p:nvPr>
            <p:ph idx="1"/>
          </p:nvPr>
        </p:nvSpPr>
        <p:spPr>
          <a:xfrm>
            <a:off x="1346570" y="1421576"/>
            <a:ext cx="6950259" cy="3172518"/>
          </a:xfrm>
        </p:spPr>
        <p:txBody>
          <a:bodyPr/>
          <a:lstStyle/>
          <a:p>
            <a:pPr algn="l" fontAlgn="base"/>
            <a:r>
              <a:rPr lang="en-US" sz="2000" b="0" i="0" dirty="0">
                <a:solidFill>
                  <a:schemeClr val="bg2"/>
                </a:solidFill>
                <a:effectLst/>
              </a:rPr>
              <a:t>Let the quadratic polynomial regression model be</a:t>
            </a:r>
          </a:p>
          <a:p>
            <a:pPr marL="457200" lvl="1" indent="0" fontAlgn="base">
              <a:buNone/>
            </a:pPr>
            <a:r>
              <a:rPr lang="en-US" sz="2000" b="0" i="0" dirty="0">
                <a:solidFill>
                  <a:schemeClr val="bg2"/>
                </a:solidFill>
                <a:effectLst/>
              </a:rPr>
              <a:t>		y=a</a:t>
            </a:r>
            <a:r>
              <a:rPr lang="en-US" sz="2000" b="0" i="0" baseline="-25000" dirty="0">
                <a:solidFill>
                  <a:schemeClr val="bg2"/>
                </a:solidFill>
                <a:effectLst/>
              </a:rPr>
              <a:t>0</a:t>
            </a:r>
            <a:r>
              <a:rPr lang="en-US" sz="2000" b="0" i="0" dirty="0">
                <a:solidFill>
                  <a:schemeClr val="bg2"/>
                </a:solidFill>
                <a:effectLst/>
              </a:rPr>
              <a:t>+a</a:t>
            </a:r>
            <a:r>
              <a:rPr lang="en-US" sz="2000" b="0" i="0" baseline="-25000" dirty="0">
                <a:solidFill>
                  <a:schemeClr val="bg2"/>
                </a:solidFill>
                <a:effectLst/>
              </a:rPr>
              <a:t>1</a:t>
            </a:r>
            <a:r>
              <a:rPr lang="en-US" sz="2000" b="0" i="0" dirty="0">
                <a:solidFill>
                  <a:schemeClr val="bg2"/>
                </a:solidFill>
                <a:effectLst/>
              </a:rPr>
              <a:t>*x+a</a:t>
            </a:r>
            <a:r>
              <a:rPr lang="en-US" sz="2000" b="0" i="0" baseline="-25000" dirty="0">
                <a:solidFill>
                  <a:schemeClr val="bg2"/>
                </a:solidFill>
                <a:effectLst/>
              </a:rPr>
              <a:t>2</a:t>
            </a:r>
            <a:r>
              <a:rPr lang="en-US" sz="2000" b="0" i="0" dirty="0">
                <a:solidFill>
                  <a:schemeClr val="bg2"/>
                </a:solidFill>
                <a:effectLst/>
              </a:rPr>
              <a:t>*x</a:t>
            </a:r>
            <a:r>
              <a:rPr lang="en-US" sz="2000" b="0" i="0" baseline="30000" dirty="0">
                <a:solidFill>
                  <a:schemeClr val="bg2"/>
                </a:solidFill>
                <a:effectLst/>
              </a:rPr>
              <a:t>2</a:t>
            </a:r>
            <a:endParaRPr lang="en-US" sz="2000" b="0" i="0" dirty="0">
              <a:solidFill>
                <a:schemeClr val="bg2"/>
              </a:solidFill>
              <a:effectLst/>
            </a:endParaRPr>
          </a:p>
          <a:p>
            <a:r>
              <a:rPr lang="en-US" sz="2000" b="0" i="0" dirty="0">
                <a:solidFill>
                  <a:schemeClr val="bg2"/>
                </a:solidFill>
                <a:effectLst/>
              </a:rPr>
              <a:t>The values of </a:t>
            </a:r>
            <a:r>
              <a:rPr lang="en-US" sz="2000" b="1" i="0" dirty="0">
                <a:solidFill>
                  <a:schemeClr val="bg2"/>
                </a:solidFill>
                <a:effectLst/>
              </a:rPr>
              <a:t>a</a:t>
            </a:r>
            <a:r>
              <a:rPr lang="en-US" sz="2000" b="1" i="0" baseline="-25000" dirty="0">
                <a:solidFill>
                  <a:schemeClr val="bg2"/>
                </a:solidFill>
                <a:effectLst/>
              </a:rPr>
              <a:t>0</a:t>
            </a:r>
            <a:r>
              <a:rPr lang="en-US" sz="2000" b="1" i="0" dirty="0">
                <a:solidFill>
                  <a:schemeClr val="bg2"/>
                </a:solidFill>
                <a:effectLst/>
              </a:rPr>
              <a:t>, a</a:t>
            </a:r>
            <a:r>
              <a:rPr lang="en-US" sz="2000" b="1" i="0" baseline="-25000" dirty="0">
                <a:solidFill>
                  <a:schemeClr val="bg2"/>
                </a:solidFill>
                <a:effectLst/>
              </a:rPr>
              <a:t>1</a:t>
            </a:r>
            <a:r>
              <a:rPr lang="en-US" sz="2000" b="1" i="0" dirty="0">
                <a:solidFill>
                  <a:schemeClr val="bg2"/>
                </a:solidFill>
                <a:effectLst/>
              </a:rPr>
              <a:t>, and a</a:t>
            </a:r>
            <a:r>
              <a:rPr lang="en-US" sz="2000" b="1" i="0" baseline="-25000" dirty="0">
                <a:solidFill>
                  <a:schemeClr val="bg2"/>
                </a:solidFill>
                <a:effectLst/>
              </a:rPr>
              <a:t>2</a:t>
            </a:r>
            <a:r>
              <a:rPr lang="en-US" sz="2000" b="1" i="0" dirty="0">
                <a:solidFill>
                  <a:schemeClr val="bg2"/>
                </a:solidFill>
                <a:effectLst/>
              </a:rPr>
              <a:t> </a:t>
            </a:r>
            <a:r>
              <a:rPr lang="en-US" sz="2000" b="0" i="0" dirty="0">
                <a:solidFill>
                  <a:schemeClr val="bg2"/>
                </a:solidFill>
                <a:effectLst/>
              </a:rPr>
              <a:t>are calculated using the following system of equations:</a:t>
            </a:r>
            <a:br>
              <a:rPr lang="en-US" sz="1600" dirty="0"/>
            </a:br>
            <a:endParaRPr lang="en-IN" sz="1600" dirty="0"/>
          </a:p>
        </p:txBody>
      </p:sp>
      <p:pic>
        <p:nvPicPr>
          <p:cNvPr id="5122" name="Picture 2" descr="Quadratic Polynomial Regression Model">
            <a:extLst>
              <a:ext uri="{FF2B5EF4-FFF2-40B4-BE49-F238E27FC236}">
                <a16:creationId xmlns:a16="http://schemas.microsoft.com/office/drawing/2014/main" id="{D625622B-9283-5491-5335-5A41700EA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47" y="2885371"/>
            <a:ext cx="5206701" cy="146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197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AA6C39-8AE3-AD59-B0B1-884F07EF8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38" y="1245054"/>
            <a:ext cx="3887334" cy="2653392"/>
          </a:xfrm>
        </p:spPr>
      </p:pic>
      <p:sp>
        <p:nvSpPr>
          <p:cNvPr id="6" name="TextBox 5">
            <a:extLst>
              <a:ext uri="{FF2B5EF4-FFF2-40B4-BE49-F238E27FC236}">
                <a16:creationId xmlns:a16="http://schemas.microsoft.com/office/drawing/2014/main" id="{B1E53D6B-54A3-A9A6-2049-FA72BAD2D01E}"/>
              </a:ext>
            </a:extLst>
          </p:cNvPr>
          <p:cNvSpPr txBox="1"/>
          <p:nvPr/>
        </p:nvSpPr>
        <p:spPr>
          <a:xfrm>
            <a:off x="4237265" y="1500935"/>
            <a:ext cx="2498271" cy="923330"/>
          </a:xfrm>
          <a:prstGeom prst="rect">
            <a:avLst/>
          </a:prstGeom>
          <a:noFill/>
        </p:spPr>
        <p:txBody>
          <a:bodyPr wrap="square" rtlCol="0">
            <a:spAutoFit/>
          </a:bodyPr>
          <a:lstStyle/>
          <a:p>
            <a:r>
              <a:rPr lang="en-US" b="0" i="0" dirty="0">
                <a:solidFill>
                  <a:schemeClr val="bg2"/>
                </a:solidFill>
                <a:effectLst/>
                <a:latin typeface="+mj-lt"/>
              </a:rPr>
              <a:t>Using the given data we,</a:t>
            </a:r>
          </a:p>
          <a:p>
            <a:endParaRPr lang="en-US" dirty="0">
              <a:solidFill>
                <a:srgbClr val="3A3A3A"/>
              </a:solidFill>
              <a:latin typeface="-apple-system"/>
            </a:endParaRPr>
          </a:p>
          <a:p>
            <a:endParaRPr lang="en-IN" dirty="0"/>
          </a:p>
        </p:txBody>
      </p:sp>
      <p:pic>
        <p:nvPicPr>
          <p:cNvPr id="6146" name="Picture 2" descr=" Quadratic Polynomial Regression ">
            <a:extLst>
              <a:ext uri="{FF2B5EF4-FFF2-40B4-BE49-F238E27FC236}">
                <a16:creationId xmlns:a16="http://schemas.microsoft.com/office/drawing/2014/main" id="{D4497AA7-2A89-0072-A6F7-71467F764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283" y="1942189"/>
            <a:ext cx="3976692" cy="8839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110A67-405F-244D-F3DF-6C1270BD790F}"/>
              </a:ext>
            </a:extLst>
          </p:cNvPr>
          <p:cNvSpPr txBox="1"/>
          <p:nvPr/>
        </p:nvSpPr>
        <p:spPr>
          <a:xfrm>
            <a:off x="4376057" y="2930979"/>
            <a:ext cx="4523014" cy="1846659"/>
          </a:xfrm>
          <a:prstGeom prst="rect">
            <a:avLst/>
          </a:prstGeom>
          <a:noFill/>
        </p:spPr>
        <p:txBody>
          <a:bodyPr wrap="square" rtlCol="0">
            <a:spAutoFit/>
          </a:bodyPr>
          <a:lstStyle/>
          <a:p>
            <a:pPr algn="l" fontAlgn="base"/>
            <a:r>
              <a:rPr lang="en-US" sz="1600" b="0" i="0" dirty="0">
                <a:solidFill>
                  <a:schemeClr val="bg2"/>
                </a:solidFill>
                <a:effectLst/>
              </a:rPr>
              <a:t>Solving this system of equations we get</a:t>
            </a:r>
          </a:p>
          <a:p>
            <a:pPr algn="l" fontAlgn="base"/>
            <a:r>
              <a:rPr lang="en-US" sz="1600" b="0" i="0" dirty="0">
                <a:solidFill>
                  <a:schemeClr val="bg2"/>
                </a:solidFill>
                <a:effectLst/>
              </a:rPr>
              <a:t>a</a:t>
            </a:r>
            <a:r>
              <a:rPr lang="en-US" sz="1600" b="0" i="0" baseline="-25000" dirty="0">
                <a:solidFill>
                  <a:schemeClr val="bg2"/>
                </a:solidFill>
                <a:effectLst/>
              </a:rPr>
              <a:t>0</a:t>
            </a:r>
            <a:r>
              <a:rPr lang="en-US" sz="1600" b="0" i="0" dirty="0">
                <a:solidFill>
                  <a:schemeClr val="bg2"/>
                </a:solidFill>
                <a:effectLst/>
              </a:rPr>
              <a:t>=12.4285714</a:t>
            </a:r>
          </a:p>
          <a:p>
            <a:pPr algn="l" fontAlgn="base"/>
            <a:r>
              <a:rPr lang="en-US" sz="1600" b="0" i="0" dirty="0">
                <a:solidFill>
                  <a:schemeClr val="bg2"/>
                </a:solidFill>
                <a:effectLst/>
              </a:rPr>
              <a:t>a</a:t>
            </a:r>
            <a:r>
              <a:rPr lang="en-US" sz="1600" b="0" i="0" baseline="-25000" dirty="0">
                <a:solidFill>
                  <a:schemeClr val="bg2"/>
                </a:solidFill>
                <a:effectLst/>
              </a:rPr>
              <a:t>1</a:t>
            </a:r>
            <a:r>
              <a:rPr lang="en-US" sz="1600" b="0" i="0" dirty="0">
                <a:solidFill>
                  <a:schemeClr val="bg2"/>
                </a:solidFill>
                <a:effectLst/>
              </a:rPr>
              <a:t>=-5.5128571</a:t>
            </a:r>
          </a:p>
          <a:p>
            <a:pPr algn="l" fontAlgn="base"/>
            <a:r>
              <a:rPr lang="en-US" sz="1600" b="0" i="0" dirty="0">
                <a:solidFill>
                  <a:schemeClr val="bg2"/>
                </a:solidFill>
                <a:effectLst/>
              </a:rPr>
              <a:t>a</a:t>
            </a:r>
            <a:r>
              <a:rPr lang="en-US" sz="1600" b="0" i="0" baseline="-25000" dirty="0">
                <a:solidFill>
                  <a:schemeClr val="bg2"/>
                </a:solidFill>
                <a:effectLst/>
              </a:rPr>
              <a:t>2</a:t>
            </a:r>
            <a:r>
              <a:rPr lang="en-US" sz="1600" b="0" i="0" dirty="0">
                <a:solidFill>
                  <a:schemeClr val="bg2"/>
                </a:solidFill>
                <a:effectLst/>
              </a:rPr>
              <a:t>=0.7642857</a:t>
            </a:r>
          </a:p>
          <a:p>
            <a:pPr algn="l" fontAlgn="base"/>
            <a:r>
              <a:rPr lang="en-US" sz="1600" b="0" i="0" dirty="0">
                <a:solidFill>
                  <a:schemeClr val="bg2"/>
                </a:solidFill>
                <a:effectLst/>
              </a:rPr>
              <a:t>The required quadratic polynomial model is</a:t>
            </a:r>
          </a:p>
          <a:p>
            <a:pPr algn="ctr" fontAlgn="base"/>
            <a:r>
              <a:rPr lang="en-US" sz="1600" b="1" i="0" dirty="0">
                <a:solidFill>
                  <a:schemeClr val="bg2"/>
                </a:solidFill>
                <a:effectLst/>
              </a:rPr>
              <a:t>y=12.4285714 -5.5128571 * x +0.7642857 * x</a:t>
            </a:r>
            <a:r>
              <a:rPr lang="en-US" sz="1600" b="1" i="0" baseline="30000" dirty="0">
                <a:solidFill>
                  <a:schemeClr val="bg2"/>
                </a:solidFill>
                <a:effectLst/>
              </a:rPr>
              <a:t>2</a:t>
            </a:r>
            <a:endParaRPr lang="en-US" sz="1600" b="0" i="0" dirty="0">
              <a:solidFill>
                <a:schemeClr val="bg2"/>
              </a:solidFill>
              <a:effectLst/>
            </a:endParaRPr>
          </a:p>
          <a:p>
            <a:endParaRPr lang="en-IN" dirty="0"/>
          </a:p>
        </p:txBody>
      </p:sp>
      <p:sp>
        <p:nvSpPr>
          <p:cNvPr id="8" name="TextBox 7">
            <a:extLst>
              <a:ext uri="{FF2B5EF4-FFF2-40B4-BE49-F238E27FC236}">
                <a16:creationId xmlns:a16="http://schemas.microsoft.com/office/drawing/2014/main" id="{64292C95-B8D1-3F62-57DC-A16424869C71}"/>
              </a:ext>
            </a:extLst>
          </p:cNvPr>
          <p:cNvSpPr txBox="1"/>
          <p:nvPr/>
        </p:nvSpPr>
        <p:spPr>
          <a:xfrm>
            <a:off x="1159328" y="4558725"/>
            <a:ext cx="8585089" cy="584775"/>
          </a:xfrm>
          <a:prstGeom prst="rect">
            <a:avLst/>
          </a:prstGeom>
          <a:noFill/>
        </p:spPr>
        <p:txBody>
          <a:bodyPr wrap="square" rtlCol="0">
            <a:spAutoFit/>
          </a:bodyPr>
          <a:lstStyle/>
          <a:p>
            <a:r>
              <a:rPr lang="en-US" sz="1600" b="0" i="0" dirty="0">
                <a:solidFill>
                  <a:schemeClr val="bg2"/>
                </a:solidFill>
                <a:effectLst/>
              </a:rPr>
              <a:t>Now, given the value of x (independent variable), we can calculate the value of y (dependent or output variable).</a:t>
            </a:r>
            <a:endParaRPr lang="en-IN" sz="1600" dirty="0">
              <a:solidFill>
                <a:schemeClr val="bg2"/>
              </a:solidFill>
            </a:endParaRPr>
          </a:p>
        </p:txBody>
      </p:sp>
    </p:spTree>
    <p:extLst>
      <p:ext uri="{BB962C8B-B14F-4D97-AF65-F5344CB8AC3E}">
        <p14:creationId xmlns:p14="http://schemas.microsoft.com/office/powerpoint/2010/main" val="8356954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B3B5-57D2-99F1-7A2E-DA127E30353D}"/>
              </a:ext>
            </a:extLst>
          </p:cNvPr>
          <p:cNvSpPr>
            <a:spLocks noGrp="1"/>
          </p:cNvSpPr>
          <p:nvPr>
            <p:ph type="title"/>
          </p:nvPr>
        </p:nvSpPr>
        <p:spPr>
          <a:xfrm>
            <a:off x="3241220" y="224337"/>
            <a:ext cx="5674179" cy="886006"/>
          </a:xfrm>
        </p:spPr>
        <p:txBody>
          <a:bodyPr>
            <a:normAutofit/>
          </a:bodyPr>
          <a:lstStyle/>
          <a:p>
            <a:r>
              <a:rPr lang="en-US" sz="2400" b="1" i="0" dirty="0">
                <a:effectLst>
                  <a:outerShdw blurRad="38100" dist="38100" dir="2700000" algn="tl">
                    <a:srgbClr val="000000">
                      <a:alpha val="43137"/>
                    </a:srgbClr>
                  </a:outerShdw>
                </a:effectLst>
              </a:rPr>
              <a:t>Cost Function of Polynomial Regression</a:t>
            </a:r>
            <a:endParaRPr lang="en-IN" sz="2400" dirty="0">
              <a:effectLst>
                <a:outerShdw blurRad="38100" dist="38100" dir="2700000" algn="tl">
                  <a:srgbClr val="000000">
                    <a:alpha val="43137"/>
                  </a:srgbClr>
                </a:outerShdw>
              </a:effectLst>
            </a:endParaRPr>
          </a:p>
        </p:txBody>
      </p:sp>
      <p:pic>
        <p:nvPicPr>
          <p:cNvPr id="4" name="Picture 2">
            <a:extLst>
              <a:ext uri="{FF2B5EF4-FFF2-40B4-BE49-F238E27FC236}">
                <a16:creationId xmlns:a16="http://schemas.microsoft.com/office/drawing/2014/main" id="{74D04F6D-6ED1-29BF-0FBC-839FF7C7D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2509" y="1492591"/>
            <a:ext cx="2886986" cy="886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6D4725-5949-782C-9DBE-6AE501E6A8F2}"/>
              </a:ext>
            </a:extLst>
          </p:cNvPr>
          <p:cNvSpPr txBox="1"/>
          <p:nvPr/>
        </p:nvSpPr>
        <p:spPr>
          <a:xfrm>
            <a:off x="726621" y="2571749"/>
            <a:ext cx="6955972" cy="1754326"/>
          </a:xfrm>
          <a:prstGeom prst="rect">
            <a:avLst/>
          </a:prstGeom>
          <a:noFill/>
        </p:spPr>
        <p:txBody>
          <a:bodyPr wrap="square" rtlCol="0">
            <a:spAutoFit/>
          </a:bodyPr>
          <a:lstStyle/>
          <a:p>
            <a:pPr marL="342900" indent="-342900" algn="l">
              <a:buFont typeface="Arial" panose="020B0604020202020204" pitchFamily="34" charset="0"/>
              <a:buChar char="•"/>
            </a:pPr>
            <a:r>
              <a:rPr lang="en-US" b="1" i="0" dirty="0">
                <a:solidFill>
                  <a:schemeClr val="bg2"/>
                </a:solidFill>
                <a:effectLst/>
              </a:rPr>
              <a:t>Cost Function</a:t>
            </a:r>
            <a:r>
              <a:rPr lang="en-US" b="0" i="0" dirty="0">
                <a:solidFill>
                  <a:schemeClr val="bg2"/>
                </a:solidFill>
                <a:effectLst/>
              </a:rPr>
              <a:t> is a function that </a:t>
            </a:r>
            <a:r>
              <a:rPr lang="en-US" b="1" i="0" dirty="0">
                <a:solidFill>
                  <a:schemeClr val="bg2"/>
                </a:solidFill>
                <a:effectLst/>
              </a:rPr>
              <a:t>measures the performance of a Machine Learning model</a:t>
            </a:r>
            <a:r>
              <a:rPr lang="en-US" b="0" i="0" dirty="0">
                <a:solidFill>
                  <a:schemeClr val="bg2"/>
                </a:solidFill>
                <a:effectLst/>
              </a:rPr>
              <a:t> for given data.</a:t>
            </a:r>
            <a:endParaRPr lang="en-US" b="1" dirty="0">
              <a:solidFill>
                <a:schemeClr val="bg2"/>
              </a:solidFill>
            </a:endParaRPr>
          </a:p>
          <a:p>
            <a:pPr marL="342900" indent="-342900" algn="l">
              <a:buFont typeface="Arial" panose="020B0604020202020204" pitchFamily="34" charset="0"/>
              <a:buChar char="•"/>
            </a:pPr>
            <a:r>
              <a:rPr lang="en-US" b="1" i="0" dirty="0">
                <a:solidFill>
                  <a:schemeClr val="bg2"/>
                </a:solidFill>
                <a:effectLst/>
              </a:rPr>
              <a:t>Cost Function</a:t>
            </a:r>
            <a:r>
              <a:rPr lang="en-US" b="0" i="0" dirty="0">
                <a:solidFill>
                  <a:schemeClr val="bg2"/>
                </a:solidFill>
                <a:effectLst/>
              </a:rPr>
              <a:t> is the average of error of n-sample in the data.</a:t>
            </a:r>
          </a:p>
          <a:p>
            <a:pPr marL="342900" indent="-342900" algn="l">
              <a:buFont typeface="Arial" panose="020B0604020202020204" pitchFamily="34" charset="0"/>
              <a:buChar char="•"/>
            </a:pPr>
            <a:r>
              <a:rPr lang="en-IN" b="1" i="0" dirty="0">
                <a:solidFill>
                  <a:schemeClr val="bg1"/>
                </a:solidFill>
                <a:effectLst/>
              </a:rPr>
              <a:t>Cost Function </a:t>
            </a:r>
            <a:r>
              <a:rPr lang="en-IN" b="0" i="0" dirty="0">
                <a:solidFill>
                  <a:schemeClr val="bg1"/>
                </a:solidFill>
                <a:effectLst/>
              </a:rPr>
              <a:t>is </a:t>
            </a:r>
            <a:r>
              <a:rPr lang="en-US" b="0" i="0" dirty="0">
                <a:solidFill>
                  <a:schemeClr val="bg1"/>
                </a:solidFill>
                <a:effectLst/>
              </a:rPr>
              <a:t>the calculation of the error between predicted values and expected values and </a:t>
            </a:r>
            <a:r>
              <a:rPr lang="en-US" b="1" i="0" dirty="0">
                <a:solidFill>
                  <a:schemeClr val="bg1"/>
                </a:solidFill>
                <a:effectLst/>
              </a:rPr>
              <a:t>presents it in the form of a single real.</a:t>
            </a:r>
            <a:endParaRPr lang="en-IN" dirty="0">
              <a:solidFill>
                <a:schemeClr val="bg1"/>
              </a:solidFill>
            </a:endParaRPr>
          </a:p>
        </p:txBody>
      </p:sp>
    </p:spTree>
    <p:extLst>
      <p:ext uri="{BB962C8B-B14F-4D97-AF65-F5344CB8AC3E}">
        <p14:creationId xmlns:p14="http://schemas.microsoft.com/office/powerpoint/2010/main" val="24642775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9989-73DF-8FB5-CE26-26F025BD89AB}"/>
              </a:ext>
            </a:extLst>
          </p:cNvPr>
          <p:cNvSpPr>
            <a:spLocks noGrp="1"/>
          </p:cNvSpPr>
          <p:nvPr>
            <p:ph type="title"/>
          </p:nvPr>
        </p:nvSpPr>
        <p:spPr>
          <a:xfrm>
            <a:off x="3878035" y="65315"/>
            <a:ext cx="4678136" cy="1314449"/>
          </a:xfrm>
        </p:spPr>
        <p:txBody>
          <a:bodyPr>
            <a:normAutofit fontScale="90000"/>
          </a:bodyPr>
          <a:lstStyle/>
          <a:p>
            <a:pPr algn="ctr"/>
            <a:r>
              <a:rPr lang="fr-FR" sz="3100" b="1" i="0" dirty="0">
                <a:effectLst>
                  <a:outerShdw blurRad="38100" dist="38100" dir="2700000" algn="tl">
                    <a:srgbClr val="000000">
                      <a:alpha val="43137"/>
                    </a:srgbClr>
                  </a:outerShdw>
                </a:effectLst>
              </a:rPr>
              <a:t>Gradient Descent for Polynomial Regression</a:t>
            </a:r>
            <a:br>
              <a:rPr lang="fr-FR"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E1F4CC5-3557-2E20-34C2-AB43FEA0A8B7}"/>
              </a:ext>
            </a:extLst>
          </p:cNvPr>
          <p:cNvSpPr>
            <a:spLocks noGrp="1"/>
          </p:cNvSpPr>
          <p:nvPr>
            <p:ph idx="1"/>
          </p:nvPr>
        </p:nvSpPr>
        <p:spPr/>
        <p:txBody>
          <a:bodyPr>
            <a:normAutofit/>
          </a:bodyPr>
          <a:lstStyle/>
          <a:p>
            <a:r>
              <a:rPr lang="en-US" sz="1800" b="0" i="0" dirty="0">
                <a:solidFill>
                  <a:schemeClr val="bg2"/>
                </a:solidFill>
                <a:effectLst/>
              </a:rPr>
              <a:t>Gradient descent is an optimization algorithm used to find the values of parameters (coefficients) of a function that minimizes a cost function (cost).</a:t>
            </a:r>
          </a:p>
          <a:p>
            <a:r>
              <a:rPr lang="en-US" sz="1800" b="0" i="0" dirty="0">
                <a:solidFill>
                  <a:schemeClr val="bg2"/>
                </a:solidFill>
                <a:effectLst/>
              </a:rPr>
              <a:t>To update m and b values in order to reduce Cost function (minimizing MSE value) and achieving the best fit line you can use the Gradient Descent. The idea is to start with random m and b values and then iteratively updating the values, reaching minimum cost.</a:t>
            </a:r>
          </a:p>
          <a:p>
            <a:r>
              <a:rPr lang="en-US" sz="1800" b="0" i="0" dirty="0">
                <a:solidFill>
                  <a:schemeClr val="bg2"/>
                </a:solidFill>
                <a:effectLst/>
              </a:rPr>
              <a:t>The process of updating the values of m and b continues until the cost function reaches the ideal value of 0 or close to 0.</a:t>
            </a:r>
            <a:br>
              <a:rPr lang="en-US" sz="1800" dirty="0">
                <a:solidFill>
                  <a:schemeClr val="bg2"/>
                </a:solidFill>
              </a:rPr>
            </a:br>
            <a:r>
              <a:rPr lang="en-US" sz="1800" b="0" i="0" dirty="0">
                <a:solidFill>
                  <a:schemeClr val="bg2"/>
                </a:solidFill>
                <a:effectLst/>
              </a:rPr>
              <a:t>The values of m and b now will be the optimum value to describe the best fit line</a:t>
            </a:r>
          </a:p>
          <a:p>
            <a:endParaRPr lang="en-US" sz="1800" b="0" i="0" dirty="0">
              <a:solidFill>
                <a:schemeClr val="bg2"/>
              </a:solidFill>
              <a:effectLst/>
            </a:endParaRPr>
          </a:p>
          <a:p>
            <a:endParaRPr lang="en-IN" sz="1800" dirty="0">
              <a:solidFill>
                <a:schemeClr val="bg2"/>
              </a:solidFill>
            </a:endParaRPr>
          </a:p>
        </p:txBody>
      </p:sp>
    </p:spTree>
    <p:extLst>
      <p:ext uri="{BB962C8B-B14F-4D97-AF65-F5344CB8AC3E}">
        <p14:creationId xmlns:p14="http://schemas.microsoft.com/office/powerpoint/2010/main" val="31677154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7A0A3F-F221-3166-019E-D7D149FF3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050" y="386099"/>
            <a:ext cx="5184321" cy="4705334"/>
          </a:xfrm>
        </p:spPr>
      </p:pic>
    </p:spTree>
    <p:extLst>
      <p:ext uri="{BB962C8B-B14F-4D97-AF65-F5344CB8AC3E}">
        <p14:creationId xmlns:p14="http://schemas.microsoft.com/office/powerpoint/2010/main" val="355017277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7E9B05-0EDC-63DA-62F4-5E4E6E5B743B}"/>
              </a:ext>
            </a:extLst>
          </p:cNvPr>
          <p:cNvSpPr>
            <a:spLocks noGrp="1"/>
          </p:cNvSpPr>
          <p:nvPr>
            <p:ph idx="1"/>
          </p:nvPr>
        </p:nvSpPr>
        <p:spPr>
          <a:xfrm>
            <a:off x="313500" y="1279948"/>
            <a:ext cx="8517000" cy="3765580"/>
          </a:xfrm>
        </p:spPr>
        <p:txBody>
          <a:bodyPr>
            <a:normAutofit fontScale="70000" lnSpcReduction="20000"/>
          </a:bodyPr>
          <a:lstStyle/>
          <a:p>
            <a:pPr marL="0" indent="0">
              <a:buNone/>
            </a:pPr>
            <a:r>
              <a:rPr lang="en-US" sz="2900" b="1" i="0" dirty="0">
                <a:solidFill>
                  <a:schemeClr val="bg2"/>
                </a:solidFill>
                <a:effectLst>
                  <a:outerShdw blurRad="38100" dist="38100" dir="2700000" algn="tl">
                    <a:srgbClr val="000000">
                      <a:alpha val="43137"/>
                    </a:srgbClr>
                  </a:outerShdw>
                </a:effectLst>
                <a:latin typeface="+mj-lt"/>
              </a:rPr>
              <a:t>			</a:t>
            </a:r>
            <a:r>
              <a:rPr lang="en-US" sz="2900" b="1" i="0" u="sng" dirty="0">
                <a:solidFill>
                  <a:schemeClr val="bg2"/>
                </a:solidFill>
                <a:effectLst>
                  <a:outerShdw blurRad="38100" dist="38100" dir="2700000" algn="tl">
                    <a:srgbClr val="000000">
                      <a:alpha val="43137"/>
                    </a:srgbClr>
                  </a:outerShdw>
                </a:effectLst>
                <a:latin typeface="+mj-lt"/>
              </a:rPr>
              <a:t>ADVANTAGES</a:t>
            </a:r>
          </a:p>
          <a:p>
            <a:pPr marL="0" indent="0">
              <a:buNone/>
            </a:pPr>
            <a:endParaRPr lang="en-US" sz="2600" b="0" i="0" dirty="0">
              <a:solidFill>
                <a:schemeClr val="bg2"/>
              </a:solidFill>
              <a:effectLst/>
            </a:endParaRPr>
          </a:p>
          <a:p>
            <a:r>
              <a:rPr lang="en-US" sz="2600" b="0" i="0" dirty="0">
                <a:solidFill>
                  <a:schemeClr val="bg2"/>
                </a:solidFill>
                <a:effectLst/>
              </a:rPr>
              <a:t>The relationship between the dependent and independent variables is best approximated by a polynomial.</a:t>
            </a:r>
          </a:p>
          <a:p>
            <a:r>
              <a:rPr lang="en-US" sz="2600" b="0" i="0" dirty="0">
                <a:solidFill>
                  <a:schemeClr val="bg2"/>
                </a:solidFill>
                <a:effectLst/>
              </a:rPr>
              <a:t>In general, polynomial fits a large range of curvatures.</a:t>
            </a:r>
          </a:p>
          <a:p>
            <a:endParaRPr lang="en-US" sz="1600" b="0" i="0" dirty="0">
              <a:solidFill>
                <a:schemeClr val="bg2"/>
              </a:solidFill>
              <a:effectLst/>
            </a:endParaRPr>
          </a:p>
          <a:p>
            <a:pPr marL="0" indent="0" algn="ctr">
              <a:buNone/>
            </a:pPr>
            <a:endParaRPr lang="en-US" b="1" i="0" dirty="0">
              <a:solidFill>
                <a:schemeClr val="bg2"/>
              </a:solidFill>
              <a:effectLst>
                <a:outerShdw blurRad="38100" dist="38100" dir="2700000" algn="tl">
                  <a:srgbClr val="000000">
                    <a:alpha val="43137"/>
                  </a:srgbClr>
                </a:outerShdw>
              </a:effectLst>
              <a:latin typeface="+mj-lt"/>
            </a:endParaRPr>
          </a:p>
          <a:p>
            <a:pPr marL="0" indent="0">
              <a:buNone/>
            </a:pPr>
            <a:r>
              <a:rPr lang="en-US" sz="2900" b="1" dirty="0">
                <a:solidFill>
                  <a:schemeClr val="bg2"/>
                </a:solidFill>
                <a:effectLst>
                  <a:outerShdw blurRad="38100" dist="38100" dir="2700000" algn="tl">
                    <a:srgbClr val="000000">
                      <a:alpha val="43137"/>
                    </a:srgbClr>
                  </a:outerShdw>
                </a:effectLst>
                <a:latin typeface="+mj-lt"/>
              </a:rPr>
              <a:t>			</a:t>
            </a:r>
            <a:r>
              <a:rPr lang="en-US" sz="2900" b="1" u="sng" dirty="0">
                <a:solidFill>
                  <a:schemeClr val="bg2"/>
                </a:solidFill>
                <a:effectLst>
                  <a:outerShdw blurRad="38100" dist="38100" dir="2700000" algn="tl">
                    <a:srgbClr val="000000">
                      <a:alpha val="43137"/>
                    </a:srgbClr>
                  </a:outerShdw>
                </a:effectLst>
                <a:latin typeface="+mj-lt"/>
              </a:rPr>
              <a:t>DISADVANTAGES</a:t>
            </a:r>
          </a:p>
          <a:p>
            <a:pPr marL="0" indent="0">
              <a:buNone/>
            </a:pPr>
            <a:endParaRPr lang="en-US" sz="1600" dirty="0">
              <a:solidFill>
                <a:schemeClr val="bg2"/>
              </a:solidFill>
            </a:endParaRPr>
          </a:p>
          <a:p>
            <a:endParaRPr lang="en-US" sz="2300" b="0" i="0" dirty="0">
              <a:solidFill>
                <a:schemeClr val="bg2"/>
              </a:solidFill>
              <a:effectLst/>
            </a:endParaRPr>
          </a:p>
          <a:p>
            <a:r>
              <a:rPr lang="en-US" sz="2300" b="0" i="0" dirty="0">
                <a:solidFill>
                  <a:schemeClr val="bg2"/>
                </a:solidFill>
                <a:effectLst/>
              </a:rPr>
              <a:t>The presence of one or two outliers in the data can seriously affect the results of the nonlinear analysis.</a:t>
            </a:r>
          </a:p>
          <a:p>
            <a:r>
              <a:rPr lang="en-US" sz="2300" b="0" i="0" dirty="0">
                <a:solidFill>
                  <a:schemeClr val="bg2"/>
                </a:solidFill>
                <a:effectLst/>
              </a:rPr>
              <a:t>There are unfortunately fewer model validation tools for the detection of outliers in nonlinear regression than there are for linear regression</a:t>
            </a:r>
            <a:r>
              <a:rPr lang="en-US" sz="2300" b="0" i="0" dirty="0">
                <a:solidFill>
                  <a:srgbClr val="292929"/>
                </a:solidFill>
                <a:effectLst/>
                <a:latin typeface="source-serif-pro"/>
              </a:rPr>
              <a:t>.</a:t>
            </a:r>
            <a:endParaRPr lang="en-IN" sz="2300" dirty="0"/>
          </a:p>
        </p:txBody>
      </p:sp>
    </p:spTree>
    <p:extLst>
      <p:ext uri="{BB962C8B-B14F-4D97-AF65-F5344CB8AC3E}">
        <p14:creationId xmlns:p14="http://schemas.microsoft.com/office/powerpoint/2010/main" val="42705518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EF9D-C5DB-AE91-9BF5-FB4B01748B46}"/>
              </a:ext>
            </a:extLst>
          </p:cNvPr>
          <p:cNvSpPr>
            <a:spLocks noGrp="1"/>
          </p:cNvSpPr>
          <p:nvPr>
            <p:ph type="title"/>
          </p:nvPr>
        </p:nvSpPr>
        <p:spPr>
          <a:xfrm>
            <a:off x="2155371" y="224337"/>
            <a:ext cx="6575674" cy="739049"/>
          </a:xfrm>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84D64347-7DA3-051F-5EF2-2252C985D4DA}"/>
              </a:ext>
            </a:extLst>
          </p:cNvPr>
          <p:cNvSpPr>
            <a:spLocks noGrp="1"/>
          </p:cNvSpPr>
          <p:nvPr>
            <p:ph idx="1"/>
          </p:nvPr>
        </p:nvSpPr>
        <p:spPr>
          <a:xfrm>
            <a:off x="391885" y="1657350"/>
            <a:ext cx="8507186" cy="3037114"/>
          </a:xfrm>
        </p:spPr>
        <p:txBody>
          <a:bodyPr>
            <a:normAutofit/>
          </a:bodyPr>
          <a:lstStyle/>
          <a:p>
            <a:r>
              <a:rPr lang="en-US" sz="2400" dirty="0"/>
              <a:t>Polynomial Regression is a powerful and versatile machine learning technique that allows us to model complex non-linear relationships between input and output variables.</a:t>
            </a:r>
          </a:p>
          <a:p>
            <a:r>
              <a:rPr lang="en-US" sz="2400" dirty="0"/>
              <a:t>By adding polynomial terms to the linear regression model, we can capture non-linear trends and make better predictions on the target variable.</a:t>
            </a:r>
            <a:endParaRPr lang="en-IN" sz="2400" dirty="0"/>
          </a:p>
        </p:txBody>
      </p:sp>
    </p:spTree>
    <p:extLst>
      <p:ext uri="{BB962C8B-B14F-4D97-AF65-F5344CB8AC3E}">
        <p14:creationId xmlns:p14="http://schemas.microsoft.com/office/powerpoint/2010/main" val="4202016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5479" y="224336"/>
            <a:ext cx="2473778" cy="967649"/>
          </a:xfrm>
        </p:spPr>
        <p:txBody>
          <a:bodyPr>
            <a:normAutofit/>
          </a:bodyPr>
          <a:lstStyle/>
          <a:p>
            <a:pPr algn="l"/>
            <a:r>
              <a:rPr lang="en-US" b="1" dirty="0">
                <a:latin typeface="Bahnschrift SemiBold" panose="020B0502040204020203" pitchFamily="34" charset="0"/>
              </a:rPr>
              <a:t>AGENDA</a:t>
            </a:r>
          </a:p>
        </p:txBody>
      </p:sp>
      <p:sp>
        <p:nvSpPr>
          <p:cNvPr id="3" name="Content Placeholder 2"/>
          <p:cNvSpPr>
            <a:spLocks noGrp="1"/>
          </p:cNvSpPr>
          <p:nvPr>
            <p:ph idx="1"/>
          </p:nvPr>
        </p:nvSpPr>
        <p:spPr/>
        <p:txBody>
          <a:bodyPr>
            <a:normAutofit fontScale="92500" lnSpcReduction="10000"/>
          </a:bodyPr>
          <a:lstStyle/>
          <a:p>
            <a:r>
              <a:rPr lang="en-IN" sz="2400" b="1" dirty="0"/>
              <a:t>What is Polynomial Regression</a:t>
            </a:r>
          </a:p>
          <a:p>
            <a:r>
              <a:rPr lang="en-US" sz="2400" b="1" i="0" dirty="0">
                <a:effectLst>
                  <a:outerShdw blurRad="38100" dist="38100" dir="2700000" algn="tl">
                    <a:srgbClr val="000000">
                      <a:alpha val="43137"/>
                    </a:srgbClr>
                  </a:outerShdw>
                </a:effectLst>
              </a:rPr>
              <a:t>Why do we use Polynomial Regression</a:t>
            </a:r>
            <a:endParaRPr lang="en-US" sz="2400" dirty="0"/>
          </a:p>
          <a:p>
            <a:r>
              <a:rPr lang="en-IN" sz="2400" b="1" dirty="0"/>
              <a:t>When do we use Polynomial</a:t>
            </a:r>
          </a:p>
          <a:p>
            <a:r>
              <a:rPr lang="en-IN" sz="2400" b="1" dirty="0"/>
              <a:t>Degree of Polynomial</a:t>
            </a:r>
          </a:p>
          <a:p>
            <a:r>
              <a:rPr lang="en-IN" sz="2400" b="1" i="0" dirty="0">
                <a:solidFill>
                  <a:schemeClr val="bg2"/>
                </a:solidFill>
                <a:effectLst>
                  <a:outerShdw blurRad="38100" dist="38100" dir="2700000" algn="tl">
                    <a:srgbClr val="000000">
                      <a:alpha val="43137"/>
                    </a:srgbClr>
                  </a:outerShdw>
                </a:effectLst>
              </a:rPr>
              <a:t>Math intuition with </a:t>
            </a:r>
            <a:r>
              <a:rPr lang="en-IN" sz="2400" b="1" dirty="0"/>
              <a:t>Example</a:t>
            </a:r>
          </a:p>
          <a:p>
            <a:r>
              <a:rPr lang="en-US" sz="2400" b="1" i="0" dirty="0">
                <a:effectLst>
                  <a:outerShdw blurRad="38100" dist="38100" dir="2700000" algn="tl">
                    <a:srgbClr val="000000">
                      <a:alpha val="43137"/>
                    </a:srgbClr>
                  </a:outerShdw>
                </a:effectLst>
              </a:rPr>
              <a:t>Cost Function </a:t>
            </a:r>
          </a:p>
          <a:p>
            <a:r>
              <a:rPr lang="fr-FR" sz="2400" b="1" i="0" dirty="0">
                <a:effectLst>
                  <a:outerShdw blurRad="38100" dist="38100" dir="2700000" algn="tl">
                    <a:srgbClr val="000000">
                      <a:alpha val="43137"/>
                    </a:srgbClr>
                  </a:outerShdw>
                </a:effectLst>
              </a:rPr>
              <a:t>Gradient Descent </a:t>
            </a:r>
          </a:p>
          <a:p>
            <a:r>
              <a:rPr lang="fr-FR" sz="2400" b="1" dirty="0">
                <a:solidFill>
                  <a:schemeClr val="bg2"/>
                </a:solidFill>
                <a:effectLst>
                  <a:outerShdw blurRad="38100" dist="38100" dir="2700000" algn="tl">
                    <a:srgbClr val="000000">
                      <a:alpha val="43137"/>
                    </a:srgbClr>
                  </a:outerShdw>
                </a:effectLst>
              </a:rPr>
              <a:t>Conclusion</a:t>
            </a:r>
          </a:p>
          <a:p>
            <a:r>
              <a:rPr lang="fr-FR" sz="2400" b="1" dirty="0">
                <a:solidFill>
                  <a:schemeClr val="bg2"/>
                </a:solidFill>
                <a:effectLst>
                  <a:outerShdw blurRad="38100" dist="38100" dir="2700000" algn="tl">
                    <a:srgbClr val="000000">
                      <a:alpha val="43137"/>
                    </a:srgbClr>
                  </a:outerShdw>
                </a:effectLst>
              </a:rPr>
              <a:t>References</a:t>
            </a:r>
            <a:endParaRPr lang="en-US" sz="2400" dirty="0">
              <a:solidFill>
                <a:schemeClr val="bg2"/>
              </a:solidFill>
            </a:endParaRPr>
          </a:p>
          <a:p>
            <a:endParaRPr lang="en-US" dirty="0"/>
          </a:p>
        </p:txBody>
      </p:sp>
    </p:spTree>
    <p:extLst>
      <p:ext uri="{BB962C8B-B14F-4D97-AF65-F5344CB8AC3E}">
        <p14:creationId xmlns:p14="http://schemas.microsoft.com/office/powerpoint/2010/main" val="4103309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65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8000"/>
                            </p:stCondLst>
                            <p:childTnLst>
                              <p:par>
                                <p:cTn id="29" presetID="10" presetClass="entr" presetSubtype="0" fill="hold" grpId="0" nodeType="afterEffect">
                                  <p:stCondLst>
                                    <p:cond delay="1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9500"/>
                            </p:stCondLst>
                            <p:childTnLst>
                              <p:par>
                                <p:cTn id="33" presetID="10" presetClass="entr" presetSubtype="0" fill="hold" grpId="0" nodeType="afterEffect">
                                  <p:stCondLst>
                                    <p:cond delay="1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11000"/>
                            </p:stCondLst>
                            <p:childTnLst>
                              <p:par>
                                <p:cTn id="37" presetID="10" presetClass="entr" presetSubtype="0" fill="hold" grpId="0" nodeType="afterEffect">
                                  <p:stCondLst>
                                    <p:cond delay="10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CB3C-C542-639C-A489-235AED9CE8BA}"/>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6C36B11F-BFD5-C20E-7BEC-00C8C844EA6F}"/>
              </a:ext>
            </a:extLst>
          </p:cNvPr>
          <p:cNvSpPr>
            <a:spLocks noGrp="1"/>
          </p:cNvSpPr>
          <p:nvPr>
            <p:ph idx="1"/>
          </p:nvPr>
        </p:nvSpPr>
        <p:spPr/>
        <p:txBody>
          <a:bodyPr>
            <a:normAutofit lnSpcReduction="10000"/>
          </a:bodyPr>
          <a:lstStyle/>
          <a:p>
            <a:r>
              <a:rPr lang="en-IN" sz="2000" dirty="0">
                <a:solidFill>
                  <a:schemeClr val="tx1"/>
                </a:solidFill>
                <a:hlinkClick r:id="rId2">
                  <a:extLst>
                    <a:ext uri="{A12FA001-AC4F-418D-AE19-62706E023703}">
                      <ahyp:hlinkClr xmlns:ahyp="http://schemas.microsoft.com/office/drawing/2018/hyperlinkcolor" val="tx"/>
                    </a:ext>
                  </a:extLst>
                </a:hlinkClick>
              </a:rPr>
              <a:t>https://www.vtupulse.com/machine-learning/quadratic-polynomial-regression-model-solved-example/</a:t>
            </a:r>
            <a:endParaRPr lang="en-IN" sz="2000" dirty="0">
              <a:solidFill>
                <a:schemeClr val="tx1"/>
              </a:solidFill>
            </a:endParaRPr>
          </a:p>
          <a:p>
            <a:r>
              <a:rPr lang="en-IN" sz="2000" dirty="0">
                <a:solidFill>
                  <a:schemeClr val="tx1"/>
                </a:solidFill>
                <a:hlinkClick r:id="rId3">
                  <a:extLst>
                    <a:ext uri="{A12FA001-AC4F-418D-AE19-62706E023703}">
                      <ahyp:hlinkClr xmlns:ahyp="http://schemas.microsoft.com/office/drawing/2018/hyperlinkcolor" val="tx"/>
                    </a:ext>
                  </a:extLst>
                </a:hlinkClick>
              </a:rPr>
              <a:t>https://medium.com/analytics-vidhya/understanding-polynomial-regression-5ac25b970e18</a:t>
            </a:r>
            <a:endParaRPr lang="en-IN" sz="2000" dirty="0">
              <a:solidFill>
                <a:schemeClr val="tx1"/>
              </a:solidFill>
            </a:endParaRPr>
          </a:p>
          <a:p>
            <a:r>
              <a:rPr lang="en-IN" sz="2000" dirty="0">
                <a:solidFill>
                  <a:schemeClr val="tx1"/>
                </a:solidFill>
              </a:rPr>
              <a:t>https://www.geeksforgeeks.org/polynomial-regression-from-scratch-using-python/?ref=lbp</a:t>
            </a:r>
          </a:p>
          <a:p>
            <a:r>
              <a:rPr lang="en-IN" sz="2000" dirty="0">
                <a:solidFill>
                  <a:schemeClr val="tx1"/>
                </a:solidFill>
                <a:hlinkClick r:id="rId4">
                  <a:extLst>
                    <a:ext uri="{A12FA001-AC4F-418D-AE19-62706E023703}">
                      <ahyp:hlinkClr xmlns:ahyp="http://schemas.microsoft.com/office/drawing/2018/hyperlinkcolor" val="tx"/>
                    </a:ext>
                  </a:extLst>
                </a:hlinkClick>
              </a:rPr>
              <a:t>https://www.analyticsvidhya.com/blog/2021/07/all-you-need-to-know-about-polynomial-reg</a:t>
            </a:r>
            <a:endParaRPr lang="en-IN" sz="2000" dirty="0">
              <a:solidFill>
                <a:schemeClr val="tx1"/>
              </a:solidFill>
            </a:endParaRPr>
          </a:p>
          <a:p>
            <a:r>
              <a:rPr lang="en-IN" sz="2000" dirty="0">
                <a:solidFill>
                  <a:schemeClr val="tx1"/>
                </a:solidFill>
              </a:rPr>
              <a:t>https://towardsdatascience.com/introduction-to-linear-regression-and-polynomial-regression-f8adc96f31cb</a:t>
            </a:r>
          </a:p>
        </p:txBody>
      </p:sp>
    </p:spTree>
    <p:extLst>
      <p:ext uri="{BB962C8B-B14F-4D97-AF65-F5344CB8AC3E}">
        <p14:creationId xmlns:p14="http://schemas.microsoft.com/office/powerpoint/2010/main" val="377679278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8D351-4214-E200-BAF4-02CE5DF31A9E}"/>
              </a:ext>
            </a:extLst>
          </p:cNvPr>
          <p:cNvSpPr txBox="1"/>
          <p:nvPr/>
        </p:nvSpPr>
        <p:spPr>
          <a:xfrm>
            <a:off x="1959429" y="2628899"/>
            <a:ext cx="4678135" cy="707886"/>
          </a:xfrm>
          <a:prstGeom prst="rect">
            <a:avLst/>
          </a:prstGeom>
          <a:noFill/>
        </p:spPr>
        <p:txBody>
          <a:bodyPr wrap="square" rtlCol="0">
            <a:spAutoFit/>
          </a:bodyPr>
          <a:lstStyle/>
          <a:p>
            <a:pPr algn="ctr"/>
            <a:r>
              <a:rPr lang="en-IN" sz="4000" b="1" dirty="0">
                <a:solidFill>
                  <a:schemeClr val="bg2"/>
                </a:solidFill>
                <a:effectLst>
                  <a:outerShdw blurRad="38100" dist="38100" dir="2700000" algn="tl">
                    <a:srgbClr val="000000">
                      <a:alpha val="43137"/>
                    </a:srgbClr>
                  </a:outerShdw>
                </a:effectLst>
                <a:latin typeface="+mj-lt"/>
              </a:rPr>
              <a:t>THANK YOU!</a:t>
            </a:r>
          </a:p>
        </p:txBody>
      </p:sp>
    </p:spTree>
    <p:extLst>
      <p:ext uri="{BB962C8B-B14F-4D97-AF65-F5344CB8AC3E}">
        <p14:creationId xmlns:p14="http://schemas.microsoft.com/office/powerpoint/2010/main" val="9750888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5379" y="130629"/>
            <a:ext cx="5045527" cy="1077685"/>
          </a:xfrm>
        </p:spPr>
        <p:txBody>
          <a:bodyPr>
            <a:normAutofit/>
          </a:bodyPr>
          <a:lstStyle/>
          <a:p>
            <a:pPr algn="l"/>
            <a:r>
              <a:rPr lang="en-IN" sz="2800" b="1" dirty="0"/>
              <a:t>What is polynomial regression</a:t>
            </a:r>
            <a:endParaRPr lang="en-US" sz="2800" b="1" dirty="0"/>
          </a:p>
        </p:txBody>
      </p:sp>
      <p:sp>
        <p:nvSpPr>
          <p:cNvPr id="3" name="Content Placeholder 2">
            <a:extLst>
              <a:ext uri="{FF2B5EF4-FFF2-40B4-BE49-F238E27FC236}">
                <a16:creationId xmlns:a16="http://schemas.microsoft.com/office/drawing/2014/main" id="{2A9BF10C-5A55-A87D-6242-C2956899EDEB}"/>
              </a:ext>
            </a:extLst>
          </p:cNvPr>
          <p:cNvSpPr>
            <a:spLocks noGrp="1"/>
          </p:cNvSpPr>
          <p:nvPr>
            <p:ph sz="quarter" idx="4"/>
          </p:nvPr>
        </p:nvSpPr>
        <p:spPr>
          <a:xfrm>
            <a:off x="277586" y="1363435"/>
            <a:ext cx="8678635" cy="3649435"/>
          </a:xfrm>
        </p:spPr>
        <p:txBody>
          <a:bodyPr>
            <a:normAutofit lnSpcReduction="10000"/>
          </a:bodyPr>
          <a:lstStyle/>
          <a:p>
            <a:pPr marL="342900" indent="-342900" algn="l">
              <a:buFont typeface="Arial" panose="020B0604020202020204" pitchFamily="34" charset="0"/>
              <a:buChar char="•"/>
            </a:pPr>
            <a:r>
              <a:rPr lang="en-US" dirty="0"/>
              <a:t>Regression analysis that uses polynomials to the nth degree to model the connection between independent and dependent variables is known as polynomial regression.</a:t>
            </a:r>
          </a:p>
          <a:p>
            <a:pPr marL="342900" indent="-342900" algn="l">
              <a:buFont typeface="Arial" panose="020B0604020202020204" pitchFamily="34" charset="0"/>
              <a:buChar char="•"/>
            </a:pPr>
            <a:r>
              <a:rPr lang="en-US" dirty="0"/>
              <a:t>The least squares fitting technique is typically used to fit polynomial regression models which reduces the variance of the coefficients.</a:t>
            </a:r>
          </a:p>
          <a:p>
            <a:pPr marL="342900" indent="-342900" algn="l">
              <a:buFont typeface="Arial" panose="020B0604020202020204" pitchFamily="34" charset="0"/>
              <a:buChar char="•"/>
            </a:pPr>
            <a:r>
              <a:rPr lang="en-US" dirty="0"/>
              <a:t>Polynomial Regression is a special case of Linear Regression where we fit the polynomial equation on the data with a curvilinear relationship between the dependent and independent variables.</a:t>
            </a:r>
            <a:endParaRPr lang="en-IN" dirty="0"/>
          </a:p>
          <a:p>
            <a:endParaRPr lang="en-IN" dirty="0"/>
          </a:p>
        </p:txBody>
      </p:sp>
    </p:spTree>
    <p:extLst>
      <p:ext uri="{BB962C8B-B14F-4D97-AF65-F5344CB8AC3E}">
        <p14:creationId xmlns:p14="http://schemas.microsoft.com/office/powerpoint/2010/main" val="4170783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par>
                          <p:cTn id="7" fill="hold">
                            <p:stCondLst>
                              <p:cond delay="1000"/>
                            </p:stCondLst>
                            <p:childTnLst>
                              <p:par>
                                <p:cTn id="8" presetID="42"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anim calcmode="lin" valueType="num">
                                      <p:cBhvr>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anim calcmode="lin" valueType="num">
                                      <p:cBhvr>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anim calcmode="lin" valueType="num">
                                      <p:cBhvr>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EC4FB8-AB7D-190D-53D3-D721BBDF2E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188" y="1004207"/>
            <a:ext cx="6305550" cy="3250459"/>
          </a:xfrm>
        </p:spPr>
      </p:pic>
    </p:spTree>
    <p:extLst>
      <p:ext uri="{BB962C8B-B14F-4D97-AF65-F5344CB8AC3E}">
        <p14:creationId xmlns:p14="http://schemas.microsoft.com/office/powerpoint/2010/main" val="2113754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F8AF-8FF9-0425-AB68-21A7B6CDF620}"/>
              </a:ext>
            </a:extLst>
          </p:cNvPr>
          <p:cNvSpPr>
            <a:spLocks noGrp="1"/>
          </p:cNvSpPr>
          <p:nvPr>
            <p:ph type="title"/>
          </p:nvPr>
        </p:nvSpPr>
        <p:spPr>
          <a:xfrm>
            <a:off x="3771900" y="365024"/>
            <a:ext cx="5337934" cy="848378"/>
          </a:xfrm>
        </p:spPr>
        <p:txBody>
          <a:bodyPr>
            <a:normAutofit fontScale="90000"/>
          </a:bodyPr>
          <a:lstStyle/>
          <a:p>
            <a:pPr algn="l"/>
            <a:r>
              <a:rPr lang="en-US" sz="2700" b="1" i="0" dirty="0">
                <a:effectLst>
                  <a:outerShdw blurRad="38100" dist="38100" dir="2700000" algn="tl">
                    <a:srgbClr val="000000">
                      <a:alpha val="43137"/>
                    </a:srgbClr>
                  </a:outerShdw>
                </a:effectLst>
              </a:rPr>
              <a:t>Why do we use polynomial regression?</a:t>
            </a:r>
            <a:br>
              <a:rPr lang="en-US" b="0"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EAB72EB5-87A3-1483-3D58-EA0615DA27A6}"/>
              </a:ext>
            </a:extLst>
          </p:cNvPr>
          <p:cNvSpPr>
            <a:spLocks noGrp="1"/>
          </p:cNvSpPr>
          <p:nvPr>
            <p:ph idx="1"/>
          </p:nvPr>
        </p:nvSpPr>
        <p:spPr/>
        <p:txBody>
          <a:bodyPr>
            <a:normAutofit/>
          </a:bodyPr>
          <a:lstStyle/>
          <a:p>
            <a:pPr marL="0" indent="0">
              <a:buNone/>
            </a:pPr>
            <a:r>
              <a:rPr lang="en-US" sz="1100" b="0" i="0" dirty="0">
                <a:solidFill>
                  <a:schemeClr val="bg2"/>
                </a:solidFill>
                <a:effectLst/>
              </a:rPr>
              <a:t> If we try to use a simple linear regression in the above graph then the linear regression line won’t fit very well. It is very difficult to fit a linear regression line in the above graph with a low value of error. Hence we can try to use the polynomial regression to fit a polynomial line so that we can achieve a minimum error or minimum cost function. The equation of the polynomial regression for the above graph data would be:</a:t>
            </a:r>
            <a:endParaRPr lang="en-IN" sz="1100" dirty="0">
              <a:solidFill>
                <a:schemeClr val="bg2"/>
              </a:solidFill>
            </a:endParaRPr>
          </a:p>
        </p:txBody>
      </p:sp>
      <p:pic>
        <p:nvPicPr>
          <p:cNvPr id="4" name="Content Placeholder 4">
            <a:extLst>
              <a:ext uri="{FF2B5EF4-FFF2-40B4-BE49-F238E27FC236}">
                <a16:creationId xmlns:a16="http://schemas.microsoft.com/office/drawing/2014/main" id="{8F62C355-687E-9C96-3370-BA3C2FC1B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6" y="1975758"/>
            <a:ext cx="4228252" cy="3028950"/>
          </a:xfrm>
          <a:prstGeom prst="rect">
            <a:avLst/>
          </a:prstGeom>
        </p:spPr>
      </p:pic>
      <p:pic>
        <p:nvPicPr>
          <p:cNvPr id="2050" name="Picture 2">
            <a:extLst>
              <a:ext uri="{FF2B5EF4-FFF2-40B4-BE49-F238E27FC236}">
                <a16:creationId xmlns:a16="http://schemas.microsoft.com/office/drawing/2014/main" id="{857158B1-313E-DD5A-7A50-68B3F3336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108" y="1975758"/>
            <a:ext cx="45282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880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par>
                          <p:cTn id="7" fill="hold">
                            <p:stCondLst>
                              <p:cond delay="1100"/>
                            </p:stCondLst>
                            <p:childTnLst>
                              <p:par>
                                <p:cTn id="8" presetID="42"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anim calcmode="lin" valueType="num">
                                      <p:cBhvr>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F491-8A59-7C03-8906-F50BE2FB3DED}"/>
              </a:ext>
            </a:extLst>
          </p:cNvPr>
          <p:cNvSpPr>
            <a:spLocks noGrp="1"/>
          </p:cNvSpPr>
          <p:nvPr>
            <p:ph type="title"/>
          </p:nvPr>
        </p:nvSpPr>
        <p:spPr>
          <a:xfrm>
            <a:off x="3869871" y="204107"/>
            <a:ext cx="4839913" cy="808263"/>
          </a:xfrm>
        </p:spPr>
        <p:txBody>
          <a:bodyPr>
            <a:normAutofit/>
          </a:bodyPr>
          <a:lstStyle/>
          <a:p>
            <a:r>
              <a:rPr lang="en-IN" sz="2800" b="1" dirty="0"/>
              <a:t>When do we use Polynomial ?</a:t>
            </a:r>
          </a:p>
        </p:txBody>
      </p:sp>
      <p:sp>
        <p:nvSpPr>
          <p:cNvPr id="3" name="Content Placeholder 2">
            <a:extLst>
              <a:ext uri="{FF2B5EF4-FFF2-40B4-BE49-F238E27FC236}">
                <a16:creationId xmlns:a16="http://schemas.microsoft.com/office/drawing/2014/main" id="{4357F3DA-AF0D-8DF9-2121-50E9A38A4BD7}"/>
              </a:ext>
            </a:extLst>
          </p:cNvPr>
          <p:cNvSpPr>
            <a:spLocks noGrp="1"/>
          </p:cNvSpPr>
          <p:nvPr>
            <p:ph idx="1"/>
          </p:nvPr>
        </p:nvSpPr>
        <p:spPr/>
        <p:txBody>
          <a:bodyPr>
            <a:normAutofit/>
          </a:bodyPr>
          <a:lstStyle/>
          <a:p>
            <a:r>
              <a:rPr lang="en-US" sz="2400" dirty="0"/>
              <a:t>When we build our model, we discover that it performs terribly.</a:t>
            </a:r>
            <a:br>
              <a:rPr lang="en-US" sz="2400" dirty="0"/>
            </a:br>
            <a:r>
              <a:rPr lang="en-US" sz="2400" dirty="0"/>
              <a:t>We compare the actual value to the best fit line, which we forecasted, and find that there appears to be some sort of curve in the graph for the actual value, and our line is nowhere close to cutting the mean of the points.</a:t>
            </a:r>
            <a:br>
              <a:rPr lang="en-US" sz="2400" dirty="0"/>
            </a:br>
            <a:r>
              <a:rPr lang="en-US" sz="2400" dirty="0"/>
              <a:t>This is where polynomial regression comes into action; it forecasts the best fit line that follows the pattern (curve) of the data.</a:t>
            </a:r>
            <a:endParaRPr lang="en-IN" sz="2400" dirty="0"/>
          </a:p>
        </p:txBody>
      </p:sp>
    </p:spTree>
    <p:extLst>
      <p:ext uri="{BB962C8B-B14F-4D97-AF65-F5344CB8AC3E}">
        <p14:creationId xmlns:p14="http://schemas.microsoft.com/office/powerpoint/2010/main" val="2578658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9BBB-C21B-A9F4-956E-A7A510EFD9A5}"/>
              </a:ext>
            </a:extLst>
          </p:cNvPr>
          <p:cNvSpPr>
            <a:spLocks noGrp="1"/>
          </p:cNvSpPr>
          <p:nvPr>
            <p:ph type="title"/>
          </p:nvPr>
        </p:nvSpPr>
        <p:spPr>
          <a:xfrm>
            <a:off x="4122963" y="224336"/>
            <a:ext cx="4808765" cy="665571"/>
          </a:xfrm>
        </p:spPr>
        <p:txBody>
          <a:bodyPr>
            <a:normAutofit/>
          </a:bodyPr>
          <a:lstStyle/>
          <a:p>
            <a:pPr algn="l"/>
            <a:r>
              <a:rPr lang="en-IN" sz="2800" b="1" dirty="0"/>
              <a:t>Degree Of Polynomial</a:t>
            </a:r>
          </a:p>
        </p:txBody>
      </p:sp>
      <p:sp>
        <p:nvSpPr>
          <p:cNvPr id="3" name="Content Placeholder 2">
            <a:extLst>
              <a:ext uri="{FF2B5EF4-FFF2-40B4-BE49-F238E27FC236}">
                <a16:creationId xmlns:a16="http://schemas.microsoft.com/office/drawing/2014/main" id="{29DC9F2A-235F-65F8-1649-8C76E9C57419}"/>
              </a:ext>
            </a:extLst>
          </p:cNvPr>
          <p:cNvSpPr>
            <a:spLocks noGrp="1"/>
          </p:cNvSpPr>
          <p:nvPr>
            <p:ph idx="1"/>
          </p:nvPr>
        </p:nvSpPr>
        <p:spPr/>
        <p:txBody>
          <a:bodyPr>
            <a:normAutofit/>
          </a:bodyPr>
          <a:lstStyle/>
          <a:p>
            <a:r>
              <a:rPr lang="en-US" sz="1800" b="1" dirty="0"/>
              <a:t>The General Equation of Polynomial Regression is:</a:t>
            </a:r>
          </a:p>
          <a:p>
            <a:pPr marL="0" indent="0">
              <a:buNone/>
            </a:pPr>
            <a:r>
              <a:rPr kumimoji="0" lang="en-US" altLang="en-US" sz="1800" b="1" i="1" u="none" strike="noStrike" cap="none" normalizeH="0" baseline="0" dirty="0">
                <a:ln>
                  <a:noFill/>
                </a:ln>
                <a:effectLst/>
                <a:latin typeface="sohne"/>
              </a:rPr>
              <a:t>	</a:t>
            </a:r>
            <a:r>
              <a:rPr kumimoji="0" lang="en-US" altLang="en-US" sz="2000" b="0" i="1" u="none" strike="noStrike" cap="none" normalizeH="0" baseline="0" dirty="0">
                <a:ln>
                  <a:noFill/>
                </a:ln>
                <a:solidFill>
                  <a:schemeClr val="bg2"/>
                </a:solidFill>
                <a:effectLst/>
                <a:latin typeface="sohne"/>
              </a:rPr>
              <a:t>Y</a:t>
            </a:r>
            <a:r>
              <a:rPr kumimoji="0" lang="en-US" altLang="en-US" sz="2000" b="0" i="0" u="none" strike="noStrike" cap="none" normalizeH="0" baseline="0" dirty="0">
                <a:ln>
                  <a:noFill/>
                </a:ln>
                <a:solidFill>
                  <a:schemeClr val="bg2"/>
                </a:solidFill>
                <a:effectLst/>
                <a:latin typeface="sohne"/>
              </a:rPr>
              <a:t>=θo + θ₁</a:t>
            </a:r>
            <a:r>
              <a:rPr kumimoji="0" lang="en-US" altLang="en-US" sz="2000" b="0" i="1" u="none" strike="noStrike" cap="none" normalizeH="0" baseline="0" dirty="0">
                <a:ln>
                  <a:noFill/>
                </a:ln>
                <a:solidFill>
                  <a:schemeClr val="bg2"/>
                </a:solidFill>
                <a:effectLst/>
                <a:latin typeface="sohne"/>
              </a:rPr>
              <a:t>X </a:t>
            </a:r>
            <a:r>
              <a:rPr kumimoji="0" lang="en-US" altLang="en-US" sz="2000" b="0" i="0" u="none" strike="noStrike" cap="none" normalizeH="0" baseline="0" dirty="0">
                <a:ln>
                  <a:noFill/>
                </a:ln>
                <a:solidFill>
                  <a:schemeClr val="bg2"/>
                </a:solidFill>
                <a:effectLst/>
                <a:latin typeface="sohne"/>
              </a:rPr>
              <a:t>+ θ₂</a:t>
            </a:r>
            <a:r>
              <a:rPr kumimoji="0" lang="en-US" altLang="en-US" sz="2000" b="0" i="1" u="none" strike="noStrike" cap="none" normalizeH="0" baseline="0" dirty="0">
                <a:ln>
                  <a:noFill/>
                </a:ln>
                <a:solidFill>
                  <a:schemeClr val="bg2"/>
                </a:solidFill>
                <a:effectLst/>
                <a:latin typeface="sohne"/>
              </a:rPr>
              <a:t>X</a:t>
            </a:r>
            <a:r>
              <a:rPr kumimoji="0" lang="en-US" altLang="en-US" sz="2000" b="0" i="0" u="none" strike="noStrike" cap="none" normalizeH="0" baseline="0" dirty="0">
                <a:ln>
                  <a:noFill/>
                </a:ln>
                <a:solidFill>
                  <a:schemeClr val="bg2"/>
                </a:solidFill>
                <a:effectLst/>
                <a:latin typeface="sohne"/>
              </a:rPr>
              <a:t>² + … + θₘXᵐ + </a:t>
            </a:r>
            <a:r>
              <a:rPr kumimoji="0" lang="en-US" altLang="en-US" sz="2000" b="1" i="0" u="none" strike="noStrike" cap="none" normalizeH="0" baseline="0" dirty="0">
                <a:ln>
                  <a:noFill/>
                </a:ln>
                <a:solidFill>
                  <a:schemeClr val="bg2"/>
                </a:solidFill>
                <a:effectLst/>
                <a:latin typeface="sohne"/>
              </a:rPr>
              <a:t>residual error</a:t>
            </a:r>
            <a:endParaRPr kumimoji="0" lang="en-US" altLang="en-US" sz="2000" b="0" i="0" u="none" strike="noStrike" cap="none" normalizeH="0" baseline="0" dirty="0">
              <a:ln>
                <a:noFill/>
              </a:ln>
              <a:solidFill>
                <a:schemeClr val="bg2"/>
              </a:solidFill>
              <a:effectLst/>
            </a:endParaRPr>
          </a:p>
          <a:p>
            <a:r>
              <a:rPr lang="en-US" sz="2000" b="1" i="0" dirty="0">
                <a:effectLst/>
              </a:rPr>
              <a:t>How to find the right degree of the equation?</a:t>
            </a:r>
          </a:p>
          <a:p>
            <a:pPr marL="0" indent="0" algn="l">
              <a:buNone/>
            </a:pPr>
            <a:r>
              <a:rPr lang="en-US" sz="2000" b="1" dirty="0"/>
              <a:t>	</a:t>
            </a:r>
            <a:r>
              <a:rPr lang="en-US" sz="1400" dirty="0"/>
              <a:t>We can use the following methods to determine the ideal degree for the model to avoid over- or </a:t>
            </a:r>
          </a:p>
          <a:p>
            <a:pPr marL="0" indent="0" algn="l">
              <a:buNone/>
            </a:pPr>
            <a:r>
              <a:rPr lang="en-US" sz="1400" b="1" dirty="0"/>
              <a:t>	</a:t>
            </a:r>
            <a:r>
              <a:rPr lang="en-US" sz="1400" dirty="0"/>
              <a:t>under-fitting</a:t>
            </a:r>
            <a:r>
              <a:rPr lang="en-US" sz="1400" b="1" dirty="0"/>
              <a:t>.</a:t>
            </a:r>
          </a:p>
          <a:p>
            <a:pPr marL="685800" lvl="1"/>
            <a:r>
              <a:rPr lang="en-US" sz="1800" dirty="0"/>
              <a:t>Forward Selection, the degree is raised until it becomes significant enough to designate the ideal model.</a:t>
            </a:r>
          </a:p>
          <a:p>
            <a:pPr marL="685800" lvl="1"/>
            <a:r>
              <a:rPr lang="en-US" sz="1800"/>
              <a:t>Backward Selection </a:t>
            </a:r>
            <a:r>
              <a:rPr lang="en-US" sz="1800" dirty="0"/>
              <a:t>reduces the degree until it becomes important enough to determine the best model.</a:t>
            </a:r>
          </a:p>
          <a:p>
            <a:pPr algn="l"/>
            <a:endParaRPr lang="en-US" sz="2000" b="1" i="0" dirty="0">
              <a:effectLst/>
            </a:endParaRPr>
          </a:p>
          <a:p>
            <a:endParaRPr kumimoji="0" lang="en-US" altLang="en-US" sz="2000" b="1" i="0" u="none" strike="noStrike" cap="none" normalizeH="0" baseline="0" dirty="0">
              <a:ln>
                <a:noFill/>
              </a:ln>
              <a:effectLst/>
              <a:latin typeface="sohne"/>
            </a:endParaRPr>
          </a:p>
          <a:p>
            <a:endParaRPr kumimoji="0" lang="en-US" altLang="en-US" sz="20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2152239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776EDDF-C67B-AC77-B7A0-DC58F82DB6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4159" y="1281793"/>
            <a:ext cx="7198271" cy="3455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E5E474-EF6C-9222-F12C-951EC71FADF8}"/>
              </a:ext>
            </a:extLst>
          </p:cNvPr>
          <p:cNvSpPr txBox="1"/>
          <p:nvPr/>
        </p:nvSpPr>
        <p:spPr>
          <a:xfrm>
            <a:off x="2375807" y="832757"/>
            <a:ext cx="6351814" cy="369332"/>
          </a:xfrm>
          <a:prstGeom prst="rect">
            <a:avLst/>
          </a:prstGeom>
          <a:noFill/>
        </p:spPr>
        <p:txBody>
          <a:bodyPr wrap="square" rtlCol="0">
            <a:spAutoFit/>
          </a:bodyPr>
          <a:lstStyle/>
          <a:p>
            <a:r>
              <a:rPr lang="en-US" sz="1800" b="1" i="0" dirty="0">
                <a:solidFill>
                  <a:srgbClr val="292929"/>
                </a:solidFill>
                <a:effectLst>
                  <a:outerShdw blurRad="38100" dist="38100" dir="2700000" algn="tl">
                    <a:srgbClr val="000000">
                      <a:alpha val="43137"/>
                    </a:srgbClr>
                  </a:outerShdw>
                </a:effectLst>
              </a:rPr>
              <a:t>Let’s look at the shapes of polynomials of different degrees</a:t>
            </a:r>
            <a:r>
              <a:rPr lang="en-US" b="1" i="0" dirty="0">
                <a:solidFill>
                  <a:srgbClr val="292929"/>
                </a:solidFill>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91517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7ED6-474C-4C17-7585-C0700968FBCE}"/>
              </a:ext>
            </a:extLst>
          </p:cNvPr>
          <p:cNvSpPr>
            <a:spLocks noGrp="1"/>
          </p:cNvSpPr>
          <p:nvPr>
            <p:ph type="title"/>
          </p:nvPr>
        </p:nvSpPr>
        <p:spPr>
          <a:xfrm>
            <a:off x="2237014" y="224337"/>
            <a:ext cx="6906986" cy="820692"/>
          </a:xfrm>
        </p:spPr>
        <p:txBody>
          <a:bodyPr>
            <a:normAutofit/>
          </a:bodyPr>
          <a:lstStyle/>
          <a:p>
            <a:r>
              <a:rPr lang="en-IN" sz="2800" b="1" dirty="0"/>
              <a:t>Algorithm Of Polynomial Regression</a:t>
            </a:r>
          </a:p>
        </p:txBody>
      </p:sp>
      <p:sp>
        <p:nvSpPr>
          <p:cNvPr id="3" name="Content Placeholder 2">
            <a:extLst>
              <a:ext uri="{FF2B5EF4-FFF2-40B4-BE49-F238E27FC236}">
                <a16:creationId xmlns:a16="http://schemas.microsoft.com/office/drawing/2014/main" id="{77D0B70F-7A4D-6037-6B1E-A3DC23CABC22}"/>
              </a:ext>
            </a:extLst>
          </p:cNvPr>
          <p:cNvSpPr>
            <a:spLocks noGrp="1"/>
          </p:cNvSpPr>
          <p:nvPr>
            <p:ph idx="1"/>
          </p:nvPr>
        </p:nvSpPr>
        <p:spPr/>
        <p:txBody>
          <a:bodyPr>
            <a:normAutofit fontScale="85000" lnSpcReduction="20000"/>
          </a:bodyPr>
          <a:lstStyle/>
          <a:p>
            <a:r>
              <a:rPr lang="en-IN" dirty="0"/>
              <a:t>Step 1 : Input order of polynomial to be fit m.</a:t>
            </a:r>
          </a:p>
          <a:p>
            <a:r>
              <a:rPr lang="en-IN" dirty="0"/>
              <a:t>Step 2 : Input number of data points n.</a:t>
            </a:r>
          </a:p>
          <a:p>
            <a:r>
              <a:rPr lang="en-IN" dirty="0"/>
              <a:t>Step 3 : If n &lt; m + 1, print out an error message that regression is impossible and terminate the process . If n&gt;= m+1, continue.</a:t>
            </a:r>
          </a:p>
          <a:p>
            <a:r>
              <a:rPr lang="en-IN" dirty="0"/>
              <a:t>Step 4 : Compute the elements of the normal equation of the form of an augmented matrix.</a:t>
            </a:r>
          </a:p>
          <a:p>
            <a:r>
              <a:rPr lang="en-IN" dirty="0"/>
              <a:t>Step 5 : Solve the augmented matrix for the coefficients a0,a1,a2,…,an using an elimination method.</a:t>
            </a:r>
          </a:p>
          <a:p>
            <a:r>
              <a:rPr lang="en-IN" dirty="0"/>
              <a:t>Step 6 : Print out the coefficients.</a:t>
            </a:r>
          </a:p>
        </p:txBody>
      </p:sp>
    </p:spTree>
    <p:extLst>
      <p:ext uri="{BB962C8B-B14F-4D97-AF65-F5344CB8AC3E}">
        <p14:creationId xmlns:p14="http://schemas.microsoft.com/office/powerpoint/2010/main" val="3938996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250" fill="hold"/>
                                        <p:tgtEl>
                                          <p:spTgt spid="2"/>
                                        </p:tgtEl>
                                        <p:attrNameLst>
                                          <p:attrName>style.textDecorationUnderline</p:attrName>
                                        </p:attrNameLst>
                                      </p:cBhvr>
                                      <p:to>
                                        <p:strVal val="true"/>
                                      </p:to>
                                    </p:set>
                                  </p:childTnLst>
                                </p:cTn>
                              </p:par>
                            </p:childTnLst>
                          </p:cTn>
                        </p:par>
                        <p:par>
                          <p:cTn id="7" fill="hold">
                            <p:stCondLst>
                              <p:cond delay="550"/>
                            </p:stCondLst>
                            <p:childTnLst>
                              <p:par>
                                <p:cTn id="8" presetID="10"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1050"/>
                            </p:stCondLst>
                            <p:childTnLst>
                              <p:par>
                                <p:cTn id="12" presetID="10" presetClass="entr" presetSubtype="0" fill="hold" grpId="0"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2050"/>
                            </p:stCondLst>
                            <p:childTnLst>
                              <p:par>
                                <p:cTn id="16" presetID="10" presetClass="entr" presetSubtype="0" fill="hold" grpId="0" nodeType="after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3050"/>
                            </p:stCondLst>
                            <p:childTnLst>
                              <p:par>
                                <p:cTn id="20" presetID="10"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4050"/>
                            </p:stCondLst>
                            <p:childTnLst>
                              <p:par>
                                <p:cTn id="24" presetID="10" presetClass="entr" presetSubtype="0" fill="hold" grpId="0" nodeType="afterEffect">
                                  <p:stCondLst>
                                    <p:cond delay="50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par>
                          <p:cTn id="27" fill="hold">
                            <p:stCondLst>
                              <p:cond delay="5050"/>
                            </p:stCondLst>
                            <p:childTnLst>
                              <p:par>
                                <p:cTn id="28" presetID="10" presetClass="entr" presetSubtype="0" fill="hold" grpId="0" nodeType="afterEffect">
                                  <p:stCondLst>
                                    <p:cond delay="50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On-screen Show (16:9)</PresentationFormat>
  <Paragraphs>84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Bahnschrift SemiBold</vt:lpstr>
      <vt:lpstr>Calibri</vt:lpstr>
      <vt:lpstr>Lato</vt:lpstr>
      <vt:lpstr>sohne</vt:lpstr>
      <vt:lpstr>source-serif-pro</vt:lpstr>
      <vt:lpstr>Office Theme</vt:lpstr>
      <vt:lpstr>POLYNOMIAL REGRESSION</vt:lpstr>
      <vt:lpstr>AGENDA</vt:lpstr>
      <vt:lpstr>What is polynomial regression</vt:lpstr>
      <vt:lpstr>PowerPoint Presentation</vt:lpstr>
      <vt:lpstr>Why do we use polynomial regression? </vt:lpstr>
      <vt:lpstr>When do we use Polynomial ?</vt:lpstr>
      <vt:lpstr>Degree Of Polynomial</vt:lpstr>
      <vt:lpstr>PowerPoint Presentation</vt:lpstr>
      <vt:lpstr>Algorithm Of Polynomial Regression</vt:lpstr>
      <vt:lpstr>PowerPoint Presentation</vt:lpstr>
      <vt:lpstr>Now, the value of b is found out by matrix multiplication. For Multiple variable the matrix calculation is done by:</vt:lpstr>
      <vt:lpstr>Example Of Polynomial regression</vt:lpstr>
      <vt:lpstr>Solution</vt:lpstr>
      <vt:lpstr>PowerPoint Presentation</vt:lpstr>
      <vt:lpstr>Cost Function of Polynomial Regression</vt:lpstr>
      <vt:lpstr>Gradient Descent for Polynomial Regression </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2023-03-19T09:09:53Z</dcterms:modified>
</cp:coreProperties>
</file>