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57" autoAdjust="0"/>
  </p:normalViewPr>
  <p:slideViewPr>
    <p:cSldViewPr snapToGrid="0" showGuides="1">
      <p:cViewPr varScale="1">
        <p:scale>
          <a:sx n="73" d="100"/>
          <a:sy n="73" d="100"/>
        </p:scale>
        <p:origin x="40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506557-E883-4969-B326-6D2CEDCD2C54}"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1040184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506557-E883-4969-B326-6D2CEDCD2C54}"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3423008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506557-E883-4969-B326-6D2CEDCD2C54}"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250971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506557-E883-4969-B326-6D2CEDCD2C54}"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3EC4D-CE63-4865-B131-B8B3B1141DE1}"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59900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506557-E883-4969-B326-6D2CEDCD2C54}"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2984588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506557-E883-4969-B326-6D2CEDCD2C54}" type="datetimeFigureOut">
              <a:rPr lang="en-IN" smtClean="0"/>
              <a:t>28-05-2025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3079565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506557-E883-4969-B326-6D2CEDCD2C54}" type="datetimeFigureOut">
              <a:rPr lang="en-IN" smtClean="0"/>
              <a:t>28-05-2025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1905530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6557-E883-4969-B326-6D2CEDCD2C54}"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3068173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6557-E883-4969-B326-6D2CEDCD2C54}"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259012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506557-E883-4969-B326-6D2CEDCD2C54}"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2638477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06557-E883-4969-B326-6D2CEDCD2C54}" type="datetimeFigureOut">
              <a:rPr lang="en-IN" smtClean="0"/>
              <a:t>28-05-2025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3507694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506557-E883-4969-B326-6D2CEDCD2C54}"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784574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506557-E883-4969-B326-6D2CEDCD2C54}" type="datetimeFigureOut">
              <a:rPr lang="en-IN" smtClean="0"/>
              <a:t>28-05-2025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47560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506557-E883-4969-B326-6D2CEDCD2C54}" type="datetimeFigureOut">
              <a:rPr lang="en-IN" smtClean="0"/>
              <a:t>28-05-2025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4085881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506557-E883-4969-B326-6D2CEDCD2C54}" type="datetimeFigureOut">
              <a:rPr lang="en-IN" smtClean="0"/>
              <a:t>28-05-2025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2616061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506557-E883-4969-B326-6D2CEDCD2C54}"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754490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506557-E883-4969-B326-6D2CEDCD2C54}" type="datetimeFigureOut">
              <a:rPr lang="en-IN" smtClean="0"/>
              <a:t>28-05-2025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D3EC4D-CE63-4865-B131-B8B3B1141DE1}" type="slidenum">
              <a:rPr lang="en-IN" smtClean="0"/>
              <a:t>‹#›</a:t>
            </a:fld>
            <a:endParaRPr lang="en-IN"/>
          </a:p>
        </p:txBody>
      </p:sp>
    </p:spTree>
    <p:extLst>
      <p:ext uri="{BB962C8B-B14F-4D97-AF65-F5344CB8AC3E}">
        <p14:creationId xmlns:p14="http://schemas.microsoft.com/office/powerpoint/2010/main" val="380328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E506557-E883-4969-B326-6D2CEDCD2C54}" type="datetimeFigureOut">
              <a:rPr lang="en-IN" smtClean="0"/>
              <a:t>28-05-2025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DD3EC4D-CE63-4865-B131-B8B3B1141DE1}" type="slidenum">
              <a:rPr lang="en-IN" smtClean="0"/>
              <a:t>‹#›</a:t>
            </a:fld>
            <a:endParaRPr lang="en-IN"/>
          </a:p>
        </p:txBody>
      </p:sp>
    </p:spTree>
    <p:extLst>
      <p:ext uri="{BB962C8B-B14F-4D97-AF65-F5344CB8AC3E}">
        <p14:creationId xmlns:p14="http://schemas.microsoft.com/office/powerpoint/2010/main" val="28494340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irls wearing medical masks while social distancing">
            <a:extLst>
              <a:ext uri="{FF2B5EF4-FFF2-40B4-BE49-F238E27FC236}">
                <a16:creationId xmlns:a16="http://schemas.microsoft.com/office/drawing/2014/main" id="{9DB10375-8ECF-74DF-4A79-21058F40F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98373BF-347E-ACF3-6B83-42AE45FE99CD}"/>
              </a:ext>
            </a:extLst>
          </p:cNvPr>
          <p:cNvSpPr>
            <a:spLocks noGrp="1"/>
          </p:cNvSpPr>
          <p:nvPr>
            <p:ph type="ctrTitle"/>
          </p:nvPr>
        </p:nvSpPr>
        <p:spPr>
          <a:xfrm>
            <a:off x="1584444" y="433278"/>
            <a:ext cx="9165072" cy="2910813"/>
          </a:xfrm>
        </p:spPr>
        <p:txBody>
          <a:bodyPr>
            <a:normAutofit/>
          </a:bodyPr>
          <a:lstStyle/>
          <a:p>
            <a:r>
              <a:rPr lang="en-IN" dirty="0">
                <a:solidFill>
                  <a:schemeClr val="tx1">
                    <a:lumMod val="95000"/>
                  </a:schemeClr>
                </a:solidFill>
                <a:latin typeface="Arial Black" panose="020B0A04020102020204" pitchFamily="34" charset="0"/>
              </a:rPr>
              <a:t>THE</a:t>
            </a:r>
            <a:r>
              <a:rPr lang="en-IN" dirty="0">
                <a:solidFill>
                  <a:schemeClr val="bg1"/>
                </a:solidFill>
                <a:latin typeface="Arial Black" panose="020B0A04020102020204" pitchFamily="34" charset="0"/>
              </a:rPr>
              <a:t> </a:t>
            </a:r>
            <a:r>
              <a:rPr lang="en-IN" dirty="0">
                <a:solidFill>
                  <a:schemeClr val="tx1">
                    <a:lumMod val="95000"/>
                  </a:schemeClr>
                </a:solidFill>
                <a:latin typeface="Arial Black" panose="020B0A04020102020204" pitchFamily="34" charset="0"/>
              </a:rPr>
              <a:t>IMPACT OF SMARTPHONES</a:t>
            </a:r>
            <a:br>
              <a:rPr lang="en-IN" dirty="0"/>
            </a:br>
            <a:endParaRPr lang="en-IN" dirty="0"/>
          </a:p>
        </p:txBody>
      </p:sp>
      <p:sp>
        <p:nvSpPr>
          <p:cNvPr id="3" name="Subtitle 2">
            <a:extLst>
              <a:ext uri="{FF2B5EF4-FFF2-40B4-BE49-F238E27FC236}">
                <a16:creationId xmlns:a16="http://schemas.microsoft.com/office/drawing/2014/main" id="{45EA2EE8-9FB1-EB86-BD19-77CC56CA1891}"/>
              </a:ext>
            </a:extLst>
          </p:cNvPr>
          <p:cNvSpPr>
            <a:spLocks noGrp="1"/>
          </p:cNvSpPr>
          <p:nvPr>
            <p:ph type="subTitle" idx="1"/>
          </p:nvPr>
        </p:nvSpPr>
        <p:spPr>
          <a:xfrm>
            <a:off x="1967408" y="3429000"/>
            <a:ext cx="8782108" cy="2169041"/>
          </a:xfrm>
        </p:spPr>
        <p:txBody>
          <a:bodyPr/>
          <a:lstStyle/>
          <a:p>
            <a:r>
              <a:rPr lang="en-US" sz="4000" b="1" dirty="0">
                <a:solidFill>
                  <a:schemeClr val="tx2">
                    <a:lumMod val="10000"/>
                  </a:schemeClr>
                </a:solidFill>
              </a:rPr>
              <a:t>"</a:t>
            </a:r>
            <a:r>
              <a:rPr lang="en-US" sz="4000" b="1" dirty="0">
                <a:solidFill>
                  <a:schemeClr val="tx2">
                    <a:lumMod val="10000"/>
                  </a:schemeClr>
                </a:solidFill>
                <a:latin typeface="Arial Black" panose="020B0A04020102020204" pitchFamily="34" charset="0"/>
              </a:rPr>
              <a:t>How do smartphones impact our lives"</a:t>
            </a:r>
            <a:endParaRPr lang="en-US" sz="4000" dirty="0">
              <a:solidFill>
                <a:schemeClr val="tx2">
                  <a:lumMod val="10000"/>
                </a:schemeClr>
              </a:solidFill>
              <a:latin typeface="Arial Black" panose="020B0A04020102020204" pitchFamily="34" charset="0"/>
            </a:endParaRPr>
          </a:p>
          <a:p>
            <a:endParaRPr lang="en-IN" dirty="0"/>
          </a:p>
        </p:txBody>
      </p:sp>
    </p:spTree>
    <p:extLst>
      <p:ext uri="{BB962C8B-B14F-4D97-AF65-F5344CB8AC3E}">
        <p14:creationId xmlns:p14="http://schemas.microsoft.com/office/powerpoint/2010/main" val="46662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1494768374">
            <a:extLst>
              <a:ext uri="{FF2B5EF4-FFF2-40B4-BE49-F238E27FC236}">
                <a16:creationId xmlns:a16="http://schemas.microsoft.com/office/drawing/2014/main" id="{CBD306BF-BD3B-4265-E310-0E9342578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6715"/>
            <a:ext cx="12061370" cy="68387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0E23F0F-FBEE-385A-4626-83B997B0E939}"/>
              </a:ext>
            </a:extLst>
          </p:cNvPr>
          <p:cNvSpPr>
            <a:spLocks noGrp="1"/>
          </p:cNvSpPr>
          <p:nvPr>
            <p:ph type="title"/>
          </p:nvPr>
        </p:nvSpPr>
        <p:spPr/>
        <p:txBody>
          <a:bodyPr/>
          <a:lstStyle/>
          <a:p>
            <a:r>
              <a:rPr lang="en-IN" dirty="0">
                <a:solidFill>
                  <a:schemeClr val="accent1">
                    <a:lumMod val="40000"/>
                    <a:lumOff val="60000"/>
                  </a:schemeClr>
                </a:solidFill>
                <a:latin typeface="Algerian" panose="04020705040A02060702" pitchFamily="82" charset="0"/>
              </a:rPr>
              <a:t>The key features about the impact of smartphones</a:t>
            </a:r>
          </a:p>
        </p:txBody>
      </p:sp>
      <p:sp>
        <p:nvSpPr>
          <p:cNvPr id="3" name="Content Placeholder 2">
            <a:extLst>
              <a:ext uri="{FF2B5EF4-FFF2-40B4-BE49-F238E27FC236}">
                <a16:creationId xmlns:a16="http://schemas.microsoft.com/office/drawing/2014/main" id="{CA4425F2-FD40-4693-242C-AA029A149150}"/>
              </a:ext>
            </a:extLst>
          </p:cNvPr>
          <p:cNvSpPr>
            <a:spLocks noGrp="1"/>
          </p:cNvSpPr>
          <p:nvPr>
            <p:ph idx="1"/>
          </p:nvPr>
        </p:nvSpPr>
        <p:spPr>
          <a:xfrm>
            <a:off x="1576251" y="2081348"/>
            <a:ext cx="9353006" cy="3739507"/>
          </a:xfrm>
        </p:spPr>
        <p:txBody>
          <a:bodyPr>
            <a:normAutofit fontScale="32500" lnSpcReduction="20000"/>
          </a:bodyPr>
          <a:lstStyle/>
          <a:p>
            <a:pPr marL="0" indent="0">
              <a:buNone/>
            </a:pPr>
            <a:r>
              <a:rPr lang="en-IN" sz="4900" dirty="0">
                <a:ln w="0"/>
                <a:solidFill>
                  <a:schemeClr val="accent1"/>
                </a:solidFill>
                <a:effectLst>
                  <a:outerShdw blurRad="38100" dist="25400" dir="5400000" algn="ctr" rotWithShape="0">
                    <a:srgbClr val="6E747A">
                      <a:alpha val="43000"/>
                    </a:srgbClr>
                  </a:outerShdw>
                </a:effectLst>
              </a:rPr>
              <a:t>✅ Positive Impacts</a:t>
            </a:r>
          </a:p>
          <a:p>
            <a:pPr>
              <a:buFont typeface="+mj-lt"/>
              <a:buAutoNum type="arabicPeriod"/>
            </a:pPr>
            <a:r>
              <a:rPr lang="en-US" sz="4900" b="1" dirty="0">
                <a:solidFill>
                  <a:schemeClr val="accent1">
                    <a:lumMod val="40000"/>
                    <a:lumOff val="60000"/>
                  </a:schemeClr>
                </a:solidFill>
              </a:rPr>
              <a:t>Improved Communication</a:t>
            </a:r>
            <a:r>
              <a:rPr lang="en-US" sz="4900" dirty="0">
                <a:solidFill>
                  <a:schemeClr val="accent1">
                    <a:lumMod val="40000"/>
                    <a:lumOff val="60000"/>
                  </a:schemeClr>
                </a:solidFill>
              </a:rPr>
              <a:t> </a:t>
            </a:r>
            <a:r>
              <a:rPr lang="en-US" sz="3600" dirty="0"/>
              <a:t>– </a:t>
            </a:r>
            <a:r>
              <a:rPr lang="en-US" sz="4900" dirty="0"/>
              <a:t>Instant messaging, video calls, and social media enhance global connectivity.</a:t>
            </a:r>
          </a:p>
          <a:p>
            <a:pPr>
              <a:buFont typeface="+mj-lt"/>
              <a:buAutoNum type="arabicPeriod"/>
            </a:pPr>
            <a:r>
              <a:rPr lang="en-US" sz="5000" b="1" dirty="0">
                <a:solidFill>
                  <a:schemeClr val="accent1">
                    <a:lumMod val="40000"/>
                    <a:lumOff val="60000"/>
                  </a:schemeClr>
                </a:solidFill>
              </a:rPr>
              <a:t>Easy Access to Information</a:t>
            </a:r>
            <a:r>
              <a:rPr lang="en-US" sz="5000" dirty="0">
                <a:solidFill>
                  <a:schemeClr val="accent1">
                    <a:lumMod val="40000"/>
                    <a:lumOff val="60000"/>
                  </a:schemeClr>
                </a:solidFill>
              </a:rPr>
              <a:t> </a:t>
            </a:r>
            <a:r>
              <a:rPr lang="en-US" sz="5000" dirty="0"/>
              <a:t>– Internet access allows quick information retrieval anytime, anywhere.</a:t>
            </a:r>
          </a:p>
          <a:p>
            <a:pPr>
              <a:buFont typeface="+mj-lt"/>
              <a:buAutoNum type="arabicPeriod"/>
            </a:pPr>
            <a:r>
              <a:rPr lang="en-US" sz="5000" b="1" dirty="0">
                <a:solidFill>
                  <a:schemeClr val="accent1">
                    <a:lumMod val="40000"/>
                    <a:lumOff val="60000"/>
                  </a:schemeClr>
                </a:solidFill>
              </a:rPr>
              <a:t>Productivity and Learning</a:t>
            </a:r>
            <a:r>
              <a:rPr lang="en-US" sz="5000" dirty="0">
                <a:solidFill>
                  <a:schemeClr val="accent1">
                    <a:lumMod val="40000"/>
                    <a:lumOff val="60000"/>
                  </a:schemeClr>
                </a:solidFill>
              </a:rPr>
              <a:t> </a:t>
            </a:r>
            <a:r>
              <a:rPr lang="en-US" sz="5000" dirty="0"/>
              <a:t>– Apps and tools for education, work, and time management boost efficiency.</a:t>
            </a:r>
          </a:p>
          <a:p>
            <a:pPr>
              <a:buFont typeface="+mj-lt"/>
              <a:buAutoNum type="arabicPeriod"/>
            </a:pPr>
            <a:r>
              <a:rPr lang="en-US" sz="5000" b="1" dirty="0">
                <a:solidFill>
                  <a:schemeClr val="accent1">
                    <a:lumMod val="40000"/>
                    <a:lumOff val="60000"/>
                  </a:schemeClr>
                </a:solidFill>
              </a:rPr>
              <a:t>Navigation and Safety</a:t>
            </a:r>
            <a:r>
              <a:rPr lang="en-US" sz="5000" dirty="0">
                <a:solidFill>
                  <a:schemeClr val="accent1">
                    <a:lumMod val="40000"/>
                    <a:lumOff val="60000"/>
                  </a:schemeClr>
                </a:solidFill>
              </a:rPr>
              <a:t> </a:t>
            </a:r>
            <a:r>
              <a:rPr lang="en-US" sz="5000" dirty="0"/>
              <a:t>– GPS helps with travel and location tracking for safety and convenience.</a:t>
            </a:r>
          </a:p>
          <a:p>
            <a:pPr>
              <a:buFont typeface="+mj-lt"/>
              <a:buAutoNum type="arabicPeriod"/>
            </a:pPr>
            <a:r>
              <a:rPr lang="en-US" sz="5000" b="1" dirty="0">
                <a:solidFill>
                  <a:schemeClr val="accent1">
                    <a:lumMod val="40000"/>
                    <a:lumOff val="60000"/>
                  </a:schemeClr>
                </a:solidFill>
              </a:rPr>
              <a:t>Entertainment</a:t>
            </a:r>
            <a:r>
              <a:rPr lang="en-US" sz="5000" dirty="0">
                <a:solidFill>
                  <a:schemeClr val="accent1">
                    <a:lumMod val="40000"/>
                    <a:lumOff val="60000"/>
                  </a:schemeClr>
                </a:solidFill>
              </a:rPr>
              <a:t> </a:t>
            </a:r>
            <a:r>
              <a:rPr lang="en-US" sz="5000" dirty="0"/>
              <a:t>– Access to music, videos, games, and social media for leisure and relaxation.</a:t>
            </a:r>
          </a:p>
          <a:p>
            <a:endParaRPr lang="en-IN" dirty="0"/>
          </a:p>
        </p:txBody>
      </p:sp>
    </p:spTree>
    <p:extLst>
      <p:ext uri="{BB962C8B-B14F-4D97-AF65-F5344CB8AC3E}">
        <p14:creationId xmlns:p14="http://schemas.microsoft.com/office/powerpoint/2010/main" val="192124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cared annoyed girl watching phone and closing her mouth.">
            <a:extLst>
              <a:ext uri="{FF2B5EF4-FFF2-40B4-BE49-F238E27FC236}">
                <a16:creationId xmlns:a16="http://schemas.microsoft.com/office/drawing/2014/main" id="{4A418D3E-119C-A3A2-BBD1-BE0E38817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B5C3449-7142-0472-4DAB-507DB2D8974C}"/>
              </a:ext>
            </a:extLst>
          </p:cNvPr>
          <p:cNvSpPr>
            <a:spLocks noGrp="1"/>
          </p:cNvSpPr>
          <p:nvPr>
            <p:ph type="title"/>
          </p:nvPr>
        </p:nvSpPr>
        <p:spPr>
          <a:xfrm>
            <a:off x="919119" y="403641"/>
            <a:ext cx="4271190" cy="1207446"/>
          </a:xfrm>
        </p:spPr>
        <p:style>
          <a:lnRef idx="1">
            <a:schemeClr val="dk1"/>
          </a:lnRef>
          <a:fillRef idx="2">
            <a:schemeClr val="dk1"/>
          </a:fillRef>
          <a:effectRef idx="1">
            <a:schemeClr val="dk1"/>
          </a:effectRef>
          <a:fontRef idx="minor">
            <a:schemeClr val="dk1"/>
          </a:fontRef>
        </p:style>
        <p:txBody>
          <a:bodyPr>
            <a:normAutofit/>
          </a:bodyPr>
          <a:lstStyle/>
          <a:p>
            <a:r>
              <a:rPr lang="en-IN" sz="2800" dirty="0"/>
              <a:t>⚠️ </a:t>
            </a:r>
            <a:r>
              <a:rPr lang="en-IN" sz="2800" b="1" dirty="0">
                <a:latin typeface="Algerian" panose="04020705040A02060702" pitchFamily="82" charset="0"/>
              </a:rPr>
              <a:t>Negative Impacts</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ECB5ABE1-CFB8-5F08-85F7-4C5ACDD8E62C}"/>
              </a:ext>
            </a:extLst>
          </p:cNvPr>
          <p:cNvSpPr>
            <a:spLocks noGrp="1"/>
          </p:cNvSpPr>
          <p:nvPr>
            <p:ph idx="1"/>
          </p:nvPr>
        </p:nvSpPr>
        <p:spPr>
          <a:xfrm>
            <a:off x="919119" y="1863635"/>
            <a:ext cx="9670504" cy="4590724"/>
          </a:xfrm>
        </p:spPr>
        <p:txBody>
          <a:bodyPr>
            <a:normAutofit fontScale="92500" lnSpcReduction="10000"/>
          </a:bodyPr>
          <a:lstStyle/>
          <a:p>
            <a:pPr>
              <a:buFont typeface="+mj-lt"/>
              <a:buAutoNum type="arabicPeriod"/>
            </a:pPr>
            <a:r>
              <a:rPr lang="en-US" sz="2400" b="1" dirty="0">
                <a:solidFill>
                  <a:schemeClr val="accent6">
                    <a:lumMod val="40000"/>
                    <a:lumOff val="60000"/>
                  </a:schemeClr>
                </a:solidFill>
              </a:rPr>
              <a:t>Addiction and Overuse</a:t>
            </a:r>
            <a:r>
              <a:rPr lang="en-US" sz="2400" dirty="0"/>
              <a:t> – Excessive screen time can reduce focus and lead to phone dependency.</a:t>
            </a:r>
          </a:p>
          <a:p>
            <a:pPr>
              <a:buFont typeface="+mj-lt"/>
              <a:buAutoNum type="arabicPeriod"/>
            </a:pPr>
            <a:r>
              <a:rPr lang="en-US" sz="2600" b="1" dirty="0">
                <a:solidFill>
                  <a:schemeClr val="accent6">
                    <a:lumMod val="40000"/>
                    <a:lumOff val="60000"/>
                  </a:schemeClr>
                </a:solidFill>
              </a:rPr>
              <a:t>Mental Health Issues</a:t>
            </a:r>
            <a:r>
              <a:rPr lang="en-US" sz="2600" dirty="0">
                <a:solidFill>
                  <a:schemeClr val="accent6">
                    <a:lumMod val="40000"/>
                    <a:lumOff val="60000"/>
                  </a:schemeClr>
                </a:solidFill>
              </a:rPr>
              <a:t> </a:t>
            </a:r>
            <a:r>
              <a:rPr lang="en-US" sz="2600" dirty="0"/>
              <a:t>– Linked to anxiety, depression, low self-esteem, and sleep disruption.</a:t>
            </a:r>
          </a:p>
          <a:p>
            <a:pPr>
              <a:buFont typeface="+mj-lt"/>
              <a:buAutoNum type="arabicPeriod"/>
            </a:pPr>
            <a:r>
              <a:rPr lang="en-US" sz="2600" b="1" dirty="0">
                <a:solidFill>
                  <a:schemeClr val="accent6">
                    <a:lumMod val="40000"/>
                    <a:lumOff val="60000"/>
                  </a:schemeClr>
                </a:solidFill>
              </a:rPr>
              <a:t>Reduced Face-to-Face Interaction</a:t>
            </a:r>
            <a:r>
              <a:rPr lang="en-US" sz="2600" dirty="0">
                <a:solidFill>
                  <a:schemeClr val="accent6">
                    <a:lumMod val="40000"/>
                    <a:lumOff val="60000"/>
                  </a:schemeClr>
                </a:solidFill>
              </a:rPr>
              <a:t> </a:t>
            </a:r>
            <a:r>
              <a:rPr lang="en-US" sz="2600" dirty="0"/>
              <a:t>– Can weaken real-life relationships and social skills.</a:t>
            </a:r>
          </a:p>
          <a:p>
            <a:pPr>
              <a:buFont typeface="+mj-lt"/>
              <a:buAutoNum type="arabicPeriod"/>
            </a:pPr>
            <a:r>
              <a:rPr lang="en-US" sz="2600" b="1" dirty="0">
                <a:solidFill>
                  <a:schemeClr val="accent6">
                    <a:lumMod val="40000"/>
                    <a:lumOff val="60000"/>
                  </a:schemeClr>
                </a:solidFill>
              </a:rPr>
              <a:t>Health Concerns</a:t>
            </a:r>
            <a:r>
              <a:rPr lang="en-US" sz="2600" dirty="0">
                <a:solidFill>
                  <a:schemeClr val="accent6">
                    <a:lumMod val="40000"/>
                    <a:lumOff val="60000"/>
                  </a:schemeClr>
                </a:solidFill>
              </a:rPr>
              <a:t> </a:t>
            </a:r>
            <a:r>
              <a:rPr lang="en-US" sz="2600" dirty="0"/>
              <a:t>– Eye strain, neck pain, and sedentary behavior from prolonged use.</a:t>
            </a:r>
          </a:p>
          <a:p>
            <a:pPr>
              <a:buFont typeface="+mj-lt"/>
              <a:buAutoNum type="arabicPeriod"/>
            </a:pPr>
            <a:r>
              <a:rPr lang="en-US" sz="2600" b="1" dirty="0">
                <a:solidFill>
                  <a:schemeClr val="accent6">
                    <a:lumMod val="40000"/>
                    <a:lumOff val="60000"/>
                  </a:schemeClr>
                </a:solidFill>
              </a:rPr>
              <a:t>Privacy and Security Risks</a:t>
            </a:r>
            <a:r>
              <a:rPr lang="en-US" sz="2600" dirty="0">
                <a:solidFill>
                  <a:schemeClr val="accent6">
                    <a:lumMod val="40000"/>
                    <a:lumOff val="60000"/>
                  </a:schemeClr>
                </a:solidFill>
              </a:rPr>
              <a:t> </a:t>
            </a:r>
            <a:r>
              <a:rPr lang="en-US" sz="2600" dirty="0"/>
              <a:t>– Vulnerability to data leaks, scams, and cyber threats.</a:t>
            </a:r>
          </a:p>
          <a:p>
            <a:endParaRPr lang="en-IN" dirty="0"/>
          </a:p>
        </p:txBody>
      </p:sp>
    </p:spTree>
    <p:extLst>
      <p:ext uri="{BB962C8B-B14F-4D97-AF65-F5344CB8AC3E}">
        <p14:creationId xmlns:p14="http://schemas.microsoft.com/office/powerpoint/2010/main" val="514349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7884D-3FA2-4B71-4847-406DDD513670}"/>
              </a:ext>
            </a:extLst>
          </p:cNvPr>
          <p:cNvSpPr>
            <a:spLocks noGrp="1"/>
          </p:cNvSpPr>
          <p:nvPr>
            <p:ph type="title"/>
          </p:nvPr>
        </p:nvSpPr>
        <p:spPr>
          <a:xfrm>
            <a:off x="2142308" y="522514"/>
            <a:ext cx="7541623" cy="1254035"/>
          </a:xfrm>
        </p:spPr>
        <p:style>
          <a:lnRef idx="1">
            <a:schemeClr val="dk1"/>
          </a:lnRef>
          <a:fillRef idx="2">
            <a:schemeClr val="dk1"/>
          </a:fillRef>
          <a:effectRef idx="1">
            <a:schemeClr val="dk1"/>
          </a:effectRef>
          <a:fontRef idx="minor">
            <a:schemeClr val="dk1"/>
          </a:fontRef>
        </p:style>
        <p:txBody>
          <a:bodyPr>
            <a:normAutofit/>
          </a:bodyPr>
          <a:lstStyle/>
          <a:p>
            <a:pPr lvl="0" algn="l" eaLnBrk="0" fontAlgn="base" hangingPunct="0">
              <a:lnSpc>
                <a:spcPct val="100000"/>
              </a:lnSpc>
              <a:spcAft>
                <a:spcPct val="0"/>
              </a:spcAft>
            </a:pPr>
            <a:r>
              <a:rPr lang="en-IN" dirty="0">
                <a:solidFill>
                  <a:schemeClr val="bg1"/>
                </a:solidFill>
                <a:latin typeface="Algerian" panose="04020705040A02060702" pitchFamily="82" charset="0"/>
              </a:rPr>
              <a:t>HEALTH EFFECTS OF SMARTPHONES:</a:t>
            </a:r>
            <a:br>
              <a:rPr lang="en-US" altLang="en-US" sz="3600" b="0" cap="none" dirty="0">
                <a:solidFill>
                  <a:schemeClr val="bg1"/>
                </a:solidFill>
                <a:effectLst/>
                <a:latin typeface="Arial" panose="020B0604020202020204" pitchFamily="34" charset="0"/>
              </a:rPr>
            </a:br>
            <a:endParaRPr lang="en-IN" dirty="0">
              <a:solidFill>
                <a:schemeClr val="bg1"/>
              </a:solidFill>
            </a:endParaRPr>
          </a:p>
        </p:txBody>
      </p:sp>
      <p:sp>
        <p:nvSpPr>
          <p:cNvPr id="4" name="Rectangle 1">
            <a:extLst>
              <a:ext uri="{FF2B5EF4-FFF2-40B4-BE49-F238E27FC236}">
                <a16:creationId xmlns:a16="http://schemas.microsoft.com/office/drawing/2014/main" id="{044B7DEA-16AA-DBCC-D087-E655072840B5}"/>
              </a:ext>
            </a:extLst>
          </p:cNvPr>
          <p:cNvSpPr>
            <a:spLocks noGrp="1" noChangeArrowheads="1"/>
          </p:cNvSpPr>
          <p:nvPr>
            <p:ph idx="1"/>
          </p:nvPr>
        </p:nvSpPr>
        <p:spPr bwMode="auto">
          <a:xfrm>
            <a:off x="669851" y="1886068"/>
            <a:ext cx="6087999"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altLang="en-US" sz="2400" dirty="0">
                <a:effectLst/>
                <a:latin typeface="Arial" panose="020B0604020202020204" pitchFamily="34" charset="0"/>
              </a:rPr>
              <a:t>Causes eyestrains</a:t>
            </a:r>
            <a:r>
              <a:rPr lang="en-US" altLang="en-US" sz="2400" b="0" cap="none" dirty="0">
                <a:effectLst/>
                <a:latin typeface="Arial" panose="020B0604020202020204" pitchFamily="34" charset="0"/>
              </a:rPr>
              <a:t> and sleep disturbances</a:t>
            </a:r>
          </a:p>
          <a:p>
            <a:pPr eaLnBrk="0" fontAlgn="base" hangingPunct="0">
              <a:lnSpc>
                <a:spcPct val="100000"/>
              </a:lnSpc>
              <a:spcBef>
                <a:spcPct val="0"/>
              </a:spcBef>
              <a:spcAft>
                <a:spcPct val="0"/>
              </a:spcAft>
            </a:pPr>
            <a:r>
              <a:rPr lang="en-US" altLang="en-US" sz="2400" b="0" cap="none" dirty="0">
                <a:effectLst/>
                <a:latin typeface="Arial" panose="020B0604020202020204" pitchFamily="34" charset="0"/>
              </a:rPr>
              <a:t> Leads to neck/back pain from poor posture</a:t>
            </a:r>
            <a:endParaRPr lang="en-US" altLang="en-US" sz="2400" dirty="0">
              <a:effectLst/>
              <a:latin typeface="Arial" panose="020B0604020202020204" pitchFamily="34" charset="0"/>
            </a:endParaRPr>
          </a:p>
          <a:p>
            <a:pPr eaLnBrk="0" fontAlgn="base" hangingPunct="0">
              <a:lnSpc>
                <a:spcPct val="100000"/>
              </a:lnSpc>
              <a:spcBef>
                <a:spcPct val="0"/>
              </a:spcBef>
              <a:spcAft>
                <a:spcPct val="0"/>
              </a:spcAft>
            </a:pPr>
            <a:r>
              <a:rPr lang="en-US" altLang="en-US" sz="2400" b="0" cap="none" dirty="0">
                <a:effectLst/>
                <a:latin typeface="Arial" panose="020B0604020202020204" pitchFamily="34" charset="0"/>
              </a:rPr>
              <a:t>Increases Anxiety and stress</a:t>
            </a:r>
          </a:p>
          <a:p>
            <a:pPr eaLnBrk="0" fontAlgn="base" hangingPunct="0">
              <a:lnSpc>
                <a:spcPct val="100000"/>
              </a:lnSpc>
              <a:spcBef>
                <a:spcPct val="0"/>
              </a:spcBef>
              <a:spcAft>
                <a:spcPct val="0"/>
              </a:spcAft>
            </a:pPr>
            <a:r>
              <a:rPr lang="en-US" altLang="en-US" sz="2400" b="0" cap="none" dirty="0">
                <a:effectLst/>
                <a:latin typeface="Arial" panose="020B0604020202020204" pitchFamily="34" charset="0"/>
              </a:rPr>
              <a:t>Reduces physical activity</a:t>
            </a:r>
          </a:p>
          <a:p>
            <a:pPr eaLnBrk="0" fontAlgn="base" hangingPunct="0">
              <a:lnSpc>
                <a:spcPct val="100000"/>
              </a:lnSpc>
              <a:spcBef>
                <a:spcPct val="0"/>
              </a:spcBef>
              <a:spcAft>
                <a:spcPct val="0"/>
              </a:spcAft>
            </a:pPr>
            <a:r>
              <a:rPr lang="en-US" altLang="en-US" sz="2400" b="0" cap="none" dirty="0">
                <a:effectLst/>
                <a:latin typeface="Arial" panose="020B0604020202020204" pitchFamily="34" charset="0"/>
              </a:rPr>
              <a:t>Can cause smartphone Habit</a:t>
            </a:r>
          </a:p>
          <a:p>
            <a:pPr marL="0" indent="0" eaLnBrk="0" fontAlgn="base" hangingPunct="0">
              <a:lnSpc>
                <a:spcPct val="100000"/>
              </a:lnSpc>
              <a:spcBef>
                <a:spcPct val="0"/>
              </a:spcBef>
              <a:spcAft>
                <a:spcPct val="0"/>
              </a:spcAft>
              <a:buNone/>
            </a:pPr>
            <a:endParaRPr lang="en-US" altLang="en-US" sz="2400" b="0" cap="none" dirty="0">
              <a:effectLst/>
              <a:latin typeface="Arial" panose="020B0604020202020204" pitchFamily="34" charset="0"/>
            </a:endParaRPr>
          </a:p>
          <a:p>
            <a:pPr marL="0" indent="0" eaLnBrk="0" fontAlgn="base" hangingPunct="0">
              <a:lnSpc>
                <a:spcPct val="100000"/>
              </a:lnSpc>
              <a:spcBef>
                <a:spcPct val="0"/>
              </a:spcBef>
              <a:spcAft>
                <a:spcPct val="0"/>
              </a:spcAft>
              <a:buNone/>
            </a:pPr>
            <a:endParaRPr lang="en-US" altLang="en-US" sz="2800" b="0" cap="none" dirty="0">
              <a:effectLst/>
              <a:latin typeface="Arial" panose="020B0604020202020204" pitchFamily="34" charset="0"/>
            </a:endParaRPr>
          </a:p>
          <a:p>
            <a:pPr marL="0" indent="0" eaLnBrk="0" fontAlgn="base" hangingPunct="0">
              <a:lnSpc>
                <a:spcPct val="100000"/>
              </a:lnSpc>
              <a:spcBef>
                <a:spcPct val="0"/>
              </a:spcBef>
              <a:spcAft>
                <a:spcPct val="0"/>
              </a:spcAft>
              <a:buNone/>
            </a:pPr>
            <a:br>
              <a:rPr lang="en-US" altLang="en-US" sz="2800" b="0" cap="none" dirty="0">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5122" name="Picture 2" descr="Telehealth concept collage">
            <a:extLst>
              <a:ext uri="{FF2B5EF4-FFF2-40B4-BE49-F238E27FC236}">
                <a16:creationId xmlns:a16="http://schemas.microsoft.com/office/drawing/2014/main" id="{F55DA92E-8F65-F3BE-16C8-2E7781A947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6480" y="2070734"/>
            <a:ext cx="4602691" cy="3857896"/>
          </a:xfrm>
          <a:prstGeom prst="roundRect">
            <a:avLst>
              <a:gd name="adj" fmla="val 8594"/>
            </a:avLst>
          </a:prstGeom>
          <a:solidFill>
            <a:srgbClr val="FFFFFF">
              <a:shade val="85000"/>
            </a:srgbClr>
          </a:solidFill>
          <a:ln w="57150">
            <a:solidFill>
              <a:schemeClr val="bg1"/>
            </a:solidFill>
          </a:ln>
          <a:effectLst>
            <a:reflection blurRad="12700" stA="38000" endPos="28000" dist="5000" dir="5400000" sy="-100000" algn="bl" rotWithShape="0"/>
          </a:effectLst>
        </p:spPr>
      </p:pic>
    </p:spTree>
    <p:extLst>
      <p:ext uri="{BB962C8B-B14F-4D97-AF65-F5344CB8AC3E}">
        <p14:creationId xmlns:p14="http://schemas.microsoft.com/office/powerpoint/2010/main" val="3948086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Online shopping concept excited girl pointing at smartphone screen and looking at camera amazed stan">
            <a:extLst>
              <a:ext uri="{FF2B5EF4-FFF2-40B4-BE49-F238E27FC236}">
                <a16:creationId xmlns:a16="http://schemas.microsoft.com/office/drawing/2014/main" id="{48250A9E-2EE4-9B4D-6C28-3BC390D6A9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173E2FC-8A93-0269-E04E-C222368CC852}"/>
              </a:ext>
            </a:extLst>
          </p:cNvPr>
          <p:cNvSpPr>
            <a:spLocks noGrp="1"/>
          </p:cNvSpPr>
          <p:nvPr>
            <p:ph type="title"/>
          </p:nvPr>
        </p:nvSpPr>
        <p:spPr>
          <a:xfrm>
            <a:off x="1881051" y="470263"/>
            <a:ext cx="7950926" cy="1567543"/>
          </a:xfrm>
        </p:spPr>
        <p:txBody>
          <a:bodyPr>
            <a:normAutofit/>
          </a:bodyPr>
          <a:lstStyle/>
          <a:p>
            <a:r>
              <a:rPr lang="en-US" sz="3600" dirty="0">
                <a:solidFill>
                  <a:schemeClr val="bg1"/>
                </a:solidFill>
              </a:rPr>
              <a:t>✅ </a:t>
            </a:r>
            <a:r>
              <a:rPr lang="en-US" sz="3600" b="1" dirty="0">
                <a:solidFill>
                  <a:schemeClr val="bg1"/>
                </a:solidFill>
                <a:latin typeface="Algerian" panose="04020705040A02060702" pitchFamily="82" charset="0"/>
              </a:rPr>
              <a:t>Tips for Healthy Smartphone Use:</a:t>
            </a:r>
            <a:endParaRPr lang="en-IN" sz="3600" dirty="0">
              <a:solidFill>
                <a:schemeClr val="bg1"/>
              </a:solidFill>
              <a:latin typeface="Algerian" panose="04020705040A02060702" pitchFamily="82" charset="0"/>
            </a:endParaRPr>
          </a:p>
        </p:txBody>
      </p:sp>
      <p:sp>
        <p:nvSpPr>
          <p:cNvPr id="4" name="Rectangle 1">
            <a:extLst>
              <a:ext uri="{FF2B5EF4-FFF2-40B4-BE49-F238E27FC236}">
                <a16:creationId xmlns:a16="http://schemas.microsoft.com/office/drawing/2014/main" id="{C3E1D4AA-FCED-1EA8-00C0-2B4622CE47BD}"/>
              </a:ext>
            </a:extLst>
          </p:cNvPr>
          <p:cNvSpPr>
            <a:spLocks noGrp="1" noChangeArrowheads="1"/>
          </p:cNvSpPr>
          <p:nvPr>
            <p:ph idx="1"/>
          </p:nvPr>
        </p:nvSpPr>
        <p:spPr bwMode="auto">
          <a:xfrm>
            <a:off x="6000206" y="2297373"/>
            <a:ext cx="5599611" cy="3539430"/>
          </a:xfrm>
          <a:prstGeom prst="rect">
            <a:avLst/>
          </a:prstGeom>
          <a:solidFill>
            <a:schemeClr val="accent6">
              <a:lumMod val="5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Take regular screen breaks (20-20-20 rule).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Limit usage before bedtime.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Use blue light filters or night mode.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Practice good posture.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Set screen time limits or use tracking apps.</a:t>
            </a:r>
          </a:p>
        </p:txBody>
      </p:sp>
    </p:spTree>
    <p:extLst>
      <p:ext uri="{BB962C8B-B14F-4D97-AF65-F5344CB8AC3E}">
        <p14:creationId xmlns:p14="http://schemas.microsoft.com/office/powerpoint/2010/main" val="4073539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AE47D-E605-4143-3733-4FA6ED0CA503}"/>
              </a:ext>
            </a:extLst>
          </p:cNvPr>
          <p:cNvSpPr>
            <a:spLocks noGrp="1"/>
          </p:cNvSpPr>
          <p:nvPr>
            <p:ph type="title"/>
          </p:nvPr>
        </p:nvSpPr>
        <p:spPr>
          <a:xfrm>
            <a:off x="2203268" y="356865"/>
            <a:ext cx="7175863" cy="1245512"/>
          </a:xfrm>
        </p:spPr>
        <p:style>
          <a:lnRef idx="1">
            <a:schemeClr val="dk1"/>
          </a:lnRef>
          <a:fillRef idx="2">
            <a:schemeClr val="dk1"/>
          </a:fillRef>
          <a:effectRef idx="1">
            <a:schemeClr val="dk1"/>
          </a:effectRef>
          <a:fontRef idx="minor">
            <a:schemeClr val="dk1"/>
          </a:fontRef>
        </p:style>
        <p:txBody>
          <a:bodyPr/>
          <a:lstStyle/>
          <a:p>
            <a:r>
              <a:rPr lang="en-IN" dirty="0">
                <a:solidFill>
                  <a:schemeClr val="bg1"/>
                </a:solidFill>
                <a:latin typeface="Algerian" panose="04020705040A02060702" pitchFamily="82" charset="0"/>
              </a:rPr>
              <a:t>SMARTPHONES AND SOCIETY:</a:t>
            </a:r>
          </a:p>
        </p:txBody>
      </p:sp>
      <p:sp>
        <p:nvSpPr>
          <p:cNvPr id="4" name="Rectangle 1">
            <a:extLst>
              <a:ext uri="{FF2B5EF4-FFF2-40B4-BE49-F238E27FC236}">
                <a16:creationId xmlns:a16="http://schemas.microsoft.com/office/drawing/2014/main" id="{7BFF337C-465D-ABF7-E3C3-CD6FE4EA6B13}"/>
              </a:ext>
            </a:extLst>
          </p:cNvPr>
          <p:cNvSpPr>
            <a:spLocks noGrp="1" noChangeArrowheads="1"/>
          </p:cNvSpPr>
          <p:nvPr>
            <p:ph idx="1"/>
          </p:nvPr>
        </p:nvSpPr>
        <p:spPr bwMode="auto">
          <a:xfrm>
            <a:off x="714103" y="1845164"/>
            <a:ext cx="717586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latin typeface="Arial" panose="020B0604020202020204" pitchFamily="34" charset="0"/>
              </a:rPr>
              <a:t>Global Connectivity</a:t>
            </a:r>
            <a:r>
              <a:rPr kumimoji="0" lang="en-US" altLang="en-US" sz="2400" b="0" i="0" u="none" strike="noStrike" cap="none" normalizeH="0" baseline="0" dirty="0">
                <a:ln>
                  <a:noFill/>
                </a:ln>
                <a:solidFill>
                  <a:schemeClr val="tx1"/>
                </a:solidFill>
                <a:effectLst/>
                <a:latin typeface="Arial" panose="020B0604020202020204" pitchFamily="34" charset="0"/>
              </a:rPr>
              <a:t>: Instant communication worldwide.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Social Impact</a:t>
            </a:r>
            <a:r>
              <a:rPr kumimoji="0" lang="en-US" altLang="en-US" sz="2400" b="0" i="0" u="none" strike="noStrike" cap="none" normalizeH="0" baseline="0" dirty="0">
                <a:ln>
                  <a:noFill/>
                </a:ln>
                <a:solidFill>
                  <a:schemeClr val="tx1"/>
                </a:solidFill>
                <a:effectLst/>
                <a:latin typeface="Arial" panose="020B0604020202020204" pitchFamily="34" charset="0"/>
              </a:rPr>
              <a:t>: Enhances connections, but may reduce real-life interaction.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Work Efficiency</a:t>
            </a:r>
            <a:r>
              <a:rPr kumimoji="0" lang="en-US" altLang="en-US" sz="2400" b="0" i="0" u="none" strike="noStrike" cap="none" normalizeH="0" baseline="0" dirty="0">
                <a:ln>
                  <a:noFill/>
                </a:ln>
                <a:solidFill>
                  <a:schemeClr val="tx1"/>
                </a:solidFill>
                <a:effectLst/>
                <a:latin typeface="Arial" panose="020B0604020202020204" pitchFamily="34" charset="0"/>
              </a:rPr>
              <a:t>: Boosts productivity, blurs work-life boundaries.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Education Access</a:t>
            </a:r>
            <a:r>
              <a:rPr kumimoji="0" lang="en-US" altLang="en-US" sz="2400" b="0" i="0" u="none" strike="noStrike" cap="none" normalizeH="0" baseline="0" dirty="0">
                <a:ln>
                  <a:noFill/>
                </a:ln>
                <a:solidFill>
                  <a:schemeClr val="tx1"/>
                </a:solidFill>
                <a:effectLst/>
                <a:latin typeface="Arial" panose="020B0604020202020204" pitchFamily="34" charset="0"/>
              </a:rPr>
              <a:t>: Facilitates learning, but can distract.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Privacy Concerns</a:t>
            </a:r>
            <a:r>
              <a:rPr kumimoji="0" lang="en-US" altLang="en-US" sz="2400" b="0" i="0" u="none" strike="noStrike" cap="none" normalizeH="0" baseline="0" dirty="0">
                <a:ln>
                  <a:noFill/>
                </a:ln>
                <a:solidFill>
                  <a:schemeClr val="tx1"/>
                </a:solidFill>
                <a:effectLst/>
                <a:latin typeface="Arial" panose="020B0604020202020204" pitchFamily="34" charset="0"/>
              </a:rPr>
              <a:t>: Raises data and security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Cultural Shift</a:t>
            </a:r>
            <a:r>
              <a:rPr kumimoji="0" lang="en-US" altLang="en-US" sz="2400" b="0" i="0" u="none" strike="noStrike" cap="none" normalizeH="0" baseline="0" dirty="0">
                <a:ln>
                  <a:noFill/>
                </a:ln>
                <a:solidFill>
                  <a:schemeClr val="tx1"/>
                </a:solidFill>
                <a:effectLst/>
                <a:latin typeface="Arial" panose="020B0604020202020204" pitchFamily="34" charset="0"/>
              </a:rPr>
              <a:t>: Alters </a:t>
            </a:r>
            <a:r>
              <a:rPr kumimoji="0" lang="en-US" altLang="en-US" sz="2400" b="0" i="0" u="none" strike="noStrike" cap="none" normalizeH="0" baseline="0">
                <a:ln>
                  <a:noFill/>
                </a:ln>
                <a:solidFill>
                  <a:schemeClr val="tx1"/>
                </a:solidFill>
                <a:effectLst/>
                <a:latin typeface="Arial" panose="020B0604020202020204" pitchFamily="34" charset="0"/>
              </a:rPr>
              <a:t>social values and </a:t>
            </a:r>
            <a:r>
              <a:rPr kumimoji="0" lang="en-US" altLang="en-US" sz="2400" b="0" i="0" u="none" strike="noStrike" cap="none" normalizeH="0" baseline="0" dirty="0">
                <a:ln>
                  <a:noFill/>
                </a:ln>
                <a:solidFill>
                  <a:schemeClr val="tx1"/>
                </a:solidFill>
                <a:effectLst/>
                <a:latin typeface="Arial" panose="020B0604020202020204" pitchFamily="34" charset="0"/>
              </a:rPr>
              <a:t>behaviors.</a:t>
            </a:r>
          </a:p>
        </p:txBody>
      </p:sp>
      <p:pic>
        <p:nvPicPr>
          <p:cNvPr id="1026" name="Picture 2" descr="Original">
            <a:extLst>
              <a:ext uri="{FF2B5EF4-FFF2-40B4-BE49-F238E27FC236}">
                <a16:creationId xmlns:a16="http://schemas.microsoft.com/office/drawing/2014/main" id="{0303DECE-F556-C1DD-16C9-3209FB8FF4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3934" y="1968137"/>
            <a:ext cx="4246321" cy="34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75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6C0A-8E67-AC16-4D08-7C14F0A08C7B}"/>
              </a:ext>
            </a:extLst>
          </p:cNvPr>
          <p:cNvSpPr>
            <a:spLocks noGrp="1"/>
          </p:cNvSpPr>
          <p:nvPr>
            <p:ph type="title"/>
          </p:nvPr>
        </p:nvSpPr>
        <p:spPr>
          <a:xfrm>
            <a:off x="2734492" y="635726"/>
            <a:ext cx="5913120" cy="1245326"/>
          </a:xfrm>
        </p:spPr>
        <p:style>
          <a:lnRef idx="1">
            <a:schemeClr val="dk1"/>
          </a:lnRef>
          <a:fillRef idx="2">
            <a:schemeClr val="dk1"/>
          </a:fillRef>
          <a:effectRef idx="1">
            <a:schemeClr val="dk1"/>
          </a:effectRef>
          <a:fontRef idx="minor">
            <a:schemeClr val="dk1"/>
          </a:fontRef>
        </p:style>
        <p:txBody>
          <a:bodyPr/>
          <a:lstStyle/>
          <a:p>
            <a:r>
              <a:rPr lang="en-IN" i="1" dirty="0">
                <a:solidFill>
                  <a:schemeClr val="bg1"/>
                </a:solidFill>
                <a:latin typeface="+mn-lt"/>
              </a:rPr>
              <a:t>CONCLUSION</a:t>
            </a:r>
          </a:p>
        </p:txBody>
      </p:sp>
      <p:sp>
        <p:nvSpPr>
          <p:cNvPr id="3" name="Content Placeholder 2">
            <a:extLst>
              <a:ext uri="{FF2B5EF4-FFF2-40B4-BE49-F238E27FC236}">
                <a16:creationId xmlns:a16="http://schemas.microsoft.com/office/drawing/2014/main" id="{1802D9D9-CEC6-00BE-69AE-93905F3D8FD2}"/>
              </a:ext>
            </a:extLst>
          </p:cNvPr>
          <p:cNvSpPr>
            <a:spLocks noGrp="1"/>
          </p:cNvSpPr>
          <p:nvPr>
            <p:ph idx="1"/>
          </p:nvPr>
        </p:nvSpPr>
        <p:spPr>
          <a:xfrm>
            <a:off x="974755" y="2235401"/>
            <a:ext cx="6087896" cy="3120370"/>
          </a:xfrm>
        </p:spPr>
        <p:txBody>
          <a:bodyPr>
            <a:noAutofit/>
          </a:bodyPr>
          <a:lstStyle/>
          <a:p>
            <a:pPr marL="0" indent="0">
              <a:buNone/>
            </a:pPr>
            <a:r>
              <a:rPr lang="en-US" sz="2400" dirty="0"/>
              <a:t>Smartphones have transformed society by enhancing communication, productivity, and access to information. However, excessive use can lead to health issues, social isolation, and privacy concerns. While they offer numerous benefits, mindful and balanced use is crucial to mitigate negative effects and maintain well-being.</a:t>
            </a:r>
            <a:endParaRPr lang="en-IN" sz="2400" dirty="0"/>
          </a:p>
        </p:txBody>
      </p:sp>
      <p:pic>
        <p:nvPicPr>
          <p:cNvPr id="1026" name="Picture 2" descr="Teenager being cyberbullied on smartphone">
            <a:extLst>
              <a:ext uri="{FF2B5EF4-FFF2-40B4-BE49-F238E27FC236}">
                <a16:creationId xmlns:a16="http://schemas.microsoft.com/office/drawing/2014/main" id="{A9123B85-CDC0-9D1F-700E-324458244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2651" y="2351314"/>
            <a:ext cx="4995999" cy="3317966"/>
          </a:xfrm>
          <a:prstGeom prst="rect">
            <a:avLst/>
          </a:prstGeom>
          <a:noFill/>
          <a:ln w="38100">
            <a:solidFill>
              <a:schemeClr val="tx1">
                <a:lumMod val="95000"/>
              </a:schemeClr>
            </a:solidFill>
          </a:ln>
          <a:effectLst>
            <a:reflection blurRad="6350" stA="50000" endA="300" endPos="5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69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ortrait of young man holding smartphone and looking concerned">
            <a:extLst>
              <a:ext uri="{FF2B5EF4-FFF2-40B4-BE49-F238E27FC236}">
                <a16:creationId xmlns:a16="http://schemas.microsoft.com/office/drawing/2014/main" id="{6E7F57BC-20A5-905F-79E0-0922B7C21F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FF31FAE-56EA-18ED-398F-1AAB573359A7}"/>
              </a:ext>
            </a:extLst>
          </p:cNvPr>
          <p:cNvSpPr>
            <a:spLocks noGrp="1"/>
          </p:cNvSpPr>
          <p:nvPr>
            <p:ph type="title"/>
          </p:nvPr>
        </p:nvSpPr>
        <p:spPr>
          <a:xfrm>
            <a:off x="913796" y="217715"/>
            <a:ext cx="3858501" cy="1012631"/>
          </a:xfrm>
        </p:spPr>
        <p:style>
          <a:lnRef idx="1">
            <a:schemeClr val="dk1"/>
          </a:lnRef>
          <a:fillRef idx="2">
            <a:schemeClr val="dk1"/>
          </a:fillRef>
          <a:effectRef idx="1">
            <a:schemeClr val="dk1"/>
          </a:effectRef>
          <a:fontRef idx="minor">
            <a:schemeClr val="dk1"/>
          </a:fontRef>
        </p:style>
        <p:txBody>
          <a:bodyPr>
            <a:normAutofit/>
          </a:bodyPr>
          <a:lstStyle/>
          <a:p>
            <a:r>
              <a:rPr lang="en-IN" sz="3600" dirty="0">
                <a:solidFill>
                  <a:schemeClr val="accent6">
                    <a:lumMod val="50000"/>
                  </a:schemeClr>
                </a:solidFill>
                <a:latin typeface="Algerian" panose="04020705040A02060702" pitchFamily="82" charset="0"/>
              </a:rPr>
              <a:t>QUESTION:</a:t>
            </a:r>
          </a:p>
        </p:txBody>
      </p:sp>
      <p:sp>
        <p:nvSpPr>
          <p:cNvPr id="9" name="Rectangle 5">
            <a:extLst>
              <a:ext uri="{FF2B5EF4-FFF2-40B4-BE49-F238E27FC236}">
                <a16:creationId xmlns:a16="http://schemas.microsoft.com/office/drawing/2014/main" id="{01FB7DED-13CC-CC94-6F81-AAF1310C73E0}"/>
              </a:ext>
            </a:extLst>
          </p:cNvPr>
          <p:cNvSpPr>
            <a:spLocks noGrp="1" noChangeArrowheads="1"/>
          </p:cNvSpPr>
          <p:nvPr>
            <p:ph idx="1"/>
          </p:nvPr>
        </p:nvSpPr>
        <p:spPr bwMode="auto">
          <a:xfrm>
            <a:off x="509757" y="1568900"/>
            <a:ext cx="648322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bg1"/>
                </a:solidFill>
                <a:effectLst/>
                <a:latin typeface="Arial" panose="020B0604020202020204" pitchFamily="34" charset="0"/>
              </a:rPr>
              <a:t>1</a:t>
            </a:r>
            <a:r>
              <a:rPr kumimoji="0" lang="en-US" altLang="en-US" sz="2400" i="1" strike="noStrike" cap="none" normalizeH="0" baseline="0" dirty="0">
                <a:ln>
                  <a:noFill/>
                </a:ln>
                <a:solidFill>
                  <a:schemeClr val="bg1"/>
                </a:solidFill>
                <a:effectLst/>
                <a:latin typeface="Arial" panose="020B0604020202020204" pitchFamily="34" charset="0"/>
              </a:rPr>
              <a:t>.</a:t>
            </a:r>
            <a:r>
              <a:rPr kumimoji="0" lang="en-US" altLang="en-US" sz="2800" i="1" strike="noStrike" cap="none" normalizeH="0" baseline="0" dirty="0">
                <a:ln>
                  <a:noFill/>
                </a:ln>
                <a:solidFill>
                  <a:schemeClr val="bg1"/>
                </a:solidFill>
                <a:effectLst/>
                <a:latin typeface="Arial" panose="020B0604020202020204" pitchFamily="34" charset="0"/>
              </a:rPr>
              <a:t>How have smartphones changed the way people communicate?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800" i="1" strike="noStrike" cap="none" normalizeH="0" baseline="0" dirty="0">
                <a:ln>
                  <a:noFill/>
                </a:ln>
                <a:solidFill>
                  <a:schemeClr val="bg1"/>
                </a:solidFill>
                <a:effectLst/>
                <a:latin typeface="Arial" panose="020B0604020202020204" pitchFamily="34" charset="0"/>
              </a:rPr>
              <a:t>2.What are the positive effects of smartphones on education?</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800" i="1" strike="noStrike" cap="none" normalizeH="0" baseline="0" dirty="0">
                <a:ln>
                  <a:noFill/>
                </a:ln>
                <a:solidFill>
                  <a:schemeClr val="bg1"/>
                </a:solidFill>
                <a:effectLst/>
                <a:latin typeface="Arial" panose="020B0604020202020204" pitchFamily="34" charset="0"/>
              </a:rPr>
              <a:t>3.How do smartphones affect students’ concentration and academic performance?</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800" i="1" strike="noStrike" cap="none" normalizeH="0" baseline="0" dirty="0">
                <a:ln>
                  <a:noFill/>
                </a:ln>
                <a:solidFill>
                  <a:schemeClr val="bg1"/>
                </a:solidFill>
                <a:effectLst/>
                <a:latin typeface="Arial" panose="020B0604020202020204" pitchFamily="34" charset="0"/>
              </a:rPr>
              <a:t>4.In what ways can smartphones impact mental health?</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800" i="1" strike="noStrike" cap="none" normalizeH="0" baseline="0" dirty="0">
                <a:ln>
                  <a:noFill/>
                </a:ln>
                <a:solidFill>
                  <a:schemeClr val="bg1"/>
                </a:solidFill>
                <a:effectLst/>
                <a:latin typeface="Arial" panose="020B0604020202020204" pitchFamily="34" charset="0"/>
              </a:rPr>
              <a:t>5.Are smartphones making people more or less social?</a:t>
            </a:r>
          </a:p>
        </p:txBody>
      </p:sp>
    </p:spTree>
    <p:extLst>
      <p:ext uri="{BB962C8B-B14F-4D97-AF65-F5344CB8AC3E}">
        <p14:creationId xmlns:p14="http://schemas.microsoft.com/office/powerpoint/2010/main" val="288660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background with black lettering">
            <a:extLst>
              <a:ext uri="{FF2B5EF4-FFF2-40B4-BE49-F238E27FC236}">
                <a16:creationId xmlns:a16="http://schemas.microsoft.com/office/drawing/2014/main" id="{7119C1F4-24F3-6A3D-28E7-000C98245F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20" r="1112" b="15556"/>
          <a:stretch/>
        </p:blipFill>
        <p:spPr bwMode="auto">
          <a:xfrm>
            <a:off x="2960914" y="278673"/>
            <a:ext cx="5921829" cy="4402875"/>
          </a:xfrm>
          <a:prstGeom prst="rect">
            <a:avLst/>
          </a:prstGeom>
          <a:noFill/>
          <a:ln w="76200">
            <a:solidFill>
              <a:schemeClr val="bg1"/>
            </a:solidFill>
          </a:ln>
          <a:effectLst>
            <a:innerShdw blurRad="63500" dist="50800" dir="13500000">
              <a:prstClr val="black">
                <a:alpha val="50000"/>
              </a:prstClr>
            </a:innerShdw>
            <a:reflection blurRad="6350" stA="50000" endA="300" endPos="555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2415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199</TotalTime>
  <Words>435</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Arial Black</vt:lpstr>
      <vt:lpstr>Bookman Old Style</vt:lpstr>
      <vt:lpstr>Rockwell</vt:lpstr>
      <vt:lpstr>Damask</vt:lpstr>
      <vt:lpstr>THE IMPACT OF SMARTPHONES </vt:lpstr>
      <vt:lpstr>The key features about the impact of smartphones</vt:lpstr>
      <vt:lpstr>⚠️ Negative Impacts</vt:lpstr>
      <vt:lpstr>HEALTH EFFECTS OF SMARTPHONES: </vt:lpstr>
      <vt:lpstr>✅ Tips for Healthy Smartphone Use:</vt:lpstr>
      <vt:lpstr>SMARTPHONES AND SOCIETY:</vt:lpstr>
      <vt:lpstr>CONCLUSION</vt:lpstr>
      <vt:lpstr>QUESTION: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6</cp:revision>
  <dcterms:created xsi:type="dcterms:W3CDTF">2025-05-21T11:03:37Z</dcterms:created>
  <dcterms:modified xsi:type="dcterms:W3CDTF">2025-05-28T11:07:05Z</dcterms:modified>
</cp:coreProperties>
</file>