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59" r:id="rId4"/>
    <p:sldId id="260" r:id="rId5"/>
    <p:sldId id="261" r:id="rId6"/>
    <p:sldId id="262" r:id="rId7"/>
    <p:sldId id="263" r:id="rId8"/>
    <p:sldId id="264" r:id="rId9"/>
    <p:sldId id="265" r:id="rId10"/>
    <p:sldId id="266" r:id="rId11"/>
    <p:sldId id="269" r:id="rId12"/>
    <p:sldId id="300" r:id="rId13"/>
    <p:sldId id="302" r:id="rId14"/>
    <p:sldId id="292" r:id="rId15"/>
    <p:sldId id="270" r:id="rId16"/>
    <p:sldId id="267" r:id="rId17"/>
    <p:sldId id="294" r:id="rId18"/>
    <p:sldId id="293" r:id="rId19"/>
    <p:sldId id="295" r:id="rId20"/>
    <p:sldId id="296" r:id="rId21"/>
    <p:sldId id="297" r:id="rId22"/>
    <p:sldId id="298" r:id="rId23"/>
    <p:sldId id="304" r:id="rId24"/>
    <p:sldId id="303" r:id="rId25"/>
    <p:sldId id="286" r:id="rId26"/>
    <p:sldId id="277" r:id="rId27"/>
    <p:sldId id="287" r:id="rId28"/>
    <p:sldId id="289" r:id="rId29"/>
    <p:sldId id="280" r:id="rId30"/>
    <p:sldId id="290" r:id="rId31"/>
    <p:sldId id="291" r:id="rId32"/>
    <p:sldId id="29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7860650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8"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1048599"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600" name="Date Placeholder 3"/>
          <p:cNvSpPr>
            <a:spLocks noGrp="1"/>
          </p:cNvSpPr>
          <p:nvPr>
            <p:ph type="dt" sz="half" idx="10"/>
          </p:nvPr>
        </p:nvSpPr>
        <p:spPr/>
        <p:txBody>
          <a:bodyPr/>
          <a:lstStyle/>
          <a:p>
            <a:fld id="{82840F1F-64FF-4B6F-83BF-CA97DEDD6DCC}" type="datetimeFigureOut">
              <a:rPr lang="en-IN" smtClean="0"/>
              <a:t>13-04-2021</a:t>
            </a:fld>
            <a:endParaRPr lang="en-IN"/>
          </a:p>
        </p:txBody>
      </p:sp>
      <p:sp>
        <p:nvSpPr>
          <p:cNvPr id="1048601" name="Footer Placeholder 4"/>
          <p:cNvSpPr>
            <a:spLocks noGrp="1"/>
          </p:cNvSpPr>
          <p:nvPr>
            <p:ph type="ftr" sz="quarter" idx="11"/>
          </p:nvPr>
        </p:nvSpPr>
        <p:spPr>
          <a:xfrm>
            <a:off x="2416500" y="329307"/>
            <a:ext cx="4973915" cy="309201"/>
          </a:xfrm>
        </p:spPr>
        <p:txBody>
          <a:bodyPr/>
          <a:lstStyle/>
          <a:p>
            <a:endParaRPr lang="en-IN"/>
          </a:p>
        </p:txBody>
      </p:sp>
      <p:sp>
        <p:nvSpPr>
          <p:cNvPr id="1048602" name="Slide Number Placeholder 5"/>
          <p:cNvSpPr>
            <a:spLocks noGrp="1"/>
          </p:cNvSpPr>
          <p:nvPr>
            <p:ph type="sldNum" sz="quarter" idx="12"/>
          </p:nvPr>
        </p:nvSpPr>
        <p:spPr>
          <a:xfrm>
            <a:off x="1437664" y="798973"/>
            <a:ext cx="811019" cy="503578"/>
          </a:xfrm>
        </p:spPr>
        <p:txBody>
          <a:bodyPr/>
          <a:lstStyle/>
          <a:p>
            <a:fld id="{5369F714-572F-4D90-8878-B60C175213CF}" type="slidenum">
              <a:rPr lang="en-IN" smtClean="0"/>
              <a:t>‹#›</a:t>
            </a:fld>
            <a:endParaRPr lang="en-IN"/>
          </a:p>
        </p:txBody>
      </p:sp>
      <p:cxnSp>
        <p:nvCxnSpPr>
          <p:cNvPr id="3145730" name="Straight Connector 14"/>
          <p:cNvCxnSpPr>
            <a:cxnSpLocks/>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a:t>Click to edit Master title style</a:t>
            </a:r>
            <a:endParaRPr lang="en-US" dirty="0"/>
          </a:p>
        </p:txBody>
      </p:sp>
      <p:sp>
        <p:nvSpPr>
          <p:cNvPr id="104865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5" name="Date Placeholder 3"/>
          <p:cNvSpPr>
            <a:spLocks noGrp="1"/>
          </p:cNvSpPr>
          <p:nvPr>
            <p:ph type="dt" sz="half" idx="10"/>
          </p:nvPr>
        </p:nvSpPr>
        <p:spPr/>
        <p:txBody>
          <a:bodyPr/>
          <a:lstStyle/>
          <a:p>
            <a:fld id="{82840F1F-64FF-4B6F-83BF-CA97DEDD6DCC}" type="datetimeFigureOut">
              <a:rPr lang="en-IN" smtClean="0"/>
              <a:t>13-04-2021</a:t>
            </a:fld>
            <a:endParaRPr lang="en-IN"/>
          </a:p>
        </p:txBody>
      </p:sp>
      <p:sp>
        <p:nvSpPr>
          <p:cNvPr id="1048656" name="Footer Placeholder 4"/>
          <p:cNvSpPr>
            <a:spLocks noGrp="1"/>
          </p:cNvSpPr>
          <p:nvPr>
            <p:ph type="ftr" sz="quarter" idx="11"/>
          </p:nvPr>
        </p:nvSpPr>
        <p:spPr/>
        <p:txBody>
          <a:bodyPr/>
          <a:lstStyle/>
          <a:p>
            <a:endParaRPr lang="en-IN"/>
          </a:p>
        </p:txBody>
      </p:sp>
      <p:sp>
        <p:nvSpPr>
          <p:cNvPr id="1048657" name="Slide Number Placeholder 5"/>
          <p:cNvSpPr>
            <a:spLocks noGrp="1"/>
          </p:cNvSpPr>
          <p:nvPr>
            <p:ph type="sldNum" sz="quarter" idx="12"/>
          </p:nvPr>
        </p:nvSpPr>
        <p:spPr/>
        <p:txBody>
          <a:bodyPr/>
          <a:lstStyle/>
          <a:p>
            <a:fld id="{5369F714-572F-4D90-8878-B60C175213CF}" type="slidenum">
              <a:rPr lang="en-IN" smtClean="0"/>
              <a:t>‹#›</a:t>
            </a:fld>
            <a:endParaRPr lang="en-IN"/>
          </a:p>
        </p:txBody>
      </p:sp>
      <p:cxnSp>
        <p:nvCxnSpPr>
          <p:cNvPr id="3145737" name="Straight Connector 25"/>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5"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lang="en-US" dirty="0"/>
          </a:p>
        </p:txBody>
      </p:sp>
      <p:sp>
        <p:nvSpPr>
          <p:cNvPr id="1048636"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7" name="Date Placeholder 3"/>
          <p:cNvSpPr>
            <a:spLocks noGrp="1"/>
          </p:cNvSpPr>
          <p:nvPr>
            <p:ph type="dt" sz="half" idx="10"/>
          </p:nvPr>
        </p:nvSpPr>
        <p:spPr/>
        <p:txBody>
          <a:bodyPr/>
          <a:lstStyle/>
          <a:p>
            <a:fld id="{82840F1F-64FF-4B6F-83BF-CA97DEDD6DCC}" type="datetimeFigureOut">
              <a:rPr lang="en-IN" smtClean="0"/>
              <a:t>13-04-2021</a:t>
            </a:fld>
            <a:endParaRPr lang="en-IN"/>
          </a:p>
        </p:txBody>
      </p:sp>
      <p:sp>
        <p:nvSpPr>
          <p:cNvPr id="1048638" name="Footer Placeholder 4"/>
          <p:cNvSpPr>
            <a:spLocks noGrp="1"/>
          </p:cNvSpPr>
          <p:nvPr>
            <p:ph type="ftr" sz="quarter" idx="11"/>
          </p:nvPr>
        </p:nvSpPr>
        <p:spPr/>
        <p:txBody>
          <a:bodyPr/>
          <a:lstStyle/>
          <a:p>
            <a:endParaRPr lang="en-IN"/>
          </a:p>
        </p:txBody>
      </p:sp>
      <p:sp>
        <p:nvSpPr>
          <p:cNvPr id="1048639" name="Slide Number Placeholder 5"/>
          <p:cNvSpPr>
            <a:spLocks noGrp="1"/>
          </p:cNvSpPr>
          <p:nvPr>
            <p:ph type="sldNum" sz="quarter" idx="12"/>
          </p:nvPr>
        </p:nvSpPr>
        <p:spPr/>
        <p:txBody>
          <a:bodyPr/>
          <a:lstStyle/>
          <a:p>
            <a:fld id="{5369F714-572F-4D90-8878-B60C175213CF}" type="slidenum">
              <a:rPr lang="en-IN" smtClean="0"/>
              <a:t>‹#›</a:t>
            </a:fld>
            <a:endParaRPr lang="en-IN"/>
          </a:p>
        </p:txBody>
      </p:sp>
      <p:cxnSp>
        <p:nvCxnSpPr>
          <p:cNvPr id="3145734" name="Straight Connector 14"/>
          <p:cNvCxnSpPr>
            <a:cxnSpLocks/>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endParaRPr lang="en-US" dirty="0"/>
          </a:p>
        </p:txBody>
      </p:sp>
      <p:sp>
        <p:nvSpPr>
          <p:cNvPr id="1048589"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0" name="Date Placeholder 3"/>
          <p:cNvSpPr>
            <a:spLocks noGrp="1"/>
          </p:cNvSpPr>
          <p:nvPr>
            <p:ph type="dt" sz="half" idx="10"/>
          </p:nvPr>
        </p:nvSpPr>
        <p:spPr/>
        <p:txBody>
          <a:bodyPr/>
          <a:lstStyle/>
          <a:p>
            <a:fld id="{82840F1F-64FF-4B6F-83BF-CA97DEDD6DCC}" type="datetimeFigureOut">
              <a:rPr lang="en-IN" smtClean="0"/>
              <a:t>13-04-2021</a:t>
            </a:fld>
            <a:endParaRPr lang="en-IN"/>
          </a:p>
        </p:txBody>
      </p:sp>
      <p:sp>
        <p:nvSpPr>
          <p:cNvPr id="1048591" name="Footer Placeholder 4"/>
          <p:cNvSpPr>
            <a:spLocks noGrp="1"/>
          </p:cNvSpPr>
          <p:nvPr>
            <p:ph type="ftr" sz="quarter" idx="11"/>
          </p:nvPr>
        </p:nvSpPr>
        <p:spPr/>
        <p:txBody>
          <a:bodyPr/>
          <a:lstStyle/>
          <a:p>
            <a:endParaRPr lang="en-IN"/>
          </a:p>
        </p:txBody>
      </p:sp>
      <p:sp>
        <p:nvSpPr>
          <p:cNvPr id="1048592" name="Slide Number Placeholder 5"/>
          <p:cNvSpPr>
            <a:spLocks noGrp="1"/>
          </p:cNvSpPr>
          <p:nvPr>
            <p:ph type="sldNum" sz="quarter" idx="12"/>
          </p:nvPr>
        </p:nvSpPr>
        <p:spPr/>
        <p:txBody>
          <a:bodyPr/>
          <a:lstStyle/>
          <a:p>
            <a:fld id="{5369F714-572F-4D90-8878-B60C175213CF}" type="slidenum">
              <a:rPr lang="en-IN" smtClean="0"/>
              <a:t>‹#›</a:t>
            </a:fld>
            <a:endParaRPr lang="en-IN"/>
          </a:p>
        </p:txBody>
      </p:sp>
      <p:cxnSp>
        <p:nvCxnSpPr>
          <p:cNvPr id="3145729" name="Straight Connector 32"/>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8"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1048649"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50" name="Date Placeholder 3"/>
          <p:cNvSpPr>
            <a:spLocks noGrp="1"/>
          </p:cNvSpPr>
          <p:nvPr>
            <p:ph type="dt" sz="half" idx="10"/>
          </p:nvPr>
        </p:nvSpPr>
        <p:spPr/>
        <p:txBody>
          <a:bodyPr/>
          <a:lstStyle/>
          <a:p>
            <a:fld id="{82840F1F-64FF-4B6F-83BF-CA97DEDD6DCC}" type="datetimeFigureOut">
              <a:rPr lang="en-IN" smtClean="0"/>
              <a:t>13-04-2021</a:t>
            </a:fld>
            <a:endParaRPr lang="en-IN"/>
          </a:p>
        </p:txBody>
      </p:sp>
      <p:sp>
        <p:nvSpPr>
          <p:cNvPr id="1048651" name="Footer Placeholder 4"/>
          <p:cNvSpPr>
            <a:spLocks noGrp="1"/>
          </p:cNvSpPr>
          <p:nvPr>
            <p:ph type="ftr" sz="quarter" idx="11"/>
          </p:nvPr>
        </p:nvSpPr>
        <p:spPr/>
        <p:txBody>
          <a:bodyPr/>
          <a:lstStyle/>
          <a:p>
            <a:endParaRPr lang="en-IN"/>
          </a:p>
        </p:txBody>
      </p:sp>
      <p:sp>
        <p:nvSpPr>
          <p:cNvPr id="1048652" name="Slide Number Placeholder 5"/>
          <p:cNvSpPr>
            <a:spLocks noGrp="1"/>
          </p:cNvSpPr>
          <p:nvPr>
            <p:ph type="sldNum" sz="quarter" idx="12"/>
          </p:nvPr>
        </p:nvSpPr>
        <p:spPr/>
        <p:txBody>
          <a:bodyPr/>
          <a:lstStyle/>
          <a:p>
            <a:fld id="{5369F714-572F-4D90-8878-B60C175213CF}" type="slidenum">
              <a:rPr lang="en-IN" smtClean="0"/>
              <a:t>‹#›</a:t>
            </a:fld>
            <a:endParaRPr lang="en-IN"/>
          </a:p>
        </p:txBody>
      </p:sp>
      <p:cxnSp>
        <p:nvCxnSpPr>
          <p:cNvPr id="3145736" name="Straight Connector 14"/>
          <p:cNvCxnSpPr>
            <a:cxnSpLocks/>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7"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1048618"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9"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0" name="Date Placeholder 4"/>
          <p:cNvSpPr>
            <a:spLocks noGrp="1"/>
          </p:cNvSpPr>
          <p:nvPr>
            <p:ph type="dt" sz="half" idx="10"/>
          </p:nvPr>
        </p:nvSpPr>
        <p:spPr/>
        <p:txBody>
          <a:bodyPr/>
          <a:lstStyle/>
          <a:p>
            <a:fld id="{82840F1F-64FF-4B6F-83BF-CA97DEDD6DCC}" type="datetimeFigureOut">
              <a:rPr lang="en-IN" smtClean="0"/>
              <a:t>13-04-2021</a:t>
            </a:fld>
            <a:endParaRPr lang="en-IN"/>
          </a:p>
        </p:txBody>
      </p:sp>
      <p:sp>
        <p:nvSpPr>
          <p:cNvPr id="1048621" name="Footer Placeholder 5"/>
          <p:cNvSpPr>
            <a:spLocks noGrp="1"/>
          </p:cNvSpPr>
          <p:nvPr>
            <p:ph type="ftr" sz="quarter" idx="11"/>
          </p:nvPr>
        </p:nvSpPr>
        <p:spPr/>
        <p:txBody>
          <a:bodyPr/>
          <a:lstStyle/>
          <a:p>
            <a:endParaRPr lang="en-IN"/>
          </a:p>
        </p:txBody>
      </p:sp>
      <p:sp>
        <p:nvSpPr>
          <p:cNvPr id="1048622" name="Slide Number Placeholder 6"/>
          <p:cNvSpPr>
            <a:spLocks noGrp="1"/>
          </p:cNvSpPr>
          <p:nvPr>
            <p:ph type="sldNum" sz="quarter" idx="12"/>
          </p:nvPr>
        </p:nvSpPr>
        <p:spPr/>
        <p:txBody>
          <a:bodyPr/>
          <a:lstStyle/>
          <a:p>
            <a:fld id="{5369F714-572F-4D90-8878-B60C175213CF}" type="slidenum">
              <a:rPr lang="en-IN" smtClean="0"/>
              <a:t>‹#›</a:t>
            </a:fld>
            <a:endParaRPr lang="en-IN"/>
          </a:p>
        </p:txBody>
      </p:sp>
      <p:cxnSp>
        <p:nvCxnSpPr>
          <p:cNvPr id="3145731" name="Straight Connector 3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3"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1048624"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5"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6"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7"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8" name="Date Placeholder 6"/>
          <p:cNvSpPr>
            <a:spLocks noGrp="1"/>
          </p:cNvSpPr>
          <p:nvPr>
            <p:ph type="dt" sz="half" idx="10"/>
          </p:nvPr>
        </p:nvSpPr>
        <p:spPr/>
        <p:txBody>
          <a:bodyPr/>
          <a:lstStyle/>
          <a:p>
            <a:fld id="{82840F1F-64FF-4B6F-83BF-CA97DEDD6DCC}" type="datetimeFigureOut">
              <a:rPr lang="en-IN" smtClean="0"/>
              <a:t>13-04-2021</a:t>
            </a:fld>
            <a:endParaRPr lang="en-IN"/>
          </a:p>
        </p:txBody>
      </p:sp>
      <p:sp>
        <p:nvSpPr>
          <p:cNvPr id="1048629" name="Footer Placeholder 7"/>
          <p:cNvSpPr>
            <a:spLocks noGrp="1"/>
          </p:cNvSpPr>
          <p:nvPr>
            <p:ph type="ftr" sz="quarter" idx="11"/>
          </p:nvPr>
        </p:nvSpPr>
        <p:spPr/>
        <p:txBody>
          <a:bodyPr/>
          <a:lstStyle/>
          <a:p>
            <a:endParaRPr lang="en-IN"/>
          </a:p>
        </p:txBody>
      </p:sp>
      <p:sp>
        <p:nvSpPr>
          <p:cNvPr id="1048630" name="Slide Number Placeholder 8"/>
          <p:cNvSpPr>
            <a:spLocks noGrp="1"/>
          </p:cNvSpPr>
          <p:nvPr>
            <p:ph type="sldNum" sz="quarter" idx="12"/>
          </p:nvPr>
        </p:nvSpPr>
        <p:spPr/>
        <p:txBody>
          <a:bodyPr/>
          <a:lstStyle/>
          <a:p>
            <a:fld id="{5369F714-572F-4D90-8878-B60C175213CF}" type="slidenum">
              <a:rPr lang="en-IN" smtClean="0"/>
              <a:t>‹#›</a:t>
            </a:fld>
            <a:endParaRPr lang="en-IN"/>
          </a:p>
        </p:txBody>
      </p:sp>
      <p:cxnSp>
        <p:nvCxnSpPr>
          <p:cNvPr id="3145732" name="Straight Connector 28"/>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a:t>Click to edit Master title style</a:t>
            </a:r>
            <a:endParaRPr lang="en-US" dirty="0"/>
          </a:p>
        </p:txBody>
      </p:sp>
      <p:sp>
        <p:nvSpPr>
          <p:cNvPr id="1048632" name="Date Placeholder 2"/>
          <p:cNvSpPr>
            <a:spLocks noGrp="1"/>
          </p:cNvSpPr>
          <p:nvPr>
            <p:ph type="dt" sz="half" idx="10"/>
          </p:nvPr>
        </p:nvSpPr>
        <p:spPr/>
        <p:txBody>
          <a:bodyPr/>
          <a:lstStyle/>
          <a:p>
            <a:fld id="{82840F1F-64FF-4B6F-83BF-CA97DEDD6DCC}" type="datetimeFigureOut">
              <a:rPr lang="en-IN" smtClean="0"/>
              <a:t>13-04-2021</a:t>
            </a:fld>
            <a:endParaRPr lang="en-IN"/>
          </a:p>
        </p:txBody>
      </p:sp>
      <p:sp>
        <p:nvSpPr>
          <p:cNvPr id="1048633" name="Footer Placeholder 3"/>
          <p:cNvSpPr>
            <a:spLocks noGrp="1"/>
          </p:cNvSpPr>
          <p:nvPr>
            <p:ph type="ftr" sz="quarter" idx="11"/>
          </p:nvPr>
        </p:nvSpPr>
        <p:spPr/>
        <p:txBody>
          <a:bodyPr/>
          <a:lstStyle/>
          <a:p>
            <a:endParaRPr lang="en-IN"/>
          </a:p>
        </p:txBody>
      </p:sp>
      <p:sp>
        <p:nvSpPr>
          <p:cNvPr id="1048634" name="Slide Number Placeholder 4"/>
          <p:cNvSpPr>
            <a:spLocks noGrp="1"/>
          </p:cNvSpPr>
          <p:nvPr>
            <p:ph type="sldNum" sz="quarter" idx="12"/>
          </p:nvPr>
        </p:nvSpPr>
        <p:spPr/>
        <p:txBody>
          <a:bodyPr/>
          <a:lstStyle/>
          <a:p>
            <a:fld id="{5369F714-572F-4D90-8878-B60C175213CF}" type="slidenum">
              <a:rPr lang="en-IN" smtClean="0"/>
              <a:t>‹#›</a:t>
            </a:fld>
            <a:endParaRPr lang="en-IN"/>
          </a:p>
        </p:txBody>
      </p:sp>
      <p:cxnSp>
        <p:nvCxnSpPr>
          <p:cNvPr id="3145733" name="Straight Connector 2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2" name="Date Placeholder 1"/>
          <p:cNvSpPr>
            <a:spLocks noGrp="1"/>
          </p:cNvSpPr>
          <p:nvPr>
            <p:ph type="dt" sz="half" idx="10"/>
          </p:nvPr>
        </p:nvSpPr>
        <p:spPr/>
        <p:txBody>
          <a:bodyPr/>
          <a:lstStyle/>
          <a:p>
            <a:fld id="{82840F1F-64FF-4B6F-83BF-CA97DEDD6DCC}" type="datetimeFigureOut">
              <a:rPr lang="en-IN" smtClean="0"/>
              <a:t>13-04-2021</a:t>
            </a:fld>
            <a:endParaRPr lang="en-IN"/>
          </a:p>
        </p:txBody>
      </p:sp>
      <p:sp>
        <p:nvSpPr>
          <p:cNvPr id="1048583" name="Footer Placeholder 2"/>
          <p:cNvSpPr>
            <a:spLocks noGrp="1"/>
          </p:cNvSpPr>
          <p:nvPr>
            <p:ph type="ftr" sz="quarter" idx="11"/>
          </p:nvPr>
        </p:nvSpPr>
        <p:spPr/>
        <p:txBody>
          <a:bodyPr/>
          <a:lstStyle/>
          <a:p>
            <a:endParaRPr lang="en-IN"/>
          </a:p>
        </p:txBody>
      </p:sp>
      <p:sp>
        <p:nvSpPr>
          <p:cNvPr id="1048584" name="Slide Number Placeholder 3"/>
          <p:cNvSpPr>
            <a:spLocks noGrp="1"/>
          </p:cNvSpPr>
          <p:nvPr>
            <p:ph type="sldNum" sz="quarter" idx="12"/>
          </p:nvPr>
        </p:nvSpPr>
        <p:spPr/>
        <p:txBody>
          <a:bodyPr/>
          <a:lstStyle/>
          <a:p>
            <a:fld id="{5369F714-572F-4D90-8878-B60C175213C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8"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1048659"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0"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1" name="Date Placeholder 4"/>
          <p:cNvSpPr>
            <a:spLocks noGrp="1"/>
          </p:cNvSpPr>
          <p:nvPr>
            <p:ph type="dt" sz="half" idx="10"/>
          </p:nvPr>
        </p:nvSpPr>
        <p:spPr/>
        <p:txBody>
          <a:bodyPr/>
          <a:lstStyle/>
          <a:p>
            <a:fld id="{82840F1F-64FF-4B6F-83BF-CA97DEDD6DCC}" type="datetimeFigureOut">
              <a:rPr lang="en-IN" smtClean="0"/>
              <a:t>13-04-2021</a:t>
            </a:fld>
            <a:endParaRPr lang="en-IN"/>
          </a:p>
        </p:txBody>
      </p:sp>
      <p:sp>
        <p:nvSpPr>
          <p:cNvPr id="1048662" name="Footer Placeholder 5"/>
          <p:cNvSpPr>
            <a:spLocks noGrp="1"/>
          </p:cNvSpPr>
          <p:nvPr>
            <p:ph type="ftr" sz="quarter" idx="11"/>
          </p:nvPr>
        </p:nvSpPr>
        <p:spPr/>
        <p:txBody>
          <a:bodyPr/>
          <a:lstStyle/>
          <a:p>
            <a:endParaRPr lang="en-IN"/>
          </a:p>
        </p:txBody>
      </p:sp>
      <p:sp>
        <p:nvSpPr>
          <p:cNvPr id="1048663" name="Slide Number Placeholder 6"/>
          <p:cNvSpPr>
            <a:spLocks noGrp="1"/>
          </p:cNvSpPr>
          <p:nvPr>
            <p:ph type="sldNum" sz="quarter" idx="12"/>
          </p:nvPr>
        </p:nvSpPr>
        <p:spPr/>
        <p:txBody>
          <a:bodyPr/>
          <a:lstStyle/>
          <a:p>
            <a:fld id="{5369F714-572F-4D90-8878-B60C175213CF}" type="slidenum">
              <a:rPr lang="en-IN" smtClean="0"/>
              <a:t>‹#›</a:t>
            </a:fld>
            <a:endParaRPr lang="en-IN"/>
          </a:p>
        </p:txBody>
      </p:sp>
      <p:cxnSp>
        <p:nvCxnSpPr>
          <p:cNvPr id="3145738" name="Straight Connector 16"/>
          <p:cNvCxnSpPr>
            <a:cxnSpLocks/>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4" name="Group 7"/>
          <p:cNvGrpSpPr/>
          <p:nvPr/>
        </p:nvGrpSpPr>
        <p:grpSpPr>
          <a:xfrm>
            <a:off x="7477387" y="482170"/>
            <a:ext cx="4074533" cy="5149101"/>
            <a:chOff x="7477387" y="482170"/>
            <a:chExt cx="4074533" cy="5149101"/>
          </a:xfrm>
        </p:grpSpPr>
        <p:sp>
          <p:nvSpPr>
            <p:cNvPr id="1048640"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41"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4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104864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4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5" name="Date Placeholder 4"/>
          <p:cNvSpPr>
            <a:spLocks noGrp="1"/>
          </p:cNvSpPr>
          <p:nvPr>
            <p:ph type="dt" sz="half" idx="10"/>
          </p:nvPr>
        </p:nvSpPr>
        <p:spPr>
          <a:xfrm>
            <a:off x="1447382" y="5469856"/>
            <a:ext cx="5527351" cy="320123"/>
          </a:xfrm>
        </p:spPr>
        <p:txBody>
          <a:bodyPr/>
          <a:lstStyle>
            <a:lvl1pPr algn="l"/>
          </a:lstStyle>
          <a:p>
            <a:fld id="{82840F1F-64FF-4B6F-83BF-CA97DEDD6DCC}" type="datetimeFigureOut">
              <a:rPr lang="en-IN" smtClean="0"/>
              <a:t>13-04-2021</a:t>
            </a:fld>
            <a:endParaRPr lang="en-IN"/>
          </a:p>
        </p:txBody>
      </p:sp>
      <p:sp>
        <p:nvSpPr>
          <p:cNvPr id="1048646" name="Footer Placeholder 5"/>
          <p:cNvSpPr>
            <a:spLocks noGrp="1"/>
          </p:cNvSpPr>
          <p:nvPr>
            <p:ph type="ftr" sz="quarter" idx="11"/>
          </p:nvPr>
        </p:nvSpPr>
        <p:spPr>
          <a:xfrm>
            <a:off x="1447382" y="318640"/>
            <a:ext cx="5541004" cy="320931"/>
          </a:xfrm>
        </p:spPr>
        <p:txBody>
          <a:bodyPr/>
          <a:lstStyle/>
          <a:p>
            <a:endParaRPr lang="en-IN"/>
          </a:p>
        </p:txBody>
      </p:sp>
      <p:sp>
        <p:nvSpPr>
          <p:cNvPr id="1048647" name="Slide Number Placeholder 6"/>
          <p:cNvSpPr>
            <a:spLocks noGrp="1"/>
          </p:cNvSpPr>
          <p:nvPr>
            <p:ph type="sldNum" sz="quarter" idx="12"/>
          </p:nvPr>
        </p:nvSpPr>
        <p:spPr/>
        <p:txBody>
          <a:bodyPr/>
          <a:lstStyle/>
          <a:p>
            <a:fld id="{5369F714-572F-4D90-8878-B60C175213CF}" type="slidenum">
              <a:rPr lang="en-IN" smtClean="0"/>
              <a:t>‹#›</a:t>
            </a:fld>
            <a:endParaRPr lang="en-IN"/>
          </a:p>
        </p:txBody>
      </p:sp>
      <p:cxnSp>
        <p:nvCxnSpPr>
          <p:cNvPr id="3145735" name="Straight Connector 30"/>
          <p:cNvCxnSpPr>
            <a:cxnSpLocks/>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r:embed="rId13"/>
          <a:srcRect t="1538" b="-1538"/>
          <a:stretch>
            <a:fillRect/>
          </a:stretch>
        </p:blipFill>
        <p:spPr bwMode="black">
          <a:xfrm>
            <a:off x="0" y="6126480"/>
            <a:ext cx="12192000" cy="742950"/>
          </a:xfrm>
          <a:prstGeom prst="rect">
            <a:avLst/>
          </a:prstGeom>
        </p:spPr>
      </p:pic>
      <p:sp>
        <p:nvSpPr>
          <p:cNvPr id="1048577"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78"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2840F1F-64FF-4B6F-83BF-CA97DEDD6DCC}" type="datetimeFigureOut">
              <a:rPr lang="en-IN" smtClean="0"/>
              <a:t>13-04-2021</a:t>
            </a:fld>
            <a:endParaRPr lang="en-IN"/>
          </a:p>
        </p:txBody>
      </p:sp>
      <p:sp>
        <p:nvSpPr>
          <p:cNvPr id="1048580"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1048581"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369F714-572F-4D90-8878-B60C175213CF}" type="slidenum">
              <a:rPr lang="en-IN" smtClean="0"/>
              <a:t>‹#›</a:t>
            </a:fld>
            <a:endParaRPr lang="en-IN"/>
          </a:p>
        </p:txBody>
      </p:sp>
      <p:cxnSp>
        <p:nvCxnSpPr>
          <p:cNvPr id="3145728" name="Straight Connector 9"/>
          <p:cNvCxnSpPr>
            <a:cxnSpLocks/>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Rectangle 1"/>
          <p:cNvSpPr>
            <a:spLocks noGrp="1" noChangeArrowheads="1"/>
          </p:cNvSpPr>
          <p:nvPr>
            <p:ph type="subTitle" idx="4294967295"/>
          </p:nvPr>
        </p:nvSpPr>
        <p:spPr bwMode="auto">
          <a:xfrm>
            <a:off x="1763732" y="1009398"/>
            <a:ext cx="8110861" cy="1797992"/>
          </a:xfrm>
          <a:prstGeom prst="rect">
            <a:avLst/>
          </a:prstGeom>
          <a:noFill/>
          <a:ln>
            <a:noFill/>
          </a:ln>
          <a:effectLst/>
        </p:spPr>
        <p:txBody>
          <a:bodyPr vert="horz" wrap="square" lIns="576081" tIns="1587" rIns="91440" bIns="0" numCol="1" anchor="ctr" anchorCtr="0" compatLnSpc="1">
            <a:prstTxWarp prst="textNoShape">
              <a:avLst/>
            </a:prstTxWarp>
            <a:spAutoFit/>
          </a:bodyPr>
          <a:lstStyle/>
          <a:p>
            <a:pPr marL="0" indent="0">
              <a:spcBef>
                <a:spcPts val="35"/>
              </a:spcBef>
              <a:buNone/>
            </a:pPr>
            <a:endParaRPr lang="en-IN" dirty="0">
              <a:effectLst/>
              <a:latin typeface="Times New Roman" panose="02020603050405020304" pitchFamily="18" charset="0"/>
              <a:ea typeface="Times New Roman" panose="02020603050405020304" pitchFamily="18" charset="0"/>
            </a:endParaRPr>
          </a:p>
          <a:p>
            <a:pPr marL="0" marR="85725" indent="0" algn="ctr">
              <a:lnSpc>
                <a:spcPct val="115000"/>
              </a:lnSpc>
              <a:spcAft>
                <a:spcPts val="0"/>
              </a:spcAft>
              <a:buNone/>
            </a:pPr>
            <a:r>
              <a:rPr lang="en-US" sz="2800" b="1" dirty="0">
                <a:solidFill>
                  <a:srgbClr val="0070C0"/>
                </a:solidFill>
                <a:latin typeface="Arial" panose="020B0604020202020204" pitchFamily="34" charset="0"/>
                <a:ea typeface="Times New Roman" panose="02020603050405020304" pitchFamily="18" charset="0"/>
                <a:cs typeface="Arial" panose="020B0604020202020204" pitchFamily="34" charset="0"/>
              </a:rPr>
              <a:t>Recommendation system based on  Facial  Expression Recognition</a:t>
            </a:r>
            <a:endParaRPr lang="en-IN" sz="28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48586" name="TextBox 8"/>
          <p:cNvSpPr txBox="1"/>
          <p:nvPr/>
        </p:nvSpPr>
        <p:spPr>
          <a:xfrm>
            <a:off x="3814880" y="3202704"/>
            <a:ext cx="4579005" cy="167738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Submitted by :</a:t>
            </a:r>
          </a:p>
          <a:p>
            <a:r>
              <a:rPr lang="en-US" sz="1700" dirty="0">
                <a:latin typeface="Arial" panose="020B0604020202020204" pitchFamily="34" charset="0"/>
                <a:cs typeface="Arial" panose="020B0604020202020204" pitchFamily="34" charset="0"/>
              </a:rPr>
              <a:t>SAPNA YADAV 				- 181112066</a:t>
            </a:r>
            <a:endParaRPr lang="zh-CN" altLang="en-US" sz="1600" dirty="0"/>
          </a:p>
          <a:p>
            <a:r>
              <a:rPr lang="en-US" sz="1700" dirty="0">
                <a:latin typeface="Arial" panose="020B0604020202020204" pitchFamily="34" charset="0"/>
                <a:cs typeface="Arial" panose="020B0604020202020204" pitchFamily="34" charset="0"/>
              </a:rPr>
              <a:t>RISHITA JAIN					- 181112088</a:t>
            </a:r>
          </a:p>
          <a:p>
            <a:r>
              <a:rPr lang="en-US" altLang="en-IN" sz="1700" dirty="0">
                <a:latin typeface="Arial" panose="020B0604020202020204" pitchFamily="34" charset="0"/>
                <a:cs typeface="Arial" panose="020B0604020202020204" pitchFamily="34" charset="0"/>
              </a:rPr>
              <a:t>GEETANJALI MARASKOLE 	- 181112042</a:t>
            </a:r>
            <a:endParaRPr lang="zh-CN" altLang="en-US" dirty="0"/>
          </a:p>
          <a:p>
            <a:r>
              <a:rPr lang="en-US" sz="1700" dirty="0">
                <a:latin typeface="Arial" panose="020B0604020202020204" pitchFamily="34" charset="0"/>
                <a:cs typeface="Arial" panose="020B0604020202020204" pitchFamily="34" charset="0"/>
              </a:rPr>
              <a:t>MANASA 					- 181112093</a:t>
            </a:r>
            <a:endParaRPr lang="zh-CN" altLang="en-US" sz="1600" dirty="0"/>
          </a:p>
          <a:p>
            <a:r>
              <a:rPr lang="en-US" sz="1700" dirty="0">
                <a:latin typeface="Arial" panose="020B0604020202020204" pitchFamily="34" charset="0"/>
                <a:cs typeface="Arial" panose="020B0604020202020204" pitchFamily="34" charset="0"/>
              </a:rPr>
              <a:t>			</a:t>
            </a:r>
            <a:endParaRPr lang="zh-CN" altLang="en-US" dirty="0"/>
          </a:p>
        </p:txBody>
      </p:sp>
      <p:sp>
        <p:nvSpPr>
          <p:cNvPr id="1048587" name="TextBox 9"/>
          <p:cNvSpPr txBox="1"/>
          <p:nvPr/>
        </p:nvSpPr>
        <p:spPr>
          <a:xfrm>
            <a:off x="973584" y="4880086"/>
            <a:ext cx="10244831" cy="671979"/>
          </a:xfrm>
          <a:prstGeom prst="rect">
            <a:avLst/>
          </a:prstGeom>
          <a:noFill/>
        </p:spPr>
        <p:txBody>
          <a:bodyPr wrap="square" rtlCol="0">
            <a:spAutoFit/>
          </a:bodyPr>
          <a:lstStyle/>
          <a:p>
            <a:pPr marL="88265" marR="86360" algn="ctr">
              <a:spcBef>
                <a:spcPts val="5"/>
              </a:spcBef>
              <a:spcAft>
                <a:spcPts val="0"/>
              </a:spcAft>
            </a:pPr>
            <a:r>
              <a:rPr lang="en-US" sz="1800" b="1" dirty="0">
                <a:effectLst/>
                <a:latin typeface="Times New Roman" panose="02020603050405020304" pitchFamily="18" charset="0"/>
                <a:ea typeface="Times New Roman" panose="02020603050405020304" pitchFamily="18" charset="0"/>
              </a:rPr>
              <a:t>Under the Guidance of</a:t>
            </a:r>
            <a:endParaRPr lang="en-IN" sz="1800" dirty="0">
              <a:effectLst/>
              <a:latin typeface="Times New Roman" panose="02020603050405020304" pitchFamily="18" charset="0"/>
              <a:ea typeface="Times New Roman" panose="02020603050405020304" pitchFamily="18" charset="0"/>
            </a:endParaRPr>
          </a:p>
          <a:p>
            <a:pPr marL="88265" marR="88265" algn="ctr">
              <a:spcBef>
                <a:spcPts val="205"/>
              </a:spcBef>
              <a:spcAft>
                <a:spcPts val="0"/>
              </a:spcAft>
            </a:pPr>
            <a:r>
              <a:rPr lang="en-US" dirty="0">
                <a:latin typeface="Times New Roman" panose="02020603050405020304" pitchFamily="18" charset="0"/>
                <a:ea typeface="Times New Roman" panose="02020603050405020304" pitchFamily="18" charset="0"/>
              </a:rPr>
              <a:t>Prof. </a:t>
            </a:r>
            <a:r>
              <a:rPr lang="en-US" dirty="0" err="1">
                <a:latin typeface="Times New Roman" panose="02020603050405020304" pitchFamily="18" charset="0"/>
                <a:ea typeface="Times New Roman" panose="02020603050405020304" pitchFamily="18" charset="0"/>
              </a:rPr>
              <a:t>Vasudeo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Dehalwar</a:t>
            </a:r>
            <a:endParaRPr lang="en-IN" sz="1800" dirty="0">
              <a:effectLst/>
              <a:latin typeface="Times New Roman" panose="02020603050405020304" pitchFamily="18" charset="0"/>
              <a:ea typeface="Times New Roman" panose="02020603050405020304" pitchFamily="18" charset="0"/>
            </a:endParaRPr>
          </a:p>
        </p:txBody>
      </p:sp>
      <p:sp>
        <p:nvSpPr>
          <p:cNvPr id="2" name="TextBox 1"/>
          <p:cNvSpPr txBox="1"/>
          <p:nvPr/>
        </p:nvSpPr>
        <p:spPr>
          <a:xfrm>
            <a:off x="1979802" y="75501"/>
            <a:ext cx="7482980" cy="923330"/>
          </a:xfrm>
          <a:prstGeom prst="rect">
            <a:avLst/>
          </a:prstGeom>
          <a:noFill/>
        </p:spPr>
        <p:txBody>
          <a:bodyPr wrap="square" rtlCol="0">
            <a:spAutoFit/>
          </a:bodyPr>
          <a:lstStyle/>
          <a:p>
            <a:pPr marL="576580" algn="ctr">
              <a:spcBef>
                <a:spcPts val="10"/>
              </a:spcBef>
              <a:spcAft>
                <a:spcPts val="0"/>
              </a:spcAft>
            </a:pPr>
            <a:r>
              <a:rPr lang="en-US" b="1" dirty="0">
                <a:latin typeface="Times New Roman" panose="02020603050405020304" pitchFamily="18" charset="0"/>
                <a:ea typeface="Times New Roman" panose="02020603050405020304" pitchFamily="18" charset="0"/>
              </a:rPr>
              <a:t>DEPARTMENT OF COMPUTER SCIENCE AND ENGINEERING</a:t>
            </a:r>
            <a:endParaRPr lang="en-IN" b="1" dirty="0">
              <a:latin typeface="Times New Roman" panose="02020603050405020304" pitchFamily="18" charset="0"/>
              <a:ea typeface="Times New Roman" panose="02020603050405020304" pitchFamily="18" charset="0"/>
            </a:endParaRPr>
          </a:p>
          <a:p>
            <a:pPr marL="88265" marR="88265" algn="ctr">
              <a:spcBef>
                <a:spcPts val="20"/>
              </a:spcBef>
              <a:spcAft>
                <a:spcPts val="0"/>
              </a:spcAft>
            </a:pPr>
            <a:r>
              <a:rPr lang="en-US" b="1" dirty="0">
                <a:latin typeface="Times New Roman" panose="02020603050405020304" pitchFamily="18" charset="0"/>
                <a:ea typeface="Times New Roman" panose="02020603050405020304" pitchFamily="18" charset="0"/>
              </a:rPr>
              <a:t>Session: 2018-2022</a:t>
            </a:r>
            <a:endParaRPr lang="en-IN" dirty="0">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1451580" y="1182697"/>
            <a:ext cx="9603275" cy="530981"/>
          </a:xfrm>
        </p:spPr>
        <p:txBody>
          <a:bodyPr/>
          <a:lstStyle/>
          <a:p>
            <a:r>
              <a:rPr lang="en-US" dirty="0">
                <a:latin typeface="Arial" panose="020B0604020202020204" pitchFamily="34" charset="0"/>
                <a:cs typeface="Arial" panose="020B0604020202020204" pitchFamily="34" charset="0"/>
              </a:rPr>
              <a:t>MODEL - OVERVIEW</a:t>
            </a:r>
            <a:endParaRPr lang="en-IN" dirty="0">
              <a:latin typeface="Arial" panose="020B0604020202020204" pitchFamily="34" charset="0"/>
              <a:cs typeface="Arial" panose="020B0604020202020204" pitchFamily="34" charset="0"/>
            </a:endParaRPr>
          </a:p>
        </p:txBody>
      </p:sp>
      <p:sp>
        <p:nvSpPr>
          <p:cNvPr id="1048614" name="Content Placeholder 2"/>
          <p:cNvSpPr>
            <a:spLocks noGrp="1"/>
          </p:cNvSpPr>
          <p:nvPr>
            <p:ph idx="1"/>
          </p:nvPr>
        </p:nvSpPr>
        <p:spPr>
          <a:xfrm>
            <a:off x="1451580" y="2015732"/>
            <a:ext cx="5263256" cy="4061795"/>
          </a:xfrm>
        </p:spPr>
        <p:txBody>
          <a:bodyPr>
            <a:normAutofit fontScale="87500" lnSpcReduction="20000"/>
          </a:bodyPr>
          <a:lstStyle/>
          <a:p>
            <a:r>
              <a:rPr lang="en-US" sz="2100" dirty="0">
                <a:latin typeface="Arial" panose="020B0604020202020204" pitchFamily="34" charset="0"/>
                <a:cs typeface="Arial" panose="020B0604020202020204" pitchFamily="34" charset="0"/>
              </a:rPr>
              <a:t>Convolution Layer </a:t>
            </a:r>
            <a:r>
              <a:rPr lang="en-US" sz="1700" dirty="0">
                <a:latin typeface="Arial" panose="020B0604020202020204" pitchFamily="34" charset="0"/>
                <a:cs typeface="Arial" panose="020B0604020202020204" pitchFamily="34" charset="0"/>
              </a:rPr>
              <a:t>- This layer is the first layer that is used to </a:t>
            </a:r>
            <a:r>
              <a:rPr lang="en-US" sz="1700" b="1" dirty="0">
                <a:latin typeface="Arial" panose="020B0604020202020204" pitchFamily="34" charset="0"/>
                <a:cs typeface="Arial" panose="020B0604020202020204" pitchFamily="34" charset="0"/>
              </a:rPr>
              <a:t>extract</a:t>
            </a:r>
            <a:r>
              <a:rPr lang="en-US" sz="1700" dirty="0">
                <a:latin typeface="Arial" panose="020B0604020202020204" pitchFamily="34" charset="0"/>
                <a:cs typeface="Arial" panose="020B0604020202020204" pitchFamily="34" charset="0"/>
              </a:rPr>
              <a:t> the various </a:t>
            </a:r>
            <a:r>
              <a:rPr lang="en-US" sz="1700" b="1" dirty="0">
                <a:latin typeface="Arial" panose="020B0604020202020204" pitchFamily="34" charset="0"/>
                <a:cs typeface="Arial" panose="020B0604020202020204" pitchFamily="34" charset="0"/>
              </a:rPr>
              <a:t>features</a:t>
            </a:r>
            <a:r>
              <a:rPr lang="en-US" sz="1700" dirty="0">
                <a:latin typeface="Arial" panose="020B0604020202020204" pitchFamily="34" charset="0"/>
                <a:cs typeface="Arial" panose="020B0604020202020204" pitchFamily="34" charset="0"/>
              </a:rPr>
              <a:t> from the input images. In this layer, a filter of a particular size is present. By sliding the filter over the input image, the dot product is taken between the filter and the parts of the input image with respect to the size of the filter.</a:t>
            </a:r>
          </a:p>
          <a:p>
            <a:r>
              <a:rPr lang="en-US" sz="2100" dirty="0">
                <a:latin typeface="Arial" panose="020B0604020202020204" pitchFamily="34" charset="0"/>
                <a:cs typeface="Arial" panose="020B0604020202020204" pitchFamily="34" charset="0"/>
              </a:rPr>
              <a:t>Pooling Layer </a:t>
            </a:r>
            <a:r>
              <a:rPr lang="en-US" sz="2500"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The primary aim of this layer is to </a:t>
            </a:r>
            <a:r>
              <a:rPr lang="en-US" sz="1700" b="1" dirty="0">
                <a:latin typeface="Arial" panose="020B0604020202020204" pitchFamily="34" charset="0"/>
                <a:cs typeface="Arial" panose="020B0604020202020204" pitchFamily="34" charset="0"/>
              </a:rPr>
              <a:t>decrease the size </a:t>
            </a:r>
            <a:r>
              <a:rPr lang="en-US" sz="1700" dirty="0">
                <a:latin typeface="Arial" panose="020B0604020202020204" pitchFamily="34" charset="0"/>
                <a:cs typeface="Arial" panose="020B0604020202020204" pitchFamily="34" charset="0"/>
              </a:rPr>
              <a:t>of the convolved feature map to reduce the computational costs. This is performed </a:t>
            </a:r>
            <a:r>
              <a:rPr lang="en-US" sz="1700" b="1" dirty="0">
                <a:latin typeface="Arial" panose="020B0604020202020204" pitchFamily="34" charset="0"/>
                <a:cs typeface="Arial" panose="020B0604020202020204" pitchFamily="34" charset="0"/>
              </a:rPr>
              <a:t>by decreasing the connections</a:t>
            </a:r>
            <a:r>
              <a:rPr lang="en-US" sz="1700" dirty="0">
                <a:latin typeface="Arial" panose="020B0604020202020204" pitchFamily="34" charset="0"/>
                <a:cs typeface="Arial" panose="020B0604020202020204" pitchFamily="34" charset="0"/>
              </a:rPr>
              <a:t> between layers and independently operates on each feature map.</a:t>
            </a:r>
          </a:p>
          <a:p>
            <a:r>
              <a:rPr lang="en-US" sz="2100" dirty="0">
                <a:latin typeface="Arial" panose="020B0604020202020204" pitchFamily="34" charset="0"/>
                <a:cs typeface="Arial" panose="020B0604020202020204" pitchFamily="34" charset="0"/>
              </a:rPr>
              <a:t>Fully connected layer </a:t>
            </a:r>
            <a:r>
              <a:rPr lang="en-US" sz="2500"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This layer utilizes the output from the convolution process and </a:t>
            </a:r>
            <a:r>
              <a:rPr lang="en-US" sz="1700" b="1" dirty="0">
                <a:latin typeface="Arial" panose="020B0604020202020204" pitchFamily="34" charset="0"/>
                <a:cs typeface="Arial" panose="020B0604020202020204" pitchFamily="34" charset="0"/>
              </a:rPr>
              <a:t>predicts the class </a:t>
            </a:r>
            <a:r>
              <a:rPr lang="en-US" sz="1700" dirty="0">
                <a:latin typeface="Arial" panose="020B0604020202020204" pitchFamily="34" charset="0"/>
                <a:cs typeface="Arial" panose="020B0604020202020204" pitchFamily="34" charset="0"/>
              </a:rPr>
              <a:t>of the image based on the features extracted in previous stages.</a:t>
            </a:r>
          </a:p>
          <a:p>
            <a:pPr marL="0" indent="0">
              <a:buNone/>
            </a:pPr>
            <a:endParaRPr lang="en-US" dirty="0"/>
          </a:p>
          <a:p>
            <a:endParaRPr lang="en-US" dirty="0"/>
          </a:p>
          <a:p>
            <a:pPr marL="0" indent="0">
              <a:buNone/>
            </a:pPr>
            <a:endParaRPr lang="en-US" dirty="0"/>
          </a:p>
          <a:p>
            <a:endParaRPr lang="en-US" b="0" i="0" dirty="0">
              <a:effectLst/>
              <a:latin typeface="urw-din"/>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742" y="2088859"/>
            <a:ext cx="5118080" cy="30032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94046"/>
            <a:ext cx="9603275" cy="1049235"/>
          </a:xfrm>
        </p:spPr>
        <p:txBody>
          <a:bodyPr/>
          <a:lstStyle/>
          <a:p>
            <a:r>
              <a:rPr lang="en-US" dirty="0"/>
              <a:t>MODEL - Overview</a:t>
            </a:r>
            <a:endParaRPr lang="en-IN" dirty="0"/>
          </a:p>
        </p:txBody>
      </p:sp>
      <p:sp>
        <p:nvSpPr>
          <p:cNvPr id="3" name="Content Placeholder 2"/>
          <p:cNvSpPr>
            <a:spLocks noGrp="1"/>
          </p:cNvSpPr>
          <p:nvPr>
            <p:ph idx="1"/>
          </p:nvPr>
        </p:nvSpPr>
        <p:spPr/>
        <p:txBody>
          <a:bodyPr>
            <a:normAutofit fontScale="85000" lnSpcReduction="10000"/>
          </a:bodyPr>
          <a:lstStyle/>
          <a:p>
            <a:r>
              <a:rPr lang="en-US" dirty="0"/>
              <a:t>Our model consists of 4 convolution layers and 2 fully connected layers.</a:t>
            </a:r>
          </a:p>
          <a:p>
            <a:r>
              <a:rPr lang="en-US" dirty="0"/>
              <a:t>First convolutional layer, we had 64 3×3 filters.</a:t>
            </a:r>
          </a:p>
          <a:p>
            <a:r>
              <a:rPr lang="en-US" dirty="0"/>
              <a:t>Second convolutional layer, we had 128 5x5 filters.</a:t>
            </a:r>
          </a:p>
          <a:p>
            <a:r>
              <a:rPr lang="en-US" dirty="0"/>
              <a:t>Third convolutional layer, we had 512 3×3 filters.</a:t>
            </a:r>
          </a:p>
          <a:p>
            <a:r>
              <a:rPr lang="en-US" dirty="0"/>
              <a:t>Fourth convolutional layer, we had 512 3×3 filters.</a:t>
            </a:r>
          </a:p>
          <a:p>
            <a:r>
              <a:rPr lang="en-US" dirty="0"/>
              <a:t>All the layers consist of batch normalization and dropout and max-pooling with a filter size 2×2.</a:t>
            </a:r>
          </a:p>
          <a:p>
            <a:r>
              <a:rPr lang="en-US" dirty="0"/>
              <a:t>In the two FC layer, we had two hidden layers with 256 and 512 neurons respectively and </a:t>
            </a:r>
            <a:r>
              <a:rPr lang="en-US" dirty="0" err="1"/>
              <a:t>relu</a:t>
            </a:r>
            <a:r>
              <a:rPr lang="en-US" dirty="0"/>
              <a:t> function as a loss function.</a:t>
            </a:r>
          </a:p>
          <a:p>
            <a:endParaRPr lang="en-IN" dirty="0"/>
          </a:p>
        </p:txBody>
      </p:sp>
    </p:spTree>
    <p:extLst>
      <p:ext uri="{BB962C8B-B14F-4D97-AF65-F5344CB8AC3E}">
        <p14:creationId xmlns:p14="http://schemas.microsoft.com/office/powerpoint/2010/main" val="217343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34E3-7EC7-4533-B996-2D24EC119145}"/>
              </a:ext>
            </a:extLst>
          </p:cNvPr>
          <p:cNvSpPr>
            <a:spLocks noGrp="1"/>
          </p:cNvSpPr>
          <p:nvPr>
            <p:ph type="title"/>
          </p:nvPr>
        </p:nvSpPr>
        <p:spPr>
          <a:xfrm>
            <a:off x="1451578" y="1283913"/>
            <a:ext cx="9603275" cy="1049235"/>
          </a:xfrm>
        </p:spPr>
        <p:txBody>
          <a:bodyPr>
            <a:normAutofit/>
          </a:bodyPr>
          <a:lstStyle/>
          <a:p>
            <a:r>
              <a:rPr lang="en-IN" sz="4000" dirty="0">
                <a:latin typeface="Arial" panose="020B0604020202020204" pitchFamily="34" charset="0"/>
                <a:cs typeface="Arial" panose="020B0604020202020204" pitchFamily="34" charset="0"/>
              </a:rPr>
              <a:t>ALGORITHM</a:t>
            </a:r>
          </a:p>
        </p:txBody>
      </p:sp>
      <p:sp>
        <p:nvSpPr>
          <p:cNvPr id="3" name="Content Placeholder 2">
            <a:extLst>
              <a:ext uri="{FF2B5EF4-FFF2-40B4-BE49-F238E27FC236}">
                <a16:creationId xmlns:a16="http://schemas.microsoft.com/office/drawing/2014/main" id="{3CC6CCC8-6858-42D6-8BE3-BB48CFF35E7F}"/>
              </a:ext>
            </a:extLst>
          </p:cNvPr>
          <p:cNvSpPr>
            <a:spLocks noGrp="1"/>
          </p:cNvSpPr>
          <p:nvPr>
            <p:ph idx="1"/>
          </p:nvPr>
        </p:nvSpPr>
        <p:spPr/>
        <p:txBody>
          <a:bodyPr>
            <a:normAutofit fontScale="25000" lnSpcReduction="20000"/>
          </a:bodyPr>
          <a:lstStyle/>
          <a:p>
            <a:pPr marL="534988" indent="-315913" algn="l">
              <a:spcAft>
                <a:spcPts val="210"/>
              </a:spcAft>
              <a:buFont typeface="+mj-lt"/>
              <a:buAutoNum type="arabicParenR"/>
            </a:pPr>
            <a:r>
              <a:rPr lang="en-IN" sz="8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FER2013 database of  </a:t>
            </a:r>
            <a:r>
              <a:rPr lang="en-IN" sz="8000" b="1"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35887 pre-cropped, 48-by-48-pixel grayscale images</a:t>
            </a:r>
            <a:r>
              <a:rPr lang="en-IN" sz="80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 of faces each </a:t>
            </a:r>
            <a:r>
              <a:rPr lang="en-IN" sz="8000" dirty="0" err="1">
                <a:solidFill>
                  <a:srgbClr val="24292E"/>
                </a:solidFill>
                <a:effectLst/>
                <a:latin typeface="Arial" panose="020B0604020202020204" pitchFamily="34" charset="0"/>
                <a:ea typeface="Times New Roman" panose="02020603050405020304" pitchFamily="18" charset="0"/>
                <a:cs typeface="Arial" panose="020B0604020202020204" pitchFamily="34" charset="0"/>
              </a:rPr>
              <a:t>labeled</a:t>
            </a:r>
            <a:r>
              <a:rPr lang="en-IN" sz="80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 with one of the 7 emotion classes is used.</a:t>
            </a:r>
          </a:p>
          <a:p>
            <a:pPr marL="534988" indent="-315913" algn="l">
              <a:spcAft>
                <a:spcPts val="210"/>
              </a:spcAft>
              <a:buFont typeface="+mj-lt"/>
              <a:buAutoNum type="arabicParenR"/>
            </a:pPr>
            <a:r>
              <a:rPr lang="en-IN" sz="80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Pre-processing of images. </a:t>
            </a:r>
            <a:endParaRPr lang="en-IN" sz="8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534988" marR="300990" indent="-315913" algn="just">
              <a:spcAft>
                <a:spcPts val="50"/>
              </a:spcAft>
              <a:buFont typeface="+mj-lt"/>
              <a:buAutoNum type="arabicParenR"/>
            </a:pPr>
            <a:r>
              <a:rPr lang="en-IN" sz="80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Detection of a face from each image.  </a:t>
            </a:r>
            <a:endParaRPr lang="en-IN" sz="8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534988" marR="300990" indent="-315913" algn="just">
              <a:spcAft>
                <a:spcPts val="50"/>
              </a:spcAft>
              <a:buFont typeface="+mj-lt"/>
              <a:buAutoNum type="arabicParenR"/>
            </a:pPr>
            <a:r>
              <a:rPr lang="en-IN" sz="80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The cropped face is converted into grayscale images. </a:t>
            </a:r>
            <a:endParaRPr lang="en-IN" sz="8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534988" indent="-315913" algn="just">
              <a:spcAft>
                <a:spcPts val="50"/>
              </a:spcAft>
              <a:buFont typeface="+mj-lt"/>
              <a:buAutoNum type="arabicParenR"/>
            </a:pPr>
            <a:r>
              <a:rPr lang="en-IN" sz="80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The pipeline ensures every image can be fed into the input layer as a (1, 48, 48) </a:t>
            </a:r>
            <a:r>
              <a:rPr lang="en-IN" sz="8000" dirty="0" err="1">
                <a:solidFill>
                  <a:srgbClr val="24292E"/>
                </a:solidFill>
                <a:effectLst/>
                <a:latin typeface="Arial" panose="020B0604020202020204" pitchFamily="34" charset="0"/>
                <a:ea typeface="Times New Roman" panose="02020603050405020304" pitchFamily="18" charset="0"/>
                <a:cs typeface="Arial" panose="020B0604020202020204" pitchFamily="34" charset="0"/>
              </a:rPr>
              <a:t>numpy</a:t>
            </a:r>
            <a:r>
              <a:rPr lang="en-IN" sz="80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 array. </a:t>
            </a:r>
            <a:endParaRPr lang="en-IN" sz="8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534988" marR="300990" indent="-315913" algn="just">
              <a:spcAft>
                <a:spcPts val="50"/>
              </a:spcAft>
              <a:buFont typeface="+mj-lt"/>
              <a:buAutoNum type="arabicParenR"/>
            </a:pPr>
            <a:r>
              <a:rPr lang="en-IN" sz="80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The </a:t>
            </a:r>
            <a:r>
              <a:rPr lang="en-IN" sz="8000" dirty="0" err="1">
                <a:solidFill>
                  <a:srgbClr val="24292E"/>
                </a:solidFill>
                <a:effectLst/>
                <a:latin typeface="Arial" panose="020B0604020202020204" pitchFamily="34" charset="0"/>
                <a:ea typeface="Times New Roman" panose="02020603050405020304" pitchFamily="18" charset="0"/>
                <a:cs typeface="Arial" panose="020B0604020202020204" pitchFamily="34" charset="0"/>
              </a:rPr>
              <a:t>numpy</a:t>
            </a:r>
            <a:r>
              <a:rPr lang="en-IN" sz="80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 array gets passed into the Convolution2D layer. </a:t>
            </a:r>
            <a:endParaRPr lang="en-IN" sz="8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62011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9A19BD-052F-4A59-B90D-AA3EFE2EB685}"/>
              </a:ext>
            </a:extLst>
          </p:cNvPr>
          <p:cNvSpPr txBox="1">
            <a:spLocks/>
          </p:cNvSpPr>
          <p:nvPr/>
        </p:nvSpPr>
        <p:spPr>
          <a:xfrm>
            <a:off x="1520851" y="1239255"/>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4000" dirty="0">
                <a:latin typeface="Arial" panose="020B0604020202020204" pitchFamily="34" charset="0"/>
                <a:cs typeface="Arial" panose="020B0604020202020204" pitchFamily="34" charset="0"/>
              </a:rPr>
              <a:t>ALGORITHM</a:t>
            </a:r>
          </a:p>
        </p:txBody>
      </p:sp>
      <p:sp>
        <p:nvSpPr>
          <p:cNvPr id="5" name="Content Placeholder 2">
            <a:extLst>
              <a:ext uri="{FF2B5EF4-FFF2-40B4-BE49-F238E27FC236}">
                <a16:creationId xmlns:a16="http://schemas.microsoft.com/office/drawing/2014/main" id="{C673F3A7-84F6-47B1-84DD-9729FD5164FB}"/>
              </a:ext>
            </a:extLst>
          </p:cNvPr>
          <p:cNvSpPr txBox="1">
            <a:spLocks/>
          </p:cNvSpPr>
          <p:nvPr/>
        </p:nvSpPr>
        <p:spPr>
          <a:xfrm>
            <a:off x="1603979" y="2168132"/>
            <a:ext cx="9603275" cy="3450613"/>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561975" marR="300990" indent="-342900" algn="just">
              <a:lnSpc>
                <a:spcPct val="103000"/>
              </a:lnSpc>
              <a:spcAft>
                <a:spcPts val="50"/>
              </a:spcAft>
              <a:buFont typeface="+mj-lt"/>
              <a:buAutoNum type="arabicParenR" startAt="7"/>
            </a:pPr>
            <a:r>
              <a:rPr lang="en-IN" sz="18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Convolution generates feature maps. </a:t>
            </a:r>
            <a:endPar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561975" indent="-342900" algn="just">
              <a:lnSpc>
                <a:spcPct val="103000"/>
              </a:lnSpc>
              <a:spcAft>
                <a:spcPts val="50"/>
              </a:spcAft>
              <a:buFont typeface="+mj-lt"/>
              <a:buAutoNum type="arabicParenR" startAt="7"/>
            </a:pPr>
            <a:r>
              <a:rPr lang="en-IN" sz="18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Pooling method called MaxPooling2D that uses (2, 2) windows across the feature map only keeping the maximum pixel value. </a:t>
            </a:r>
            <a:endPar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561975" marR="300990" indent="-342900" algn="just">
              <a:lnSpc>
                <a:spcPct val="103000"/>
              </a:lnSpc>
              <a:spcAft>
                <a:spcPts val="50"/>
              </a:spcAft>
              <a:buFont typeface="+mj-lt"/>
              <a:buAutoNum type="arabicParenR" startAt="7"/>
            </a:pPr>
            <a:r>
              <a:rPr lang="en-IN" sz="18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The </a:t>
            </a:r>
            <a:r>
              <a:rPr lang="en-IN" sz="1800" dirty="0" err="1">
                <a:solidFill>
                  <a:srgbClr val="24292E"/>
                </a:solidFill>
                <a:effectLst/>
                <a:latin typeface="Arial" panose="020B0604020202020204" pitchFamily="34" charset="0"/>
                <a:ea typeface="Times New Roman" panose="02020603050405020304" pitchFamily="18" charset="0"/>
                <a:cs typeface="Arial" panose="020B0604020202020204" pitchFamily="34" charset="0"/>
              </a:rPr>
              <a:t>relu</a:t>
            </a:r>
            <a:r>
              <a:rPr lang="en-IN" sz="18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 function  presents itself as a probability for each emotion class. </a:t>
            </a:r>
            <a:endPar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222250" indent="0" algn="l">
              <a:lnSpc>
                <a:spcPct val="107000"/>
              </a:lnSpc>
              <a:spcAft>
                <a:spcPts val="55"/>
              </a:spcAft>
              <a:buNone/>
            </a:pPr>
            <a:endPar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225425" indent="-6350" algn="just">
              <a:lnSpc>
                <a:spcPct val="103000"/>
              </a:lnSpc>
              <a:spcAft>
                <a:spcPts val="1190"/>
              </a:spcAft>
            </a:pPr>
            <a:r>
              <a:rPr lang="en-IN" sz="18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The model is able to show the detail probability composition of the emotions in the face. </a:t>
            </a:r>
            <a:endPar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95668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37000F-F0D5-4DD5-8844-8BEA90E65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162" y="1065321"/>
            <a:ext cx="9507984" cy="5024762"/>
          </a:xfrm>
          <a:prstGeom prst="rect">
            <a:avLst/>
          </a:prstGeom>
        </p:spPr>
      </p:pic>
      <p:sp>
        <p:nvSpPr>
          <p:cNvPr id="4" name="TextBox 3">
            <a:extLst>
              <a:ext uri="{FF2B5EF4-FFF2-40B4-BE49-F238E27FC236}">
                <a16:creationId xmlns:a16="http://schemas.microsoft.com/office/drawing/2014/main" id="{9FE9F8E3-EBCD-477F-8401-4A56743E603E}"/>
              </a:ext>
            </a:extLst>
          </p:cNvPr>
          <p:cNvSpPr txBox="1"/>
          <p:nvPr/>
        </p:nvSpPr>
        <p:spPr>
          <a:xfrm>
            <a:off x="3517036" y="416342"/>
            <a:ext cx="5157926" cy="461665"/>
          </a:xfrm>
          <a:prstGeom prst="rect">
            <a:avLst/>
          </a:prstGeom>
          <a:noFill/>
        </p:spPr>
        <p:txBody>
          <a:bodyPr wrap="square" rtlCol="0">
            <a:spAutoFit/>
          </a:bodyPr>
          <a:lstStyle/>
          <a:p>
            <a:pPr algn="ctr"/>
            <a:r>
              <a:rPr lang="en-IN" sz="2400" dirty="0"/>
              <a:t>Model layers</a:t>
            </a:r>
          </a:p>
        </p:txBody>
      </p:sp>
    </p:spTree>
    <p:extLst>
      <p:ext uri="{BB962C8B-B14F-4D97-AF65-F5344CB8AC3E}">
        <p14:creationId xmlns:p14="http://schemas.microsoft.com/office/powerpoint/2010/main" val="226122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2" cstate="print">
            <a:extLst>
              <a:ext uri="{28A0092B-C50C-407E-A947-70E740481C1C}">
                <a14:useLocalDpi xmlns:a14="http://schemas.microsoft.com/office/drawing/2010/main" val="0"/>
              </a:ext>
            </a:extLst>
          </a:blip>
          <a:srcRect r="5842"/>
          <a:stretch/>
        </p:blipFill>
        <p:spPr>
          <a:xfrm>
            <a:off x="0" y="941033"/>
            <a:ext cx="12192000" cy="5952477"/>
          </a:xfrm>
        </p:spPr>
      </p:pic>
      <p:sp>
        <p:nvSpPr>
          <p:cNvPr id="5" name="TextBox 4"/>
          <p:cNvSpPr txBox="1"/>
          <p:nvPr/>
        </p:nvSpPr>
        <p:spPr>
          <a:xfrm>
            <a:off x="3725377" y="474636"/>
            <a:ext cx="4741245" cy="430887"/>
          </a:xfrm>
          <a:prstGeom prst="rect">
            <a:avLst/>
          </a:prstGeom>
          <a:noFill/>
        </p:spPr>
        <p:txBody>
          <a:bodyPr wrap="square" rtlCol="0">
            <a:spAutoFit/>
          </a:bodyPr>
          <a:lstStyle/>
          <a:p>
            <a:pPr algn="ctr"/>
            <a:r>
              <a:rPr lang="en-US" sz="2200" dirty="0"/>
              <a:t>The model works at 65.44 % accuracy</a:t>
            </a:r>
            <a:endParaRPr lang="en-IN" sz="2200" dirty="0"/>
          </a:p>
        </p:txBody>
      </p:sp>
    </p:spTree>
    <p:extLst>
      <p:ext uri="{BB962C8B-B14F-4D97-AF65-F5344CB8AC3E}">
        <p14:creationId xmlns:p14="http://schemas.microsoft.com/office/powerpoint/2010/main" val="105668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1451579" y="1287262"/>
            <a:ext cx="9603275" cy="566492"/>
          </a:xfrm>
        </p:spPr>
        <p:txBody>
          <a:bodyPr/>
          <a:lstStyle/>
          <a:p>
            <a:pPr algn="ctr"/>
            <a:r>
              <a:rPr lang="en-US" dirty="0"/>
              <a:t>IMPLEMENTATION</a:t>
            </a:r>
            <a:endParaRPr lang="en-IN" dirty="0"/>
          </a:p>
        </p:txBody>
      </p:sp>
      <p:sp>
        <p:nvSpPr>
          <p:cNvPr id="1048616" name="Content Placeholder 2"/>
          <p:cNvSpPr>
            <a:spLocks noGrp="1"/>
          </p:cNvSpPr>
          <p:nvPr>
            <p:ph idx="1"/>
          </p:nvPr>
        </p:nvSpPr>
        <p:spPr/>
        <p:txBody>
          <a:bodyPr>
            <a:normAutofit/>
          </a:bodyPr>
          <a:lstStyle/>
          <a:p>
            <a:r>
              <a:rPr lang="en-US" b="1" dirty="0"/>
              <a:t>Libraries</a:t>
            </a:r>
            <a:r>
              <a:rPr lang="en-US" dirty="0"/>
              <a:t> used : numpy, </a:t>
            </a:r>
            <a:r>
              <a:rPr lang="en-US" dirty="0" err="1"/>
              <a:t>werkzeug</a:t>
            </a:r>
            <a:r>
              <a:rPr lang="en-US" dirty="0"/>
              <a:t> and </a:t>
            </a:r>
            <a:r>
              <a:rPr lang="en-US" dirty="0" err="1"/>
              <a:t>keras</a:t>
            </a:r>
            <a:r>
              <a:rPr lang="en-US" dirty="0"/>
              <a:t>.</a:t>
            </a:r>
          </a:p>
          <a:p>
            <a:r>
              <a:rPr lang="en-US" dirty="0"/>
              <a:t>Developing web application:  </a:t>
            </a:r>
            <a:r>
              <a:rPr lang="en-US" b="1" dirty="0"/>
              <a:t>Flask </a:t>
            </a:r>
            <a:r>
              <a:rPr lang="en-US" dirty="0"/>
              <a:t>web framework.</a:t>
            </a:r>
          </a:p>
          <a:p>
            <a:r>
              <a:rPr lang="en-US" dirty="0"/>
              <a:t>HTML, CSS and JS for the frontend.</a:t>
            </a:r>
          </a:p>
          <a:p>
            <a:r>
              <a:rPr lang="en-US" dirty="0"/>
              <a:t>UPLOAD</a:t>
            </a:r>
            <a:r>
              <a:rPr lang="en-US" dirty="0">
                <a:sym typeface="Wingdings" panose="05000000000000000000" pitchFamily="2" charset="2"/>
              </a:rPr>
              <a:t> PREDICT </a:t>
            </a:r>
          </a:p>
          <a:p>
            <a:r>
              <a:rPr lang="en-US" dirty="0"/>
              <a:t>Now you can choose whether you want to watch a movie,  listen to a song or eat some food.</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29FB-73E3-4A89-B99E-B7AC0EEDCA80}"/>
              </a:ext>
            </a:extLst>
          </p:cNvPr>
          <p:cNvSpPr>
            <a:spLocks noGrp="1"/>
          </p:cNvSpPr>
          <p:nvPr>
            <p:ph type="title"/>
          </p:nvPr>
        </p:nvSpPr>
        <p:spPr>
          <a:xfrm>
            <a:off x="1478212" y="1230647"/>
            <a:ext cx="9603275" cy="1049235"/>
          </a:xfrm>
        </p:spPr>
        <p:txBody>
          <a:bodyPr/>
          <a:lstStyle/>
          <a:p>
            <a:r>
              <a:rPr lang="en-IN" dirty="0"/>
              <a:t>PROJECT   WORKING</a:t>
            </a:r>
          </a:p>
        </p:txBody>
      </p:sp>
    </p:spTree>
    <p:extLst>
      <p:ext uri="{BB962C8B-B14F-4D97-AF65-F5344CB8AC3E}">
        <p14:creationId xmlns:p14="http://schemas.microsoft.com/office/powerpoint/2010/main" val="3628028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5C2C1-B956-45E9-A599-AEF8F2C1148D}"/>
              </a:ext>
            </a:extLst>
          </p:cNvPr>
          <p:cNvSpPr txBox="1"/>
          <p:nvPr/>
        </p:nvSpPr>
        <p:spPr>
          <a:xfrm>
            <a:off x="1657300" y="494782"/>
            <a:ext cx="4290918" cy="461665"/>
          </a:xfrm>
          <a:prstGeom prst="rect">
            <a:avLst/>
          </a:prstGeom>
          <a:noFill/>
        </p:spPr>
        <p:txBody>
          <a:bodyPr wrap="square" rtlCol="0">
            <a:spAutoFit/>
          </a:bodyPr>
          <a:lstStyle/>
          <a:p>
            <a:r>
              <a:rPr lang="en-IN" sz="2400" dirty="0"/>
              <a:t>Run app.  URL is generated</a:t>
            </a:r>
          </a:p>
        </p:txBody>
      </p:sp>
      <p:pic>
        <p:nvPicPr>
          <p:cNvPr id="4" name="Picture 3">
            <a:extLst>
              <a:ext uri="{FF2B5EF4-FFF2-40B4-BE49-F238E27FC236}">
                <a16:creationId xmlns:a16="http://schemas.microsoft.com/office/drawing/2014/main" id="{B50B773E-C2C5-4D16-94CA-42D7F2624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96" y="1207363"/>
            <a:ext cx="10699407" cy="3861787"/>
          </a:xfrm>
          <a:prstGeom prst="rect">
            <a:avLst/>
          </a:prstGeom>
        </p:spPr>
      </p:pic>
      <p:sp>
        <p:nvSpPr>
          <p:cNvPr id="3" name="TextBox 2">
            <a:extLst>
              <a:ext uri="{FF2B5EF4-FFF2-40B4-BE49-F238E27FC236}">
                <a16:creationId xmlns:a16="http://schemas.microsoft.com/office/drawing/2014/main" id="{154E573B-B016-4E9A-A7B7-C984044730BC}"/>
              </a:ext>
            </a:extLst>
          </p:cNvPr>
          <p:cNvSpPr txBox="1"/>
          <p:nvPr/>
        </p:nvSpPr>
        <p:spPr>
          <a:xfrm>
            <a:off x="746296" y="525560"/>
            <a:ext cx="1431637" cy="400110"/>
          </a:xfrm>
          <a:prstGeom prst="rect">
            <a:avLst/>
          </a:prstGeom>
          <a:noFill/>
        </p:spPr>
        <p:txBody>
          <a:bodyPr wrap="square" rtlCol="0">
            <a:spAutoFit/>
          </a:bodyPr>
          <a:lstStyle/>
          <a:p>
            <a:r>
              <a:rPr lang="en-IN" sz="2000" dirty="0">
                <a:solidFill>
                  <a:schemeClr val="accent2">
                    <a:lumMod val="75000"/>
                  </a:schemeClr>
                </a:solidFill>
                <a:latin typeface="Arial" panose="020B0604020202020204" pitchFamily="34" charset="0"/>
                <a:cs typeface="Arial" panose="020B0604020202020204" pitchFamily="34" charset="0"/>
              </a:rPr>
              <a:t>Step 1)</a:t>
            </a:r>
          </a:p>
        </p:txBody>
      </p:sp>
      <p:cxnSp>
        <p:nvCxnSpPr>
          <p:cNvPr id="6" name="Straight Arrow Connector 5">
            <a:extLst>
              <a:ext uri="{FF2B5EF4-FFF2-40B4-BE49-F238E27FC236}">
                <a16:creationId xmlns:a16="http://schemas.microsoft.com/office/drawing/2014/main" id="{D4B49DBE-4893-46D0-973B-03227D5C7D45}"/>
              </a:ext>
            </a:extLst>
          </p:cNvPr>
          <p:cNvCxnSpPr/>
          <p:nvPr/>
        </p:nvCxnSpPr>
        <p:spPr>
          <a:xfrm flipH="1">
            <a:off x="3251200" y="956447"/>
            <a:ext cx="840509" cy="16482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3616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204BB9-A6DC-4BC9-9609-DC7449C44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8072"/>
            <a:ext cx="12192000" cy="6229927"/>
          </a:xfrm>
          <a:prstGeom prst="rect">
            <a:avLst/>
          </a:prstGeom>
        </p:spPr>
      </p:pic>
      <p:sp>
        <p:nvSpPr>
          <p:cNvPr id="5" name="TextBox 4">
            <a:extLst>
              <a:ext uri="{FF2B5EF4-FFF2-40B4-BE49-F238E27FC236}">
                <a16:creationId xmlns:a16="http://schemas.microsoft.com/office/drawing/2014/main" id="{940FD952-57BE-4E55-B002-EE7FE8B7330E}"/>
              </a:ext>
            </a:extLst>
          </p:cNvPr>
          <p:cNvSpPr txBox="1"/>
          <p:nvPr/>
        </p:nvSpPr>
        <p:spPr>
          <a:xfrm>
            <a:off x="129310" y="0"/>
            <a:ext cx="6169890" cy="400110"/>
          </a:xfrm>
          <a:prstGeom prst="rect">
            <a:avLst/>
          </a:prstGeom>
          <a:noFill/>
        </p:spPr>
        <p:txBody>
          <a:bodyPr wrap="square">
            <a:spAutoFit/>
          </a:bodyPr>
          <a:lstStyle/>
          <a:p>
            <a:r>
              <a:rPr lang="en-IN" sz="2000" dirty="0">
                <a:solidFill>
                  <a:schemeClr val="accent2">
                    <a:lumMod val="75000"/>
                  </a:schemeClr>
                </a:solidFill>
                <a:latin typeface="Arial" panose="020B0604020202020204" pitchFamily="34" charset="0"/>
                <a:cs typeface="Arial" panose="020B0604020202020204" pitchFamily="34" charset="0"/>
              </a:rPr>
              <a:t>Step 2) </a:t>
            </a:r>
            <a:r>
              <a:rPr lang="en-IN" sz="2000" dirty="0">
                <a:latin typeface="Arial" panose="020B0604020202020204" pitchFamily="34" charset="0"/>
                <a:cs typeface="Arial" panose="020B0604020202020204" pitchFamily="34" charset="0"/>
              </a:rPr>
              <a:t>Click on Upload to upload image</a:t>
            </a:r>
          </a:p>
        </p:txBody>
      </p:sp>
      <p:cxnSp>
        <p:nvCxnSpPr>
          <p:cNvPr id="7" name="Straight Arrow Connector 6">
            <a:extLst>
              <a:ext uri="{FF2B5EF4-FFF2-40B4-BE49-F238E27FC236}">
                <a16:creationId xmlns:a16="http://schemas.microsoft.com/office/drawing/2014/main" id="{7B9608F1-0ECE-48B1-9811-7AA08CF808EC}"/>
              </a:ext>
            </a:extLst>
          </p:cNvPr>
          <p:cNvCxnSpPr>
            <a:cxnSpLocks/>
          </p:cNvCxnSpPr>
          <p:nvPr/>
        </p:nvCxnSpPr>
        <p:spPr>
          <a:xfrm>
            <a:off x="3657600" y="369332"/>
            <a:ext cx="2032000" cy="1514886"/>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962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3"/>
          <p:cNvSpPr>
            <a:spLocks noGrp="1"/>
          </p:cNvSpPr>
          <p:nvPr>
            <p:ph type="title"/>
          </p:nvPr>
        </p:nvSpPr>
        <p:spPr>
          <a:xfrm>
            <a:off x="1451579" y="1278384"/>
            <a:ext cx="9603275" cy="568172"/>
          </a:xfrm>
        </p:spPr>
        <p:txBody>
          <a:bodyPr/>
          <a:lstStyle/>
          <a:p>
            <a:pPr algn="ctr"/>
            <a:r>
              <a:rPr lang="en-US" b="1" dirty="0">
                <a:latin typeface="Arial" panose="020B0604020202020204" pitchFamily="34" charset="0"/>
                <a:cs typeface="Arial" panose="020B0604020202020204" pitchFamily="34" charset="0"/>
              </a:rPr>
              <a:t>OBJECTIVE</a:t>
            </a:r>
            <a:endParaRPr lang="en-IN" b="1" dirty="0">
              <a:latin typeface="Arial" panose="020B0604020202020204" pitchFamily="34" charset="0"/>
              <a:cs typeface="Arial" panose="020B0604020202020204" pitchFamily="34" charset="0"/>
            </a:endParaRPr>
          </a:p>
        </p:txBody>
      </p:sp>
      <p:sp>
        <p:nvSpPr>
          <p:cNvPr id="1048594" name="Content Placeholder 2"/>
          <p:cNvSpPr>
            <a:spLocks noGrp="1"/>
          </p:cNvSpPr>
          <p:nvPr>
            <p:ph idx="1"/>
          </p:nvPr>
        </p:nvSpPr>
        <p:spPr>
          <a:xfrm>
            <a:off x="1451579" y="2361962"/>
            <a:ext cx="9603275" cy="2649484"/>
          </a:xfrm>
        </p:spPr>
        <p:txBody>
          <a:bodyPr>
            <a:normAutofit fontScale="93750"/>
          </a:bodyPr>
          <a:lstStyle/>
          <a:p>
            <a:r>
              <a:rPr lang="en-US" sz="1800" dirty="0">
                <a:latin typeface="Arial" panose="020B0604020202020204" pitchFamily="34" charset="0"/>
                <a:cs typeface="Arial" panose="020B0604020202020204" pitchFamily="34" charset="0"/>
              </a:rPr>
              <a:t>To </a:t>
            </a:r>
            <a:r>
              <a:rPr lang="en-US" sz="1800" b="1" dirty="0">
                <a:latin typeface="Arial" panose="020B0604020202020204" pitchFamily="34" charset="0"/>
                <a:cs typeface="Arial" panose="020B0604020202020204" pitchFamily="34" charset="0"/>
              </a:rPr>
              <a:t>classify</a:t>
            </a:r>
            <a:r>
              <a:rPr lang="en-US" sz="1800" dirty="0">
                <a:latin typeface="Arial" panose="020B0604020202020204" pitchFamily="34" charset="0"/>
                <a:cs typeface="Arial" panose="020B0604020202020204" pitchFamily="34" charset="0"/>
              </a:rPr>
              <a:t> human </a:t>
            </a:r>
            <a:r>
              <a:rPr lang="en-US" sz="1800" b="1" i="1" dirty="0">
                <a:latin typeface="Arial" panose="020B0604020202020204" pitchFamily="34" charset="0"/>
                <a:cs typeface="Arial" panose="020B0604020202020204" pitchFamily="34" charset="0"/>
              </a:rPr>
              <a:t>facial expressions </a:t>
            </a:r>
            <a:r>
              <a:rPr lang="en-US" sz="1800" dirty="0">
                <a:latin typeface="Arial" panose="020B0604020202020204" pitchFamily="34" charset="0"/>
                <a:cs typeface="Arial" panose="020B0604020202020204" pitchFamily="34" charset="0"/>
              </a:rPr>
              <a:t>into one of the categories (0=Angry,1=Disgust,2=Fear,3-Happy,4-Sad,5-Surprise,6=Neutral)</a:t>
            </a:r>
            <a:r>
              <a:rPr lang="en-US" sz="1600" b="0" i="0" dirty="0">
                <a:solidFill>
                  <a:srgbClr val="373A3C"/>
                </a:solidFill>
                <a:effectLst/>
                <a:latin typeface="OpenSans"/>
              </a:rPr>
              <a:t> </a:t>
            </a:r>
            <a:r>
              <a:rPr lang="en-US" sz="1800" b="1" i="1" dirty="0">
                <a:cs typeface="Arial" panose="020B0604020202020204" pitchFamily="34" charset="0"/>
              </a:rPr>
              <a:t>and recommend </a:t>
            </a:r>
            <a:r>
              <a:rPr lang="en-US" sz="1800" dirty="0">
                <a:cs typeface="Arial" panose="020B0604020202020204" pitchFamily="34" charset="0"/>
              </a:rPr>
              <a:t>some movies, food, songs etc.</a:t>
            </a:r>
          </a:p>
          <a:p>
            <a:r>
              <a:rPr lang="en-US" sz="1800" dirty="0">
                <a:cs typeface="Arial" panose="020B0604020202020204" pitchFamily="34" charset="0"/>
              </a:rPr>
              <a:t>Build a Convolution Neural Network(CNN) to recognize facial expressions.</a:t>
            </a:r>
          </a:p>
          <a:p>
            <a:r>
              <a:rPr lang="en-US" sz="1800" b="1" dirty="0">
                <a:cs typeface="Arial" panose="020B0604020202020204" pitchFamily="34" charset="0"/>
              </a:rPr>
              <a:t>Extract</a:t>
            </a:r>
            <a:r>
              <a:rPr lang="en-US" sz="1800" dirty="0">
                <a:cs typeface="Arial" panose="020B0604020202020204" pitchFamily="34" charset="0"/>
              </a:rPr>
              <a:t> only expression </a:t>
            </a:r>
            <a:r>
              <a:rPr lang="en-US" sz="1800" b="1" i="1" dirty="0">
                <a:cs typeface="Arial" panose="020B0604020202020204" pitchFamily="34" charset="0"/>
              </a:rPr>
              <a:t>specific features </a:t>
            </a:r>
            <a:r>
              <a:rPr lang="en-US" sz="1800" dirty="0">
                <a:cs typeface="Arial" panose="020B0604020202020204" pitchFamily="34" charset="0"/>
              </a:rPr>
              <a:t>from a face image and explore the sample,  apply some  </a:t>
            </a:r>
            <a:r>
              <a:rPr lang="en-US" sz="1800" b="1" dirty="0">
                <a:cs typeface="Arial" panose="020B0604020202020204" pitchFamily="34" charset="0"/>
              </a:rPr>
              <a:t>pre-processing techniques </a:t>
            </a:r>
          </a:p>
          <a:p>
            <a:r>
              <a:rPr lang="en-US" sz="1800" dirty="0">
                <a:cs typeface="Arial" panose="020B0604020202020204" pitchFamily="34" charset="0"/>
              </a:rPr>
              <a:t>Use data set FER2013 to train the model.</a:t>
            </a:r>
          </a:p>
          <a:p>
            <a:pPr marL="0" indent="0">
              <a:buNone/>
            </a:pPr>
            <a:endParaRPr lang="en-US" sz="1800" dirty="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745939-FABD-4012-947E-58D41BC4B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5782"/>
            <a:ext cx="12192000" cy="6202218"/>
          </a:xfrm>
          <a:prstGeom prst="rect">
            <a:avLst/>
          </a:prstGeom>
        </p:spPr>
      </p:pic>
      <p:sp>
        <p:nvSpPr>
          <p:cNvPr id="4" name="TextBox 3">
            <a:extLst>
              <a:ext uri="{FF2B5EF4-FFF2-40B4-BE49-F238E27FC236}">
                <a16:creationId xmlns:a16="http://schemas.microsoft.com/office/drawing/2014/main" id="{ED025369-31E9-4285-AD6E-0295F8FA4DBE}"/>
              </a:ext>
            </a:extLst>
          </p:cNvPr>
          <p:cNvSpPr txBox="1"/>
          <p:nvPr/>
        </p:nvSpPr>
        <p:spPr>
          <a:xfrm>
            <a:off x="0" y="0"/>
            <a:ext cx="6100618" cy="369332"/>
          </a:xfrm>
          <a:prstGeom prst="rect">
            <a:avLst/>
          </a:prstGeom>
          <a:noFill/>
        </p:spPr>
        <p:txBody>
          <a:bodyPr wrap="square">
            <a:spAutoFit/>
          </a:bodyPr>
          <a:lstStyle/>
          <a:p>
            <a:r>
              <a:rPr lang="en-IN" sz="1800" dirty="0">
                <a:solidFill>
                  <a:schemeClr val="accent2">
                    <a:lumMod val="75000"/>
                  </a:schemeClr>
                </a:solidFill>
                <a:latin typeface="Arial" panose="020B0604020202020204" pitchFamily="34" charset="0"/>
                <a:cs typeface="Arial" panose="020B0604020202020204" pitchFamily="34" charset="0"/>
              </a:rPr>
              <a:t>Step 3) </a:t>
            </a:r>
            <a:r>
              <a:rPr lang="en-IN" sz="1800" dirty="0">
                <a:latin typeface="Arial" panose="020B0604020202020204" pitchFamily="34" charset="0"/>
                <a:cs typeface="Arial" panose="020B0604020202020204" pitchFamily="34" charset="0"/>
              </a:rPr>
              <a:t>Click on </a:t>
            </a:r>
            <a:r>
              <a:rPr lang="en-IN" dirty="0">
                <a:latin typeface="Arial" panose="020B0604020202020204" pitchFamily="34" charset="0"/>
                <a:cs typeface="Arial" panose="020B0604020202020204" pitchFamily="34" charset="0"/>
              </a:rPr>
              <a:t>Predict</a:t>
            </a:r>
            <a:r>
              <a:rPr lang="en-IN" sz="1800" dirty="0">
                <a:latin typeface="Arial" panose="020B0604020202020204" pitchFamily="34" charset="0"/>
                <a:cs typeface="Arial" panose="020B0604020202020204" pitchFamily="34" charset="0"/>
              </a:rPr>
              <a:t> to </a:t>
            </a:r>
            <a:r>
              <a:rPr lang="en-IN" dirty="0">
                <a:latin typeface="Arial" panose="020B0604020202020204" pitchFamily="34" charset="0"/>
                <a:cs typeface="Arial" panose="020B0604020202020204" pitchFamily="34" charset="0"/>
              </a:rPr>
              <a:t>predict emotion</a:t>
            </a:r>
            <a:endParaRPr lang="en-IN" sz="1800" dirty="0">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39B04CF0-1539-4BD0-94DF-E9790755897E}"/>
              </a:ext>
            </a:extLst>
          </p:cNvPr>
          <p:cNvCxnSpPr>
            <a:cxnSpLocks/>
          </p:cNvCxnSpPr>
          <p:nvPr/>
        </p:nvCxnSpPr>
        <p:spPr>
          <a:xfrm>
            <a:off x="3050309" y="4424218"/>
            <a:ext cx="275243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74B30CF-79F1-49A4-B2C4-BD64E521D1E5}"/>
              </a:ext>
            </a:extLst>
          </p:cNvPr>
          <p:cNvCxnSpPr>
            <a:cxnSpLocks/>
            <a:stCxn id="4" idx="2"/>
          </p:cNvCxnSpPr>
          <p:nvPr/>
        </p:nvCxnSpPr>
        <p:spPr>
          <a:xfrm>
            <a:off x="3050309" y="369332"/>
            <a:ext cx="0" cy="405488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5902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38432C-F087-4E78-8763-4D07F0C02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332"/>
            <a:ext cx="12192000" cy="6488668"/>
          </a:xfrm>
          <a:prstGeom prst="rect">
            <a:avLst/>
          </a:prstGeom>
        </p:spPr>
      </p:pic>
      <p:sp>
        <p:nvSpPr>
          <p:cNvPr id="4" name="TextBox 3">
            <a:extLst>
              <a:ext uri="{FF2B5EF4-FFF2-40B4-BE49-F238E27FC236}">
                <a16:creationId xmlns:a16="http://schemas.microsoft.com/office/drawing/2014/main" id="{AE67ED23-DA1D-4925-AF54-9D8F43CBB868}"/>
              </a:ext>
            </a:extLst>
          </p:cNvPr>
          <p:cNvSpPr txBox="1"/>
          <p:nvPr/>
        </p:nvSpPr>
        <p:spPr>
          <a:xfrm>
            <a:off x="0" y="0"/>
            <a:ext cx="6100618" cy="369332"/>
          </a:xfrm>
          <a:prstGeom prst="rect">
            <a:avLst/>
          </a:prstGeom>
          <a:noFill/>
        </p:spPr>
        <p:txBody>
          <a:bodyPr wrap="square">
            <a:spAutoFit/>
          </a:bodyPr>
          <a:lstStyle/>
          <a:p>
            <a:r>
              <a:rPr lang="en-IN" sz="1800" dirty="0">
                <a:solidFill>
                  <a:schemeClr val="accent2">
                    <a:lumMod val="75000"/>
                  </a:schemeClr>
                </a:solidFill>
                <a:latin typeface="Arial" panose="020B0604020202020204" pitchFamily="34" charset="0"/>
                <a:cs typeface="Arial" panose="020B0604020202020204" pitchFamily="34" charset="0"/>
              </a:rPr>
              <a:t>Step </a:t>
            </a:r>
            <a:r>
              <a:rPr lang="en-IN" dirty="0">
                <a:solidFill>
                  <a:schemeClr val="accent2">
                    <a:lumMod val="75000"/>
                  </a:schemeClr>
                </a:solidFill>
                <a:latin typeface="Arial" panose="020B0604020202020204" pitchFamily="34" charset="0"/>
                <a:cs typeface="Arial" panose="020B0604020202020204" pitchFamily="34" charset="0"/>
              </a:rPr>
              <a:t>4</a:t>
            </a:r>
            <a:r>
              <a:rPr lang="en-IN" sz="1800" dirty="0">
                <a:solidFill>
                  <a:schemeClr val="accent2">
                    <a:lumMod val="75000"/>
                  </a:schemeClr>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Select media and click recommend </a:t>
            </a:r>
          </a:p>
        </p:txBody>
      </p:sp>
      <p:cxnSp>
        <p:nvCxnSpPr>
          <p:cNvPr id="6" name="Straight Connector 5">
            <a:extLst>
              <a:ext uri="{FF2B5EF4-FFF2-40B4-BE49-F238E27FC236}">
                <a16:creationId xmlns:a16="http://schemas.microsoft.com/office/drawing/2014/main" id="{A71533D6-AE7E-4C47-89D3-E3829915C587}"/>
              </a:ext>
            </a:extLst>
          </p:cNvPr>
          <p:cNvCxnSpPr>
            <a:cxnSpLocks/>
          </p:cNvCxnSpPr>
          <p:nvPr/>
        </p:nvCxnSpPr>
        <p:spPr>
          <a:xfrm>
            <a:off x="3288145" y="369332"/>
            <a:ext cx="0" cy="47106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D77177C-7D50-4E4F-819A-160C1C7576F2}"/>
              </a:ext>
            </a:extLst>
          </p:cNvPr>
          <p:cNvCxnSpPr/>
          <p:nvPr/>
        </p:nvCxnSpPr>
        <p:spPr>
          <a:xfrm>
            <a:off x="3288145" y="5080000"/>
            <a:ext cx="231832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7389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242967-B999-4245-9F07-6F8AF6CAF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8764"/>
            <a:ext cx="12192000" cy="6359236"/>
          </a:xfrm>
          <a:prstGeom prst="rect">
            <a:avLst/>
          </a:prstGeom>
        </p:spPr>
      </p:pic>
      <p:sp>
        <p:nvSpPr>
          <p:cNvPr id="4" name="TextBox 3">
            <a:extLst>
              <a:ext uri="{FF2B5EF4-FFF2-40B4-BE49-F238E27FC236}">
                <a16:creationId xmlns:a16="http://schemas.microsoft.com/office/drawing/2014/main" id="{6140A111-C975-466D-8B89-449E9155F887}"/>
              </a:ext>
            </a:extLst>
          </p:cNvPr>
          <p:cNvSpPr txBox="1"/>
          <p:nvPr/>
        </p:nvSpPr>
        <p:spPr>
          <a:xfrm>
            <a:off x="-4618" y="0"/>
            <a:ext cx="6100618" cy="369332"/>
          </a:xfrm>
          <a:prstGeom prst="rect">
            <a:avLst/>
          </a:prstGeom>
          <a:noFill/>
        </p:spPr>
        <p:txBody>
          <a:bodyPr wrap="square">
            <a:spAutoFit/>
          </a:bodyPr>
          <a:lstStyle/>
          <a:p>
            <a:r>
              <a:rPr lang="en-IN" sz="1800" dirty="0">
                <a:solidFill>
                  <a:schemeClr val="accent2">
                    <a:lumMod val="75000"/>
                  </a:schemeClr>
                </a:solidFill>
                <a:latin typeface="Arial" panose="020B0604020202020204" pitchFamily="34" charset="0"/>
                <a:cs typeface="Arial" panose="020B0604020202020204" pitchFamily="34" charset="0"/>
              </a:rPr>
              <a:t>Step 5) </a:t>
            </a:r>
            <a:r>
              <a:rPr lang="en-IN" sz="1800" dirty="0">
                <a:latin typeface="Arial" panose="020B0604020202020204" pitchFamily="34" charset="0"/>
                <a:cs typeface="Arial" panose="020B0604020202020204" pitchFamily="34" charset="0"/>
              </a:rPr>
              <a:t>Select home to go to home page</a:t>
            </a:r>
          </a:p>
        </p:txBody>
      </p:sp>
      <p:cxnSp>
        <p:nvCxnSpPr>
          <p:cNvPr id="5" name="Straight Arrow Connector 4">
            <a:extLst>
              <a:ext uri="{FF2B5EF4-FFF2-40B4-BE49-F238E27FC236}">
                <a16:creationId xmlns:a16="http://schemas.microsoft.com/office/drawing/2014/main" id="{D3A5AEB1-BEE0-49E3-9389-6A3D3FA64D7F}"/>
              </a:ext>
            </a:extLst>
          </p:cNvPr>
          <p:cNvCxnSpPr/>
          <p:nvPr/>
        </p:nvCxnSpPr>
        <p:spPr>
          <a:xfrm flipH="1">
            <a:off x="655782" y="286327"/>
            <a:ext cx="2770909" cy="8128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5785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78A57-CE00-4DFD-B2B1-A4CF891F5F13}"/>
              </a:ext>
            </a:extLst>
          </p:cNvPr>
          <p:cNvSpPr>
            <a:spLocks noGrp="1"/>
          </p:cNvSpPr>
          <p:nvPr>
            <p:ph type="title"/>
          </p:nvPr>
        </p:nvSpPr>
        <p:spPr>
          <a:xfrm>
            <a:off x="1460457" y="1239525"/>
            <a:ext cx="9603275" cy="1049235"/>
          </a:xfrm>
        </p:spPr>
        <p:txBody>
          <a:bodyPr/>
          <a:lstStyle/>
          <a:p>
            <a:r>
              <a:rPr lang="en-US" dirty="0"/>
              <a:t>FLOW CHART </a:t>
            </a:r>
            <a:endParaRPr lang="en-IN" dirty="0"/>
          </a:p>
        </p:txBody>
      </p:sp>
    </p:spTree>
    <p:extLst>
      <p:ext uri="{BB962C8B-B14F-4D97-AF65-F5344CB8AC3E}">
        <p14:creationId xmlns:p14="http://schemas.microsoft.com/office/powerpoint/2010/main" val="2721260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EEC8B6CB-0248-4595-970D-E2D530015846}"/>
              </a:ext>
            </a:extLst>
          </p:cNvPr>
          <p:cNvSpPr txBox="1"/>
          <p:nvPr/>
        </p:nvSpPr>
        <p:spPr>
          <a:xfrm>
            <a:off x="2725085" y="955373"/>
            <a:ext cx="1287622"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Load model</a:t>
            </a:r>
          </a:p>
        </p:txBody>
      </p:sp>
      <p:sp>
        <p:nvSpPr>
          <p:cNvPr id="51" name="TextBox 50">
            <a:extLst>
              <a:ext uri="{FF2B5EF4-FFF2-40B4-BE49-F238E27FC236}">
                <a16:creationId xmlns:a16="http://schemas.microsoft.com/office/drawing/2014/main" id="{82D63997-B65B-4219-B78B-C97E1CCB2AF1}"/>
              </a:ext>
            </a:extLst>
          </p:cNvPr>
          <p:cNvSpPr txBox="1"/>
          <p:nvPr/>
        </p:nvSpPr>
        <p:spPr>
          <a:xfrm>
            <a:off x="554537" y="816874"/>
            <a:ext cx="1407428"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Run app (</a:t>
            </a:r>
            <a:r>
              <a:rPr lang="en-IN" dirty="0" err="1"/>
              <a:t>app.run</a:t>
            </a:r>
            <a:r>
              <a:rPr lang="en-IN" dirty="0"/>
              <a:t>())</a:t>
            </a:r>
          </a:p>
        </p:txBody>
      </p:sp>
      <p:sp>
        <p:nvSpPr>
          <p:cNvPr id="52" name="TextBox 51">
            <a:extLst>
              <a:ext uri="{FF2B5EF4-FFF2-40B4-BE49-F238E27FC236}">
                <a16:creationId xmlns:a16="http://schemas.microsoft.com/office/drawing/2014/main" id="{25CAB386-C34A-4F95-9266-BFB0E84F834E}"/>
              </a:ext>
            </a:extLst>
          </p:cNvPr>
          <p:cNvSpPr txBox="1"/>
          <p:nvPr/>
        </p:nvSpPr>
        <p:spPr>
          <a:xfrm>
            <a:off x="4677725" y="957807"/>
            <a:ext cx="1681019"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URL generated</a:t>
            </a:r>
          </a:p>
        </p:txBody>
      </p:sp>
      <p:sp>
        <p:nvSpPr>
          <p:cNvPr id="53" name="TextBox 52">
            <a:extLst>
              <a:ext uri="{FF2B5EF4-FFF2-40B4-BE49-F238E27FC236}">
                <a16:creationId xmlns:a16="http://schemas.microsoft.com/office/drawing/2014/main" id="{D92B99A1-21DD-4FDE-9149-470EBA29CD27}"/>
              </a:ext>
            </a:extLst>
          </p:cNvPr>
          <p:cNvSpPr txBox="1"/>
          <p:nvPr/>
        </p:nvSpPr>
        <p:spPr>
          <a:xfrm>
            <a:off x="7140067" y="678374"/>
            <a:ext cx="15332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Home page opens(/ route)</a:t>
            </a:r>
          </a:p>
          <a:p>
            <a:r>
              <a:rPr lang="en-IN" dirty="0"/>
              <a:t>(index.html)</a:t>
            </a:r>
          </a:p>
        </p:txBody>
      </p:sp>
      <p:sp>
        <p:nvSpPr>
          <p:cNvPr id="54" name="TextBox 53">
            <a:extLst>
              <a:ext uri="{FF2B5EF4-FFF2-40B4-BE49-F238E27FC236}">
                <a16:creationId xmlns:a16="http://schemas.microsoft.com/office/drawing/2014/main" id="{8C7E5410-690B-4E89-B660-F4B48FAF1132}"/>
              </a:ext>
            </a:extLst>
          </p:cNvPr>
          <p:cNvSpPr txBox="1"/>
          <p:nvPr/>
        </p:nvSpPr>
        <p:spPr>
          <a:xfrm>
            <a:off x="9428713" y="955373"/>
            <a:ext cx="168101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Image upload</a:t>
            </a:r>
          </a:p>
        </p:txBody>
      </p:sp>
      <p:sp>
        <p:nvSpPr>
          <p:cNvPr id="55" name="TextBox 54">
            <a:extLst>
              <a:ext uri="{FF2B5EF4-FFF2-40B4-BE49-F238E27FC236}">
                <a16:creationId xmlns:a16="http://schemas.microsoft.com/office/drawing/2014/main" id="{53F66625-0A32-4F3B-99D9-46A11EF82051}"/>
              </a:ext>
            </a:extLst>
          </p:cNvPr>
          <p:cNvSpPr txBox="1"/>
          <p:nvPr/>
        </p:nvSpPr>
        <p:spPr>
          <a:xfrm>
            <a:off x="9250912" y="2572729"/>
            <a:ext cx="203661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Image saved to uploads folder (/predict route)</a:t>
            </a:r>
          </a:p>
        </p:txBody>
      </p:sp>
      <p:sp>
        <p:nvSpPr>
          <p:cNvPr id="56" name="TextBox 55">
            <a:extLst>
              <a:ext uri="{FF2B5EF4-FFF2-40B4-BE49-F238E27FC236}">
                <a16:creationId xmlns:a16="http://schemas.microsoft.com/office/drawing/2014/main" id="{A68C6F1F-8C5D-4BB6-903A-1E0A6D61FDE1}"/>
              </a:ext>
            </a:extLst>
          </p:cNvPr>
          <p:cNvSpPr txBox="1"/>
          <p:nvPr/>
        </p:nvSpPr>
        <p:spPr>
          <a:xfrm>
            <a:off x="7019624" y="2711226"/>
            <a:ext cx="178261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Image </a:t>
            </a:r>
            <a:r>
              <a:rPr lang="en-IN" dirty="0" err="1"/>
              <a:t>preprocessed</a:t>
            </a:r>
            <a:endParaRPr lang="en-IN" dirty="0"/>
          </a:p>
        </p:txBody>
      </p:sp>
      <p:sp>
        <p:nvSpPr>
          <p:cNvPr id="57" name="TextBox 56">
            <a:extLst>
              <a:ext uri="{FF2B5EF4-FFF2-40B4-BE49-F238E27FC236}">
                <a16:creationId xmlns:a16="http://schemas.microsoft.com/office/drawing/2014/main" id="{8B913984-47D2-4EE8-B348-177CB73C01D9}"/>
              </a:ext>
            </a:extLst>
          </p:cNvPr>
          <p:cNvSpPr txBox="1"/>
          <p:nvPr/>
        </p:nvSpPr>
        <p:spPr>
          <a:xfrm>
            <a:off x="4878654" y="2711226"/>
            <a:ext cx="178261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err="1"/>
              <a:t>Model_predict</a:t>
            </a:r>
            <a:r>
              <a:rPr lang="en-IN" dirty="0"/>
              <a:t>() function called</a:t>
            </a:r>
          </a:p>
        </p:txBody>
      </p:sp>
      <p:sp>
        <p:nvSpPr>
          <p:cNvPr id="58" name="TextBox 57">
            <a:extLst>
              <a:ext uri="{FF2B5EF4-FFF2-40B4-BE49-F238E27FC236}">
                <a16:creationId xmlns:a16="http://schemas.microsoft.com/office/drawing/2014/main" id="{8C406806-AA22-41CD-BC31-BC27B9E42CC3}"/>
              </a:ext>
            </a:extLst>
          </p:cNvPr>
          <p:cNvSpPr txBox="1"/>
          <p:nvPr/>
        </p:nvSpPr>
        <p:spPr>
          <a:xfrm>
            <a:off x="3093326" y="2434228"/>
            <a:ext cx="139007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Returns emotion probability list</a:t>
            </a:r>
          </a:p>
        </p:txBody>
      </p:sp>
      <p:sp>
        <p:nvSpPr>
          <p:cNvPr id="59" name="TextBox 58">
            <a:extLst>
              <a:ext uri="{FF2B5EF4-FFF2-40B4-BE49-F238E27FC236}">
                <a16:creationId xmlns:a16="http://schemas.microsoft.com/office/drawing/2014/main" id="{4B8717F7-FB0F-4321-A6E0-A98C99B564F2}"/>
              </a:ext>
            </a:extLst>
          </p:cNvPr>
          <p:cNvSpPr txBox="1"/>
          <p:nvPr/>
        </p:nvSpPr>
        <p:spPr>
          <a:xfrm>
            <a:off x="554537" y="2572727"/>
            <a:ext cx="215207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Max </a:t>
            </a:r>
            <a:r>
              <a:rPr lang="en-IN" dirty="0" err="1"/>
              <a:t>propability</a:t>
            </a:r>
            <a:r>
              <a:rPr lang="en-IN" dirty="0"/>
              <a:t> emotion returned to html page</a:t>
            </a:r>
          </a:p>
        </p:txBody>
      </p:sp>
      <p:sp>
        <p:nvSpPr>
          <p:cNvPr id="60" name="TextBox 59">
            <a:extLst>
              <a:ext uri="{FF2B5EF4-FFF2-40B4-BE49-F238E27FC236}">
                <a16:creationId xmlns:a16="http://schemas.microsoft.com/office/drawing/2014/main" id="{51FCEB44-C1F3-4F5F-9A08-6C53D5108699}"/>
              </a:ext>
            </a:extLst>
          </p:cNvPr>
          <p:cNvSpPr txBox="1"/>
          <p:nvPr/>
        </p:nvSpPr>
        <p:spPr>
          <a:xfrm>
            <a:off x="859334" y="4605579"/>
            <a:ext cx="154247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Select media and recommend</a:t>
            </a:r>
          </a:p>
        </p:txBody>
      </p:sp>
      <p:sp>
        <p:nvSpPr>
          <p:cNvPr id="61" name="TextBox 60">
            <a:extLst>
              <a:ext uri="{FF2B5EF4-FFF2-40B4-BE49-F238E27FC236}">
                <a16:creationId xmlns:a16="http://schemas.microsoft.com/office/drawing/2014/main" id="{713A88E0-0819-40BE-B788-FBB93DB17B03}"/>
              </a:ext>
            </a:extLst>
          </p:cNvPr>
          <p:cNvSpPr txBox="1"/>
          <p:nvPr/>
        </p:nvSpPr>
        <p:spPr>
          <a:xfrm>
            <a:off x="3164932" y="4731300"/>
            <a:ext cx="206894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/recommend route opens</a:t>
            </a:r>
          </a:p>
        </p:txBody>
      </p:sp>
      <p:cxnSp>
        <p:nvCxnSpPr>
          <p:cNvPr id="62" name="Straight Arrow Connector 61">
            <a:extLst>
              <a:ext uri="{FF2B5EF4-FFF2-40B4-BE49-F238E27FC236}">
                <a16:creationId xmlns:a16="http://schemas.microsoft.com/office/drawing/2014/main" id="{EC5AB3CD-2722-419D-A1CE-DB7B33346050}"/>
              </a:ext>
            </a:extLst>
          </p:cNvPr>
          <p:cNvCxnSpPr>
            <a:cxnSpLocks/>
            <a:stCxn id="51" idx="3"/>
            <a:endCxn id="50" idx="1"/>
          </p:cNvCxnSpPr>
          <p:nvPr/>
        </p:nvCxnSpPr>
        <p:spPr>
          <a:xfrm flipV="1">
            <a:off x="1961965" y="1140039"/>
            <a:ext cx="76312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4B8B5E9C-F1AA-499C-85B6-0B91D0815DE6}"/>
              </a:ext>
            </a:extLst>
          </p:cNvPr>
          <p:cNvSpPr txBox="1"/>
          <p:nvPr/>
        </p:nvSpPr>
        <p:spPr>
          <a:xfrm>
            <a:off x="5997000" y="4731298"/>
            <a:ext cx="215135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Recommend.html page open</a:t>
            </a:r>
          </a:p>
        </p:txBody>
      </p:sp>
      <p:cxnSp>
        <p:nvCxnSpPr>
          <p:cNvPr id="64" name="Straight Arrow Connector 63">
            <a:extLst>
              <a:ext uri="{FF2B5EF4-FFF2-40B4-BE49-F238E27FC236}">
                <a16:creationId xmlns:a16="http://schemas.microsoft.com/office/drawing/2014/main" id="{1BE12E3E-8117-4EBE-AB5D-7F5CC8A65C27}"/>
              </a:ext>
            </a:extLst>
          </p:cNvPr>
          <p:cNvCxnSpPr>
            <a:cxnSpLocks/>
          </p:cNvCxnSpPr>
          <p:nvPr/>
        </p:nvCxnSpPr>
        <p:spPr>
          <a:xfrm>
            <a:off x="4004997" y="1136643"/>
            <a:ext cx="672728" cy="58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F679C0B6-F8C5-4743-9A51-6178140639AD}"/>
              </a:ext>
            </a:extLst>
          </p:cNvPr>
          <p:cNvCxnSpPr>
            <a:cxnSpLocks/>
          </p:cNvCxnSpPr>
          <p:nvPr/>
        </p:nvCxnSpPr>
        <p:spPr>
          <a:xfrm flipV="1">
            <a:off x="6367845" y="1136644"/>
            <a:ext cx="76312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4945D57F-2168-4814-AEB6-6630E04DAE5D}"/>
              </a:ext>
            </a:extLst>
          </p:cNvPr>
          <p:cNvCxnSpPr>
            <a:cxnSpLocks/>
          </p:cNvCxnSpPr>
          <p:nvPr/>
        </p:nvCxnSpPr>
        <p:spPr>
          <a:xfrm flipV="1">
            <a:off x="8682405" y="1136643"/>
            <a:ext cx="76312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D2A6C300-B3D6-432B-B303-9D1FF3F038F9}"/>
              </a:ext>
            </a:extLst>
          </p:cNvPr>
          <p:cNvCxnSpPr>
            <a:cxnSpLocks/>
            <a:stCxn id="54" idx="2"/>
            <a:endCxn id="55" idx="0"/>
          </p:cNvCxnSpPr>
          <p:nvPr/>
        </p:nvCxnSpPr>
        <p:spPr>
          <a:xfrm>
            <a:off x="10269222" y="1324705"/>
            <a:ext cx="0" cy="12480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FC2D3BED-D7DD-410B-92C4-8930AD35064D}"/>
              </a:ext>
            </a:extLst>
          </p:cNvPr>
          <p:cNvCxnSpPr>
            <a:cxnSpLocks/>
          </p:cNvCxnSpPr>
          <p:nvPr/>
        </p:nvCxnSpPr>
        <p:spPr>
          <a:xfrm flipH="1" flipV="1">
            <a:off x="8802242" y="3034391"/>
            <a:ext cx="448670" cy="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B0E10780-A4E3-49A6-A9B0-3A7D07778A43}"/>
              </a:ext>
            </a:extLst>
          </p:cNvPr>
          <p:cNvCxnSpPr>
            <a:cxnSpLocks/>
            <a:endCxn id="57" idx="3"/>
          </p:cNvCxnSpPr>
          <p:nvPr/>
        </p:nvCxnSpPr>
        <p:spPr>
          <a:xfrm flipH="1">
            <a:off x="6661272" y="3033191"/>
            <a:ext cx="351336" cy="12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8BFF6AD2-384B-4817-B4C4-89D04D8AFB3C}"/>
              </a:ext>
            </a:extLst>
          </p:cNvPr>
          <p:cNvCxnSpPr>
            <a:cxnSpLocks/>
            <a:stCxn id="57" idx="1"/>
          </p:cNvCxnSpPr>
          <p:nvPr/>
        </p:nvCxnSpPr>
        <p:spPr>
          <a:xfrm flipH="1" flipV="1">
            <a:off x="4453390" y="3033174"/>
            <a:ext cx="425264" cy="12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BFB013BF-51BD-4565-8F37-750F52B2271B}"/>
              </a:ext>
            </a:extLst>
          </p:cNvPr>
          <p:cNvCxnSpPr>
            <a:cxnSpLocks/>
            <a:stCxn id="58" idx="1"/>
          </p:cNvCxnSpPr>
          <p:nvPr/>
        </p:nvCxnSpPr>
        <p:spPr>
          <a:xfrm flipH="1" flipV="1">
            <a:off x="2688654" y="3031961"/>
            <a:ext cx="404672" cy="24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26774E1A-6729-423D-88B6-E61B9DD86F75}"/>
              </a:ext>
            </a:extLst>
          </p:cNvPr>
          <p:cNvCxnSpPr>
            <a:cxnSpLocks/>
            <a:stCxn id="59" idx="2"/>
            <a:endCxn id="60" idx="0"/>
          </p:cNvCxnSpPr>
          <p:nvPr/>
        </p:nvCxnSpPr>
        <p:spPr>
          <a:xfrm flipH="1">
            <a:off x="1630573" y="3496057"/>
            <a:ext cx="1" cy="11095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EA9E842A-02F8-47A0-A93E-7AC6F3EDEE93}"/>
              </a:ext>
            </a:extLst>
          </p:cNvPr>
          <p:cNvCxnSpPr>
            <a:cxnSpLocks/>
          </p:cNvCxnSpPr>
          <p:nvPr/>
        </p:nvCxnSpPr>
        <p:spPr>
          <a:xfrm flipV="1">
            <a:off x="2401812" y="5063590"/>
            <a:ext cx="76312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43FA1AD8-7C33-40F2-9D4A-845DFBD11FB9}"/>
              </a:ext>
            </a:extLst>
          </p:cNvPr>
          <p:cNvCxnSpPr>
            <a:cxnSpLocks/>
          </p:cNvCxnSpPr>
          <p:nvPr/>
        </p:nvCxnSpPr>
        <p:spPr>
          <a:xfrm flipV="1">
            <a:off x="5233880" y="5054464"/>
            <a:ext cx="76312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883F06CC-B3D9-4FBC-9B04-AEB29CDFE6AC}"/>
              </a:ext>
            </a:extLst>
          </p:cNvPr>
          <p:cNvCxnSpPr>
            <a:stCxn id="63" idx="3"/>
          </p:cNvCxnSpPr>
          <p:nvPr/>
        </p:nvCxnSpPr>
        <p:spPr>
          <a:xfrm>
            <a:off x="8148355" y="5054464"/>
            <a:ext cx="368557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BDF88524-AA32-4A94-88B5-F73A300F7403}"/>
              </a:ext>
            </a:extLst>
          </p:cNvPr>
          <p:cNvCxnSpPr>
            <a:cxnSpLocks/>
          </p:cNvCxnSpPr>
          <p:nvPr/>
        </p:nvCxnSpPr>
        <p:spPr>
          <a:xfrm>
            <a:off x="11833934" y="266330"/>
            <a:ext cx="22105" cy="4797260"/>
          </a:xfrm>
          <a:prstGeom prst="line">
            <a:avLst/>
          </a:prstGeom>
          <a:ln w="28575"/>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C1DCBD6B-D79D-486D-B696-C9318BF6716E}"/>
              </a:ext>
            </a:extLst>
          </p:cNvPr>
          <p:cNvCxnSpPr>
            <a:cxnSpLocks/>
          </p:cNvCxnSpPr>
          <p:nvPr/>
        </p:nvCxnSpPr>
        <p:spPr>
          <a:xfrm>
            <a:off x="7906685" y="266330"/>
            <a:ext cx="394935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755A5D7D-00C3-40A9-B12B-5E18D8EA0397}"/>
              </a:ext>
            </a:extLst>
          </p:cNvPr>
          <p:cNvCxnSpPr>
            <a:cxnSpLocks/>
          </p:cNvCxnSpPr>
          <p:nvPr/>
        </p:nvCxnSpPr>
        <p:spPr>
          <a:xfrm>
            <a:off x="7904940" y="266330"/>
            <a:ext cx="0" cy="4120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E03A2C5C-33CD-483A-9A07-76C71A64AE40}"/>
              </a:ext>
            </a:extLst>
          </p:cNvPr>
          <p:cNvSpPr txBox="1"/>
          <p:nvPr/>
        </p:nvSpPr>
        <p:spPr>
          <a:xfrm>
            <a:off x="7369515" y="2018538"/>
            <a:ext cx="1082835" cy="519351"/>
          </a:xfrm>
          <a:prstGeom prst="ellipse">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Stop</a:t>
            </a:r>
          </a:p>
        </p:txBody>
      </p:sp>
      <p:cxnSp>
        <p:nvCxnSpPr>
          <p:cNvPr id="89" name="Straight Arrow Connector 88">
            <a:extLst>
              <a:ext uri="{FF2B5EF4-FFF2-40B4-BE49-F238E27FC236}">
                <a16:creationId xmlns:a16="http://schemas.microsoft.com/office/drawing/2014/main" id="{CEBE3FB4-3183-4574-9295-C096BC729F5F}"/>
              </a:ext>
            </a:extLst>
          </p:cNvPr>
          <p:cNvCxnSpPr>
            <a:cxnSpLocks/>
          </p:cNvCxnSpPr>
          <p:nvPr/>
        </p:nvCxnSpPr>
        <p:spPr>
          <a:xfrm>
            <a:off x="7904940" y="1601704"/>
            <a:ext cx="0" cy="4120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9188B904-D971-4F7C-9C81-6DCFC79D1453}"/>
              </a:ext>
            </a:extLst>
          </p:cNvPr>
          <p:cNvSpPr txBox="1"/>
          <p:nvPr/>
        </p:nvSpPr>
        <p:spPr>
          <a:xfrm>
            <a:off x="7903642" y="1653385"/>
            <a:ext cx="302982" cy="307777"/>
          </a:xfrm>
          <a:prstGeom prst="rect">
            <a:avLst/>
          </a:prstGeom>
          <a:noFill/>
        </p:spPr>
        <p:txBody>
          <a:bodyPr wrap="square" rtlCol="0">
            <a:spAutoFit/>
          </a:bodyPr>
          <a:lstStyle/>
          <a:p>
            <a:r>
              <a:rPr lang="en-IN" sz="1400" dirty="0"/>
              <a:t>X</a:t>
            </a:r>
          </a:p>
        </p:txBody>
      </p:sp>
      <p:sp>
        <p:nvSpPr>
          <p:cNvPr id="91" name="TextBox 90">
            <a:extLst>
              <a:ext uri="{FF2B5EF4-FFF2-40B4-BE49-F238E27FC236}">
                <a16:creationId xmlns:a16="http://schemas.microsoft.com/office/drawing/2014/main" id="{AEDCB116-042E-42F9-BE81-0F938115A4A2}"/>
              </a:ext>
            </a:extLst>
          </p:cNvPr>
          <p:cNvSpPr txBox="1"/>
          <p:nvPr/>
        </p:nvSpPr>
        <p:spPr>
          <a:xfrm>
            <a:off x="9250912" y="4731298"/>
            <a:ext cx="883037" cy="369332"/>
          </a:xfrm>
          <a:prstGeom prst="rect">
            <a:avLst/>
          </a:prstGeom>
          <a:noFill/>
        </p:spPr>
        <p:txBody>
          <a:bodyPr wrap="square" rtlCol="0">
            <a:spAutoFit/>
          </a:bodyPr>
          <a:lstStyle/>
          <a:p>
            <a:r>
              <a:rPr lang="en-IN" dirty="0"/>
              <a:t>Home</a:t>
            </a:r>
          </a:p>
        </p:txBody>
      </p:sp>
    </p:spTree>
    <p:extLst>
      <p:ext uri="{BB962C8B-B14F-4D97-AF65-F5344CB8AC3E}">
        <p14:creationId xmlns:p14="http://schemas.microsoft.com/office/powerpoint/2010/main" val="1110185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78A57-CE00-4DFD-B2B1-A4CF891F5F13}"/>
              </a:ext>
            </a:extLst>
          </p:cNvPr>
          <p:cNvSpPr>
            <a:spLocks noGrp="1"/>
          </p:cNvSpPr>
          <p:nvPr>
            <p:ph type="title"/>
          </p:nvPr>
        </p:nvSpPr>
        <p:spPr>
          <a:xfrm>
            <a:off x="1460457" y="1239525"/>
            <a:ext cx="9603275" cy="1049235"/>
          </a:xfrm>
        </p:spPr>
        <p:txBody>
          <a:bodyPr/>
          <a:lstStyle/>
          <a:p>
            <a:r>
              <a:rPr lang="en-US" dirty="0"/>
              <a:t>Code For APP</a:t>
            </a:r>
            <a:endParaRPr lang="en-IN" dirty="0"/>
          </a:p>
        </p:txBody>
      </p:sp>
    </p:spTree>
    <p:extLst>
      <p:ext uri="{BB962C8B-B14F-4D97-AF65-F5344CB8AC3E}">
        <p14:creationId xmlns:p14="http://schemas.microsoft.com/office/powerpoint/2010/main" val="2991491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70F047F-9BAD-43B3-B05C-F35B610198C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293141" y="1198485"/>
            <a:ext cx="7605713" cy="4668221"/>
          </a:xfrm>
        </p:spPr>
      </p:pic>
      <p:sp>
        <p:nvSpPr>
          <p:cNvPr id="8" name="TextBox 7">
            <a:extLst>
              <a:ext uri="{FF2B5EF4-FFF2-40B4-BE49-F238E27FC236}">
                <a16:creationId xmlns:a16="http://schemas.microsoft.com/office/drawing/2014/main" id="{126BBE90-F8F1-4ACF-B8A8-F0A3F71A1944}"/>
              </a:ext>
            </a:extLst>
          </p:cNvPr>
          <p:cNvSpPr txBox="1"/>
          <p:nvPr/>
        </p:nvSpPr>
        <p:spPr>
          <a:xfrm>
            <a:off x="4494318" y="328473"/>
            <a:ext cx="3203360" cy="461665"/>
          </a:xfrm>
          <a:prstGeom prst="rect">
            <a:avLst/>
          </a:prstGeom>
          <a:noFill/>
        </p:spPr>
        <p:txBody>
          <a:bodyPr wrap="square" rtlCol="0">
            <a:spAutoFit/>
          </a:bodyPr>
          <a:lstStyle/>
          <a:p>
            <a:pPr algn="ctr"/>
            <a:r>
              <a:rPr lang="en-IN" sz="2400" dirty="0"/>
              <a:t>Load Model in app</a:t>
            </a:r>
          </a:p>
        </p:txBody>
      </p:sp>
    </p:spTree>
    <p:extLst>
      <p:ext uri="{BB962C8B-B14F-4D97-AF65-F5344CB8AC3E}">
        <p14:creationId xmlns:p14="http://schemas.microsoft.com/office/powerpoint/2010/main" val="39525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CA0096-E281-457C-ADA9-3A336AB20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116" y="461665"/>
            <a:ext cx="9712171" cy="5617319"/>
          </a:xfrm>
          <a:prstGeom prst="rect">
            <a:avLst/>
          </a:prstGeom>
        </p:spPr>
      </p:pic>
      <p:sp>
        <p:nvSpPr>
          <p:cNvPr id="4" name="TextBox 3">
            <a:extLst>
              <a:ext uri="{FF2B5EF4-FFF2-40B4-BE49-F238E27FC236}">
                <a16:creationId xmlns:a16="http://schemas.microsoft.com/office/drawing/2014/main" id="{395BC5EB-92E6-449B-AB46-9A8D580436F9}"/>
              </a:ext>
            </a:extLst>
          </p:cNvPr>
          <p:cNvSpPr txBox="1"/>
          <p:nvPr/>
        </p:nvSpPr>
        <p:spPr>
          <a:xfrm>
            <a:off x="5029199" y="0"/>
            <a:ext cx="2104007" cy="461665"/>
          </a:xfrm>
          <a:prstGeom prst="rect">
            <a:avLst/>
          </a:prstGeom>
          <a:noFill/>
        </p:spPr>
        <p:txBody>
          <a:bodyPr wrap="square" rtlCol="0">
            <a:spAutoFit/>
          </a:bodyPr>
          <a:lstStyle/>
          <a:p>
            <a:pPr algn="ctr"/>
            <a:r>
              <a:rPr lang="en-IN" sz="2400" dirty="0"/>
              <a:t>Predict route</a:t>
            </a:r>
          </a:p>
        </p:txBody>
      </p:sp>
    </p:spTree>
    <p:extLst>
      <p:ext uri="{BB962C8B-B14F-4D97-AF65-F5344CB8AC3E}">
        <p14:creationId xmlns:p14="http://schemas.microsoft.com/office/powerpoint/2010/main" val="3442138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277A29-9C2F-4CC3-A13B-CD36ABC43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194" y="1311676"/>
            <a:ext cx="6924583" cy="4234648"/>
          </a:xfrm>
          <a:prstGeom prst="rect">
            <a:avLst/>
          </a:prstGeom>
        </p:spPr>
      </p:pic>
      <p:sp>
        <p:nvSpPr>
          <p:cNvPr id="4" name="TextBox 3">
            <a:extLst>
              <a:ext uri="{FF2B5EF4-FFF2-40B4-BE49-F238E27FC236}">
                <a16:creationId xmlns:a16="http://schemas.microsoft.com/office/drawing/2014/main" id="{CBFB2AF4-637F-4A5A-8B3F-9D03347425A0}"/>
              </a:ext>
            </a:extLst>
          </p:cNvPr>
          <p:cNvSpPr txBox="1"/>
          <p:nvPr/>
        </p:nvSpPr>
        <p:spPr>
          <a:xfrm flipH="1">
            <a:off x="4356642" y="461639"/>
            <a:ext cx="3478716" cy="461665"/>
          </a:xfrm>
          <a:prstGeom prst="rect">
            <a:avLst/>
          </a:prstGeom>
          <a:noFill/>
        </p:spPr>
        <p:txBody>
          <a:bodyPr wrap="square" rtlCol="0">
            <a:spAutoFit/>
          </a:bodyPr>
          <a:lstStyle/>
          <a:p>
            <a:pPr algn="ctr"/>
            <a:r>
              <a:rPr lang="en-IN" sz="2400" dirty="0"/>
              <a:t>Recommend route</a:t>
            </a:r>
          </a:p>
        </p:txBody>
      </p:sp>
    </p:spTree>
    <p:extLst>
      <p:ext uri="{BB962C8B-B14F-4D97-AF65-F5344CB8AC3E}">
        <p14:creationId xmlns:p14="http://schemas.microsoft.com/office/powerpoint/2010/main" val="272373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6BB6-74DC-496C-9C53-D5177B8F786C}"/>
              </a:ext>
            </a:extLst>
          </p:cNvPr>
          <p:cNvSpPr>
            <a:spLocks noGrp="1"/>
          </p:cNvSpPr>
          <p:nvPr>
            <p:ph type="title"/>
          </p:nvPr>
        </p:nvSpPr>
        <p:spPr>
          <a:xfrm>
            <a:off x="1451579" y="1257280"/>
            <a:ext cx="9603275" cy="1049235"/>
          </a:xfrm>
        </p:spPr>
        <p:txBody>
          <a:bodyPr/>
          <a:lstStyle/>
          <a:p>
            <a:r>
              <a:rPr lang="en-US" dirty="0"/>
              <a:t>Web application code</a:t>
            </a:r>
            <a:endParaRPr lang="en-IN" dirty="0"/>
          </a:p>
        </p:txBody>
      </p:sp>
    </p:spTree>
    <p:extLst>
      <p:ext uri="{BB962C8B-B14F-4D97-AF65-F5344CB8AC3E}">
        <p14:creationId xmlns:p14="http://schemas.microsoft.com/office/powerpoint/2010/main" val="26079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1451579" y="1322773"/>
            <a:ext cx="9603275" cy="530981"/>
          </a:xfrm>
        </p:spPr>
        <p:txBody>
          <a:bodyPr/>
          <a:lstStyle/>
          <a:p>
            <a:pPr algn="ctr"/>
            <a:r>
              <a:rPr lang="en-US" dirty="0"/>
              <a:t>FACIAL EXPRESSION RECOGNITION</a:t>
            </a:r>
            <a:endParaRPr lang="en-IN" dirty="0"/>
          </a:p>
        </p:txBody>
      </p:sp>
      <p:pic>
        <p:nvPicPr>
          <p:cNvPr id="29" name="Picture 28">
            <a:extLst>
              <a:ext uri="{FF2B5EF4-FFF2-40B4-BE49-F238E27FC236}">
                <a16:creationId xmlns:a16="http://schemas.microsoft.com/office/drawing/2014/main" id="{F1577570-5468-42D3-AF17-537E1377E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132" y="2104009"/>
            <a:ext cx="10465573" cy="398699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25D138-363B-4D20-B385-2CB4C9A16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559" y="834501"/>
            <a:ext cx="9152877" cy="5277774"/>
          </a:xfrm>
          <a:prstGeom prst="rect">
            <a:avLst/>
          </a:prstGeom>
        </p:spPr>
      </p:pic>
      <p:sp>
        <p:nvSpPr>
          <p:cNvPr id="4" name="TextBox 3">
            <a:extLst>
              <a:ext uri="{FF2B5EF4-FFF2-40B4-BE49-F238E27FC236}">
                <a16:creationId xmlns:a16="http://schemas.microsoft.com/office/drawing/2014/main" id="{ABB20329-38DE-4250-BFBC-DF1A856854D1}"/>
              </a:ext>
            </a:extLst>
          </p:cNvPr>
          <p:cNvSpPr txBox="1"/>
          <p:nvPr/>
        </p:nvSpPr>
        <p:spPr>
          <a:xfrm>
            <a:off x="4768787" y="301815"/>
            <a:ext cx="2654423" cy="461665"/>
          </a:xfrm>
          <a:prstGeom prst="rect">
            <a:avLst/>
          </a:prstGeom>
          <a:noFill/>
        </p:spPr>
        <p:txBody>
          <a:bodyPr wrap="square" rtlCol="0">
            <a:spAutoFit/>
          </a:bodyPr>
          <a:lstStyle/>
          <a:p>
            <a:r>
              <a:rPr lang="en-IN" sz="2400" dirty="0"/>
              <a:t>Predict form html</a:t>
            </a:r>
          </a:p>
        </p:txBody>
      </p:sp>
    </p:spTree>
    <p:extLst>
      <p:ext uri="{BB962C8B-B14F-4D97-AF65-F5344CB8AC3E}">
        <p14:creationId xmlns:p14="http://schemas.microsoft.com/office/powerpoint/2010/main" val="3690031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4AB0CB-A879-47BF-9437-343A6F4F2D4E}"/>
              </a:ext>
            </a:extLst>
          </p:cNvPr>
          <p:cNvSpPr txBox="1"/>
          <p:nvPr/>
        </p:nvSpPr>
        <p:spPr>
          <a:xfrm>
            <a:off x="4475824" y="270407"/>
            <a:ext cx="3240351" cy="461665"/>
          </a:xfrm>
          <a:prstGeom prst="rect">
            <a:avLst/>
          </a:prstGeom>
          <a:noFill/>
        </p:spPr>
        <p:txBody>
          <a:bodyPr wrap="square" rtlCol="0">
            <a:spAutoFit/>
          </a:bodyPr>
          <a:lstStyle/>
          <a:p>
            <a:r>
              <a:rPr lang="en-IN" sz="2400" dirty="0"/>
              <a:t>Recommend form html</a:t>
            </a:r>
          </a:p>
        </p:txBody>
      </p:sp>
      <p:pic>
        <p:nvPicPr>
          <p:cNvPr id="5" name="Picture 4">
            <a:extLst>
              <a:ext uri="{FF2B5EF4-FFF2-40B4-BE49-F238E27FC236}">
                <a16:creationId xmlns:a16="http://schemas.microsoft.com/office/drawing/2014/main" id="{CF53DCC9-ECBE-4B30-815F-E7462F66A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342" y="1624615"/>
            <a:ext cx="8105313" cy="4492100"/>
          </a:xfrm>
          <a:prstGeom prst="rect">
            <a:avLst/>
          </a:prstGeom>
        </p:spPr>
      </p:pic>
    </p:spTree>
    <p:extLst>
      <p:ext uri="{BB962C8B-B14F-4D97-AF65-F5344CB8AC3E}">
        <p14:creationId xmlns:p14="http://schemas.microsoft.com/office/powerpoint/2010/main" val="840350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9EA900-D785-4F7C-8612-6704A84E5E4C}"/>
              </a:ext>
            </a:extLst>
          </p:cNvPr>
          <p:cNvSpPr txBox="1"/>
          <p:nvPr/>
        </p:nvSpPr>
        <p:spPr>
          <a:xfrm>
            <a:off x="2290439" y="2627791"/>
            <a:ext cx="3151573" cy="923330"/>
          </a:xfrm>
          <a:prstGeom prst="rect">
            <a:avLst/>
          </a:prstGeom>
          <a:noFill/>
        </p:spPr>
        <p:txBody>
          <a:bodyPr wrap="square" rtlCol="0">
            <a:spAutoFit/>
          </a:bodyPr>
          <a:lstStyle/>
          <a:p>
            <a:r>
              <a:rPr lang="en-IN" sz="5400" dirty="0">
                <a:solidFill>
                  <a:schemeClr val="accent5">
                    <a:lumMod val="75000"/>
                  </a:schemeClr>
                </a:solidFill>
              </a:rPr>
              <a:t>Thank</a:t>
            </a:r>
            <a:r>
              <a:rPr lang="en-IN" sz="4400" dirty="0">
                <a:solidFill>
                  <a:schemeClr val="accent5">
                    <a:lumMod val="75000"/>
                  </a:schemeClr>
                </a:solidFill>
              </a:rPr>
              <a:t> You!</a:t>
            </a:r>
          </a:p>
        </p:txBody>
      </p:sp>
    </p:spTree>
    <p:extLst>
      <p:ext uri="{BB962C8B-B14F-4D97-AF65-F5344CB8AC3E}">
        <p14:creationId xmlns:p14="http://schemas.microsoft.com/office/powerpoint/2010/main" val="1278977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1451579" y="1391655"/>
            <a:ext cx="9603275" cy="462099"/>
          </a:xfrm>
        </p:spPr>
        <p:txBody>
          <a:bodyPr>
            <a:normAutofit fontScale="90000"/>
          </a:bodyPr>
          <a:lstStyle/>
          <a:p>
            <a:pPr algn="ctr"/>
            <a:r>
              <a:rPr lang="en-US" dirty="0"/>
              <a:t>EXPRESSIONS</a:t>
            </a:r>
            <a:endParaRPr lang="en-IN" dirty="0"/>
          </a:p>
        </p:txBody>
      </p:sp>
      <p:sp>
        <p:nvSpPr>
          <p:cNvPr id="1048597" name="Content Placeholder 2"/>
          <p:cNvSpPr>
            <a:spLocks noGrp="1"/>
          </p:cNvSpPr>
          <p:nvPr>
            <p:ph idx="1"/>
          </p:nvPr>
        </p:nvSpPr>
        <p:spPr/>
        <p:txBody>
          <a:bodyPr>
            <a:normAutofit/>
          </a:bodyPr>
          <a:lstStyle/>
          <a:p>
            <a:r>
              <a:rPr lang="en-US" b="1" dirty="0"/>
              <a:t>Smile</a:t>
            </a:r>
            <a:r>
              <a:rPr lang="en-US" dirty="0"/>
              <a:t> - Eye with a curved shape. </a:t>
            </a:r>
          </a:p>
          <a:p>
            <a:r>
              <a:rPr lang="en-US" b="1" dirty="0"/>
              <a:t>Sad</a:t>
            </a:r>
            <a:r>
              <a:rPr lang="en-US" dirty="0"/>
              <a:t> - Rising skewed eyebrows and frown. </a:t>
            </a:r>
          </a:p>
          <a:p>
            <a:r>
              <a:rPr lang="en-US" b="1" dirty="0"/>
              <a:t>Anger</a:t>
            </a:r>
            <a:r>
              <a:rPr lang="en-US" dirty="0"/>
              <a:t> - Squeezed eyebrows, slender and stretched eyelids. </a:t>
            </a:r>
          </a:p>
          <a:p>
            <a:r>
              <a:rPr lang="en-US" b="1" dirty="0"/>
              <a:t>Disgust</a:t>
            </a:r>
            <a:r>
              <a:rPr lang="en-US" dirty="0"/>
              <a:t> - Pull down eyebrows and creased nose. </a:t>
            </a:r>
          </a:p>
          <a:p>
            <a:r>
              <a:rPr lang="en-US" b="1" dirty="0"/>
              <a:t>Surprise</a:t>
            </a:r>
            <a:r>
              <a:rPr lang="en-US" dirty="0"/>
              <a:t> - Eye-widening and mouth gaping. </a:t>
            </a:r>
          </a:p>
          <a:p>
            <a:r>
              <a:rPr lang="en-US" b="1" dirty="0"/>
              <a:t>Fear</a:t>
            </a:r>
            <a:r>
              <a:rPr lang="en-US" dirty="0"/>
              <a:t> - Growing skewed eyebrows.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2"/>
          <p:cNvSpPr>
            <a:spLocks noGrp="1"/>
          </p:cNvSpPr>
          <p:nvPr>
            <p:ph type="ctrTitle"/>
          </p:nvPr>
        </p:nvSpPr>
        <p:spPr>
          <a:xfrm>
            <a:off x="2024110" y="2210539"/>
            <a:ext cx="9021866" cy="1310743"/>
          </a:xfrm>
        </p:spPr>
        <p:txBody>
          <a:bodyPr>
            <a:normAutofit/>
          </a:bodyPr>
          <a:lstStyle/>
          <a:p>
            <a:pPr algn="ctr"/>
            <a:r>
              <a:rPr lang="en-US" sz="4000" dirty="0">
                <a:latin typeface="Arial" panose="020B0604020202020204" pitchFamily="34" charset="0"/>
                <a:cs typeface="Arial" panose="020B0604020202020204" pitchFamily="34" charset="0"/>
              </a:rPr>
              <a:t>STAGES OF EXPRESSION RECOGNITION</a:t>
            </a:r>
            <a:endParaRPr lang="en-IN" sz="40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1451579" y="1391655"/>
            <a:ext cx="9603275" cy="462099"/>
          </a:xfrm>
        </p:spPr>
        <p:txBody>
          <a:bodyPr>
            <a:noAutofit/>
          </a:bodyPr>
          <a:lstStyle/>
          <a:p>
            <a:pPr algn="ctr"/>
            <a:r>
              <a:rPr lang="en-US" dirty="0">
                <a:latin typeface="Arial" panose="020B0604020202020204" pitchFamily="34" charset="0"/>
                <a:cs typeface="Arial" panose="020B0604020202020204" pitchFamily="34" charset="0"/>
              </a:rPr>
              <a:t>PREPROCESSING</a:t>
            </a:r>
            <a:endParaRPr lang="en-IN" dirty="0">
              <a:latin typeface="Arial" panose="020B0604020202020204" pitchFamily="34" charset="0"/>
              <a:cs typeface="Arial" panose="020B0604020202020204" pitchFamily="34" charset="0"/>
            </a:endParaRPr>
          </a:p>
        </p:txBody>
      </p:sp>
      <p:sp>
        <p:nvSpPr>
          <p:cNvPr id="1048605" name="Content Placeholder 2"/>
          <p:cNvSpPr>
            <a:spLocks noGrp="1"/>
          </p:cNvSpPr>
          <p:nvPr>
            <p:ph idx="1"/>
          </p:nvPr>
        </p:nvSpPr>
        <p:spPr>
          <a:xfrm>
            <a:off x="1451579" y="2299316"/>
            <a:ext cx="9603275" cy="3746377"/>
          </a:xfrm>
        </p:spPr>
        <p:txBody>
          <a:bodyPr>
            <a:normAutofit fontScale="95000"/>
          </a:bodyPr>
          <a:lstStyle/>
          <a:p>
            <a:r>
              <a:rPr lang="en-US" sz="1900" dirty="0">
                <a:latin typeface="Arial" panose="020B0604020202020204" pitchFamily="34" charset="0"/>
                <a:cs typeface="Arial" panose="020B0604020202020204" pitchFamily="34" charset="0"/>
              </a:rPr>
              <a:t>Image preprocessing includes different types of processes such as </a:t>
            </a:r>
            <a:r>
              <a:rPr lang="en-US" sz="1900" b="1" dirty="0">
                <a:latin typeface="Arial" panose="020B0604020202020204" pitchFamily="34" charset="0"/>
                <a:cs typeface="Arial" panose="020B0604020202020204" pitchFamily="34" charset="0"/>
              </a:rPr>
              <a:t>image clarity </a:t>
            </a:r>
            <a:r>
              <a:rPr lang="en-US" sz="1900" dirty="0">
                <a:latin typeface="Arial" panose="020B0604020202020204" pitchFamily="34" charset="0"/>
                <a:cs typeface="Arial" panose="020B0604020202020204" pitchFamily="34" charset="0"/>
              </a:rPr>
              <a:t>and </a:t>
            </a:r>
            <a:r>
              <a:rPr lang="en-US" sz="1900" b="1" dirty="0">
                <a:latin typeface="Arial" panose="020B0604020202020204" pitchFamily="34" charset="0"/>
                <a:cs typeface="Arial" panose="020B0604020202020204" pitchFamily="34" charset="0"/>
              </a:rPr>
              <a:t>scaling</a:t>
            </a:r>
            <a:r>
              <a:rPr lang="en-US" sz="1900" dirty="0">
                <a:latin typeface="Arial" panose="020B0604020202020204" pitchFamily="34" charset="0"/>
                <a:cs typeface="Arial" panose="020B0604020202020204" pitchFamily="34" charset="0"/>
              </a:rPr>
              <a:t>, </a:t>
            </a:r>
            <a:r>
              <a:rPr lang="en-US" sz="1900" b="1" dirty="0">
                <a:latin typeface="Arial" panose="020B0604020202020204" pitchFamily="34" charset="0"/>
                <a:cs typeface="Arial" panose="020B0604020202020204" pitchFamily="34" charset="0"/>
              </a:rPr>
              <a:t>contrast adjustment</a:t>
            </a:r>
            <a:r>
              <a:rPr lang="en-US" sz="1900" dirty="0">
                <a:latin typeface="Arial" panose="020B0604020202020204" pitchFamily="34" charset="0"/>
                <a:cs typeface="Arial" panose="020B0604020202020204" pitchFamily="34" charset="0"/>
              </a:rPr>
              <a:t>, and additional enhancement processes to improve the expression frames.</a:t>
            </a:r>
          </a:p>
          <a:p>
            <a:r>
              <a:rPr lang="en-IN" sz="1900" u="none" strike="noStrike"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Reduce the noise </a:t>
            </a:r>
          </a:p>
          <a:p>
            <a:r>
              <a:rPr lang="en-IN" sz="1900" u="none" strike="noStrike"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Convert The Image To Binary/Grayscale. </a:t>
            </a:r>
          </a:p>
          <a:p>
            <a:r>
              <a:rPr lang="en-IN" sz="1900" u="none" strike="noStrike"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Geometric Transformation. </a:t>
            </a:r>
          </a:p>
          <a:p>
            <a:r>
              <a:rPr lang="en-IN" sz="1900" dirty="0">
                <a:solidFill>
                  <a:srgbClr val="000000"/>
                </a:solidFill>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Rotation, scaling and translation</a:t>
            </a:r>
            <a:endParaRPr lang="en-IN" sz="1900" u="none" strike="noStrike"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endParaRPr>
          </a:p>
        </p:txBody>
      </p:sp>
      <p:pic>
        <p:nvPicPr>
          <p:cNvPr id="10" name="Picture 9">
            <a:extLst>
              <a:ext uri="{FF2B5EF4-FFF2-40B4-BE49-F238E27FC236}">
                <a16:creationId xmlns:a16="http://schemas.microsoft.com/office/drawing/2014/main" id="{4A699B4B-D174-4F21-BE1F-FDA814676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9164" y="3282478"/>
            <a:ext cx="3581710" cy="26367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1451579" y="1260629"/>
            <a:ext cx="9603275" cy="593125"/>
          </a:xfrm>
        </p:spPr>
        <p:txBody>
          <a:bodyPr>
            <a:normAutofit/>
          </a:bodyPr>
          <a:lstStyle/>
          <a:p>
            <a:pPr algn="ctr"/>
            <a:r>
              <a:rPr lang="en-US" dirty="0">
                <a:latin typeface="Arial" panose="020B0604020202020204" pitchFamily="34" charset="0"/>
                <a:cs typeface="Arial" panose="020B0604020202020204" pitchFamily="34" charset="0"/>
              </a:rPr>
              <a:t>FEATURE EXTRACTION</a:t>
            </a:r>
            <a:endParaRPr lang="en-IN" dirty="0">
              <a:latin typeface="Arial" panose="020B0604020202020204" pitchFamily="34" charset="0"/>
              <a:cs typeface="Arial" panose="020B0604020202020204" pitchFamily="34" charset="0"/>
            </a:endParaRPr>
          </a:p>
        </p:txBody>
      </p:sp>
      <p:sp>
        <p:nvSpPr>
          <p:cNvPr id="1048607" name="Content Placeholder 2"/>
          <p:cNvSpPr>
            <a:spLocks noGrp="1"/>
          </p:cNvSpPr>
          <p:nvPr>
            <p:ph idx="1"/>
          </p:nvPr>
        </p:nvSpPr>
        <p:spPr>
          <a:xfrm>
            <a:off x="1451579" y="2146758"/>
            <a:ext cx="9603275" cy="3450613"/>
          </a:xfrm>
        </p:spPr>
        <p:txBody>
          <a:bodyPr/>
          <a:lstStyle/>
          <a:p>
            <a:r>
              <a:rPr lang="en-IN"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Features extraction is the process of locating specific regions, points, landmarks, or curves/contours in a given image.</a:t>
            </a:r>
          </a:p>
          <a:p>
            <a:r>
              <a:rPr lang="en-IN"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Common features that can be extracted are- </a:t>
            </a:r>
          </a:p>
          <a:p>
            <a:pPr lvl="0" algn="just" fontAlgn="base">
              <a:lnSpc>
                <a:spcPct val="104000"/>
              </a:lnSpc>
              <a:spcAft>
                <a:spcPts val="55"/>
              </a:spcAft>
              <a:buClr>
                <a:srgbClr val="000000"/>
              </a:buClr>
              <a:buSzPts val="1200"/>
              <a:buFont typeface="Wingdings" panose="05000000000000000000" pitchFamily="2" charset="2"/>
              <a:buChar char="§"/>
            </a:pPr>
            <a:r>
              <a:rPr lang="en-IN" u="none" strike="noStrike"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Lips </a:t>
            </a:r>
          </a:p>
          <a:p>
            <a:pPr lvl="0" algn="just" fontAlgn="base">
              <a:lnSpc>
                <a:spcPct val="104000"/>
              </a:lnSpc>
              <a:spcAft>
                <a:spcPts val="55"/>
              </a:spcAft>
              <a:buClr>
                <a:srgbClr val="000000"/>
              </a:buClr>
              <a:buSzPts val="1200"/>
              <a:buFont typeface="Wingdings" panose="05000000000000000000" pitchFamily="2" charset="2"/>
              <a:buChar char="§"/>
            </a:pPr>
            <a:r>
              <a:rPr lang="en-IN" u="none" strike="noStrike"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Eyes </a:t>
            </a:r>
          </a:p>
          <a:p>
            <a:pPr lvl="0" algn="just" fontAlgn="base">
              <a:lnSpc>
                <a:spcPct val="104000"/>
              </a:lnSpc>
              <a:spcAft>
                <a:spcPts val="55"/>
              </a:spcAft>
              <a:buClr>
                <a:srgbClr val="000000"/>
              </a:buClr>
              <a:buSzPts val="1200"/>
              <a:buFont typeface="Wingdings" panose="05000000000000000000" pitchFamily="2" charset="2"/>
              <a:buChar char="§"/>
            </a:pPr>
            <a:r>
              <a:rPr lang="en-IN" u="none" strike="noStrike"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Eyebrows </a:t>
            </a:r>
          </a:p>
          <a:p>
            <a:pPr lvl="0" algn="just" fontAlgn="base">
              <a:lnSpc>
                <a:spcPct val="104000"/>
              </a:lnSpc>
              <a:spcAft>
                <a:spcPts val="55"/>
              </a:spcAft>
              <a:buClr>
                <a:srgbClr val="000000"/>
              </a:buClr>
              <a:buSzPts val="1200"/>
              <a:buFont typeface="Wingdings" panose="05000000000000000000" pitchFamily="2" charset="2"/>
              <a:buChar char="§"/>
            </a:pPr>
            <a:r>
              <a:rPr lang="en-IN" u="none" strike="noStrike"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Nose tip </a:t>
            </a:r>
          </a:p>
          <a:p>
            <a:endParaRPr lang="en-US" dirty="0"/>
          </a:p>
        </p:txBody>
      </p:sp>
      <p:grpSp>
        <p:nvGrpSpPr>
          <p:cNvPr id="4" name="Group 3">
            <a:extLst>
              <a:ext uri="{FF2B5EF4-FFF2-40B4-BE49-F238E27FC236}">
                <a16:creationId xmlns:a16="http://schemas.microsoft.com/office/drawing/2014/main" id="{4FACBD33-A8DB-4CFD-9EC6-CCBE8562678B}"/>
              </a:ext>
            </a:extLst>
          </p:cNvPr>
          <p:cNvGrpSpPr/>
          <p:nvPr/>
        </p:nvGrpSpPr>
        <p:grpSpPr>
          <a:xfrm>
            <a:off x="6187736" y="3429000"/>
            <a:ext cx="5831472" cy="2705887"/>
            <a:chOff x="0" y="0"/>
            <a:chExt cx="2613914" cy="1405403"/>
          </a:xfrm>
        </p:grpSpPr>
        <p:sp>
          <p:nvSpPr>
            <p:cNvPr id="5" name="Rectangle 4">
              <a:extLst>
                <a:ext uri="{FF2B5EF4-FFF2-40B4-BE49-F238E27FC236}">
                  <a16:creationId xmlns:a16="http://schemas.microsoft.com/office/drawing/2014/main" id="{FD746082-97AF-4C75-B5FE-FD151BA287D3}"/>
                </a:ext>
              </a:extLst>
            </p:cNvPr>
            <p:cNvSpPr/>
            <p:nvPr/>
          </p:nvSpPr>
          <p:spPr>
            <a:xfrm>
              <a:off x="2552954" y="1142878"/>
              <a:ext cx="59288" cy="262525"/>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543134ED-C6F8-408F-9216-DCE62070BA3D}"/>
                </a:ext>
              </a:extLst>
            </p:cNvPr>
            <p:cNvPicPr/>
            <p:nvPr/>
          </p:nvPicPr>
          <p:blipFill>
            <a:blip r:embed="rId2"/>
            <a:stretch>
              <a:fillRect/>
            </a:stretch>
          </p:blipFill>
          <p:spPr>
            <a:xfrm>
              <a:off x="0" y="0"/>
              <a:ext cx="2613914" cy="1335786"/>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1451579" y="1322773"/>
            <a:ext cx="9603275" cy="530981"/>
          </a:xfrm>
        </p:spPr>
        <p:txBody>
          <a:bodyPr/>
          <a:lstStyle/>
          <a:p>
            <a:pPr algn="ctr"/>
            <a:r>
              <a:rPr lang="en-US" dirty="0">
                <a:latin typeface="Arial" panose="020B0604020202020204" pitchFamily="34" charset="0"/>
                <a:cs typeface="Arial" panose="020B0604020202020204" pitchFamily="34" charset="0"/>
              </a:rPr>
              <a:t>CLASSIFICATION</a:t>
            </a:r>
            <a:endParaRPr lang="en-IN" dirty="0">
              <a:latin typeface="Arial" panose="020B0604020202020204" pitchFamily="34" charset="0"/>
              <a:cs typeface="Arial" panose="020B0604020202020204" pitchFamily="34" charset="0"/>
            </a:endParaRPr>
          </a:p>
        </p:txBody>
      </p:sp>
      <p:sp>
        <p:nvSpPr>
          <p:cNvPr id="1048609" name="Content Placeholder 2"/>
          <p:cNvSpPr>
            <a:spLocks noGrp="1"/>
          </p:cNvSpPr>
          <p:nvPr>
            <p:ph idx="1"/>
          </p:nvPr>
        </p:nvSpPr>
        <p:spPr/>
        <p:txBody>
          <a:bodyPr/>
          <a:lstStyle/>
          <a:p>
            <a:r>
              <a:rPr lang="en-US" dirty="0"/>
              <a:t>Classification is the </a:t>
            </a:r>
            <a:r>
              <a:rPr lang="en-US" b="1" dirty="0"/>
              <a:t>final stage </a:t>
            </a:r>
            <a:r>
              <a:rPr lang="en-US" dirty="0"/>
              <a:t>of FER system in which the classifier categorizes the expression such as smile, sad, surprise, anger, fear, disgust and neutral.</a:t>
            </a:r>
          </a:p>
          <a:p>
            <a:r>
              <a:rPr lang="en-US" b="1" dirty="0"/>
              <a:t>Euclidean distance metric </a:t>
            </a:r>
            <a:r>
              <a:rPr lang="en-US" dirty="0"/>
              <a:t>is generally used for classification purpose which uses the normalized score and similarity score matrix for estimating Euclidean distance.</a:t>
            </a:r>
          </a:p>
          <a:p>
            <a:endParaRPr lang="en-IN" dirty="0"/>
          </a:p>
        </p:txBody>
      </p:sp>
      <p:pic>
        <p:nvPicPr>
          <p:cNvPr id="4" name="Picture 3">
            <a:extLst>
              <a:ext uri="{FF2B5EF4-FFF2-40B4-BE49-F238E27FC236}">
                <a16:creationId xmlns:a16="http://schemas.microsoft.com/office/drawing/2014/main" id="{6124ED96-A974-46DB-BC6E-4D0A6384109A}"/>
              </a:ext>
            </a:extLst>
          </p:cNvPr>
          <p:cNvPicPr/>
          <p:nvPr/>
        </p:nvPicPr>
        <p:blipFill rotWithShape="1">
          <a:blip r:embed="rId2"/>
          <a:srcRect t="32367"/>
          <a:stretch/>
        </p:blipFill>
        <p:spPr>
          <a:xfrm>
            <a:off x="3183323" y="4190297"/>
            <a:ext cx="5632203" cy="13449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451579" y="1391655"/>
            <a:ext cx="9603275" cy="462099"/>
          </a:xfrm>
        </p:spPr>
        <p:txBody>
          <a:bodyPr>
            <a:noAutofit/>
          </a:bodyPr>
          <a:lstStyle/>
          <a:p>
            <a:pPr algn="ctr"/>
            <a:r>
              <a:rPr lang="en-US" dirty="0">
                <a:latin typeface="Arial" panose="020B0604020202020204" pitchFamily="34" charset="0"/>
                <a:cs typeface="Arial" panose="020B0604020202020204" pitchFamily="34" charset="0"/>
              </a:rPr>
              <a:t>DATA DESCRIPTION</a:t>
            </a:r>
            <a:endParaRPr lang="en-IN" dirty="0">
              <a:latin typeface="Arial" panose="020B0604020202020204" pitchFamily="34" charset="0"/>
              <a:cs typeface="Arial" panose="020B0604020202020204" pitchFamily="34" charset="0"/>
            </a:endParaRPr>
          </a:p>
        </p:txBody>
      </p:sp>
      <p:sp>
        <p:nvSpPr>
          <p:cNvPr id="1048611" name="Content Placeholder 2"/>
          <p:cNvSpPr>
            <a:spLocks noGrp="1"/>
          </p:cNvSpPr>
          <p:nvPr>
            <p:ph idx="1"/>
          </p:nvPr>
        </p:nvSpPr>
        <p:spPr>
          <a:xfrm>
            <a:off x="1451579" y="2015732"/>
            <a:ext cx="5597291" cy="3450613"/>
          </a:xfrm>
        </p:spPr>
        <p:txBody>
          <a:bodyPr>
            <a:normAutofit fontScale="92500" lnSpcReduction="20000"/>
          </a:bodyPr>
          <a:lstStyle/>
          <a:p>
            <a:r>
              <a:rPr lang="en-US" dirty="0"/>
              <a:t>For the training purpose, we have used FER2013 data available on kaggle, which consists of 48x48 pixel </a:t>
            </a:r>
            <a:r>
              <a:rPr lang="en-US" dirty="0" err="1"/>
              <a:t>grayscale</a:t>
            </a:r>
            <a:r>
              <a:rPr lang="en-US" dirty="0"/>
              <a:t> images of faces.</a:t>
            </a:r>
          </a:p>
          <a:p>
            <a:r>
              <a:rPr lang="en-US" dirty="0"/>
              <a:t>The "emotion" column contains a numeric code ranging from 0 to 6, inclusive, for the emotion that is present in the image. </a:t>
            </a:r>
          </a:p>
          <a:p>
            <a:r>
              <a:rPr lang="en-US" dirty="0"/>
              <a:t>The "pixels" column contains a string surrounded in quotes for each image.</a:t>
            </a:r>
          </a:p>
          <a:p>
            <a:r>
              <a:rPr lang="en-US" dirty="0"/>
              <a:t>The training set consists of 28,709 examples and the test set consists of 3,589 examples</a:t>
            </a:r>
            <a:endParaRPr lang="en-IN" dirty="0"/>
          </a:p>
        </p:txBody>
      </p:sp>
      <p:sp>
        <p:nvSpPr>
          <p:cNvPr id="1048612" name="TextBox 5"/>
          <p:cNvSpPr txBox="1"/>
          <p:nvPr/>
        </p:nvSpPr>
        <p:spPr>
          <a:xfrm>
            <a:off x="7102833" y="4980876"/>
            <a:ext cx="4003829" cy="372862"/>
          </a:xfrm>
          <a:prstGeom prst="rect">
            <a:avLst/>
          </a:prstGeom>
          <a:noFill/>
        </p:spPr>
        <p:txBody>
          <a:bodyPr wrap="square" rtlCol="0">
            <a:spAutoFit/>
          </a:bodyPr>
          <a:lstStyle/>
          <a:p>
            <a:pPr algn="ctr"/>
            <a:r>
              <a:rPr lang="en-US" dirty="0"/>
              <a:t>Sample images from FER2013 database</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757" y="2247813"/>
            <a:ext cx="3215983" cy="2421300"/>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1006</Words>
  <Application>Microsoft Office PowerPoint</Application>
  <PresentationFormat>Widescreen</PresentationFormat>
  <Paragraphs>117</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Gill Sans MT</vt:lpstr>
      <vt:lpstr>OpenSans</vt:lpstr>
      <vt:lpstr>Times New Roman</vt:lpstr>
      <vt:lpstr>urw-din</vt:lpstr>
      <vt:lpstr>Wingdings</vt:lpstr>
      <vt:lpstr>Gallery</vt:lpstr>
      <vt:lpstr>PowerPoint Presentation</vt:lpstr>
      <vt:lpstr>OBJECTIVE</vt:lpstr>
      <vt:lpstr>FACIAL EXPRESSION RECOGNITION</vt:lpstr>
      <vt:lpstr>EXPRESSIONS</vt:lpstr>
      <vt:lpstr>STAGES OF EXPRESSION RECOGNITION</vt:lpstr>
      <vt:lpstr>PREPROCESSING</vt:lpstr>
      <vt:lpstr>FEATURE EXTRACTION</vt:lpstr>
      <vt:lpstr>CLASSIFICATION</vt:lpstr>
      <vt:lpstr>DATA DESCRIPTION</vt:lpstr>
      <vt:lpstr>MODEL - OVERVIEW</vt:lpstr>
      <vt:lpstr>MODEL - Overview</vt:lpstr>
      <vt:lpstr>ALGORITHM</vt:lpstr>
      <vt:lpstr>PowerPoint Presentation</vt:lpstr>
      <vt:lpstr>PowerPoint Presentation</vt:lpstr>
      <vt:lpstr>PowerPoint Presentation</vt:lpstr>
      <vt:lpstr>IMPLEMENTATION</vt:lpstr>
      <vt:lpstr>PROJECT   WORKING</vt:lpstr>
      <vt:lpstr>PowerPoint Presentation</vt:lpstr>
      <vt:lpstr>PowerPoint Presentation</vt:lpstr>
      <vt:lpstr>PowerPoint Presentation</vt:lpstr>
      <vt:lpstr>PowerPoint Presentation</vt:lpstr>
      <vt:lpstr>PowerPoint Presentation</vt:lpstr>
      <vt:lpstr>FLOW CHART </vt:lpstr>
      <vt:lpstr>PowerPoint Presentation</vt:lpstr>
      <vt:lpstr>Code For APP</vt:lpstr>
      <vt:lpstr>PowerPoint Presentation</vt:lpstr>
      <vt:lpstr>PowerPoint Presentation</vt:lpstr>
      <vt:lpstr>PowerPoint Presentation</vt:lpstr>
      <vt:lpstr>Web application code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MAULANA  AZAD  NATIONAL INSTITUTE OF TECHNOLOGY  BHOPAL  INDIA, 462003</dc:title>
  <dc:creator>Sapna yadav</dc:creator>
  <cp:lastModifiedBy>Sapna yadav</cp:lastModifiedBy>
  <cp:revision>44</cp:revision>
  <dcterms:created xsi:type="dcterms:W3CDTF">2020-11-11T17:49:24Z</dcterms:created>
  <dcterms:modified xsi:type="dcterms:W3CDTF">2021-04-13T05:38:12Z</dcterms:modified>
</cp:coreProperties>
</file>