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7" r:id="rId1"/>
  </p:sldMasterIdLst>
  <p:sldIdLst>
    <p:sldId id="275" r:id="rId2"/>
    <p:sldId id="276" r:id="rId3"/>
    <p:sldId id="263" r:id="rId4"/>
    <p:sldId id="264" r:id="rId5"/>
    <p:sldId id="277" r:id="rId6"/>
    <p:sldId id="278" r:id="rId7"/>
    <p:sldId id="279" r:id="rId8"/>
    <p:sldId id="257" r:id="rId9"/>
    <p:sldId id="280" r:id="rId10"/>
    <p:sldId id="281" r:id="rId11"/>
    <p:sldId id="282" r:id="rId12"/>
    <p:sldId id="283" r:id="rId13"/>
    <p:sldId id="298" r:id="rId14"/>
    <p:sldId id="299" r:id="rId15"/>
    <p:sldId id="300" r:id="rId16"/>
    <p:sldId id="301" r:id="rId17"/>
    <p:sldId id="302" r:id="rId18"/>
    <p:sldId id="289" r:id="rId19"/>
    <p:sldId id="293" r:id="rId20"/>
    <p:sldId id="294" r:id="rId21"/>
    <p:sldId id="291" r:id="rId22"/>
    <p:sldId id="292" r:id="rId23"/>
    <p:sldId id="295" r:id="rId24"/>
    <p:sldId id="296" r:id="rId25"/>
    <p:sldId id="29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F58607A-4858-4C30-8E0D-72B6A024235C}" type="datetimeFigureOut">
              <a:rPr lang="en-IN" smtClean="0"/>
              <a:t>04-11-2020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B6291D4-0586-4D7D-80F2-4C5D5FAAB207}" type="slidenum">
              <a:rPr lang="en-IN" smtClean="0"/>
              <a:t>‹#›</a:t>
            </a:fld>
            <a:endParaRPr lang="en-IN"/>
          </a:p>
        </p:txBody>
      </p:sp>
    </p:spTree>
    <p:extLst>
      <p:ext uri="{BB962C8B-B14F-4D97-AF65-F5344CB8AC3E}">
        <p14:creationId xmlns:p14="http://schemas.microsoft.com/office/powerpoint/2010/main" val="167531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8607A-4858-4C30-8E0D-72B6A024235C}"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6291D4-0586-4D7D-80F2-4C5D5FAAB207}" type="slidenum">
              <a:rPr lang="en-IN" smtClean="0"/>
              <a:t>‹#›</a:t>
            </a:fld>
            <a:endParaRPr lang="en-IN"/>
          </a:p>
        </p:txBody>
      </p:sp>
    </p:spTree>
    <p:extLst>
      <p:ext uri="{BB962C8B-B14F-4D97-AF65-F5344CB8AC3E}">
        <p14:creationId xmlns:p14="http://schemas.microsoft.com/office/powerpoint/2010/main" val="3228356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8607A-4858-4C30-8E0D-72B6A024235C}"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6291D4-0586-4D7D-80F2-4C5D5FAAB207}" type="slidenum">
              <a:rPr lang="en-IN" smtClean="0"/>
              <a:t>‹#›</a:t>
            </a:fld>
            <a:endParaRPr lang="en-IN"/>
          </a:p>
        </p:txBody>
      </p:sp>
    </p:spTree>
    <p:extLst>
      <p:ext uri="{BB962C8B-B14F-4D97-AF65-F5344CB8AC3E}">
        <p14:creationId xmlns:p14="http://schemas.microsoft.com/office/powerpoint/2010/main" val="3440312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8607A-4858-4C30-8E0D-72B6A024235C}"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6291D4-0586-4D7D-80F2-4C5D5FAAB20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86609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8607A-4858-4C30-8E0D-72B6A024235C}"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6291D4-0586-4D7D-80F2-4C5D5FAAB207}" type="slidenum">
              <a:rPr lang="en-IN" smtClean="0"/>
              <a:t>‹#›</a:t>
            </a:fld>
            <a:endParaRPr lang="en-IN"/>
          </a:p>
        </p:txBody>
      </p:sp>
    </p:spTree>
    <p:extLst>
      <p:ext uri="{BB962C8B-B14F-4D97-AF65-F5344CB8AC3E}">
        <p14:creationId xmlns:p14="http://schemas.microsoft.com/office/powerpoint/2010/main" val="485263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58607A-4858-4C30-8E0D-72B6A024235C}" type="datetimeFigureOut">
              <a:rPr lang="en-IN" smtClean="0"/>
              <a:t>04-11-2020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6291D4-0586-4D7D-80F2-4C5D5FAAB207}" type="slidenum">
              <a:rPr lang="en-IN" smtClean="0"/>
              <a:t>‹#›</a:t>
            </a:fld>
            <a:endParaRPr lang="en-IN"/>
          </a:p>
        </p:txBody>
      </p:sp>
    </p:spTree>
    <p:extLst>
      <p:ext uri="{BB962C8B-B14F-4D97-AF65-F5344CB8AC3E}">
        <p14:creationId xmlns:p14="http://schemas.microsoft.com/office/powerpoint/2010/main" val="2008622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58607A-4858-4C30-8E0D-72B6A024235C}" type="datetimeFigureOut">
              <a:rPr lang="en-IN" smtClean="0"/>
              <a:t>04-11-2020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6291D4-0586-4D7D-80F2-4C5D5FAAB207}" type="slidenum">
              <a:rPr lang="en-IN" smtClean="0"/>
              <a:t>‹#›</a:t>
            </a:fld>
            <a:endParaRPr lang="en-IN"/>
          </a:p>
        </p:txBody>
      </p:sp>
    </p:spTree>
    <p:extLst>
      <p:ext uri="{BB962C8B-B14F-4D97-AF65-F5344CB8AC3E}">
        <p14:creationId xmlns:p14="http://schemas.microsoft.com/office/powerpoint/2010/main" val="813084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8607A-4858-4C30-8E0D-72B6A024235C}"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291D4-0586-4D7D-80F2-4C5D5FAAB207}" type="slidenum">
              <a:rPr lang="en-IN" smtClean="0"/>
              <a:t>‹#›</a:t>
            </a:fld>
            <a:endParaRPr lang="en-IN"/>
          </a:p>
        </p:txBody>
      </p:sp>
    </p:spTree>
    <p:extLst>
      <p:ext uri="{BB962C8B-B14F-4D97-AF65-F5344CB8AC3E}">
        <p14:creationId xmlns:p14="http://schemas.microsoft.com/office/powerpoint/2010/main" val="4192393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8607A-4858-4C30-8E0D-72B6A024235C}"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291D4-0586-4D7D-80F2-4C5D5FAAB207}" type="slidenum">
              <a:rPr lang="en-IN" smtClean="0"/>
              <a:t>‹#›</a:t>
            </a:fld>
            <a:endParaRPr lang="en-IN"/>
          </a:p>
        </p:txBody>
      </p:sp>
    </p:spTree>
    <p:extLst>
      <p:ext uri="{BB962C8B-B14F-4D97-AF65-F5344CB8AC3E}">
        <p14:creationId xmlns:p14="http://schemas.microsoft.com/office/powerpoint/2010/main" val="1284783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8607A-4858-4C30-8E0D-72B6A024235C}"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291D4-0586-4D7D-80F2-4C5D5FAAB207}" type="slidenum">
              <a:rPr lang="en-IN" smtClean="0"/>
              <a:t>‹#›</a:t>
            </a:fld>
            <a:endParaRPr lang="en-IN"/>
          </a:p>
        </p:txBody>
      </p:sp>
    </p:spTree>
    <p:extLst>
      <p:ext uri="{BB962C8B-B14F-4D97-AF65-F5344CB8AC3E}">
        <p14:creationId xmlns:p14="http://schemas.microsoft.com/office/powerpoint/2010/main" val="28323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8607A-4858-4C30-8E0D-72B6A024235C}"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291D4-0586-4D7D-80F2-4C5D5FAAB207}" type="slidenum">
              <a:rPr lang="en-IN" smtClean="0"/>
              <a:t>‹#›</a:t>
            </a:fld>
            <a:endParaRPr lang="en-IN"/>
          </a:p>
        </p:txBody>
      </p:sp>
    </p:spTree>
    <p:extLst>
      <p:ext uri="{BB962C8B-B14F-4D97-AF65-F5344CB8AC3E}">
        <p14:creationId xmlns:p14="http://schemas.microsoft.com/office/powerpoint/2010/main" val="249311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58607A-4858-4C30-8E0D-72B6A024235C}"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6291D4-0586-4D7D-80F2-4C5D5FAAB207}" type="slidenum">
              <a:rPr lang="en-IN" smtClean="0"/>
              <a:t>‹#›</a:t>
            </a:fld>
            <a:endParaRPr lang="en-IN"/>
          </a:p>
        </p:txBody>
      </p:sp>
    </p:spTree>
    <p:extLst>
      <p:ext uri="{BB962C8B-B14F-4D97-AF65-F5344CB8AC3E}">
        <p14:creationId xmlns:p14="http://schemas.microsoft.com/office/powerpoint/2010/main" val="184102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58607A-4858-4C30-8E0D-72B6A024235C}" type="datetimeFigureOut">
              <a:rPr lang="en-IN" smtClean="0"/>
              <a:t>04-11-2020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6291D4-0586-4D7D-80F2-4C5D5FAAB207}" type="slidenum">
              <a:rPr lang="en-IN" smtClean="0"/>
              <a:t>‹#›</a:t>
            </a:fld>
            <a:endParaRPr lang="en-IN"/>
          </a:p>
        </p:txBody>
      </p:sp>
    </p:spTree>
    <p:extLst>
      <p:ext uri="{BB962C8B-B14F-4D97-AF65-F5344CB8AC3E}">
        <p14:creationId xmlns:p14="http://schemas.microsoft.com/office/powerpoint/2010/main" val="1876786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58607A-4858-4C30-8E0D-72B6A024235C}" type="datetimeFigureOut">
              <a:rPr lang="en-IN" smtClean="0"/>
              <a:t>04-11-2020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6291D4-0586-4D7D-80F2-4C5D5FAAB207}" type="slidenum">
              <a:rPr lang="en-IN" smtClean="0"/>
              <a:t>‹#›</a:t>
            </a:fld>
            <a:endParaRPr lang="en-IN"/>
          </a:p>
        </p:txBody>
      </p:sp>
    </p:spTree>
    <p:extLst>
      <p:ext uri="{BB962C8B-B14F-4D97-AF65-F5344CB8AC3E}">
        <p14:creationId xmlns:p14="http://schemas.microsoft.com/office/powerpoint/2010/main" val="3695482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8607A-4858-4C30-8E0D-72B6A024235C}" type="datetimeFigureOut">
              <a:rPr lang="en-IN" smtClean="0"/>
              <a:t>04-11-2020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6291D4-0586-4D7D-80F2-4C5D5FAAB207}" type="slidenum">
              <a:rPr lang="en-IN" smtClean="0"/>
              <a:t>‹#›</a:t>
            </a:fld>
            <a:endParaRPr lang="en-IN"/>
          </a:p>
        </p:txBody>
      </p:sp>
    </p:spTree>
    <p:extLst>
      <p:ext uri="{BB962C8B-B14F-4D97-AF65-F5344CB8AC3E}">
        <p14:creationId xmlns:p14="http://schemas.microsoft.com/office/powerpoint/2010/main" val="321540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8607A-4858-4C30-8E0D-72B6A024235C}"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6291D4-0586-4D7D-80F2-4C5D5FAAB207}" type="slidenum">
              <a:rPr lang="en-IN" smtClean="0"/>
              <a:t>‹#›</a:t>
            </a:fld>
            <a:endParaRPr lang="en-IN"/>
          </a:p>
        </p:txBody>
      </p:sp>
    </p:spTree>
    <p:extLst>
      <p:ext uri="{BB962C8B-B14F-4D97-AF65-F5344CB8AC3E}">
        <p14:creationId xmlns:p14="http://schemas.microsoft.com/office/powerpoint/2010/main" val="187818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8607A-4858-4C30-8E0D-72B6A024235C}"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6291D4-0586-4D7D-80F2-4C5D5FAAB207}" type="slidenum">
              <a:rPr lang="en-IN" smtClean="0"/>
              <a:t>‹#›</a:t>
            </a:fld>
            <a:endParaRPr lang="en-IN"/>
          </a:p>
        </p:txBody>
      </p:sp>
    </p:spTree>
    <p:extLst>
      <p:ext uri="{BB962C8B-B14F-4D97-AF65-F5344CB8AC3E}">
        <p14:creationId xmlns:p14="http://schemas.microsoft.com/office/powerpoint/2010/main" val="3506260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58607A-4858-4C30-8E0D-72B6A024235C}" type="datetimeFigureOut">
              <a:rPr lang="en-IN" smtClean="0"/>
              <a:t>04-11-2020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6291D4-0586-4D7D-80F2-4C5D5FAAB207}" type="slidenum">
              <a:rPr lang="en-IN" smtClean="0"/>
              <a:t>‹#›</a:t>
            </a:fld>
            <a:endParaRPr lang="en-IN"/>
          </a:p>
        </p:txBody>
      </p:sp>
    </p:spTree>
    <p:extLst>
      <p:ext uri="{BB962C8B-B14F-4D97-AF65-F5344CB8AC3E}">
        <p14:creationId xmlns:p14="http://schemas.microsoft.com/office/powerpoint/2010/main" val="2455153119"/>
      </p:ext>
    </p:extLst>
  </p:cSld>
  <p:clrMap bg1="dk1" tx1="lt1" bg2="dk2" tx2="lt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PHASES OF COMPILER</a:t>
            </a:r>
          </a:p>
        </p:txBody>
      </p:sp>
      <p:sp>
        <p:nvSpPr>
          <p:cNvPr id="3" name="Subtitle 2"/>
          <p:cNvSpPr>
            <a:spLocks noGrp="1"/>
          </p:cNvSpPr>
          <p:nvPr>
            <p:ph idx="1"/>
          </p:nvPr>
        </p:nvSpPr>
        <p:spPr/>
        <p:txBody>
          <a:bodyPr>
            <a:normAutofit fontScale="77500" lnSpcReduction="20000"/>
          </a:bodyPr>
          <a:lstStyle/>
          <a:p>
            <a:r>
              <a:rPr lang="en-IN" sz="2800" b="1" dirty="0"/>
              <a:t>Lexical analysis:</a:t>
            </a:r>
          </a:p>
          <a:p>
            <a:r>
              <a:rPr lang="en-IN" dirty="0"/>
              <a:t>It divides program as collection of words and verifies its validity.</a:t>
            </a:r>
          </a:p>
          <a:p>
            <a:endParaRPr lang="en-IN" dirty="0"/>
          </a:p>
          <a:p>
            <a:r>
              <a:rPr lang="en-IN" sz="2800" b="1" dirty="0"/>
              <a:t>Syntax analysis:</a:t>
            </a:r>
          </a:p>
          <a:p>
            <a:r>
              <a:rPr lang="en-IN" dirty="0"/>
              <a:t>It  checks validity of sentence in terms of grammar rule</a:t>
            </a:r>
          </a:p>
          <a:p>
            <a:endParaRPr lang="en-IN" dirty="0"/>
          </a:p>
          <a:p>
            <a:r>
              <a:rPr lang="en-IN" sz="2800" b="1" dirty="0"/>
              <a:t>Semantic analysis:</a:t>
            </a:r>
          </a:p>
          <a:p>
            <a:r>
              <a:rPr lang="en-IN" dirty="0"/>
              <a:t>It consider  program as a collection of sentences and verifies it’s validity.</a:t>
            </a:r>
          </a:p>
          <a:p>
            <a:endParaRPr lang="en-IN" dirty="0"/>
          </a:p>
          <a:p>
            <a:endParaRPr lang="en-IN" dirty="0"/>
          </a:p>
          <a:p>
            <a:endParaRPr lang="en-IN" dirty="0"/>
          </a:p>
          <a:p>
            <a:endParaRPr lang="en-IN" b="1" dirty="0"/>
          </a:p>
        </p:txBody>
      </p:sp>
    </p:spTree>
    <p:extLst>
      <p:ext uri="{BB962C8B-B14F-4D97-AF65-F5344CB8AC3E}">
        <p14:creationId xmlns:p14="http://schemas.microsoft.com/office/powerpoint/2010/main" val="3223303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7630" y="747470"/>
            <a:ext cx="5502396" cy="964098"/>
          </a:xfrm>
        </p:spPr>
        <p:txBody>
          <a:bodyPr>
            <a:normAutofit/>
          </a:bodyPr>
          <a:lstStyle/>
          <a:p>
            <a:endParaRPr lang="en-IN" dirty="0"/>
          </a:p>
        </p:txBody>
      </p:sp>
      <p:pic>
        <p:nvPicPr>
          <p:cNvPr id="1026" name="Picture 2" descr="C:\Users\Windows 10\Pictures\Screenshots\Screenshot (2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905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43046" y="2051538"/>
            <a:ext cx="3446585" cy="797170"/>
          </a:xfrm>
        </p:spPr>
        <p:txBody>
          <a:bodyPr/>
          <a:lstStyle/>
          <a:p>
            <a:endParaRPr lang="en-IN" dirty="0"/>
          </a:p>
        </p:txBody>
      </p:sp>
      <p:pic>
        <p:nvPicPr>
          <p:cNvPr id="2050" name="Picture 2" descr="C:\Users\Windows 10\Pictures\Screenshots\Screenshot (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068" y="1400908"/>
            <a:ext cx="8546123" cy="405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849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76423" y="2077376"/>
            <a:ext cx="8791575" cy="3065014"/>
          </a:xfrm>
        </p:spPr>
        <p:txBody>
          <a:bodyPr>
            <a:normAutofit lnSpcReduction="10000"/>
          </a:bodyPr>
          <a:lstStyle/>
          <a:p>
            <a:pPr marL="342900" indent="-342900">
              <a:buFont typeface="Arial" pitchFamily="34" charset="0"/>
              <a:buChar char="•"/>
            </a:pPr>
            <a:r>
              <a:rPr lang="en-IN" sz="2000" dirty="0"/>
              <a:t>For each state check entry in the </a:t>
            </a:r>
            <a:r>
              <a:rPr lang="en-IN" sz="2000" dirty="0" err="1"/>
              <a:t>goto</a:t>
            </a:r>
            <a:r>
              <a:rPr lang="en-IN" sz="2000" dirty="0"/>
              <a:t> table, if terminal then print ‘s’ with column number. If non-terminal print column number.</a:t>
            </a:r>
          </a:p>
          <a:p>
            <a:pPr marL="342900" indent="-342900">
              <a:buFont typeface="Arial" pitchFamily="34" charset="0"/>
              <a:buChar char="•"/>
            </a:pPr>
            <a:r>
              <a:rPr lang="en-IN" dirty="0"/>
              <a:t>Create an array which stores the complete item number present in every state and -1 if there is no complete item.</a:t>
            </a:r>
          </a:p>
          <a:p>
            <a:pPr marL="342900" indent="-342900">
              <a:buFont typeface="Arial" pitchFamily="34" charset="0"/>
              <a:buChar char="•"/>
            </a:pPr>
            <a:r>
              <a:rPr lang="en-IN" dirty="0"/>
              <a:t>Traverse this array for all states. </a:t>
            </a:r>
          </a:p>
          <a:p>
            <a:r>
              <a:rPr lang="en-IN" dirty="0"/>
              <a:t>     If there is entry other than -1 </a:t>
            </a:r>
          </a:p>
          <a:p>
            <a:r>
              <a:rPr lang="en-IN" dirty="0"/>
              <a:t>     add ‘R’ followed by entry in follow set of lhs variable.  </a:t>
            </a:r>
          </a:p>
        </p:txBody>
      </p:sp>
      <p:sp>
        <p:nvSpPr>
          <p:cNvPr id="6" name="Title 5">
            <a:extLst>
              <a:ext uri="{FF2B5EF4-FFF2-40B4-BE49-F238E27FC236}">
                <a16:creationId xmlns:a16="http://schemas.microsoft.com/office/drawing/2014/main" id="{AE29199F-91D6-4CFB-9AB4-6F8529EED25B}"/>
              </a:ext>
            </a:extLst>
          </p:cNvPr>
          <p:cNvSpPr>
            <a:spLocks noGrp="1"/>
          </p:cNvSpPr>
          <p:nvPr>
            <p:ph type="ctrTitle"/>
          </p:nvPr>
        </p:nvSpPr>
        <p:spPr>
          <a:xfrm>
            <a:off x="1876422" y="621438"/>
            <a:ext cx="8791575" cy="1597980"/>
          </a:xfrm>
        </p:spPr>
        <p:txBody>
          <a:bodyPr>
            <a:normAutofit/>
          </a:bodyPr>
          <a:lstStyle/>
          <a:p>
            <a:pPr algn="ctr"/>
            <a:r>
              <a:rPr lang="en-US" sz="3600" dirty="0"/>
              <a:t>SHIFT  REDUCE ACTION</a:t>
            </a:r>
            <a:br>
              <a:rPr lang="en-IN" dirty="0"/>
            </a:br>
            <a:endParaRPr lang="en-IN" dirty="0"/>
          </a:p>
        </p:txBody>
      </p:sp>
    </p:spTree>
    <p:extLst>
      <p:ext uri="{BB962C8B-B14F-4D97-AF65-F5344CB8AC3E}">
        <p14:creationId xmlns:p14="http://schemas.microsoft.com/office/powerpoint/2010/main" val="1123470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87443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4239045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436663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55820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81749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61628" y="246185"/>
            <a:ext cx="4668743" cy="844061"/>
          </a:xfrm>
        </p:spPr>
        <p:txBody>
          <a:bodyPr>
            <a:normAutofit/>
          </a:bodyPr>
          <a:lstStyle/>
          <a:p>
            <a:pPr algn="ctr"/>
            <a:r>
              <a:rPr lang="en-IN" sz="5400" dirty="0"/>
              <a:t>LALR</a:t>
            </a:r>
          </a:p>
        </p:txBody>
      </p:sp>
      <p:sp>
        <p:nvSpPr>
          <p:cNvPr id="3" name="Subtitle 2"/>
          <p:cNvSpPr>
            <a:spLocks noGrp="1"/>
          </p:cNvSpPr>
          <p:nvPr>
            <p:ph type="subTitle" idx="1"/>
          </p:nvPr>
        </p:nvSpPr>
        <p:spPr>
          <a:xfrm>
            <a:off x="1982956" y="1516374"/>
            <a:ext cx="10104561" cy="4167554"/>
          </a:xfrm>
        </p:spPr>
        <p:txBody>
          <a:bodyPr>
            <a:normAutofit/>
          </a:bodyPr>
          <a:lstStyle/>
          <a:p>
            <a:r>
              <a:rPr lang="en-IN" sz="3200" dirty="0"/>
              <a:t>HOW TO DESIGN PARSING TABLE OF LALR</a:t>
            </a:r>
          </a:p>
          <a:p>
            <a:endParaRPr lang="en-IN" sz="3200" dirty="0"/>
          </a:p>
          <a:p>
            <a:r>
              <a:rPr lang="en-IN" sz="2800" dirty="0"/>
              <a:t>Step 1- Assign unique number to all the productions of CFG.</a:t>
            </a:r>
          </a:p>
          <a:p>
            <a:r>
              <a:rPr lang="en-IN" sz="2800" dirty="0"/>
              <a:t>Step 2-Augment the CFG by adding a production </a:t>
            </a:r>
          </a:p>
          <a:p>
            <a:r>
              <a:rPr lang="en-IN" sz="2800" dirty="0"/>
              <a:t>            S’-&gt;S</a:t>
            </a:r>
          </a:p>
          <a:p>
            <a:endParaRPr lang="en-IN" sz="3200" dirty="0"/>
          </a:p>
          <a:p>
            <a:endParaRPr lang="en-IN" sz="3600" dirty="0"/>
          </a:p>
        </p:txBody>
      </p:sp>
    </p:spTree>
    <p:extLst>
      <p:ext uri="{BB962C8B-B14F-4D97-AF65-F5344CB8AC3E}">
        <p14:creationId xmlns:p14="http://schemas.microsoft.com/office/powerpoint/2010/main" val="952265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1320913"/>
            <a:ext cx="8182708" cy="2677656"/>
          </a:xfrm>
          <a:prstGeom prst="rect">
            <a:avLst/>
          </a:prstGeom>
        </p:spPr>
        <p:txBody>
          <a:bodyPr wrap="square">
            <a:spAutoFit/>
          </a:bodyPr>
          <a:lstStyle/>
          <a:p>
            <a:pPr marL="285750" indent="-285750">
              <a:buFont typeface="Arial" pitchFamily="34" charset="0"/>
              <a:buChar char="•"/>
            </a:pPr>
            <a:r>
              <a:rPr lang="en-IN" sz="2800" dirty="0"/>
              <a:t>Step 3-Find canonical collection of LR(1) item sets.</a:t>
            </a:r>
          </a:p>
          <a:p>
            <a:pPr marL="285750" indent="-285750">
              <a:buFont typeface="Arial" pitchFamily="34" charset="0"/>
              <a:buChar char="•"/>
            </a:pPr>
            <a:r>
              <a:rPr lang="en-IN" sz="2800" dirty="0"/>
              <a:t>Step 4- Create empty table where rows are item set                 			 number (state number) and columns</a:t>
            </a:r>
          </a:p>
          <a:p>
            <a:r>
              <a:rPr lang="en-IN" sz="2800" dirty="0"/>
              <a:t>              (i) in action table -terminals  and ‘$’</a:t>
            </a:r>
          </a:p>
          <a:p>
            <a:r>
              <a:rPr lang="en-IN" sz="2800" dirty="0"/>
              <a:t>              (ii) in  </a:t>
            </a:r>
            <a:r>
              <a:rPr lang="en-IN" sz="2800" dirty="0" err="1"/>
              <a:t>goto</a:t>
            </a:r>
            <a:r>
              <a:rPr lang="en-IN" sz="2800" dirty="0"/>
              <a:t> table – variables of CFG</a:t>
            </a:r>
          </a:p>
          <a:p>
            <a:pPr marL="285750" indent="-285750">
              <a:buFont typeface="Arial" pitchFamily="34" charset="0"/>
              <a:buChar char="•"/>
            </a:pPr>
            <a:r>
              <a:rPr lang="en-IN" sz="2800" dirty="0"/>
              <a:t>St</a:t>
            </a:r>
            <a:r>
              <a:rPr lang="en-IN" sz="2800" dirty="0">
                <a:solidFill>
                  <a:schemeClr val="tx1">
                    <a:lumMod val="95000"/>
                  </a:schemeClr>
                </a:solidFill>
              </a:rPr>
              <a:t>ep 5-Fill </a:t>
            </a:r>
            <a:r>
              <a:rPr lang="en-IN" sz="2800" dirty="0"/>
              <a:t>the table.</a:t>
            </a:r>
          </a:p>
        </p:txBody>
      </p:sp>
    </p:spTree>
    <p:extLst>
      <p:ext uri="{BB962C8B-B14F-4D97-AF65-F5344CB8AC3E}">
        <p14:creationId xmlns:p14="http://schemas.microsoft.com/office/powerpoint/2010/main" val="2109375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1141412" y="887767"/>
            <a:ext cx="9905999" cy="4903434"/>
          </a:xfrm>
        </p:spPr>
        <p:txBody>
          <a:bodyPr>
            <a:normAutofit fontScale="70000" lnSpcReduction="20000"/>
          </a:bodyPr>
          <a:lstStyle/>
          <a:p>
            <a:pPr algn="l"/>
            <a:r>
              <a:rPr lang="en-IN" sz="3800" b="1" dirty="0">
                <a:solidFill>
                  <a:schemeClr val="tx1"/>
                </a:solidFill>
              </a:rPr>
              <a:t>Intermediate  code generation:</a:t>
            </a:r>
          </a:p>
          <a:p>
            <a:pPr algn="l"/>
            <a:r>
              <a:rPr lang="en-IN" sz="3200" dirty="0">
                <a:solidFill>
                  <a:schemeClr val="tx1"/>
                </a:solidFill>
              </a:rPr>
              <a:t>The compiler generates an intermediate code of the source code for the target machines.</a:t>
            </a:r>
          </a:p>
          <a:p>
            <a:pPr algn="l"/>
            <a:endParaRPr lang="en-IN" dirty="0">
              <a:solidFill>
                <a:schemeClr val="tx1"/>
              </a:solidFill>
            </a:endParaRPr>
          </a:p>
          <a:p>
            <a:pPr algn="l"/>
            <a:r>
              <a:rPr lang="en-IN" sz="3100" b="1" dirty="0">
                <a:solidFill>
                  <a:schemeClr val="tx1"/>
                </a:solidFill>
              </a:rPr>
              <a:t>Code optimisation phase:</a:t>
            </a:r>
          </a:p>
          <a:p>
            <a:pPr algn="l"/>
            <a:r>
              <a:rPr lang="en-IN" sz="3200" dirty="0">
                <a:solidFill>
                  <a:schemeClr val="tx1"/>
                </a:solidFill>
              </a:rPr>
              <a:t>This  phase does code optimisation of the intermediate code.</a:t>
            </a:r>
          </a:p>
          <a:p>
            <a:pPr algn="l"/>
            <a:r>
              <a:rPr lang="en-IN" sz="3200" dirty="0">
                <a:solidFill>
                  <a:schemeClr val="tx1"/>
                </a:solidFill>
              </a:rPr>
              <a:t>It removes unnecessary lines from code.</a:t>
            </a:r>
          </a:p>
          <a:p>
            <a:pPr algn="l"/>
            <a:endParaRPr lang="en-IN" dirty="0">
              <a:solidFill>
                <a:schemeClr val="tx1"/>
              </a:solidFill>
            </a:endParaRPr>
          </a:p>
          <a:p>
            <a:pPr algn="l"/>
            <a:r>
              <a:rPr lang="en-IN" sz="3400" b="1" dirty="0">
                <a:solidFill>
                  <a:schemeClr val="tx1"/>
                </a:solidFill>
              </a:rPr>
              <a:t>Target code generation:</a:t>
            </a:r>
          </a:p>
          <a:p>
            <a:pPr algn="l"/>
            <a:r>
              <a:rPr lang="en-IN" sz="2900" dirty="0">
                <a:solidFill>
                  <a:schemeClr val="tx1"/>
                </a:solidFill>
              </a:rPr>
              <a:t>In this phase the code generator takes the optimised code and maps it to the target machine language.</a:t>
            </a:r>
          </a:p>
          <a:p>
            <a:pPr algn="l"/>
            <a:endParaRPr lang="en-IN" dirty="0"/>
          </a:p>
          <a:p>
            <a:pPr algn="l"/>
            <a:endParaRPr lang="en-IN" dirty="0"/>
          </a:p>
        </p:txBody>
      </p:sp>
    </p:spTree>
    <p:extLst>
      <p:ext uri="{BB962C8B-B14F-4D97-AF65-F5344CB8AC3E}">
        <p14:creationId xmlns:p14="http://schemas.microsoft.com/office/powerpoint/2010/main" val="1373550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Lookahead</a:t>
            </a:r>
            <a:r>
              <a:rPr lang="en-IN" dirty="0"/>
              <a:t> symbol :</a:t>
            </a:r>
          </a:p>
        </p:txBody>
      </p:sp>
      <p:sp>
        <p:nvSpPr>
          <p:cNvPr id="3" name="Content Placeholder 2"/>
          <p:cNvSpPr>
            <a:spLocks noGrp="1"/>
          </p:cNvSpPr>
          <p:nvPr>
            <p:ph idx="1"/>
          </p:nvPr>
        </p:nvSpPr>
        <p:spPr/>
        <p:txBody>
          <a:bodyPr>
            <a:normAutofit fontScale="92500" lnSpcReduction="20000"/>
          </a:bodyPr>
          <a:lstStyle/>
          <a:p>
            <a:r>
              <a:rPr lang="en-IN" dirty="0"/>
              <a:t>For augmented production , </a:t>
            </a:r>
            <a:r>
              <a:rPr lang="en-IN" dirty="0" err="1"/>
              <a:t>lookahead</a:t>
            </a:r>
            <a:r>
              <a:rPr lang="en-IN" dirty="0"/>
              <a:t>=‘$’</a:t>
            </a:r>
          </a:p>
          <a:p>
            <a:pPr marL="230400">
              <a:lnSpc>
                <a:spcPct val="100000"/>
              </a:lnSpc>
            </a:pPr>
            <a:r>
              <a:rPr lang="en-IN" dirty="0"/>
              <a:t>For  </a:t>
            </a:r>
            <a:r>
              <a:rPr lang="en-IN" sz="3200" dirty="0"/>
              <a:t>s-</a:t>
            </a:r>
            <a:r>
              <a:rPr lang="en-IN" dirty="0"/>
              <a:t>&gt;.BB{$},B-&gt;.</a:t>
            </a:r>
            <a:r>
              <a:rPr lang="en-IN" sz="1600" dirty="0" err="1"/>
              <a:t>c</a:t>
            </a:r>
            <a:r>
              <a:rPr lang="en-IN" dirty="0" err="1"/>
              <a:t>B</a:t>
            </a:r>
            <a:endParaRPr lang="en-IN" dirty="0"/>
          </a:p>
          <a:p>
            <a:pPr marL="1800" indent="0">
              <a:lnSpc>
                <a:spcPct val="100000"/>
              </a:lnSpc>
              <a:buNone/>
            </a:pPr>
            <a:r>
              <a:rPr lang="en-IN" dirty="0"/>
              <a:t>   for the second production </a:t>
            </a:r>
            <a:r>
              <a:rPr lang="en-IN" dirty="0" err="1"/>
              <a:t>lookahead</a:t>
            </a:r>
            <a:r>
              <a:rPr lang="en-IN" dirty="0"/>
              <a:t> is first(B{$})</a:t>
            </a:r>
          </a:p>
          <a:p>
            <a:pPr marL="230400">
              <a:lnSpc>
                <a:spcPct val="100000"/>
              </a:lnSpc>
            </a:pPr>
            <a:r>
              <a:rPr lang="en-IN" dirty="0"/>
              <a:t>For  </a:t>
            </a:r>
            <a:r>
              <a:rPr lang="en-IN" sz="3200" dirty="0"/>
              <a:t>s</a:t>
            </a:r>
            <a:r>
              <a:rPr lang="en-IN" dirty="0"/>
              <a:t>-&gt;.B{</a:t>
            </a:r>
            <a:r>
              <a:rPr lang="en-IN" dirty="0" err="1"/>
              <a:t>c|d</a:t>
            </a:r>
            <a:r>
              <a:rPr lang="en-IN" dirty="0"/>
              <a:t>},B-&gt;.</a:t>
            </a:r>
            <a:r>
              <a:rPr lang="en-IN" sz="1600" dirty="0" err="1"/>
              <a:t>c</a:t>
            </a:r>
            <a:r>
              <a:rPr lang="en-IN" dirty="0" err="1"/>
              <a:t>B</a:t>
            </a:r>
            <a:endParaRPr lang="en-IN" dirty="0"/>
          </a:p>
          <a:p>
            <a:pPr marL="1800" indent="0">
              <a:lnSpc>
                <a:spcPct val="100000"/>
              </a:lnSpc>
              <a:buNone/>
            </a:pPr>
            <a:r>
              <a:rPr lang="en-IN" dirty="0"/>
              <a:t>    for the second production </a:t>
            </a:r>
            <a:r>
              <a:rPr lang="en-IN" dirty="0" err="1"/>
              <a:t>lookahead</a:t>
            </a:r>
            <a:r>
              <a:rPr lang="en-IN" dirty="0"/>
              <a:t> is first(</a:t>
            </a:r>
            <a:r>
              <a:rPr lang="en-IN" dirty="0" err="1"/>
              <a:t>c|d</a:t>
            </a:r>
            <a:r>
              <a:rPr lang="en-IN" dirty="0"/>
              <a:t>),</a:t>
            </a:r>
            <a:r>
              <a:rPr lang="en-IN" dirty="0" err="1"/>
              <a:t>i.e</a:t>
            </a:r>
            <a:r>
              <a:rPr lang="en-IN" dirty="0"/>
              <a:t> ‘</a:t>
            </a:r>
            <a:r>
              <a:rPr lang="en-IN" dirty="0" err="1"/>
              <a:t>c|d</a:t>
            </a:r>
            <a:r>
              <a:rPr lang="en-IN" dirty="0"/>
              <a:t>’</a:t>
            </a:r>
          </a:p>
          <a:p>
            <a:pPr marL="1800" indent="0">
              <a:lnSpc>
                <a:spcPct val="100000"/>
              </a:lnSpc>
              <a:buNone/>
            </a:pPr>
            <a:endParaRPr lang="en-IN" dirty="0"/>
          </a:p>
          <a:p>
            <a:pPr marL="230400">
              <a:lnSpc>
                <a:spcPct val="100000"/>
              </a:lnSpc>
            </a:pPr>
            <a:endParaRPr lang="en-IN" dirty="0"/>
          </a:p>
          <a:p>
            <a:pPr marL="230400" indent="0">
              <a:lnSpc>
                <a:spcPct val="100000"/>
              </a:lnSpc>
              <a:buNone/>
            </a:pPr>
            <a:r>
              <a:rPr lang="en-IN" dirty="0"/>
              <a:t>  </a:t>
            </a:r>
          </a:p>
        </p:txBody>
      </p:sp>
    </p:spTree>
    <p:extLst>
      <p:ext uri="{BB962C8B-B14F-4D97-AF65-F5344CB8AC3E}">
        <p14:creationId xmlns:p14="http://schemas.microsoft.com/office/powerpoint/2010/main" val="3397758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38247" y="3292809"/>
            <a:ext cx="5064369" cy="1493594"/>
          </a:xfrm>
        </p:spPr>
        <p:txBody>
          <a:bodyPr/>
          <a:lstStyle/>
          <a:p>
            <a:endParaRPr lang="en-IN" dirty="0"/>
          </a:p>
        </p:txBody>
      </p:sp>
      <p:sp>
        <p:nvSpPr>
          <p:cNvPr id="3" name="Subtitle 2"/>
          <p:cNvSpPr>
            <a:spLocks noGrp="1"/>
          </p:cNvSpPr>
          <p:nvPr>
            <p:ph type="subTitle" idx="1"/>
          </p:nvPr>
        </p:nvSpPr>
        <p:spPr>
          <a:xfrm>
            <a:off x="3985846" y="3602038"/>
            <a:ext cx="3470031" cy="1655762"/>
          </a:xfrm>
        </p:spPr>
        <p:txBody>
          <a:bodyPr/>
          <a:lstStyle/>
          <a:p>
            <a:endParaRPr lang="en-IN" dirty="0"/>
          </a:p>
        </p:txBody>
      </p:sp>
      <p:pic>
        <p:nvPicPr>
          <p:cNvPr id="6" name="Picture 5">
            <a:extLst>
              <a:ext uri="{FF2B5EF4-FFF2-40B4-BE49-F238E27FC236}">
                <a16:creationId xmlns:a16="http://schemas.microsoft.com/office/drawing/2014/main" id="{222CF63E-8F0F-4908-913D-29CC8BF53C07}"/>
              </a:ext>
            </a:extLst>
          </p:cNvPr>
          <p:cNvPicPr>
            <a:picLocks noChangeAspect="1"/>
          </p:cNvPicPr>
          <p:nvPr/>
        </p:nvPicPr>
        <p:blipFill rotWithShape="1">
          <a:blip r:embed="rId2">
            <a:extLst>
              <a:ext uri="{28A0092B-C50C-407E-A947-70E740481C1C}">
                <a14:useLocalDpi xmlns:a14="http://schemas.microsoft.com/office/drawing/2010/main" val="0"/>
              </a:ext>
            </a:extLst>
          </a:blip>
          <a:srcRect l="3422" t="21101" r="20995" b="38382"/>
          <a:stretch/>
        </p:blipFill>
        <p:spPr>
          <a:xfrm>
            <a:off x="0" y="0"/>
            <a:ext cx="12192000" cy="6858000"/>
          </a:xfrm>
          <a:prstGeom prst="rect">
            <a:avLst/>
          </a:prstGeom>
        </p:spPr>
      </p:pic>
    </p:spTree>
    <p:extLst>
      <p:ext uri="{BB962C8B-B14F-4D97-AF65-F5344CB8AC3E}">
        <p14:creationId xmlns:p14="http://schemas.microsoft.com/office/powerpoint/2010/main" val="916853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321363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F832CB54-08A6-4E8A-91CB-E043CE89EBD8}"/>
              </a:ext>
            </a:extLst>
          </p:cNvPr>
          <p:cNvPicPr>
            <a:picLocks noChangeAspect="1"/>
          </p:cNvPicPr>
          <p:nvPr/>
        </p:nvPicPr>
        <p:blipFill rotWithShape="1">
          <a:blip r:embed="rId2">
            <a:extLst>
              <a:ext uri="{28A0092B-C50C-407E-A947-70E740481C1C}">
                <a14:useLocalDpi xmlns:a14="http://schemas.microsoft.com/office/drawing/2010/main" val="0"/>
              </a:ext>
            </a:extLst>
          </a:blip>
          <a:srcRect l="3496" t="13980" r="1772" b="14434"/>
          <a:stretch/>
        </p:blipFill>
        <p:spPr>
          <a:xfrm>
            <a:off x="0" y="0"/>
            <a:ext cx="12192000" cy="6858000"/>
          </a:xfrm>
          <a:prstGeom prst="rect">
            <a:avLst/>
          </a:prstGeom>
        </p:spPr>
      </p:pic>
    </p:spTree>
    <p:extLst>
      <p:ext uri="{BB962C8B-B14F-4D97-AF65-F5344CB8AC3E}">
        <p14:creationId xmlns:p14="http://schemas.microsoft.com/office/powerpoint/2010/main" val="2745827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82C161EE-9D5F-4E68-BB99-246E968CAE28}"/>
              </a:ext>
            </a:extLst>
          </p:cNvPr>
          <p:cNvPicPr>
            <a:picLocks noChangeAspect="1"/>
          </p:cNvPicPr>
          <p:nvPr/>
        </p:nvPicPr>
        <p:blipFill rotWithShape="1">
          <a:blip r:embed="rId2">
            <a:extLst>
              <a:ext uri="{28A0092B-C50C-407E-A947-70E740481C1C}">
                <a14:useLocalDpi xmlns:a14="http://schemas.microsoft.com/office/drawing/2010/main" val="0"/>
              </a:ext>
            </a:extLst>
          </a:blip>
          <a:srcRect l="3859" t="14110" r="1699" b="12621"/>
          <a:stretch/>
        </p:blipFill>
        <p:spPr>
          <a:xfrm>
            <a:off x="0" y="0"/>
            <a:ext cx="12192000" cy="6858000"/>
          </a:xfrm>
          <a:prstGeom prst="rect">
            <a:avLst/>
          </a:prstGeom>
        </p:spPr>
      </p:pic>
    </p:spTree>
    <p:extLst>
      <p:ext uri="{BB962C8B-B14F-4D97-AF65-F5344CB8AC3E}">
        <p14:creationId xmlns:p14="http://schemas.microsoft.com/office/powerpoint/2010/main" val="1318549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47494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705BDD1-4A4E-4883-BBCF-5303F03DD29A}"/>
              </a:ext>
            </a:extLst>
          </p:cNvPr>
          <p:cNvSpPr>
            <a:spLocks noGrp="1"/>
          </p:cNvSpPr>
          <p:nvPr>
            <p:ph type="title"/>
          </p:nvPr>
        </p:nvSpPr>
        <p:spPr>
          <a:xfrm>
            <a:off x="1141413" y="619125"/>
            <a:ext cx="9906000" cy="1477963"/>
          </a:xfrm>
        </p:spPr>
        <p:txBody>
          <a:bodyPr>
            <a:normAutofit/>
          </a:bodyPr>
          <a:lstStyle/>
          <a:p>
            <a:r>
              <a:rPr lang="en-IN" sz="3600" dirty="0"/>
              <a:t>HOW TO DESIGN PARSING TABLE OF LR(1)</a:t>
            </a:r>
          </a:p>
        </p:txBody>
      </p:sp>
      <p:sp>
        <p:nvSpPr>
          <p:cNvPr id="6" name="Subtitle 2">
            <a:extLst>
              <a:ext uri="{FF2B5EF4-FFF2-40B4-BE49-F238E27FC236}">
                <a16:creationId xmlns:a16="http://schemas.microsoft.com/office/drawing/2014/main" id="{6B761FD3-4A8D-403F-BDC5-0BB6B6AAD14D}"/>
              </a:ext>
            </a:extLst>
          </p:cNvPr>
          <p:cNvSpPr>
            <a:spLocks noGrp="1"/>
          </p:cNvSpPr>
          <p:nvPr>
            <p:ph idx="1"/>
          </p:nvPr>
        </p:nvSpPr>
        <p:spPr>
          <a:xfrm>
            <a:off x="1141413" y="2249488"/>
            <a:ext cx="9906000" cy="4227512"/>
          </a:xfrm>
        </p:spPr>
        <p:txBody>
          <a:bodyPr>
            <a:normAutofit/>
          </a:bodyPr>
          <a:lstStyle/>
          <a:p>
            <a:pPr algn="l"/>
            <a:r>
              <a:rPr lang="en-IN" dirty="0"/>
              <a:t>Step 1-Find first and follow set.</a:t>
            </a:r>
          </a:p>
          <a:p>
            <a:pPr algn="l"/>
            <a:r>
              <a:rPr lang="en-IN" dirty="0"/>
              <a:t>Step 2- Assign unique number to all the productions  </a:t>
            </a:r>
          </a:p>
          <a:p>
            <a:pPr marL="0" indent="0" algn="l">
              <a:buNone/>
            </a:pPr>
            <a:r>
              <a:rPr lang="en-IN" dirty="0"/>
              <a:t>           of CFG.</a:t>
            </a:r>
          </a:p>
          <a:p>
            <a:pPr algn="l"/>
            <a:r>
              <a:rPr lang="en-IN" dirty="0"/>
              <a:t>Step 3-Augment the CFG by adding a production </a:t>
            </a:r>
          </a:p>
          <a:p>
            <a:pPr marL="0" indent="0" algn="l">
              <a:buNone/>
            </a:pPr>
            <a:r>
              <a:rPr lang="en-IN" dirty="0"/>
              <a:t>            S’-&gt;S</a:t>
            </a:r>
          </a:p>
        </p:txBody>
      </p:sp>
    </p:spTree>
    <p:extLst>
      <p:ext uri="{BB962C8B-B14F-4D97-AF65-F5344CB8AC3E}">
        <p14:creationId xmlns:p14="http://schemas.microsoft.com/office/powerpoint/2010/main" val="70370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7C773-188F-42F6-929F-E1B99215696A}"/>
              </a:ext>
            </a:extLst>
          </p:cNvPr>
          <p:cNvSpPr>
            <a:spLocks noGrp="1"/>
          </p:cNvSpPr>
          <p:nvPr>
            <p:ph idx="1"/>
          </p:nvPr>
        </p:nvSpPr>
        <p:spPr>
          <a:xfrm>
            <a:off x="1027112" y="1363662"/>
            <a:ext cx="9905999" cy="3541714"/>
          </a:xfrm>
        </p:spPr>
        <p:txBody>
          <a:bodyPr/>
          <a:lstStyle/>
          <a:p>
            <a:r>
              <a:rPr lang="en-IN" dirty="0"/>
              <a:t>Step 4-Find canonical collection of LR(0) item sets.</a:t>
            </a:r>
          </a:p>
          <a:p>
            <a:r>
              <a:rPr lang="en-IN" dirty="0"/>
              <a:t>Step 5- Create empty table where rows are item set number (state     	    number) and columns</a:t>
            </a:r>
          </a:p>
          <a:p>
            <a:pPr marL="0" indent="0">
              <a:buNone/>
            </a:pPr>
            <a:r>
              <a:rPr lang="en-IN" dirty="0"/>
              <a:t>              (</a:t>
            </a:r>
            <a:r>
              <a:rPr lang="en-IN" dirty="0" err="1"/>
              <a:t>i</a:t>
            </a:r>
            <a:r>
              <a:rPr lang="en-IN" dirty="0"/>
              <a:t>) in action table -terminals  and ‘$’</a:t>
            </a:r>
          </a:p>
          <a:p>
            <a:pPr marL="0" indent="0">
              <a:buNone/>
            </a:pPr>
            <a:r>
              <a:rPr lang="en-IN" dirty="0"/>
              <a:t>              (ii) in  goto table – variables of CFG</a:t>
            </a:r>
          </a:p>
          <a:p>
            <a:r>
              <a:rPr lang="en-IN" dirty="0"/>
              <a:t>St</a:t>
            </a:r>
            <a:r>
              <a:rPr lang="en-IN" dirty="0">
                <a:solidFill>
                  <a:schemeClr val="tx1">
                    <a:lumMod val="95000"/>
                  </a:schemeClr>
                </a:solidFill>
              </a:rPr>
              <a:t>ep 6-Fill </a:t>
            </a:r>
            <a:r>
              <a:rPr lang="en-IN" dirty="0"/>
              <a:t>the table.</a:t>
            </a:r>
          </a:p>
          <a:p>
            <a:endParaRPr lang="en-IN" dirty="0"/>
          </a:p>
        </p:txBody>
      </p:sp>
    </p:spTree>
    <p:extLst>
      <p:ext uri="{BB962C8B-B14F-4D97-AF65-F5344CB8AC3E}">
        <p14:creationId xmlns:p14="http://schemas.microsoft.com/office/powerpoint/2010/main" val="3513487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75847"/>
            <a:ext cx="8791575" cy="902676"/>
          </a:xfrm>
        </p:spPr>
        <p:txBody>
          <a:bodyPr/>
          <a:lstStyle/>
          <a:p>
            <a:r>
              <a:rPr lang="en-IN" dirty="0"/>
              <a:t>INPUT FORMAT</a:t>
            </a:r>
          </a:p>
        </p:txBody>
      </p:sp>
      <p:sp>
        <p:nvSpPr>
          <p:cNvPr id="3" name="Subtitle 2"/>
          <p:cNvSpPr>
            <a:spLocks noGrp="1"/>
          </p:cNvSpPr>
          <p:nvPr>
            <p:ph type="subTitle" idx="1"/>
          </p:nvPr>
        </p:nvSpPr>
        <p:spPr>
          <a:xfrm>
            <a:off x="1946030" y="1148861"/>
            <a:ext cx="8721969" cy="4853353"/>
          </a:xfrm>
        </p:spPr>
        <p:txBody>
          <a:bodyPr>
            <a:normAutofit fontScale="92500" lnSpcReduction="10000"/>
          </a:bodyPr>
          <a:lstStyle/>
          <a:p>
            <a:r>
              <a:rPr lang="en-US" dirty="0">
                <a:sym typeface="Wingdings" pitchFamily="2" charset="2"/>
              </a:rPr>
              <a:t></a:t>
            </a:r>
            <a:r>
              <a:rPr lang="en-US" dirty="0"/>
              <a:t>Store the grammar on a 2D character array</a:t>
            </a:r>
          </a:p>
          <a:p>
            <a:endParaRPr lang="en-US" dirty="0"/>
          </a:p>
          <a:p>
            <a:pPr fontAlgn="base"/>
            <a:r>
              <a:rPr lang="en-IN" b="1" dirty="0"/>
              <a:t>Assumptions :</a:t>
            </a:r>
            <a:endParaRPr lang="en-US" dirty="0"/>
          </a:p>
          <a:p>
            <a:pPr marL="342900" indent="-342900" fontAlgn="base">
              <a:buFont typeface="Arial" pitchFamily="34" charset="0"/>
              <a:buChar char="•"/>
            </a:pPr>
            <a:r>
              <a:rPr lang="en-US" dirty="0"/>
              <a:t>Epsilon is represented by ‘#’.</a:t>
            </a:r>
          </a:p>
          <a:p>
            <a:pPr marL="342900" indent="-342900" fontAlgn="base">
              <a:buFont typeface="Arial" pitchFamily="34" charset="0"/>
              <a:buChar char="•"/>
            </a:pPr>
            <a:r>
              <a:rPr lang="en-US" dirty="0"/>
              <a:t>Productions are of the form A=B, where ‘A’ is a single variable and ‘B’ can be any combination of Terminals and Non- Terminals.</a:t>
            </a:r>
          </a:p>
          <a:p>
            <a:pPr marL="342900" indent="-342900" fontAlgn="base">
              <a:buFont typeface="Arial" pitchFamily="34" charset="0"/>
              <a:buChar char="•"/>
            </a:pPr>
            <a:r>
              <a:rPr lang="en-US" dirty="0"/>
              <a:t>L.H.S. of the first production rule is the start symbol.</a:t>
            </a:r>
          </a:p>
          <a:p>
            <a:pPr marL="342900" indent="-342900" fontAlgn="base">
              <a:buFont typeface="Arial" pitchFamily="34" charset="0"/>
              <a:buChar char="•"/>
            </a:pPr>
            <a:r>
              <a:rPr lang="en-US" dirty="0"/>
              <a:t>Each NEW PRODUCTIOM IS ENTERED ON NEW LINE.</a:t>
            </a:r>
          </a:p>
          <a:p>
            <a:pPr marL="342900" indent="-342900" fontAlgn="base">
              <a:buFont typeface="Arial" pitchFamily="34" charset="0"/>
              <a:buChar char="•"/>
            </a:pPr>
            <a:r>
              <a:rPr lang="en-US" dirty="0"/>
              <a:t>Only Upper Case letters are Non-Terminals and everything else is a terminal.</a:t>
            </a:r>
          </a:p>
          <a:p>
            <a:pPr marL="342900" indent="-342900" fontAlgn="base">
              <a:buFont typeface="Arial" pitchFamily="34" charset="0"/>
              <a:buChar char="•"/>
            </a:pPr>
            <a:r>
              <a:rPr lang="en-US" dirty="0"/>
              <a:t>Do not use  ‘$’ as they are reserved for special purposes.</a:t>
            </a:r>
          </a:p>
          <a:p>
            <a:endParaRPr lang="en-IN" dirty="0"/>
          </a:p>
        </p:txBody>
      </p:sp>
    </p:spTree>
    <p:extLst>
      <p:ext uri="{BB962C8B-B14F-4D97-AF65-F5344CB8AC3E}">
        <p14:creationId xmlns:p14="http://schemas.microsoft.com/office/powerpoint/2010/main" val="3645044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52401"/>
            <a:ext cx="8791575" cy="1172307"/>
          </a:xfrm>
        </p:spPr>
        <p:txBody>
          <a:bodyPr/>
          <a:lstStyle/>
          <a:p>
            <a:r>
              <a:rPr lang="en-IN" dirty="0"/>
              <a:t>IMPLEMENTATION OF FIRST SET</a:t>
            </a:r>
          </a:p>
        </p:txBody>
      </p:sp>
      <p:sp>
        <p:nvSpPr>
          <p:cNvPr id="3" name="Subtitle 2"/>
          <p:cNvSpPr>
            <a:spLocks noGrp="1"/>
          </p:cNvSpPr>
          <p:nvPr>
            <p:ph type="subTitle" idx="1"/>
          </p:nvPr>
        </p:nvSpPr>
        <p:spPr>
          <a:xfrm>
            <a:off x="1806085" y="1488830"/>
            <a:ext cx="8791575" cy="4583724"/>
          </a:xfrm>
        </p:spPr>
        <p:txBody>
          <a:bodyPr>
            <a:normAutofit lnSpcReduction="10000"/>
          </a:bodyPr>
          <a:lstStyle/>
          <a:p>
            <a:r>
              <a:rPr lang="en-IN" dirty="0"/>
              <a:t>First() function is used to calculate the first of any variable</a:t>
            </a:r>
          </a:p>
          <a:p>
            <a:endParaRPr lang="en-IN" dirty="0"/>
          </a:p>
          <a:p>
            <a:r>
              <a:rPr lang="en-IN" dirty="0"/>
              <a:t>For every variable  there are 2 cases:</a:t>
            </a:r>
            <a:endParaRPr lang="en-US" dirty="0"/>
          </a:p>
          <a:p>
            <a:pPr marL="342900" indent="-342900" fontAlgn="base">
              <a:buFont typeface="Arial" pitchFamily="34" charset="0"/>
              <a:buChar char="•"/>
            </a:pPr>
            <a:r>
              <a:rPr lang="en-US" dirty="0"/>
              <a:t>If the first symbol in the R.H.S of the production is a Terminal then it can directly be included in the first set.</a:t>
            </a:r>
          </a:p>
          <a:p>
            <a:pPr marL="342900" indent="-342900" fontAlgn="base">
              <a:buFont typeface="Arial" pitchFamily="34" charset="0"/>
              <a:buChar char="•"/>
            </a:pPr>
            <a:r>
              <a:rPr lang="en-US" dirty="0"/>
              <a:t>If the first symbol in the R.H.S of the production is a </a:t>
            </a:r>
            <a:r>
              <a:rPr lang="en-US" dirty="0" err="1"/>
              <a:t>VAriable</a:t>
            </a:r>
            <a:r>
              <a:rPr lang="en-US" dirty="0"/>
              <a:t> then call the first() function again on that variable. To handle these cases Recursion is the best possible solution. Here again, if the First of the new variable contains an epsilon then we have to move to the next symbol of the original production which can again be a Terminal or a variable.</a:t>
            </a:r>
          </a:p>
          <a:p>
            <a:endParaRPr lang="en-IN" dirty="0"/>
          </a:p>
        </p:txBody>
      </p:sp>
    </p:spTree>
    <p:extLst>
      <p:ext uri="{BB962C8B-B14F-4D97-AF65-F5344CB8AC3E}">
        <p14:creationId xmlns:p14="http://schemas.microsoft.com/office/powerpoint/2010/main" val="1215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
            <a:ext cx="9906000" cy="984737"/>
          </a:xfrm>
        </p:spPr>
        <p:txBody>
          <a:bodyPr/>
          <a:lstStyle/>
          <a:p>
            <a:r>
              <a:rPr lang="en-IN" dirty="0"/>
              <a:t>         IMPLEMENTATION OF FOLLOW SET</a:t>
            </a:r>
          </a:p>
        </p:txBody>
      </p:sp>
      <p:sp>
        <p:nvSpPr>
          <p:cNvPr id="3" name="Text Placeholder 2"/>
          <p:cNvSpPr>
            <a:spLocks noGrp="1"/>
          </p:cNvSpPr>
          <p:nvPr>
            <p:ph type="body" idx="1"/>
          </p:nvPr>
        </p:nvSpPr>
        <p:spPr>
          <a:xfrm>
            <a:off x="1141411" y="1055077"/>
            <a:ext cx="9906000" cy="5064369"/>
          </a:xfrm>
        </p:spPr>
        <p:txBody>
          <a:bodyPr>
            <a:normAutofit/>
          </a:bodyPr>
          <a:lstStyle/>
          <a:p>
            <a:r>
              <a:rPr lang="en-IN" dirty="0"/>
              <a:t>2 function are involved in calculation of follow set  which are follow() and </a:t>
            </a:r>
            <a:r>
              <a:rPr lang="en-IN" dirty="0" err="1"/>
              <a:t>follow_first</a:t>
            </a:r>
            <a:r>
              <a:rPr lang="en-IN" dirty="0"/>
              <a:t>().</a:t>
            </a:r>
          </a:p>
          <a:p>
            <a:r>
              <a:rPr lang="en-IN" dirty="0"/>
              <a:t>ADD ‘$’ symbol in follow set of start variable.</a:t>
            </a:r>
          </a:p>
          <a:p>
            <a:pPr marL="285750" indent="-285750" fontAlgn="base">
              <a:buFont typeface="Arial" pitchFamily="34" charset="0"/>
              <a:buChar char="•"/>
            </a:pPr>
            <a:r>
              <a:rPr lang="en-US" dirty="0"/>
              <a:t>If a variable on the R.H.S. of any production is followed immediately by a Terminal then it can immediately be included in the Follow set of that variable.</a:t>
            </a:r>
          </a:p>
          <a:p>
            <a:pPr marL="285750" indent="-285750" fontAlgn="base">
              <a:buFont typeface="Arial" pitchFamily="34" charset="0"/>
              <a:buChar char="•"/>
            </a:pPr>
            <a:r>
              <a:rPr lang="en-US" dirty="0"/>
              <a:t>If a variable on the R.H.S. of any production is followed immediately by a variable, then the First Set of that new variable gets included on the follow set of our original variable. In case encountered an epsilon i.e. ” # ” then, move on to the next symbol in the production.</a:t>
            </a:r>
            <a:br>
              <a:rPr lang="en-US" dirty="0"/>
            </a:br>
            <a:r>
              <a:rPr lang="en-US" b="1" dirty="0"/>
              <a:t>Note :</a:t>
            </a:r>
            <a:r>
              <a:rPr lang="en-US" dirty="0"/>
              <a:t> “#” is never included in the Follow set of any variable.</a:t>
            </a:r>
          </a:p>
          <a:p>
            <a:pPr marL="285750" indent="-285750" fontAlgn="base">
              <a:buFont typeface="Arial" pitchFamily="34" charset="0"/>
              <a:buChar char="•"/>
            </a:pPr>
            <a:r>
              <a:rPr lang="en-US" dirty="0"/>
              <a:t>If reached the end of a production while calculating follow, then the Follow set of that variable will include the Follow set of the variable on the L.H.S. of that production. This can easily be implemented by recursion.</a:t>
            </a:r>
          </a:p>
          <a:p>
            <a:endParaRPr lang="en-IN" dirty="0"/>
          </a:p>
        </p:txBody>
      </p:sp>
    </p:spTree>
    <p:extLst>
      <p:ext uri="{BB962C8B-B14F-4D97-AF65-F5344CB8AC3E}">
        <p14:creationId xmlns:p14="http://schemas.microsoft.com/office/powerpoint/2010/main" val="3172319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AD23-3500-4881-88DF-DDE0A52F1AE6}"/>
              </a:ext>
            </a:extLst>
          </p:cNvPr>
          <p:cNvSpPr>
            <a:spLocks noGrp="1"/>
          </p:cNvSpPr>
          <p:nvPr>
            <p:ph type="title"/>
          </p:nvPr>
        </p:nvSpPr>
        <p:spPr/>
        <p:txBody>
          <a:bodyPr/>
          <a:lstStyle/>
          <a:p>
            <a:r>
              <a:rPr lang="en-IN" dirty="0"/>
              <a:t>Closure rule</a:t>
            </a:r>
          </a:p>
        </p:txBody>
      </p:sp>
      <p:sp>
        <p:nvSpPr>
          <p:cNvPr id="3" name="Content Placeholder 2">
            <a:extLst>
              <a:ext uri="{FF2B5EF4-FFF2-40B4-BE49-F238E27FC236}">
                <a16:creationId xmlns:a16="http://schemas.microsoft.com/office/drawing/2014/main" id="{8F74016A-CD5B-4D5B-8B02-33F243BBCB64}"/>
              </a:ext>
            </a:extLst>
          </p:cNvPr>
          <p:cNvSpPr>
            <a:spLocks noGrp="1"/>
          </p:cNvSpPr>
          <p:nvPr>
            <p:ph idx="1"/>
          </p:nvPr>
        </p:nvSpPr>
        <p:spPr/>
        <p:txBody>
          <a:bodyPr/>
          <a:lstStyle/>
          <a:p>
            <a:r>
              <a:rPr lang="en-IN" dirty="0"/>
              <a:t>If in any item set .(dot) is followed by a variable then include the production of that variable  after converting it into an item .</a:t>
            </a:r>
          </a:p>
          <a:p>
            <a:r>
              <a:rPr lang="en-IN" dirty="0"/>
              <a:t>This follows until no more productions can be added.</a:t>
            </a:r>
          </a:p>
        </p:txBody>
      </p:sp>
    </p:spTree>
    <p:extLst>
      <p:ext uri="{BB962C8B-B14F-4D97-AF65-F5344CB8AC3E}">
        <p14:creationId xmlns:p14="http://schemas.microsoft.com/office/powerpoint/2010/main" val="1912739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2246" y="175847"/>
            <a:ext cx="8815753" cy="2016368"/>
          </a:xfrm>
        </p:spPr>
        <p:txBody>
          <a:bodyPr>
            <a:normAutofit/>
          </a:bodyPr>
          <a:lstStyle/>
          <a:p>
            <a:pPr marL="342900" indent="-342900">
              <a:buFont typeface="Arial" pitchFamily="34" charset="0"/>
              <a:buChar char="•"/>
            </a:pPr>
            <a:r>
              <a:rPr lang="en-IN" sz="2400" dirty="0"/>
              <a:t> Add (.)dot before every production</a:t>
            </a:r>
          </a:p>
        </p:txBody>
      </p:sp>
      <p:sp>
        <p:nvSpPr>
          <p:cNvPr id="3" name="Subtitle 2"/>
          <p:cNvSpPr>
            <a:spLocks noGrp="1"/>
          </p:cNvSpPr>
          <p:nvPr>
            <p:ph type="subTitle" idx="1"/>
          </p:nvPr>
        </p:nvSpPr>
        <p:spPr>
          <a:xfrm>
            <a:off x="1876424" y="2157046"/>
            <a:ext cx="8791575" cy="4138246"/>
          </a:xfrm>
        </p:spPr>
        <p:txBody>
          <a:bodyPr>
            <a:normAutofit/>
          </a:bodyPr>
          <a:lstStyle/>
          <a:p>
            <a:pPr marL="342900" indent="-342900">
              <a:buFont typeface="Arial" pitchFamily="34" charset="0"/>
              <a:buChar char="•"/>
            </a:pPr>
            <a:r>
              <a:rPr lang="en-IN" dirty="0"/>
              <a:t>For I0 state add production s’-&gt;.s</a:t>
            </a:r>
          </a:p>
          <a:p>
            <a:pPr marL="342900" indent="-342900">
              <a:buFont typeface="Arial" pitchFamily="34" charset="0"/>
              <a:buChar char="•"/>
            </a:pPr>
            <a:r>
              <a:rPr lang="en-IN" dirty="0"/>
              <a:t>Check  character after dot and store it in an array.</a:t>
            </a:r>
          </a:p>
          <a:p>
            <a:pPr marL="342900" indent="-342900">
              <a:buFont typeface="Arial" pitchFamily="34" charset="0"/>
              <a:buChar char="•"/>
            </a:pPr>
            <a:r>
              <a:rPr lang="en-IN" dirty="0"/>
              <a:t>Traverse the array:</a:t>
            </a:r>
          </a:p>
          <a:p>
            <a:pPr marL="342900" indent="-342900">
              <a:buFont typeface="Arial" pitchFamily="34" charset="0"/>
              <a:buChar char="•"/>
            </a:pPr>
            <a:r>
              <a:rPr lang="en-IN" dirty="0"/>
              <a:t>If(variable) then add  it’s production containing dot.</a:t>
            </a:r>
          </a:p>
          <a:p>
            <a:pPr marL="342900" indent="-342900">
              <a:buFont typeface="Arial" pitchFamily="34" charset="0"/>
              <a:buChar char="•"/>
            </a:pPr>
            <a:r>
              <a:rPr lang="en-IN" dirty="0"/>
              <a:t>Repeat above steps for every character until no new item can be added.</a:t>
            </a:r>
          </a:p>
        </p:txBody>
      </p:sp>
    </p:spTree>
    <p:extLst>
      <p:ext uri="{BB962C8B-B14F-4D97-AF65-F5344CB8AC3E}">
        <p14:creationId xmlns:p14="http://schemas.microsoft.com/office/powerpoint/2010/main" val="1975169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497</TotalTime>
  <Words>962</Words>
  <Application>Microsoft Office PowerPoint</Application>
  <PresentationFormat>Widescreen</PresentationFormat>
  <Paragraphs>88</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Tw Cen MT</vt:lpstr>
      <vt:lpstr>Circuit</vt:lpstr>
      <vt:lpstr> PHASES OF COMPILER</vt:lpstr>
      <vt:lpstr>PowerPoint Presentation</vt:lpstr>
      <vt:lpstr>HOW TO DESIGN PARSING TABLE OF LR(1)</vt:lpstr>
      <vt:lpstr>PowerPoint Presentation</vt:lpstr>
      <vt:lpstr>INPUT FORMAT</vt:lpstr>
      <vt:lpstr>IMPLEMENTATION OF FIRST SET</vt:lpstr>
      <vt:lpstr>         IMPLEMENTATION OF FOLLOW SET</vt:lpstr>
      <vt:lpstr>Closure rule</vt:lpstr>
      <vt:lpstr> Add (.)dot before every production</vt:lpstr>
      <vt:lpstr>PowerPoint Presentation</vt:lpstr>
      <vt:lpstr>PowerPoint Presentation</vt:lpstr>
      <vt:lpstr>SHIFT  REDUCE ACTION </vt:lpstr>
      <vt:lpstr>PowerPoint Presentation</vt:lpstr>
      <vt:lpstr>PowerPoint Presentation</vt:lpstr>
      <vt:lpstr>PowerPoint Presentation</vt:lpstr>
      <vt:lpstr>PowerPoint Presentation</vt:lpstr>
      <vt:lpstr>PowerPoint Presentation</vt:lpstr>
      <vt:lpstr>LALR</vt:lpstr>
      <vt:lpstr>PowerPoint Presentation</vt:lpstr>
      <vt:lpstr>Lookahead symbol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Sapna yadav</dc:creator>
  <cp:lastModifiedBy>Sapna yadav</cp:lastModifiedBy>
  <cp:revision>45</cp:revision>
  <dcterms:created xsi:type="dcterms:W3CDTF">2020-09-27T11:08:50Z</dcterms:created>
  <dcterms:modified xsi:type="dcterms:W3CDTF">2020-11-04T09:03:50Z</dcterms:modified>
</cp:coreProperties>
</file>