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B0A3D"/>
    <a:srgbClr val="1F497D"/>
    <a:srgbClr val="0B79AA"/>
    <a:srgbClr val="CAD1A1"/>
    <a:srgbClr val="4BACC6"/>
    <a:srgbClr val="AABED2"/>
    <a:srgbClr val="0070AD"/>
    <a:srgbClr val="FF7E83"/>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5"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3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9"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3"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7"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5"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1"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9"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103981"/>
            <a:ext cx="4008437" cy="3621087"/>
          </a:xfrm>
        </p:spPr>
        <p:txBody>
          <a:bodyPr/>
          <a:lstStyle/>
          <a:p>
            <a:pPr marL="171450" indent="-171450">
              <a:lnSpc>
                <a:spcPct val="114000"/>
              </a:lnSpc>
              <a:buFont typeface="Arial" panose="020B0604020202020204" pitchFamily="34" charset="0"/>
              <a:buChar char="•"/>
            </a:pPr>
            <a:r>
              <a:rPr lang="en-IN" altLang="en-US" sz="1200" b="1" dirty="0">
                <a:latin typeface="+mn-lt"/>
              </a:rPr>
              <a:t>Online shopping</a:t>
            </a:r>
          </a:p>
          <a:p>
            <a:pPr>
              <a:lnSpc>
                <a:spcPct val="114000"/>
              </a:lnSpc>
            </a:pPr>
            <a:r>
              <a:rPr lang="en-US" sz="1200" dirty="0">
                <a:latin typeface="+mn-lt"/>
              </a:rPr>
              <a:t>Completed end to end case study of Online shopping along with JWT authentication, Swagger testing using Core MVC, Core Web API and SQL Server.</a:t>
            </a:r>
          </a:p>
          <a:p>
            <a:pPr>
              <a:lnSpc>
                <a:spcPct val="114000"/>
              </a:lnSpc>
            </a:pPr>
            <a:r>
              <a:rPr lang="en-US" sz="1200" dirty="0">
                <a:latin typeface="+mn-lt"/>
              </a:rPr>
              <a:t>Implemented Data Access Layer(DAL) to communicate with the database. Used Code-First approach provided by the entity framework. In the application there is a usage of Create, Read, Update, Delete(CRUD) operations using Web API.</a:t>
            </a:r>
            <a:endParaRPr lang="en-IN" sz="1800" b="0" i="0" u="none" strike="noStrike" baseline="0" dirty="0">
              <a:solidFill>
                <a:srgbClr val="000000"/>
              </a:solidFill>
              <a:latin typeface="Verdana" panose="020B0604030504040204" pitchFamily="34" charset="0"/>
            </a:endParaRPr>
          </a:p>
          <a:p>
            <a:pPr eaLnBrk="1" hangingPunct="1">
              <a:lnSpc>
                <a:spcPct val="114000"/>
              </a:lnSpc>
            </a:pPr>
            <a:r>
              <a:rPr lang="en-IN" altLang="nl-NL" sz="1200" b="1" dirty="0">
                <a:solidFill>
                  <a:srgbClr val="0070C0"/>
                </a:solidFill>
              </a:rPr>
              <a:t>Certifications</a:t>
            </a:r>
          </a:p>
          <a:p>
            <a:pPr eaLnBrk="1" hangingPunct="1">
              <a:lnSpc>
                <a:spcPct val="114000"/>
              </a:lnSpc>
            </a:pPr>
            <a:r>
              <a:rPr lang="en-IN" altLang="nl-NL" sz="1200" dirty="0"/>
              <a:t>AZ-900: Microsoft Azure Fundamental</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sz="1200" dirty="0">
                <a:latin typeface="+mn-lt"/>
              </a:rPr>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+91 8412013010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3095643"/>
            <a:ext cx="4265612" cy="3762357"/>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with Front-End and Back End knowledge.</a:t>
            </a:r>
          </a:p>
          <a:p>
            <a:pPr marL="171450" indent="-171450">
              <a:buFont typeface="Arial" panose="020B0604020202020204" pitchFamily="34" charset="0"/>
              <a:buChar char="•"/>
            </a:pPr>
            <a:r>
              <a:rPr lang="en-US" sz="1200" dirty="0">
                <a:latin typeface="+mn-lt"/>
                <a:ea typeface="Verdana" panose="020B0604030504040204" pitchFamily="34" charset="0"/>
                <a:cs typeface="Calibri" panose="020F0502020204030204" pitchFamily="34" charset="0"/>
              </a:rPr>
              <a:t>E</a:t>
            </a:r>
            <a:r>
              <a:rPr lang="en-US" sz="1200" dirty="0">
                <a:effectLst/>
                <a:latin typeface="+mn-lt"/>
                <a:ea typeface="Verdana" panose="020B0604030504040204" pitchFamily="34" charset="0"/>
                <a:cs typeface="Calibri" panose="020F0502020204030204" pitchFamily="34" charset="0"/>
              </a:rPr>
              <a:t>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p>
          <a:p>
            <a:pPr marL="171450" indent="-171450">
              <a:buFont typeface="Arial" panose="020B0604020202020204" pitchFamily="34" charset="0"/>
              <a:buChar char="•"/>
            </a:pPr>
            <a:r>
              <a:rPr lang="en-US" sz="1200" dirty="0">
                <a:latin typeface="+mn-lt"/>
                <a:ea typeface="Verdana" panose="020B0604030504040204" pitchFamily="34" charset="0"/>
                <a:cs typeface="Calibri" panose="020F0502020204030204" pitchFamily="34" charset="0"/>
              </a:rPr>
              <a:t>Ready to learn new technology and implement them to further improve my knowledge.</a:t>
            </a:r>
          </a:p>
          <a:p>
            <a:pPr marL="171450" indent="-171450">
              <a:buFont typeface="Arial" panose="020B0604020202020204" pitchFamily="34" charset="0"/>
              <a:buChar char="•"/>
            </a:pPr>
            <a:r>
              <a:rPr lang="en-US" sz="1200" dirty="0">
                <a:latin typeface="+mn-lt"/>
                <a:ea typeface="Verdana" panose="020B0604030504040204" pitchFamily="34" charset="0"/>
                <a:cs typeface="Calibri" panose="020F0502020204030204" pitchFamily="34" charset="0"/>
              </a:rPr>
              <a:t>Ability to learn, adapt and grow and has good time management.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Openly share ideas to help to improve the business process.</a:t>
            </a:r>
            <a:endParaRPr lang="en-US" sz="1200" dirty="0">
              <a:latin typeface="+mn-lt"/>
              <a:cs typeface="Calibri" panose="020F0502020204030204" pitchFamily="34" charset="0"/>
            </a:endParaRPr>
          </a:p>
          <a:p>
            <a:r>
              <a:rPr lang="en-IN" sz="2400" b="0" i="0" u="none" strike="noStrike" baseline="0" dirty="0">
                <a:solidFill>
                  <a:srgbClr val="000000"/>
                </a:solidFill>
              </a:rPr>
              <a:t> </a:t>
            </a:r>
            <a:endParaRPr lang="en-US" sz="120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9530"/>
            <a:ext cx="6223000" cy="306387"/>
          </a:xfrm>
        </p:spPr>
        <p:txBody>
          <a:bodyPr/>
          <a:lstStyle/>
          <a:p>
            <a:r>
              <a:rPr lang="en-IN" altLang="en-US" dirty="0"/>
              <a:t>Sapna Agarkar</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344"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59357"/>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Master in Computer Application</a:t>
            </a:r>
          </a:p>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Graduation: 2016-2019</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666371" cy="6101991"/>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 Core MVC</a:t>
            </a:r>
          </a:p>
          <a:p>
            <a:pPr>
              <a:lnSpc>
                <a:spcPct val="114000"/>
              </a:lnSpc>
            </a:pPr>
            <a:r>
              <a:rPr lang="en-US" altLang="en-US" sz="1100" dirty="0"/>
              <a:t>ASP.NET Core Web API</a:t>
            </a:r>
          </a:p>
          <a:p>
            <a:pPr>
              <a:lnSpc>
                <a:spcPct val="114000"/>
              </a:lnSpc>
            </a:pPr>
            <a:r>
              <a:rPr lang="en-US" altLang="en-US" sz="1100" dirty="0"/>
              <a:t>ADO.NET</a:t>
            </a:r>
          </a:p>
          <a:p>
            <a:pPr>
              <a:lnSpc>
                <a:spcPct val="114000"/>
              </a:lnSpc>
            </a:pP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SQL Server</a:t>
            </a:r>
          </a:p>
          <a:p>
            <a:pPr>
              <a:lnSpc>
                <a:spcPct val="114000"/>
              </a:lnSpc>
            </a:pP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a:t>
            </a:r>
          </a:p>
          <a:p>
            <a:pPr>
              <a:lnSpc>
                <a:spcPct val="114000"/>
              </a:lnSpc>
            </a:pPr>
            <a:r>
              <a:rPr lang="en-US" altLang="nl-NL" sz="1100" dirty="0"/>
              <a:t>CSS</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Swagger</a:t>
            </a:r>
          </a:p>
          <a:p>
            <a:pPr>
              <a:lnSpc>
                <a:spcPct val="114000"/>
              </a:lnSpc>
            </a:pPr>
            <a:r>
              <a:rPr lang="en-US" altLang="nl-NL" sz="1100" dirty="0"/>
              <a:t>Fiddler</a:t>
            </a:r>
          </a:p>
          <a:p>
            <a:pPr>
              <a:lnSpc>
                <a:spcPct val="114000"/>
              </a:lnSpc>
            </a:pPr>
            <a:endParaRPr lang="en-US" altLang="nl-NL" sz="1100" dirty="0"/>
          </a:p>
          <a:p>
            <a:pPr>
              <a:lnSpc>
                <a:spcPct val="114000"/>
              </a:lnSpc>
            </a:pPr>
            <a:r>
              <a:rPr lang="en-US" altLang="nl-NL" sz="1200" b="1" dirty="0">
                <a:solidFill>
                  <a:srgbClr val="0070AD"/>
                </a:solidFill>
              </a:rPr>
              <a:t>Tools</a:t>
            </a:r>
          </a:p>
          <a:p>
            <a:pPr>
              <a:lnSpc>
                <a:spcPct val="114000"/>
              </a:lnSpc>
            </a:pPr>
            <a:r>
              <a:rPr lang="en-US" altLang="nl-NL" sz="1200" dirty="0">
                <a:solidFill>
                  <a:srgbClr val="2B0A3D"/>
                </a:solidFill>
              </a:rPr>
              <a:t>Visual Studio 2019</a:t>
            </a:r>
          </a:p>
          <a:p>
            <a:pPr>
              <a:lnSpc>
                <a:spcPct val="114000"/>
              </a:lnSpc>
            </a:pPr>
            <a:r>
              <a:rPr lang="en-US" altLang="nl-NL" sz="1200" dirty="0">
                <a:solidFill>
                  <a:srgbClr val="2B0A3D"/>
                </a:solidFill>
              </a:rPr>
              <a:t>SQL Server Management Studio</a:t>
            </a:r>
          </a:p>
          <a:p>
            <a:pPr>
              <a:lnSpc>
                <a:spcPct val="114000"/>
              </a:lnSpc>
            </a:pPr>
            <a:endParaRPr lang="en-US" altLang="nl-NL" sz="1200" b="1" dirty="0">
              <a:solidFill>
                <a:srgbClr val="0070AD"/>
              </a:solidFill>
            </a:endParaRPr>
          </a:p>
          <a:p>
            <a:pPr>
              <a:lnSpc>
                <a:spcPct val="114000"/>
              </a:lnSpc>
            </a:pPr>
            <a:r>
              <a:rPr lang="en-US" altLang="nl-NL" sz="1200" b="1" dirty="0">
                <a:solidFill>
                  <a:srgbClr val="0070AD"/>
                </a:solidFill>
              </a:rPr>
              <a:t>Additional Details</a:t>
            </a:r>
          </a:p>
          <a:p>
            <a:pPr>
              <a:lnSpc>
                <a:spcPct val="114000"/>
              </a:lnSpc>
            </a:pPr>
            <a:r>
              <a:rPr lang="en-US" altLang="nl-NL" sz="1100" dirty="0"/>
              <a:t>Excellent Communication Skills</a:t>
            </a:r>
          </a:p>
          <a:p>
            <a:pPr>
              <a:lnSpc>
                <a:spcPct val="114000"/>
              </a:lnSpc>
            </a:pPr>
            <a:r>
              <a:rPr lang="en-US" altLang="nl-NL" sz="1100" dirty="0"/>
              <a:t>Team Player</a:t>
            </a:r>
          </a:p>
          <a:p>
            <a:pPr>
              <a:lnSpc>
                <a:spcPct val="114000"/>
              </a:lnSpc>
            </a:pPr>
            <a:r>
              <a:rPr lang="en-US" altLang="nl-NL" sz="1100" dirty="0"/>
              <a:t>Leadership</a:t>
            </a:r>
          </a:p>
          <a:p>
            <a:pPr>
              <a:lnSpc>
                <a:spcPct val="114000"/>
              </a:lnSpc>
            </a:pPr>
            <a:endParaRPr lang="en-US" altLang="nl-NL" sz="1100" dirty="0"/>
          </a:p>
          <a:p>
            <a:pPr>
              <a:lnSpc>
                <a:spcPct val="114000"/>
              </a:lnSpc>
            </a:pPr>
            <a:endParaRPr lang="en-US" altLang="nl-NL" sz="1100" dirty="0"/>
          </a:p>
          <a:p>
            <a:pPr>
              <a:lnSpc>
                <a:spcPct val="114000"/>
              </a:lnSpc>
            </a:pPr>
            <a:endParaRPr lang="en-US" altLang="nl-NL" sz="1100" dirty="0"/>
          </a:p>
          <a:p>
            <a:endParaRPr lang="en-US" sz="1000" dirty="0"/>
          </a:p>
        </p:txBody>
      </p:sp>
      <p:sp>
        <p:nvSpPr>
          <p:cNvPr id="16" name="Text Placeholder 15"/>
          <p:cNvSpPr>
            <a:spLocks noGrp="1"/>
          </p:cNvSpPr>
          <p:nvPr>
            <p:ph type="body" sz="quarter" idx="47"/>
          </p:nvPr>
        </p:nvSpPr>
        <p:spPr>
          <a:xfrm>
            <a:off x="3311462" y="1571874"/>
            <a:ext cx="3314420" cy="557826"/>
          </a:xfrm>
        </p:spPr>
        <p:txBody>
          <a:bodyPr/>
          <a:lstStyle/>
          <a:p>
            <a:r>
              <a:rPr lang="nl-NL" altLang="nl-NL" sz="1200" dirty="0">
                <a:latin typeface="+mn-lt"/>
              </a:rPr>
              <a:t>sapna.sudhakar-agarkar@capgemini.com</a:t>
            </a:r>
          </a:p>
        </p:txBody>
      </p:sp>
      <p:pic>
        <p:nvPicPr>
          <p:cNvPr id="3" name="Picture 2" descr="A picture containing text, person, suit, necktie&#10;&#10;Description automatically generated">
            <a:extLst>
              <a:ext uri="{FF2B5EF4-FFF2-40B4-BE49-F238E27FC236}">
                <a16:creationId xmlns:a16="http://schemas.microsoft.com/office/drawing/2014/main" id="{42D7C787-1D91-403C-8857-5DE865AACB66}"/>
              </a:ext>
            </a:extLst>
          </p:cNvPr>
          <p:cNvPicPr>
            <a:picLocks noChangeAspect="1"/>
          </p:cNvPicPr>
          <p:nvPr/>
        </p:nvPicPr>
        <p:blipFill rotWithShape="1">
          <a:blip r:embed="rId3">
            <a:extLst>
              <a:ext uri="{28A0092B-C50C-407E-A947-70E740481C1C}">
                <a14:useLocalDpi xmlns:a14="http://schemas.microsoft.com/office/drawing/2010/main" val="0"/>
              </a:ext>
            </a:extLst>
          </a:blip>
          <a:srcRect l="4016" t="3383" r="6715" b="2608"/>
          <a:stretch/>
        </p:blipFill>
        <p:spPr>
          <a:xfrm>
            <a:off x="801384" y="388280"/>
            <a:ext cx="1202077" cy="1573426"/>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3052</TotalTime>
  <Words>247</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Agarkar, Sapna</cp:lastModifiedBy>
  <cp:revision>56</cp:revision>
  <dcterms:created xsi:type="dcterms:W3CDTF">2020-09-22T06:24:34Z</dcterms:created>
  <dcterms:modified xsi:type="dcterms:W3CDTF">2023-01-05T12:55:34Z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