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54" r:id="rId148"/>
    <p:sldId id="455" r:id="rId149"/>
    <p:sldId id="456" r:id="rId150"/>
    <p:sldId id="457" r:id="rId151"/>
    <p:sldId id="458" r:id="rId152"/>
    <p:sldId id="459" r:id="rId153"/>
    <p:sldId id="460" r:id="rId154"/>
    <p:sldId id="461" r:id="rId155"/>
    <p:sldId id="462" r:id="rId156"/>
    <p:sldId id="463" r:id="rId157"/>
    <p:sldId id="464" r:id="rId158"/>
    <p:sldId id="465" r:id="rId159"/>
    <p:sldId id="403" r:id="rId160"/>
    <p:sldId id="404" r:id="rId161"/>
    <p:sldId id="405" r:id="rId162"/>
    <p:sldId id="406" r:id="rId163"/>
    <p:sldId id="407" r:id="rId164"/>
    <p:sldId id="408" r:id="rId165"/>
    <p:sldId id="409" r:id="rId166"/>
    <p:sldId id="410" r:id="rId167"/>
    <p:sldId id="411" r:id="rId168"/>
    <p:sldId id="412" r:id="rId169"/>
    <p:sldId id="413" r:id="rId170"/>
    <p:sldId id="414" r:id="rId171"/>
    <p:sldId id="415" r:id="rId172"/>
    <p:sldId id="416" r:id="rId173"/>
    <p:sldId id="417" r:id="rId174"/>
    <p:sldId id="418" r:id="rId175"/>
    <p:sldId id="419" r:id="rId176"/>
    <p:sldId id="420" r:id="rId177"/>
    <p:sldId id="421" r:id="rId178"/>
    <p:sldId id="422" r:id="rId179"/>
    <p:sldId id="423" r:id="rId180"/>
    <p:sldId id="424" r:id="rId181"/>
    <p:sldId id="425" r:id="rId182"/>
    <p:sldId id="426" r:id="rId183"/>
    <p:sldId id="427" r:id="rId184"/>
    <p:sldId id="428" r:id="rId185"/>
    <p:sldId id="429" r:id="rId186"/>
    <p:sldId id="430" r:id="rId187"/>
    <p:sldId id="431" r:id="rId188"/>
    <p:sldId id="432" r:id="rId189"/>
    <p:sldId id="433" r:id="rId190"/>
    <p:sldId id="434" r:id="rId191"/>
    <p:sldId id="435" r:id="rId192"/>
    <p:sldId id="436" r:id="rId193"/>
    <p:sldId id="437" r:id="rId194"/>
    <p:sldId id="548" r:id="rId195"/>
    <p:sldId id="549" r:id="rId196"/>
    <p:sldId id="551" r:id="rId197"/>
    <p:sldId id="552" r:id="rId198"/>
    <p:sldId id="553" r:id="rId199"/>
    <p:sldId id="554" r:id="rId200"/>
    <p:sldId id="555" r:id="rId201"/>
    <p:sldId id="556" r:id="rId202"/>
    <p:sldId id="557" r:id="rId203"/>
    <p:sldId id="558" r:id="rId204"/>
    <p:sldId id="559" r:id="rId205"/>
    <p:sldId id="560" r:id="rId206"/>
    <p:sldId id="562" r:id="rId207"/>
    <p:sldId id="565" r:id="rId208"/>
    <p:sldId id="564" r:id="rId209"/>
    <p:sldId id="566" r:id="rId210"/>
    <p:sldId id="567" r:id="rId211"/>
    <p:sldId id="568" r:id="rId212"/>
    <p:sldId id="569" r:id="rId213"/>
    <p:sldId id="570" r:id="rId214"/>
    <p:sldId id="438" r:id="rId215"/>
    <p:sldId id="439" r:id="rId216"/>
    <p:sldId id="440" r:id="rId217"/>
    <p:sldId id="441" r:id="rId218"/>
    <p:sldId id="442" r:id="rId219"/>
    <p:sldId id="443" r:id="rId220"/>
    <p:sldId id="444" r:id="rId221"/>
    <p:sldId id="445" r:id="rId222"/>
    <p:sldId id="446" r:id="rId223"/>
    <p:sldId id="447" r:id="rId224"/>
    <p:sldId id="448" r:id="rId225"/>
    <p:sldId id="449" r:id="rId226"/>
    <p:sldId id="450" r:id="rId227"/>
    <p:sldId id="451" r:id="rId228"/>
    <p:sldId id="466" r:id="rId229"/>
    <p:sldId id="467" r:id="rId230"/>
    <p:sldId id="468" r:id="rId231"/>
    <p:sldId id="470" r:id="rId232"/>
    <p:sldId id="469" r:id="rId233"/>
    <p:sldId id="471" r:id="rId234"/>
    <p:sldId id="472" r:id="rId235"/>
    <p:sldId id="473" r:id="rId236"/>
    <p:sldId id="474" r:id="rId237"/>
    <p:sldId id="475" r:id="rId238"/>
    <p:sldId id="476" r:id="rId239"/>
    <p:sldId id="477" r:id="rId240"/>
    <p:sldId id="480" r:id="rId241"/>
    <p:sldId id="479" r:id="rId242"/>
    <p:sldId id="481" r:id="rId243"/>
    <p:sldId id="482" r:id="rId244"/>
    <p:sldId id="484" r:id="rId245"/>
    <p:sldId id="485" r:id="rId246"/>
    <p:sldId id="483" r:id="rId247"/>
    <p:sldId id="486" r:id="rId248"/>
    <p:sldId id="487" r:id="rId249"/>
    <p:sldId id="488" r:id="rId250"/>
    <p:sldId id="489" r:id="rId251"/>
    <p:sldId id="491" r:id="rId252"/>
    <p:sldId id="492" r:id="rId253"/>
    <p:sldId id="493" r:id="rId254"/>
    <p:sldId id="494" r:id="rId255"/>
    <p:sldId id="495" r:id="rId256"/>
    <p:sldId id="496" r:id="rId257"/>
    <p:sldId id="497" r:id="rId258"/>
    <p:sldId id="498" r:id="rId259"/>
    <p:sldId id="499" r:id="rId260"/>
    <p:sldId id="500" r:id="rId261"/>
    <p:sldId id="501" r:id="rId262"/>
    <p:sldId id="502" r:id="rId263"/>
    <p:sldId id="503" r:id="rId264"/>
    <p:sldId id="504" r:id="rId265"/>
    <p:sldId id="505" r:id="rId266"/>
    <p:sldId id="507" r:id="rId267"/>
    <p:sldId id="508" r:id="rId268"/>
    <p:sldId id="509" r:id="rId269"/>
    <p:sldId id="510" r:id="rId270"/>
    <p:sldId id="511" r:id="rId271"/>
    <p:sldId id="512" r:id="rId272"/>
    <p:sldId id="513" r:id="rId273"/>
    <p:sldId id="514" r:id="rId274"/>
    <p:sldId id="516" r:id="rId275"/>
    <p:sldId id="517" r:id="rId276"/>
    <p:sldId id="518" r:id="rId277"/>
    <p:sldId id="519" r:id="rId278"/>
    <p:sldId id="520" r:id="rId279"/>
    <p:sldId id="521" r:id="rId280"/>
    <p:sldId id="522" r:id="rId281"/>
    <p:sldId id="523" r:id="rId282"/>
    <p:sldId id="524" r:id="rId283"/>
    <p:sldId id="525" r:id="rId284"/>
    <p:sldId id="526" r:id="rId285"/>
    <p:sldId id="527" r:id="rId286"/>
    <p:sldId id="528" r:id="rId287"/>
    <p:sldId id="529" r:id="rId288"/>
    <p:sldId id="530" r:id="rId289"/>
    <p:sldId id="531" r:id="rId290"/>
    <p:sldId id="532" r:id="rId291"/>
    <p:sldId id="533" r:id="rId292"/>
    <p:sldId id="535" r:id="rId293"/>
    <p:sldId id="536" r:id="rId294"/>
    <p:sldId id="537" r:id="rId295"/>
    <p:sldId id="538" r:id="rId296"/>
    <p:sldId id="541" r:id="rId297"/>
    <p:sldId id="540" r:id="rId298"/>
    <p:sldId id="539" r:id="rId299"/>
    <p:sldId id="542" r:id="rId300"/>
    <p:sldId id="543" r:id="rId301"/>
    <p:sldId id="544" r:id="rId302"/>
    <p:sldId id="545" r:id="rId303"/>
    <p:sldId id="546" r:id="rId30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5" autoAdjust="0"/>
    <p:restoredTop sz="94607" autoAdjust="0"/>
  </p:normalViewPr>
  <p:slideViewPr>
    <p:cSldViewPr>
      <p:cViewPr varScale="1">
        <p:scale>
          <a:sx n="55" d="100"/>
          <a:sy n="55" d="100"/>
        </p:scale>
        <p:origin x="456" y="30"/>
      </p:cViewPr>
      <p:guideLst>
        <p:guide orient="horz" pos="2880"/>
        <p:guide pos="2160"/>
      </p:guideLst>
    </p:cSldViewPr>
  </p:slideViewPr>
  <p:notesTextViewPr>
    <p:cViewPr>
      <p:scale>
        <a:sx n="100" d="100"/>
        <a:sy n="100" d="100"/>
      </p:scale>
      <p:origin x="0" y="0"/>
    </p:cViewPr>
  </p:notesTextViewPr>
  <p:sorterViewPr>
    <p:cViewPr>
      <p:scale>
        <a:sx n="66" d="100"/>
        <a:sy n="66" d="100"/>
      </p:scale>
      <p:origin x="0" y="1123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notesMaster" Target="notesMasters/notesMaster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632BEBB-90DD-495C-AC77-602204A0750E}" type="datetimeFigureOut">
              <a:rPr lang="en-US" smtClean="0"/>
              <a:pPr/>
              <a:t>6/28/2022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16A16C1-BCA5-4D21-A19F-5924AA5A1A5E}" type="slidenum">
              <a:rPr lang="en-US" smtClean="0"/>
              <a:pPr/>
              <a:t>‹#›</a:t>
            </a:fld>
            <a:endParaRPr lang="en-US"/>
          </a:p>
        </p:txBody>
      </p:sp>
    </p:spTree>
    <p:extLst>
      <p:ext uri="{BB962C8B-B14F-4D97-AF65-F5344CB8AC3E}">
        <p14:creationId xmlns:p14="http://schemas.microsoft.com/office/powerpoint/2010/main" val="242379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7479F4-48EF-420F-9F0B-DFA4821E6D34}" type="datetime1">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DBA63-3524-4962-A245-D5E97E4F6C2F}" type="datetime1">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BFD9B-634C-4F98-A97B-AD8D73A22F36}" type="datetime1">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E849F9-DB14-4073-8A0A-A3EDA5633468}" type="datetime1">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25063-5252-46FA-906E-2D72341BDB4B}" type="datetime1">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2A8D77-3794-4A7C-8A97-9BF22E80420E}" type="datetime1">
              <a:rPr lang="en-US" smtClean="0"/>
              <a:pPr/>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16A217-88AF-48FC-9572-5A1A5838ECBA}" type="datetime1">
              <a:rPr lang="en-US" smtClean="0"/>
              <a:pPr/>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E51F5-624C-47CA-B69C-50EDAFD37444}" type="datetime1">
              <a:rPr lang="en-US" smtClean="0"/>
              <a:pPr/>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56CD1D-CAF7-4C69-B6CE-12A9E7E65099}" type="datetime1">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73ABA9-1734-4C02-A685-A206D1BD04DC}" type="datetime1">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0176E-EB96-4658-AD71-7ABB68034F8D}" type="datetime1">
              <a:rPr lang="en-US" smtClean="0"/>
              <a:pPr/>
              <a:t>6/28/2022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Monty_Python's_Flying_Circu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ython.org/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ython.org/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tutorialspoint.com/python/string_center.htm" TargetMode="External"/><Relationship Id="rId2" Type="http://schemas.openxmlformats.org/officeDocument/2006/relationships/hyperlink" Target="https://www.tutorialspoint.com/python/string_capitalize.htm" TargetMode="External"/><Relationship Id="rId1" Type="http://schemas.openxmlformats.org/officeDocument/2006/relationships/slideLayout" Target="../slideLayouts/slideLayout2.xml"/><Relationship Id="rId5" Type="http://schemas.openxmlformats.org/officeDocument/2006/relationships/hyperlink" Target="https://www.tutorialspoint.com/python/string_decode.htm" TargetMode="External"/><Relationship Id="rId4" Type="http://schemas.openxmlformats.org/officeDocument/2006/relationships/hyperlink" Target="https://www.tutorialspoint.com/python/string_count.ht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587" y="1244854"/>
            <a:ext cx="8837295" cy="5256530"/>
          </a:xfrm>
          <a:prstGeom prst="rect">
            <a:avLst/>
          </a:prstGeom>
        </p:spPr>
        <p:txBody>
          <a:bodyPr vert="horz" wrap="square" lIns="0" tIns="12065" rIns="0" bIns="0" rtlCol="0">
            <a:spAutoFit/>
          </a:bodyPr>
          <a:lstStyle/>
          <a:p>
            <a:pPr marL="355600" marR="6350" indent="-342900" algn="just">
              <a:lnSpc>
                <a:spcPct val="100000"/>
              </a:lnSpc>
              <a:spcBef>
                <a:spcPts val="95"/>
              </a:spcBef>
              <a:buFont typeface="Arial"/>
              <a:buChar char="•"/>
              <a:tabLst>
                <a:tab pos="355600" algn="l"/>
              </a:tabLst>
            </a:pPr>
            <a:r>
              <a:rPr sz="2200" b="1" spc="-150" dirty="0">
                <a:latin typeface="Georgia"/>
                <a:cs typeface="Georgia"/>
              </a:rPr>
              <a:t>Python </a:t>
            </a:r>
            <a:r>
              <a:rPr sz="2200" spc="-5" dirty="0">
                <a:latin typeface="Georgia"/>
                <a:cs typeface="Georgia"/>
              </a:rPr>
              <a:t>was </a:t>
            </a:r>
            <a:r>
              <a:rPr sz="2200" spc="-25" dirty="0">
                <a:latin typeface="Georgia"/>
                <a:cs typeface="Georgia"/>
              </a:rPr>
              <a:t>developed </a:t>
            </a:r>
            <a:r>
              <a:rPr sz="2200" b="1" spc="-120" dirty="0">
                <a:latin typeface="Georgia"/>
                <a:cs typeface="Georgia"/>
              </a:rPr>
              <a:t>by </a:t>
            </a:r>
            <a:r>
              <a:rPr sz="2200" b="1" spc="-190" dirty="0">
                <a:latin typeface="Georgia"/>
                <a:cs typeface="Georgia"/>
              </a:rPr>
              <a:t>Guido </a:t>
            </a:r>
            <a:r>
              <a:rPr sz="2200" b="1" spc="-155" dirty="0">
                <a:latin typeface="Georgia"/>
                <a:cs typeface="Georgia"/>
              </a:rPr>
              <a:t>van </a:t>
            </a:r>
            <a:r>
              <a:rPr sz="2200" b="1" spc="-200" dirty="0">
                <a:latin typeface="Georgia"/>
                <a:cs typeface="Georgia"/>
              </a:rPr>
              <a:t>Rossum </a:t>
            </a:r>
            <a:r>
              <a:rPr sz="2200" spc="-55" dirty="0">
                <a:latin typeface="Georgia"/>
                <a:cs typeface="Georgia"/>
              </a:rPr>
              <a:t>in </a:t>
            </a:r>
            <a:r>
              <a:rPr sz="2200" spc="-30" dirty="0">
                <a:latin typeface="Georgia"/>
                <a:cs typeface="Georgia"/>
              </a:rPr>
              <a:t>the </a:t>
            </a:r>
            <a:r>
              <a:rPr sz="2200" spc="-25" dirty="0">
                <a:latin typeface="Georgia"/>
                <a:cs typeface="Georgia"/>
              </a:rPr>
              <a:t>late </a:t>
            </a:r>
            <a:r>
              <a:rPr sz="2200" spc="-30" dirty="0">
                <a:latin typeface="Georgia"/>
                <a:cs typeface="Georgia"/>
              </a:rPr>
              <a:t>eighties </a:t>
            </a:r>
            <a:r>
              <a:rPr sz="2200" spc="-60" dirty="0">
                <a:latin typeface="Georgia"/>
                <a:cs typeface="Georgia"/>
              </a:rPr>
              <a:t>and  </a:t>
            </a:r>
            <a:r>
              <a:rPr sz="2200" spc="-20" dirty="0">
                <a:latin typeface="Georgia"/>
                <a:cs typeface="Georgia"/>
              </a:rPr>
              <a:t>early </a:t>
            </a:r>
            <a:r>
              <a:rPr sz="2200" spc="-30" dirty="0">
                <a:latin typeface="Georgia"/>
                <a:cs typeface="Georgia"/>
              </a:rPr>
              <a:t>nineties </a:t>
            </a:r>
            <a:r>
              <a:rPr sz="2200" spc="-25" dirty="0">
                <a:latin typeface="Georgia"/>
                <a:cs typeface="Georgia"/>
              </a:rPr>
              <a:t>at </a:t>
            </a:r>
            <a:r>
              <a:rPr sz="2200" spc="-30" dirty="0">
                <a:latin typeface="Georgia"/>
                <a:cs typeface="Georgia"/>
              </a:rPr>
              <a:t>the </a:t>
            </a:r>
            <a:r>
              <a:rPr sz="2200" spc="-60" dirty="0">
                <a:latin typeface="Georgia"/>
                <a:cs typeface="Georgia"/>
              </a:rPr>
              <a:t>National </a:t>
            </a:r>
            <a:r>
              <a:rPr sz="2200" spc="-45" dirty="0">
                <a:latin typeface="Georgia"/>
                <a:cs typeface="Georgia"/>
              </a:rPr>
              <a:t>Research Institute </a:t>
            </a:r>
            <a:r>
              <a:rPr sz="2200" spc="-30" dirty="0">
                <a:latin typeface="Georgia"/>
                <a:cs typeface="Georgia"/>
              </a:rPr>
              <a:t>for </a:t>
            </a:r>
            <a:r>
              <a:rPr sz="2200" spc="-60" dirty="0">
                <a:latin typeface="Georgia"/>
                <a:cs typeface="Georgia"/>
              </a:rPr>
              <a:t>Mathematics and  </a:t>
            </a:r>
            <a:r>
              <a:rPr sz="2200" spc="-55" dirty="0">
                <a:latin typeface="Georgia"/>
                <a:cs typeface="Georgia"/>
              </a:rPr>
              <a:t>Computer </a:t>
            </a:r>
            <a:r>
              <a:rPr sz="2200" spc="-45" dirty="0">
                <a:latin typeface="Georgia"/>
                <a:cs typeface="Georgia"/>
              </a:rPr>
              <a:t>Science </a:t>
            </a:r>
            <a:r>
              <a:rPr sz="2200" spc="-55" dirty="0">
                <a:latin typeface="Georgia"/>
                <a:cs typeface="Georgia"/>
              </a:rPr>
              <a:t>in </a:t>
            </a:r>
            <a:r>
              <a:rPr sz="2200" spc="-30" dirty="0">
                <a:latin typeface="Georgia"/>
                <a:cs typeface="Georgia"/>
              </a:rPr>
              <a:t>the</a:t>
            </a:r>
            <a:r>
              <a:rPr sz="2200" spc="10" dirty="0">
                <a:latin typeface="Georgia"/>
                <a:cs typeface="Georgia"/>
              </a:rPr>
              <a:t> </a:t>
            </a:r>
            <a:r>
              <a:rPr sz="2200" spc="-55" dirty="0">
                <a:latin typeface="Georgia"/>
                <a:cs typeface="Georgia"/>
              </a:rPr>
              <a:t>Netherlands.</a:t>
            </a:r>
            <a:endParaRPr sz="2200">
              <a:latin typeface="Georgia"/>
              <a:cs typeface="Georgia"/>
            </a:endParaRPr>
          </a:p>
          <a:p>
            <a:pPr>
              <a:lnSpc>
                <a:spcPct val="100000"/>
              </a:lnSpc>
              <a:spcBef>
                <a:spcPts val="20"/>
              </a:spcBef>
              <a:buFont typeface="Arial"/>
              <a:buChar char="•"/>
            </a:pPr>
            <a:endParaRPr sz="3200">
              <a:latin typeface="Times New Roman"/>
              <a:cs typeface="Times New Roman"/>
            </a:endParaRPr>
          </a:p>
          <a:p>
            <a:pPr marL="355600" marR="5080" indent="-342900" algn="just">
              <a:lnSpc>
                <a:spcPct val="100000"/>
              </a:lnSpc>
              <a:buFont typeface="Arial"/>
              <a:buChar char="•"/>
              <a:tabLst>
                <a:tab pos="355600" algn="l"/>
              </a:tabLst>
            </a:pPr>
            <a:r>
              <a:rPr sz="2200" spc="-45" dirty="0">
                <a:latin typeface="Georgia"/>
                <a:cs typeface="Georgia"/>
              </a:rPr>
              <a:t>Python </a:t>
            </a:r>
            <a:r>
              <a:rPr sz="2200" spc="-25" dirty="0">
                <a:latin typeface="Georgia"/>
                <a:cs typeface="Georgia"/>
              </a:rPr>
              <a:t>is derived </a:t>
            </a:r>
            <a:r>
              <a:rPr sz="2200" spc="-55" dirty="0">
                <a:latin typeface="Georgia"/>
                <a:cs typeface="Georgia"/>
              </a:rPr>
              <a:t>from </a:t>
            </a:r>
            <a:r>
              <a:rPr sz="2200" spc="-65" dirty="0">
                <a:latin typeface="Georgia"/>
                <a:cs typeface="Georgia"/>
              </a:rPr>
              <a:t>many </a:t>
            </a:r>
            <a:r>
              <a:rPr sz="2200" spc="-20" dirty="0">
                <a:latin typeface="Georgia"/>
                <a:cs typeface="Georgia"/>
              </a:rPr>
              <a:t>other </a:t>
            </a:r>
            <a:r>
              <a:rPr sz="2200" spc="-50" dirty="0">
                <a:latin typeface="Georgia"/>
                <a:cs typeface="Georgia"/>
              </a:rPr>
              <a:t>languages, including </a:t>
            </a:r>
            <a:r>
              <a:rPr sz="2200" spc="-135" dirty="0">
                <a:latin typeface="Georgia"/>
                <a:cs typeface="Georgia"/>
              </a:rPr>
              <a:t>ABC, </a:t>
            </a:r>
            <a:r>
              <a:rPr sz="2200" spc="-80" dirty="0">
                <a:latin typeface="Georgia"/>
                <a:cs typeface="Georgia"/>
              </a:rPr>
              <a:t>Modula-  </a:t>
            </a:r>
            <a:r>
              <a:rPr sz="2200" spc="-75" dirty="0">
                <a:latin typeface="Georgia"/>
                <a:cs typeface="Georgia"/>
              </a:rPr>
              <a:t>3, </a:t>
            </a:r>
            <a:r>
              <a:rPr sz="2200" spc="-160" dirty="0">
                <a:latin typeface="Georgia"/>
                <a:cs typeface="Georgia"/>
              </a:rPr>
              <a:t>C, </a:t>
            </a:r>
            <a:r>
              <a:rPr sz="2200" spc="-185" dirty="0">
                <a:latin typeface="Georgia"/>
                <a:cs typeface="Georgia"/>
              </a:rPr>
              <a:t>C++, </a:t>
            </a:r>
            <a:r>
              <a:rPr sz="2200" spc="-70" dirty="0">
                <a:latin typeface="Georgia"/>
                <a:cs typeface="Georgia"/>
              </a:rPr>
              <a:t>Algol-68, </a:t>
            </a:r>
            <a:r>
              <a:rPr sz="2200" spc="-90" dirty="0">
                <a:latin typeface="Georgia"/>
                <a:cs typeface="Georgia"/>
              </a:rPr>
              <a:t>SmallTalk, </a:t>
            </a:r>
            <a:r>
              <a:rPr sz="2200" spc="-50" dirty="0">
                <a:latin typeface="Georgia"/>
                <a:cs typeface="Georgia"/>
              </a:rPr>
              <a:t>and </a:t>
            </a:r>
            <a:r>
              <a:rPr sz="2200" spc="-100" dirty="0">
                <a:latin typeface="Georgia"/>
                <a:cs typeface="Georgia"/>
              </a:rPr>
              <a:t>Unix </a:t>
            </a:r>
            <a:r>
              <a:rPr sz="2200" spc="-25" dirty="0">
                <a:latin typeface="Georgia"/>
                <a:cs typeface="Georgia"/>
              </a:rPr>
              <a:t>shell </a:t>
            </a:r>
            <a:r>
              <a:rPr sz="2200" spc="-60" dirty="0">
                <a:latin typeface="Georgia"/>
                <a:cs typeface="Georgia"/>
              </a:rPr>
              <a:t>and </a:t>
            </a:r>
            <a:r>
              <a:rPr sz="2200" spc="-25" dirty="0">
                <a:latin typeface="Georgia"/>
                <a:cs typeface="Georgia"/>
              </a:rPr>
              <a:t>other </a:t>
            </a:r>
            <a:r>
              <a:rPr sz="2200" spc="-30" dirty="0">
                <a:latin typeface="Georgia"/>
                <a:cs typeface="Georgia"/>
              </a:rPr>
              <a:t>scripting  </a:t>
            </a:r>
            <a:r>
              <a:rPr sz="2200" spc="-50" dirty="0">
                <a:latin typeface="Georgia"/>
                <a:cs typeface="Georgia"/>
              </a:rPr>
              <a:t>languages.</a:t>
            </a:r>
            <a:endParaRPr sz="2200">
              <a:latin typeface="Georgia"/>
              <a:cs typeface="Georgia"/>
            </a:endParaRPr>
          </a:p>
          <a:p>
            <a:pPr>
              <a:lnSpc>
                <a:spcPct val="100000"/>
              </a:lnSpc>
              <a:spcBef>
                <a:spcPts val="15"/>
              </a:spcBef>
              <a:buFont typeface="Arial"/>
              <a:buChar char="•"/>
            </a:pPr>
            <a:endParaRPr sz="3200">
              <a:latin typeface="Times New Roman"/>
              <a:cs typeface="Times New Roman"/>
            </a:endParaRPr>
          </a:p>
          <a:p>
            <a:pPr marL="355600" indent="-342900">
              <a:lnSpc>
                <a:spcPct val="100000"/>
              </a:lnSpc>
              <a:buFont typeface="Arial"/>
              <a:buChar char="•"/>
              <a:tabLst>
                <a:tab pos="354965" algn="l"/>
                <a:tab pos="355600" algn="l"/>
              </a:tabLst>
            </a:pPr>
            <a:r>
              <a:rPr sz="2200" spc="-140" dirty="0">
                <a:latin typeface="Georgia"/>
                <a:cs typeface="Georgia"/>
              </a:rPr>
              <a:t>He </a:t>
            </a:r>
            <a:r>
              <a:rPr sz="2200" spc="-5" dirty="0">
                <a:latin typeface="Georgia"/>
                <a:cs typeface="Georgia"/>
              </a:rPr>
              <a:t>was </a:t>
            </a:r>
            <a:r>
              <a:rPr sz="2200" spc="-40" dirty="0">
                <a:latin typeface="Georgia"/>
                <a:cs typeface="Georgia"/>
              </a:rPr>
              <a:t>big </a:t>
            </a:r>
            <a:r>
              <a:rPr sz="2200" spc="-70" dirty="0">
                <a:latin typeface="Georgia"/>
                <a:cs typeface="Georgia"/>
              </a:rPr>
              <a:t>fan </a:t>
            </a:r>
            <a:r>
              <a:rPr sz="2200" spc="-40" dirty="0">
                <a:latin typeface="Georgia"/>
                <a:cs typeface="Georgia"/>
              </a:rPr>
              <a:t>of</a:t>
            </a:r>
            <a:r>
              <a:rPr sz="2200" spc="-40" dirty="0">
                <a:solidFill>
                  <a:srgbClr val="0000FF"/>
                </a:solidFill>
                <a:latin typeface="Georgia"/>
                <a:cs typeface="Georgia"/>
              </a:rPr>
              <a:t> </a:t>
            </a:r>
            <a:r>
              <a:rPr sz="2200" i="1" u="heavy" spc="-140" dirty="0">
                <a:solidFill>
                  <a:srgbClr val="0000FF"/>
                </a:solidFill>
                <a:uFill>
                  <a:solidFill>
                    <a:srgbClr val="0000FF"/>
                  </a:solidFill>
                </a:uFill>
                <a:latin typeface="Georgia"/>
                <a:cs typeface="Georgia"/>
                <a:hlinkClick r:id="rId2"/>
              </a:rPr>
              <a:t>Monty </a:t>
            </a:r>
            <a:r>
              <a:rPr sz="2200" i="1" u="heavy" spc="-85" dirty="0">
                <a:solidFill>
                  <a:srgbClr val="0000FF"/>
                </a:solidFill>
                <a:uFill>
                  <a:solidFill>
                    <a:srgbClr val="0000FF"/>
                  </a:solidFill>
                </a:uFill>
                <a:latin typeface="Georgia"/>
                <a:cs typeface="Georgia"/>
                <a:hlinkClick r:id="rId2"/>
              </a:rPr>
              <a:t>Python's </a:t>
            </a:r>
            <a:r>
              <a:rPr sz="2200" i="1" u="heavy" spc="-120" dirty="0">
                <a:solidFill>
                  <a:srgbClr val="0000FF"/>
                </a:solidFill>
                <a:uFill>
                  <a:solidFill>
                    <a:srgbClr val="0000FF"/>
                  </a:solidFill>
                </a:uFill>
                <a:latin typeface="Georgia"/>
                <a:cs typeface="Georgia"/>
                <a:hlinkClick r:id="rId2"/>
              </a:rPr>
              <a:t>Flying</a:t>
            </a:r>
            <a:r>
              <a:rPr sz="2200" i="1" u="heavy" spc="185" dirty="0">
                <a:solidFill>
                  <a:srgbClr val="0000FF"/>
                </a:solidFill>
                <a:uFill>
                  <a:solidFill>
                    <a:srgbClr val="0000FF"/>
                  </a:solidFill>
                </a:uFill>
                <a:latin typeface="Georgia"/>
                <a:cs typeface="Georgia"/>
                <a:hlinkClick r:id="rId2"/>
              </a:rPr>
              <a:t> </a:t>
            </a:r>
            <a:r>
              <a:rPr sz="2200" i="1" u="heavy" spc="-120" dirty="0">
                <a:solidFill>
                  <a:srgbClr val="0000FF"/>
                </a:solidFill>
                <a:uFill>
                  <a:solidFill>
                    <a:srgbClr val="0000FF"/>
                  </a:solidFill>
                </a:uFill>
                <a:latin typeface="Georgia"/>
                <a:cs typeface="Georgia"/>
                <a:hlinkClick r:id="rId2"/>
              </a:rPr>
              <a:t>Circus</a:t>
            </a:r>
            <a:r>
              <a:rPr sz="2200" i="1" spc="-120" dirty="0">
                <a:latin typeface="Georgia"/>
                <a:cs typeface="Georgia"/>
              </a:rPr>
              <a:t>.</a:t>
            </a:r>
            <a:endParaRPr sz="2200">
              <a:latin typeface="Georgia"/>
              <a:cs typeface="Georgia"/>
            </a:endParaRPr>
          </a:p>
          <a:p>
            <a:pPr>
              <a:lnSpc>
                <a:spcPct val="100000"/>
              </a:lnSpc>
              <a:spcBef>
                <a:spcPts val="20"/>
              </a:spcBef>
              <a:buFont typeface="Arial"/>
              <a:buChar char="•"/>
            </a:pPr>
            <a:endParaRPr sz="3200">
              <a:latin typeface="Times New Roman"/>
              <a:cs typeface="Times New Roman"/>
            </a:endParaRPr>
          </a:p>
          <a:p>
            <a:pPr marL="355600" marR="5080" indent="-342900" algn="just">
              <a:lnSpc>
                <a:spcPct val="100000"/>
              </a:lnSpc>
              <a:buFont typeface="Arial"/>
              <a:buChar char="•"/>
              <a:tabLst>
                <a:tab pos="355600" algn="l"/>
              </a:tabLst>
            </a:pPr>
            <a:r>
              <a:rPr sz="2200" spc="-45" dirty="0">
                <a:latin typeface="Georgia"/>
                <a:cs typeface="Georgia"/>
              </a:rPr>
              <a:t>Python </a:t>
            </a:r>
            <a:r>
              <a:rPr sz="2200" spc="-20" dirty="0">
                <a:latin typeface="Georgia"/>
                <a:cs typeface="Georgia"/>
              </a:rPr>
              <a:t>is </a:t>
            </a:r>
            <a:r>
              <a:rPr sz="2200" spc="-40" dirty="0">
                <a:latin typeface="Georgia"/>
                <a:cs typeface="Georgia"/>
              </a:rPr>
              <a:t>copyrighted. </a:t>
            </a:r>
            <a:r>
              <a:rPr sz="2200" spc="-60" dirty="0">
                <a:latin typeface="Georgia"/>
                <a:cs typeface="Georgia"/>
              </a:rPr>
              <a:t>Like </a:t>
            </a:r>
            <a:r>
              <a:rPr sz="2200" spc="-65" dirty="0">
                <a:latin typeface="Georgia"/>
                <a:cs typeface="Georgia"/>
              </a:rPr>
              <a:t>Perl, </a:t>
            </a:r>
            <a:r>
              <a:rPr sz="2200" spc="-40" dirty="0">
                <a:latin typeface="Georgia"/>
                <a:cs typeface="Georgia"/>
              </a:rPr>
              <a:t>Python </a:t>
            </a:r>
            <a:r>
              <a:rPr sz="2200" spc="-20" dirty="0">
                <a:latin typeface="Georgia"/>
                <a:cs typeface="Georgia"/>
              </a:rPr>
              <a:t>source code </a:t>
            </a:r>
            <a:r>
              <a:rPr sz="2200" spc="-25" dirty="0">
                <a:latin typeface="Georgia"/>
                <a:cs typeface="Georgia"/>
              </a:rPr>
              <a:t>is </a:t>
            </a:r>
            <a:r>
              <a:rPr sz="2200" spc="-15" dirty="0">
                <a:latin typeface="Georgia"/>
                <a:cs typeface="Georgia"/>
              </a:rPr>
              <a:t>now </a:t>
            </a:r>
            <a:r>
              <a:rPr sz="2200" spc="-40" dirty="0">
                <a:latin typeface="Georgia"/>
                <a:cs typeface="Georgia"/>
              </a:rPr>
              <a:t>available  under </a:t>
            </a:r>
            <a:r>
              <a:rPr sz="2200" spc="-30" dirty="0">
                <a:latin typeface="Georgia"/>
                <a:cs typeface="Georgia"/>
              </a:rPr>
              <a:t>the </a:t>
            </a:r>
            <a:r>
              <a:rPr sz="2200" spc="-229" dirty="0">
                <a:latin typeface="Georgia"/>
                <a:cs typeface="Georgia"/>
              </a:rPr>
              <a:t>GNU </a:t>
            </a:r>
            <a:r>
              <a:rPr sz="2200" spc="-60" dirty="0">
                <a:latin typeface="Georgia"/>
                <a:cs typeface="Georgia"/>
              </a:rPr>
              <a:t>General </a:t>
            </a:r>
            <a:r>
              <a:rPr sz="2200" spc="-50" dirty="0">
                <a:latin typeface="Georgia"/>
                <a:cs typeface="Georgia"/>
              </a:rPr>
              <a:t>Public </a:t>
            </a:r>
            <a:r>
              <a:rPr sz="2200" spc="-45" dirty="0">
                <a:latin typeface="Georgia"/>
                <a:cs typeface="Georgia"/>
              </a:rPr>
              <a:t>License</a:t>
            </a:r>
            <a:r>
              <a:rPr sz="2200" spc="-75" dirty="0">
                <a:latin typeface="Georgia"/>
                <a:cs typeface="Georgia"/>
              </a:rPr>
              <a:t> </a:t>
            </a:r>
            <a:r>
              <a:rPr sz="2200" spc="-105" dirty="0">
                <a:latin typeface="Georgia"/>
                <a:cs typeface="Georgia"/>
              </a:rPr>
              <a:t>(GPL).</a:t>
            </a:r>
            <a:endParaRPr sz="2200">
              <a:latin typeface="Georgia"/>
              <a:cs typeface="Georgia"/>
            </a:endParaRPr>
          </a:p>
          <a:p>
            <a:pPr>
              <a:lnSpc>
                <a:spcPct val="100000"/>
              </a:lnSpc>
              <a:spcBef>
                <a:spcPts val="15"/>
              </a:spcBef>
              <a:buFont typeface="Arial"/>
              <a:buChar char="•"/>
            </a:pPr>
            <a:endParaRPr sz="3200">
              <a:latin typeface="Times New Roman"/>
              <a:cs typeface="Times New Roman"/>
            </a:endParaRPr>
          </a:p>
          <a:p>
            <a:pPr marL="355600" indent="-342900">
              <a:lnSpc>
                <a:spcPct val="100000"/>
              </a:lnSpc>
              <a:buFont typeface="Arial"/>
              <a:buChar char="•"/>
              <a:tabLst>
                <a:tab pos="354965" algn="l"/>
                <a:tab pos="355600" algn="l"/>
              </a:tabLst>
            </a:pPr>
            <a:r>
              <a:rPr sz="2200" spc="-45" dirty="0">
                <a:latin typeface="Georgia"/>
                <a:cs typeface="Georgia"/>
              </a:rPr>
              <a:t>Python </a:t>
            </a:r>
            <a:r>
              <a:rPr sz="2200" spc="-100" dirty="0">
                <a:latin typeface="Georgia"/>
                <a:cs typeface="Georgia"/>
              </a:rPr>
              <a:t>2.0 </a:t>
            </a:r>
            <a:r>
              <a:rPr sz="2200" spc="-5" dirty="0">
                <a:latin typeface="Georgia"/>
                <a:cs typeface="Georgia"/>
              </a:rPr>
              <a:t>was </a:t>
            </a:r>
            <a:r>
              <a:rPr sz="2200" spc="-20" dirty="0">
                <a:latin typeface="Georgia"/>
                <a:cs typeface="Georgia"/>
              </a:rPr>
              <a:t>released </a:t>
            </a:r>
            <a:r>
              <a:rPr sz="2200" spc="-50" dirty="0">
                <a:latin typeface="Georgia"/>
                <a:cs typeface="Georgia"/>
              </a:rPr>
              <a:t>on </a:t>
            </a:r>
            <a:r>
              <a:rPr sz="2200" spc="114" dirty="0">
                <a:latin typeface="Georgia"/>
                <a:cs typeface="Georgia"/>
              </a:rPr>
              <a:t>16 </a:t>
            </a:r>
            <a:r>
              <a:rPr sz="2200" spc="-50" dirty="0">
                <a:latin typeface="Georgia"/>
                <a:cs typeface="Georgia"/>
              </a:rPr>
              <a:t>October</a:t>
            </a:r>
            <a:r>
              <a:rPr sz="2200" spc="-155" dirty="0">
                <a:latin typeface="Georgia"/>
                <a:cs typeface="Georgia"/>
              </a:rPr>
              <a:t> </a:t>
            </a:r>
            <a:r>
              <a:rPr sz="2200" spc="-110" dirty="0">
                <a:latin typeface="Georgia"/>
                <a:cs typeface="Georgia"/>
              </a:rPr>
              <a:t>2000</a:t>
            </a:r>
            <a:endParaRPr sz="2200">
              <a:latin typeface="Georgia"/>
              <a:cs typeface="Georgia"/>
            </a:endParaRPr>
          </a:p>
        </p:txBody>
      </p:sp>
      <p:sp>
        <p:nvSpPr>
          <p:cNvPr id="3" name="object 3"/>
          <p:cNvSpPr/>
          <p:nvPr/>
        </p:nvSpPr>
        <p:spPr>
          <a:xfrm>
            <a:off x="0" y="800100"/>
            <a:ext cx="880872" cy="12344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289823"/>
          </a:xfrm>
          <a:prstGeom prst="rect">
            <a:avLst/>
          </a:prstGeom>
          <a:solidFill>
            <a:schemeClr val="bg1"/>
          </a:solidFill>
          <a:ln>
            <a:solidFill>
              <a:schemeClr val="tx2">
                <a:lumMod val="60000"/>
                <a:lumOff val="40000"/>
              </a:schemeClr>
            </a:solidFill>
          </a:ln>
        </p:spPr>
        <p:txBody>
          <a:bodyPr vert="horz" wrap="square" lIns="0" tIns="12700" rIns="0" bIns="0" rtlCol="0">
            <a:spAutoFit/>
          </a:bodyPr>
          <a:lstStyle/>
          <a:p>
            <a:pPr marL="12700">
              <a:lnSpc>
                <a:spcPct val="100000"/>
              </a:lnSpc>
              <a:spcBef>
                <a:spcPts val="100"/>
              </a:spcBef>
            </a:pPr>
            <a:r>
              <a:rPr lang="en-US" sz="1800" dirty="0" smtClean="0">
                <a:solidFill>
                  <a:schemeClr val="tx2">
                    <a:lumMod val="60000"/>
                    <a:lumOff val="40000"/>
                  </a:schemeClr>
                </a:solidFill>
                <a:latin typeface="Arial"/>
                <a:cs typeface="Arial"/>
              </a:rPr>
              <a:t>DYPSOM</a:t>
            </a:r>
            <a:endParaRPr sz="1800">
              <a:solidFill>
                <a:schemeClr val="tx2">
                  <a:lumMod val="60000"/>
                  <a:lumOff val="40000"/>
                </a:schemeClr>
              </a:solidFill>
              <a:latin typeface="Arial"/>
              <a:cs typeface="Arial"/>
            </a:endParaRPr>
          </a:p>
        </p:txBody>
      </p:sp>
      <p:sp>
        <p:nvSpPr>
          <p:cNvPr id="8" name="object 8"/>
          <p:cNvSpPr txBox="1">
            <a:spLocks noGrp="1"/>
          </p:cNvSpPr>
          <p:nvPr>
            <p:ph type="title"/>
          </p:nvPr>
        </p:nvSpPr>
        <p:spPr>
          <a:xfrm>
            <a:off x="151587" y="406349"/>
            <a:ext cx="213106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0" dirty="0">
                <a:solidFill>
                  <a:srgbClr val="000000"/>
                </a:solidFill>
                <a:latin typeface="Georgia"/>
                <a:cs typeface="Georgia"/>
              </a:rPr>
              <a:t> </a:t>
            </a:r>
            <a:r>
              <a:rPr sz="2400" b="1" spc="-170" dirty="0">
                <a:solidFill>
                  <a:srgbClr val="000000"/>
                </a:solidFill>
                <a:latin typeface="Georgia"/>
                <a:cs typeface="Georgia"/>
              </a:rPr>
              <a:t>History</a:t>
            </a:r>
            <a:endParaRPr sz="2400">
              <a:latin typeface="Georgia"/>
              <a:cs typeface="Georgia"/>
            </a:endParaRPr>
          </a:p>
        </p:txBody>
      </p:sp>
      <p:sp>
        <p:nvSpPr>
          <p:cNvPr id="9" name="Date Placeholder 8"/>
          <p:cNvSpPr>
            <a:spLocks noGrp="1"/>
          </p:cNvSpPr>
          <p:nvPr>
            <p:ph type="dt" sz="half" idx="10"/>
          </p:nvPr>
        </p:nvSpPr>
        <p:spPr/>
        <p:txBody>
          <a:bodyPr/>
          <a:lstStyle/>
          <a:p>
            <a:fld id="{0ECD2185-453E-464E-AD5A-0402B9E22291}"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2">
                    <a:lumMod val="60000"/>
                    <a:lumOff val="40000"/>
                  </a:schemeClr>
                </a:solidFill>
                <a:latin typeface="Arial"/>
                <a:cs typeface="Arial"/>
              </a:rPr>
              <a:t>DYPSOM</a:t>
            </a:r>
          </a:p>
        </p:txBody>
      </p:sp>
      <p:sp>
        <p:nvSpPr>
          <p:cNvPr id="3" name="object 3"/>
          <p:cNvSpPr txBox="1">
            <a:spLocks noGrp="1"/>
          </p:cNvSpPr>
          <p:nvPr>
            <p:ph type="title"/>
          </p:nvPr>
        </p:nvSpPr>
        <p:spPr>
          <a:xfrm>
            <a:off x="151587" y="406349"/>
            <a:ext cx="356679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Indeed </a:t>
            </a:r>
            <a:r>
              <a:rPr sz="2400" b="1" spc="-135" dirty="0">
                <a:solidFill>
                  <a:srgbClr val="000000"/>
                </a:solidFill>
                <a:latin typeface="Georgia"/>
                <a:cs typeface="Georgia"/>
              </a:rPr>
              <a:t>jobs</a:t>
            </a:r>
            <a:r>
              <a:rPr sz="2400" b="1" spc="30" dirty="0">
                <a:solidFill>
                  <a:srgbClr val="000000"/>
                </a:solidFill>
                <a:latin typeface="Georgia"/>
                <a:cs typeface="Georgia"/>
              </a:rPr>
              <a:t> </a:t>
            </a:r>
            <a:r>
              <a:rPr sz="2400" b="1" spc="-150" dirty="0">
                <a:solidFill>
                  <a:srgbClr val="000000"/>
                </a:solidFill>
                <a:latin typeface="Georgia"/>
                <a:cs typeface="Georgia"/>
              </a:rPr>
              <a:t>trend</a:t>
            </a:r>
            <a:endParaRPr sz="2400">
              <a:latin typeface="Georgia"/>
              <a:cs typeface="Georgia"/>
            </a:endParaRPr>
          </a:p>
        </p:txBody>
      </p:sp>
      <p:sp>
        <p:nvSpPr>
          <p:cNvPr id="5" name="Date Placeholder 4"/>
          <p:cNvSpPr>
            <a:spLocks noGrp="1"/>
          </p:cNvSpPr>
          <p:nvPr>
            <p:ph type="dt" sz="half" idx="10"/>
          </p:nvPr>
        </p:nvSpPr>
        <p:spPr/>
        <p:txBody>
          <a:bodyPr/>
          <a:lstStyle/>
          <a:p>
            <a:fld id="{71EBF334-1287-4F08-A5FC-C8819DEE1DFB}"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4" name="object 4"/>
          <p:cNvSpPr/>
          <p:nvPr/>
        </p:nvSpPr>
        <p:spPr>
          <a:xfrm>
            <a:off x="160925" y="1017100"/>
            <a:ext cx="8269291" cy="576652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CCD5FBC2-7CCC-4D98-A572-7FE9898CDAB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4" name="object 4"/>
          <p:cNvSpPr txBox="1"/>
          <p:nvPr/>
        </p:nvSpPr>
        <p:spPr>
          <a:xfrm>
            <a:off x="383540" y="1017778"/>
            <a:ext cx="7830184" cy="3865879"/>
          </a:xfrm>
          <a:prstGeom prst="rect">
            <a:avLst/>
          </a:prstGeom>
        </p:spPr>
        <p:txBody>
          <a:bodyPr vert="horz" wrap="square" lIns="0" tIns="12700" rIns="0" bIns="0" rtlCol="0">
            <a:spAutoFit/>
          </a:bodyPr>
          <a:lstStyle/>
          <a:p>
            <a:pPr marL="127000">
              <a:lnSpc>
                <a:spcPct val="100000"/>
              </a:lnSpc>
              <a:spcBef>
                <a:spcPts val="100"/>
              </a:spcBef>
            </a:pPr>
            <a:r>
              <a:rPr sz="1800" b="1" spc="-135" dirty="0">
                <a:latin typeface="Georgia"/>
                <a:cs typeface="Georgia"/>
              </a:rPr>
              <a:t>Function</a:t>
            </a:r>
            <a:r>
              <a:rPr sz="1800" b="1" spc="-65" dirty="0">
                <a:latin typeface="Georgia"/>
                <a:cs typeface="Georgia"/>
              </a:rPr>
              <a:t> </a:t>
            </a:r>
            <a:r>
              <a:rPr sz="1800" b="1" spc="-130" dirty="0">
                <a:latin typeface="Georgia"/>
                <a:cs typeface="Georgia"/>
              </a:rPr>
              <a:t>Arguments</a:t>
            </a:r>
            <a:endParaRPr sz="1800">
              <a:latin typeface="Georgia"/>
              <a:cs typeface="Georgia"/>
            </a:endParaRPr>
          </a:p>
          <a:p>
            <a:pPr>
              <a:lnSpc>
                <a:spcPct val="100000"/>
              </a:lnSpc>
              <a:spcBef>
                <a:spcPts val="40"/>
              </a:spcBef>
            </a:pPr>
            <a:endParaRPr sz="2250">
              <a:latin typeface="Times New Roman"/>
              <a:cs typeface="Times New Roman"/>
            </a:endParaRPr>
          </a:p>
          <a:p>
            <a:pPr marL="12700">
              <a:lnSpc>
                <a:spcPct val="100000"/>
              </a:lnSpc>
              <a:spcBef>
                <a:spcPts val="5"/>
              </a:spcBef>
            </a:pPr>
            <a:r>
              <a:rPr sz="2000" spc="-114" dirty="0">
                <a:latin typeface="Georgia"/>
                <a:cs typeface="Georgia"/>
              </a:rPr>
              <a:t>You </a:t>
            </a:r>
            <a:r>
              <a:rPr sz="2000" spc="-40" dirty="0">
                <a:latin typeface="Georgia"/>
                <a:cs typeface="Georgia"/>
              </a:rPr>
              <a:t>can </a:t>
            </a:r>
            <a:r>
              <a:rPr sz="2000" spc="-30" dirty="0">
                <a:latin typeface="Georgia"/>
                <a:cs typeface="Georgia"/>
              </a:rPr>
              <a:t>call a </a:t>
            </a:r>
            <a:r>
              <a:rPr sz="2000" spc="-40" dirty="0">
                <a:latin typeface="Georgia"/>
                <a:cs typeface="Georgia"/>
              </a:rPr>
              <a:t>function </a:t>
            </a:r>
            <a:r>
              <a:rPr sz="2000" spc="-15" dirty="0">
                <a:latin typeface="Georgia"/>
                <a:cs typeface="Georgia"/>
              </a:rPr>
              <a:t>by </a:t>
            </a:r>
            <a:r>
              <a:rPr sz="2000" spc="-40" dirty="0">
                <a:latin typeface="Georgia"/>
                <a:cs typeface="Georgia"/>
              </a:rPr>
              <a:t>using </a:t>
            </a:r>
            <a:r>
              <a:rPr sz="2000" spc="-20" dirty="0">
                <a:latin typeface="Georgia"/>
                <a:cs typeface="Georgia"/>
              </a:rPr>
              <a:t>the </a:t>
            </a:r>
            <a:r>
              <a:rPr sz="2000" spc="-25" dirty="0">
                <a:latin typeface="Georgia"/>
                <a:cs typeface="Georgia"/>
              </a:rPr>
              <a:t>following </a:t>
            </a:r>
            <a:r>
              <a:rPr sz="2000" spc="-5" dirty="0">
                <a:latin typeface="Georgia"/>
                <a:cs typeface="Georgia"/>
              </a:rPr>
              <a:t>types </a:t>
            </a:r>
            <a:r>
              <a:rPr sz="2000" spc="-30" dirty="0">
                <a:latin typeface="Georgia"/>
                <a:cs typeface="Georgia"/>
              </a:rPr>
              <a:t>of </a:t>
            </a:r>
            <a:r>
              <a:rPr sz="2000" spc="-40" dirty="0">
                <a:latin typeface="Georgia"/>
                <a:cs typeface="Georgia"/>
              </a:rPr>
              <a:t>formal</a:t>
            </a:r>
            <a:r>
              <a:rPr sz="2000" spc="-345" dirty="0">
                <a:latin typeface="Georgia"/>
                <a:cs typeface="Georgia"/>
              </a:rPr>
              <a:t> </a:t>
            </a:r>
            <a:r>
              <a:rPr sz="2000" spc="-40" dirty="0">
                <a:latin typeface="Georgia"/>
                <a:cs typeface="Georgia"/>
              </a:rPr>
              <a:t>arguments:</a:t>
            </a:r>
            <a:endParaRPr sz="2000">
              <a:latin typeface="Georgia"/>
              <a:cs typeface="Georgia"/>
            </a:endParaRPr>
          </a:p>
          <a:p>
            <a:pPr>
              <a:lnSpc>
                <a:spcPct val="100000"/>
              </a:lnSpc>
              <a:spcBef>
                <a:spcPts val="25"/>
              </a:spcBef>
            </a:pPr>
            <a:endParaRPr sz="2900">
              <a:latin typeface="Times New Roman"/>
              <a:cs typeface="Times New Roman"/>
            </a:endParaRPr>
          </a:p>
          <a:p>
            <a:pPr marL="577850" indent="-565150">
              <a:lnSpc>
                <a:spcPct val="100000"/>
              </a:lnSpc>
              <a:buFont typeface="Arial"/>
              <a:buChar char="•"/>
              <a:tabLst>
                <a:tab pos="577850" algn="l"/>
                <a:tab pos="578485" algn="l"/>
              </a:tabLst>
            </a:pPr>
            <a:r>
              <a:rPr sz="2000" spc="-45" dirty="0">
                <a:latin typeface="Georgia"/>
                <a:cs typeface="Georgia"/>
              </a:rPr>
              <a:t>Required</a:t>
            </a:r>
            <a:r>
              <a:rPr sz="2000" spc="-145" dirty="0">
                <a:latin typeface="Georgia"/>
                <a:cs typeface="Georgia"/>
              </a:rPr>
              <a:t> </a:t>
            </a:r>
            <a:r>
              <a:rPr sz="2000" spc="-35" dirty="0">
                <a:latin typeface="Georgia"/>
                <a:cs typeface="Georgia"/>
              </a:rPr>
              <a:t>arguments</a:t>
            </a:r>
            <a:endParaRPr sz="2000">
              <a:latin typeface="Georgia"/>
              <a:cs typeface="Georgia"/>
            </a:endParaRPr>
          </a:p>
          <a:p>
            <a:pPr>
              <a:lnSpc>
                <a:spcPct val="100000"/>
              </a:lnSpc>
              <a:spcBef>
                <a:spcPts val="25"/>
              </a:spcBef>
              <a:buFont typeface="Arial"/>
              <a:buChar char="•"/>
            </a:pPr>
            <a:endParaRPr sz="2900">
              <a:latin typeface="Times New Roman"/>
              <a:cs typeface="Times New Roman"/>
            </a:endParaRPr>
          </a:p>
          <a:p>
            <a:pPr marL="577850" indent="-565150">
              <a:lnSpc>
                <a:spcPct val="100000"/>
              </a:lnSpc>
              <a:buFont typeface="Arial"/>
              <a:buChar char="•"/>
              <a:tabLst>
                <a:tab pos="577850" algn="l"/>
                <a:tab pos="578485" algn="l"/>
              </a:tabLst>
            </a:pPr>
            <a:r>
              <a:rPr sz="2000" spc="-30" dirty="0">
                <a:latin typeface="Georgia"/>
                <a:cs typeface="Georgia"/>
              </a:rPr>
              <a:t>Keyword</a:t>
            </a:r>
            <a:r>
              <a:rPr sz="2000" spc="-114" dirty="0">
                <a:latin typeface="Georgia"/>
                <a:cs typeface="Georgia"/>
              </a:rPr>
              <a:t> </a:t>
            </a:r>
            <a:r>
              <a:rPr sz="2000" spc="-35" dirty="0">
                <a:latin typeface="Georgia"/>
                <a:cs typeface="Georgia"/>
              </a:rPr>
              <a:t>arguments</a:t>
            </a:r>
            <a:endParaRPr sz="2000">
              <a:latin typeface="Georgia"/>
              <a:cs typeface="Georgia"/>
            </a:endParaRPr>
          </a:p>
          <a:p>
            <a:pPr>
              <a:lnSpc>
                <a:spcPct val="100000"/>
              </a:lnSpc>
              <a:spcBef>
                <a:spcPts val="30"/>
              </a:spcBef>
              <a:buFont typeface="Arial"/>
              <a:buChar char="•"/>
            </a:pPr>
            <a:endParaRPr sz="2900">
              <a:latin typeface="Times New Roman"/>
              <a:cs typeface="Times New Roman"/>
            </a:endParaRPr>
          </a:p>
          <a:p>
            <a:pPr marL="577850" indent="-565150">
              <a:lnSpc>
                <a:spcPct val="100000"/>
              </a:lnSpc>
              <a:buFont typeface="Arial"/>
              <a:buChar char="•"/>
              <a:tabLst>
                <a:tab pos="577850" algn="l"/>
                <a:tab pos="578485" algn="l"/>
              </a:tabLst>
            </a:pPr>
            <a:r>
              <a:rPr sz="2000" spc="-55" dirty="0">
                <a:latin typeface="Georgia"/>
                <a:cs typeface="Georgia"/>
              </a:rPr>
              <a:t>Default</a:t>
            </a:r>
            <a:r>
              <a:rPr sz="2000" spc="-75" dirty="0">
                <a:latin typeface="Georgia"/>
                <a:cs typeface="Georgia"/>
              </a:rPr>
              <a:t> </a:t>
            </a:r>
            <a:r>
              <a:rPr sz="2000" spc="-35" dirty="0">
                <a:latin typeface="Georgia"/>
                <a:cs typeface="Georgia"/>
              </a:rPr>
              <a:t>arguments</a:t>
            </a:r>
            <a:endParaRPr sz="2000">
              <a:latin typeface="Georgia"/>
              <a:cs typeface="Georgia"/>
            </a:endParaRPr>
          </a:p>
          <a:p>
            <a:pPr>
              <a:lnSpc>
                <a:spcPct val="100000"/>
              </a:lnSpc>
              <a:spcBef>
                <a:spcPts val="25"/>
              </a:spcBef>
              <a:buFont typeface="Arial"/>
              <a:buChar char="•"/>
            </a:pPr>
            <a:endParaRPr sz="2900">
              <a:latin typeface="Times New Roman"/>
              <a:cs typeface="Times New Roman"/>
            </a:endParaRPr>
          </a:p>
          <a:p>
            <a:pPr marL="577850" indent="-565150">
              <a:lnSpc>
                <a:spcPct val="100000"/>
              </a:lnSpc>
              <a:buFont typeface="Arial"/>
              <a:buChar char="•"/>
              <a:tabLst>
                <a:tab pos="577850" algn="l"/>
                <a:tab pos="578485" algn="l"/>
              </a:tabLst>
            </a:pPr>
            <a:r>
              <a:rPr sz="2000" spc="-50" dirty="0">
                <a:latin typeface="Georgia"/>
                <a:cs typeface="Georgia"/>
              </a:rPr>
              <a:t>Variable-length</a:t>
            </a:r>
            <a:r>
              <a:rPr sz="2000" spc="-80" dirty="0">
                <a:latin typeface="Georgia"/>
                <a:cs typeface="Georgia"/>
              </a:rPr>
              <a:t> </a:t>
            </a:r>
            <a:r>
              <a:rPr sz="2000" spc="-35" dirty="0">
                <a:latin typeface="Georgia"/>
                <a:cs typeface="Georgia"/>
              </a:rPr>
              <a:t>arguments</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1C1A1485-DE9E-46AC-859D-751E632BAA0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4" name="object 4"/>
          <p:cNvSpPr txBox="1"/>
          <p:nvPr/>
        </p:nvSpPr>
        <p:spPr>
          <a:xfrm>
            <a:off x="383540" y="1017778"/>
            <a:ext cx="8378190" cy="5133975"/>
          </a:xfrm>
          <a:prstGeom prst="rect">
            <a:avLst/>
          </a:prstGeom>
        </p:spPr>
        <p:txBody>
          <a:bodyPr vert="horz" wrap="square" lIns="0" tIns="12700" rIns="0" bIns="0" rtlCol="0">
            <a:spAutoFit/>
          </a:bodyPr>
          <a:lstStyle/>
          <a:p>
            <a:pPr marL="127000">
              <a:lnSpc>
                <a:spcPct val="100000"/>
              </a:lnSpc>
              <a:spcBef>
                <a:spcPts val="100"/>
              </a:spcBef>
            </a:pPr>
            <a:r>
              <a:rPr sz="1800" b="1" spc="-135" dirty="0">
                <a:latin typeface="Georgia"/>
                <a:cs typeface="Georgia"/>
              </a:rPr>
              <a:t>Function</a:t>
            </a:r>
            <a:r>
              <a:rPr sz="1800" b="1" spc="-65" dirty="0">
                <a:latin typeface="Georgia"/>
                <a:cs typeface="Georgia"/>
              </a:rPr>
              <a:t> </a:t>
            </a:r>
            <a:r>
              <a:rPr sz="1800" b="1" spc="-130" dirty="0">
                <a:latin typeface="Georgia"/>
                <a:cs typeface="Georgia"/>
              </a:rPr>
              <a:t>Arguments</a:t>
            </a:r>
            <a:endParaRPr sz="1800">
              <a:latin typeface="Georgia"/>
              <a:cs typeface="Georgia"/>
            </a:endParaRPr>
          </a:p>
          <a:p>
            <a:pPr>
              <a:lnSpc>
                <a:spcPct val="100000"/>
              </a:lnSpc>
              <a:spcBef>
                <a:spcPts val="40"/>
              </a:spcBef>
            </a:pPr>
            <a:endParaRPr sz="2250">
              <a:latin typeface="Times New Roman"/>
              <a:cs typeface="Times New Roman"/>
            </a:endParaRPr>
          </a:p>
          <a:p>
            <a:pPr marL="355600" marR="5080" indent="-342900" algn="just">
              <a:lnSpc>
                <a:spcPct val="100000"/>
              </a:lnSpc>
              <a:spcBef>
                <a:spcPts val="5"/>
              </a:spcBef>
              <a:buFont typeface="Arial"/>
              <a:buChar char="•"/>
              <a:tabLst>
                <a:tab pos="355600" algn="l"/>
              </a:tabLst>
            </a:pPr>
            <a:r>
              <a:rPr sz="2000" b="1" spc="-140" dirty="0">
                <a:latin typeface="Georgia"/>
                <a:cs typeface="Georgia"/>
              </a:rPr>
              <a:t>Required arguments </a:t>
            </a:r>
            <a:r>
              <a:rPr sz="2000" b="1" spc="-175" dirty="0">
                <a:latin typeface="Georgia"/>
                <a:cs typeface="Georgia"/>
              </a:rPr>
              <a:t>: </a:t>
            </a:r>
            <a:r>
              <a:rPr sz="2000" spc="-45" dirty="0">
                <a:latin typeface="Georgia"/>
                <a:cs typeface="Georgia"/>
              </a:rPr>
              <a:t>Required </a:t>
            </a:r>
            <a:r>
              <a:rPr sz="2000" spc="-40" dirty="0">
                <a:latin typeface="Georgia"/>
                <a:cs typeface="Georgia"/>
              </a:rPr>
              <a:t>arguments </a:t>
            </a:r>
            <a:r>
              <a:rPr sz="2000" spc="-20" dirty="0">
                <a:latin typeface="Georgia"/>
                <a:cs typeface="Georgia"/>
              </a:rPr>
              <a:t>are the </a:t>
            </a:r>
            <a:r>
              <a:rPr sz="2000" spc="-40" dirty="0">
                <a:latin typeface="Georgia"/>
                <a:cs typeface="Georgia"/>
              </a:rPr>
              <a:t>arguments </a:t>
            </a:r>
            <a:r>
              <a:rPr sz="2000" spc="-20" dirty="0">
                <a:latin typeface="Georgia"/>
                <a:cs typeface="Georgia"/>
              </a:rPr>
              <a:t>passed </a:t>
            </a:r>
            <a:r>
              <a:rPr sz="2000" spc="-35" dirty="0">
                <a:latin typeface="Georgia"/>
                <a:cs typeface="Georgia"/>
              </a:rPr>
              <a:t>to  </a:t>
            </a:r>
            <a:r>
              <a:rPr sz="2000" spc="-30" dirty="0">
                <a:latin typeface="Georgia"/>
                <a:cs typeface="Georgia"/>
              </a:rPr>
              <a:t>a </a:t>
            </a:r>
            <a:r>
              <a:rPr sz="2000" spc="-45" dirty="0">
                <a:latin typeface="Georgia"/>
                <a:cs typeface="Georgia"/>
              </a:rPr>
              <a:t>function </a:t>
            </a:r>
            <a:r>
              <a:rPr sz="2000" spc="-50" dirty="0">
                <a:latin typeface="Georgia"/>
                <a:cs typeface="Georgia"/>
              </a:rPr>
              <a:t>in </a:t>
            </a:r>
            <a:r>
              <a:rPr sz="2000" spc="-15" dirty="0">
                <a:latin typeface="Georgia"/>
                <a:cs typeface="Georgia"/>
              </a:rPr>
              <a:t>correct </a:t>
            </a:r>
            <a:r>
              <a:rPr sz="2000" spc="-35" dirty="0">
                <a:latin typeface="Georgia"/>
                <a:cs typeface="Georgia"/>
              </a:rPr>
              <a:t>positional </a:t>
            </a:r>
            <a:r>
              <a:rPr sz="2000" spc="-65" dirty="0">
                <a:latin typeface="Georgia"/>
                <a:cs typeface="Georgia"/>
              </a:rPr>
              <a:t>order. </a:t>
            </a:r>
            <a:r>
              <a:rPr sz="2000" spc="-80" dirty="0">
                <a:latin typeface="Georgia"/>
                <a:cs typeface="Georgia"/>
              </a:rPr>
              <a:t>Here, </a:t>
            </a:r>
            <a:r>
              <a:rPr sz="2000" spc="-25" dirty="0">
                <a:latin typeface="Georgia"/>
                <a:cs typeface="Georgia"/>
              </a:rPr>
              <a:t>the </a:t>
            </a:r>
            <a:r>
              <a:rPr sz="2000" spc="-45" dirty="0">
                <a:latin typeface="Georgia"/>
                <a:cs typeface="Georgia"/>
              </a:rPr>
              <a:t>number </a:t>
            </a:r>
            <a:r>
              <a:rPr sz="2000" spc="-35" dirty="0">
                <a:latin typeface="Georgia"/>
                <a:cs typeface="Georgia"/>
              </a:rPr>
              <a:t>of </a:t>
            </a:r>
            <a:r>
              <a:rPr sz="2000" spc="-40" dirty="0">
                <a:latin typeface="Georgia"/>
                <a:cs typeface="Georgia"/>
              </a:rPr>
              <a:t>arguments </a:t>
            </a:r>
            <a:r>
              <a:rPr sz="2000" spc="-55" dirty="0">
                <a:latin typeface="Georgia"/>
                <a:cs typeface="Georgia"/>
              </a:rPr>
              <a:t>in  </a:t>
            </a:r>
            <a:r>
              <a:rPr sz="2000" spc="-20" dirty="0">
                <a:latin typeface="Georgia"/>
                <a:cs typeface="Georgia"/>
              </a:rPr>
              <a:t>the</a:t>
            </a:r>
            <a:r>
              <a:rPr sz="2000" spc="-55" dirty="0">
                <a:latin typeface="Georgia"/>
                <a:cs typeface="Georgia"/>
              </a:rPr>
              <a:t> </a:t>
            </a:r>
            <a:r>
              <a:rPr sz="2000" spc="-40" dirty="0">
                <a:latin typeface="Georgia"/>
                <a:cs typeface="Georgia"/>
              </a:rPr>
              <a:t>function</a:t>
            </a:r>
            <a:r>
              <a:rPr sz="2000" spc="-90" dirty="0">
                <a:latin typeface="Georgia"/>
                <a:cs typeface="Georgia"/>
              </a:rPr>
              <a:t> </a:t>
            </a:r>
            <a:r>
              <a:rPr sz="2000" spc="-30" dirty="0">
                <a:latin typeface="Georgia"/>
                <a:cs typeface="Georgia"/>
              </a:rPr>
              <a:t>call</a:t>
            </a:r>
            <a:r>
              <a:rPr sz="2000" spc="-70" dirty="0">
                <a:latin typeface="Georgia"/>
                <a:cs typeface="Georgia"/>
              </a:rPr>
              <a:t> </a:t>
            </a:r>
            <a:r>
              <a:rPr sz="2000" spc="-35" dirty="0">
                <a:latin typeface="Georgia"/>
                <a:cs typeface="Georgia"/>
              </a:rPr>
              <a:t>should</a:t>
            </a:r>
            <a:r>
              <a:rPr sz="2000" spc="-55" dirty="0">
                <a:latin typeface="Georgia"/>
                <a:cs typeface="Georgia"/>
              </a:rPr>
              <a:t> </a:t>
            </a:r>
            <a:r>
              <a:rPr sz="2000" spc="-50" dirty="0">
                <a:latin typeface="Georgia"/>
                <a:cs typeface="Georgia"/>
              </a:rPr>
              <a:t>match</a:t>
            </a:r>
            <a:r>
              <a:rPr sz="2000" spc="-85" dirty="0">
                <a:latin typeface="Georgia"/>
                <a:cs typeface="Georgia"/>
              </a:rPr>
              <a:t> </a:t>
            </a:r>
            <a:r>
              <a:rPr sz="2000" spc="-30" dirty="0">
                <a:latin typeface="Georgia"/>
                <a:cs typeface="Georgia"/>
              </a:rPr>
              <a:t>exactly</a:t>
            </a:r>
            <a:r>
              <a:rPr sz="2000" spc="-70" dirty="0">
                <a:latin typeface="Georgia"/>
                <a:cs typeface="Georgia"/>
              </a:rPr>
              <a:t> </a:t>
            </a:r>
            <a:r>
              <a:rPr sz="2000" spc="-10" dirty="0">
                <a:latin typeface="Georgia"/>
                <a:cs typeface="Georgia"/>
              </a:rPr>
              <a:t>with</a:t>
            </a:r>
            <a:r>
              <a:rPr sz="2000" spc="-45" dirty="0">
                <a:latin typeface="Georgia"/>
                <a:cs typeface="Georgia"/>
              </a:rPr>
              <a:t> </a:t>
            </a:r>
            <a:r>
              <a:rPr sz="2000" spc="-20" dirty="0">
                <a:latin typeface="Georgia"/>
                <a:cs typeface="Georgia"/>
              </a:rPr>
              <a:t>the</a:t>
            </a:r>
            <a:r>
              <a:rPr sz="2000" spc="-65" dirty="0">
                <a:latin typeface="Georgia"/>
                <a:cs typeface="Georgia"/>
              </a:rPr>
              <a:t> </a:t>
            </a:r>
            <a:r>
              <a:rPr sz="2000" spc="-40" dirty="0">
                <a:latin typeface="Georgia"/>
                <a:cs typeface="Georgia"/>
              </a:rPr>
              <a:t>function</a:t>
            </a:r>
            <a:r>
              <a:rPr sz="2000" spc="-90" dirty="0">
                <a:latin typeface="Georgia"/>
                <a:cs typeface="Georgia"/>
              </a:rPr>
              <a:t> </a:t>
            </a:r>
            <a:r>
              <a:rPr sz="2000" spc="-45" dirty="0">
                <a:latin typeface="Georgia"/>
                <a:cs typeface="Georgia"/>
              </a:rPr>
              <a:t>definition.</a:t>
            </a:r>
            <a:endParaRPr sz="2000">
              <a:latin typeface="Georgia"/>
              <a:cs typeface="Georgia"/>
            </a:endParaRPr>
          </a:p>
          <a:p>
            <a:pPr>
              <a:lnSpc>
                <a:spcPct val="100000"/>
              </a:lnSpc>
              <a:spcBef>
                <a:spcPts val="25"/>
              </a:spcBef>
            </a:pPr>
            <a:endParaRPr sz="2400">
              <a:latin typeface="Times New Roman"/>
              <a:cs typeface="Times New Roman"/>
            </a:endParaRPr>
          </a:p>
          <a:p>
            <a:pPr marL="12700">
              <a:lnSpc>
                <a:spcPct val="100000"/>
              </a:lnSpc>
            </a:pPr>
            <a:r>
              <a:rPr sz="2000" spc="-70" dirty="0">
                <a:latin typeface="Georgia"/>
                <a:cs typeface="Georgia"/>
              </a:rPr>
              <a:t>For</a:t>
            </a:r>
            <a:r>
              <a:rPr sz="2000" spc="-65" dirty="0">
                <a:latin typeface="Georgia"/>
                <a:cs typeface="Georgia"/>
              </a:rPr>
              <a:t> Example:</a:t>
            </a:r>
            <a:endParaRPr sz="2000">
              <a:latin typeface="Georgia"/>
              <a:cs typeface="Georgia"/>
            </a:endParaRPr>
          </a:p>
          <a:p>
            <a:pPr marL="12700">
              <a:lnSpc>
                <a:spcPct val="100000"/>
              </a:lnSpc>
              <a:spcBef>
                <a:spcPts val="480"/>
              </a:spcBef>
            </a:pPr>
            <a:r>
              <a:rPr sz="2000" spc="-25" dirty="0">
                <a:latin typeface="Georgia"/>
                <a:cs typeface="Georgia"/>
              </a:rPr>
              <a:t>def </a:t>
            </a:r>
            <a:r>
              <a:rPr sz="2000" spc="-30" dirty="0">
                <a:latin typeface="Georgia"/>
                <a:cs typeface="Georgia"/>
              </a:rPr>
              <a:t>printme( </a:t>
            </a:r>
            <a:r>
              <a:rPr sz="2000" spc="-5" dirty="0">
                <a:latin typeface="Georgia"/>
                <a:cs typeface="Georgia"/>
              </a:rPr>
              <a:t>str</a:t>
            </a:r>
            <a:r>
              <a:rPr sz="2000" spc="-135" dirty="0">
                <a:latin typeface="Georgia"/>
                <a:cs typeface="Georgia"/>
              </a:rPr>
              <a:t> </a:t>
            </a:r>
            <a:r>
              <a:rPr sz="2000" spc="-45" dirty="0">
                <a:latin typeface="Georgia"/>
                <a:cs typeface="Georgia"/>
              </a:rPr>
              <a:t>):</a:t>
            </a:r>
            <a:endParaRPr sz="2000">
              <a:latin typeface="Georgia"/>
              <a:cs typeface="Georgia"/>
            </a:endParaRPr>
          </a:p>
          <a:p>
            <a:pPr marL="178435">
              <a:lnSpc>
                <a:spcPct val="100000"/>
              </a:lnSpc>
              <a:spcBef>
                <a:spcPts val="480"/>
              </a:spcBef>
            </a:pPr>
            <a:r>
              <a:rPr sz="2000" spc="-40" dirty="0">
                <a:latin typeface="Georgia"/>
                <a:cs typeface="Georgia"/>
              </a:rPr>
              <a:t>"This </a:t>
            </a:r>
            <a:r>
              <a:rPr sz="2000" spc="-25" dirty="0">
                <a:latin typeface="Georgia"/>
                <a:cs typeface="Georgia"/>
              </a:rPr>
              <a:t>prints </a:t>
            </a:r>
            <a:r>
              <a:rPr sz="2000" spc="-30" dirty="0">
                <a:latin typeface="Georgia"/>
                <a:cs typeface="Georgia"/>
              </a:rPr>
              <a:t>a </a:t>
            </a:r>
            <a:r>
              <a:rPr sz="2000" spc="-20" dirty="0">
                <a:latin typeface="Georgia"/>
                <a:cs typeface="Georgia"/>
              </a:rPr>
              <a:t>passed </a:t>
            </a:r>
            <a:r>
              <a:rPr sz="2000" spc="-25" dirty="0">
                <a:latin typeface="Georgia"/>
                <a:cs typeface="Georgia"/>
              </a:rPr>
              <a:t>string </a:t>
            </a:r>
            <a:r>
              <a:rPr sz="2000" spc="-35" dirty="0">
                <a:latin typeface="Georgia"/>
                <a:cs typeface="Georgia"/>
              </a:rPr>
              <a:t>into </a:t>
            </a:r>
            <a:r>
              <a:rPr sz="2000" spc="-30" dirty="0">
                <a:latin typeface="Georgia"/>
                <a:cs typeface="Georgia"/>
              </a:rPr>
              <a:t>this</a:t>
            </a:r>
            <a:r>
              <a:rPr sz="2000" spc="-254" dirty="0">
                <a:latin typeface="Georgia"/>
                <a:cs typeface="Georgia"/>
              </a:rPr>
              <a:t> </a:t>
            </a:r>
            <a:r>
              <a:rPr sz="2000" spc="-45" dirty="0">
                <a:latin typeface="Georgia"/>
                <a:cs typeface="Georgia"/>
              </a:rPr>
              <a:t>function"</a:t>
            </a:r>
            <a:endParaRPr sz="2000">
              <a:latin typeface="Georgia"/>
              <a:cs typeface="Georgia"/>
            </a:endParaRPr>
          </a:p>
          <a:p>
            <a:pPr marL="178435" marR="7290434">
              <a:lnSpc>
                <a:spcPct val="120000"/>
              </a:lnSpc>
            </a:pPr>
            <a:r>
              <a:rPr sz="2000" spc="-30" dirty="0">
                <a:latin typeface="Georgia"/>
                <a:cs typeface="Georgia"/>
              </a:rPr>
              <a:t>print</a:t>
            </a:r>
            <a:r>
              <a:rPr sz="2000" spc="-135" dirty="0">
                <a:latin typeface="Georgia"/>
                <a:cs typeface="Georgia"/>
              </a:rPr>
              <a:t> </a:t>
            </a:r>
            <a:r>
              <a:rPr sz="2000" spc="-5" dirty="0">
                <a:latin typeface="Georgia"/>
                <a:cs typeface="Georgia"/>
              </a:rPr>
              <a:t>str  </a:t>
            </a:r>
            <a:r>
              <a:rPr sz="2000" spc="-35" dirty="0">
                <a:latin typeface="Georgia"/>
                <a:cs typeface="Georgia"/>
              </a:rPr>
              <a:t>return;</a:t>
            </a:r>
            <a:endParaRPr sz="2000">
              <a:latin typeface="Georgia"/>
              <a:cs typeface="Georgia"/>
            </a:endParaRPr>
          </a:p>
          <a:p>
            <a:pPr marL="12700">
              <a:lnSpc>
                <a:spcPct val="100000"/>
              </a:lnSpc>
              <a:spcBef>
                <a:spcPts val="480"/>
              </a:spcBef>
            </a:pPr>
            <a:r>
              <a:rPr sz="2000" spc="-50" dirty="0">
                <a:latin typeface="Georgia"/>
                <a:cs typeface="Georgia"/>
              </a:rPr>
              <a:t># </a:t>
            </a:r>
            <a:r>
              <a:rPr sz="2000" spc="-40" dirty="0">
                <a:latin typeface="Georgia"/>
                <a:cs typeface="Georgia"/>
              </a:rPr>
              <a:t>Now </a:t>
            </a:r>
            <a:r>
              <a:rPr sz="2000" spc="-25" dirty="0">
                <a:latin typeface="Georgia"/>
                <a:cs typeface="Georgia"/>
              </a:rPr>
              <a:t>you </a:t>
            </a:r>
            <a:r>
              <a:rPr sz="2000" spc="-40" dirty="0">
                <a:latin typeface="Georgia"/>
                <a:cs typeface="Georgia"/>
              </a:rPr>
              <a:t>can </a:t>
            </a:r>
            <a:r>
              <a:rPr sz="2000" spc="-30" dirty="0">
                <a:latin typeface="Georgia"/>
                <a:cs typeface="Georgia"/>
              </a:rPr>
              <a:t>call </a:t>
            </a:r>
            <a:r>
              <a:rPr sz="2000" spc="-35" dirty="0">
                <a:latin typeface="Georgia"/>
                <a:cs typeface="Georgia"/>
              </a:rPr>
              <a:t>printme</a:t>
            </a:r>
            <a:r>
              <a:rPr sz="2000" spc="-185" dirty="0">
                <a:latin typeface="Georgia"/>
                <a:cs typeface="Georgia"/>
              </a:rPr>
              <a:t> </a:t>
            </a:r>
            <a:r>
              <a:rPr sz="2000" spc="-40" dirty="0">
                <a:latin typeface="Georgia"/>
                <a:cs typeface="Georgia"/>
              </a:rPr>
              <a:t>function</a:t>
            </a:r>
            <a:endParaRPr sz="2000">
              <a:latin typeface="Georgia"/>
              <a:cs typeface="Georgia"/>
            </a:endParaRPr>
          </a:p>
          <a:p>
            <a:pPr marL="12700">
              <a:lnSpc>
                <a:spcPct val="100000"/>
              </a:lnSpc>
              <a:spcBef>
                <a:spcPts val="484"/>
              </a:spcBef>
            </a:pPr>
            <a:r>
              <a:rPr sz="2000" spc="-25" dirty="0">
                <a:latin typeface="Georgia"/>
                <a:cs typeface="Georgia"/>
              </a:rPr>
              <a:t>printme()</a:t>
            </a:r>
            <a:endParaRPr sz="2000">
              <a:latin typeface="Georgia"/>
              <a:cs typeface="Georgia"/>
            </a:endParaRPr>
          </a:p>
          <a:p>
            <a:pPr>
              <a:lnSpc>
                <a:spcPct val="100000"/>
              </a:lnSpc>
              <a:spcBef>
                <a:spcPts val="25"/>
              </a:spcBef>
            </a:pPr>
            <a:endParaRPr sz="2900">
              <a:latin typeface="Times New Roman"/>
              <a:cs typeface="Times New Roman"/>
            </a:endParaRPr>
          </a:p>
          <a:p>
            <a:pPr marL="12700">
              <a:lnSpc>
                <a:spcPct val="100000"/>
              </a:lnSpc>
            </a:pPr>
            <a:r>
              <a:rPr sz="2000" spc="-40" dirty="0">
                <a:latin typeface="Georgia"/>
                <a:cs typeface="Georgia"/>
              </a:rPr>
              <a:t>#TypeError: </a:t>
            </a:r>
            <a:r>
              <a:rPr sz="2000" spc="-25" dirty="0">
                <a:latin typeface="Georgia"/>
                <a:cs typeface="Georgia"/>
              </a:rPr>
              <a:t>printme() </a:t>
            </a:r>
            <a:r>
              <a:rPr sz="2000" spc="-20" dirty="0">
                <a:latin typeface="Georgia"/>
                <a:cs typeface="Georgia"/>
              </a:rPr>
              <a:t>takes </a:t>
            </a:r>
            <a:r>
              <a:rPr sz="2000" spc="-30" dirty="0">
                <a:latin typeface="Georgia"/>
                <a:cs typeface="Georgia"/>
              </a:rPr>
              <a:t>exactly </a:t>
            </a:r>
            <a:r>
              <a:rPr sz="2000" spc="250" dirty="0">
                <a:latin typeface="Georgia"/>
                <a:cs typeface="Georgia"/>
              </a:rPr>
              <a:t>1</a:t>
            </a:r>
            <a:r>
              <a:rPr sz="2000" spc="-245" dirty="0">
                <a:latin typeface="Georgia"/>
                <a:cs typeface="Georgia"/>
              </a:rPr>
              <a:t> </a:t>
            </a:r>
            <a:r>
              <a:rPr sz="2000" spc="-40" dirty="0">
                <a:latin typeface="Georgia"/>
                <a:cs typeface="Georgia"/>
              </a:rPr>
              <a:t>argument </a:t>
            </a:r>
            <a:r>
              <a:rPr sz="2000" spc="-55" dirty="0">
                <a:latin typeface="Georgia"/>
                <a:cs typeface="Georgia"/>
              </a:rPr>
              <a:t>(0 </a:t>
            </a:r>
            <a:r>
              <a:rPr sz="2000" spc="-30" dirty="0">
                <a:latin typeface="Georgia"/>
                <a:cs typeface="Georgia"/>
              </a:rPr>
              <a:t>given)</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A53ADEB1-6C34-4555-B3A7-1A78DC8770B6}"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4" name="object 4"/>
          <p:cNvSpPr txBox="1"/>
          <p:nvPr/>
        </p:nvSpPr>
        <p:spPr>
          <a:xfrm>
            <a:off x="383540" y="1017778"/>
            <a:ext cx="8378825" cy="4502150"/>
          </a:xfrm>
          <a:prstGeom prst="rect">
            <a:avLst/>
          </a:prstGeom>
        </p:spPr>
        <p:txBody>
          <a:bodyPr vert="horz" wrap="square" lIns="0" tIns="12700" rIns="0" bIns="0" rtlCol="0">
            <a:spAutoFit/>
          </a:bodyPr>
          <a:lstStyle/>
          <a:p>
            <a:pPr marL="127000">
              <a:lnSpc>
                <a:spcPct val="100000"/>
              </a:lnSpc>
              <a:spcBef>
                <a:spcPts val="100"/>
              </a:spcBef>
            </a:pPr>
            <a:r>
              <a:rPr sz="1800" b="1" spc="-135" dirty="0">
                <a:latin typeface="Georgia"/>
                <a:cs typeface="Georgia"/>
              </a:rPr>
              <a:t>Function</a:t>
            </a:r>
            <a:r>
              <a:rPr sz="1800" b="1" spc="-65" dirty="0">
                <a:latin typeface="Georgia"/>
                <a:cs typeface="Georgia"/>
              </a:rPr>
              <a:t> </a:t>
            </a:r>
            <a:r>
              <a:rPr sz="1800" b="1" spc="-130" dirty="0">
                <a:latin typeface="Georgia"/>
                <a:cs typeface="Georgia"/>
              </a:rPr>
              <a:t>Arguments</a:t>
            </a:r>
            <a:endParaRPr sz="1800">
              <a:latin typeface="Georgia"/>
              <a:cs typeface="Georgia"/>
            </a:endParaRPr>
          </a:p>
          <a:p>
            <a:pPr>
              <a:lnSpc>
                <a:spcPct val="100000"/>
              </a:lnSpc>
              <a:spcBef>
                <a:spcPts val="40"/>
              </a:spcBef>
            </a:pPr>
            <a:endParaRPr sz="2250">
              <a:latin typeface="Times New Roman"/>
              <a:cs typeface="Times New Roman"/>
            </a:endParaRPr>
          </a:p>
          <a:p>
            <a:pPr marL="355600" marR="5080" indent="-342900" algn="just">
              <a:lnSpc>
                <a:spcPct val="100000"/>
              </a:lnSpc>
              <a:spcBef>
                <a:spcPts val="5"/>
              </a:spcBef>
              <a:buFont typeface="Arial"/>
              <a:buChar char="•"/>
              <a:tabLst>
                <a:tab pos="355600" algn="l"/>
              </a:tabLst>
            </a:pPr>
            <a:r>
              <a:rPr sz="2000" b="1" spc="-155" dirty="0">
                <a:latin typeface="Georgia"/>
                <a:cs typeface="Georgia"/>
              </a:rPr>
              <a:t>Keyword </a:t>
            </a:r>
            <a:r>
              <a:rPr sz="2000" b="1" spc="-140" dirty="0">
                <a:latin typeface="Georgia"/>
                <a:cs typeface="Georgia"/>
              </a:rPr>
              <a:t>arguments </a:t>
            </a:r>
            <a:r>
              <a:rPr sz="2000" b="1" spc="-175" dirty="0">
                <a:latin typeface="Georgia"/>
                <a:cs typeface="Georgia"/>
              </a:rPr>
              <a:t>: </a:t>
            </a:r>
            <a:r>
              <a:rPr sz="2000" spc="-30" dirty="0">
                <a:latin typeface="Georgia"/>
                <a:cs typeface="Georgia"/>
              </a:rPr>
              <a:t>Keyword </a:t>
            </a:r>
            <a:r>
              <a:rPr sz="2000" spc="-40" dirty="0">
                <a:latin typeface="Georgia"/>
                <a:cs typeface="Georgia"/>
              </a:rPr>
              <a:t>arguments </a:t>
            </a:r>
            <a:r>
              <a:rPr sz="2000" spc="-20" dirty="0">
                <a:latin typeface="Georgia"/>
                <a:cs typeface="Georgia"/>
              </a:rPr>
              <a:t>are </a:t>
            </a:r>
            <a:r>
              <a:rPr sz="2000" spc="-25" dirty="0">
                <a:latin typeface="Georgia"/>
                <a:cs typeface="Georgia"/>
              </a:rPr>
              <a:t>related </a:t>
            </a:r>
            <a:r>
              <a:rPr sz="2000" spc="-20" dirty="0">
                <a:latin typeface="Georgia"/>
                <a:cs typeface="Georgia"/>
              </a:rPr>
              <a:t>to the </a:t>
            </a:r>
            <a:r>
              <a:rPr sz="2000" spc="-45" dirty="0">
                <a:latin typeface="Georgia"/>
                <a:cs typeface="Georgia"/>
              </a:rPr>
              <a:t>function  calls. </a:t>
            </a:r>
            <a:r>
              <a:rPr sz="2000" spc="-65" dirty="0">
                <a:latin typeface="Georgia"/>
                <a:cs typeface="Georgia"/>
              </a:rPr>
              <a:t>When </a:t>
            </a:r>
            <a:r>
              <a:rPr sz="2000" spc="-30" dirty="0">
                <a:latin typeface="Georgia"/>
                <a:cs typeface="Georgia"/>
              </a:rPr>
              <a:t>you </a:t>
            </a:r>
            <a:r>
              <a:rPr sz="2000" spc="-20" dirty="0">
                <a:latin typeface="Georgia"/>
                <a:cs typeface="Georgia"/>
              </a:rPr>
              <a:t>use </a:t>
            </a:r>
            <a:r>
              <a:rPr sz="2000" spc="-10" dirty="0">
                <a:latin typeface="Georgia"/>
                <a:cs typeface="Georgia"/>
              </a:rPr>
              <a:t>keyword </a:t>
            </a:r>
            <a:r>
              <a:rPr sz="2000" spc="-40" dirty="0">
                <a:latin typeface="Georgia"/>
                <a:cs typeface="Georgia"/>
              </a:rPr>
              <a:t>arguments </a:t>
            </a:r>
            <a:r>
              <a:rPr sz="2000" spc="-50" dirty="0">
                <a:latin typeface="Georgia"/>
                <a:cs typeface="Georgia"/>
              </a:rPr>
              <a:t>in </a:t>
            </a:r>
            <a:r>
              <a:rPr sz="2000" spc="-30" dirty="0">
                <a:latin typeface="Georgia"/>
                <a:cs typeface="Georgia"/>
              </a:rPr>
              <a:t>a </a:t>
            </a:r>
            <a:r>
              <a:rPr sz="2000" spc="-45" dirty="0">
                <a:latin typeface="Georgia"/>
                <a:cs typeface="Georgia"/>
              </a:rPr>
              <a:t>function </a:t>
            </a:r>
            <a:r>
              <a:rPr sz="2000" spc="-55" dirty="0">
                <a:latin typeface="Georgia"/>
                <a:cs typeface="Georgia"/>
              </a:rPr>
              <a:t>call, </a:t>
            </a:r>
            <a:r>
              <a:rPr sz="2000" spc="-20" dirty="0">
                <a:latin typeface="Georgia"/>
                <a:cs typeface="Georgia"/>
              </a:rPr>
              <a:t>the caller  </a:t>
            </a:r>
            <a:r>
              <a:rPr sz="2000" spc="-30" dirty="0">
                <a:latin typeface="Georgia"/>
                <a:cs typeface="Georgia"/>
              </a:rPr>
              <a:t>identifies </a:t>
            </a:r>
            <a:r>
              <a:rPr sz="2000" spc="-20" dirty="0">
                <a:latin typeface="Georgia"/>
                <a:cs typeface="Georgia"/>
              </a:rPr>
              <a:t>the </a:t>
            </a:r>
            <a:r>
              <a:rPr sz="2000" spc="-40" dirty="0">
                <a:latin typeface="Georgia"/>
                <a:cs typeface="Georgia"/>
              </a:rPr>
              <a:t>arguments </a:t>
            </a:r>
            <a:r>
              <a:rPr sz="2000" spc="-15" dirty="0">
                <a:latin typeface="Georgia"/>
                <a:cs typeface="Georgia"/>
              </a:rPr>
              <a:t>by </a:t>
            </a:r>
            <a:r>
              <a:rPr sz="2000" spc="-20" dirty="0">
                <a:latin typeface="Georgia"/>
                <a:cs typeface="Georgia"/>
              </a:rPr>
              <a:t>the </a:t>
            </a:r>
            <a:r>
              <a:rPr sz="2000" spc="-30" dirty="0">
                <a:latin typeface="Georgia"/>
                <a:cs typeface="Georgia"/>
              </a:rPr>
              <a:t>parameter </a:t>
            </a:r>
            <a:r>
              <a:rPr sz="2000" spc="-70" dirty="0">
                <a:latin typeface="Georgia"/>
                <a:cs typeface="Georgia"/>
              </a:rPr>
              <a:t>name. </a:t>
            </a:r>
            <a:r>
              <a:rPr sz="2000" spc="-40" dirty="0">
                <a:latin typeface="Georgia"/>
                <a:cs typeface="Georgia"/>
              </a:rPr>
              <a:t>This </a:t>
            </a:r>
            <a:r>
              <a:rPr sz="2000" spc="-15" dirty="0">
                <a:latin typeface="Georgia"/>
                <a:cs typeface="Georgia"/>
              </a:rPr>
              <a:t>allows </a:t>
            </a:r>
            <a:r>
              <a:rPr sz="2000" spc="-25" dirty="0">
                <a:latin typeface="Georgia"/>
                <a:cs typeface="Georgia"/>
              </a:rPr>
              <a:t>you to </a:t>
            </a:r>
            <a:r>
              <a:rPr sz="2000" spc="-20" dirty="0">
                <a:latin typeface="Georgia"/>
                <a:cs typeface="Georgia"/>
              </a:rPr>
              <a:t>skip  </a:t>
            </a:r>
            <a:r>
              <a:rPr sz="2000" spc="-40" dirty="0">
                <a:latin typeface="Georgia"/>
                <a:cs typeface="Georgia"/>
              </a:rPr>
              <a:t>arguments </a:t>
            </a:r>
            <a:r>
              <a:rPr sz="2000" spc="-5" dirty="0">
                <a:latin typeface="Georgia"/>
                <a:cs typeface="Georgia"/>
              </a:rPr>
              <a:t>or </a:t>
            </a:r>
            <a:r>
              <a:rPr sz="2000" spc="-25" dirty="0">
                <a:latin typeface="Georgia"/>
                <a:cs typeface="Georgia"/>
              </a:rPr>
              <a:t>place </a:t>
            </a:r>
            <a:r>
              <a:rPr sz="2000" spc="-45" dirty="0">
                <a:latin typeface="Georgia"/>
                <a:cs typeface="Georgia"/>
              </a:rPr>
              <a:t>them </a:t>
            </a:r>
            <a:r>
              <a:rPr sz="2000" spc="-30" dirty="0">
                <a:latin typeface="Georgia"/>
                <a:cs typeface="Georgia"/>
              </a:rPr>
              <a:t>out </a:t>
            </a:r>
            <a:r>
              <a:rPr sz="2000" spc="-35" dirty="0">
                <a:latin typeface="Georgia"/>
                <a:cs typeface="Georgia"/>
              </a:rPr>
              <a:t>of </a:t>
            </a:r>
            <a:r>
              <a:rPr sz="2000" spc="-15" dirty="0">
                <a:latin typeface="Georgia"/>
                <a:cs typeface="Georgia"/>
              </a:rPr>
              <a:t>order </a:t>
            </a:r>
            <a:r>
              <a:rPr sz="2000" spc="-20" dirty="0">
                <a:latin typeface="Georgia"/>
                <a:cs typeface="Georgia"/>
              </a:rPr>
              <a:t>because the </a:t>
            </a:r>
            <a:r>
              <a:rPr sz="2000" spc="-40" dirty="0">
                <a:latin typeface="Georgia"/>
                <a:cs typeface="Georgia"/>
              </a:rPr>
              <a:t>Python </a:t>
            </a:r>
            <a:r>
              <a:rPr sz="2000" spc="-25" dirty="0">
                <a:latin typeface="Georgia"/>
                <a:cs typeface="Georgia"/>
              </a:rPr>
              <a:t>interpreter is  able</a:t>
            </a:r>
            <a:r>
              <a:rPr sz="2000" spc="-55" dirty="0">
                <a:latin typeface="Georgia"/>
                <a:cs typeface="Georgia"/>
              </a:rPr>
              <a:t> </a:t>
            </a:r>
            <a:r>
              <a:rPr sz="2000" spc="-20" dirty="0">
                <a:latin typeface="Georgia"/>
                <a:cs typeface="Georgia"/>
              </a:rPr>
              <a:t>to</a:t>
            </a:r>
            <a:r>
              <a:rPr sz="2000" spc="-55" dirty="0">
                <a:latin typeface="Georgia"/>
                <a:cs typeface="Georgia"/>
              </a:rPr>
              <a:t> </a:t>
            </a:r>
            <a:r>
              <a:rPr sz="2000" spc="-20" dirty="0">
                <a:latin typeface="Georgia"/>
                <a:cs typeface="Georgia"/>
              </a:rPr>
              <a:t>use</a:t>
            </a:r>
            <a:r>
              <a:rPr sz="2000" spc="-55" dirty="0">
                <a:latin typeface="Georgia"/>
                <a:cs typeface="Georgia"/>
              </a:rPr>
              <a:t> </a:t>
            </a:r>
            <a:r>
              <a:rPr sz="2000" spc="-20" dirty="0">
                <a:latin typeface="Georgia"/>
                <a:cs typeface="Georgia"/>
              </a:rPr>
              <a:t>the</a:t>
            </a:r>
            <a:r>
              <a:rPr sz="2000" spc="-55" dirty="0">
                <a:latin typeface="Georgia"/>
                <a:cs typeface="Georgia"/>
              </a:rPr>
              <a:t> </a:t>
            </a:r>
            <a:r>
              <a:rPr sz="2000" spc="-10" dirty="0">
                <a:latin typeface="Georgia"/>
                <a:cs typeface="Georgia"/>
              </a:rPr>
              <a:t>keywords</a:t>
            </a:r>
            <a:r>
              <a:rPr sz="2000" spc="-45" dirty="0">
                <a:latin typeface="Georgia"/>
                <a:cs typeface="Georgia"/>
              </a:rPr>
              <a:t> </a:t>
            </a:r>
            <a:r>
              <a:rPr sz="2000" spc="-25" dirty="0">
                <a:latin typeface="Georgia"/>
                <a:cs typeface="Georgia"/>
              </a:rPr>
              <a:t>provided</a:t>
            </a:r>
            <a:r>
              <a:rPr sz="2000" spc="-70" dirty="0">
                <a:latin typeface="Georgia"/>
                <a:cs typeface="Georgia"/>
              </a:rPr>
              <a:t> </a:t>
            </a:r>
            <a:r>
              <a:rPr sz="2000" spc="-20" dirty="0">
                <a:latin typeface="Georgia"/>
                <a:cs typeface="Georgia"/>
              </a:rPr>
              <a:t>to</a:t>
            </a:r>
            <a:r>
              <a:rPr sz="2000" spc="-60" dirty="0">
                <a:latin typeface="Georgia"/>
                <a:cs typeface="Georgia"/>
              </a:rPr>
              <a:t> </a:t>
            </a:r>
            <a:r>
              <a:rPr sz="2000" spc="-50" dirty="0">
                <a:latin typeface="Georgia"/>
                <a:cs typeface="Georgia"/>
              </a:rPr>
              <a:t>match</a:t>
            </a:r>
            <a:r>
              <a:rPr sz="2000" spc="-70" dirty="0">
                <a:latin typeface="Georgia"/>
                <a:cs typeface="Georgia"/>
              </a:rPr>
              <a:t> </a:t>
            </a:r>
            <a:r>
              <a:rPr sz="2000" spc="-20" dirty="0">
                <a:latin typeface="Georgia"/>
                <a:cs typeface="Georgia"/>
              </a:rPr>
              <a:t>the</a:t>
            </a:r>
            <a:r>
              <a:rPr sz="2000" spc="-70" dirty="0">
                <a:latin typeface="Georgia"/>
                <a:cs typeface="Georgia"/>
              </a:rPr>
              <a:t> </a:t>
            </a:r>
            <a:r>
              <a:rPr sz="2000" spc="-30" dirty="0">
                <a:latin typeface="Georgia"/>
                <a:cs typeface="Georgia"/>
              </a:rPr>
              <a:t>values</a:t>
            </a:r>
            <a:r>
              <a:rPr sz="2000" spc="-35" dirty="0">
                <a:latin typeface="Georgia"/>
                <a:cs typeface="Georgia"/>
              </a:rPr>
              <a:t> </a:t>
            </a:r>
            <a:r>
              <a:rPr sz="2000" spc="-10" dirty="0">
                <a:latin typeface="Georgia"/>
                <a:cs typeface="Georgia"/>
              </a:rPr>
              <a:t>with</a:t>
            </a:r>
            <a:r>
              <a:rPr sz="2000" spc="-50" dirty="0">
                <a:latin typeface="Georgia"/>
                <a:cs typeface="Georgia"/>
              </a:rPr>
              <a:t> </a:t>
            </a:r>
            <a:r>
              <a:rPr sz="2000" spc="-35" dirty="0">
                <a:latin typeface="Georgia"/>
                <a:cs typeface="Georgia"/>
              </a:rPr>
              <a:t>parameters.</a:t>
            </a:r>
            <a:endParaRPr sz="2000">
              <a:latin typeface="Georgia"/>
              <a:cs typeface="Georgia"/>
            </a:endParaRPr>
          </a:p>
          <a:p>
            <a:pPr>
              <a:lnSpc>
                <a:spcPct val="100000"/>
              </a:lnSpc>
            </a:pPr>
            <a:endParaRPr sz="2350">
              <a:latin typeface="Times New Roman"/>
              <a:cs typeface="Times New Roman"/>
            </a:endParaRPr>
          </a:p>
          <a:p>
            <a:pPr marL="12700">
              <a:lnSpc>
                <a:spcPct val="100000"/>
              </a:lnSpc>
              <a:spcBef>
                <a:spcPts val="5"/>
              </a:spcBef>
            </a:pPr>
            <a:r>
              <a:rPr sz="1600" spc="-60" dirty="0">
                <a:latin typeface="Georgia"/>
                <a:cs typeface="Georgia"/>
              </a:rPr>
              <a:t>For</a:t>
            </a:r>
            <a:r>
              <a:rPr sz="1600" spc="-30" dirty="0">
                <a:latin typeface="Georgia"/>
                <a:cs typeface="Georgia"/>
              </a:rPr>
              <a:t> </a:t>
            </a:r>
            <a:r>
              <a:rPr sz="1600" spc="-55" dirty="0">
                <a:latin typeface="Georgia"/>
                <a:cs typeface="Georgia"/>
              </a:rPr>
              <a:t>Example:</a:t>
            </a:r>
            <a:endParaRPr sz="1600">
              <a:latin typeface="Georgia"/>
              <a:cs typeface="Georgia"/>
            </a:endParaRPr>
          </a:p>
          <a:p>
            <a:pPr marL="12700">
              <a:lnSpc>
                <a:spcPct val="100000"/>
              </a:lnSpc>
              <a:spcBef>
                <a:spcPts val="385"/>
              </a:spcBef>
            </a:pPr>
            <a:r>
              <a:rPr sz="1600" spc="-25" dirty="0">
                <a:latin typeface="Georgia"/>
                <a:cs typeface="Georgia"/>
              </a:rPr>
              <a:t>def </a:t>
            </a:r>
            <a:r>
              <a:rPr sz="1600" spc="-30" dirty="0">
                <a:latin typeface="Georgia"/>
                <a:cs typeface="Georgia"/>
              </a:rPr>
              <a:t>printme( </a:t>
            </a:r>
            <a:r>
              <a:rPr sz="1600" spc="-5" dirty="0">
                <a:latin typeface="Georgia"/>
                <a:cs typeface="Georgia"/>
              </a:rPr>
              <a:t>str</a:t>
            </a:r>
            <a:r>
              <a:rPr sz="1600" spc="-60" dirty="0">
                <a:latin typeface="Georgia"/>
                <a:cs typeface="Georgia"/>
              </a:rPr>
              <a:t> </a:t>
            </a:r>
            <a:r>
              <a:rPr sz="1600" spc="-35" dirty="0">
                <a:latin typeface="Georgia"/>
                <a:cs typeface="Georgia"/>
              </a:rPr>
              <a:t>):</a:t>
            </a:r>
            <a:endParaRPr sz="1600">
              <a:latin typeface="Georgia"/>
              <a:cs typeface="Georgia"/>
            </a:endParaRPr>
          </a:p>
          <a:p>
            <a:pPr marL="144780" marR="4260850">
              <a:lnSpc>
                <a:spcPct val="120000"/>
              </a:lnSpc>
            </a:pPr>
            <a:r>
              <a:rPr sz="1600" spc="-40" dirty="0">
                <a:latin typeface="Georgia"/>
                <a:cs typeface="Georgia"/>
              </a:rPr>
              <a:t>"This </a:t>
            </a:r>
            <a:r>
              <a:rPr sz="1600" spc="-25" dirty="0">
                <a:latin typeface="Georgia"/>
                <a:cs typeface="Georgia"/>
              </a:rPr>
              <a:t>prints </a:t>
            </a:r>
            <a:r>
              <a:rPr sz="1600" spc="-30" dirty="0">
                <a:latin typeface="Georgia"/>
                <a:cs typeface="Georgia"/>
              </a:rPr>
              <a:t>a </a:t>
            </a:r>
            <a:r>
              <a:rPr sz="1600" spc="-20" dirty="0">
                <a:latin typeface="Georgia"/>
                <a:cs typeface="Georgia"/>
              </a:rPr>
              <a:t>passed string </a:t>
            </a:r>
            <a:r>
              <a:rPr sz="1600" spc="-35" dirty="0">
                <a:latin typeface="Georgia"/>
                <a:cs typeface="Georgia"/>
              </a:rPr>
              <a:t>into </a:t>
            </a:r>
            <a:r>
              <a:rPr sz="1600" spc="-30" dirty="0">
                <a:latin typeface="Georgia"/>
                <a:cs typeface="Georgia"/>
              </a:rPr>
              <a:t>this </a:t>
            </a:r>
            <a:r>
              <a:rPr sz="1600" spc="-45" dirty="0">
                <a:latin typeface="Georgia"/>
                <a:cs typeface="Georgia"/>
              </a:rPr>
              <a:t>function"  </a:t>
            </a:r>
            <a:r>
              <a:rPr sz="1600" spc="-30" dirty="0">
                <a:latin typeface="Georgia"/>
                <a:cs typeface="Georgia"/>
              </a:rPr>
              <a:t>print </a:t>
            </a:r>
            <a:r>
              <a:rPr sz="1600" spc="-5" dirty="0">
                <a:latin typeface="Georgia"/>
                <a:cs typeface="Georgia"/>
              </a:rPr>
              <a:t>str</a:t>
            </a:r>
            <a:endParaRPr sz="1600">
              <a:latin typeface="Georgia"/>
              <a:cs typeface="Georgia"/>
            </a:endParaRPr>
          </a:p>
          <a:p>
            <a:pPr marL="144780">
              <a:lnSpc>
                <a:spcPct val="100000"/>
              </a:lnSpc>
              <a:spcBef>
                <a:spcPts val="384"/>
              </a:spcBef>
            </a:pPr>
            <a:r>
              <a:rPr sz="1600" spc="-30" dirty="0">
                <a:latin typeface="Georgia"/>
                <a:cs typeface="Georgia"/>
              </a:rPr>
              <a:t>return;</a:t>
            </a:r>
            <a:endParaRPr sz="1600">
              <a:latin typeface="Georgia"/>
              <a:cs typeface="Georgia"/>
            </a:endParaRPr>
          </a:p>
          <a:p>
            <a:pPr marL="12700" marR="5218430">
              <a:lnSpc>
                <a:spcPts val="2310"/>
              </a:lnSpc>
              <a:spcBef>
                <a:spcPts val="135"/>
              </a:spcBef>
            </a:pPr>
            <a:r>
              <a:rPr sz="1600" spc="-45" dirty="0">
                <a:latin typeface="Georgia"/>
                <a:cs typeface="Georgia"/>
              </a:rPr>
              <a:t># </a:t>
            </a:r>
            <a:r>
              <a:rPr sz="1600" spc="-40" dirty="0">
                <a:latin typeface="Georgia"/>
                <a:cs typeface="Georgia"/>
              </a:rPr>
              <a:t>Now </a:t>
            </a:r>
            <a:r>
              <a:rPr sz="1600" spc="-30" dirty="0">
                <a:latin typeface="Georgia"/>
                <a:cs typeface="Georgia"/>
              </a:rPr>
              <a:t>you </a:t>
            </a:r>
            <a:r>
              <a:rPr sz="1600" spc="-35" dirty="0">
                <a:latin typeface="Georgia"/>
                <a:cs typeface="Georgia"/>
              </a:rPr>
              <a:t>can </a:t>
            </a:r>
            <a:r>
              <a:rPr sz="1600" spc="-30" dirty="0">
                <a:latin typeface="Georgia"/>
                <a:cs typeface="Georgia"/>
              </a:rPr>
              <a:t>call </a:t>
            </a:r>
            <a:r>
              <a:rPr sz="1600" spc="-35" dirty="0">
                <a:latin typeface="Georgia"/>
                <a:cs typeface="Georgia"/>
              </a:rPr>
              <a:t>printme </a:t>
            </a:r>
            <a:r>
              <a:rPr sz="1600" spc="-40" dirty="0">
                <a:latin typeface="Georgia"/>
                <a:cs typeface="Georgia"/>
              </a:rPr>
              <a:t>function  </a:t>
            </a:r>
            <a:r>
              <a:rPr sz="1600" spc="-30" dirty="0">
                <a:latin typeface="Georgia"/>
                <a:cs typeface="Georgia"/>
              </a:rPr>
              <a:t>printme( </a:t>
            </a:r>
            <a:r>
              <a:rPr sz="1600" spc="-5" dirty="0">
                <a:latin typeface="Georgia"/>
                <a:cs typeface="Georgia"/>
              </a:rPr>
              <a:t>str </a:t>
            </a:r>
            <a:r>
              <a:rPr sz="1600" spc="-150" dirty="0">
                <a:latin typeface="Georgia"/>
                <a:cs typeface="Georgia"/>
              </a:rPr>
              <a:t>= </a:t>
            </a:r>
            <a:r>
              <a:rPr sz="1600" spc="-75" dirty="0">
                <a:latin typeface="Georgia"/>
                <a:cs typeface="Georgia"/>
              </a:rPr>
              <a:t>"My</a:t>
            </a:r>
            <a:r>
              <a:rPr sz="1600" spc="-180" dirty="0">
                <a:latin typeface="Georgia"/>
                <a:cs typeface="Georgia"/>
              </a:rPr>
              <a:t> </a:t>
            </a:r>
            <a:r>
              <a:rPr sz="1600" spc="-20" dirty="0">
                <a:latin typeface="Georgia"/>
                <a:cs typeface="Georgia"/>
              </a:rPr>
              <a:t>string")</a:t>
            </a:r>
            <a:endParaRPr sz="16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C54B8590-C84E-45A6-B6AE-4A5BA9484BB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4" name="object 4"/>
          <p:cNvSpPr txBox="1"/>
          <p:nvPr/>
        </p:nvSpPr>
        <p:spPr>
          <a:xfrm>
            <a:off x="383540" y="1017778"/>
            <a:ext cx="8378190" cy="5573395"/>
          </a:xfrm>
          <a:prstGeom prst="rect">
            <a:avLst/>
          </a:prstGeom>
        </p:spPr>
        <p:txBody>
          <a:bodyPr vert="horz" wrap="square" lIns="0" tIns="12700" rIns="0" bIns="0" rtlCol="0">
            <a:spAutoFit/>
          </a:bodyPr>
          <a:lstStyle/>
          <a:p>
            <a:pPr marL="127000">
              <a:lnSpc>
                <a:spcPct val="100000"/>
              </a:lnSpc>
              <a:spcBef>
                <a:spcPts val="100"/>
              </a:spcBef>
            </a:pPr>
            <a:r>
              <a:rPr sz="1800" b="1" spc="-135" dirty="0">
                <a:latin typeface="Georgia"/>
                <a:cs typeface="Georgia"/>
              </a:rPr>
              <a:t>Function</a:t>
            </a:r>
            <a:r>
              <a:rPr sz="1800" b="1" spc="-65" dirty="0">
                <a:latin typeface="Georgia"/>
                <a:cs typeface="Georgia"/>
              </a:rPr>
              <a:t> </a:t>
            </a:r>
            <a:r>
              <a:rPr sz="1800" b="1" spc="-130" dirty="0">
                <a:latin typeface="Georgia"/>
                <a:cs typeface="Georgia"/>
              </a:rPr>
              <a:t>Arguments</a:t>
            </a:r>
            <a:endParaRPr sz="1800">
              <a:latin typeface="Georgia"/>
              <a:cs typeface="Georgia"/>
            </a:endParaRPr>
          </a:p>
          <a:p>
            <a:pPr>
              <a:lnSpc>
                <a:spcPct val="100000"/>
              </a:lnSpc>
              <a:spcBef>
                <a:spcPts val="40"/>
              </a:spcBef>
            </a:pPr>
            <a:endParaRPr sz="2250">
              <a:latin typeface="Times New Roman"/>
              <a:cs typeface="Times New Roman"/>
            </a:endParaRPr>
          </a:p>
          <a:p>
            <a:pPr marL="355600" marR="5080" indent="-342900" algn="just">
              <a:lnSpc>
                <a:spcPct val="100000"/>
              </a:lnSpc>
              <a:spcBef>
                <a:spcPts val="5"/>
              </a:spcBef>
              <a:buFont typeface="Arial"/>
              <a:buChar char="•"/>
              <a:tabLst>
                <a:tab pos="355600" algn="l"/>
              </a:tabLst>
            </a:pPr>
            <a:r>
              <a:rPr sz="2000" b="1" spc="-130" dirty="0">
                <a:latin typeface="Georgia"/>
                <a:cs typeface="Georgia"/>
              </a:rPr>
              <a:t>Default </a:t>
            </a:r>
            <a:r>
              <a:rPr sz="2000" b="1" spc="-135" dirty="0">
                <a:latin typeface="Georgia"/>
                <a:cs typeface="Georgia"/>
              </a:rPr>
              <a:t>arguments </a:t>
            </a:r>
            <a:r>
              <a:rPr sz="2000" b="1" spc="-175" dirty="0">
                <a:latin typeface="Georgia"/>
                <a:cs typeface="Georgia"/>
              </a:rPr>
              <a:t>: </a:t>
            </a:r>
            <a:r>
              <a:rPr sz="2000" spc="-95" dirty="0">
                <a:latin typeface="Georgia"/>
                <a:cs typeface="Georgia"/>
              </a:rPr>
              <a:t>A </a:t>
            </a:r>
            <a:r>
              <a:rPr sz="2000" spc="-40" dirty="0">
                <a:latin typeface="Georgia"/>
                <a:cs typeface="Georgia"/>
              </a:rPr>
              <a:t>default </a:t>
            </a:r>
            <a:r>
              <a:rPr sz="2000" spc="-45" dirty="0">
                <a:latin typeface="Georgia"/>
                <a:cs typeface="Georgia"/>
              </a:rPr>
              <a:t>argument </a:t>
            </a:r>
            <a:r>
              <a:rPr sz="2000" spc="-20" dirty="0">
                <a:latin typeface="Georgia"/>
                <a:cs typeface="Georgia"/>
              </a:rPr>
              <a:t>is </a:t>
            </a:r>
            <a:r>
              <a:rPr sz="2000" spc="-55" dirty="0">
                <a:latin typeface="Georgia"/>
                <a:cs typeface="Georgia"/>
              </a:rPr>
              <a:t>an </a:t>
            </a:r>
            <a:r>
              <a:rPr sz="2000" spc="-40" dirty="0">
                <a:latin typeface="Georgia"/>
                <a:cs typeface="Georgia"/>
              </a:rPr>
              <a:t>argument </a:t>
            </a:r>
            <a:r>
              <a:rPr sz="2000" spc="-35" dirty="0">
                <a:latin typeface="Georgia"/>
                <a:cs typeface="Georgia"/>
              </a:rPr>
              <a:t>that </a:t>
            </a:r>
            <a:r>
              <a:rPr sz="2000" spc="-30" dirty="0">
                <a:latin typeface="Georgia"/>
                <a:cs typeface="Georgia"/>
              </a:rPr>
              <a:t>assumes a  </a:t>
            </a:r>
            <a:r>
              <a:rPr sz="2000" spc="-35" dirty="0">
                <a:latin typeface="Georgia"/>
                <a:cs typeface="Georgia"/>
              </a:rPr>
              <a:t>default </a:t>
            </a:r>
            <a:r>
              <a:rPr sz="2000" spc="-30" dirty="0">
                <a:latin typeface="Georgia"/>
                <a:cs typeface="Georgia"/>
              </a:rPr>
              <a:t>value </a:t>
            </a:r>
            <a:r>
              <a:rPr sz="2000" spc="-40" dirty="0">
                <a:latin typeface="Georgia"/>
                <a:cs typeface="Georgia"/>
              </a:rPr>
              <a:t>if </a:t>
            </a:r>
            <a:r>
              <a:rPr sz="2000" spc="-30" dirty="0">
                <a:latin typeface="Georgia"/>
                <a:cs typeface="Georgia"/>
              </a:rPr>
              <a:t>a value </a:t>
            </a:r>
            <a:r>
              <a:rPr sz="2000" spc="-20" dirty="0">
                <a:latin typeface="Georgia"/>
                <a:cs typeface="Georgia"/>
              </a:rPr>
              <a:t>is </a:t>
            </a:r>
            <a:r>
              <a:rPr sz="2000" spc="-40" dirty="0">
                <a:latin typeface="Georgia"/>
                <a:cs typeface="Georgia"/>
              </a:rPr>
              <a:t>not </a:t>
            </a:r>
            <a:r>
              <a:rPr sz="2000" spc="-25" dirty="0">
                <a:latin typeface="Georgia"/>
                <a:cs typeface="Georgia"/>
              </a:rPr>
              <a:t>provided </a:t>
            </a:r>
            <a:r>
              <a:rPr sz="2000" spc="-50" dirty="0">
                <a:latin typeface="Georgia"/>
                <a:cs typeface="Georgia"/>
              </a:rPr>
              <a:t>in </a:t>
            </a:r>
            <a:r>
              <a:rPr sz="2000" spc="-20" dirty="0">
                <a:latin typeface="Georgia"/>
                <a:cs typeface="Georgia"/>
              </a:rPr>
              <a:t>the </a:t>
            </a:r>
            <a:r>
              <a:rPr sz="2000" spc="-45" dirty="0">
                <a:latin typeface="Georgia"/>
                <a:cs typeface="Georgia"/>
              </a:rPr>
              <a:t>function </a:t>
            </a:r>
            <a:r>
              <a:rPr sz="2000" spc="-35" dirty="0">
                <a:latin typeface="Georgia"/>
                <a:cs typeface="Georgia"/>
              </a:rPr>
              <a:t>call </a:t>
            </a:r>
            <a:r>
              <a:rPr sz="2000" spc="-30" dirty="0">
                <a:latin typeface="Georgia"/>
                <a:cs typeface="Georgia"/>
              </a:rPr>
              <a:t>for </a:t>
            </a:r>
            <a:r>
              <a:rPr sz="2000" spc="-35" dirty="0">
                <a:latin typeface="Georgia"/>
                <a:cs typeface="Georgia"/>
              </a:rPr>
              <a:t>that  </a:t>
            </a:r>
            <a:r>
              <a:rPr sz="2000" spc="-45" dirty="0">
                <a:latin typeface="Georgia"/>
                <a:cs typeface="Georgia"/>
              </a:rPr>
              <a:t>argument.</a:t>
            </a:r>
            <a:endParaRPr sz="2000">
              <a:latin typeface="Georgia"/>
              <a:cs typeface="Georgia"/>
            </a:endParaRPr>
          </a:p>
          <a:p>
            <a:pPr marL="355600" indent="-342900">
              <a:lnSpc>
                <a:spcPct val="100000"/>
              </a:lnSpc>
              <a:spcBef>
                <a:spcPts val="480"/>
              </a:spcBef>
              <a:buFont typeface="Arial"/>
              <a:buChar char="•"/>
              <a:tabLst>
                <a:tab pos="354965" algn="l"/>
                <a:tab pos="355600" algn="l"/>
              </a:tabLst>
            </a:pPr>
            <a:r>
              <a:rPr sz="2000" spc="-70" dirty="0">
                <a:latin typeface="Georgia"/>
                <a:cs typeface="Georgia"/>
              </a:rPr>
              <a:t>For </a:t>
            </a:r>
            <a:r>
              <a:rPr sz="2000" spc="-60" dirty="0">
                <a:latin typeface="Georgia"/>
                <a:cs typeface="Georgia"/>
              </a:rPr>
              <a:t>Example</a:t>
            </a:r>
            <a:r>
              <a:rPr sz="2000" spc="-80" dirty="0">
                <a:latin typeface="Georgia"/>
                <a:cs typeface="Georgia"/>
              </a:rPr>
              <a:t> </a:t>
            </a:r>
            <a:r>
              <a:rPr sz="2000" spc="-100" dirty="0">
                <a:latin typeface="Georgia"/>
                <a:cs typeface="Georgia"/>
              </a:rPr>
              <a:t>:</a:t>
            </a:r>
            <a:endParaRPr sz="2000">
              <a:latin typeface="Georgia"/>
              <a:cs typeface="Georgia"/>
            </a:endParaRPr>
          </a:p>
          <a:p>
            <a:pPr marL="12700" marR="5008245">
              <a:lnSpc>
                <a:spcPct val="120000"/>
              </a:lnSpc>
            </a:pPr>
            <a:r>
              <a:rPr sz="2000" spc="-50" dirty="0">
                <a:latin typeface="Georgia"/>
                <a:cs typeface="Georgia"/>
              </a:rPr>
              <a:t># </a:t>
            </a:r>
            <a:r>
              <a:rPr sz="2000" spc="-55" dirty="0">
                <a:latin typeface="Georgia"/>
                <a:cs typeface="Georgia"/>
              </a:rPr>
              <a:t>Function </a:t>
            </a:r>
            <a:r>
              <a:rPr sz="2000" spc="-35" dirty="0">
                <a:latin typeface="Georgia"/>
                <a:cs typeface="Georgia"/>
              </a:rPr>
              <a:t>definition </a:t>
            </a:r>
            <a:r>
              <a:rPr sz="2000" spc="-20" dirty="0">
                <a:latin typeface="Georgia"/>
                <a:cs typeface="Georgia"/>
              </a:rPr>
              <a:t>is here  </a:t>
            </a:r>
            <a:r>
              <a:rPr sz="2000" spc="-25" dirty="0">
                <a:latin typeface="Georgia"/>
                <a:cs typeface="Georgia"/>
              </a:rPr>
              <a:t>def </a:t>
            </a:r>
            <a:r>
              <a:rPr sz="2000" spc="-35" dirty="0">
                <a:latin typeface="Georgia"/>
                <a:cs typeface="Georgia"/>
              </a:rPr>
              <a:t>printinfo( </a:t>
            </a:r>
            <a:r>
              <a:rPr sz="2000" spc="-65" dirty="0">
                <a:latin typeface="Georgia"/>
                <a:cs typeface="Georgia"/>
              </a:rPr>
              <a:t>name, </a:t>
            </a:r>
            <a:r>
              <a:rPr sz="2000" spc="-15" dirty="0">
                <a:latin typeface="Georgia"/>
                <a:cs typeface="Georgia"/>
              </a:rPr>
              <a:t>age </a:t>
            </a:r>
            <a:r>
              <a:rPr sz="2000" spc="-180" dirty="0">
                <a:latin typeface="Georgia"/>
                <a:cs typeface="Georgia"/>
              </a:rPr>
              <a:t>= </a:t>
            </a:r>
            <a:r>
              <a:rPr sz="2000" spc="20" dirty="0">
                <a:latin typeface="Georgia"/>
                <a:cs typeface="Georgia"/>
              </a:rPr>
              <a:t>35</a:t>
            </a:r>
            <a:r>
              <a:rPr sz="2000" spc="-50" dirty="0">
                <a:latin typeface="Georgia"/>
                <a:cs typeface="Georgia"/>
              </a:rPr>
              <a:t> </a:t>
            </a:r>
            <a:r>
              <a:rPr sz="2000" spc="-45" dirty="0">
                <a:latin typeface="Georgia"/>
                <a:cs typeface="Georgia"/>
              </a:rPr>
              <a:t>):</a:t>
            </a:r>
            <a:endParaRPr sz="2000">
              <a:latin typeface="Georgia"/>
              <a:cs typeface="Georgia"/>
            </a:endParaRPr>
          </a:p>
          <a:p>
            <a:pPr marL="178435">
              <a:lnSpc>
                <a:spcPct val="100000"/>
              </a:lnSpc>
              <a:spcBef>
                <a:spcPts val="484"/>
              </a:spcBef>
            </a:pPr>
            <a:r>
              <a:rPr sz="2000" spc="-40" dirty="0">
                <a:latin typeface="Georgia"/>
                <a:cs typeface="Georgia"/>
              </a:rPr>
              <a:t>"This </a:t>
            </a:r>
            <a:r>
              <a:rPr sz="2000" spc="-25" dirty="0">
                <a:latin typeface="Georgia"/>
                <a:cs typeface="Georgia"/>
              </a:rPr>
              <a:t>prints </a:t>
            </a:r>
            <a:r>
              <a:rPr sz="2000" spc="-30" dirty="0">
                <a:latin typeface="Georgia"/>
                <a:cs typeface="Georgia"/>
              </a:rPr>
              <a:t>a </a:t>
            </a:r>
            <a:r>
              <a:rPr sz="2000" spc="-20" dirty="0">
                <a:latin typeface="Georgia"/>
                <a:cs typeface="Georgia"/>
              </a:rPr>
              <a:t>passed </a:t>
            </a:r>
            <a:r>
              <a:rPr sz="2000" spc="-45" dirty="0">
                <a:latin typeface="Georgia"/>
                <a:cs typeface="Georgia"/>
              </a:rPr>
              <a:t>info </a:t>
            </a:r>
            <a:r>
              <a:rPr sz="2000" spc="-35" dirty="0">
                <a:latin typeface="Georgia"/>
                <a:cs typeface="Georgia"/>
              </a:rPr>
              <a:t>into </a:t>
            </a:r>
            <a:r>
              <a:rPr sz="2000" spc="-30" dirty="0">
                <a:latin typeface="Georgia"/>
                <a:cs typeface="Georgia"/>
              </a:rPr>
              <a:t>this</a:t>
            </a:r>
            <a:r>
              <a:rPr sz="2000" spc="-235" dirty="0">
                <a:latin typeface="Georgia"/>
                <a:cs typeface="Georgia"/>
              </a:rPr>
              <a:t> </a:t>
            </a:r>
            <a:r>
              <a:rPr sz="2000" spc="-45" dirty="0">
                <a:latin typeface="Georgia"/>
                <a:cs typeface="Georgia"/>
              </a:rPr>
              <a:t>function"</a:t>
            </a:r>
            <a:endParaRPr sz="2000">
              <a:latin typeface="Georgia"/>
              <a:cs typeface="Georgia"/>
            </a:endParaRPr>
          </a:p>
          <a:p>
            <a:pPr marL="178435" marR="5927725">
              <a:lnSpc>
                <a:spcPct val="120000"/>
              </a:lnSpc>
            </a:pPr>
            <a:r>
              <a:rPr sz="2000" spc="-30" dirty="0">
                <a:latin typeface="Georgia"/>
                <a:cs typeface="Georgia"/>
              </a:rPr>
              <a:t>print </a:t>
            </a:r>
            <a:r>
              <a:rPr sz="2000" spc="-75" dirty="0">
                <a:latin typeface="Georgia"/>
                <a:cs typeface="Georgia"/>
              </a:rPr>
              <a:t>"Name: </a:t>
            </a:r>
            <a:r>
              <a:rPr sz="2000" spc="-85" dirty="0">
                <a:latin typeface="Georgia"/>
                <a:cs typeface="Georgia"/>
              </a:rPr>
              <a:t>", </a:t>
            </a:r>
            <a:r>
              <a:rPr sz="2000" spc="-50" dirty="0">
                <a:latin typeface="Georgia"/>
                <a:cs typeface="Georgia"/>
              </a:rPr>
              <a:t>name  </a:t>
            </a:r>
            <a:r>
              <a:rPr sz="2000" spc="-30" dirty="0">
                <a:latin typeface="Georgia"/>
                <a:cs typeface="Georgia"/>
              </a:rPr>
              <a:t>print </a:t>
            </a:r>
            <a:r>
              <a:rPr sz="2000" spc="-110" dirty="0">
                <a:latin typeface="Georgia"/>
                <a:cs typeface="Georgia"/>
              </a:rPr>
              <a:t>"Age </a:t>
            </a:r>
            <a:r>
              <a:rPr sz="2000" spc="-85" dirty="0">
                <a:latin typeface="Georgia"/>
                <a:cs typeface="Georgia"/>
              </a:rPr>
              <a:t>", </a:t>
            </a:r>
            <a:r>
              <a:rPr sz="2000" spc="-15" dirty="0">
                <a:latin typeface="Georgia"/>
                <a:cs typeface="Georgia"/>
              </a:rPr>
              <a:t>age  </a:t>
            </a:r>
            <a:r>
              <a:rPr sz="2000" spc="-35" dirty="0">
                <a:latin typeface="Georgia"/>
                <a:cs typeface="Georgia"/>
              </a:rPr>
              <a:t>return;</a:t>
            </a:r>
            <a:endParaRPr sz="2000">
              <a:latin typeface="Georgia"/>
              <a:cs typeface="Georgia"/>
            </a:endParaRPr>
          </a:p>
          <a:p>
            <a:pPr>
              <a:lnSpc>
                <a:spcPct val="100000"/>
              </a:lnSpc>
              <a:spcBef>
                <a:spcPts val="5"/>
              </a:spcBef>
            </a:pPr>
            <a:endParaRPr sz="2500">
              <a:latin typeface="Times New Roman"/>
              <a:cs typeface="Times New Roman"/>
            </a:endParaRPr>
          </a:p>
          <a:p>
            <a:pPr marL="12700" marR="4342765">
              <a:lnSpc>
                <a:spcPct val="120000"/>
              </a:lnSpc>
            </a:pPr>
            <a:r>
              <a:rPr sz="2000" spc="-50" dirty="0">
                <a:latin typeface="Georgia"/>
                <a:cs typeface="Georgia"/>
              </a:rPr>
              <a:t># </a:t>
            </a:r>
            <a:r>
              <a:rPr sz="2000" spc="-40" dirty="0">
                <a:latin typeface="Georgia"/>
                <a:cs typeface="Georgia"/>
              </a:rPr>
              <a:t>Now </a:t>
            </a:r>
            <a:r>
              <a:rPr sz="2000" spc="-25" dirty="0">
                <a:latin typeface="Georgia"/>
                <a:cs typeface="Georgia"/>
              </a:rPr>
              <a:t>you </a:t>
            </a:r>
            <a:r>
              <a:rPr sz="2000" spc="-40" dirty="0">
                <a:latin typeface="Georgia"/>
                <a:cs typeface="Georgia"/>
              </a:rPr>
              <a:t>can </a:t>
            </a:r>
            <a:r>
              <a:rPr sz="2000" spc="-30" dirty="0">
                <a:latin typeface="Georgia"/>
                <a:cs typeface="Georgia"/>
              </a:rPr>
              <a:t>call </a:t>
            </a:r>
            <a:r>
              <a:rPr sz="2000" spc="-40" dirty="0">
                <a:latin typeface="Georgia"/>
                <a:cs typeface="Georgia"/>
              </a:rPr>
              <a:t>printinfo</a:t>
            </a:r>
            <a:r>
              <a:rPr sz="2000" spc="-180" dirty="0">
                <a:latin typeface="Georgia"/>
                <a:cs typeface="Georgia"/>
              </a:rPr>
              <a:t> </a:t>
            </a:r>
            <a:r>
              <a:rPr sz="2000" spc="-40" dirty="0">
                <a:latin typeface="Georgia"/>
                <a:cs typeface="Georgia"/>
              </a:rPr>
              <a:t>function  </a:t>
            </a:r>
            <a:r>
              <a:rPr sz="2000" spc="-35" dirty="0">
                <a:latin typeface="Georgia"/>
                <a:cs typeface="Georgia"/>
              </a:rPr>
              <a:t>printinfo( </a:t>
            </a:r>
            <a:r>
              <a:rPr sz="2000" spc="-65" dirty="0">
                <a:latin typeface="Georgia"/>
                <a:cs typeface="Georgia"/>
              </a:rPr>
              <a:t>age=50, </a:t>
            </a:r>
            <a:r>
              <a:rPr sz="2000" spc="-60" dirty="0">
                <a:latin typeface="Georgia"/>
                <a:cs typeface="Georgia"/>
              </a:rPr>
              <a:t>name="miki" </a:t>
            </a:r>
            <a:r>
              <a:rPr sz="2000" spc="15" dirty="0">
                <a:latin typeface="Georgia"/>
                <a:cs typeface="Georgia"/>
              </a:rPr>
              <a:t>)  </a:t>
            </a:r>
            <a:r>
              <a:rPr sz="2000" spc="-35" dirty="0">
                <a:latin typeface="Georgia"/>
                <a:cs typeface="Georgia"/>
              </a:rPr>
              <a:t>printinfo( </a:t>
            </a:r>
            <a:r>
              <a:rPr sz="2000" spc="-60" dirty="0">
                <a:latin typeface="Georgia"/>
                <a:cs typeface="Georgia"/>
              </a:rPr>
              <a:t>name="miki"</a:t>
            </a:r>
            <a:r>
              <a:rPr sz="2000" spc="-125" dirty="0">
                <a:latin typeface="Georgia"/>
                <a:cs typeface="Georgia"/>
              </a:rPr>
              <a:t> </a:t>
            </a:r>
            <a:r>
              <a:rPr sz="2000" spc="15" dirty="0">
                <a:latin typeface="Georgia"/>
                <a:cs typeface="Georgia"/>
              </a:rPr>
              <a:t>)</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7F29B3A7-F106-4F77-936B-270789B13878}"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4" name="object 4"/>
          <p:cNvSpPr txBox="1"/>
          <p:nvPr/>
        </p:nvSpPr>
        <p:spPr>
          <a:xfrm>
            <a:off x="383540" y="1017778"/>
            <a:ext cx="8378190" cy="4719955"/>
          </a:xfrm>
          <a:prstGeom prst="rect">
            <a:avLst/>
          </a:prstGeom>
        </p:spPr>
        <p:txBody>
          <a:bodyPr vert="horz" wrap="square" lIns="0" tIns="12700" rIns="0" bIns="0" rtlCol="0">
            <a:spAutoFit/>
          </a:bodyPr>
          <a:lstStyle/>
          <a:p>
            <a:pPr marL="127000">
              <a:lnSpc>
                <a:spcPct val="100000"/>
              </a:lnSpc>
              <a:spcBef>
                <a:spcPts val="100"/>
              </a:spcBef>
            </a:pPr>
            <a:r>
              <a:rPr sz="1800" b="1" spc="-135" dirty="0">
                <a:latin typeface="Georgia"/>
                <a:cs typeface="Georgia"/>
              </a:rPr>
              <a:t>Function</a:t>
            </a:r>
            <a:r>
              <a:rPr sz="1800" b="1" spc="-65" dirty="0">
                <a:latin typeface="Georgia"/>
                <a:cs typeface="Georgia"/>
              </a:rPr>
              <a:t> </a:t>
            </a:r>
            <a:r>
              <a:rPr sz="1800" b="1" spc="-130" dirty="0">
                <a:latin typeface="Georgia"/>
                <a:cs typeface="Georgia"/>
              </a:rPr>
              <a:t>Arguments</a:t>
            </a:r>
            <a:endParaRPr sz="1800">
              <a:latin typeface="Georgia"/>
              <a:cs typeface="Georgia"/>
            </a:endParaRPr>
          </a:p>
          <a:p>
            <a:pPr>
              <a:lnSpc>
                <a:spcPct val="100000"/>
              </a:lnSpc>
              <a:spcBef>
                <a:spcPts val="40"/>
              </a:spcBef>
            </a:pPr>
            <a:endParaRPr sz="2250">
              <a:latin typeface="Times New Roman"/>
              <a:cs typeface="Times New Roman"/>
            </a:endParaRPr>
          </a:p>
          <a:p>
            <a:pPr marL="355600" marR="5080" indent="-342900" algn="just">
              <a:lnSpc>
                <a:spcPct val="100000"/>
              </a:lnSpc>
              <a:spcBef>
                <a:spcPts val="5"/>
              </a:spcBef>
              <a:buFont typeface="Arial"/>
              <a:buChar char="•"/>
              <a:tabLst>
                <a:tab pos="355600" algn="l"/>
              </a:tabLst>
            </a:pPr>
            <a:r>
              <a:rPr sz="2000" b="1" spc="-130" dirty="0">
                <a:latin typeface="Georgia"/>
                <a:cs typeface="Georgia"/>
              </a:rPr>
              <a:t>Variable-length </a:t>
            </a:r>
            <a:r>
              <a:rPr sz="2000" b="1" spc="-140" dirty="0">
                <a:latin typeface="Georgia"/>
                <a:cs typeface="Georgia"/>
              </a:rPr>
              <a:t>arguments </a:t>
            </a:r>
            <a:r>
              <a:rPr sz="2000" b="1" spc="-175" dirty="0">
                <a:latin typeface="Georgia"/>
                <a:cs typeface="Georgia"/>
              </a:rPr>
              <a:t>: </a:t>
            </a:r>
            <a:r>
              <a:rPr sz="2000" spc="-114" dirty="0">
                <a:latin typeface="Georgia"/>
                <a:cs typeface="Georgia"/>
              </a:rPr>
              <a:t>You </a:t>
            </a:r>
            <a:r>
              <a:rPr sz="2000" spc="-50" dirty="0">
                <a:latin typeface="Georgia"/>
                <a:cs typeface="Georgia"/>
              </a:rPr>
              <a:t>may </a:t>
            </a:r>
            <a:r>
              <a:rPr sz="2000" spc="-25" dirty="0">
                <a:latin typeface="Georgia"/>
                <a:cs typeface="Georgia"/>
              </a:rPr>
              <a:t>need to </a:t>
            </a:r>
            <a:r>
              <a:rPr sz="2000" spc="-20" dirty="0">
                <a:latin typeface="Georgia"/>
                <a:cs typeface="Georgia"/>
              </a:rPr>
              <a:t>process </a:t>
            </a:r>
            <a:r>
              <a:rPr sz="2000" spc="-30" dirty="0">
                <a:latin typeface="Georgia"/>
                <a:cs typeface="Georgia"/>
              </a:rPr>
              <a:t>a </a:t>
            </a:r>
            <a:r>
              <a:rPr sz="2000" spc="-45" dirty="0">
                <a:latin typeface="Georgia"/>
                <a:cs typeface="Georgia"/>
              </a:rPr>
              <a:t>function </a:t>
            </a:r>
            <a:r>
              <a:rPr sz="2000" spc="-30" dirty="0">
                <a:latin typeface="Georgia"/>
                <a:cs typeface="Georgia"/>
              </a:rPr>
              <a:t>for  </a:t>
            </a:r>
            <a:r>
              <a:rPr sz="2000" spc="-35" dirty="0">
                <a:latin typeface="Georgia"/>
                <a:cs typeface="Georgia"/>
              </a:rPr>
              <a:t>more </a:t>
            </a:r>
            <a:r>
              <a:rPr sz="2000" spc="-40" dirty="0">
                <a:latin typeface="Georgia"/>
                <a:cs typeface="Georgia"/>
              </a:rPr>
              <a:t>arguments </a:t>
            </a:r>
            <a:r>
              <a:rPr sz="2000" spc="-45" dirty="0">
                <a:latin typeface="Georgia"/>
                <a:cs typeface="Georgia"/>
              </a:rPr>
              <a:t>than </a:t>
            </a:r>
            <a:r>
              <a:rPr sz="2000" spc="-30" dirty="0">
                <a:latin typeface="Georgia"/>
                <a:cs typeface="Georgia"/>
              </a:rPr>
              <a:t>you </a:t>
            </a:r>
            <a:r>
              <a:rPr sz="2000" spc="-25" dirty="0">
                <a:latin typeface="Georgia"/>
                <a:cs typeface="Georgia"/>
              </a:rPr>
              <a:t>specified </a:t>
            </a:r>
            <a:r>
              <a:rPr sz="2000" spc="-20" dirty="0">
                <a:latin typeface="Georgia"/>
                <a:cs typeface="Georgia"/>
              </a:rPr>
              <a:t>while </a:t>
            </a:r>
            <a:r>
              <a:rPr sz="2000" spc="-45" dirty="0">
                <a:latin typeface="Georgia"/>
                <a:cs typeface="Georgia"/>
              </a:rPr>
              <a:t>defining </a:t>
            </a:r>
            <a:r>
              <a:rPr sz="2000" spc="-30" dirty="0">
                <a:latin typeface="Georgia"/>
                <a:cs typeface="Georgia"/>
              </a:rPr>
              <a:t>the </a:t>
            </a:r>
            <a:r>
              <a:rPr sz="2000" spc="-55" dirty="0">
                <a:latin typeface="Georgia"/>
                <a:cs typeface="Georgia"/>
              </a:rPr>
              <a:t>function. </a:t>
            </a:r>
            <a:r>
              <a:rPr sz="2000" spc="-25" dirty="0">
                <a:latin typeface="Georgia"/>
                <a:cs typeface="Georgia"/>
              </a:rPr>
              <a:t>These  </a:t>
            </a:r>
            <a:r>
              <a:rPr sz="2000" spc="-40" dirty="0">
                <a:latin typeface="Georgia"/>
                <a:cs typeface="Georgia"/>
              </a:rPr>
              <a:t>arguments </a:t>
            </a:r>
            <a:r>
              <a:rPr sz="2000" spc="-20" dirty="0">
                <a:latin typeface="Georgia"/>
                <a:cs typeface="Georgia"/>
              </a:rPr>
              <a:t>are </a:t>
            </a:r>
            <a:r>
              <a:rPr sz="2000" spc="-25" dirty="0">
                <a:latin typeface="Georgia"/>
                <a:cs typeface="Georgia"/>
              </a:rPr>
              <a:t>called </a:t>
            </a:r>
            <a:r>
              <a:rPr sz="2000" spc="-35" dirty="0">
                <a:latin typeface="Georgia"/>
                <a:cs typeface="Georgia"/>
              </a:rPr>
              <a:t>variable-length </a:t>
            </a:r>
            <a:r>
              <a:rPr sz="2000" spc="-40" dirty="0">
                <a:latin typeface="Georgia"/>
                <a:cs typeface="Georgia"/>
              </a:rPr>
              <a:t>arguments </a:t>
            </a:r>
            <a:r>
              <a:rPr sz="2000" spc="-50" dirty="0">
                <a:latin typeface="Georgia"/>
                <a:cs typeface="Georgia"/>
              </a:rPr>
              <a:t>and </a:t>
            </a:r>
            <a:r>
              <a:rPr sz="2000" spc="-20" dirty="0">
                <a:latin typeface="Georgia"/>
                <a:cs typeface="Georgia"/>
              </a:rPr>
              <a:t>are </a:t>
            </a:r>
            <a:r>
              <a:rPr sz="2000" spc="-40" dirty="0">
                <a:latin typeface="Georgia"/>
                <a:cs typeface="Georgia"/>
              </a:rPr>
              <a:t>not </a:t>
            </a:r>
            <a:r>
              <a:rPr sz="2000" spc="-50" dirty="0">
                <a:latin typeface="Georgia"/>
                <a:cs typeface="Georgia"/>
              </a:rPr>
              <a:t>named in </a:t>
            </a:r>
            <a:r>
              <a:rPr sz="2000" spc="-20" dirty="0">
                <a:latin typeface="Georgia"/>
                <a:cs typeface="Georgia"/>
              </a:rPr>
              <a:t>the  </a:t>
            </a:r>
            <a:r>
              <a:rPr sz="2000" spc="-40" dirty="0">
                <a:latin typeface="Georgia"/>
                <a:cs typeface="Georgia"/>
              </a:rPr>
              <a:t>function </a:t>
            </a:r>
            <a:r>
              <a:rPr sz="2000" spc="-45" dirty="0">
                <a:latin typeface="Georgia"/>
                <a:cs typeface="Georgia"/>
              </a:rPr>
              <a:t>definition, </a:t>
            </a:r>
            <a:r>
              <a:rPr sz="2000" spc="-40" dirty="0">
                <a:latin typeface="Georgia"/>
                <a:cs typeface="Georgia"/>
              </a:rPr>
              <a:t>unlike </a:t>
            </a:r>
            <a:r>
              <a:rPr sz="2000" spc="-25" dirty="0">
                <a:latin typeface="Georgia"/>
                <a:cs typeface="Georgia"/>
              </a:rPr>
              <a:t>required </a:t>
            </a:r>
            <a:r>
              <a:rPr sz="2000" spc="-45" dirty="0">
                <a:latin typeface="Georgia"/>
                <a:cs typeface="Georgia"/>
              </a:rPr>
              <a:t>and </a:t>
            </a:r>
            <a:r>
              <a:rPr sz="2000" spc="-35" dirty="0">
                <a:latin typeface="Georgia"/>
                <a:cs typeface="Georgia"/>
              </a:rPr>
              <a:t>default</a:t>
            </a:r>
            <a:r>
              <a:rPr sz="2000" spc="-240" dirty="0">
                <a:latin typeface="Georgia"/>
                <a:cs typeface="Georgia"/>
              </a:rPr>
              <a:t> </a:t>
            </a:r>
            <a:r>
              <a:rPr sz="2000" spc="-45" dirty="0">
                <a:latin typeface="Georgia"/>
                <a:cs typeface="Georgia"/>
              </a:rPr>
              <a:t>arguments.</a:t>
            </a:r>
            <a:endParaRPr sz="2000">
              <a:latin typeface="Georgia"/>
              <a:cs typeface="Georgia"/>
            </a:endParaRPr>
          </a:p>
          <a:p>
            <a:pPr marL="12700">
              <a:lnSpc>
                <a:spcPct val="100000"/>
              </a:lnSpc>
              <a:spcBef>
                <a:spcPts val="480"/>
              </a:spcBef>
            </a:pPr>
            <a:r>
              <a:rPr sz="2000" spc="-55" dirty="0">
                <a:latin typeface="Georgia"/>
                <a:cs typeface="Georgia"/>
              </a:rPr>
              <a:t>General </a:t>
            </a:r>
            <a:r>
              <a:rPr sz="2000" spc="-50" dirty="0">
                <a:latin typeface="Georgia"/>
                <a:cs typeface="Georgia"/>
              </a:rPr>
              <a:t>Syntax</a:t>
            </a:r>
            <a:r>
              <a:rPr sz="2000" spc="-85" dirty="0">
                <a:latin typeface="Georgia"/>
                <a:cs typeface="Georgia"/>
              </a:rPr>
              <a:t> </a:t>
            </a:r>
            <a:r>
              <a:rPr sz="2000" spc="-100" dirty="0">
                <a:latin typeface="Georgia"/>
                <a:cs typeface="Georgia"/>
              </a:rPr>
              <a:t>:</a:t>
            </a:r>
            <a:endParaRPr sz="2000">
              <a:latin typeface="Georgia"/>
              <a:cs typeface="Georgia"/>
            </a:endParaRPr>
          </a:p>
          <a:p>
            <a:pPr marL="12700">
              <a:lnSpc>
                <a:spcPct val="100000"/>
              </a:lnSpc>
              <a:spcBef>
                <a:spcPts val="480"/>
              </a:spcBef>
            </a:pPr>
            <a:r>
              <a:rPr sz="2000" spc="-25" dirty="0">
                <a:latin typeface="Georgia"/>
                <a:cs typeface="Georgia"/>
              </a:rPr>
              <a:t>def </a:t>
            </a:r>
            <a:r>
              <a:rPr sz="2000" spc="-60" dirty="0">
                <a:latin typeface="Georgia"/>
                <a:cs typeface="Georgia"/>
              </a:rPr>
              <a:t>functionname([formal_args,] </a:t>
            </a:r>
            <a:r>
              <a:rPr sz="2000" spc="-95" dirty="0">
                <a:latin typeface="Georgia"/>
                <a:cs typeface="Georgia"/>
              </a:rPr>
              <a:t>*var_args_tuple</a:t>
            </a:r>
            <a:r>
              <a:rPr sz="2000" spc="-145" dirty="0">
                <a:latin typeface="Georgia"/>
                <a:cs typeface="Georgia"/>
              </a:rPr>
              <a:t> </a:t>
            </a:r>
            <a:r>
              <a:rPr sz="2000" spc="-45" dirty="0">
                <a:latin typeface="Georgia"/>
                <a:cs typeface="Georgia"/>
              </a:rPr>
              <a:t>):</a:t>
            </a:r>
            <a:endParaRPr sz="2000">
              <a:latin typeface="Georgia"/>
              <a:cs typeface="Georgia"/>
            </a:endParaRPr>
          </a:p>
          <a:p>
            <a:pPr marL="178435" marR="5964555">
              <a:lnSpc>
                <a:spcPct val="120000"/>
              </a:lnSpc>
              <a:spcBef>
                <a:spcPts val="5"/>
              </a:spcBef>
            </a:pPr>
            <a:r>
              <a:rPr sz="2000" spc="-35" dirty="0">
                <a:latin typeface="Georgia"/>
                <a:cs typeface="Georgia"/>
              </a:rPr>
              <a:t>"</a:t>
            </a:r>
            <a:r>
              <a:rPr sz="2000" spc="-90" dirty="0">
                <a:latin typeface="Georgia"/>
                <a:cs typeface="Georgia"/>
              </a:rPr>
              <a:t>function</a:t>
            </a:r>
            <a:r>
              <a:rPr sz="2000" spc="-140" dirty="0">
                <a:latin typeface="Georgia"/>
                <a:cs typeface="Georgia"/>
              </a:rPr>
              <a:t>_</a:t>
            </a:r>
            <a:r>
              <a:rPr sz="2000" spc="-30" dirty="0">
                <a:latin typeface="Georgia"/>
                <a:cs typeface="Georgia"/>
              </a:rPr>
              <a:t>d</a:t>
            </a:r>
            <a:r>
              <a:rPr sz="2000" spc="-35" dirty="0">
                <a:latin typeface="Georgia"/>
                <a:cs typeface="Georgia"/>
              </a:rPr>
              <a:t>o</a:t>
            </a:r>
            <a:r>
              <a:rPr sz="2000" spc="-15" dirty="0">
                <a:latin typeface="Georgia"/>
                <a:cs typeface="Georgia"/>
              </a:rPr>
              <a:t>cstr</a:t>
            </a:r>
            <a:r>
              <a:rPr sz="2000" spc="-20" dirty="0">
                <a:latin typeface="Georgia"/>
                <a:cs typeface="Georgia"/>
              </a:rPr>
              <a:t>i</a:t>
            </a:r>
            <a:r>
              <a:rPr sz="2000" spc="-55" dirty="0">
                <a:latin typeface="Georgia"/>
                <a:cs typeface="Georgia"/>
              </a:rPr>
              <a:t>n</a:t>
            </a:r>
            <a:r>
              <a:rPr sz="2000" spc="-60" dirty="0">
                <a:latin typeface="Georgia"/>
                <a:cs typeface="Georgia"/>
              </a:rPr>
              <a:t>g</a:t>
            </a:r>
            <a:r>
              <a:rPr sz="2000" spc="-25" dirty="0">
                <a:latin typeface="Georgia"/>
                <a:cs typeface="Georgia"/>
              </a:rPr>
              <a:t>"  </a:t>
            </a:r>
            <a:r>
              <a:rPr sz="2000" spc="-70" dirty="0">
                <a:latin typeface="Georgia"/>
                <a:cs typeface="Georgia"/>
              </a:rPr>
              <a:t>function_suite  </a:t>
            </a:r>
            <a:r>
              <a:rPr sz="2000" spc="-20" dirty="0">
                <a:latin typeface="Georgia"/>
                <a:cs typeface="Georgia"/>
              </a:rPr>
              <a:t>return</a:t>
            </a:r>
            <a:r>
              <a:rPr sz="2000" spc="-95" dirty="0">
                <a:latin typeface="Georgia"/>
                <a:cs typeface="Georgia"/>
              </a:rPr>
              <a:t> </a:t>
            </a:r>
            <a:r>
              <a:rPr sz="2000" spc="-30" dirty="0">
                <a:latin typeface="Georgia"/>
                <a:cs typeface="Georgia"/>
              </a:rPr>
              <a:t>[expression]</a:t>
            </a:r>
            <a:endParaRPr sz="2000">
              <a:latin typeface="Georgia"/>
              <a:cs typeface="Georgia"/>
            </a:endParaRPr>
          </a:p>
          <a:p>
            <a:pPr>
              <a:lnSpc>
                <a:spcPct val="100000"/>
              </a:lnSpc>
              <a:spcBef>
                <a:spcPts val="25"/>
              </a:spcBef>
            </a:pPr>
            <a:endParaRPr sz="2900">
              <a:latin typeface="Times New Roman"/>
              <a:cs typeface="Times New Roman"/>
            </a:endParaRPr>
          </a:p>
          <a:p>
            <a:pPr marL="355600" indent="-342900">
              <a:lnSpc>
                <a:spcPct val="100000"/>
              </a:lnSpc>
              <a:buFont typeface="Arial"/>
              <a:buChar char="•"/>
              <a:tabLst>
                <a:tab pos="354965" algn="l"/>
                <a:tab pos="355600" algn="l"/>
              </a:tabLst>
            </a:pPr>
            <a:r>
              <a:rPr sz="2000" spc="-80" dirty="0">
                <a:latin typeface="Georgia"/>
                <a:cs typeface="Georgia"/>
              </a:rPr>
              <a:t>An</a:t>
            </a:r>
            <a:r>
              <a:rPr sz="2000" spc="35" dirty="0">
                <a:latin typeface="Georgia"/>
                <a:cs typeface="Georgia"/>
              </a:rPr>
              <a:t> </a:t>
            </a:r>
            <a:r>
              <a:rPr sz="2000" spc="-20" dirty="0">
                <a:latin typeface="Georgia"/>
                <a:cs typeface="Georgia"/>
              </a:rPr>
              <a:t>asterisk</a:t>
            </a:r>
            <a:r>
              <a:rPr sz="2000" spc="40" dirty="0">
                <a:latin typeface="Georgia"/>
                <a:cs typeface="Georgia"/>
              </a:rPr>
              <a:t> </a:t>
            </a:r>
            <a:r>
              <a:rPr sz="2000" spc="-25" dirty="0">
                <a:latin typeface="Georgia"/>
                <a:cs typeface="Georgia"/>
              </a:rPr>
              <a:t>(*)</a:t>
            </a:r>
            <a:r>
              <a:rPr sz="2000" spc="50" dirty="0">
                <a:latin typeface="Georgia"/>
                <a:cs typeface="Georgia"/>
              </a:rPr>
              <a:t> </a:t>
            </a:r>
            <a:r>
              <a:rPr sz="2000" spc="-30" dirty="0">
                <a:latin typeface="Georgia"/>
                <a:cs typeface="Georgia"/>
              </a:rPr>
              <a:t>is</a:t>
            </a:r>
            <a:r>
              <a:rPr sz="2000" spc="40" dirty="0">
                <a:latin typeface="Georgia"/>
                <a:cs typeface="Georgia"/>
              </a:rPr>
              <a:t> </a:t>
            </a:r>
            <a:r>
              <a:rPr sz="2000" spc="-30" dirty="0">
                <a:latin typeface="Georgia"/>
                <a:cs typeface="Georgia"/>
              </a:rPr>
              <a:t>placed</a:t>
            </a:r>
            <a:r>
              <a:rPr sz="2000" spc="60" dirty="0">
                <a:latin typeface="Georgia"/>
                <a:cs typeface="Georgia"/>
              </a:rPr>
              <a:t> </a:t>
            </a:r>
            <a:r>
              <a:rPr sz="2000" spc="-25" dirty="0">
                <a:latin typeface="Georgia"/>
                <a:cs typeface="Georgia"/>
              </a:rPr>
              <a:t>before</a:t>
            </a:r>
            <a:r>
              <a:rPr sz="2000" spc="30" dirty="0">
                <a:latin typeface="Georgia"/>
                <a:cs typeface="Georgia"/>
              </a:rPr>
              <a:t> </a:t>
            </a:r>
            <a:r>
              <a:rPr sz="2000" spc="-25" dirty="0">
                <a:latin typeface="Georgia"/>
                <a:cs typeface="Georgia"/>
              </a:rPr>
              <a:t>the</a:t>
            </a:r>
            <a:r>
              <a:rPr sz="2000" spc="40" dirty="0">
                <a:latin typeface="Georgia"/>
                <a:cs typeface="Georgia"/>
              </a:rPr>
              <a:t> </a:t>
            </a:r>
            <a:r>
              <a:rPr sz="2000" spc="-25" dirty="0">
                <a:latin typeface="Georgia"/>
                <a:cs typeface="Georgia"/>
              </a:rPr>
              <a:t>variable</a:t>
            </a:r>
            <a:r>
              <a:rPr sz="2000" spc="45" dirty="0">
                <a:latin typeface="Georgia"/>
                <a:cs typeface="Georgia"/>
              </a:rPr>
              <a:t> </a:t>
            </a:r>
            <a:r>
              <a:rPr sz="2000" spc="-55" dirty="0">
                <a:latin typeface="Georgia"/>
                <a:cs typeface="Georgia"/>
              </a:rPr>
              <a:t>name</a:t>
            </a:r>
            <a:r>
              <a:rPr sz="2000" spc="35" dirty="0">
                <a:latin typeface="Georgia"/>
                <a:cs typeface="Georgia"/>
              </a:rPr>
              <a:t> </a:t>
            </a:r>
            <a:r>
              <a:rPr sz="2000" spc="-40" dirty="0">
                <a:latin typeface="Georgia"/>
                <a:cs typeface="Georgia"/>
              </a:rPr>
              <a:t>that</a:t>
            </a:r>
            <a:r>
              <a:rPr sz="2000" spc="35" dirty="0">
                <a:latin typeface="Georgia"/>
                <a:cs typeface="Georgia"/>
              </a:rPr>
              <a:t> </a:t>
            </a:r>
            <a:r>
              <a:rPr sz="2000" spc="-30" dirty="0">
                <a:latin typeface="Georgia"/>
                <a:cs typeface="Georgia"/>
              </a:rPr>
              <a:t>holds</a:t>
            </a:r>
            <a:r>
              <a:rPr sz="2000" spc="20" dirty="0">
                <a:latin typeface="Georgia"/>
                <a:cs typeface="Georgia"/>
              </a:rPr>
              <a:t> </a:t>
            </a:r>
            <a:r>
              <a:rPr sz="2000" spc="-25" dirty="0">
                <a:latin typeface="Georgia"/>
                <a:cs typeface="Georgia"/>
              </a:rPr>
              <a:t>the</a:t>
            </a:r>
            <a:r>
              <a:rPr sz="2000" spc="35" dirty="0">
                <a:latin typeface="Georgia"/>
                <a:cs typeface="Georgia"/>
              </a:rPr>
              <a:t> </a:t>
            </a:r>
            <a:r>
              <a:rPr sz="2000" spc="-30" dirty="0">
                <a:latin typeface="Georgia"/>
                <a:cs typeface="Georgia"/>
              </a:rPr>
              <a:t>values</a:t>
            </a:r>
            <a:r>
              <a:rPr sz="2000" spc="55" dirty="0">
                <a:latin typeface="Georgia"/>
                <a:cs typeface="Georgia"/>
              </a:rPr>
              <a:t> </a:t>
            </a:r>
            <a:r>
              <a:rPr sz="2000" spc="-40" dirty="0">
                <a:latin typeface="Georgia"/>
                <a:cs typeface="Georgia"/>
              </a:rPr>
              <a:t>of</a:t>
            </a:r>
            <a:endParaRPr sz="2000">
              <a:latin typeface="Georgia"/>
              <a:cs typeface="Georgia"/>
            </a:endParaRPr>
          </a:p>
          <a:p>
            <a:pPr marL="355600">
              <a:lnSpc>
                <a:spcPct val="100000"/>
              </a:lnSpc>
            </a:pPr>
            <a:r>
              <a:rPr sz="2000" spc="-35" dirty="0">
                <a:latin typeface="Georgia"/>
                <a:cs typeface="Georgia"/>
              </a:rPr>
              <a:t>all </a:t>
            </a:r>
            <a:r>
              <a:rPr sz="2000" spc="-25" dirty="0">
                <a:latin typeface="Georgia"/>
                <a:cs typeface="Georgia"/>
              </a:rPr>
              <a:t>nonkeyword variable</a:t>
            </a:r>
            <a:r>
              <a:rPr sz="2000" spc="-125" dirty="0">
                <a:latin typeface="Georgia"/>
                <a:cs typeface="Georgia"/>
              </a:rPr>
              <a:t> </a:t>
            </a:r>
            <a:r>
              <a:rPr sz="2000" spc="-45" dirty="0">
                <a:latin typeface="Georgia"/>
                <a:cs typeface="Georgia"/>
              </a:rPr>
              <a:t>arguments.</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B2ECFA45-0B94-4A80-A95C-EC686411F78A}"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4" name="object 4"/>
          <p:cNvSpPr txBox="1"/>
          <p:nvPr/>
        </p:nvSpPr>
        <p:spPr>
          <a:xfrm>
            <a:off x="383540" y="1017778"/>
            <a:ext cx="4711065" cy="5695315"/>
          </a:xfrm>
          <a:prstGeom prst="rect">
            <a:avLst/>
          </a:prstGeom>
        </p:spPr>
        <p:txBody>
          <a:bodyPr vert="horz" wrap="square" lIns="0" tIns="12700" rIns="0" bIns="0" rtlCol="0">
            <a:spAutoFit/>
          </a:bodyPr>
          <a:lstStyle/>
          <a:p>
            <a:pPr marL="127000">
              <a:lnSpc>
                <a:spcPct val="100000"/>
              </a:lnSpc>
              <a:spcBef>
                <a:spcPts val="100"/>
              </a:spcBef>
            </a:pPr>
            <a:r>
              <a:rPr sz="1800" b="1" spc="-135" dirty="0">
                <a:latin typeface="Georgia"/>
                <a:cs typeface="Georgia"/>
              </a:rPr>
              <a:t>Function</a:t>
            </a:r>
            <a:r>
              <a:rPr sz="1800" b="1" spc="-65" dirty="0">
                <a:latin typeface="Georgia"/>
                <a:cs typeface="Georgia"/>
              </a:rPr>
              <a:t> </a:t>
            </a:r>
            <a:r>
              <a:rPr sz="1800" b="1" spc="-130" dirty="0">
                <a:latin typeface="Georgia"/>
                <a:cs typeface="Georgia"/>
              </a:rPr>
              <a:t>Arguments</a:t>
            </a:r>
            <a:endParaRPr sz="1800">
              <a:latin typeface="Georgia"/>
              <a:cs typeface="Georgia"/>
            </a:endParaRPr>
          </a:p>
          <a:p>
            <a:pPr>
              <a:lnSpc>
                <a:spcPct val="100000"/>
              </a:lnSpc>
              <a:spcBef>
                <a:spcPts val="40"/>
              </a:spcBef>
            </a:pPr>
            <a:endParaRPr sz="2250">
              <a:latin typeface="Times New Roman"/>
              <a:cs typeface="Times New Roman"/>
            </a:endParaRPr>
          </a:p>
          <a:p>
            <a:pPr marL="12700">
              <a:lnSpc>
                <a:spcPct val="100000"/>
              </a:lnSpc>
              <a:spcBef>
                <a:spcPts val="5"/>
              </a:spcBef>
            </a:pPr>
            <a:r>
              <a:rPr sz="2000" b="1" spc="-200" dirty="0">
                <a:latin typeface="Georgia"/>
                <a:cs typeface="Georgia"/>
              </a:rPr>
              <a:t>For </a:t>
            </a:r>
            <a:r>
              <a:rPr sz="2000" b="1" spc="-160" dirty="0">
                <a:latin typeface="Georgia"/>
                <a:cs typeface="Georgia"/>
              </a:rPr>
              <a:t>Example</a:t>
            </a:r>
            <a:r>
              <a:rPr sz="2000" b="1" spc="-285" dirty="0">
                <a:latin typeface="Georgia"/>
                <a:cs typeface="Georgia"/>
              </a:rPr>
              <a:t> </a:t>
            </a:r>
            <a:r>
              <a:rPr sz="2000" b="1" spc="-175" dirty="0">
                <a:latin typeface="Georgia"/>
                <a:cs typeface="Georgia"/>
              </a:rPr>
              <a:t>:</a:t>
            </a:r>
            <a:endParaRPr sz="2000">
              <a:latin typeface="Georgia"/>
              <a:cs typeface="Georgia"/>
            </a:endParaRPr>
          </a:p>
          <a:p>
            <a:pPr>
              <a:lnSpc>
                <a:spcPct val="100000"/>
              </a:lnSpc>
              <a:spcBef>
                <a:spcPts val="5"/>
              </a:spcBef>
            </a:pPr>
            <a:endParaRPr sz="2500">
              <a:latin typeface="Times New Roman"/>
              <a:cs typeface="Times New Roman"/>
            </a:endParaRPr>
          </a:p>
          <a:p>
            <a:pPr marL="12700" marR="1337945">
              <a:lnSpc>
                <a:spcPct val="120000"/>
              </a:lnSpc>
            </a:pPr>
            <a:r>
              <a:rPr sz="2000" spc="-50" dirty="0">
                <a:latin typeface="Georgia"/>
                <a:cs typeface="Georgia"/>
              </a:rPr>
              <a:t># </a:t>
            </a:r>
            <a:r>
              <a:rPr sz="2000" spc="-55" dirty="0">
                <a:latin typeface="Georgia"/>
                <a:cs typeface="Georgia"/>
              </a:rPr>
              <a:t>Function </a:t>
            </a:r>
            <a:r>
              <a:rPr sz="2000" spc="-35" dirty="0">
                <a:latin typeface="Georgia"/>
                <a:cs typeface="Georgia"/>
              </a:rPr>
              <a:t>definition </a:t>
            </a:r>
            <a:r>
              <a:rPr sz="2000" spc="-20" dirty="0">
                <a:latin typeface="Georgia"/>
                <a:cs typeface="Georgia"/>
              </a:rPr>
              <a:t>is here  </a:t>
            </a:r>
            <a:r>
              <a:rPr sz="2000" spc="-25" dirty="0">
                <a:latin typeface="Georgia"/>
                <a:cs typeface="Georgia"/>
              </a:rPr>
              <a:t>def </a:t>
            </a:r>
            <a:r>
              <a:rPr sz="2000" spc="-35" dirty="0">
                <a:latin typeface="Georgia"/>
                <a:cs typeface="Georgia"/>
              </a:rPr>
              <a:t>printinfo( </a:t>
            </a:r>
            <a:r>
              <a:rPr sz="2000" spc="10" dirty="0">
                <a:latin typeface="Georgia"/>
                <a:cs typeface="Georgia"/>
              </a:rPr>
              <a:t>arg1, </a:t>
            </a:r>
            <a:r>
              <a:rPr sz="2000" spc="-30" dirty="0">
                <a:latin typeface="Georgia"/>
                <a:cs typeface="Georgia"/>
              </a:rPr>
              <a:t>*vartuple</a:t>
            </a:r>
            <a:r>
              <a:rPr sz="2000" spc="-250" dirty="0">
                <a:latin typeface="Georgia"/>
                <a:cs typeface="Georgia"/>
              </a:rPr>
              <a:t> </a:t>
            </a:r>
            <a:r>
              <a:rPr sz="2000" spc="-45" dirty="0">
                <a:latin typeface="Georgia"/>
                <a:cs typeface="Georgia"/>
              </a:rPr>
              <a:t>):</a:t>
            </a:r>
            <a:endParaRPr sz="2000">
              <a:latin typeface="Georgia"/>
              <a:cs typeface="Georgia"/>
            </a:endParaRPr>
          </a:p>
          <a:p>
            <a:pPr marL="178435" marR="5080">
              <a:lnSpc>
                <a:spcPts val="2880"/>
              </a:lnSpc>
              <a:spcBef>
                <a:spcPts val="175"/>
              </a:spcBef>
            </a:pPr>
            <a:r>
              <a:rPr sz="2000" spc="-40" dirty="0">
                <a:latin typeface="Georgia"/>
                <a:cs typeface="Georgia"/>
              </a:rPr>
              <a:t>"This </a:t>
            </a:r>
            <a:r>
              <a:rPr sz="2000" spc="-30" dirty="0">
                <a:latin typeface="Georgia"/>
                <a:cs typeface="Georgia"/>
              </a:rPr>
              <a:t>prints a </a:t>
            </a:r>
            <a:r>
              <a:rPr sz="2000" spc="-25" dirty="0">
                <a:latin typeface="Georgia"/>
                <a:cs typeface="Georgia"/>
              </a:rPr>
              <a:t>variable </a:t>
            </a:r>
            <a:r>
              <a:rPr sz="2000" spc="-15" dirty="0">
                <a:latin typeface="Georgia"/>
                <a:cs typeface="Georgia"/>
              </a:rPr>
              <a:t>passed</a:t>
            </a:r>
            <a:r>
              <a:rPr sz="2000" spc="-180" dirty="0">
                <a:latin typeface="Georgia"/>
                <a:cs typeface="Georgia"/>
              </a:rPr>
              <a:t> </a:t>
            </a:r>
            <a:r>
              <a:rPr sz="2000" spc="-35" dirty="0">
                <a:latin typeface="Georgia"/>
                <a:cs typeface="Georgia"/>
              </a:rPr>
              <a:t>arguments"  </a:t>
            </a:r>
            <a:r>
              <a:rPr sz="2000" spc="-30" dirty="0">
                <a:latin typeface="Georgia"/>
                <a:cs typeface="Georgia"/>
              </a:rPr>
              <a:t>print </a:t>
            </a:r>
            <a:r>
              <a:rPr sz="2000" spc="-55" dirty="0">
                <a:latin typeface="Georgia"/>
                <a:cs typeface="Georgia"/>
              </a:rPr>
              <a:t>"Output </a:t>
            </a:r>
            <a:r>
              <a:rPr sz="2000" spc="-45" dirty="0">
                <a:latin typeface="Georgia"/>
                <a:cs typeface="Georgia"/>
              </a:rPr>
              <a:t>is:</a:t>
            </a:r>
            <a:r>
              <a:rPr sz="2000" spc="-100" dirty="0">
                <a:latin typeface="Georgia"/>
                <a:cs typeface="Georgia"/>
              </a:rPr>
              <a:t> </a:t>
            </a:r>
            <a:r>
              <a:rPr sz="2000" spc="-40" dirty="0">
                <a:latin typeface="Georgia"/>
                <a:cs typeface="Georgia"/>
              </a:rPr>
              <a:t>"</a:t>
            </a:r>
            <a:endParaRPr sz="2000">
              <a:latin typeface="Georgia"/>
              <a:cs typeface="Georgia"/>
            </a:endParaRPr>
          </a:p>
          <a:p>
            <a:pPr marL="178435">
              <a:lnSpc>
                <a:spcPct val="100000"/>
              </a:lnSpc>
              <a:spcBef>
                <a:spcPts val="309"/>
              </a:spcBef>
            </a:pPr>
            <a:r>
              <a:rPr sz="2000" spc="-30" dirty="0">
                <a:latin typeface="Georgia"/>
                <a:cs typeface="Georgia"/>
              </a:rPr>
              <a:t>print</a:t>
            </a:r>
            <a:r>
              <a:rPr sz="2000" spc="-145" dirty="0">
                <a:latin typeface="Georgia"/>
                <a:cs typeface="Georgia"/>
              </a:rPr>
              <a:t> </a:t>
            </a:r>
            <a:r>
              <a:rPr sz="2000" spc="45" dirty="0">
                <a:latin typeface="Georgia"/>
                <a:cs typeface="Georgia"/>
              </a:rPr>
              <a:t>arg1</a:t>
            </a:r>
            <a:endParaRPr sz="2000">
              <a:latin typeface="Georgia"/>
              <a:cs typeface="Georgia"/>
            </a:endParaRPr>
          </a:p>
          <a:p>
            <a:pPr marL="346075" marR="2501265" indent="-167640">
              <a:lnSpc>
                <a:spcPct val="120000"/>
              </a:lnSpc>
            </a:pPr>
            <a:r>
              <a:rPr sz="2000" spc="-25" dirty="0">
                <a:latin typeface="Georgia"/>
                <a:cs typeface="Georgia"/>
              </a:rPr>
              <a:t>for </a:t>
            </a:r>
            <a:r>
              <a:rPr sz="2000" spc="-20" dirty="0">
                <a:latin typeface="Georgia"/>
                <a:cs typeface="Georgia"/>
              </a:rPr>
              <a:t>var </a:t>
            </a:r>
            <a:r>
              <a:rPr sz="2000" spc="-50" dirty="0">
                <a:latin typeface="Georgia"/>
                <a:cs typeface="Georgia"/>
              </a:rPr>
              <a:t>in</a:t>
            </a:r>
            <a:r>
              <a:rPr sz="2000" spc="-195" dirty="0">
                <a:latin typeface="Georgia"/>
                <a:cs typeface="Georgia"/>
              </a:rPr>
              <a:t> </a:t>
            </a:r>
            <a:r>
              <a:rPr sz="2000" spc="-30" dirty="0">
                <a:latin typeface="Georgia"/>
                <a:cs typeface="Georgia"/>
              </a:rPr>
              <a:t>vartuple:  print</a:t>
            </a:r>
            <a:r>
              <a:rPr sz="2000" spc="-70" dirty="0">
                <a:latin typeface="Georgia"/>
                <a:cs typeface="Georgia"/>
              </a:rPr>
              <a:t> </a:t>
            </a:r>
            <a:r>
              <a:rPr sz="2000" spc="-20" dirty="0">
                <a:latin typeface="Georgia"/>
                <a:cs typeface="Georgia"/>
              </a:rPr>
              <a:t>var</a:t>
            </a:r>
            <a:endParaRPr sz="2000">
              <a:latin typeface="Georgia"/>
              <a:cs typeface="Georgia"/>
            </a:endParaRPr>
          </a:p>
          <a:p>
            <a:pPr marL="178435">
              <a:lnSpc>
                <a:spcPct val="100000"/>
              </a:lnSpc>
              <a:spcBef>
                <a:spcPts val="480"/>
              </a:spcBef>
            </a:pPr>
            <a:r>
              <a:rPr sz="2000" spc="-35" dirty="0">
                <a:latin typeface="Georgia"/>
                <a:cs typeface="Georgia"/>
              </a:rPr>
              <a:t>return;</a:t>
            </a:r>
            <a:endParaRPr sz="2000">
              <a:latin typeface="Georgia"/>
              <a:cs typeface="Georgia"/>
            </a:endParaRPr>
          </a:p>
          <a:p>
            <a:pPr>
              <a:lnSpc>
                <a:spcPct val="100000"/>
              </a:lnSpc>
              <a:spcBef>
                <a:spcPts val="5"/>
              </a:spcBef>
            </a:pPr>
            <a:endParaRPr sz="2500">
              <a:latin typeface="Times New Roman"/>
              <a:cs typeface="Times New Roman"/>
            </a:endParaRPr>
          </a:p>
          <a:p>
            <a:pPr marL="12700" marR="675640">
              <a:lnSpc>
                <a:spcPct val="120000"/>
              </a:lnSpc>
            </a:pPr>
            <a:r>
              <a:rPr sz="2000" spc="-50" dirty="0">
                <a:latin typeface="Georgia"/>
                <a:cs typeface="Georgia"/>
              </a:rPr>
              <a:t># </a:t>
            </a:r>
            <a:r>
              <a:rPr sz="2000" spc="-40" dirty="0">
                <a:latin typeface="Georgia"/>
                <a:cs typeface="Georgia"/>
              </a:rPr>
              <a:t>Now </a:t>
            </a:r>
            <a:r>
              <a:rPr sz="2000" spc="-25" dirty="0">
                <a:latin typeface="Georgia"/>
                <a:cs typeface="Georgia"/>
              </a:rPr>
              <a:t>you </a:t>
            </a:r>
            <a:r>
              <a:rPr sz="2000" spc="-40" dirty="0">
                <a:latin typeface="Georgia"/>
                <a:cs typeface="Georgia"/>
              </a:rPr>
              <a:t>can </a:t>
            </a:r>
            <a:r>
              <a:rPr sz="2000" spc="-30" dirty="0">
                <a:latin typeface="Georgia"/>
                <a:cs typeface="Georgia"/>
              </a:rPr>
              <a:t>call </a:t>
            </a:r>
            <a:r>
              <a:rPr sz="2000" spc="-40" dirty="0">
                <a:latin typeface="Georgia"/>
                <a:cs typeface="Georgia"/>
              </a:rPr>
              <a:t>printinfo</a:t>
            </a:r>
            <a:r>
              <a:rPr sz="2000" spc="-180" dirty="0">
                <a:latin typeface="Georgia"/>
                <a:cs typeface="Georgia"/>
              </a:rPr>
              <a:t> </a:t>
            </a:r>
            <a:r>
              <a:rPr sz="2000" spc="-40" dirty="0">
                <a:latin typeface="Georgia"/>
                <a:cs typeface="Georgia"/>
              </a:rPr>
              <a:t>function  </a:t>
            </a:r>
            <a:r>
              <a:rPr sz="2000" spc="-35" dirty="0">
                <a:latin typeface="Georgia"/>
                <a:cs typeface="Georgia"/>
              </a:rPr>
              <a:t>printinfo( </a:t>
            </a:r>
            <a:r>
              <a:rPr sz="2000" spc="60" dirty="0">
                <a:latin typeface="Georgia"/>
                <a:cs typeface="Georgia"/>
              </a:rPr>
              <a:t>10</a:t>
            </a:r>
            <a:r>
              <a:rPr sz="2000" spc="-90" dirty="0">
                <a:latin typeface="Georgia"/>
                <a:cs typeface="Georgia"/>
              </a:rPr>
              <a:t> </a:t>
            </a:r>
            <a:r>
              <a:rPr sz="2000" spc="15" dirty="0">
                <a:latin typeface="Georgia"/>
                <a:cs typeface="Georgia"/>
              </a:rPr>
              <a:t>)</a:t>
            </a:r>
            <a:endParaRPr sz="2000">
              <a:latin typeface="Georgia"/>
              <a:cs typeface="Georgia"/>
            </a:endParaRPr>
          </a:p>
          <a:p>
            <a:pPr marL="12700">
              <a:lnSpc>
                <a:spcPct val="100000"/>
              </a:lnSpc>
              <a:spcBef>
                <a:spcPts val="480"/>
              </a:spcBef>
            </a:pPr>
            <a:r>
              <a:rPr sz="2000" spc="-35" dirty="0">
                <a:latin typeface="Georgia"/>
                <a:cs typeface="Georgia"/>
              </a:rPr>
              <a:t>printinfo( </a:t>
            </a:r>
            <a:r>
              <a:rPr sz="2000" spc="-55" dirty="0">
                <a:latin typeface="Georgia"/>
                <a:cs typeface="Georgia"/>
              </a:rPr>
              <a:t>70, </a:t>
            </a:r>
            <a:r>
              <a:rPr sz="2000" spc="-100" dirty="0">
                <a:latin typeface="Georgia"/>
                <a:cs typeface="Georgia"/>
              </a:rPr>
              <a:t>60, </a:t>
            </a:r>
            <a:r>
              <a:rPr sz="2000" spc="-40" dirty="0">
                <a:latin typeface="Georgia"/>
                <a:cs typeface="Georgia"/>
              </a:rPr>
              <a:t>50</a:t>
            </a:r>
            <a:r>
              <a:rPr sz="2000" spc="15" dirty="0">
                <a:latin typeface="Georgia"/>
                <a:cs typeface="Georgia"/>
              </a:rPr>
              <a:t> )</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3734435" cy="391795"/>
          </a:xfrm>
          <a:prstGeom prst="rect">
            <a:avLst/>
          </a:prstGeom>
        </p:spPr>
        <p:txBody>
          <a:bodyPr vert="horz" wrap="square" lIns="0" tIns="12700" rIns="0" bIns="0" rtlCol="0">
            <a:spAutoFit/>
          </a:bodyPr>
          <a:lstStyle/>
          <a:p>
            <a:pPr marL="12700">
              <a:lnSpc>
                <a:spcPct val="100000"/>
              </a:lnSpc>
              <a:spcBef>
                <a:spcPts val="100"/>
              </a:spcBef>
            </a:pPr>
            <a:r>
              <a:rPr sz="2400" b="1" spc="-140" dirty="0">
                <a:solidFill>
                  <a:srgbClr val="000000"/>
                </a:solidFill>
                <a:latin typeface="Georgia"/>
                <a:cs typeface="Georgia"/>
              </a:rPr>
              <a:t>The </a:t>
            </a:r>
            <a:r>
              <a:rPr sz="2400" b="1" spc="-200" dirty="0">
                <a:solidFill>
                  <a:srgbClr val="000000"/>
                </a:solidFill>
                <a:latin typeface="Georgia"/>
                <a:cs typeface="Georgia"/>
              </a:rPr>
              <a:t>Anonymous</a:t>
            </a:r>
            <a:r>
              <a:rPr sz="2400" b="1" spc="-50" dirty="0">
                <a:solidFill>
                  <a:srgbClr val="000000"/>
                </a:solidFill>
                <a:latin typeface="Georgia"/>
                <a:cs typeface="Georgia"/>
              </a:rPr>
              <a:t> </a:t>
            </a:r>
            <a:r>
              <a:rPr sz="2400" b="1" spc="-180"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B520E304-19C1-41B5-B6AB-58FC6B714027}"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4" name="object 4"/>
          <p:cNvSpPr txBox="1"/>
          <p:nvPr/>
        </p:nvSpPr>
        <p:spPr>
          <a:xfrm>
            <a:off x="383540" y="1625854"/>
            <a:ext cx="8378825" cy="4355465"/>
          </a:xfrm>
          <a:prstGeom prst="rect">
            <a:avLst/>
          </a:prstGeom>
        </p:spPr>
        <p:txBody>
          <a:bodyPr vert="horz" wrap="square" lIns="0" tIns="13335" rIns="0" bIns="0" rtlCol="0">
            <a:spAutoFit/>
          </a:bodyPr>
          <a:lstStyle/>
          <a:p>
            <a:pPr marL="355600" marR="5715" indent="-342900" algn="just">
              <a:lnSpc>
                <a:spcPct val="100000"/>
              </a:lnSpc>
              <a:spcBef>
                <a:spcPts val="105"/>
              </a:spcBef>
              <a:buFont typeface="Arial"/>
              <a:buChar char="•"/>
              <a:tabLst>
                <a:tab pos="355600" algn="l"/>
              </a:tabLst>
            </a:pPr>
            <a:r>
              <a:rPr sz="2000" spc="-20" dirty="0">
                <a:latin typeface="Georgia"/>
                <a:cs typeface="Georgia"/>
              </a:rPr>
              <a:t>These </a:t>
            </a:r>
            <a:r>
              <a:rPr sz="2000" spc="-40" dirty="0">
                <a:latin typeface="Georgia"/>
                <a:cs typeface="Georgia"/>
              </a:rPr>
              <a:t>functions </a:t>
            </a:r>
            <a:r>
              <a:rPr sz="2000" spc="-20" dirty="0">
                <a:latin typeface="Georgia"/>
                <a:cs typeface="Georgia"/>
              </a:rPr>
              <a:t>are </a:t>
            </a:r>
            <a:r>
              <a:rPr sz="2000" spc="-30" dirty="0">
                <a:latin typeface="Georgia"/>
                <a:cs typeface="Georgia"/>
              </a:rPr>
              <a:t>called </a:t>
            </a:r>
            <a:r>
              <a:rPr sz="2000" spc="-45" dirty="0">
                <a:latin typeface="Georgia"/>
                <a:cs typeface="Georgia"/>
              </a:rPr>
              <a:t>anonymous </a:t>
            </a:r>
            <a:r>
              <a:rPr sz="2000" spc="-20" dirty="0">
                <a:latin typeface="Georgia"/>
                <a:cs typeface="Georgia"/>
              </a:rPr>
              <a:t>because they are </a:t>
            </a:r>
            <a:r>
              <a:rPr sz="2000" spc="-40" dirty="0">
                <a:latin typeface="Georgia"/>
                <a:cs typeface="Georgia"/>
              </a:rPr>
              <a:t>not </a:t>
            </a:r>
            <a:r>
              <a:rPr sz="2000" spc="-25" dirty="0">
                <a:latin typeface="Georgia"/>
                <a:cs typeface="Georgia"/>
              </a:rPr>
              <a:t>declared </a:t>
            </a:r>
            <a:r>
              <a:rPr sz="2000" spc="-55" dirty="0">
                <a:latin typeface="Georgia"/>
                <a:cs typeface="Georgia"/>
              </a:rPr>
              <a:t>in  </a:t>
            </a:r>
            <a:r>
              <a:rPr sz="2000" spc="-20" dirty="0">
                <a:latin typeface="Georgia"/>
                <a:cs typeface="Georgia"/>
              </a:rPr>
              <a:t>the </a:t>
            </a:r>
            <a:r>
              <a:rPr sz="2000" spc="-35" dirty="0">
                <a:latin typeface="Georgia"/>
                <a:cs typeface="Georgia"/>
              </a:rPr>
              <a:t>standard </a:t>
            </a:r>
            <a:r>
              <a:rPr sz="2000" spc="-45" dirty="0">
                <a:latin typeface="Georgia"/>
                <a:cs typeface="Georgia"/>
              </a:rPr>
              <a:t>manner </a:t>
            </a:r>
            <a:r>
              <a:rPr sz="2000" spc="-15" dirty="0">
                <a:latin typeface="Georgia"/>
                <a:cs typeface="Georgia"/>
              </a:rPr>
              <a:t>by </a:t>
            </a:r>
            <a:r>
              <a:rPr sz="2000" spc="-40" dirty="0">
                <a:latin typeface="Georgia"/>
                <a:cs typeface="Georgia"/>
              </a:rPr>
              <a:t>using </a:t>
            </a:r>
            <a:r>
              <a:rPr sz="2000" spc="-25" dirty="0">
                <a:latin typeface="Georgia"/>
                <a:cs typeface="Georgia"/>
              </a:rPr>
              <a:t>the </a:t>
            </a:r>
            <a:r>
              <a:rPr sz="2000" spc="-30" dirty="0">
                <a:latin typeface="Georgia"/>
                <a:cs typeface="Georgia"/>
              </a:rPr>
              <a:t>def </a:t>
            </a:r>
            <a:r>
              <a:rPr sz="2000" spc="-25" dirty="0">
                <a:latin typeface="Georgia"/>
                <a:cs typeface="Georgia"/>
              </a:rPr>
              <a:t>keyword. </a:t>
            </a:r>
            <a:r>
              <a:rPr sz="2000" spc="-114" dirty="0">
                <a:latin typeface="Georgia"/>
                <a:cs typeface="Georgia"/>
              </a:rPr>
              <a:t>You </a:t>
            </a:r>
            <a:r>
              <a:rPr sz="2000" spc="-45" dirty="0">
                <a:latin typeface="Georgia"/>
                <a:cs typeface="Georgia"/>
              </a:rPr>
              <a:t>can </a:t>
            </a:r>
            <a:r>
              <a:rPr sz="2000" spc="-20" dirty="0">
                <a:latin typeface="Georgia"/>
                <a:cs typeface="Georgia"/>
              </a:rPr>
              <a:t>use </a:t>
            </a:r>
            <a:r>
              <a:rPr sz="2000" spc="-25" dirty="0">
                <a:latin typeface="Georgia"/>
                <a:cs typeface="Georgia"/>
              </a:rPr>
              <a:t>the </a:t>
            </a:r>
            <a:r>
              <a:rPr sz="2000" spc="-50" dirty="0">
                <a:latin typeface="Georgia"/>
                <a:cs typeface="Georgia"/>
              </a:rPr>
              <a:t>lambda  </a:t>
            </a:r>
            <a:r>
              <a:rPr sz="2000" spc="-10" dirty="0">
                <a:latin typeface="Georgia"/>
                <a:cs typeface="Georgia"/>
              </a:rPr>
              <a:t>keyword </a:t>
            </a:r>
            <a:r>
              <a:rPr sz="2000" spc="-20" dirty="0">
                <a:latin typeface="Georgia"/>
                <a:cs typeface="Georgia"/>
              </a:rPr>
              <a:t>to </a:t>
            </a:r>
            <a:r>
              <a:rPr sz="2000" spc="-10" dirty="0">
                <a:latin typeface="Georgia"/>
                <a:cs typeface="Georgia"/>
              </a:rPr>
              <a:t>create </a:t>
            </a:r>
            <a:r>
              <a:rPr sz="2000" spc="-40" dirty="0">
                <a:latin typeface="Georgia"/>
                <a:cs typeface="Georgia"/>
              </a:rPr>
              <a:t>small anonymous</a:t>
            </a:r>
            <a:r>
              <a:rPr sz="2000" spc="-270" dirty="0">
                <a:latin typeface="Georgia"/>
                <a:cs typeface="Georgia"/>
              </a:rPr>
              <a:t> </a:t>
            </a:r>
            <a:r>
              <a:rPr sz="2000" spc="-45" dirty="0">
                <a:latin typeface="Georgia"/>
                <a:cs typeface="Georgia"/>
              </a:rPr>
              <a:t>functions.</a:t>
            </a:r>
            <a:endParaRPr sz="2000">
              <a:latin typeface="Georgia"/>
              <a:cs typeface="Georgia"/>
            </a:endParaRPr>
          </a:p>
          <a:p>
            <a:pPr>
              <a:lnSpc>
                <a:spcPct val="100000"/>
              </a:lnSpc>
              <a:spcBef>
                <a:spcPts val="25"/>
              </a:spcBef>
              <a:buFont typeface="Arial"/>
              <a:buChar char="•"/>
            </a:pPr>
            <a:endParaRPr sz="2900">
              <a:latin typeface="Times New Roman"/>
              <a:cs typeface="Times New Roman"/>
            </a:endParaRPr>
          </a:p>
          <a:p>
            <a:pPr marL="355600" marR="5715" indent="-342900" algn="just">
              <a:lnSpc>
                <a:spcPct val="100000"/>
              </a:lnSpc>
              <a:buFont typeface="Arial"/>
              <a:buChar char="•"/>
              <a:tabLst>
                <a:tab pos="355600" algn="l"/>
              </a:tabLst>
            </a:pPr>
            <a:r>
              <a:rPr sz="2000" spc="-60" dirty="0">
                <a:latin typeface="Georgia"/>
                <a:cs typeface="Georgia"/>
              </a:rPr>
              <a:t>Lambda </a:t>
            </a:r>
            <a:r>
              <a:rPr sz="2000" spc="-45" dirty="0">
                <a:latin typeface="Georgia"/>
                <a:cs typeface="Georgia"/>
              </a:rPr>
              <a:t>forms </a:t>
            </a:r>
            <a:r>
              <a:rPr sz="2000" spc="-40" dirty="0">
                <a:latin typeface="Georgia"/>
                <a:cs typeface="Georgia"/>
              </a:rPr>
              <a:t>can </a:t>
            </a:r>
            <a:r>
              <a:rPr sz="2000" spc="-25" dirty="0">
                <a:latin typeface="Georgia"/>
                <a:cs typeface="Georgia"/>
              </a:rPr>
              <a:t>take </a:t>
            </a:r>
            <a:r>
              <a:rPr sz="2000" spc="-45" dirty="0">
                <a:latin typeface="Georgia"/>
                <a:cs typeface="Georgia"/>
              </a:rPr>
              <a:t>any </a:t>
            </a:r>
            <a:r>
              <a:rPr sz="2000" spc="-40" dirty="0">
                <a:latin typeface="Georgia"/>
                <a:cs typeface="Georgia"/>
              </a:rPr>
              <a:t>number </a:t>
            </a:r>
            <a:r>
              <a:rPr sz="2000" spc="-35" dirty="0">
                <a:latin typeface="Georgia"/>
                <a:cs typeface="Georgia"/>
              </a:rPr>
              <a:t>of </a:t>
            </a:r>
            <a:r>
              <a:rPr sz="2000" spc="-40" dirty="0">
                <a:latin typeface="Georgia"/>
                <a:cs typeface="Georgia"/>
              </a:rPr>
              <a:t>arguments </a:t>
            </a:r>
            <a:r>
              <a:rPr sz="2000" spc="-35" dirty="0">
                <a:latin typeface="Georgia"/>
                <a:cs typeface="Georgia"/>
              </a:rPr>
              <a:t>but </a:t>
            </a:r>
            <a:r>
              <a:rPr sz="2000" spc="-25" dirty="0">
                <a:latin typeface="Georgia"/>
                <a:cs typeface="Georgia"/>
              </a:rPr>
              <a:t>return </a:t>
            </a:r>
            <a:r>
              <a:rPr sz="2000" spc="-35" dirty="0">
                <a:latin typeface="Georgia"/>
                <a:cs typeface="Georgia"/>
              </a:rPr>
              <a:t>just </a:t>
            </a:r>
            <a:r>
              <a:rPr sz="2000" spc="-25" dirty="0">
                <a:latin typeface="Georgia"/>
                <a:cs typeface="Georgia"/>
              </a:rPr>
              <a:t>one  </a:t>
            </a:r>
            <a:r>
              <a:rPr sz="2000" spc="-30" dirty="0">
                <a:latin typeface="Georgia"/>
                <a:cs typeface="Georgia"/>
              </a:rPr>
              <a:t>value </a:t>
            </a:r>
            <a:r>
              <a:rPr sz="2000" spc="-60" dirty="0">
                <a:latin typeface="Georgia"/>
                <a:cs typeface="Georgia"/>
              </a:rPr>
              <a:t>in </a:t>
            </a:r>
            <a:r>
              <a:rPr sz="2000" spc="-25" dirty="0">
                <a:latin typeface="Georgia"/>
                <a:cs typeface="Georgia"/>
              </a:rPr>
              <a:t>the </a:t>
            </a:r>
            <a:r>
              <a:rPr sz="2000" spc="-45" dirty="0">
                <a:latin typeface="Georgia"/>
                <a:cs typeface="Georgia"/>
              </a:rPr>
              <a:t>form </a:t>
            </a:r>
            <a:r>
              <a:rPr sz="2000" spc="-35" dirty="0">
                <a:latin typeface="Georgia"/>
                <a:cs typeface="Georgia"/>
              </a:rPr>
              <a:t>of </a:t>
            </a:r>
            <a:r>
              <a:rPr sz="2000" spc="-45" dirty="0">
                <a:latin typeface="Georgia"/>
                <a:cs typeface="Georgia"/>
              </a:rPr>
              <a:t>an </a:t>
            </a:r>
            <a:r>
              <a:rPr sz="2000" spc="-35" dirty="0">
                <a:latin typeface="Georgia"/>
                <a:cs typeface="Georgia"/>
              </a:rPr>
              <a:t>expression. They </a:t>
            </a:r>
            <a:r>
              <a:rPr sz="2000" spc="-40" dirty="0">
                <a:latin typeface="Georgia"/>
                <a:cs typeface="Georgia"/>
              </a:rPr>
              <a:t>cannot contain </a:t>
            </a:r>
            <a:r>
              <a:rPr sz="2000" spc="-55" dirty="0">
                <a:latin typeface="Georgia"/>
                <a:cs typeface="Georgia"/>
              </a:rPr>
              <a:t>commands </a:t>
            </a:r>
            <a:r>
              <a:rPr sz="2000" spc="-15" dirty="0">
                <a:latin typeface="Georgia"/>
                <a:cs typeface="Georgia"/>
              </a:rPr>
              <a:t>or  </a:t>
            </a:r>
            <a:r>
              <a:rPr sz="2000" spc="-40" dirty="0">
                <a:latin typeface="Georgia"/>
                <a:cs typeface="Georgia"/>
              </a:rPr>
              <a:t>multiple</a:t>
            </a:r>
            <a:r>
              <a:rPr sz="2000" spc="-90" dirty="0">
                <a:latin typeface="Georgia"/>
                <a:cs typeface="Georgia"/>
              </a:rPr>
              <a:t> </a:t>
            </a:r>
            <a:r>
              <a:rPr sz="2000" spc="-30" dirty="0">
                <a:latin typeface="Georgia"/>
                <a:cs typeface="Georgia"/>
              </a:rPr>
              <a:t>expressions.</a:t>
            </a:r>
            <a:endParaRPr sz="2000">
              <a:latin typeface="Georgia"/>
              <a:cs typeface="Georgia"/>
            </a:endParaRPr>
          </a:p>
          <a:p>
            <a:pPr>
              <a:lnSpc>
                <a:spcPct val="100000"/>
              </a:lnSpc>
              <a:spcBef>
                <a:spcPts val="25"/>
              </a:spcBef>
              <a:buFont typeface="Arial"/>
              <a:buChar char="•"/>
            </a:pPr>
            <a:endParaRPr sz="2900">
              <a:latin typeface="Times New Roman"/>
              <a:cs typeface="Times New Roman"/>
            </a:endParaRPr>
          </a:p>
          <a:p>
            <a:pPr marL="355600" marR="8255" indent="-342900" algn="just">
              <a:lnSpc>
                <a:spcPct val="100000"/>
              </a:lnSpc>
              <a:spcBef>
                <a:spcPts val="5"/>
              </a:spcBef>
              <a:buFont typeface="Arial"/>
              <a:buChar char="•"/>
              <a:tabLst>
                <a:tab pos="355600" algn="l"/>
              </a:tabLst>
            </a:pPr>
            <a:r>
              <a:rPr sz="2000" spc="-85" dirty="0">
                <a:latin typeface="Georgia"/>
                <a:cs typeface="Georgia"/>
              </a:rPr>
              <a:t>An </a:t>
            </a:r>
            <a:r>
              <a:rPr sz="2000" spc="-45" dirty="0">
                <a:latin typeface="Georgia"/>
                <a:cs typeface="Georgia"/>
              </a:rPr>
              <a:t>anonymous function cannot </a:t>
            </a:r>
            <a:r>
              <a:rPr sz="2000" spc="-10" dirty="0">
                <a:latin typeface="Georgia"/>
                <a:cs typeface="Georgia"/>
              </a:rPr>
              <a:t>be </a:t>
            </a:r>
            <a:r>
              <a:rPr sz="2000" spc="-30" dirty="0">
                <a:latin typeface="Georgia"/>
                <a:cs typeface="Georgia"/>
              </a:rPr>
              <a:t>a </a:t>
            </a:r>
            <a:r>
              <a:rPr sz="2000" spc="-25" dirty="0">
                <a:latin typeface="Georgia"/>
                <a:cs typeface="Georgia"/>
              </a:rPr>
              <a:t>direct </a:t>
            </a:r>
            <a:r>
              <a:rPr sz="2000" spc="-35" dirty="0">
                <a:latin typeface="Georgia"/>
                <a:cs typeface="Georgia"/>
              </a:rPr>
              <a:t>call </a:t>
            </a:r>
            <a:r>
              <a:rPr sz="2000" spc="-25" dirty="0">
                <a:latin typeface="Georgia"/>
                <a:cs typeface="Georgia"/>
              </a:rPr>
              <a:t>to </a:t>
            </a:r>
            <a:r>
              <a:rPr sz="2000" spc="-35" dirty="0">
                <a:latin typeface="Georgia"/>
                <a:cs typeface="Georgia"/>
              </a:rPr>
              <a:t>print </a:t>
            </a:r>
            <a:r>
              <a:rPr sz="2000" spc="-20" dirty="0">
                <a:latin typeface="Georgia"/>
                <a:cs typeface="Georgia"/>
              </a:rPr>
              <a:t>because </a:t>
            </a:r>
            <a:r>
              <a:rPr sz="2000" spc="-50" dirty="0">
                <a:latin typeface="Georgia"/>
                <a:cs typeface="Georgia"/>
              </a:rPr>
              <a:t>lambda  </a:t>
            </a:r>
            <a:r>
              <a:rPr sz="2000" spc="-20" dirty="0">
                <a:latin typeface="Georgia"/>
                <a:cs typeface="Georgia"/>
              </a:rPr>
              <a:t>requires </a:t>
            </a:r>
            <a:r>
              <a:rPr sz="2000" spc="-45" dirty="0">
                <a:latin typeface="Georgia"/>
                <a:cs typeface="Georgia"/>
              </a:rPr>
              <a:t>an</a:t>
            </a:r>
            <a:r>
              <a:rPr sz="2000" spc="-100" dirty="0">
                <a:latin typeface="Georgia"/>
                <a:cs typeface="Georgia"/>
              </a:rPr>
              <a:t> </a:t>
            </a:r>
            <a:r>
              <a:rPr sz="2000" spc="-35" dirty="0">
                <a:latin typeface="Georgia"/>
                <a:cs typeface="Georgia"/>
              </a:rPr>
              <a:t>expression.</a:t>
            </a:r>
            <a:endParaRPr sz="2000">
              <a:latin typeface="Georgia"/>
              <a:cs typeface="Georgia"/>
            </a:endParaRPr>
          </a:p>
          <a:p>
            <a:pPr>
              <a:lnSpc>
                <a:spcPct val="100000"/>
              </a:lnSpc>
              <a:spcBef>
                <a:spcPts val="25"/>
              </a:spcBef>
              <a:buFont typeface="Arial"/>
              <a:buChar char="•"/>
            </a:pPr>
            <a:endParaRPr sz="2900">
              <a:latin typeface="Times New Roman"/>
              <a:cs typeface="Times New Roman"/>
            </a:endParaRPr>
          </a:p>
          <a:p>
            <a:pPr marL="355600" marR="5080" indent="-342900" algn="just">
              <a:lnSpc>
                <a:spcPct val="100000"/>
              </a:lnSpc>
              <a:buFont typeface="Arial"/>
              <a:buChar char="•"/>
              <a:tabLst>
                <a:tab pos="355600" algn="l"/>
              </a:tabLst>
            </a:pPr>
            <a:r>
              <a:rPr sz="2000" spc="-40" dirty="0">
                <a:latin typeface="Georgia"/>
                <a:cs typeface="Georgia"/>
              </a:rPr>
              <a:t>Python </a:t>
            </a:r>
            <a:r>
              <a:rPr sz="2000" spc="-45" dirty="0">
                <a:latin typeface="Georgia"/>
                <a:cs typeface="Georgia"/>
              </a:rPr>
              <a:t>anonymous </a:t>
            </a:r>
            <a:r>
              <a:rPr sz="2000" spc="-40" dirty="0">
                <a:latin typeface="Georgia"/>
                <a:cs typeface="Georgia"/>
              </a:rPr>
              <a:t>functions </a:t>
            </a:r>
            <a:r>
              <a:rPr sz="2000" spc="-15" dirty="0">
                <a:latin typeface="Georgia"/>
                <a:cs typeface="Georgia"/>
              </a:rPr>
              <a:t>are </a:t>
            </a:r>
            <a:r>
              <a:rPr sz="2000" spc="-35" dirty="0">
                <a:latin typeface="Georgia"/>
                <a:cs typeface="Georgia"/>
              </a:rPr>
              <a:t>defined </a:t>
            </a:r>
            <a:r>
              <a:rPr sz="2000" spc="-45" dirty="0">
                <a:latin typeface="Georgia"/>
                <a:cs typeface="Georgia"/>
              </a:rPr>
              <a:t>using </a:t>
            </a:r>
            <a:r>
              <a:rPr sz="2000" spc="-25" dirty="0">
                <a:latin typeface="Georgia"/>
                <a:cs typeface="Georgia"/>
              </a:rPr>
              <a:t>the </a:t>
            </a:r>
            <a:r>
              <a:rPr sz="2000" spc="-50" dirty="0">
                <a:latin typeface="Georgia"/>
                <a:cs typeface="Georgia"/>
              </a:rPr>
              <a:t>lambda </a:t>
            </a:r>
            <a:r>
              <a:rPr sz="2000" spc="-25" dirty="0">
                <a:latin typeface="Georgia"/>
                <a:cs typeface="Georgia"/>
              </a:rPr>
              <a:t>keyword.  </a:t>
            </a:r>
            <a:r>
              <a:rPr sz="2000" spc="-80" dirty="0">
                <a:latin typeface="Georgia"/>
                <a:cs typeface="Georgia"/>
              </a:rPr>
              <a:t>Hence, </a:t>
            </a:r>
            <a:r>
              <a:rPr sz="2000" spc="-40" dirty="0">
                <a:latin typeface="Georgia"/>
                <a:cs typeface="Georgia"/>
              </a:rPr>
              <a:t>anonymous </a:t>
            </a:r>
            <a:r>
              <a:rPr sz="2000" spc="-35" dirty="0">
                <a:latin typeface="Georgia"/>
                <a:cs typeface="Georgia"/>
              </a:rPr>
              <a:t>functions </a:t>
            </a:r>
            <a:r>
              <a:rPr sz="2000" spc="-15" dirty="0">
                <a:latin typeface="Georgia"/>
                <a:cs typeface="Georgia"/>
              </a:rPr>
              <a:t>are </a:t>
            </a:r>
            <a:r>
              <a:rPr sz="2000" spc="-25" dirty="0">
                <a:latin typeface="Georgia"/>
                <a:cs typeface="Georgia"/>
              </a:rPr>
              <a:t>also called </a:t>
            </a:r>
            <a:r>
              <a:rPr sz="2000" spc="-45" dirty="0">
                <a:latin typeface="Georgia"/>
                <a:cs typeface="Georgia"/>
              </a:rPr>
              <a:t>lambda</a:t>
            </a:r>
            <a:r>
              <a:rPr sz="2000" spc="-245" dirty="0">
                <a:latin typeface="Georgia"/>
                <a:cs typeface="Georgia"/>
              </a:rPr>
              <a:t> </a:t>
            </a:r>
            <a:r>
              <a:rPr sz="2000" spc="-45" dirty="0">
                <a:latin typeface="Georgia"/>
                <a:cs typeface="Georgia"/>
              </a:rPr>
              <a:t>functions.</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3734435" cy="391795"/>
          </a:xfrm>
          <a:prstGeom prst="rect">
            <a:avLst/>
          </a:prstGeom>
        </p:spPr>
        <p:txBody>
          <a:bodyPr vert="horz" wrap="square" lIns="0" tIns="12700" rIns="0" bIns="0" rtlCol="0">
            <a:spAutoFit/>
          </a:bodyPr>
          <a:lstStyle/>
          <a:p>
            <a:pPr marL="12700">
              <a:lnSpc>
                <a:spcPct val="100000"/>
              </a:lnSpc>
              <a:spcBef>
                <a:spcPts val="100"/>
              </a:spcBef>
            </a:pPr>
            <a:r>
              <a:rPr sz="2400" b="1" spc="-140" dirty="0">
                <a:solidFill>
                  <a:srgbClr val="000000"/>
                </a:solidFill>
                <a:latin typeface="Georgia"/>
                <a:cs typeface="Georgia"/>
              </a:rPr>
              <a:t>The </a:t>
            </a:r>
            <a:r>
              <a:rPr sz="2400" b="1" spc="-200" dirty="0">
                <a:solidFill>
                  <a:srgbClr val="000000"/>
                </a:solidFill>
                <a:latin typeface="Georgia"/>
                <a:cs typeface="Georgia"/>
              </a:rPr>
              <a:t>Anonymous</a:t>
            </a:r>
            <a:r>
              <a:rPr sz="2400" b="1" spc="-50" dirty="0">
                <a:solidFill>
                  <a:srgbClr val="000000"/>
                </a:solidFill>
                <a:latin typeface="Georgia"/>
                <a:cs typeface="Georgia"/>
              </a:rPr>
              <a:t> </a:t>
            </a:r>
            <a:r>
              <a:rPr sz="2400" b="1" spc="-180"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28BFF2FB-260F-4609-947B-41ABA2D0D6AA}"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4" name="object 4"/>
          <p:cNvSpPr txBox="1"/>
          <p:nvPr/>
        </p:nvSpPr>
        <p:spPr>
          <a:xfrm>
            <a:off x="307340" y="1549653"/>
            <a:ext cx="8379459" cy="4294505"/>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 pos="1369060" algn="l"/>
                <a:tab pos="2521585" algn="l"/>
                <a:tab pos="3036570" algn="l"/>
                <a:tab pos="3679825" algn="l"/>
                <a:tab pos="4206875" algn="l"/>
                <a:tab pos="5205730" algn="l"/>
                <a:tab pos="5554345" algn="l"/>
                <a:tab pos="6856095" algn="l"/>
                <a:tab pos="7359015" algn="l"/>
                <a:tab pos="7964170" algn="l"/>
              </a:tabLst>
            </a:pPr>
            <a:r>
              <a:rPr sz="2000" spc="-60" dirty="0">
                <a:latin typeface="Georgia"/>
                <a:cs typeface="Georgia"/>
              </a:rPr>
              <a:t>Lambda	</a:t>
            </a:r>
            <a:r>
              <a:rPr sz="2000" spc="-45" dirty="0">
                <a:latin typeface="Georgia"/>
                <a:cs typeface="Georgia"/>
              </a:rPr>
              <a:t>fun</a:t>
            </a:r>
            <a:r>
              <a:rPr sz="2000" spc="-55" dirty="0">
                <a:latin typeface="Georgia"/>
                <a:cs typeface="Georgia"/>
              </a:rPr>
              <a:t>c</a:t>
            </a:r>
            <a:r>
              <a:rPr sz="2000" spc="-15" dirty="0">
                <a:latin typeface="Georgia"/>
                <a:cs typeface="Georgia"/>
              </a:rPr>
              <a:t>t</a:t>
            </a:r>
            <a:r>
              <a:rPr sz="2000" spc="-20" dirty="0">
                <a:latin typeface="Georgia"/>
                <a:cs typeface="Georgia"/>
              </a:rPr>
              <a:t>i</a:t>
            </a:r>
            <a:r>
              <a:rPr sz="2000" spc="-45" dirty="0">
                <a:latin typeface="Georgia"/>
                <a:cs typeface="Georgia"/>
              </a:rPr>
              <a:t>on</a:t>
            </a:r>
            <a:r>
              <a:rPr sz="2000" spc="-30" dirty="0">
                <a:latin typeface="Georgia"/>
                <a:cs typeface="Georgia"/>
              </a:rPr>
              <a:t>s</a:t>
            </a:r>
            <a:r>
              <a:rPr sz="2000" dirty="0">
                <a:latin typeface="Georgia"/>
                <a:cs typeface="Georgia"/>
              </a:rPr>
              <a:t>	</a:t>
            </a:r>
            <a:r>
              <a:rPr sz="2000" spc="-35" dirty="0">
                <a:latin typeface="Georgia"/>
                <a:cs typeface="Georgia"/>
              </a:rPr>
              <a:t>c</a:t>
            </a:r>
            <a:r>
              <a:rPr sz="2000" spc="-30" dirty="0">
                <a:latin typeface="Georgia"/>
                <a:cs typeface="Georgia"/>
              </a:rPr>
              <a:t>a</a:t>
            </a:r>
            <a:r>
              <a:rPr sz="2000" spc="-65" dirty="0">
                <a:latin typeface="Georgia"/>
                <a:cs typeface="Georgia"/>
              </a:rPr>
              <a:t>n</a:t>
            </a:r>
            <a:r>
              <a:rPr sz="2000" dirty="0">
                <a:latin typeface="Georgia"/>
                <a:cs typeface="Georgia"/>
              </a:rPr>
              <a:t>	</a:t>
            </a:r>
            <a:r>
              <a:rPr sz="2000" spc="-75" dirty="0">
                <a:latin typeface="Georgia"/>
                <a:cs typeface="Georgia"/>
              </a:rPr>
              <a:t>ha</a:t>
            </a:r>
            <a:r>
              <a:rPr sz="2000" spc="-25" dirty="0">
                <a:latin typeface="Georgia"/>
                <a:cs typeface="Georgia"/>
              </a:rPr>
              <a:t>v</a:t>
            </a:r>
            <a:r>
              <a:rPr sz="2000" spc="10" dirty="0">
                <a:latin typeface="Georgia"/>
                <a:cs typeface="Georgia"/>
              </a:rPr>
              <a:t>e</a:t>
            </a:r>
            <a:r>
              <a:rPr sz="2000" dirty="0">
                <a:latin typeface="Georgia"/>
                <a:cs typeface="Georgia"/>
              </a:rPr>
              <a:t>	</a:t>
            </a:r>
            <a:r>
              <a:rPr sz="2000" spc="-30" dirty="0">
                <a:latin typeface="Georgia"/>
                <a:cs typeface="Georgia"/>
              </a:rPr>
              <a:t>a</a:t>
            </a:r>
            <a:r>
              <a:rPr sz="2000" spc="-105" dirty="0">
                <a:latin typeface="Georgia"/>
                <a:cs typeface="Georgia"/>
              </a:rPr>
              <a:t>n</a:t>
            </a:r>
            <a:r>
              <a:rPr sz="2000" spc="25" dirty="0">
                <a:latin typeface="Georgia"/>
                <a:cs typeface="Georgia"/>
              </a:rPr>
              <a:t>y</a:t>
            </a:r>
            <a:r>
              <a:rPr sz="2000" dirty="0">
                <a:latin typeface="Georgia"/>
                <a:cs typeface="Georgia"/>
              </a:rPr>
              <a:t>	</a:t>
            </a:r>
            <a:r>
              <a:rPr sz="2000" spc="-60" dirty="0">
                <a:latin typeface="Georgia"/>
                <a:cs typeface="Georgia"/>
              </a:rPr>
              <a:t>n</a:t>
            </a:r>
            <a:r>
              <a:rPr sz="2000" spc="-75" dirty="0">
                <a:latin typeface="Georgia"/>
                <a:cs typeface="Georgia"/>
              </a:rPr>
              <a:t>u</a:t>
            </a:r>
            <a:r>
              <a:rPr sz="2000" spc="-45" dirty="0">
                <a:latin typeface="Georgia"/>
                <a:cs typeface="Georgia"/>
              </a:rPr>
              <a:t>mbe</a:t>
            </a:r>
            <a:r>
              <a:rPr sz="2000" spc="5" dirty="0">
                <a:latin typeface="Georgia"/>
                <a:cs typeface="Georgia"/>
              </a:rPr>
              <a:t>r</a:t>
            </a:r>
            <a:r>
              <a:rPr sz="2000" dirty="0">
                <a:latin typeface="Georgia"/>
                <a:cs typeface="Georgia"/>
              </a:rPr>
              <a:t>	</a:t>
            </a:r>
            <a:r>
              <a:rPr sz="2000" spc="-50" dirty="0">
                <a:latin typeface="Georgia"/>
                <a:cs typeface="Georgia"/>
              </a:rPr>
              <a:t>o</a:t>
            </a:r>
            <a:r>
              <a:rPr sz="2000" spc="-25" dirty="0">
                <a:latin typeface="Georgia"/>
                <a:cs typeface="Georgia"/>
              </a:rPr>
              <a:t>f</a:t>
            </a:r>
            <a:r>
              <a:rPr sz="2000" dirty="0">
                <a:latin typeface="Georgia"/>
                <a:cs typeface="Georgia"/>
              </a:rPr>
              <a:t>	</a:t>
            </a:r>
            <a:r>
              <a:rPr sz="2000" spc="-20" dirty="0">
                <a:latin typeface="Georgia"/>
                <a:cs typeface="Georgia"/>
              </a:rPr>
              <a:t>a</a:t>
            </a:r>
            <a:r>
              <a:rPr sz="2000" spc="-35" dirty="0">
                <a:latin typeface="Georgia"/>
                <a:cs typeface="Georgia"/>
              </a:rPr>
              <a:t>r</a:t>
            </a:r>
            <a:r>
              <a:rPr sz="2000" spc="-40" dirty="0">
                <a:latin typeface="Georgia"/>
                <a:cs typeface="Georgia"/>
              </a:rPr>
              <a:t>g</a:t>
            </a:r>
            <a:r>
              <a:rPr sz="2000" spc="-50" dirty="0">
                <a:latin typeface="Georgia"/>
                <a:cs typeface="Georgia"/>
              </a:rPr>
              <a:t>u</a:t>
            </a:r>
            <a:r>
              <a:rPr sz="2000" spc="-60" dirty="0">
                <a:latin typeface="Georgia"/>
                <a:cs typeface="Georgia"/>
              </a:rPr>
              <a:t>m</a:t>
            </a:r>
            <a:r>
              <a:rPr sz="2000" spc="-50" dirty="0">
                <a:latin typeface="Georgia"/>
                <a:cs typeface="Georgia"/>
              </a:rPr>
              <a:t>e</a:t>
            </a:r>
            <a:r>
              <a:rPr sz="2000" spc="-35" dirty="0">
                <a:latin typeface="Georgia"/>
                <a:cs typeface="Georgia"/>
              </a:rPr>
              <a:t>nt</a:t>
            </a:r>
            <a:r>
              <a:rPr sz="2000" spc="-25" dirty="0">
                <a:latin typeface="Georgia"/>
                <a:cs typeface="Georgia"/>
              </a:rPr>
              <a:t>s</a:t>
            </a:r>
            <a:r>
              <a:rPr sz="2000" dirty="0">
                <a:latin typeface="Georgia"/>
                <a:cs typeface="Georgia"/>
              </a:rPr>
              <a:t>	</a:t>
            </a:r>
            <a:r>
              <a:rPr sz="2000" spc="-40" dirty="0">
                <a:latin typeface="Georgia"/>
                <a:cs typeface="Georgia"/>
              </a:rPr>
              <a:t>b</a:t>
            </a:r>
            <a:r>
              <a:rPr sz="2000" spc="-45" dirty="0">
                <a:latin typeface="Georgia"/>
                <a:cs typeface="Georgia"/>
              </a:rPr>
              <a:t>u</a:t>
            </a:r>
            <a:r>
              <a:rPr sz="2000" spc="-15" dirty="0">
                <a:latin typeface="Georgia"/>
                <a:cs typeface="Georgia"/>
              </a:rPr>
              <a:t>t</a:t>
            </a:r>
            <a:r>
              <a:rPr sz="2000" dirty="0">
                <a:latin typeface="Georgia"/>
                <a:cs typeface="Georgia"/>
              </a:rPr>
              <a:t>	</a:t>
            </a:r>
            <a:r>
              <a:rPr sz="2000" spc="-40" dirty="0">
                <a:latin typeface="Georgia"/>
                <a:cs typeface="Georgia"/>
              </a:rPr>
              <a:t>o</a:t>
            </a:r>
            <a:r>
              <a:rPr sz="2000" spc="-55" dirty="0">
                <a:latin typeface="Georgia"/>
                <a:cs typeface="Georgia"/>
              </a:rPr>
              <a:t>n</a:t>
            </a:r>
            <a:r>
              <a:rPr sz="2000" spc="-75" dirty="0">
                <a:latin typeface="Georgia"/>
                <a:cs typeface="Georgia"/>
              </a:rPr>
              <a:t>l</a:t>
            </a:r>
            <a:r>
              <a:rPr sz="2000" spc="25" dirty="0">
                <a:latin typeface="Georgia"/>
                <a:cs typeface="Georgia"/>
              </a:rPr>
              <a:t>y</a:t>
            </a:r>
            <a:r>
              <a:rPr sz="2000" dirty="0">
                <a:latin typeface="Georgia"/>
                <a:cs typeface="Georgia"/>
              </a:rPr>
              <a:t>	</a:t>
            </a:r>
            <a:r>
              <a:rPr sz="2000" spc="-20" dirty="0">
                <a:latin typeface="Georgia"/>
                <a:cs typeface="Georgia"/>
              </a:rPr>
              <a:t>one  </a:t>
            </a:r>
            <a:r>
              <a:rPr sz="2000" spc="-35" dirty="0">
                <a:latin typeface="Georgia"/>
                <a:cs typeface="Georgia"/>
              </a:rPr>
              <a:t>expression. The </a:t>
            </a:r>
            <a:r>
              <a:rPr sz="2000" spc="-25" dirty="0">
                <a:latin typeface="Georgia"/>
                <a:cs typeface="Georgia"/>
              </a:rPr>
              <a:t>expression </a:t>
            </a:r>
            <a:r>
              <a:rPr sz="2000" spc="-20" dirty="0">
                <a:latin typeface="Georgia"/>
                <a:cs typeface="Georgia"/>
              </a:rPr>
              <a:t>is </a:t>
            </a:r>
            <a:r>
              <a:rPr sz="2000" spc="-30" dirty="0">
                <a:latin typeface="Georgia"/>
                <a:cs typeface="Georgia"/>
              </a:rPr>
              <a:t>evaluated </a:t>
            </a:r>
            <a:r>
              <a:rPr sz="2000" spc="-45" dirty="0">
                <a:latin typeface="Georgia"/>
                <a:cs typeface="Georgia"/>
              </a:rPr>
              <a:t>and</a:t>
            </a:r>
            <a:r>
              <a:rPr sz="2000" spc="-220" dirty="0">
                <a:latin typeface="Georgia"/>
                <a:cs typeface="Georgia"/>
              </a:rPr>
              <a:t> </a:t>
            </a:r>
            <a:r>
              <a:rPr sz="2000" spc="-35" dirty="0">
                <a:latin typeface="Georgia"/>
                <a:cs typeface="Georgia"/>
              </a:rPr>
              <a:t>returned.</a:t>
            </a:r>
            <a:endParaRPr sz="2000">
              <a:latin typeface="Georgia"/>
              <a:cs typeface="Georgia"/>
            </a:endParaRPr>
          </a:p>
          <a:p>
            <a:pPr>
              <a:lnSpc>
                <a:spcPct val="100000"/>
              </a:lnSpc>
              <a:spcBef>
                <a:spcPts val="25"/>
              </a:spcBef>
              <a:buFont typeface="Arial"/>
              <a:buChar char="•"/>
            </a:pPr>
            <a:endParaRPr sz="2900">
              <a:latin typeface="Times New Roman"/>
              <a:cs typeface="Times New Roman"/>
            </a:endParaRPr>
          </a:p>
          <a:p>
            <a:pPr marL="355600" indent="-342900">
              <a:lnSpc>
                <a:spcPct val="100000"/>
              </a:lnSpc>
              <a:buFont typeface="Arial"/>
              <a:buChar char="•"/>
              <a:tabLst>
                <a:tab pos="354965" algn="l"/>
                <a:tab pos="355600" algn="l"/>
              </a:tabLst>
            </a:pPr>
            <a:r>
              <a:rPr sz="2000" spc="-55" dirty="0">
                <a:latin typeface="Georgia"/>
                <a:cs typeface="Georgia"/>
              </a:rPr>
              <a:t>General </a:t>
            </a:r>
            <a:r>
              <a:rPr sz="2000" spc="-50" dirty="0">
                <a:latin typeface="Georgia"/>
                <a:cs typeface="Georgia"/>
              </a:rPr>
              <a:t>Syntax</a:t>
            </a:r>
            <a:r>
              <a:rPr sz="2000" spc="-85" dirty="0">
                <a:latin typeface="Georgia"/>
                <a:cs typeface="Georgia"/>
              </a:rPr>
              <a:t> </a:t>
            </a:r>
            <a:r>
              <a:rPr sz="2000" spc="-100" dirty="0">
                <a:latin typeface="Georgia"/>
                <a:cs typeface="Georgia"/>
              </a:rPr>
              <a:t>:</a:t>
            </a:r>
            <a:endParaRPr sz="2000">
              <a:latin typeface="Georgia"/>
              <a:cs typeface="Georgia"/>
            </a:endParaRPr>
          </a:p>
          <a:p>
            <a:pPr marL="12700">
              <a:lnSpc>
                <a:spcPct val="100000"/>
              </a:lnSpc>
              <a:spcBef>
                <a:spcPts val="480"/>
              </a:spcBef>
            </a:pPr>
            <a:r>
              <a:rPr sz="2000" spc="-45" dirty="0">
                <a:latin typeface="Georgia"/>
                <a:cs typeface="Georgia"/>
              </a:rPr>
              <a:t>lambda </a:t>
            </a:r>
            <a:r>
              <a:rPr sz="2000" spc="25" dirty="0">
                <a:latin typeface="Georgia"/>
                <a:cs typeface="Georgia"/>
              </a:rPr>
              <a:t>[arg1</a:t>
            </a:r>
            <a:r>
              <a:rPr sz="2000" spc="-75" dirty="0">
                <a:latin typeface="Georgia"/>
                <a:cs typeface="Georgia"/>
              </a:rPr>
              <a:t> </a:t>
            </a:r>
            <a:r>
              <a:rPr sz="2000" spc="-60" dirty="0">
                <a:latin typeface="Georgia"/>
                <a:cs typeface="Georgia"/>
              </a:rPr>
              <a:t>[,arg2,.....argn]]:expression</a:t>
            </a:r>
            <a:endParaRPr sz="2000">
              <a:latin typeface="Georgia"/>
              <a:cs typeface="Georgia"/>
            </a:endParaRPr>
          </a:p>
          <a:p>
            <a:pPr>
              <a:lnSpc>
                <a:spcPct val="100000"/>
              </a:lnSpc>
              <a:spcBef>
                <a:spcPts val="25"/>
              </a:spcBef>
            </a:pPr>
            <a:endParaRPr sz="2900">
              <a:latin typeface="Times New Roman"/>
              <a:cs typeface="Times New Roman"/>
            </a:endParaRPr>
          </a:p>
          <a:p>
            <a:pPr marL="12700">
              <a:lnSpc>
                <a:spcPct val="100000"/>
              </a:lnSpc>
              <a:spcBef>
                <a:spcPts val="5"/>
              </a:spcBef>
            </a:pPr>
            <a:r>
              <a:rPr sz="2000" spc="-50" dirty="0">
                <a:latin typeface="Georgia"/>
                <a:cs typeface="Georgia"/>
              </a:rPr>
              <a:t>sum </a:t>
            </a:r>
            <a:r>
              <a:rPr sz="2000" spc="-180" dirty="0">
                <a:latin typeface="Georgia"/>
                <a:cs typeface="Georgia"/>
              </a:rPr>
              <a:t>= </a:t>
            </a:r>
            <a:r>
              <a:rPr sz="2000" spc="-45" dirty="0">
                <a:latin typeface="Georgia"/>
                <a:cs typeface="Georgia"/>
              </a:rPr>
              <a:t>lambda </a:t>
            </a:r>
            <a:r>
              <a:rPr sz="2000" spc="10" dirty="0">
                <a:latin typeface="Georgia"/>
                <a:cs typeface="Georgia"/>
              </a:rPr>
              <a:t>arg1, </a:t>
            </a:r>
            <a:r>
              <a:rPr sz="2000" spc="-35" dirty="0">
                <a:latin typeface="Georgia"/>
                <a:cs typeface="Georgia"/>
              </a:rPr>
              <a:t>arg2: </a:t>
            </a:r>
            <a:r>
              <a:rPr sz="2000" spc="45" dirty="0">
                <a:latin typeface="Georgia"/>
                <a:cs typeface="Georgia"/>
              </a:rPr>
              <a:t>arg1 </a:t>
            </a:r>
            <a:r>
              <a:rPr sz="2000" spc="-180" dirty="0">
                <a:latin typeface="Georgia"/>
                <a:cs typeface="Georgia"/>
              </a:rPr>
              <a:t>+</a:t>
            </a:r>
            <a:r>
              <a:rPr sz="2000" spc="-160" dirty="0">
                <a:latin typeface="Georgia"/>
                <a:cs typeface="Georgia"/>
              </a:rPr>
              <a:t> </a:t>
            </a:r>
            <a:r>
              <a:rPr sz="2000" spc="-35" dirty="0">
                <a:latin typeface="Georgia"/>
                <a:cs typeface="Georgia"/>
              </a:rPr>
              <a:t>arg2;</a:t>
            </a:r>
            <a:endParaRPr sz="2000">
              <a:latin typeface="Georgia"/>
              <a:cs typeface="Georgia"/>
            </a:endParaRPr>
          </a:p>
          <a:p>
            <a:pPr>
              <a:lnSpc>
                <a:spcPct val="100000"/>
              </a:lnSpc>
            </a:pPr>
            <a:endParaRPr sz="2300">
              <a:latin typeface="Times New Roman"/>
              <a:cs typeface="Times New Roman"/>
            </a:endParaRPr>
          </a:p>
          <a:p>
            <a:pPr>
              <a:lnSpc>
                <a:spcPct val="100000"/>
              </a:lnSpc>
              <a:spcBef>
                <a:spcPts val="5"/>
              </a:spcBef>
            </a:pPr>
            <a:endParaRPr sz="2700">
              <a:latin typeface="Times New Roman"/>
              <a:cs typeface="Times New Roman"/>
            </a:endParaRPr>
          </a:p>
          <a:p>
            <a:pPr marL="12700" marR="4377690" algn="just">
              <a:lnSpc>
                <a:spcPct val="120100"/>
              </a:lnSpc>
            </a:pPr>
            <a:r>
              <a:rPr sz="2000" spc="-50" dirty="0">
                <a:latin typeface="Georgia"/>
                <a:cs typeface="Georgia"/>
              </a:rPr>
              <a:t># </a:t>
            </a:r>
            <a:r>
              <a:rPr sz="2000" spc="-40" dirty="0">
                <a:latin typeface="Georgia"/>
                <a:cs typeface="Georgia"/>
              </a:rPr>
              <a:t>Now </a:t>
            </a:r>
            <a:r>
              <a:rPr sz="2000" spc="-25" dirty="0">
                <a:latin typeface="Georgia"/>
                <a:cs typeface="Georgia"/>
              </a:rPr>
              <a:t>you </a:t>
            </a:r>
            <a:r>
              <a:rPr sz="2000" spc="-40" dirty="0">
                <a:latin typeface="Georgia"/>
                <a:cs typeface="Georgia"/>
              </a:rPr>
              <a:t>can </a:t>
            </a:r>
            <a:r>
              <a:rPr sz="2000" spc="-30" dirty="0">
                <a:latin typeface="Georgia"/>
                <a:cs typeface="Georgia"/>
              </a:rPr>
              <a:t>call </a:t>
            </a:r>
            <a:r>
              <a:rPr sz="2000" spc="-50" dirty="0">
                <a:latin typeface="Georgia"/>
                <a:cs typeface="Georgia"/>
              </a:rPr>
              <a:t>sum </a:t>
            </a:r>
            <a:r>
              <a:rPr sz="2000" spc="-15" dirty="0">
                <a:latin typeface="Georgia"/>
                <a:cs typeface="Georgia"/>
              </a:rPr>
              <a:t>as </a:t>
            </a:r>
            <a:r>
              <a:rPr sz="2000" spc="-30" dirty="0">
                <a:latin typeface="Georgia"/>
                <a:cs typeface="Georgia"/>
              </a:rPr>
              <a:t>a</a:t>
            </a:r>
            <a:r>
              <a:rPr sz="2000" spc="-210" dirty="0">
                <a:latin typeface="Georgia"/>
                <a:cs typeface="Georgia"/>
              </a:rPr>
              <a:t> </a:t>
            </a:r>
            <a:r>
              <a:rPr sz="2000" spc="-40" dirty="0">
                <a:latin typeface="Georgia"/>
                <a:cs typeface="Georgia"/>
              </a:rPr>
              <a:t>function  </a:t>
            </a:r>
            <a:r>
              <a:rPr sz="2000" spc="-30" dirty="0">
                <a:latin typeface="Georgia"/>
                <a:cs typeface="Georgia"/>
              </a:rPr>
              <a:t>print </a:t>
            </a:r>
            <a:r>
              <a:rPr sz="2000" spc="-65" dirty="0">
                <a:latin typeface="Georgia"/>
                <a:cs typeface="Georgia"/>
              </a:rPr>
              <a:t>"Value </a:t>
            </a:r>
            <a:r>
              <a:rPr sz="2000" spc="-30" dirty="0">
                <a:latin typeface="Georgia"/>
                <a:cs typeface="Georgia"/>
              </a:rPr>
              <a:t>of </a:t>
            </a:r>
            <a:r>
              <a:rPr sz="2000" spc="-25" dirty="0">
                <a:latin typeface="Georgia"/>
                <a:cs typeface="Georgia"/>
              </a:rPr>
              <a:t>total </a:t>
            </a:r>
            <a:r>
              <a:rPr sz="2000" spc="-100" dirty="0">
                <a:latin typeface="Georgia"/>
                <a:cs typeface="Georgia"/>
              </a:rPr>
              <a:t>: </a:t>
            </a:r>
            <a:r>
              <a:rPr sz="2000" spc="-85" dirty="0">
                <a:latin typeface="Georgia"/>
                <a:cs typeface="Georgia"/>
              </a:rPr>
              <a:t>", </a:t>
            </a:r>
            <a:r>
              <a:rPr sz="2000" spc="-35" dirty="0">
                <a:latin typeface="Georgia"/>
                <a:cs typeface="Georgia"/>
              </a:rPr>
              <a:t>sum( </a:t>
            </a:r>
            <a:r>
              <a:rPr sz="2000" spc="-5" dirty="0">
                <a:latin typeface="Georgia"/>
                <a:cs typeface="Georgia"/>
              </a:rPr>
              <a:t>10, </a:t>
            </a:r>
            <a:r>
              <a:rPr sz="2000" spc="-70" dirty="0">
                <a:latin typeface="Georgia"/>
                <a:cs typeface="Georgia"/>
              </a:rPr>
              <a:t>20 </a:t>
            </a:r>
            <a:r>
              <a:rPr sz="2000" spc="15" dirty="0">
                <a:latin typeface="Georgia"/>
                <a:cs typeface="Georgia"/>
              </a:rPr>
              <a:t>)  </a:t>
            </a:r>
            <a:r>
              <a:rPr sz="2000" spc="-30" dirty="0">
                <a:latin typeface="Georgia"/>
                <a:cs typeface="Georgia"/>
              </a:rPr>
              <a:t>print </a:t>
            </a:r>
            <a:r>
              <a:rPr sz="2000" spc="-65" dirty="0">
                <a:latin typeface="Georgia"/>
                <a:cs typeface="Georgia"/>
              </a:rPr>
              <a:t>"Value </a:t>
            </a:r>
            <a:r>
              <a:rPr sz="2000" spc="-30" dirty="0">
                <a:latin typeface="Georgia"/>
                <a:cs typeface="Georgia"/>
              </a:rPr>
              <a:t>of </a:t>
            </a:r>
            <a:r>
              <a:rPr sz="2000" spc="-25" dirty="0">
                <a:latin typeface="Georgia"/>
                <a:cs typeface="Georgia"/>
              </a:rPr>
              <a:t>total </a:t>
            </a:r>
            <a:r>
              <a:rPr sz="2000" spc="-100" dirty="0">
                <a:latin typeface="Georgia"/>
                <a:cs typeface="Georgia"/>
              </a:rPr>
              <a:t>: </a:t>
            </a:r>
            <a:r>
              <a:rPr sz="2000" spc="-85" dirty="0">
                <a:latin typeface="Georgia"/>
                <a:cs typeface="Georgia"/>
              </a:rPr>
              <a:t>", </a:t>
            </a:r>
            <a:r>
              <a:rPr sz="2000" spc="-35" dirty="0">
                <a:latin typeface="Georgia"/>
                <a:cs typeface="Georgia"/>
              </a:rPr>
              <a:t>sum( </a:t>
            </a:r>
            <a:r>
              <a:rPr sz="2000" spc="-95" dirty="0">
                <a:latin typeface="Georgia"/>
                <a:cs typeface="Georgia"/>
              </a:rPr>
              <a:t>20, </a:t>
            </a:r>
            <a:r>
              <a:rPr sz="2000" spc="-70" dirty="0">
                <a:latin typeface="Georgia"/>
                <a:cs typeface="Georgia"/>
              </a:rPr>
              <a:t>20</a:t>
            </a:r>
            <a:r>
              <a:rPr sz="2000" spc="-60" dirty="0">
                <a:latin typeface="Georgia"/>
                <a:cs typeface="Georgia"/>
              </a:rPr>
              <a:t> </a:t>
            </a:r>
            <a:r>
              <a:rPr sz="2000" spc="15" dirty="0">
                <a:latin typeface="Georgia"/>
                <a:cs typeface="Georgia"/>
              </a:rPr>
              <a:t>)</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3734435" cy="391795"/>
          </a:xfrm>
          <a:prstGeom prst="rect">
            <a:avLst/>
          </a:prstGeom>
        </p:spPr>
        <p:txBody>
          <a:bodyPr vert="horz" wrap="square" lIns="0" tIns="12700" rIns="0" bIns="0" rtlCol="0">
            <a:spAutoFit/>
          </a:bodyPr>
          <a:lstStyle/>
          <a:p>
            <a:pPr marL="12700">
              <a:lnSpc>
                <a:spcPct val="100000"/>
              </a:lnSpc>
              <a:spcBef>
                <a:spcPts val="100"/>
              </a:spcBef>
            </a:pPr>
            <a:r>
              <a:rPr sz="2400" b="1" spc="-140" dirty="0">
                <a:solidFill>
                  <a:srgbClr val="000000"/>
                </a:solidFill>
                <a:latin typeface="Georgia"/>
                <a:cs typeface="Georgia"/>
              </a:rPr>
              <a:t>The </a:t>
            </a:r>
            <a:r>
              <a:rPr sz="2400" b="1" spc="-200" dirty="0">
                <a:solidFill>
                  <a:srgbClr val="000000"/>
                </a:solidFill>
                <a:latin typeface="Georgia"/>
                <a:cs typeface="Georgia"/>
              </a:rPr>
              <a:t>Anonymous</a:t>
            </a:r>
            <a:r>
              <a:rPr sz="2400" b="1" spc="-50" dirty="0">
                <a:solidFill>
                  <a:srgbClr val="000000"/>
                </a:solidFill>
                <a:latin typeface="Georgia"/>
                <a:cs typeface="Georgia"/>
              </a:rPr>
              <a:t> </a:t>
            </a:r>
            <a:r>
              <a:rPr sz="2400" b="1" spc="-180" dirty="0">
                <a:solidFill>
                  <a:srgbClr val="000000"/>
                </a:solidFill>
                <a:latin typeface="Georgia"/>
                <a:cs typeface="Georgia"/>
              </a:rPr>
              <a:t>Functions</a:t>
            </a:r>
            <a:endParaRPr sz="2400">
              <a:latin typeface="Georgia"/>
              <a:cs typeface="Georgia"/>
            </a:endParaRPr>
          </a:p>
        </p:txBody>
      </p:sp>
      <p:sp>
        <p:nvSpPr>
          <p:cNvPr id="6" name="Date Placeholder 5"/>
          <p:cNvSpPr>
            <a:spLocks noGrp="1"/>
          </p:cNvSpPr>
          <p:nvPr>
            <p:ph type="dt" sz="half" idx="10"/>
          </p:nvPr>
        </p:nvSpPr>
        <p:spPr/>
        <p:txBody>
          <a:bodyPr/>
          <a:lstStyle/>
          <a:p>
            <a:fld id="{2FB65D9F-40C9-4C5A-BA14-67E81988F021}"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108</a:t>
            </a:fld>
            <a:endParaRPr lang="en-US"/>
          </a:p>
        </p:txBody>
      </p:sp>
      <p:sp>
        <p:nvSpPr>
          <p:cNvPr id="4" name="object 4"/>
          <p:cNvSpPr txBox="1"/>
          <p:nvPr/>
        </p:nvSpPr>
        <p:spPr>
          <a:xfrm>
            <a:off x="4668139" y="1625854"/>
            <a:ext cx="4094479"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Georgia"/>
                <a:cs typeface="Georgia"/>
              </a:rPr>
              <a:t>or </a:t>
            </a:r>
            <a:r>
              <a:rPr sz="2000" spc="-50" dirty="0">
                <a:latin typeface="Georgia"/>
                <a:cs typeface="Georgia"/>
              </a:rPr>
              <a:t>lambda </a:t>
            </a:r>
            <a:r>
              <a:rPr sz="2000" spc="-45" dirty="0">
                <a:latin typeface="Georgia"/>
                <a:cs typeface="Georgia"/>
              </a:rPr>
              <a:t>function </a:t>
            </a:r>
            <a:r>
              <a:rPr sz="2000" spc="-35" dirty="0">
                <a:latin typeface="Georgia"/>
                <a:cs typeface="Georgia"/>
              </a:rPr>
              <a:t>that </a:t>
            </a:r>
            <a:r>
              <a:rPr sz="2000" spc="-25" dirty="0">
                <a:latin typeface="Georgia"/>
                <a:cs typeface="Georgia"/>
              </a:rPr>
              <a:t>doubles</a:t>
            </a:r>
            <a:r>
              <a:rPr sz="2000" spc="120" dirty="0">
                <a:latin typeface="Georgia"/>
                <a:cs typeface="Georgia"/>
              </a:rPr>
              <a:t> </a:t>
            </a:r>
            <a:r>
              <a:rPr sz="2000" spc="-20" dirty="0">
                <a:latin typeface="Georgia"/>
                <a:cs typeface="Georgia"/>
              </a:rPr>
              <a:t>the</a:t>
            </a:r>
            <a:endParaRPr sz="2000">
              <a:latin typeface="Georgia"/>
              <a:cs typeface="Georgia"/>
            </a:endParaRPr>
          </a:p>
        </p:txBody>
      </p:sp>
      <p:sp>
        <p:nvSpPr>
          <p:cNvPr id="5" name="object 5"/>
          <p:cNvSpPr txBox="1"/>
          <p:nvPr/>
        </p:nvSpPr>
        <p:spPr>
          <a:xfrm>
            <a:off x="383540" y="1625854"/>
            <a:ext cx="4121150" cy="2830830"/>
          </a:xfrm>
          <a:prstGeom prst="rect">
            <a:avLst/>
          </a:prstGeom>
        </p:spPr>
        <p:txBody>
          <a:bodyPr vert="horz" wrap="square" lIns="0" tIns="13335" rIns="0" bIns="0" rtlCol="0">
            <a:spAutoFit/>
          </a:bodyPr>
          <a:lstStyle/>
          <a:p>
            <a:pPr marL="12700" marR="5080">
              <a:lnSpc>
                <a:spcPct val="100000"/>
              </a:lnSpc>
              <a:spcBef>
                <a:spcPts val="105"/>
              </a:spcBef>
            </a:pPr>
            <a:r>
              <a:rPr sz="2000" b="1" spc="-140" dirty="0">
                <a:latin typeface="Georgia"/>
                <a:cs typeface="Georgia"/>
              </a:rPr>
              <a:t>Exercise </a:t>
            </a:r>
            <a:r>
              <a:rPr sz="2000" b="1" spc="-175" dirty="0">
                <a:latin typeface="Georgia"/>
                <a:cs typeface="Georgia"/>
              </a:rPr>
              <a:t>: </a:t>
            </a:r>
            <a:r>
              <a:rPr sz="2000" spc="-45" dirty="0">
                <a:latin typeface="Georgia"/>
                <a:cs typeface="Georgia"/>
              </a:rPr>
              <a:t>Write </a:t>
            </a:r>
            <a:r>
              <a:rPr sz="2000" spc="-30" dirty="0">
                <a:latin typeface="Georgia"/>
                <a:cs typeface="Georgia"/>
              </a:rPr>
              <a:t>a </a:t>
            </a:r>
            <a:r>
              <a:rPr sz="2000" spc="-45" dirty="0">
                <a:latin typeface="Georgia"/>
                <a:cs typeface="Georgia"/>
              </a:rPr>
              <a:t>small anonymous  </a:t>
            </a:r>
            <a:r>
              <a:rPr sz="2000" spc="-40" dirty="0">
                <a:latin typeface="Georgia"/>
                <a:cs typeface="Georgia"/>
              </a:rPr>
              <a:t>input</a:t>
            </a:r>
            <a:r>
              <a:rPr sz="2000" spc="-60" dirty="0">
                <a:latin typeface="Georgia"/>
                <a:cs typeface="Georgia"/>
              </a:rPr>
              <a:t> </a:t>
            </a:r>
            <a:r>
              <a:rPr sz="2000" spc="-50" dirty="0">
                <a:latin typeface="Georgia"/>
                <a:cs typeface="Georgia"/>
              </a:rPr>
              <a:t>value.</a:t>
            </a:r>
            <a:endParaRPr sz="2000">
              <a:latin typeface="Georgia"/>
              <a:cs typeface="Georgia"/>
            </a:endParaRPr>
          </a:p>
          <a:p>
            <a:pPr>
              <a:lnSpc>
                <a:spcPct val="100000"/>
              </a:lnSpc>
              <a:spcBef>
                <a:spcPts val="25"/>
              </a:spcBef>
            </a:pPr>
            <a:endParaRPr sz="2900">
              <a:latin typeface="Times New Roman"/>
              <a:cs typeface="Times New Roman"/>
            </a:endParaRPr>
          </a:p>
          <a:p>
            <a:pPr marL="12700">
              <a:lnSpc>
                <a:spcPct val="100000"/>
              </a:lnSpc>
            </a:pPr>
            <a:r>
              <a:rPr sz="2000" b="1" spc="-140" dirty="0">
                <a:latin typeface="Georgia"/>
                <a:cs typeface="Georgia"/>
              </a:rPr>
              <a:t>Solution:</a:t>
            </a:r>
            <a:endParaRPr sz="2000">
              <a:latin typeface="Georgia"/>
              <a:cs typeface="Georgia"/>
            </a:endParaRPr>
          </a:p>
          <a:p>
            <a:pPr>
              <a:lnSpc>
                <a:spcPct val="100000"/>
              </a:lnSpc>
              <a:spcBef>
                <a:spcPts val="5"/>
              </a:spcBef>
            </a:pPr>
            <a:endParaRPr sz="2500">
              <a:latin typeface="Times New Roman"/>
              <a:cs typeface="Times New Roman"/>
            </a:endParaRPr>
          </a:p>
          <a:p>
            <a:pPr marL="12700" marR="1510030">
              <a:lnSpc>
                <a:spcPct val="120000"/>
              </a:lnSpc>
            </a:pPr>
            <a:r>
              <a:rPr sz="2000" spc="-30" dirty="0">
                <a:latin typeface="Georgia"/>
                <a:cs typeface="Georgia"/>
              </a:rPr>
              <a:t>double </a:t>
            </a:r>
            <a:r>
              <a:rPr sz="2000" spc="-180" dirty="0">
                <a:latin typeface="Georgia"/>
                <a:cs typeface="Georgia"/>
              </a:rPr>
              <a:t>= </a:t>
            </a:r>
            <a:r>
              <a:rPr sz="2000" spc="-45" dirty="0">
                <a:latin typeface="Georgia"/>
                <a:cs typeface="Georgia"/>
              </a:rPr>
              <a:t>lambda </a:t>
            </a:r>
            <a:r>
              <a:rPr sz="2000" spc="-70" dirty="0">
                <a:latin typeface="Georgia"/>
                <a:cs typeface="Georgia"/>
              </a:rPr>
              <a:t>x: </a:t>
            </a:r>
            <a:r>
              <a:rPr sz="2000" spc="-45" dirty="0">
                <a:latin typeface="Georgia"/>
                <a:cs typeface="Georgia"/>
              </a:rPr>
              <a:t>x </a:t>
            </a:r>
            <a:r>
              <a:rPr sz="2000" spc="-90" dirty="0">
                <a:latin typeface="Georgia"/>
                <a:cs typeface="Georgia"/>
              </a:rPr>
              <a:t>* </a:t>
            </a:r>
            <a:r>
              <a:rPr sz="2000" spc="-10" dirty="0">
                <a:latin typeface="Georgia"/>
                <a:cs typeface="Georgia"/>
              </a:rPr>
              <a:t>2  </a:t>
            </a:r>
            <a:r>
              <a:rPr sz="2000" spc="-50" dirty="0">
                <a:latin typeface="Georgia"/>
                <a:cs typeface="Georgia"/>
              </a:rPr>
              <a:t># </a:t>
            </a:r>
            <a:r>
              <a:rPr sz="2000" spc="-65" dirty="0">
                <a:latin typeface="Georgia"/>
                <a:cs typeface="Georgia"/>
              </a:rPr>
              <a:t>Output: </a:t>
            </a:r>
            <a:r>
              <a:rPr sz="2000" spc="55" dirty="0">
                <a:latin typeface="Georgia"/>
                <a:cs typeface="Georgia"/>
              </a:rPr>
              <a:t>10  </a:t>
            </a:r>
            <a:r>
              <a:rPr sz="2000" spc="-15" dirty="0">
                <a:latin typeface="Georgia"/>
                <a:cs typeface="Georgia"/>
              </a:rPr>
              <a:t>print(double(5))</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57810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0" dirty="0">
                <a:solidFill>
                  <a:srgbClr val="000000"/>
                </a:solidFill>
                <a:latin typeface="Georgia"/>
                <a:cs typeface="Georgia"/>
              </a:rPr>
              <a:t> </a:t>
            </a:r>
            <a:r>
              <a:rPr sz="2400" b="1" spc="-145" dirty="0">
                <a:solidFill>
                  <a:srgbClr val="000000"/>
                </a:solidFill>
                <a:latin typeface="Georgia"/>
                <a:cs typeface="Georgia"/>
              </a:rPr>
              <a:t>Dictionary</a:t>
            </a:r>
            <a:endParaRPr sz="2400">
              <a:latin typeface="Georgia"/>
              <a:cs typeface="Georgia"/>
            </a:endParaRPr>
          </a:p>
        </p:txBody>
      </p:sp>
      <p:sp>
        <p:nvSpPr>
          <p:cNvPr id="5" name="Date Placeholder 4"/>
          <p:cNvSpPr>
            <a:spLocks noGrp="1"/>
          </p:cNvSpPr>
          <p:nvPr>
            <p:ph type="dt" sz="half" idx="10"/>
          </p:nvPr>
        </p:nvSpPr>
        <p:spPr/>
        <p:txBody>
          <a:bodyPr/>
          <a:lstStyle/>
          <a:p>
            <a:fld id="{FC2FFACA-8BEF-497E-B58A-D8D0DC415755}"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4" name="object 4"/>
          <p:cNvSpPr txBox="1"/>
          <p:nvPr/>
        </p:nvSpPr>
        <p:spPr>
          <a:xfrm>
            <a:off x="383540" y="1625854"/>
            <a:ext cx="4742815" cy="2884170"/>
          </a:xfrm>
          <a:prstGeom prst="rect">
            <a:avLst/>
          </a:prstGeom>
        </p:spPr>
        <p:txBody>
          <a:bodyPr vert="horz" wrap="square" lIns="0" tIns="13335" rIns="0" bIns="0" rtlCol="0">
            <a:spAutoFit/>
          </a:bodyPr>
          <a:lstStyle/>
          <a:p>
            <a:pPr marL="12700">
              <a:lnSpc>
                <a:spcPct val="100000"/>
              </a:lnSpc>
              <a:spcBef>
                <a:spcPts val="105"/>
              </a:spcBef>
            </a:pPr>
            <a:r>
              <a:rPr sz="2000" spc="-30" dirty="0">
                <a:latin typeface="Georgia"/>
                <a:cs typeface="Georgia"/>
              </a:rPr>
              <a:t>dict </a:t>
            </a:r>
            <a:r>
              <a:rPr sz="2000" spc="-180" dirty="0">
                <a:latin typeface="Georgia"/>
                <a:cs typeface="Georgia"/>
              </a:rPr>
              <a:t>= </a:t>
            </a:r>
            <a:r>
              <a:rPr sz="2000" spc="-60" dirty="0">
                <a:latin typeface="Georgia"/>
                <a:cs typeface="Georgia"/>
              </a:rPr>
              <a:t>{'Name': </a:t>
            </a:r>
            <a:r>
              <a:rPr sz="2000" spc="-45" dirty="0">
                <a:latin typeface="Georgia"/>
                <a:cs typeface="Georgia"/>
              </a:rPr>
              <a:t>'Zara', </a:t>
            </a:r>
            <a:r>
              <a:rPr sz="2000" spc="-80" dirty="0">
                <a:latin typeface="Georgia"/>
                <a:cs typeface="Georgia"/>
              </a:rPr>
              <a:t>'Age': </a:t>
            </a:r>
            <a:r>
              <a:rPr sz="2000" spc="-20" dirty="0">
                <a:latin typeface="Georgia"/>
                <a:cs typeface="Georgia"/>
              </a:rPr>
              <a:t>7, </a:t>
            </a:r>
            <a:r>
              <a:rPr sz="2000" spc="-30" dirty="0">
                <a:latin typeface="Georgia"/>
                <a:cs typeface="Georgia"/>
              </a:rPr>
              <a:t>'Class':</a:t>
            </a:r>
            <a:r>
              <a:rPr sz="2000" spc="-295" dirty="0">
                <a:latin typeface="Georgia"/>
                <a:cs typeface="Georgia"/>
              </a:rPr>
              <a:t> </a:t>
            </a:r>
            <a:r>
              <a:rPr sz="2000" spc="-20" dirty="0">
                <a:latin typeface="Georgia"/>
                <a:cs typeface="Georgia"/>
              </a:rPr>
              <a:t>'First'}</a:t>
            </a:r>
            <a:endParaRPr sz="2000">
              <a:latin typeface="Georgia"/>
              <a:cs typeface="Georgia"/>
            </a:endParaRPr>
          </a:p>
          <a:p>
            <a:pPr>
              <a:lnSpc>
                <a:spcPct val="100000"/>
              </a:lnSpc>
              <a:spcBef>
                <a:spcPts val="25"/>
              </a:spcBef>
            </a:pPr>
            <a:endParaRPr sz="2900">
              <a:latin typeface="Times New Roman"/>
              <a:cs typeface="Times New Roman"/>
            </a:endParaRPr>
          </a:p>
          <a:p>
            <a:pPr marL="12700">
              <a:lnSpc>
                <a:spcPct val="100000"/>
              </a:lnSpc>
            </a:pPr>
            <a:r>
              <a:rPr sz="2000" spc="-30" dirty="0">
                <a:latin typeface="Georgia"/>
                <a:cs typeface="Georgia"/>
              </a:rPr>
              <a:t>print </a:t>
            </a:r>
            <a:r>
              <a:rPr sz="2000" spc="-45" dirty="0">
                <a:latin typeface="Georgia"/>
                <a:cs typeface="Georgia"/>
              </a:rPr>
              <a:t>("dict['Name']: </a:t>
            </a:r>
            <a:r>
              <a:rPr sz="2000" spc="-85" dirty="0">
                <a:latin typeface="Georgia"/>
                <a:cs typeface="Georgia"/>
              </a:rPr>
              <a:t>",</a:t>
            </a:r>
            <a:r>
              <a:rPr sz="2000" spc="-105" dirty="0">
                <a:latin typeface="Georgia"/>
                <a:cs typeface="Georgia"/>
              </a:rPr>
              <a:t> </a:t>
            </a:r>
            <a:r>
              <a:rPr sz="2000" spc="-40" dirty="0">
                <a:latin typeface="Georgia"/>
                <a:cs typeface="Georgia"/>
              </a:rPr>
              <a:t>dict['Name'])</a:t>
            </a:r>
            <a:endParaRPr sz="2000">
              <a:latin typeface="Georgia"/>
              <a:cs typeface="Georgia"/>
            </a:endParaRPr>
          </a:p>
          <a:p>
            <a:pPr marL="12700">
              <a:lnSpc>
                <a:spcPct val="100000"/>
              </a:lnSpc>
              <a:spcBef>
                <a:spcPts val="480"/>
              </a:spcBef>
            </a:pPr>
            <a:r>
              <a:rPr sz="2000" spc="-30" dirty="0">
                <a:latin typeface="Georgia"/>
                <a:cs typeface="Georgia"/>
              </a:rPr>
              <a:t>print </a:t>
            </a:r>
            <a:r>
              <a:rPr sz="2000" spc="-50" dirty="0">
                <a:latin typeface="Georgia"/>
                <a:cs typeface="Georgia"/>
              </a:rPr>
              <a:t>("dict['Age']: </a:t>
            </a:r>
            <a:r>
              <a:rPr sz="2000" spc="-85" dirty="0">
                <a:latin typeface="Georgia"/>
                <a:cs typeface="Georgia"/>
              </a:rPr>
              <a:t>",</a:t>
            </a:r>
            <a:r>
              <a:rPr sz="2000" spc="-110" dirty="0">
                <a:latin typeface="Georgia"/>
                <a:cs typeface="Georgia"/>
              </a:rPr>
              <a:t> </a:t>
            </a:r>
            <a:r>
              <a:rPr sz="2000" spc="-50" dirty="0">
                <a:latin typeface="Georgia"/>
                <a:cs typeface="Georgia"/>
              </a:rPr>
              <a:t>dict['Age'])</a:t>
            </a:r>
            <a:endParaRPr sz="2000">
              <a:latin typeface="Georgia"/>
              <a:cs typeface="Georgia"/>
            </a:endParaRPr>
          </a:p>
          <a:p>
            <a:pPr>
              <a:lnSpc>
                <a:spcPct val="100000"/>
              </a:lnSpc>
              <a:spcBef>
                <a:spcPts val="35"/>
              </a:spcBef>
            </a:pPr>
            <a:endParaRPr sz="2500">
              <a:latin typeface="Times New Roman"/>
              <a:cs typeface="Times New Roman"/>
            </a:endParaRPr>
          </a:p>
          <a:p>
            <a:pPr marL="12700" marR="2882265">
              <a:lnSpc>
                <a:spcPct val="118800"/>
              </a:lnSpc>
            </a:pPr>
            <a:r>
              <a:rPr sz="2000" spc="-50" dirty="0">
                <a:latin typeface="Georgia"/>
                <a:cs typeface="Georgia"/>
              </a:rPr>
              <a:t># </a:t>
            </a:r>
            <a:r>
              <a:rPr sz="2000" spc="-30" dirty="0">
                <a:latin typeface="Georgia"/>
                <a:cs typeface="Georgia"/>
              </a:rPr>
              <a:t>output  </a:t>
            </a:r>
            <a:r>
              <a:rPr sz="2000" spc="-30" dirty="0">
                <a:latin typeface="Arial"/>
                <a:cs typeface="Arial"/>
              </a:rPr>
              <a:t>dict['Name']:</a:t>
            </a:r>
            <a:r>
              <a:rPr sz="2000" spc="-175" dirty="0">
                <a:latin typeface="Arial"/>
                <a:cs typeface="Arial"/>
              </a:rPr>
              <a:t> </a:t>
            </a:r>
            <a:r>
              <a:rPr sz="2000" spc="-155" dirty="0">
                <a:latin typeface="Arial"/>
                <a:cs typeface="Arial"/>
              </a:rPr>
              <a:t>Zara  </a:t>
            </a:r>
            <a:r>
              <a:rPr sz="2000" spc="-30" dirty="0">
                <a:latin typeface="Arial"/>
                <a:cs typeface="Arial"/>
              </a:rPr>
              <a:t>dict['Age']:</a:t>
            </a:r>
            <a:r>
              <a:rPr sz="2000" spc="-145" dirty="0">
                <a:latin typeface="Arial"/>
                <a:cs typeface="Arial"/>
              </a:rPr>
              <a:t> </a:t>
            </a:r>
            <a:r>
              <a:rPr sz="2000" spc="-100" dirty="0">
                <a:latin typeface="Arial"/>
                <a:cs typeface="Arial"/>
              </a:rPr>
              <a:t>7</a:t>
            </a:r>
            <a:endParaRPr sz="2000">
              <a:latin typeface="Arial"/>
              <a:cs typeface="Arial"/>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970534"/>
            <a:ext cx="5412105" cy="4902835"/>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1600" spc="-35" dirty="0">
                <a:latin typeface="Georgia"/>
                <a:cs typeface="Georgia"/>
              </a:rPr>
              <a:t>Popular</a:t>
            </a:r>
            <a:r>
              <a:rPr sz="1600" spc="-25" dirty="0">
                <a:latin typeface="Georgia"/>
                <a:cs typeface="Georgia"/>
              </a:rPr>
              <a:t> </a:t>
            </a:r>
            <a:r>
              <a:rPr sz="1600" spc="-5" dirty="0">
                <a:latin typeface="Georgia"/>
                <a:cs typeface="Georgia"/>
              </a:rPr>
              <a:t>websites</a:t>
            </a:r>
            <a:endParaRPr sz="1600">
              <a:latin typeface="Georgia"/>
              <a:cs typeface="Georgia"/>
            </a:endParaRPr>
          </a:p>
          <a:p>
            <a:pPr marL="927100">
              <a:lnSpc>
                <a:spcPct val="100000"/>
              </a:lnSpc>
            </a:pPr>
            <a:r>
              <a:rPr sz="1600" spc="-50" dirty="0">
                <a:latin typeface="Georgia"/>
                <a:cs typeface="Georgia"/>
              </a:rPr>
              <a:t>-Instagram</a:t>
            </a:r>
            <a:endParaRPr sz="1600">
              <a:latin typeface="Georgia"/>
              <a:cs typeface="Georgia"/>
            </a:endParaRPr>
          </a:p>
          <a:p>
            <a:pPr marL="927100">
              <a:lnSpc>
                <a:spcPct val="100000"/>
              </a:lnSpc>
            </a:pPr>
            <a:r>
              <a:rPr sz="1600" spc="-25" dirty="0">
                <a:latin typeface="Georgia"/>
                <a:cs typeface="Georgia"/>
              </a:rPr>
              <a:t>-pinterest</a:t>
            </a:r>
            <a:endParaRPr sz="1600">
              <a:latin typeface="Georgia"/>
              <a:cs typeface="Georgia"/>
            </a:endParaRPr>
          </a:p>
          <a:p>
            <a:pPr marL="927100">
              <a:lnSpc>
                <a:spcPct val="100000"/>
              </a:lnSpc>
            </a:pPr>
            <a:r>
              <a:rPr sz="1600" spc="-45" dirty="0">
                <a:latin typeface="Georgia"/>
                <a:cs typeface="Georgia"/>
              </a:rPr>
              <a:t>-reddin.com</a:t>
            </a:r>
            <a:endParaRPr sz="1600">
              <a:latin typeface="Georgia"/>
              <a:cs typeface="Georgia"/>
            </a:endParaRPr>
          </a:p>
          <a:p>
            <a:pPr marL="927100">
              <a:lnSpc>
                <a:spcPct val="100000"/>
              </a:lnSpc>
            </a:pPr>
            <a:r>
              <a:rPr sz="1600" spc="-35" dirty="0">
                <a:latin typeface="Georgia"/>
                <a:cs typeface="Georgia"/>
              </a:rPr>
              <a:t>-dropbox</a:t>
            </a:r>
            <a:endParaRPr sz="1600">
              <a:latin typeface="Georgia"/>
              <a:cs typeface="Georgia"/>
            </a:endParaRPr>
          </a:p>
          <a:p>
            <a:pPr>
              <a:lnSpc>
                <a:spcPct val="100000"/>
              </a:lnSpc>
              <a:spcBef>
                <a:spcPts val="25"/>
              </a:spcBef>
            </a:pPr>
            <a:endParaRPr sz="1650">
              <a:latin typeface="Times New Roman"/>
              <a:cs typeface="Times New Roman"/>
            </a:endParaRPr>
          </a:p>
          <a:p>
            <a:pPr marL="355600" indent="-342900">
              <a:lnSpc>
                <a:spcPct val="100000"/>
              </a:lnSpc>
              <a:buFont typeface="Arial"/>
              <a:buChar char="•"/>
              <a:tabLst>
                <a:tab pos="354965" algn="l"/>
                <a:tab pos="355600" algn="l"/>
              </a:tabLst>
            </a:pPr>
            <a:r>
              <a:rPr sz="1600" spc="-35" dirty="0">
                <a:latin typeface="Georgia"/>
                <a:cs typeface="Georgia"/>
              </a:rPr>
              <a:t>Bioinformatics</a:t>
            </a:r>
            <a:endParaRPr sz="1600">
              <a:latin typeface="Georgia"/>
              <a:cs typeface="Georgia"/>
            </a:endParaRPr>
          </a:p>
          <a:p>
            <a:pPr marL="355600" indent="-342900">
              <a:lnSpc>
                <a:spcPct val="100000"/>
              </a:lnSpc>
              <a:buFont typeface="Arial"/>
              <a:buChar char="•"/>
              <a:tabLst>
                <a:tab pos="354965" algn="l"/>
                <a:tab pos="355600" algn="l"/>
              </a:tabLst>
            </a:pPr>
            <a:r>
              <a:rPr sz="1600" spc="-30" dirty="0">
                <a:latin typeface="Georgia"/>
                <a:cs typeface="Georgia"/>
              </a:rPr>
              <a:t>Raspberry</a:t>
            </a:r>
            <a:r>
              <a:rPr sz="1600" spc="-10" dirty="0">
                <a:latin typeface="Georgia"/>
                <a:cs typeface="Georgia"/>
              </a:rPr>
              <a:t> </a:t>
            </a:r>
            <a:r>
              <a:rPr sz="1600" spc="-25" dirty="0">
                <a:latin typeface="Georgia"/>
                <a:cs typeface="Georgia"/>
              </a:rPr>
              <a:t>bi</a:t>
            </a:r>
            <a:endParaRPr sz="1600">
              <a:latin typeface="Georgia"/>
              <a:cs typeface="Georgia"/>
            </a:endParaRPr>
          </a:p>
          <a:p>
            <a:pPr marL="355600" indent="-342900">
              <a:lnSpc>
                <a:spcPct val="100000"/>
              </a:lnSpc>
              <a:buFont typeface="Arial"/>
              <a:buChar char="•"/>
              <a:tabLst>
                <a:tab pos="354965" algn="l"/>
                <a:tab pos="355600" algn="l"/>
              </a:tabLst>
            </a:pPr>
            <a:r>
              <a:rPr sz="1600" spc="-35" dirty="0">
                <a:latin typeface="Georgia"/>
                <a:cs typeface="Georgia"/>
              </a:rPr>
              <a:t>Python can </a:t>
            </a:r>
            <a:r>
              <a:rPr sz="1600" spc="-15" dirty="0">
                <a:latin typeface="Georgia"/>
                <a:cs typeface="Georgia"/>
              </a:rPr>
              <a:t>be </a:t>
            </a:r>
            <a:r>
              <a:rPr sz="1600" spc="-25" dirty="0">
                <a:latin typeface="Georgia"/>
                <a:cs typeface="Georgia"/>
              </a:rPr>
              <a:t>used </a:t>
            </a:r>
            <a:r>
              <a:rPr sz="1600" spc="-40" dirty="0">
                <a:latin typeface="Georgia"/>
                <a:cs typeface="Georgia"/>
              </a:rPr>
              <a:t>in</a:t>
            </a:r>
            <a:r>
              <a:rPr sz="1600" spc="-65" dirty="0">
                <a:latin typeface="Georgia"/>
                <a:cs typeface="Georgia"/>
              </a:rPr>
              <a:t> </a:t>
            </a:r>
            <a:r>
              <a:rPr sz="1600" spc="-20" dirty="0">
                <a:latin typeface="Georgia"/>
                <a:cs typeface="Georgia"/>
              </a:rPr>
              <a:t>robotics</a:t>
            </a:r>
            <a:endParaRPr sz="1600">
              <a:latin typeface="Georgia"/>
              <a:cs typeface="Georgia"/>
            </a:endParaRPr>
          </a:p>
          <a:p>
            <a:pPr marL="355600" indent="-342900">
              <a:lnSpc>
                <a:spcPct val="100000"/>
              </a:lnSpc>
              <a:buFont typeface="Arial"/>
              <a:buChar char="•"/>
              <a:tabLst>
                <a:tab pos="354965" algn="l"/>
                <a:tab pos="355600" algn="l"/>
              </a:tabLst>
            </a:pPr>
            <a:r>
              <a:rPr sz="1600" spc="-55" dirty="0">
                <a:latin typeface="Georgia"/>
                <a:cs typeface="Georgia"/>
              </a:rPr>
              <a:t>Nasa</a:t>
            </a:r>
            <a:endParaRPr sz="1600">
              <a:latin typeface="Georgia"/>
              <a:cs typeface="Georgia"/>
            </a:endParaRPr>
          </a:p>
          <a:p>
            <a:pPr marL="355600" indent="-342900">
              <a:lnSpc>
                <a:spcPct val="100000"/>
              </a:lnSpc>
              <a:buFont typeface="Arial"/>
              <a:buChar char="•"/>
              <a:tabLst>
                <a:tab pos="354965" algn="l"/>
                <a:tab pos="355600" algn="l"/>
              </a:tabLst>
            </a:pPr>
            <a:r>
              <a:rPr sz="1600" spc="-95" dirty="0">
                <a:latin typeface="Georgia"/>
                <a:cs typeface="Georgia"/>
              </a:rPr>
              <a:t>You </a:t>
            </a:r>
            <a:r>
              <a:rPr sz="1600" spc="-35" dirty="0">
                <a:latin typeface="Georgia"/>
                <a:cs typeface="Georgia"/>
              </a:rPr>
              <a:t>can </a:t>
            </a:r>
            <a:r>
              <a:rPr sz="1600" spc="-20" dirty="0">
                <a:latin typeface="Georgia"/>
                <a:cs typeface="Georgia"/>
              </a:rPr>
              <a:t>use </a:t>
            </a:r>
            <a:r>
              <a:rPr sz="1600" spc="-30" dirty="0">
                <a:latin typeface="Georgia"/>
                <a:cs typeface="Georgia"/>
              </a:rPr>
              <a:t>python for </a:t>
            </a:r>
            <a:r>
              <a:rPr sz="1600" spc="-25" dirty="0">
                <a:latin typeface="Georgia"/>
                <a:cs typeface="Georgia"/>
              </a:rPr>
              <a:t>creating</a:t>
            </a:r>
            <a:r>
              <a:rPr sz="1600" spc="25" dirty="0">
                <a:latin typeface="Georgia"/>
                <a:cs typeface="Georgia"/>
              </a:rPr>
              <a:t> </a:t>
            </a:r>
            <a:r>
              <a:rPr sz="1600" spc="-5" dirty="0">
                <a:latin typeface="Georgia"/>
                <a:cs typeface="Georgia"/>
              </a:rPr>
              <a:t>website</a:t>
            </a:r>
            <a:endParaRPr sz="1600">
              <a:latin typeface="Georgia"/>
              <a:cs typeface="Georgia"/>
            </a:endParaRPr>
          </a:p>
          <a:p>
            <a:pPr marL="355600" indent="-342900">
              <a:lnSpc>
                <a:spcPct val="100000"/>
              </a:lnSpc>
              <a:buFont typeface="Arial"/>
              <a:buChar char="•"/>
              <a:tabLst>
                <a:tab pos="354965" algn="l"/>
                <a:tab pos="355600" algn="l"/>
              </a:tabLst>
            </a:pPr>
            <a:r>
              <a:rPr sz="1600" spc="-35" dirty="0">
                <a:latin typeface="Georgia"/>
                <a:cs typeface="Georgia"/>
              </a:rPr>
              <a:t>Framework </a:t>
            </a:r>
            <a:r>
              <a:rPr sz="1600" spc="-25" dirty="0">
                <a:latin typeface="Georgia"/>
                <a:cs typeface="Georgia"/>
              </a:rPr>
              <a:t>for </a:t>
            </a:r>
            <a:r>
              <a:rPr sz="1600" spc="-30" dirty="0">
                <a:latin typeface="Georgia"/>
                <a:cs typeface="Georgia"/>
              </a:rPr>
              <a:t>python </a:t>
            </a:r>
            <a:r>
              <a:rPr sz="1600" spc="-15" dirty="0">
                <a:latin typeface="Georgia"/>
                <a:cs typeface="Georgia"/>
              </a:rPr>
              <a:t>website- </a:t>
            </a:r>
            <a:r>
              <a:rPr sz="1600" spc="-45" dirty="0">
                <a:latin typeface="Georgia"/>
                <a:cs typeface="Georgia"/>
              </a:rPr>
              <a:t>pyramid, </a:t>
            </a:r>
            <a:r>
              <a:rPr sz="1600" spc="-55" dirty="0">
                <a:latin typeface="Georgia"/>
                <a:cs typeface="Georgia"/>
              </a:rPr>
              <a:t>Django </a:t>
            </a:r>
            <a:r>
              <a:rPr sz="1600" spc="-45" dirty="0">
                <a:latin typeface="Georgia"/>
                <a:cs typeface="Georgia"/>
              </a:rPr>
              <a:t>and</a:t>
            </a:r>
            <a:r>
              <a:rPr sz="1600" spc="50" dirty="0">
                <a:latin typeface="Georgia"/>
                <a:cs typeface="Georgia"/>
              </a:rPr>
              <a:t> </a:t>
            </a:r>
            <a:r>
              <a:rPr sz="1600" spc="-30" dirty="0">
                <a:latin typeface="Georgia"/>
                <a:cs typeface="Georgia"/>
              </a:rPr>
              <a:t>flask</a:t>
            </a:r>
            <a:endParaRPr sz="1600">
              <a:latin typeface="Georgia"/>
              <a:cs typeface="Georgia"/>
            </a:endParaRPr>
          </a:p>
          <a:p>
            <a:pPr marL="355600" indent="-342900">
              <a:lnSpc>
                <a:spcPct val="100000"/>
              </a:lnSpc>
              <a:buFont typeface="Arial"/>
              <a:buChar char="•"/>
              <a:tabLst>
                <a:tab pos="354965" algn="l"/>
                <a:tab pos="355600" algn="l"/>
              </a:tabLst>
            </a:pPr>
            <a:r>
              <a:rPr sz="1600" spc="-35" dirty="0">
                <a:latin typeface="Georgia"/>
                <a:cs typeface="Georgia"/>
              </a:rPr>
              <a:t>Python </a:t>
            </a:r>
            <a:r>
              <a:rPr sz="1600" spc="-20" dirty="0">
                <a:latin typeface="Georgia"/>
                <a:cs typeface="Georgia"/>
              </a:rPr>
              <a:t>is </a:t>
            </a:r>
            <a:r>
              <a:rPr sz="1600" spc="-35" dirty="0">
                <a:latin typeface="Georgia"/>
                <a:cs typeface="Georgia"/>
              </a:rPr>
              <a:t>leading language </a:t>
            </a:r>
            <a:r>
              <a:rPr sz="1600" spc="-40" dirty="0">
                <a:latin typeface="Georgia"/>
                <a:cs typeface="Georgia"/>
              </a:rPr>
              <a:t>in </a:t>
            </a:r>
            <a:r>
              <a:rPr sz="1600" spc="-25" dirty="0">
                <a:latin typeface="Georgia"/>
                <a:cs typeface="Georgia"/>
              </a:rPr>
              <a:t>data</a:t>
            </a:r>
            <a:r>
              <a:rPr sz="1600" spc="15" dirty="0">
                <a:latin typeface="Georgia"/>
                <a:cs typeface="Georgia"/>
              </a:rPr>
              <a:t> </a:t>
            </a:r>
            <a:r>
              <a:rPr sz="1600" spc="-30" dirty="0">
                <a:latin typeface="Georgia"/>
                <a:cs typeface="Georgia"/>
              </a:rPr>
              <a:t>analysis</a:t>
            </a:r>
            <a:endParaRPr sz="1600">
              <a:latin typeface="Georgia"/>
              <a:cs typeface="Georgia"/>
            </a:endParaRPr>
          </a:p>
          <a:p>
            <a:pPr marL="355600" indent="-342900">
              <a:lnSpc>
                <a:spcPct val="100000"/>
              </a:lnSpc>
              <a:buFont typeface="Arial"/>
              <a:buChar char="•"/>
              <a:tabLst>
                <a:tab pos="354965" algn="l"/>
                <a:tab pos="355600" algn="l"/>
              </a:tabLst>
            </a:pPr>
            <a:r>
              <a:rPr sz="1600" spc="-60" dirty="0">
                <a:latin typeface="Georgia"/>
                <a:cs typeface="Georgia"/>
              </a:rPr>
              <a:t>Machine</a:t>
            </a:r>
            <a:r>
              <a:rPr sz="1600" spc="-25" dirty="0">
                <a:latin typeface="Georgia"/>
                <a:cs typeface="Georgia"/>
              </a:rPr>
              <a:t> </a:t>
            </a:r>
            <a:r>
              <a:rPr sz="1600" spc="-40" dirty="0">
                <a:latin typeface="Georgia"/>
                <a:cs typeface="Georgia"/>
              </a:rPr>
              <a:t>Learning</a:t>
            </a:r>
            <a:endParaRPr sz="1600">
              <a:latin typeface="Georgia"/>
              <a:cs typeface="Georgia"/>
            </a:endParaRPr>
          </a:p>
          <a:p>
            <a:pPr marL="355600" indent="-342900">
              <a:lnSpc>
                <a:spcPct val="100000"/>
              </a:lnSpc>
              <a:buFont typeface="Arial"/>
              <a:buChar char="•"/>
              <a:tabLst>
                <a:tab pos="354965" algn="l"/>
                <a:tab pos="355600" algn="l"/>
              </a:tabLst>
            </a:pPr>
            <a:r>
              <a:rPr sz="1600" spc="-55" dirty="0">
                <a:latin typeface="Georgia"/>
                <a:cs typeface="Georgia"/>
              </a:rPr>
              <a:t>Face</a:t>
            </a:r>
            <a:r>
              <a:rPr sz="1600" spc="-25" dirty="0">
                <a:latin typeface="Georgia"/>
                <a:cs typeface="Georgia"/>
              </a:rPr>
              <a:t> </a:t>
            </a:r>
            <a:r>
              <a:rPr sz="1600" spc="-35" dirty="0">
                <a:latin typeface="Georgia"/>
                <a:cs typeface="Georgia"/>
              </a:rPr>
              <a:t>Detection</a:t>
            </a:r>
            <a:endParaRPr sz="1600">
              <a:latin typeface="Georgia"/>
              <a:cs typeface="Georgia"/>
            </a:endParaRPr>
          </a:p>
          <a:p>
            <a:pPr marL="355600" indent="-342900">
              <a:lnSpc>
                <a:spcPct val="100000"/>
              </a:lnSpc>
              <a:buFont typeface="Arial"/>
              <a:buChar char="•"/>
              <a:tabLst>
                <a:tab pos="354965" algn="l"/>
                <a:tab pos="355600" algn="l"/>
              </a:tabLst>
            </a:pPr>
            <a:r>
              <a:rPr sz="1600" spc="-75" dirty="0">
                <a:latin typeface="Georgia"/>
                <a:cs typeface="Georgia"/>
              </a:rPr>
              <a:t>Game </a:t>
            </a:r>
            <a:r>
              <a:rPr sz="1600" spc="-40" dirty="0">
                <a:latin typeface="Georgia"/>
                <a:cs typeface="Georgia"/>
              </a:rPr>
              <a:t>Development </a:t>
            </a:r>
            <a:r>
              <a:rPr sz="1600" spc="-35" dirty="0">
                <a:latin typeface="Georgia"/>
                <a:cs typeface="Georgia"/>
              </a:rPr>
              <a:t>using module</a:t>
            </a:r>
            <a:r>
              <a:rPr sz="1600" spc="45" dirty="0">
                <a:latin typeface="Georgia"/>
                <a:cs typeface="Georgia"/>
              </a:rPr>
              <a:t> </a:t>
            </a:r>
            <a:r>
              <a:rPr sz="1600" spc="-40" dirty="0">
                <a:latin typeface="Georgia"/>
                <a:cs typeface="Georgia"/>
              </a:rPr>
              <a:t>Pygame</a:t>
            </a:r>
            <a:endParaRPr sz="1600">
              <a:latin typeface="Georgia"/>
              <a:cs typeface="Georgia"/>
            </a:endParaRPr>
          </a:p>
          <a:p>
            <a:pPr marL="355600" indent="-342900">
              <a:lnSpc>
                <a:spcPct val="100000"/>
              </a:lnSpc>
              <a:buFont typeface="Arial"/>
              <a:buChar char="•"/>
              <a:tabLst>
                <a:tab pos="354965" algn="l"/>
                <a:tab pos="355600" algn="l"/>
              </a:tabLst>
            </a:pPr>
            <a:r>
              <a:rPr sz="1600" spc="-70" dirty="0">
                <a:latin typeface="Georgia"/>
                <a:cs typeface="Georgia"/>
              </a:rPr>
              <a:t>Web</a:t>
            </a:r>
            <a:r>
              <a:rPr sz="1600" spc="-95" dirty="0">
                <a:latin typeface="Georgia"/>
                <a:cs typeface="Georgia"/>
              </a:rPr>
              <a:t> </a:t>
            </a:r>
            <a:r>
              <a:rPr sz="1600" spc="-45" dirty="0">
                <a:latin typeface="Georgia"/>
                <a:cs typeface="Georgia"/>
              </a:rPr>
              <a:t>Scrapping</a:t>
            </a:r>
            <a:endParaRPr sz="1600">
              <a:latin typeface="Georgia"/>
              <a:cs typeface="Georgia"/>
            </a:endParaRPr>
          </a:p>
          <a:p>
            <a:pPr marL="355600" indent="-342900">
              <a:lnSpc>
                <a:spcPct val="100000"/>
              </a:lnSpc>
              <a:spcBef>
                <a:spcPts val="5"/>
              </a:spcBef>
              <a:buFont typeface="Arial"/>
              <a:buChar char="•"/>
              <a:tabLst>
                <a:tab pos="354965" algn="l"/>
                <a:tab pos="355600" algn="l"/>
              </a:tabLst>
            </a:pPr>
            <a:r>
              <a:rPr sz="1600" spc="-40" dirty="0">
                <a:latin typeface="Georgia"/>
                <a:cs typeface="Georgia"/>
              </a:rPr>
              <a:t>Writing</a:t>
            </a:r>
            <a:r>
              <a:rPr sz="1600" spc="-105" dirty="0">
                <a:latin typeface="Georgia"/>
                <a:cs typeface="Georgia"/>
              </a:rPr>
              <a:t> </a:t>
            </a:r>
            <a:r>
              <a:rPr sz="1600" spc="-35" dirty="0">
                <a:latin typeface="Georgia"/>
                <a:cs typeface="Georgia"/>
              </a:rPr>
              <a:t>Scripts</a:t>
            </a:r>
            <a:endParaRPr sz="1600">
              <a:latin typeface="Georgia"/>
              <a:cs typeface="Georgia"/>
            </a:endParaRPr>
          </a:p>
          <a:p>
            <a:pPr marL="355600" indent="-342900">
              <a:lnSpc>
                <a:spcPct val="100000"/>
              </a:lnSpc>
              <a:buFont typeface="Arial"/>
              <a:buChar char="•"/>
              <a:tabLst>
                <a:tab pos="354965" algn="l"/>
                <a:tab pos="355600" algn="l"/>
              </a:tabLst>
            </a:pPr>
            <a:r>
              <a:rPr sz="1600" spc="-15" dirty="0">
                <a:latin typeface="Georgia"/>
                <a:cs typeface="Georgia"/>
              </a:rPr>
              <a:t>Browser</a:t>
            </a:r>
            <a:r>
              <a:rPr sz="1600" spc="-35" dirty="0">
                <a:latin typeface="Georgia"/>
                <a:cs typeface="Georgia"/>
              </a:rPr>
              <a:t> </a:t>
            </a:r>
            <a:r>
              <a:rPr sz="1600" spc="-45" dirty="0">
                <a:latin typeface="Georgia"/>
                <a:cs typeface="Georgia"/>
              </a:rPr>
              <a:t>Automation</a:t>
            </a:r>
            <a:endParaRPr sz="1600">
              <a:latin typeface="Georgia"/>
              <a:cs typeface="Georgia"/>
            </a:endParaRPr>
          </a:p>
          <a:p>
            <a:pPr marL="355600" indent="-342900">
              <a:lnSpc>
                <a:spcPct val="100000"/>
              </a:lnSpc>
              <a:buFont typeface="Arial"/>
              <a:buChar char="•"/>
              <a:tabLst>
                <a:tab pos="354965" algn="l"/>
                <a:tab pos="355600" algn="l"/>
              </a:tabLst>
            </a:pPr>
            <a:r>
              <a:rPr sz="1600" spc="-160" dirty="0">
                <a:latin typeface="Georgia"/>
                <a:cs typeface="Georgia"/>
              </a:rPr>
              <a:t>GUI </a:t>
            </a:r>
            <a:r>
              <a:rPr sz="1600" spc="-40" dirty="0">
                <a:latin typeface="Georgia"/>
                <a:cs typeface="Georgia"/>
              </a:rPr>
              <a:t>Development </a:t>
            </a:r>
            <a:r>
              <a:rPr sz="1600" spc="-35" dirty="0">
                <a:latin typeface="Georgia"/>
                <a:cs typeface="Georgia"/>
              </a:rPr>
              <a:t>using </a:t>
            </a:r>
            <a:r>
              <a:rPr sz="1600" spc="-55" dirty="0">
                <a:latin typeface="Georgia"/>
                <a:cs typeface="Georgia"/>
              </a:rPr>
              <a:t>Tkinter,PyQt</a:t>
            </a:r>
            <a:r>
              <a:rPr sz="1600" spc="-90" dirty="0">
                <a:latin typeface="Georgia"/>
                <a:cs typeface="Georgia"/>
              </a:rPr>
              <a:t> </a:t>
            </a:r>
            <a:r>
              <a:rPr sz="1600" spc="-35" dirty="0">
                <a:latin typeface="Georgia"/>
                <a:cs typeface="Georgia"/>
              </a:rPr>
              <a:t>module</a:t>
            </a:r>
            <a:endParaRPr sz="1600">
              <a:latin typeface="Georgia"/>
              <a:cs typeface="Georgia"/>
            </a:endParaRPr>
          </a:p>
        </p:txBody>
      </p:sp>
      <p:sp>
        <p:nvSpPr>
          <p:cNvPr id="3" name="object 3"/>
          <p:cNvSpPr/>
          <p:nvPr/>
        </p:nvSpPr>
        <p:spPr>
          <a:xfrm>
            <a:off x="0" y="800100"/>
            <a:ext cx="880872" cy="1234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2">
                    <a:lumMod val="60000"/>
                    <a:lumOff val="40000"/>
                  </a:schemeClr>
                </a:solidFill>
                <a:latin typeface="Arial"/>
                <a:cs typeface="Arial"/>
              </a:rPr>
              <a:t>DYPSOM</a:t>
            </a:r>
          </a:p>
        </p:txBody>
      </p:sp>
      <p:sp>
        <p:nvSpPr>
          <p:cNvPr id="8" name="object 8"/>
          <p:cNvSpPr txBox="1">
            <a:spLocks noGrp="1"/>
          </p:cNvSpPr>
          <p:nvPr>
            <p:ph type="title"/>
          </p:nvPr>
        </p:nvSpPr>
        <p:spPr>
          <a:xfrm>
            <a:off x="151587" y="406349"/>
            <a:ext cx="28752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60" dirty="0">
                <a:solidFill>
                  <a:srgbClr val="000000"/>
                </a:solidFill>
                <a:latin typeface="Georgia"/>
                <a:cs typeface="Georgia"/>
              </a:rPr>
              <a:t>Introduction</a:t>
            </a:r>
            <a:endParaRPr sz="2400">
              <a:latin typeface="Georgia"/>
              <a:cs typeface="Georgia"/>
            </a:endParaRPr>
          </a:p>
        </p:txBody>
      </p:sp>
      <p:sp>
        <p:nvSpPr>
          <p:cNvPr id="9" name="Date Placeholder 8"/>
          <p:cNvSpPr>
            <a:spLocks noGrp="1"/>
          </p:cNvSpPr>
          <p:nvPr>
            <p:ph type="dt" sz="half" idx="10"/>
          </p:nvPr>
        </p:nvSpPr>
        <p:spPr/>
        <p:txBody>
          <a:bodyPr/>
          <a:lstStyle/>
          <a:p>
            <a:fld id="{35B9C6A8-FF86-48EB-AA77-5A5128CC7C8E}"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57810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0" dirty="0">
                <a:solidFill>
                  <a:srgbClr val="000000"/>
                </a:solidFill>
                <a:latin typeface="Georgia"/>
                <a:cs typeface="Georgia"/>
              </a:rPr>
              <a:t> </a:t>
            </a:r>
            <a:r>
              <a:rPr sz="2400" b="1" spc="-145" dirty="0">
                <a:solidFill>
                  <a:srgbClr val="000000"/>
                </a:solidFill>
                <a:latin typeface="Georgia"/>
                <a:cs typeface="Georgia"/>
              </a:rPr>
              <a:t>Dictionary</a:t>
            </a:r>
            <a:endParaRPr sz="2400">
              <a:latin typeface="Georgia"/>
              <a:cs typeface="Georgia"/>
            </a:endParaRPr>
          </a:p>
        </p:txBody>
      </p:sp>
      <p:sp>
        <p:nvSpPr>
          <p:cNvPr id="6" name="Date Placeholder 5"/>
          <p:cNvSpPr>
            <a:spLocks noGrp="1"/>
          </p:cNvSpPr>
          <p:nvPr>
            <p:ph type="dt" sz="half" idx="10"/>
          </p:nvPr>
        </p:nvSpPr>
        <p:spPr/>
        <p:txBody>
          <a:bodyPr/>
          <a:lstStyle/>
          <a:p>
            <a:fld id="{A22F8152-E9B0-451D-8BDC-45B2ADE6BE72}"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110</a:t>
            </a:fld>
            <a:endParaRPr lang="en-US"/>
          </a:p>
        </p:txBody>
      </p:sp>
      <p:sp>
        <p:nvSpPr>
          <p:cNvPr id="4" name="object 4"/>
          <p:cNvSpPr txBox="1"/>
          <p:nvPr/>
        </p:nvSpPr>
        <p:spPr>
          <a:xfrm>
            <a:off x="383540" y="3333114"/>
            <a:ext cx="5089525" cy="2891790"/>
          </a:xfrm>
          <a:prstGeom prst="rect">
            <a:avLst/>
          </a:prstGeom>
        </p:spPr>
        <p:txBody>
          <a:bodyPr vert="horz" wrap="square" lIns="0" tIns="13335" rIns="0" bIns="0" rtlCol="0">
            <a:spAutoFit/>
          </a:bodyPr>
          <a:lstStyle/>
          <a:p>
            <a:pPr marL="12700">
              <a:lnSpc>
                <a:spcPct val="100000"/>
              </a:lnSpc>
              <a:spcBef>
                <a:spcPts val="105"/>
              </a:spcBef>
            </a:pPr>
            <a:r>
              <a:rPr sz="2000" spc="-30" dirty="0">
                <a:latin typeface="Georgia"/>
                <a:cs typeface="Georgia"/>
              </a:rPr>
              <a:t>dict </a:t>
            </a:r>
            <a:r>
              <a:rPr sz="2000" spc="-180" dirty="0">
                <a:latin typeface="Georgia"/>
                <a:cs typeface="Georgia"/>
              </a:rPr>
              <a:t>= </a:t>
            </a:r>
            <a:r>
              <a:rPr sz="2000" spc="-60" dirty="0">
                <a:latin typeface="Georgia"/>
                <a:cs typeface="Georgia"/>
              </a:rPr>
              <a:t>{'Name': </a:t>
            </a:r>
            <a:r>
              <a:rPr sz="2000" spc="-45" dirty="0">
                <a:latin typeface="Georgia"/>
                <a:cs typeface="Georgia"/>
              </a:rPr>
              <a:t>'Zara', </a:t>
            </a:r>
            <a:r>
              <a:rPr sz="2000" spc="-80" dirty="0">
                <a:latin typeface="Georgia"/>
                <a:cs typeface="Georgia"/>
              </a:rPr>
              <a:t>'Age': </a:t>
            </a:r>
            <a:r>
              <a:rPr sz="2000" spc="-20" dirty="0">
                <a:latin typeface="Georgia"/>
                <a:cs typeface="Georgia"/>
              </a:rPr>
              <a:t>7, </a:t>
            </a:r>
            <a:r>
              <a:rPr sz="2000" spc="-30" dirty="0">
                <a:latin typeface="Georgia"/>
                <a:cs typeface="Georgia"/>
              </a:rPr>
              <a:t>'Class':</a:t>
            </a:r>
            <a:r>
              <a:rPr sz="2000" spc="-300" dirty="0">
                <a:latin typeface="Georgia"/>
                <a:cs typeface="Georgia"/>
              </a:rPr>
              <a:t> </a:t>
            </a:r>
            <a:r>
              <a:rPr sz="2000" spc="-20" dirty="0">
                <a:latin typeface="Georgia"/>
                <a:cs typeface="Georgia"/>
              </a:rPr>
              <a:t>'First'}</a:t>
            </a:r>
            <a:endParaRPr sz="2000">
              <a:latin typeface="Georgia"/>
              <a:cs typeface="Georgia"/>
            </a:endParaRPr>
          </a:p>
          <a:p>
            <a:pPr>
              <a:lnSpc>
                <a:spcPct val="100000"/>
              </a:lnSpc>
              <a:spcBef>
                <a:spcPts val="5"/>
              </a:spcBef>
            </a:pPr>
            <a:endParaRPr sz="2500">
              <a:latin typeface="Times New Roman"/>
              <a:cs typeface="Times New Roman"/>
            </a:endParaRPr>
          </a:p>
          <a:p>
            <a:pPr marL="12700" marR="5080">
              <a:lnSpc>
                <a:spcPct val="120000"/>
              </a:lnSpc>
            </a:pPr>
            <a:r>
              <a:rPr sz="2000" spc="-55" dirty="0">
                <a:latin typeface="Georgia"/>
                <a:cs typeface="Georgia"/>
              </a:rPr>
              <a:t>dict['Age'] </a:t>
            </a:r>
            <a:r>
              <a:rPr sz="2000" spc="-180" dirty="0">
                <a:latin typeface="Georgia"/>
                <a:cs typeface="Georgia"/>
              </a:rPr>
              <a:t>= </a:t>
            </a:r>
            <a:r>
              <a:rPr sz="2000" spc="-95" dirty="0">
                <a:latin typeface="Georgia"/>
                <a:cs typeface="Georgia"/>
              </a:rPr>
              <a:t>8; </a:t>
            </a:r>
            <a:r>
              <a:rPr sz="2000" spc="-50" dirty="0">
                <a:latin typeface="Georgia"/>
                <a:cs typeface="Georgia"/>
              </a:rPr>
              <a:t># </a:t>
            </a:r>
            <a:r>
              <a:rPr sz="2000" spc="-30" dirty="0">
                <a:latin typeface="Georgia"/>
                <a:cs typeface="Georgia"/>
              </a:rPr>
              <a:t>update </a:t>
            </a:r>
            <a:r>
              <a:rPr sz="2000" spc="-35" dirty="0">
                <a:latin typeface="Georgia"/>
                <a:cs typeface="Georgia"/>
              </a:rPr>
              <a:t>existing </a:t>
            </a:r>
            <a:r>
              <a:rPr sz="2000" spc="-10" dirty="0">
                <a:latin typeface="Georgia"/>
                <a:cs typeface="Georgia"/>
              </a:rPr>
              <a:t>entry  </a:t>
            </a:r>
            <a:r>
              <a:rPr sz="2000" spc="-30" dirty="0">
                <a:latin typeface="Georgia"/>
                <a:cs typeface="Georgia"/>
              </a:rPr>
              <a:t>dict['School'] </a:t>
            </a:r>
            <a:r>
              <a:rPr sz="2000" spc="-180" dirty="0">
                <a:latin typeface="Georgia"/>
                <a:cs typeface="Georgia"/>
              </a:rPr>
              <a:t>= </a:t>
            </a:r>
            <a:r>
              <a:rPr sz="2000" spc="-130" dirty="0">
                <a:latin typeface="Georgia"/>
                <a:cs typeface="Georgia"/>
              </a:rPr>
              <a:t>“BSM </a:t>
            </a:r>
            <a:r>
              <a:rPr sz="2000" spc="-50" dirty="0">
                <a:latin typeface="Georgia"/>
                <a:cs typeface="Georgia"/>
              </a:rPr>
              <a:t>School"; # </a:t>
            </a:r>
            <a:r>
              <a:rPr sz="2000" spc="-65" dirty="0">
                <a:latin typeface="Georgia"/>
                <a:cs typeface="Georgia"/>
              </a:rPr>
              <a:t>Add </a:t>
            </a:r>
            <a:r>
              <a:rPr sz="2000" dirty="0">
                <a:latin typeface="Georgia"/>
                <a:cs typeface="Georgia"/>
              </a:rPr>
              <a:t>new</a:t>
            </a:r>
            <a:r>
              <a:rPr sz="2000" spc="-250" dirty="0">
                <a:latin typeface="Georgia"/>
                <a:cs typeface="Georgia"/>
              </a:rPr>
              <a:t> </a:t>
            </a:r>
            <a:r>
              <a:rPr sz="2000" spc="-10" dirty="0">
                <a:latin typeface="Georgia"/>
                <a:cs typeface="Georgia"/>
              </a:rPr>
              <a:t>entry</a:t>
            </a:r>
            <a:endParaRPr sz="2000">
              <a:latin typeface="Georgia"/>
              <a:cs typeface="Georgia"/>
            </a:endParaRPr>
          </a:p>
          <a:p>
            <a:pPr>
              <a:lnSpc>
                <a:spcPct val="100000"/>
              </a:lnSpc>
            </a:pPr>
            <a:endParaRPr sz="2300">
              <a:latin typeface="Times New Roman"/>
              <a:cs typeface="Times New Roman"/>
            </a:endParaRPr>
          </a:p>
          <a:p>
            <a:pPr>
              <a:lnSpc>
                <a:spcPct val="100000"/>
              </a:lnSpc>
              <a:spcBef>
                <a:spcPts val="30"/>
              </a:spcBef>
            </a:pPr>
            <a:endParaRPr sz="3100">
              <a:latin typeface="Times New Roman"/>
              <a:cs typeface="Times New Roman"/>
            </a:endParaRPr>
          </a:p>
          <a:p>
            <a:pPr marL="12700">
              <a:lnSpc>
                <a:spcPct val="100000"/>
              </a:lnSpc>
              <a:spcBef>
                <a:spcPts val="5"/>
              </a:spcBef>
            </a:pPr>
            <a:r>
              <a:rPr sz="2000" spc="-30" dirty="0">
                <a:latin typeface="Georgia"/>
                <a:cs typeface="Georgia"/>
              </a:rPr>
              <a:t>print </a:t>
            </a:r>
            <a:r>
              <a:rPr sz="2000" spc="-55" dirty="0">
                <a:latin typeface="Georgia"/>
                <a:cs typeface="Georgia"/>
              </a:rPr>
              <a:t>"dict['Age']: </a:t>
            </a:r>
            <a:r>
              <a:rPr sz="2000" spc="-85" dirty="0">
                <a:latin typeface="Georgia"/>
                <a:cs typeface="Georgia"/>
              </a:rPr>
              <a:t>",</a:t>
            </a:r>
            <a:r>
              <a:rPr sz="2000" spc="-95" dirty="0">
                <a:latin typeface="Georgia"/>
                <a:cs typeface="Georgia"/>
              </a:rPr>
              <a:t> </a:t>
            </a:r>
            <a:r>
              <a:rPr sz="2000" spc="-55" dirty="0">
                <a:latin typeface="Georgia"/>
                <a:cs typeface="Georgia"/>
              </a:rPr>
              <a:t>dict['Age']</a:t>
            </a:r>
            <a:endParaRPr sz="2000">
              <a:latin typeface="Georgia"/>
              <a:cs typeface="Georgia"/>
            </a:endParaRPr>
          </a:p>
          <a:p>
            <a:pPr marL="12700">
              <a:lnSpc>
                <a:spcPct val="100000"/>
              </a:lnSpc>
              <a:spcBef>
                <a:spcPts val="480"/>
              </a:spcBef>
            </a:pPr>
            <a:r>
              <a:rPr sz="2000" spc="-30" dirty="0">
                <a:latin typeface="Georgia"/>
                <a:cs typeface="Georgia"/>
              </a:rPr>
              <a:t>print </a:t>
            </a:r>
            <a:r>
              <a:rPr sz="2000" spc="-40" dirty="0">
                <a:latin typeface="Georgia"/>
                <a:cs typeface="Georgia"/>
              </a:rPr>
              <a:t>"dict['School']: </a:t>
            </a:r>
            <a:r>
              <a:rPr sz="2000" spc="-85" dirty="0">
                <a:latin typeface="Georgia"/>
                <a:cs typeface="Georgia"/>
              </a:rPr>
              <a:t>",</a:t>
            </a:r>
            <a:r>
              <a:rPr sz="2000" spc="-120" dirty="0">
                <a:latin typeface="Georgia"/>
                <a:cs typeface="Georgia"/>
              </a:rPr>
              <a:t> </a:t>
            </a:r>
            <a:r>
              <a:rPr sz="2000" spc="-30" dirty="0">
                <a:latin typeface="Georgia"/>
                <a:cs typeface="Georgia"/>
              </a:rPr>
              <a:t>dict['School']</a:t>
            </a:r>
            <a:endParaRPr sz="2000">
              <a:latin typeface="Georgia"/>
              <a:cs typeface="Georgia"/>
            </a:endParaRPr>
          </a:p>
        </p:txBody>
      </p:sp>
      <p:sp>
        <p:nvSpPr>
          <p:cNvPr id="5" name="object 5"/>
          <p:cNvSpPr txBox="1"/>
          <p:nvPr/>
        </p:nvSpPr>
        <p:spPr>
          <a:xfrm>
            <a:off x="307340" y="1017778"/>
            <a:ext cx="8454390" cy="1549400"/>
          </a:xfrm>
          <a:prstGeom prst="rect">
            <a:avLst/>
          </a:prstGeom>
        </p:spPr>
        <p:txBody>
          <a:bodyPr vert="horz" wrap="square" lIns="0" tIns="12700" rIns="0" bIns="0" rtlCol="0">
            <a:spAutoFit/>
          </a:bodyPr>
          <a:lstStyle/>
          <a:p>
            <a:pPr marL="12700">
              <a:lnSpc>
                <a:spcPct val="100000"/>
              </a:lnSpc>
              <a:spcBef>
                <a:spcPts val="100"/>
              </a:spcBef>
            </a:pPr>
            <a:r>
              <a:rPr sz="1800" b="1" spc="-130" dirty="0">
                <a:latin typeface="Georgia"/>
                <a:cs typeface="Georgia"/>
              </a:rPr>
              <a:t>Updating</a:t>
            </a:r>
            <a:r>
              <a:rPr sz="1800" b="1" spc="-70" dirty="0">
                <a:latin typeface="Georgia"/>
                <a:cs typeface="Georgia"/>
              </a:rPr>
              <a:t> </a:t>
            </a:r>
            <a:r>
              <a:rPr sz="1800" b="1" spc="-114" dirty="0">
                <a:latin typeface="Georgia"/>
                <a:cs typeface="Georgia"/>
              </a:rPr>
              <a:t>Dictionary</a:t>
            </a:r>
            <a:endParaRPr sz="1800">
              <a:latin typeface="Georgia"/>
              <a:cs typeface="Georgia"/>
            </a:endParaRPr>
          </a:p>
          <a:p>
            <a:pPr>
              <a:lnSpc>
                <a:spcPct val="100000"/>
              </a:lnSpc>
              <a:spcBef>
                <a:spcPts val="40"/>
              </a:spcBef>
            </a:pPr>
            <a:endParaRPr sz="2250">
              <a:latin typeface="Times New Roman"/>
              <a:cs typeface="Times New Roman"/>
            </a:endParaRPr>
          </a:p>
          <a:p>
            <a:pPr marL="88900" marR="5080" algn="just">
              <a:lnSpc>
                <a:spcPct val="100000"/>
              </a:lnSpc>
              <a:spcBef>
                <a:spcPts val="5"/>
              </a:spcBef>
            </a:pPr>
            <a:r>
              <a:rPr sz="2000" spc="-114" dirty="0">
                <a:latin typeface="Georgia"/>
                <a:cs typeface="Georgia"/>
              </a:rPr>
              <a:t>You </a:t>
            </a:r>
            <a:r>
              <a:rPr sz="2000" spc="-45" dirty="0">
                <a:latin typeface="Georgia"/>
                <a:cs typeface="Georgia"/>
              </a:rPr>
              <a:t>can </a:t>
            </a:r>
            <a:r>
              <a:rPr sz="2000" spc="-30" dirty="0">
                <a:latin typeface="Georgia"/>
                <a:cs typeface="Georgia"/>
              </a:rPr>
              <a:t>update a dictionary </a:t>
            </a:r>
            <a:r>
              <a:rPr sz="2000" spc="-15" dirty="0">
                <a:latin typeface="Georgia"/>
                <a:cs typeface="Georgia"/>
              </a:rPr>
              <a:t>by </a:t>
            </a:r>
            <a:r>
              <a:rPr sz="2000" spc="-45" dirty="0">
                <a:latin typeface="Georgia"/>
                <a:cs typeface="Georgia"/>
              </a:rPr>
              <a:t>adding </a:t>
            </a:r>
            <a:r>
              <a:rPr sz="2000" spc="-30" dirty="0">
                <a:latin typeface="Georgia"/>
                <a:cs typeface="Georgia"/>
              </a:rPr>
              <a:t>a </a:t>
            </a:r>
            <a:r>
              <a:rPr sz="2000" dirty="0">
                <a:latin typeface="Georgia"/>
                <a:cs typeface="Georgia"/>
              </a:rPr>
              <a:t>new </a:t>
            </a:r>
            <a:r>
              <a:rPr sz="2000" spc="-15" dirty="0">
                <a:latin typeface="Georgia"/>
                <a:cs typeface="Georgia"/>
              </a:rPr>
              <a:t>entry </a:t>
            </a:r>
            <a:r>
              <a:rPr sz="2000" spc="-5" dirty="0">
                <a:latin typeface="Georgia"/>
                <a:cs typeface="Georgia"/>
              </a:rPr>
              <a:t>or </a:t>
            </a:r>
            <a:r>
              <a:rPr sz="2000" spc="-30" dirty="0">
                <a:latin typeface="Georgia"/>
                <a:cs typeface="Georgia"/>
              </a:rPr>
              <a:t>a </a:t>
            </a:r>
            <a:r>
              <a:rPr sz="2000" spc="-35" dirty="0">
                <a:latin typeface="Georgia"/>
                <a:cs typeface="Georgia"/>
              </a:rPr>
              <a:t>key-value </a:t>
            </a:r>
            <a:r>
              <a:rPr sz="2000" spc="-85" dirty="0">
                <a:latin typeface="Georgia"/>
                <a:cs typeface="Georgia"/>
              </a:rPr>
              <a:t>pair,  </a:t>
            </a:r>
            <a:r>
              <a:rPr sz="2000" spc="-40" dirty="0">
                <a:latin typeface="Georgia"/>
                <a:cs typeface="Georgia"/>
              </a:rPr>
              <a:t>modifying </a:t>
            </a:r>
            <a:r>
              <a:rPr sz="2000" spc="-45" dirty="0">
                <a:latin typeface="Georgia"/>
                <a:cs typeface="Georgia"/>
              </a:rPr>
              <a:t>an </a:t>
            </a:r>
            <a:r>
              <a:rPr sz="2000" spc="-35" dirty="0">
                <a:latin typeface="Georgia"/>
                <a:cs typeface="Georgia"/>
              </a:rPr>
              <a:t>existing </a:t>
            </a:r>
            <a:r>
              <a:rPr sz="2000" spc="-60" dirty="0">
                <a:latin typeface="Georgia"/>
                <a:cs typeface="Georgia"/>
              </a:rPr>
              <a:t>entry, </a:t>
            </a:r>
            <a:r>
              <a:rPr sz="2000" spc="-5" dirty="0">
                <a:latin typeface="Georgia"/>
                <a:cs typeface="Georgia"/>
              </a:rPr>
              <a:t>or </a:t>
            </a:r>
            <a:r>
              <a:rPr sz="2000" spc="-30" dirty="0">
                <a:latin typeface="Georgia"/>
                <a:cs typeface="Georgia"/>
              </a:rPr>
              <a:t>deleting </a:t>
            </a:r>
            <a:r>
              <a:rPr sz="2000" spc="-55" dirty="0">
                <a:latin typeface="Georgia"/>
                <a:cs typeface="Georgia"/>
              </a:rPr>
              <a:t>an </a:t>
            </a:r>
            <a:r>
              <a:rPr sz="2000" spc="-35" dirty="0">
                <a:latin typeface="Georgia"/>
                <a:cs typeface="Georgia"/>
              </a:rPr>
              <a:t>existing </a:t>
            </a:r>
            <a:r>
              <a:rPr sz="2000" spc="-15" dirty="0">
                <a:latin typeface="Georgia"/>
                <a:cs typeface="Georgia"/>
              </a:rPr>
              <a:t>entry as </a:t>
            </a:r>
            <a:r>
              <a:rPr sz="2000" spc="-20" dirty="0">
                <a:latin typeface="Georgia"/>
                <a:cs typeface="Georgia"/>
              </a:rPr>
              <a:t>shown </a:t>
            </a:r>
            <a:r>
              <a:rPr sz="2000" spc="-5" dirty="0">
                <a:latin typeface="Georgia"/>
                <a:cs typeface="Georgia"/>
              </a:rPr>
              <a:t>below </a:t>
            </a:r>
            <a:r>
              <a:rPr sz="2000" spc="-70" dirty="0">
                <a:latin typeface="Georgia"/>
                <a:cs typeface="Georgia"/>
              </a:rPr>
              <a:t>in  </a:t>
            </a:r>
            <a:r>
              <a:rPr sz="2000" spc="-20" dirty="0">
                <a:latin typeface="Georgia"/>
                <a:cs typeface="Georgia"/>
              </a:rPr>
              <a:t>the </a:t>
            </a:r>
            <a:r>
              <a:rPr sz="2000" spc="-30" dirty="0">
                <a:latin typeface="Georgia"/>
                <a:cs typeface="Georgia"/>
              </a:rPr>
              <a:t>simple </a:t>
            </a:r>
            <a:r>
              <a:rPr sz="2000" spc="-40" dirty="0">
                <a:latin typeface="Georgia"/>
                <a:cs typeface="Georgia"/>
              </a:rPr>
              <a:t>example</a:t>
            </a:r>
            <a:r>
              <a:rPr sz="2000" spc="-170" dirty="0">
                <a:latin typeface="Georgia"/>
                <a:cs typeface="Georgia"/>
              </a:rPr>
              <a:t> </a:t>
            </a:r>
            <a:r>
              <a:rPr sz="2000" spc="-180" dirty="0">
                <a:latin typeface="Georgia"/>
                <a:cs typeface="Georgia"/>
              </a:rPr>
              <a:t>−</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57810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0" dirty="0">
                <a:solidFill>
                  <a:srgbClr val="000000"/>
                </a:solidFill>
                <a:latin typeface="Georgia"/>
                <a:cs typeface="Georgia"/>
              </a:rPr>
              <a:t> </a:t>
            </a:r>
            <a:r>
              <a:rPr sz="2400" b="1" spc="-145" dirty="0">
                <a:solidFill>
                  <a:srgbClr val="000000"/>
                </a:solidFill>
                <a:latin typeface="Georgia"/>
                <a:cs typeface="Georgia"/>
              </a:rPr>
              <a:t>Dictionary</a:t>
            </a:r>
            <a:endParaRPr sz="2400">
              <a:latin typeface="Georgia"/>
              <a:cs typeface="Georgia"/>
            </a:endParaRPr>
          </a:p>
        </p:txBody>
      </p:sp>
      <p:sp>
        <p:nvSpPr>
          <p:cNvPr id="5" name="Date Placeholder 4"/>
          <p:cNvSpPr>
            <a:spLocks noGrp="1"/>
          </p:cNvSpPr>
          <p:nvPr>
            <p:ph type="dt" sz="half" idx="10"/>
          </p:nvPr>
        </p:nvSpPr>
        <p:spPr/>
        <p:txBody>
          <a:bodyPr/>
          <a:lstStyle/>
          <a:p>
            <a:fld id="{C7D34F0C-A905-42C7-96A4-F41DCE1C7F65}"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4" name="object 4"/>
          <p:cNvSpPr txBox="1"/>
          <p:nvPr/>
        </p:nvSpPr>
        <p:spPr>
          <a:xfrm>
            <a:off x="307340" y="1017778"/>
            <a:ext cx="8455660" cy="5512435"/>
          </a:xfrm>
          <a:prstGeom prst="rect">
            <a:avLst/>
          </a:prstGeom>
        </p:spPr>
        <p:txBody>
          <a:bodyPr vert="horz" wrap="square" lIns="0" tIns="12700" rIns="0" bIns="0" rtlCol="0">
            <a:spAutoFit/>
          </a:bodyPr>
          <a:lstStyle/>
          <a:p>
            <a:pPr marL="12700">
              <a:lnSpc>
                <a:spcPct val="100000"/>
              </a:lnSpc>
              <a:spcBef>
                <a:spcPts val="100"/>
              </a:spcBef>
            </a:pPr>
            <a:r>
              <a:rPr sz="1800" b="1" spc="-105" dirty="0">
                <a:latin typeface="Georgia"/>
                <a:cs typeface="Georgia"/>
              </a:rPr>
              <a:t>Delete </a:t>
            </a:r>
            <a:r>
              <a:rPr sz="1800" b="1" spc="-110" dirty="0">
                <a:latin typeface="Georgia"/>
                <a:cs typeface="Georgia"/>
              </a:rPr>
              <a:t>Dictionary</a:t>
            </a:r>
            <a:r>
              <a:rPr sz="1800" b="1" spc="-55" dirty="0">
                <a:latin typeface="Georgia"/>
                <a:cs typeface="Georgia"/>
              </a:rPr>
              <a:t> </a:t>
            </a:r>
            <a:r>
              <a:rPr sz="1800" b="1" spc="-130" dirty="0">
                <a:latin typeface="Georgia"/>
                <a:cs typeface="Georgia"/>
              </a:rPr>
              <a:t>Elements</a:t>
            </a:r>
            <a:endParaRPr sz="1800">
              <a:latin typeface="Georgia"/>
              <a:cs typeface="Georgia"/>
            </a:endParaRPr>
          </a:p>
          <a:p>
            <a:pPr>
              <a:lnSpc>
                <a:spcPct val="100000"/>
              </a:lnSpc>
              <a:spcBef>
                <a:spcPts val="40"/>
              </a:spcBef>
            </a:pPr>
            <a:endParaRPr sz="2250">
              <a:latin typeface="Times New Roman"/>
              <a:cs typeface="Times New Roman"/>
            </a:endParaRPr>
          </a:p>
          <a:p>
            <a:pPr marL="88900" marR="5080" algn="just">
              <a:lnSpc>
                <a:spcPct val="100000"/>
              </a:lnSpc>
              <a:spcBef>
                <a:spcPts val="5"/>
              </a:spcBef>
            </a:pPr>
            <a:r>
              <a:rPr sz="2000" spc="-114" dirty="0">
                <a:latin typeface="Georgia"/>
                <a:cs typeface="Georgia"/>
              </a:rPr>
              <a:t>You </a:t>
            </a:r>
            <a:r>
              <a:rPr sz="2000" spc="-45" dirty="0">
                <a:latin typeface="Georgia"/>
                <a:cs typeface="Georgia"/>
              </a:rPr>
              <a:t>can </a:t>
            </a:r>
            <a:r>
              <a:rPr sz="2000" spc="-20" dirty="0">
                <a:latin typeface="Georgia"/>
                <a:cs typeface="Georgia"/>
              </a:rPr>
              <a:t>either </a:t>
            </a:r>
            <a:r>
              <a:rPr sz="2000" spc="-30" dirty="0">
                <a:latin typeface="Georgia"/>
                <a:cs typeface="Georgia"/>
              </a:rPr>
              <a:t>remove </a:t>
            </a:r>
            <a:r>
              <a:rPr sz="2000" spc="-45" dirty="0">
                <a:latin typeface="Georgia"/>
                <a:cs typeface="Georgia"/>
              </a:rPr>
              <a:t>individual </a:t>
            </a:r>
            <a:r>
              <a:rPr sz="2000" spc="-30" dirty="0">
                <a:latin typeface="Georgia"/>
                <a:cs typeface="Georgia"/>
              </a:rPr>
              <a:t>dictionary elements </a:t>
            </a:r>
            <a:r>
              <a:rPr sz="2000" spc="-5" dirty="0">
                <a:latin typeface="Georgia"/>
                <a:cs typeface="Georgia"/>
              </a:rPr>
              <a:t>or </a:t>
            </a:r>
            <a:r>
              <a:rPr sz="2000" spc="-20" dirty="0">
                <a:latin typeface="Georgia"/>
                <a:cs typeface="Georgia"/>
              </a:rPr>
              <a:t>clear </a:t>
            </a:r>
            <a:r>
              <a:rPr sz="2000" spc="-25" dirty="0">
                <a:latin typeface="Georgia"/>
                <a:cs typeface="Georgia"/>
              </a:rPr>
              <a:t>the entire  </a:t>
            </a:r>
            <a:r>
              <a:rPr sz="2000" spc="-30" dirty="0">
                <a:latin typeface="Georgia"/>
                <a:cs typeface="Georgia"/>
              </a:rPr>
              <a:t>contents </a:t>
            </a:r>
            <a:r>
              <a:rPr sz="2000" spc="-35" dirty="0">
                <a:latin typeface="Georgia"/>
                <a:cs typeface="Georgia"/>
              </a:rPr>
              <a:t>of </a:t>
            </a:r>
            <a:r>
              <a:rPr sz="2000" spc="-30" dirty="0">
                <a:latin typeface="Georgia"/>
                <a:cs typeface="Georgia"/>
              </a:rPr>
              <a:t>a </a:t>
            </a:r>
            <a:r>
              <a:rPr sz="2000" spc="-50" dirty="0">
                <a:latin typeface="Georgia"/>
                <a:cs typeface="Georgia"/>
              </a:rPr>
              <a:t>dictionary. </a:t>
            </a:r>
            <a:r>
              <a:rPr sz="2000" spc="-114" dirty="0">
                <a:latin typeface="Georgia"/>
                <a:cs typeface="Georgia"/>
              </a:rPr>
              <a:t>You </a:t>
            </a:r>
            <a:r>
              <a:rPr sz="2000" spc="-45" dirty="0">
                <a:latin typeface="Georgia"/>
                <a:cs typeface="Georgia"/>
              </a:rPr>
              <a:t>can </a:t>
            </a:r>
            <a:r>
              <a:rPr sz="2000" spc="-25" dirty="0">
                <a:latin typeface="Georgia"/>
                <a:cs typeface="Georgia"/>
              </a:rPr>
              <a:t>also </a:t>
            </a:r>
            <a:r>
              <a:rPr sz="2000" spc="-15" dirty="0">
                <a:latin typeface="Georgia"/>
                <a:cs typeface="Georgia"/>
              </a:rPr>
              <a:t>delete </a:t>
            </a:r>
            <a:r>
              <a:rPr sz="2000" spc="-25" dirty="0">
                <a:latin typeface="Georgia"/>
                <a:cs typeface="Georgia"/>
              </a:rPr>
              <a:t>entire dictionary </a:t>
            </a:r>
            <a:r>
              <a:rPr sz="2000" spc="-50" dirty="0">
                <a:latin typeface="Georgia"/>
                <a:cs typeface="Georgia"/>
              </a:rPr>
              <a:t>in </a:t>
            </a:r>
            <a:r>
              <a:rPr sz="2000" spc="-30" dirty="0">
                <a:latin typeface="Georgia"/>
                <a:cs typeface="Georgia"/>
              </a:rPr>
              <a:t>a </a:t>
            </a:r>
            <a:r>
              <a:rPr sz="2000" spc="-35" dirty="0">
                <a:latin typeface="Georgia"/>
                <a:cs typeface="Georgia"/>
              </a:rPr>
              <a:t>single  operation.</a:t>
            </a:r>
            <a:endParaRPr sz="2000">
              <a:latin typeface="Georgia"/>
              <a:cs typeface="Georgia"/>
            </a:endParaRPr>
          </a:p>
          <a:p>
            <a:pPr marL="88900" marR="5080">
              <a:lnSpc>
                <a:spcPct val="100000"/>
              </a:lnSpc>
              <a:spcBef>
                <a:spcPts val="480"/>
              </a:spcBef>
              <a:tabLst>
                <a:tab pos="518159" algn="l"/>
                <a:tab pos="1663064" algn="l"/>
                <a:tab pos="2641600" algn="l"/>
                <a:tab pos="3068320" algn="l"/>
                <a:tab pos="3877945" algn="l"/>
                <a:tab pos="5184140" algn="l"/>
                <a:tab pos="5751195" algn="l"/>
                <a:tab pos="6286500" algn="l"/>
                <a:tab pos="6800215" algn="l"/>
                <a:tab pos="7296784" algn="l"/>
              </a:tabLst>
            </a:pPr>
            <a:r>
              <a:rPr sz="2000" spc="-195" dirty="0">
                <a:latin typeface="Georgia"/>
                <a:cs typeface="Georgia"/>
              </a:rPr>
              <a:t>T</a:t>
            </a:r>
            <a:r>
              <a:rPr sz="2000" spc="-30" dirty="0">
                <a:latin typeface="Georgia"/>
                <a:cs typeface="Georgia"/>
              </a:rPr>
              <a:t>o</a:t>
            </a:r>
            <a:r>
              <a:rPr sz="2000" dirty="0">
                <a:latin typeface="Georgia"/>
                <a:cs typeface="Georgia"/>
              </a:rPr>
              <a:t>	</a:t>
            </a:r>
            <a:r>
              <a:rPr sz="2000" spc="-35" dirty="0">
                <a:latin typeface="Georgia"/>
                <a:cs typeface="Georgia"/>
              </a:rPr>
              <a:t>e</a:t>
            </a:r>
            <a:r>
              <a:rPr sz="2000" spc="-40" dirty="0">
                <a:latin typeface="Georgia"/>
                <a:cs typeface="Georgia"/>
              </a:rPr>
              <a:t>xplic</a:t>
            </a:r>
            <a:r>
              <a:rPr sz="2000" spc="-45" dirty="0">
                <a:latin typeface="Georgia"/>
                <a:cs typeface="Georgia"/>
              </a:rPr>
              <a:t>i</a:t>
            </a:r>
            <a:r>
              <a:rPr sz="2000" spc="-30" dirty="0">
                <a:latin typeface="Georgia"/>
                <a:cs typeface="Georgia"/>
              </a:rPr>
              <a:t>t</a:t>
            </a:r>
            <a:r>
              <a:rPr sz="2000" spc="-65" dirty="0">
                <a:latin typeface="Georgia"/>
                <a:cs typeface="Georgia"/>
              </a:rPr>
              <a:t>l</a:t>
            </a:r>
            <a:r>
              <a:rPr sz="2000" spc="25" dirty="0">
                <a:latin typeface="Georgia"/>
                <a:cs typeface="Georgia"/>
              </a:rPr>
              <a:t>y</a:t>
            </a:r>
            <a:r>
              <a:rPr sz="2000" dirty="0">
                <a:latin typeface="Georgia"/>
                <a:cs typeface="Georgia"/>
              </a:rPr>
              <a:t>	</a:t>
            </a:r>
            <a:r>
              <a:rPr sz="2000" spc="-25" dirty="0">
                <a:latin typeface="Georgia"/>
                <a:cs typeface="Georgia"/>
              </a:rPr>
              <a:t>r</a:t>
            </a:r>
            <a:r>
              <a:rPr sz="2000" spc="-30" dirty="0">
                <a:latin typeface="Georgia"/>
                <a:cs typeface="Georgia"/>
              </a:rPr>
              <a:t>e</a:t>
            </a:r>
            <a:r>
              <a:rPr sz="2000" spc="-75" dirty="0">
                <a:latin typeface="Georgia"/>
                <a:cs typeface="Georgia"/>
              </a:rPr>
              <a:t>m</a:t>
            </a:r>
            <a:r>
              <a:rPr sz="2000" spc="-35" dirty="0">
                <a:latin typeface="Georgia"/>
                <a:cs typeface="Georgia"/>
              </a:rPr>
              <a:t>o</a:t>
            </a:r>
            <a:r>
              <a:rPr sz="2000" spc="-25" dirty="0">
                <a:latin typeface="Georgia"/>
                <a:cs typeface="Georgia"/>
              </a:rPr>
              <a:t>v</a:t>
            </a:r>
            <a:r>
              <a:rPr sz="2000" spc="10" dirty="0">
                <a:latin typeface="Georgia"/>
                <a:cs typeface="Georgia"/>
              </a:rPr>
              <a:t>e</a:t>
            </a:r>
            <a:r>
              <a:rPr sz="2000" dirty="0">
                <a:latin typeface="Georgia"/>
                <a:cs typeface="Georgia"/>
              </a:rPr>
              <a:t>	</a:t>
            </a:r>
            <a:r>
              <a:rPr sz="2000" spc="-55" dirty="0">
                <a:latin typeface="Georgia"/>
                <a:cs typeface="Georgia"/>
              </a:rPr>
              <a:t>a</a:t>
            </a:r>
            <a:r>
              <a:rPr sz="2000" spc="-50" dirty="0">
                <a:latin typeface="Georgia"/>
                <a:cs typeface="Georgia"/>
              </a:rPr>
              <a:t>n</a:t>
            </a:r>
            <a:r>
              <a:rPr sz="2000" dirty="0">
                <a:latin typeface="Georgia"/>
                <a:cs typeface="Georgia"/>
              </a:rPr>
              <a:t>	</a:t>
            </a:r>
            <a:r>
              <a:rPr sz="2000" spc="-25" dirty="0">
                <a:latin typeface="Georgia"/>
                <a:cs typeface="Georgia"/>
              </a:rPr>
              <a:t>e</a:t>
            </a:r>
            <a:r>
              <a:rPr sz="2000" spc="-40" dirty="0">
                <a:latin typeface="Georgia"/>
                <a:cs typeface="Georgia"/>
              </a:rPr>
              <a:t>n</a:t>
            </a:r>
            <a:r>
              <a:rPr sz="2000" spc="-15" dirty="0">
                <a:latin typeface="Georgia"/>
                <a:cs typeface="Georgia"/>
              </a:rPr>
              <a:t>t</a:t>
            </a:r>
            <a:r>
              <a:rPr sz="2000" spc="-50" dirty="0">
                <a:latin typeface="Georgia"/>
                <a:cs typeface="Georgia"/>
              </a:rPr>
              <a:t>i</a:t>
            </a:r>
            <a:r>
              <a:rPr sz="2000" spc="-25" dirty="0">
                <a:latin typeface="Georgia"/>
                <a:cs typeface="Georgia"/>
              </a:rPr>
              <a:t>r</a:t>
            </a:r>
            <a:r>
              <a:rPr sz="2000" spc="10" dirty="0">
                <a:latin typeface="Georgia"/>
                <a:cs typeface="Georgia"/>
              </a:rPr>
              <a:t>e</a:t>
            </a:r>
            <a:r>
              <a:rPr sz="2000" dirty="0">
                <a:latin typeface="Georgia"/>
                <a:cs typeface="Georgia"/>
              </a:rPr>
              <a:t>	</a:t>
            </a:r>
            <a:r>
              <a:rPr sz="2000" spc="-30" dirty="0">
                <a:latin typeface="Georgia"/>
                <a:cs typeface="Georgia"/>
              </a:rPr>
              <a:t>di</a:t>
            </a:r>
            <a:r>
              <a:rPr sz="2000" spc="-45" dirty="0">
                <a:latin typeface="Georgia"/>
                <a:cs typeface="Georgia"/>
              </a:rPr>
              <a:t>c</a:t>
            </a:r>
            <a:r>
              <a:rPr sz="2000" spc="-15" dirty="0">
                <a:latin typeface="Georgia"/>
                <a:cs typeface="Georgia"/>
              </a:rPr>
              <a:t>t</a:t>
            </a:r>
            <a:r>
              <a:rPr sz="2000" spc="-50" dirty="0">
                <a:latin typeface="Georgia"/>
                <a:cs typeface="Georgia"/>
              </a:rPr>
              <a:t>i</a:t>
            </a:r>
            <a:r>
              <a:rPr sz="2000" spc="-40" dirty="0">
                <a:latin typeface="Georgia"/>
                <a:cs typeface="Georgia"/>
              </a:rPr>
              <a:t>o</a:t>
            </a:r>
            <a:r>
              <a:rPr sz="2000" spc="-55" dirty="0">
                <a:latin typeface="Georgia"/>
                <a:cs typeface="Georgia"/>
              </a:rPr>
              <a:t>n</a:t>
            </a:r>
            <a:r>
              <a:rPr sz="2000" spc="-30" dirty="0">
                <a:latin typeface="Georgia"/>
                <a:cs typeface="Georgia"/>
              </a:rPr>
              <a:t>a</a:t>
            </a:r>
            <a:r>
              <a:rPr sz="2000" spc="5" dirty="0">
                <a:latin typeface="Georgia"/>
                <a:cs typeface="Georgia"/>
              </a:rPr>
              <a:t>r</a:t>
            </a:r>
            <a:r>
              <a:rPr sz="2000" spc="-150" dirty="0">
                <a:latin typeface="Georgia"/>
                <a:cs typeface="Georgia"/>
              </a:rPr>
              <a:t>y</a:t>
            </a:r>
            <a:r>
              <a:rPr sz="2000" spc="-130" dirty="0">
                <a:latin typeface="Georgia"/>
                <a:cs typeface="Georgia"/>
              </a:rPr>
              <a:t>,</a:t>
            </a:r>
            <a:r>
              <a:rPr sz="2000" dirty="0">
                <a:latin typeface="Georgia"/>
                <a:cs typeface="Georgia"/>
              </a:rPr>
              <a:t>	</a:t>
            </a:r>
            <a:r>
              <a:rPr sz="2000" spc="-40" dirty="0">
                <a:latin typeface="Georgia"/>
                <a:cs typeface="Georgia"/>
              </a:rPr>
              <a:t>j</a:t>
            </a:r>
            <a:r>
              <a:rPr sz="2000" spc="-75" dirty="0">
                <a:latin typeface="Georgia"/>
                <a:cs typeface="Georgia"/>
              </a:rPr>
              <a:t>u</a:t>
            </a:r>
            <a:r>
              <a:rPr sz="2000" spc="-10" dirty="0">
                <a:latin typeface="Georgia"/>
                <a:cs typeface="Georgia"/>
              </a:rPr>
              <a:t>st</a:t>
            </a:r>
            <a:r>
              <a:rPr sz="2000" dirty="0">
                <a:latin typeface="Georgia"/>
                <a:cs typeface="Georgia"/>
              </a:rPr>
              <a:t>	</a:t>
            </a:r>
            <a:r>
              <a:rPr sz="2000" spc="-60" dirty="0">
                <a:latin typeface="Georgia"/>
                <a:cs typeface="Georgia"/>
              </a:rPr>
              <a:t>u</a:t>
            </a:r>
            <a:r>
              <a:rPr sz="2000" dirty="0">
                <a:latin typeface="Georgia"/>
                <a:cs typeface="Georgia"/>
              </a:rPr>
              <a:t>se	</a:t>
            </a:r>
            <a:r>
              <a:rPr sz="2000" spc="-15" dirty="0">
                <a:latin typeface="Georgia"/>
                <a:cs typeface="Georgia"/>
              </a:rPr>
              <a:t>t</a:t>
            </a:r>
            <a:r>
              <a:rPr sz="2000" spc="-25" dirty="0">
                <a:latin typeface="Georgia"/>
                <a:cs typeface="Georgia"/>
              </a:rPr>
              <a:t>he</a:t>
            </a:r>
            <a:r>
              <a:rPr sz="2000" dirty="0">
                <a:latin typeface="Georgia"/>
                <a:cs typeface="Georgia"/>
              </a:rPr>
              <a:t>	</a:t>
            </a:r>
            <a:r>
              <a:rPr sz="2000" spc="-20" dirty="0">
                <a:latin typeface="Georgia"/>
                <a:cs typeface="Georgia"/>
              </a:rPr>
              <a:t>del</a:t>
            </a:r>
            <a:r>
              <a:rPr sz="2000" dirty="0">
                <a:latin typeface="Georgia"/>
                <a:cs typeface="Georgia"/>
              </a:rPr>
              <a:t>	</a:t>
            </a:r>
            <a:r>
              <a:rPr sz="2000" spc="-15" dirty="0">
                <a:latin typeface="Georgia"/>
                <a:cs typeface="Georgia"/>
              </a:rPr>
              <a:t>s</a:t>
            </a:r>
            <a:r>
              <a:rPr sz="2000" spc="-25" dirty="0">
                <a:latin typeface="Georgia"/>
                <a:cs typeface="Georgia"/>
              </a:rPr>
              <a:t>t</a:t>
            </a:r>
            <a:r>
              <a:rPr sz="2000" spc="-40" dirty="0">
                <a:latin typeface="Georgia"/>
                <a:cs typeface="Georgia"/>
              </a:rPr>
              <a:t>a</a:t>
            </a:r>
            <a:r>
              <a:rPr sz="2000" spc="-10" dirty="0">
                <a:latin typeface="Georgia"/>
                <a:cs typeface="Georgia"/>
              </a:rPr>
              <a:t>t</a:t>
            </a:r>
            <a:r>
              <a:rPr sz="2000" spc="-20" dirty="0">
                <a:latin typeface="Georgia"/>
                <a:cs typeface="Georgia"/>
              </a:rPr>
              <a:t>e</a:t>
            </a:r>
            <a:r>
              <a:rPr sz="2000" spc="-60" dirty="0">
                <a:latin typeface="Georgia"/>
                <a:cs typeface="Georgia"/>
              </a:rPr>
              <a:t>me</a:t>
            </a:r>
            <a:r>
              <a:rPr sz="2000" spc="-55" dirty="0">
                <a:latin typeface="Georgia"/>
                <a:cs typeface="Georgia"/>
              </a:rPr>
              <a:t>n</a:t>
            </a:r>
            <a:r>
              <a:rPr sz="2000" spc="20" dirty="0">
                <a:latin typeface="Georgia"/>
                <a:cs typeface="Georgia"/>
              </a:rPr>
              <a:t>t</a:t>
            </a:r>
            <a:r>
              <a:rPr sz="2000" spc="-120" dirty="0">
                <a:latin typeface="Georgia"/>
                <a:cs typeface="Georgia"/>
              </a:rPr>
              <a:t>.  </a:t>
            </a:r>
            <a:r>
              <a:rPr sz="2000" spc="-40" dirty="0">
                <a:latin typeface="Georgia"/>
                <a:cs typeface="Georgia"/>
              </a:rPr>
              <a:t>Following </a:t>
            </a:r>
            <a:r>
              <a:rPr sz="2000" spc="-20" dirty="0">
                <a:latin typeface="Georgia"/>
                <a:cs typeface="Georgia"/>
              </a:rPr>
              <a:t>is </a:t>
            </a:r>
            <a:r>
              <a:rPr sz="2000" spc="-30" dirty="0">
                <a:latin typeface="Georgia"/>
                <a:cs typeface="Georgia"/>
              </a:rPr>
              <a:t>a simple </a:t>
            </a:r>
            <a:r>
              <a:rPr sz="2000" spc="-40" dirty="0">
                <a:latin typeface="Georgia"/>
                <a:cs typeface="Georgia"/>
              </a:rPr>
              <a:t>example</a:t>
            </a:r>
            <a:r>
              <a:rPr sz="2000" spc="-215" dirty="0">
                <a:latin typeface="Georgia"/>
                <a:cs typeface="Georgia"/>
              </a:rPr>
              <a:t> </a:t>
            </a:r>
            <a:r>
              <a:rPr sz="2000" spc="-180" dirty="0">
                <a:latin typeface="Georgia"/>
                <a:cs typeface="Georgia"/>
              </a:rPr>
              <a:t>−</a:t>
            </a:r>
            <a:endParaRPr sz="2000">
              <a:latin typeface="Georgia"/>
              <a:cs typeface="Georgia"/>
            </a:endParaRPr>
          </a:p>
          <a:p>
            <a:pPr>
              <a:lnSpc>
                <a:spcPct val="100000"/>
              </a:lnSpc>
              <a:spcBef>
                <a:spcPts val="30"/>
              </a:spcBef>
            </a:pPr>
            <a:endParaRPr sz="2900">
              <a:latin typeface="Times New Roman"/>
              <a:cs typeface="Times New Roman"/>
            </a:endParaRPr>
          </a:p>
          <a:p>
            <a:pPr marL="88900">
              <a:lnSpc>
                <a:spcPct val="100000"/>
              </a:lnSpc>
            </a:pPr>
            <a:r>
              <a:rPr sz="2000" spc="-25" dirty="0">
                <a:latin typeface="Georgia"/>
                <a:cs typeface="Georgia"/>
              </a:rPr>
              <a:t>dict </a:t>
            </a:r>
            <a:r>
              <a:rPr sz="2000" spc="-180" dirty="0">
                <a:latin typeface="Georgia"/>
                <a:cs typeface="Georgia"/>
              </a:rPr>
              <a:t>= </a:t>
            </a:r>
            <a:r>
              <a:rPr sz="2000" spc="-55" dirty="0">
                <a:latin typeface="Georgia"/>
                <a:cs typeface="Georgia"/>
              </a:rPr>
              <a:t>{'Name': </a:t>
            </a:r>
            <a:r>
              <a:rPr sz="2000" spc="-45" dirty="0">
                <a:latin typeface="Georgia"/>
                <a:cs typeface="Georgia"/>
              </a:rPr>
              <a:t>'Zara', </a:t>
            </a:r>
            <a:r>
              <a:rPr sz="2000" spc="-80" dirty="0">
                <a:latin typeface="Georgia"/>
                <a:cs typeface="Georgia"/>
              </a:rPr>
              <a:t>'Age': </a:t>
            </a:r>
            <a:r>
              <a:rPr sz="2000" spc="-20" dirty="0">
                <a:latin typeface="Georgia"/>
                <a:cs typeface="Georgia"/>
              </a:rPr>
              <a:t>7, </a:t>
            </a:r>
            <a:r>
              <a:rPr sz="2000" spc="-30" dirty="0">
                <a:latin typeface="Georgia"/>
                <a:cs typeface="Georgia"/>
              </a:rPr>
              <a:t>'Class':</a:t>
            </a:r>
            <a:r>
              <a:rPr sz="2000" spc="-340" dirty="0">
                <a:latin typeface="Georgia"/>
                <a:cs typeface="Georgia"/>
              </a:rPr>
              <a:t> </a:t>
            </a:r>
            <a:r>
              <a:rPr sz="2000" spc="-20" dirty="0">
                <a:latin typeface="Georgia"/>
                <a:cs typeface="Georgia"/>
              </a:rPr>
              <a:t>'First'}</a:t>
            </a:r>
            <a:endParaRPr sz="2000">
              <a:latin typeface="Georgia"/>
              <a:cs typeface="Georgia"/>
            </a:endParaRPr>
          </a:p>
          <a:p>
            <a:pPr>
              <a:lnSpc>
                <a:spcPct val="100000"/>
              </a:lnSpc>
              <a:spcBef>
                <a:spcPts val="5"/>
              </a:spcBef>
            </a:pPr>
            <a:endParaRPr sz="2500">
              <a:latin typeface="Times New Roman"/>
              <a:cs typeface="Times New Roman"/>
            </a:endParaRPr>
          </a:p>
          <a:p>
            <a:pPr marL="88900" marR="2904490">
              <a:lnSpc>
                <a:spcPct val="120000"/>
              </a:lnSpc>
              <a:tabLst>
                <a:tab pos="1783714" algn="l"/>
              </a:tabLst>
            </a:pPr>
            <a:r>
              <a:rPr sz="2000" spc="-30" dirty="0">
                <a:latin typeface="Georgia"/>
                <a:cs typeface="Georgia"/>
              </a:rPr>
              <a:t>#del </a:t>
            </a:r>
            <a:r>
              <a:rPr sz="2000" spc="-45" dirty="0">
                <a:latin typeface="Georgia"/>
                <a:cs typeface="Georgia"/>
              </a:rPr>
              <a:t>dict['Name']; </a:t>
            </a:r>
            <a:r>
              <a:rPr sz="2000" spc="-50" dirty="0">
                <a:latin typeface="Georgia"/>
                <a:cs typeface="Georgia"/>
              </a:rPr>
              <a:t># </a:t>
            </a:r>
            <a:r>
              <a:rPr sz="2000" spc="-30" dirty="0">
                <a:latin typeface="Georgia"/>
                <a:cs typeface="Georgia"/>
              </a:rPr>
              <a:t>remove </a:t>
            </a:r>
            <a:r>
              <a:rPr sz="2000" spc="-10" dirty="0">
                <a:latin typeface="Georgia"/>
                <a:cs typeface="Georgia"/>
              </a:rPr>
              <a:t>entry with </a:t>
            </a:r>
            <a:r>
              <a:rPr sz="2000" spc="-20" dirty="0">
                <a:latin typeface="Georgia"/>
                <a:cs typeface="Georgia"/>
              </a:rPr>
              <a:t>key</a:t>
            </a:r>
            <a:r>
              <a:rPr sz="2000" spc="-260" dirty="0">
                <a:latin typeface="Georgia"/>
                <a:cs typeface="Georgia"/>
              </a:rPr>
              <a:t> </a:t>
            </a:r>
            <a:r>
              <a:rPr sz="2000" spc="-45" dirty="0">
                <a:latin typeface="Georgia"/>
                <a:cs typeface="Georgia"/>
              </a:rPr>
              <a:t>'Name'  </a:t>
            </a:r>
            <a:r>
              <a:rPr sz="2000" spc="-30" dirty="0">
                <a:latin typeface="Georgia"/>
                <a:cs typeface="Georgia"/>
              </a:rPr>
              <a:t>#dict.clear();	</a:t>
            </a:r>
            <a:r>
              <a:rPr sz="2000" spc="-50" dirty="0">
                <a:latin typeface="Georgia"/>
                <a:cs typeface="Georgia"/>
              </a:rPr>
              <a:t># </a:t>
            </a:r>
            <a:r>
              <a:rPr sz="2000" spc="-30" dirty="0">
                <a:latin typeface="Georgia"/>
                <a:cs typeface="Georgia"/>
              </a:rPr>
              <a:t>remove </a:t>
            </a:r>
            <a:r>
              <a:rPr sz="2000" spc="-35" dirty="0">
                <a:latin typeface="Georgia"/>
                <a:cs typeface="Georgia"/>
              </a:rPr>
              <a:t>all </a:t>
            </a:r>
            <a:r>
              <a:rPr sz="2000" spc="-15" dirty="0">
                <a:latin typeface="Georgia"/>
                <a:cs typeface="Georgia"/>
              </a:rPr>
              <a:t>entries </a:t>
            </a:r>
            <a:r>
              <a:rPr sz="2000" spc="-50" dirty="0">
                <a:latin typeface="Georgia"/>
                <a:cs typeface="Georgia"/>
              </a:rPr>
              <a:t>in</a:t>
            </a:r>
            <a:r>
              <a:rPr sz="2000" spc="-185" dirty="0">
                <a:latin typeface="Georgia"/>
                <a:cs typeface="Georgia"/>
              </a:rPr>
              <a:t> </a:t>
            </a:r>
            <a:r>
              <a:rPr sz="2000" spc="-30" dirty="0">
                <a:latin typeface="Georgia"/>
                <a:cs typeface="Georgia"/>
              </a:rPr>
              <a:t>dict</a:t>
            </a:r>
            <a:endParaRPr sz="2000">
              <a:latin typeface="Georgia"/>
              <a:cs typeface="Georgia"/>
            </a:endParaRPr>
          </a:p>
          <a:p>
            <a:pPr marL="88900">
              <a:lnSpc>
                <a:spcPct val="100000"/>
              </a:lnSpc>
              <a:spcBef>
                <a:spcPts val="480"/>
              </a:spcBef>
              <a:tabLst>
                <a:tab pos="1610995" algn="l"/>
              </a:tabLst>
            </a:pPr>
            <a:r>
              <a:rPr sz="2000" spc="-30" dirty="0">
                <a:latin typeface="Georgia"/>
                <a:cs typeface="Georgia"/>
              </a:rPr>
              <a:t>#del</a:t>
            </a:r>
            <a:r>
              <a:rPr sz="2000" spc="-55" dirty="0">
                <a:latin typeface="Georgia"/>
                <a:cs typeface="Georgia"/>
              </a:rPr>
              <a:t> </a:t>
            </a:r>
            <a:r>
              <a:rPr sz="2000" spc="-25" dirty="0">
                <a:latin typeface="Georgia"/>
                <a:cs typeface="Georgia"/>
              </a:rPr>
              <a:t>dict</a:t>
            </a:r>
            <a:r>
              <a:rPr sz="2000" spc="-45" dirty="0">
                <a:latin typeface="Georgia"/>
                <a:cs typeface="Georgia"/>
              </a:rPr>
              <a:t> </a:t>
            </a:r>
            <a:r>
              <a:rPr sz="2000" spc="-100" dirty="0">
                <a:latin typeface="Georgia"/>
                <a:cs typeface="Georgia"/>
              </a:rPr>
              <a:t>;	</a:t>
            </a:r>
            <a:r>
              <a:rPr sz="2000" spc="-45" dirty="0">
                <a:latin typeface="Georgia"/>
                <a:cs typeface="Georgia"/>
              </a:rPr>
              <a:t># </a:t>
            </a:r>
            <a:r>
              <a:rPr sz="2000" spc="-15" dirty="0">
                <a:latin typeface="Georgia"/>
                <a:cs typeface="Georgia"/>
              </a:rPr>
              <a:t>delete </a:t>
            </a:r>
            <a:r>
              <a:rPr sz="2000" spc="-25" dirty="0">
                <a:latin typeface="Georgia"/>
                <a:cs typeface="Georgia"/>
              </a:rPr>
              <a:t>entire</a:t>
            </a:r>
            <a:r>
              <a:rPr sz="2000" spc="-125" dirty="0">
                <a:latin typeface="Georgia"/>
                <a:cs typeface="Georgia"/>
              </a:rPr>
              <a:t> </a:t>
            </a:r>
            <a:r>
              <a:rPr sz="2000" spc="-20" dirty="0">
                <a:latin typeface="Georgia"/>
                <a:cs typeface="Georgia"/>
              </a:rPr>
              <a:t>dictionary</a:t>
            </a:r>
            <a:endParaRPr sz="2000">
              <a:latin typeface="Georgia"/>
              <a:cs typeface="Georgia"/>
            </a:endParaRPr>
          </a:p>
          <a:p>
            <a:pPr>
              <a:lnSpc>
                <a:spcPct val="100000"/>
              </a:lnSpc>
              <a:spcBef>
                <a:spcPts val="5"/>
              </a:spcBef>
            </a:pPr>
            <a:endParaRPr sz="2500">
              <a:latin typeface="Times New Roman"/>
              <a:cs typeface="Times New Roman"/>
            </a:endParaRPr>
          </a:p>
          <a:p>
            <a:pPr marL="311150" marR="7066915" indent="-222885">
              <a:lnSpc>
                <a:spcPct val="120000"/>
              </a:lnSpc>
            </a:pPr>
            <a:r>
              <a:rPr sz="2000" spc="-25" dirty="0">
                <a:latin typeface="Georgia"/>
                <a:cs typeface="Georgia"/>
              </a:rPr>
              <a:t>for </a:t>
            </a:r>
            <a:r>
              <a:rPr sz="2000" spc="-45" dirty="0">
                <a:latin typeface="Georgia"/>
                <a:cs typeface="Georgia"/>
              </a:rPr>
              <a:t>x </a:t>
            </a:r>
            <a:r>
              <a:rPr sz="2000" spc="-50" dirty="0">
                <a:latin typeface="Georgia"/>
                <a:cs typeface="Georgia"/>
              </a:rPr>
              <a:t>in</a:t>
            </a:r>
            <a:r>
              <a:rPr sz="2000" spc="-185" dirty="0">
                <a:latin typeface="Georgia"/>
                <a:cs typeface="Georgia"/>
              </a:rPr>
              <a:t> </a:t>
            </a:r>
            <a:r>
              <a:rPr sz="2000" spc="-40" dirty="0">
                <a:latin typeface="Georgia"/>
                <a:cs typeface="Georgia"/>
              </a:rPr>
              <a:t>dict:  </a:t>
            </a:r>
            <a:r>
              <a:rPr sz="2000" spc="-30" dirty="0">
                <a:latin typeface="Georgia"/>
                <a:cs typeface="Georgia"/>
              </a:rPr>
              <a:t>print</a:t>
            </a:r>
            <a:r>
              <a:rPr sz="2000" spc="-80" dirty="0">
                <a:latin typeface="Georgia"/>
                <a:cs typeface="Georgia"/>
              </a:rPr>
              <a:t> </a:t>
            </a:r>
            <a:r>
              <a:rPr sz="2000" spc="-5" dirty="0">
                <a:latin typeface="Georgia"/>
                <a:cs typeface="Georgia"/>
              </a:rPr>
              <a:t>(x)</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0417B57-7D36-4172-8054-34BA27E0977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3" name="object 3"/>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4" name="object 4"/>
          <p:cNvSpPr txBox="1"/>
          <p:nvPr/>
        </p:nvSpPr>
        <p:spPr>
          <a:xfrm>
            <a:off x="307340" y="1015496"/>
            <a:ext cx="7432040" cy="2771140"/>
          </a:xfrm>
          <a:prstGeom prst="rect">
            <a:avLst/>
          </a:prstGeom>
        </p:spPr>
        <p:txBody>
          <a:bodyPr vert="horz" wrap="square" lIns="0" tIns="167005" rIns="0" bIns="0" rtlCol="0">
            <a:spAutoFit/>
          </a:bodyPr>
          <a:lstStyle/>
          <a:p>
            <a:pPr marL="12700">
              <a:lnSpc>
                <a:spcPct val="100000"/>
              </a:lnSpc>
              <a:spcBef>
                <a:spcPts val="1315"/>
              </a:spcBef>
            </a:pPr>
            <a:r>
              <a:rPr sz="1800" b="1" spc="-120" dirty="0">
                <a:latin typeface="Georgia"/>
                <a:cs typeface="Georgia"/>
              </a:rPr>
              <a:t>Python </a:t>
            </a:r>
            <a:r>
              <a:rPr sz="1800" b="1" spc="-105" dirty="0">
                <a:latin typeface="Georgia"/>
                <a:cs typeface="Georgia"/>
              </a:rPr>
              <a:t>dictionary </a:t>
            </a:r>
            <a:r>
              <a:rPr sz="1800" b="1" spc="-120" dirty="0">
                <a:latin typeface="Georgia"/>
                <a:cs typeface="Georgia"/>
              </a:rPr>
              <a:t>cmp()</a:t>
            </a:r>
            <a:r>
              <a:rPr sz="1800" b="1" spc="35" dirty="0">
                <a:latin typeface="Georgia"/>
                <a:cs typeface="Georgia"/>
              </a:rPr>
              <a:t> </a:t>
            </a:r>
            <a:r>
              <a:rPr sz="1800" b="1" spc="-145" dirty="0">
                <a:latin typeface="Georgia"/>
                <a:cs typeface="Georgia"/>
              </a:rPr>
              <a:t>Method</a:t>
            </a:r>
            <a:endParaRPr sz="1800">
              <a:latin typeface="Georgia"/>
              <a:cs typeface="Georgia"/>
            </a:endParaRPr>
          </a:p>
          <a:p>
            <a:pPr marL="88900">
              <a:lnSpc>
                <a:spcPct val="100000"/>
              </a:lnSpc>
              <a:spcBef>
                <a:spcPts val="1360"/>
              </a:spcBef>
            </a:pPr>
            <a:r>
              <a:rPr sz="2000" spc="-145" dirty="0">
                <a:latin typeface="Arial"/>
                <a:cs typeface="Arial"/>
              </a:rPr>
              <a:t>The </a:t>
            </a:r>
            <a:r>
              <a:rPr sz="2000" spc="-45" dirty="0">
                <a:latin typeface="Arial"/>
                <a:cs typeface="Arial"/>
              </a:rPr>
              <a:t>method </a:t>
            </a:r>
            <a:r>
              <a:rPr sz="2000" b="1" spc="-120" dirty="0">
                <a:latin typeface="Trebuchet MS"/>
                <a:cs typeface="Trebuchet MS"/>
              </a:rPr>
              <a:t>cmp() </a:t>
            </a:r>
            <a:r>
              <a:rPr sz="2000" spc="-110" dirty="0">
                <a:latin typeface="Arial"/>
                <a:cs typeface="Arial"/>
              </a:rPr>
              <a:t>compares </a:t>
            </a:r>
            <a:r>
              <a:rPr sz="2000" spc="5" dirty="0">
                <a:latin typeface="Arial"/>
                <a:cs typeface="Arial"/>
              </a:rPr>
              <a:t>two </a:t>
            </a:r>
            <a:r>
              <a:rPr sz="2000" spc="-60" dirty="0">
                <a:latin typeface="Arial"/>
                <a:cs typeface="Arial"/>
              </a:rPr>
              <a:t>dictionaries </a:t>
            </a:r>
            <a:r>
              <a:rPr sz="2000" spc="-125" dirty="0">
                <a:latin typeface="Arial"/>
                <a:cs typeface="Arial"/>
              </a:rPr>
              <a:t>based </a:t>
            </a:r>
            <a:r>
              <a:rPr sz="2000" spc="-60" dirty="0">
                <a:latin typeface="Arial"/>
                <a:cs typeface="Arial"/>
              </a:rPr>
              <a:t>on </a:t>
            </a:r>
            <a:r>
              <a:rPr sz="2000" spc="-125" dirty="0">
                <a:latin typeface="Arial"/>
                <a:cs typeface="Arial"/>
              </a:rPr>
              <a:t>key </a:t>
            </a:r>
            <a:r>
              <a:rPr sz="2000" spc="-95" dirty="0">
                <a:latin typeface="Arial"/>
                <a:cs typeface="Arial"/>
              </a:rPr>
              <a:t>and</a:t>
            </a:r>
            <a:r>
              <a:rPr sz="2000" spc="-275" dirty="0">
                <a:latin typeface="Arial"/>
                <a:cs typeface="Arial"/>
              </a:rPr>
              <a:t> </a:t>
            </a:r>
            <a:r>
              <a:rPr sz="2000" spc="-105" dirty="0">
                <a:latin typeface="Arial"/>
                <a:cs typeface="Arial"/>
              </a:rPr>
              <a:t>values.</a:t>
            </a:r>
            <a:endParaRPr sz="2000">
              <a:latin typeface="Arial"/>
              <a:cs typeface="Arial"/>
            </a:endParaRPr>
          </a:p>
          <a:p>
            <a:pPr marL="88900">
              <a:lnSpc>
                <a:spcPct val="100000"/>
              </a:lnSpc>
              <a:spcBef>
                <a:spcPts val="555"/>
              </a:spcBef>
            </a:pPr>
            <a:r>
              <a:rPr sz="2000" b="1" spc="-145" dirty="0">
                <a:latin typeface="Georgia"/>
                <a:cs typeface="Georgia"/>
              </a:rPr>
              <a:t>General</a:t>
            </a:r>
            <a:r>
              <a:rPr sz="2000" b="1" spc="-85" dirty="0">
                <a:latin typeface="Georgia"/>
                <a:cs typeface="Georgia"/>
              </a:rPr>
              <a:t> </a:t>
            </a:r>
            <a:r>
              <a:rPr sz="2000" b="1" spc="-145" dirty="0">
                <a:latin typeface="Georgia"/>
                <a:cs typeface="Georgia"/>
              </a:rPr>
              <a:t>Syntax:</a:t>
            </a:r>
            <a:endParaRPr sz="2000">
              <a:latin typeface="Georgia"/>
              <a:cs typeface="Georgia"/>
            </a:endParaRPr>
          </a:p>
          <a:p>
            <a:pPr marL="88900">
              <a:lnSpc>
                <a:spcPct val="100000"/>
              </a:lnSpc>
              <a:spcBef>
                <a:spcPts val="480"/>
              </a:spcBef>
            </a:pPr>
            <a:r>
              <a:rPr sz="2000" spc="-15" dirty="0">
                <a:latin typeface="Georgia"/>
                <a:cs typeface="Georgia"/>
              </a:rPr>
              <a:t>cmp(dict1,</a:t>
            </a:r>
            <a:r>
              <a:rPr sz="2000" spc="-75" dirty="0">
                <a:latin typeface="Georgia"/>
                <a:cs typeface="Georgia"/>
              </a:rPr>
              <a:t> </a:t>
            </a:r>
            <a:r>
              <a:rPr sz="2000" spc="-20" dirty="0">
                <a:latin typeface="Georgia"/>
                <a:cs typeface="Georgia"/>
              </a:rPr>
              <a:t>dict2)</a:t>
            </a:r>
            <a:endParaRPr sz="2000">
              <a:latin typeface="Georgia"/>
              <a:cs typeface="Georgia"/>
            </a:endParaRPr>
          </a:p>
          <a:p>
            <a:pPr marL="88900">
              <a:lnSpc>
                <a:spcPct val="100000"/>
              </a:lnSpc>
              <a:spcBef>
                <a:spcPts val="480"/>
              </a:spcBef>
            </a:pPr>
            <a:r>
              <a:rPr sz="2000" spc="-40" dirty="0">
                <a:latin typeface="Georgia"/>
                <a:cs typeface="Georgia"/>
              </a:rPr>
              <a:t>This method </a:t>
            </a:r>
            <a:r>
              <a:rPr sz="2000" spc="-20" dirty="0">
                <a:latin typeface="Georgia"/>
                <a:cs typeface="Georgia"/>
              </a:rPr>
              <a:t>returns </a:t>
            </a:r>
            <a:r>
              <a:rPr sz="2000" spc="-120" dirty="0">
                <a:latin typeface="Georgia"/>
                <a:cs typeface="Georgia"/>
              </a:rPr>
              <a:t>0 </a:t>
            </a:r>
            <a:r>
              <a:rPr sz="2000" spc="-40" dirty="0">
                <a:latin typeface="Georgia"/>
                <a:cs typeface="Georgia"/>
              </a:rPr>
              <a:t>if </a:t>
            </a:r>
            <a:r>
              <a:rPr sz="2000" spc="-30" dirty="0">
                <a:latin typeface="Georgia"/>
                <a:cs typeface="Georgia"/>
              </a:rPr>
              <a:t>both </a:t>
            </a:r>
            <a:r>
              <a:rPr sz="2000" spc="-25" dirty="0">
                <a:latin typeface="Georgia"/>
                <a:cs typeface="Georgia"/>
              </a:rPr>
              <a:t>dictionaries </a:t>
            </a:r>
            <a:r>
              <a:rPr sz="2000" spc="-15" dirty="0">
                <a:latin typeface="Georgia"/>
                <a:cs typeface="Georgia"/>
              </a:rPr>
              <a:t>are</a:t>
            </a:r>
            <a:r>
              <a:rPr sz="2000" spc="-165" dirty="0">
                <a:latin typeface="Georgia"/>
                <a:cs typeface="Georgia"/>
              </a:rPr>
              <a:t> </a:t>
            </a:r>
            <a:r>
              <a:rPr sz="2000" spc="-40" dirty="0">
                <a:latin typeface="Georgia"/>
                <a:cs typeface="Georgia"/>
              </a:rPr>
              <a:t>equal;</a:t>
            </a:r>
            <a:endParaRPr sz="2000">
              <a:latin typeface="Georgia"/>
              <a:cs typeface="Georgia"/>
            </a:endParaRPr>
          </a:p>
          <a:p>
            <a:pPr marL="88900" marR="5320030" indent="54610">
              <a:lnSpc>
                <a:spcPts val="2880"/>
              </a:lnSpc>
              <a:spcBef>
                <a:spcPts val="175"/>
              </a:spcBef>
            </a:pPr>
            <a:r>
              <a:rPr sz="2000" spc="75" dirty="0">
                <a:latin typeface="Georgia"/>
                <a:cs typeface="Georgia"/>
              </a:rPr>
              <a:t>-1 </a:t>
            </a:r>
            <a:r>
              <a:rPr sz="2000" spc="-40" dirty="0">
                <a:latin typeface="Georgia"/>
                <a:cs typeface="Georgia"/>
              </a:rPr>
              <a:t>if </a:t>
            </a:r>
            <a:r>
              <a:rPr sz="2000" spc="30" dirty="0">
                <a:latin typeface="Georgia"/>
                <a:cs typeface="Georgia"/>
              </a:rPr>
              <a:t>dict1 </a:t>
            </a:r>
            <a:r>
              <a:rPr sz="2000" spc="-180" dirty="0">
                <a:latin typeface="Georgia"/>
                <a:cs typeface="Georgia"/>
              </a:rPr>
              <a:t>&lt; </a:t>
            </a:r>
            <a:r>
              <a:rPr sz="2000" spc="-25" dirty="0">
                <a:latin typeface="Georgia"/>
                <a:cs typeface="Georgia"/>
              </a:rPr>
              <a:t>dict2</a:t>
            </a:r>
            <a:r>
              <a:rPr sz="2000" spc="-204" dirty="0">
                <a:latin typeface="Georgia"/>
                <a:cs typeface="Georgia"/>
              </a:rPr>
              <a:t> </a:t>
            </a:r>
            <a:r>
              <a:rPr sz="2000" spc="-100" dirty="0">
                <a:latin typeface="Georgia"/>
                <a:cs typeface="Georgia"/>
              </a:rPr>
              <a:t>;  </a:t>
            </a:r>
            <a:r>
              <a:rPr sz="2000" spc="250" dirty="0">
                <a:latin typeface="Georgia"/>
                <a:cs typeface="Georgia"/>
              </a:rPr>
              <a:t>1 </a:t>
            </a:r>
            <a:r>
              <a:rPr sz="2000" spc="-40" dirty="0">
                <a:latin typeface="Georgia"/>
                <a:cs typeface="Georgia"/>
              </a:rPr>
              <a:t>if </a:t>
            </a:r>
            <a:r>
              <a:rPr sz="2000" spc="30" dirty="0">
                <a:latin typeface="Georgia"/>
                <a:cs typeface="Georgia"/>
              </a:rPr>
              <a:t>dict1</a:t>
            </a:r>
            <a:r>
              <a:rPr sz="2000" spc="-265" dirty="0">
                <a:latin typeface="Georgia"/>
                <a:cs typeface="Georgia"/>
              </a:rPr>
              <a:t> </a:t>
            </a:r>
            <a:r>
              <a:rPr sz="2000" spc="-180" dirty="0">
                <a:latin typeface="Georgia"/>
                <a:cs typeface="Georgia"/>
              </a:rPr>
              <a:t>&gt; </a:t>
            </a:r>
            <a:r>
              <a:rPr sz="2000" spc="-50" dirty="0">
                <a:latin typeface="Georgia"/>
                <a:cs typeface="Georgia"/>
              </a:rPr>
              <a:t>dic2.</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D6137F-0C44-461D-A5F5-F43170239634}"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3" name="object 3"/>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4" name="object 4"/>
          <p:cNvSpPr txBox="1"/>
          <p:nvPr/>
        </p:nvSpPr>
        <p:spPr>
          <a:xfrm>
            <a:off x="307340" y="1170178"/>
            <a:ext cx="5161915" cy="4811395"/>
          </a:xfrm>
          <a:prstGeom prst="rect">
            <a:avLst/>
          </a:prstGeom>
        </p:spPr>
        <p:txBody>
          <a:bodyPr vert="horz" wrap="square" lIns="0" tIns="12700" rIns="0" bIns="0" rtlCol="0">
            <a:spAutoFit/>
          </a:bodyPr>
          <a:lstStyle/>
          <a:p>
            <a:pPr marR="1701800" algn="ctr">
              <a:lnSpc>
                <a:spcPct val="100000"/>
              </a:lnSpc>
              <a:spcBef>
                <a:spcPts val="100"/>
              </a:spcBef>
            </a:pPr>
            <a:r>
              <a:rPr sz="1800" b="1" spc="-120" dirty="0">
                <a:latin typeface="Georgia"/>
                <a:cs typeface="Georgia"/>
              </a:rPr>
              <a:t>Python </a:t>
            </a:r>
            <a:r>
              <a:rPr sz="1800" b="1" spc="-105" dirty="0">
                <a:latin typeface="Georgia"/>
                <a:cs typeface="Georgia"/>
              </a:rPr>
              <a:t>dictionary </a:t>
            </a:r>
            <a:r>
              <a:rPr sz="1800" b="1" spc="-120" dirty="0">
                <a:latin typeface="Georgia"/>
                <a:cs typeface="Georgia"/>
              </a:rPr>
              <a:t>cmp()</a:t>
            </a:r>
            <a:r>
              <a:rPr sz="1800" b="1" spc="20" dirty="0">
                <a:latin typeface="Georgia"/>
                <a:cs typeface="Georgia"/>
              </a:rPr>
              <a:t> </a:t>
            </a:r>
            <a:r>
              <a:rPr sz="1800" b="1" spc="-145" dirty="0">
                <a:latin typeface="Georgia"/>
                <a:cs typeface="Georgia"/>
              </a:rPr>
              <a:t>Method</a:t>
            </a:r>
            <a:endParaRPr sz="1800">
              <a:latin typeface="Georgia"/>
              <a:cs typeface="Georgia"/>
            </a:endParaRPr>
          </a:p>
          <a:p>
            <a:pPr marL="88900" algn="just">
              <a:lnSpc>
                <a:spcPct val="100000"/>
              </a:lnSpc>
              <a:spcBef>
                <a:spcPts val="1430"/>
              </a:spcBef>
            </a:pPr>
            <a:r>
              <a:rPr sz="2000" spc="30" dirty="0">
                <a:latin typeface="Georgia"/>
                <a:cs typeface="Georgia"/>
              </a:rPr>
              <a:t>dict1 </a:t>
            </a:r>
            <a:r>
              <a:rPr sz="2000" spc="-180" dirty="0">
                <a:latin typeface="Georgia"/>
                <a:cs typeface="Georgia"/>
              </a:rPr>
              <a:t>= </a:t>
            </a:r>
            <a:r>
              <a:rPr sz="2000" spc="-60" dirty="0">
                <a:latin typeface="Georgia"/>
                <a:cs typeface="Georgia"/>
              </a:rPr>
              <a:t>{'Name': </a:t>
            </a:r>
            <a:r>
              <a:rPr sz="2000" spc="-45" dirty="0">
                <a:latin typeface="Georgia"/>
                <a:cs typeface="Georgia"/>
              </a:rPr>
              <a:t>'Zara', </a:t>
            </a:r>
            <a:r>
              <a:rPr sz="2000" spc="-80" dirty="0">
                <a:latin typeface="Georgia"/>
                <a:cs typeface="Georgia"/>
              </a:rPr>
              <a:t>'Age':</a:t>
            </a:r>
            <a:r>
              <a:rPr sz="2000" spc="-360" dirty="0">
                <a:latin typeface="Georgia"/>
                <a:cs typeface="Georgia"/>
              </a:rPr>
              <a:t> </a:t>
            </a:r>
            <a:r>
              <a:rPr sz="2000" spc="-30" dirty="0">
                <a:latin typeface="Georgia"/>
                <a:cs typeface="Georgia"/>
              </a:rPr>
              <a:t>7};</a:t>
            </a:r>
            <a:endParaRPr sz="2000">
              <a:latin typeface="Georgia"/>
              <a:cs typeface="Georgia"/>
            </a:endParaRPr>
          </a:p>
          <a:p>
            <a:pPr marL="88900" algn="just">
              <a:lnSpc>
                <a:spcPct val="100000"/>
              </a:lnSpc>
              <a:spcBef>
                <a:spcPts val="484"/>
              </a:spcBef>
            </a:pPr>
            <a:r>
              <a:rPr sz="2000" spc="-25" dirty="0">
                <a:latin typeface="Georgia"/>
                <a:cs typeface="Georgia"/>
              </a:rPr>
              <a:t>dict2 </a:t>
            </a:r>
            <a:r>
              <a:rPr sz="2000" spc="-180" dirty="0">
                <a:latin typeface="Georgia"/>
                <a:cs typeface="Georgia"/>
              </a:rPr>
              <a:t>= </a:t>
            </a:r>
            <a:r>
              <a:rPr sz="2000" spc="-60" dirty="0">
                <a:latin typeface="Georgia"/>
                <a:cs typeface="Georgia"/>
              </a:rPr>
              <a:t>{'Name': </a:t>
            </a:r>
            <a:r>
              <a:rPr sz="2000" spc="-50" dirty="0">
                <a:latin typeface="Georgia"/>
                <a:cs typeface="Georgia"/>
              </a:rPr>
              <a:t>'Mahnaz', </a:t>
            </a:r>
            <a:r>
              <a:rPr sz="2000" spc="-80" dirty="0">
                <a:latin typeface="Georgia"/>
                <a:cs typeface="Georgia"/>
              </a:rPr>
              <a:t>'Age':</a:t>
            </a:r>
            <a:r>
              <a:rPr sz="2000" spc="-300" dirty="0">
                <a:latin typeface="Georgia"/>
                <a:cs typeface="Georgia"/>
              </a:rPr>
              <a:t> </a:t>
            </a:r>
            <a:r>
              <a:rPr sz="2000" spc="-30" dirty="0">
                <a:latin typeface="Georgia"/>
                <a:cs typeface="Georgia"/>
              </a:rPr>
              <a:t>27};</a:t>
            </a:r>
            <a:endParaRPr sz="2000">
              <a:latin typeface="Georgia"/>
              <a:cs typeface="Georgia"/>
            </a:endParaRPr>
          </a:p>
          <a:p>
            <a:pPr marL="88900" algn="just">
              <a:lnSpc>
                <a:spcPct val="100000"/>
              </a:lnSpc>
              <a:spcBef>
                <a:spcPts val="480"/>
              </a:spcBef>
            </a:pPr>
            <a:r>
              <a:rPr sz="2000" spc="-20" dirty="0">
                <a:latin typeface="Georgia"/>
                <a:cs typeface="Georgia"/>
              </a:rPr>
              <a:t>dict3 </a:t>
            </a:r>
            <a:r>
              <a:rPr sz="2000" spc="-180" dirty="0">
                <a:latin typeface="Georgia"/>
                <a:cs typeface="Georgia"/>
              </a:rPr>
              <a:t>= </a:t>
            </a:r>
            <a:r>
              <a:rPr sz="2000" spc="-60" dirty="0">
                <a:latin typeface="Georgia"/>
                <a:cs typeface="Georgia"/>
              </a:rPr>
              <a:t>{'Name': </a:t>
            </a:r>
            <a:r>
              <a:rPr sz="2000" spc="-75" dirty="0">
                <a:latin typeface="Georgia"/>
                <a:cs typeface="Georgia"/>
              </a:rPr>
              <a:t>'Abid', </a:t>
            </a:r>
            <a:r>
              <a:rPr sz="2000" spc="-80" dirty="0">
                <a:latin typeface="Georgia"/>
                <a:cs typeface="Georgia"/>
              </a:rPr>
              <a:t>'Age':</a:t>
            </a:r>
            <a:r>
              <a:rPr sz="2000" spc="-254" dirty="0">
                <a:latin typeface="Georgia"/>
                <a:cs typeface="Georgia"/>
              </a:rPr>
              <a:t> </a:t>
            </a:r>
            <a:r>
              <a:rPr sz="2000" spc="-30" dirty="0">
                <a:latin typeface="Georgia"/>
                <a:cs typeface="Georgia"/>
              </a:rPr>
              <a:t>27};</a:t>
            </a:r>
            <a:endParaRPr sz="2000">
              <a:latin typeface="Georgia"/>
              <a:cs typeface="Georgia"/>
            </a:endParaRPr>
          </a:p>
          <a:p>
            <a:pPr marL="88900" algn="just">
              <a:lnSpc>
                <a:spcPct val="100000"/>
              </a:lnSpc>
              <a:spcBef>
                <a:spcPts val="480"/>
              </a:spcBef>
            </a:pPr>
            <a:r>
              <a:rPr sz="2000" spc="-25" dirty="0">
                <a:latin typeface="Georgia"/>
                <a:cs typeface="Georgia"/>
              </a:rPr>
              <a:t>dict4 </a:t>
            </a:r>
            <a:r>
              <a:rPr sz="2000" spc="-180" dirty="0">
                <a:latin typeface="Georgia"/>
                <a:cs typeface="Georgia"/>
              </a:rPr>
              <a:t>= </a:t>
            </a:r>
            <a:r>
              <a:rPr sz="2000" spc="-60" dirty="0">
                <a:latin typeface="Georgia"/>
                <a:cs typeface="Georgia"/>
              </a:rPr>
              <a:t>{'Name': </a:t>
            </a:r>
            <a:r>
              <a:rPr sz="2000" spc="-45" dirty="0">
                <a:latin typeface="Georgia"/>
                <a:cs typeface="Georgia"/>
              </a:rPr>
              <a:t>'Zara', </a:t>
            </a:r>
            <a:r>
              <a:rPr sz="2000" spc="-80" dirty="0">
                <a:latin typeface="Georgia"/>
                <a:cs typeface="Georgia"/>
              </a:rPr>
              <a:t>'Age':</a:t>
            </a:r>
            <a:r>
              <a:rPr sz="2000" spc="-305" dirty="0">
                <a:latin typeface="Georgia"/>
                <a:cs typeface="Georgia"/>
              </a:rPr>
              <a:t> </a:t>
            </a:r>
            <a:r>
              <a:rPr sz="2000" spc="-30" dirty="0">
                <a:latin typeface="Georgia"/>
                <a:cs typeface="Georgia"/>
              </a:rPr>
              <a:t>7};</a:t>
            </a:r>
            <a:endParaRPr sz="2000">
              <a:latin typeface="Georgia"/>
              <a:cs typeface="Georgia"/>
            </a:endParaRPr>
          </a:p>
          <a:p>
            <a:pPr marL="88900" marR="5080" algn="just">
              <a:lnSpc>
                <a:spcPct val="120000"/>
              </a:lnSpc>
            </a:pPr>
            <a:r>
              <a:rPr sz="2000" spc="-30" dirty="0">
                <a:latin typeface="Georgia"/>
                <a:cs typeface="Georgia"/>
              </a:rPr>
              <a:t>print </a:t>
            </a:r>
            <a:r>
              <a:rPr sz="2000" spc="-50" dirty="0">
                <a:latin typeface="Georgia"/>
                <a:cs typeface="Georgia"/>
              </a:rPr>
              <a:t>"Return </a:t>
            </a:r>
            <a:r>
              <a:rPr sz="2000" spc="-70" dirty="0">
                <a:latin typeface="Georgia"/>
                <a:cs typeface="Georgia"/>
              </a:rPr>
              <a:t>Value </a:t>
            </a:r>
            <a:r>
              <a:rPr sz="2000" spc="-100" dirty="0">
                <a:latin typeface="Georgia"/>
                <a:cs typeface="Georgia"/>
              </a:rPr>
              <a:t>: </a:t>
            </a:r>
            <a:r>
              <a:rPr sz="2000" spc="25" dirty="0">
                <a:latin typeface="Georgia"/>
                <a:cs typeface="Georgia"/>
              </a:rPr>
              <a:t>%d" </a:t>
            </a:r>
            <a:r>
              <a:rPr sz="2000" spc="145" dirty="0">
                <a:latin typeface="Georgia"/>
                <a:cs typeface="Georgia"/>
              </a:rPr>
              <a:t>% </a:t>
            </a:r>
            <a:r>
              <a:rPr sz="2000" spc="-50" dirty="0">
                <a:latin typeface="Georgia"/>
                <a:cs typeface="Georgia"/>
              </a:rPr>
              <a:t>cmp </a:t>
            </a:r>
            <a:r>
              <a:rPr sz="2000" dirty="0">
                <a:latin typeface="Georgia"/>
                <a:cs typeface="Georgia"/>
              </a:rPr>
              <a:t>(dict1, </a:t>
            </a:r>
            <a:r>
              <a:rPr sz="2000" spc="-20" dirty="0">
                <a:latin typeface="Georgia"/>
                <a:cs typeface="Georgia"/>
              </a:rPr>
              <a:t>dict2)  </a:t>
            </a:r>
            <a:r>
              <a:rPr sz="2000" spc="-30" dirty="0">
                <a:latin typeface="Georgia"/>
                <a:cs typeface="Georgia"/>
              </a:rPr>
              <a:t>print </a:t>
            </a:r>
            <a:r>
              <a:rPr sz="2000" spc="-50" dirty="0">
                <a:latin typeface="Georgia"/>
                <a:cs typeface="Georgia"/>
              </a:rPr>
              <a:t>"Return </a:t>
            </a:r>
            <a:r>
              <a:rPr sz="2000" spc="-70" dirty="0">
                <a:latin typeface="Georgia"/>
                <a:cs typeface="Georgia"/>
              </a:rPr>
              <a:t>Value </a:t>
            </a:r>
            <a:r>
              <a:rPr sz="2000" spc="-100" dirty="0">
                <a:latin typeface="Georgia"/>
                <a:cs typeface="Georgia"/>
              </a:rPr>
              <a:t>: </a:t>
            </a:r>
            <a:r>
              <a:rPr sz="2000" spc="25" dirty="0">
                <a:latin typeface="Georgia"/>
                <a:cs typeface="Georgia"/>
              </a:rPr>
              <a:t>%d" </a:t>
            </a:r>
            <a:r>
              <a:rPr sz="2000" spc="145" dirty="0">
                <a:latin typeface="Georgia"/>
                <a:cs typeface="Georgia"/>
              </a:rPr>
              <a:t>% </a:t>
            </a:r>
            <a:r>
              <a:rPr sz="2000" spc="-50" dirty="0">
                <a:latin typeface="Georgia"/>
                <a:cs typeface="Georgia"/>
              </a:rPr>
              <a:t>cmp </a:t>
            </a:r>
            <a:r>
              <a:rPr sz="2000" spc="-35" dirty="0">
                <a:latin typeface="Georgia"/>
                <a:cs typeface="Georgia"/>
              </a:rPr>
              <a:t>(dict2, </a:t>
            </a:r>
            <a:r>
              <a:rPr sz="2000" spc="-15" dirty="0">
                <a:latin typeface="Georgia"/>
                <a:cs typeface="Georgia"/>
              </a:rPr>
              <a:t>dict3)  </a:t>
            </a:r>
            <a:r>
              <a:rPr sz="2000" spc="-30" dirty="0">
                <a:latin typeface="Georgia"/>
                <a:cs typeface="Georgia"/>
              </a:rPr>
              <a:t>print </a:t>
            </a:r>
            <a:r>
              <a:rPr sz="2000" spc="-50" dirty="0">
                <a:latin typeface="Georgia"/>
                <a:cs typeface="Georgia"/>
              </a:rPr>
              <a:t>"Return </a:t>
            </a:r>
            <a:r>
              <a:rPr sz="2000" spc="-70" dirty="0">
                <a:latin typeface="Georgia"/>
                <a:cs typeface="Georgia"/>
              </a:rPr>
              <a:t>Value </a:t>
            </a:r>
            <a:r>
              <a:rPr sz="2000" spc="-100" dirty="0">
                <a:latin typeface="Georgia"/>
                <a:cs typeface="Georgia"/>
              </a:rPr>
              <a:t>: </a:t>
            </a:r>
            <a:r>
              <a:rPr sz="2000" spc="25" dirty="0">
                <a:latin typeface="Georgia"/>
                <a:cs typeface="Georgia"/>
              </a:rPr>
              <a:t>%d" </a:t>
            </a:r>
            <a:r>
              <a:rPr sz="2000" spc="145" dirty="0">
                <a:latin typeface="Georgia"/>
                <a:cs typeface="Georgia"/>
              </a:rPr>
              <a:t>% </a:t>
            </a:r>
            <a:r>
              <a:rPr sz="2000" spc="-50" dirty="0">
                <a:latin typeface="Georgia"/>
                <a:cs typeface="Georgia"/>
              </a:rPr>
              <a:t>cmp </a:t>
            </a:r>
            <a:r>
              <a:rPr sz="2000" dirty="0">
                <a:latin typeface="Georgia"/>
                <a:cs typeface="Georgia"/>
              </a:rPr>
              <a:t>(dict1,</a:t>
            </a:r>
            <a:r>
              <a:rPr sz="2000" spc="60" dirty="0">
                <a:latin typeface="Georgia"/>
                <a:cs typeface="Georgia"/>
              </a:rPr>
              <a:t> </a:t>
            </a:r>
            <a:r>
              <a:rPr sz="2000" spc="-20" dirty="0">
                <a:latin typeface="Georgia"/>
                <a:cs typeface="Georgia"/>
              </a:rPr>
              <a:t>dict4)</a:t>
            </a:r>
            <a:endParaRPr sz="2000">
              <a:latin typeface="Georgia"/>
              <a:cs typeface="Georgia"/>
            </a:endParaRPr>
          </a:p>
          <a:p>
            <a:pPr>
              <a:lnSpc>
                <a:spcPct val="100000"/>
              </a:lnSpc>
              <a:spcBef>
                <a:spcPts val="25"/>
              </a:spcBef>
            </a:pPr>
            <a:endParaRPr sz="2900">
              <a:latin typeface="Times New Roman"/>
              <a:cs typeface="Times New Roman"/>
            </a:endParaRPr>
          </a:p>
          <a:p>
            <a:pPr marL="88900" algn="just">
              <a:lnSpc>
                <a:spcPct val="100000"/>
              </a:lnSpc>
            </a:pPr>
            <a:r>
              <a:rPr sz="2000" spc="-60" dirty="0">
                <a:latin typeface="Georgia"/>
                <a:cs typeface="Georgia"/>
              </a:rPr>
              <a:t>Output</a:t>
            </a:r>
            <a:endParaRPr sz="2000">
              <a:latin typeface="Georgia"/>
              <a:cs typeface="Georgia"/>
            </a:endParaRPr>
          </a:p>
          <a:p>
            <a:pPr marL="88900" algn="just">
              <a:lnSpc>
                <a:spcPct val="100000"/>
              </a:lnSpc>
              <a:spcBef>
                <a:spcPts val="480"/>
              </a:spcBef>
            </a:pPr>
            <a:r>
              <a:rPr sz="2000" spc="75" dirty="0">
                <a:latin typeface="Georgia"/>
                <a:cs typeface="Georgia"/>
              </a:rPr>
              <a:t>-1</a:t>
            </a:r>
            <a:endParaRPr sz="2000">
              <a:latin typeface="Georgia"/>
              <a:cs typeface="Georgia"/>
            </a:endParaRPr>
          </a:p>
          <a:p>
            <a:pPr marL="88900" algn="just">
              <a:lnSpc>
                <a:spcPct val="100000"/>
              </a:lnSpc>
              <a:spcBef>
                <a:spcPts val="480"/>
              </a:spcBef>
            </a:pPr>
            <a:r>
              <a:rPr sz="2000" spc="250" dirty="0">
                <a:latin typeface="Georgia"/>
                <a:cs typeface="Georgia"/>
              </a:rPr>
              <a:t>1</a:t>
            </a:r>
            <a:endParaRPr sz="2000">
              <a:latin typeface="Georgia"/>
              <a:cs typeface="Georgia"/>
            </a:endParaRPr>
          </a:p>
          <a:p>
            <a:pPr marL="88900" algn="just">
              <a:lnSpc>
                <a:spcPct val="100000"/>
              </a:lnSpc>
              <a:spcBef>
                <a:spcPts val="480"/>
              </a:spcBef>
            </a:pPr>
            <a:r>
              <a:rPr sz="2000" spc="-120" dirty="0">
                <a:latin typeface="Georgia"/>
                <a:cs typeface="Georgia"/>
              </a:rPr>
              <a:t>0</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AD3DD6-55D6-422E-87EC-124636D158DB}"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3" name="object 3"/>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4" name="object 4"/>
          <p:cNvSpPr txBox="1"/>
          <p:nvPr/>
        </p:nvSpPr>
        <p:spPr>
          <a:xfrm>
            <a:off x="307340" y="1170178"/>
            <a:ext cx="8453120" cy="255524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05" dirty="0">
                <a:latin typeface="Georgia"/>
                <a:cs typeface="Georgia"/>
              </a:rPr>
              <a:t>dictionary </a:t>
            </a:r>
            <a:r>
              <a:rPr sz="1800" b="1" spc="-90" dirty="0">
                <a:latin typeface="Georgia"/>
                <a:cs typeface="Georgia"/>
              </a:rPr>
              <a:t>len()</a:t>
            </a:r>
            <a:r>
              <a:rPr sz="1800" b="1" spc="30" dirty="0">
                <a:latin typeface="Georgia"/>
                <a:cs typeface="Georgia"/>
              </a:rPr>
              <a:t> </a:t>
            </a:r>
            <a:r>
              <a:rPr sz="1800" b="1" spc="-145" dirty="0">
                <a:latin typeface="Georgia"/>
                <a:cs typeface="Georgia"/>
              </a:rPr>
              <a:t>Method</a:t>
            </a:r>
            <a:endParaRPr sz="1800">
              <a:latin typeface="Georgia"/>
              <a:cs typeface="Georgia"/>
            </a:endParaRPr>
          </a:p>
          <a:p>
            <a:pPr marL="88900" marR="5080">
              <a:lnSpc>
                <a:spcPct val="100000"/>
              </a:lnSpc>
              <a:spcBef>
                <a:spcPts val="1430"/>
              </a:spcBef>
            </a:pPr>
            <a:r>
              <a:rPr sz="2000" spc="-35" dirty="0">
                <a:latin typeface="Georgia"/>
                <a:cs typeface="Georgia"/>
              </a:rPr>
              <a:t>The </a:t>
            </a:r>
            <a:r>
              <a:rPr sz="2000" spc="-45" dirty="0">
                <a:latin typeface="Georgia"/>
                <a:cs typeface="Georgia"/>
              </a:rPr>
              <a:t>method </a:t>
            </a:r>
            <a:r>
              <a:rPr sz="2000" spc="-20" dirty="0">
                <a:latin typeface="Georgia"/>
                <a:cs typeface="Georgia"/>
              </a:rPr>
              <a:t>len() </a:t>
            </a:r>
            <a:r>
              <a:rPr sz="2000" spc="-30" dirty="0">
                <a:latin typeface="Georgia"/>
                <a:cs typeface="Georgia"/>
              </a:rPr>
              <a:t>gives </a:t>
            </a:r>
            <a:r>
              <a:rPr sz="2000" spc="-20" dirty="0">
                <a:latin typeface="Georgia"/>
                <a:cs typeface="Georgia"/>
              </a:rPr>
              <a:t>the </a:t>
            </a:r>
            <a:r>
              <a:rPr sz="2000" spc="-25" dirty="0">
                <a:latin typeface="Georgia"/>
                <a:cs typeface="Georgia"/>
              </a:rPr>
              <a:t>total </a:t>
            </a:r>
            <a:r>
              <a:rPr sz="2000" spc="-40" dirty="0">
                <a:latin typeface="Georgia"/>
                <a:cs typeface="Georgia"/>
              </a:rPr>
              <a:t>length </a:t>
            </a:r>
            <a:r>
              <a:rPr sz="2000" spc="-35" dirty="0">
                <a:latin typeface="Georgia"/>
                <a:cs typeface="Georgia"/>
              </a:rPr>
              <a:t>of </a:t>
            </a:r>
            <a:r>
              <a:rPr sz="2000" spc="-25" dirty="0">
                <a:latin typeface="Georgia"/>
                <a:cs typeface="Georgia"/>
              </a:rPr>
              <a:t>the </a:t>
            </a:r>
            <a:r>
              <a:rPr sz="2000" spc="-55" dirty="0">
                <a:latin typeface="Georgia"/>
                <a:cs typeface="Georgia"/>
              </a:rPr>
              <a:t>dictionary. </a:t>
            </a:r>
            <a:r>
              <a:rPr sz="2000" spc="-40" dirty="0">
                <a:latin typeface="Georgia"/>
                <a:cs typeface="Georgia"/>
              </a:rPr>
              <a:t>This </a:t>
            </a:r>
            <a:r>
              <a:rPr sz="2000" spc="-20" dirty="0">
                <a:latin typeface="Georgia"/>
                <a:cs typeface="Georgia"/>
              </a:rPr>
              <a:t>would </a:t>
            </a:r>
            <a:r>
              <a:rPr sz="2000" spc="-10" dirty="0">
                <a:latin typeface="Georgia"/>
                <a:cs typeface="Georgia"/>
              </a:rPr>
              <a:t>be </a:t>
            </a:r>
            <a:r>
              <a:rPr sz="2000" spc="-30" dirty="0">
                <a:latin typeface="Georgia"/>
                <a:cs typeface="Georgia"/>
              </a:rPr>
              <a:t>equal  </a:t>
            </a:r>
            <a:r>
              <a:rPr sz="2000" spc="-20" dirty="0">
                <a:latin typeface="Georgia"/>
                <a:cs typeface="Georgia"/>
              </a:rPr>
              <a:t>to the </a:t>
            </a:r>
            <a:r>
              <a:rPr sz="2000" spc="-40" dirty="0">
                <a:latin typeface="Georgia"/>
                <a:cs typeface="Georgia"/>
              </a:rPr>
              <a:t>number </a:t>
            </a:r>
            <a:r>
              <a:rPr sz="2000" spc="-30" dirty="0">
                <a:latin typeface="Georgia"/>
                <a:cs typeface="Georgia"/>
              </a:rPr>
              <a:t>of items </a:t>
            </a:r>
            <a:r>
              <a:rPr sz="2000" spc="-50" dirty="0">
                <a:latin typeface="Georgia"/>
                <a:cs typeface="Georgia"/>
              </a:rPr>
              <a:t>in </a:t>
            </a:r>
            <a:r>
              <a:rPr sz="2000" spc="-20" dirty="0">
                <a:latin typeface="Georgia"/>
                <a:cs typeface="Georgia"/>
              </a:rPr>
              <a:t>the</a:t>
            </a:r>
            <a:r>
              <a:rPr sz="2000" spc="-245" dirty="0">
                <a:latin typeface="Georgia"/>
                <a:cs typeface="Georgia"/>
              </a:rPr>
              <a:t> </a:t>
            </a:r>
            <a:r>
              <a:rPr sz="2000" spc="-50" dirty="0">
                <a:latin typeface="Georgia"/>
                <a:cs typeface="Georgia"/>
              </a:rPr>
              <a:t>dictionary.</a:t>
            </a:r>
            <a:endParaRPr sz="2000">
              <a:latin typeface="Georgia"/>
              <a:cs typeface="Georgia"/>
            </a:endParaRPr>
          </a:p>
          <a:p>
            <a:pPr>
              <a:lnSpc>
                <a:spcPct val="100000"/>
              </a:lnSpc>
            </a:pPr>
            <a:endParaRPr sz="2300">
              <a:latin typeface="Times New Roman"/>
              <a:cs typeface="Times New Roman"/>
            </a:endParaRPr>
          </a:p>
          <a:p>
            <a:pPr>
              <a:lnSpc>
                <a:spcPct val="100000"/>
              </a:lnSpc>
              <a:spcBef>
                <a:spcPts val="15"/>
              </a:spcBef>
            </a:pPr>
            <a:endParaRPr sz="2700">
              <a:latin typeface="Times New Roman"/>
              <a:cs typeface="Times New Roman"/>
            </a:endParaRPr>
          </a:p>
          <a:p>
            <a:pPr marL="88900" marR="4732655">
              <a:lnSpc>
                <a:spcPct val="120000"/>
              </a:lnSpc>
            </a:pPr>
            <a:r>
              <a:rPr sz="2000" spc="-30" dirty="0">
                <a:latin typeface="Georgia"/>
                <a:cs typeface="Georgia"/>
              </a:rPr>
              <a:t>dict </a:t>
            </a:r>
            <a:r>
              <a:rPr sz="2000" spc="-180" dirty="0">
                <a:latin typeface="Georgia"/>
                <a:cs typeface="Georgia"/>
              </a:rPr>
              <a:t>= </a:t>
            </a:r>
            <a:r>
              <a:rPr sz="2000" spc="-60" dirty="0">
                <a:latin typeface="Georgia"/>
                <a:cs typeface="Georgia"/>
              </a:rPr>
              <a:t>{'Name': </a:t>
            </a:r>
            <a:r>
              <a:rPr sz="2000" spc="-45" dirty="0">
                <a:latin typeface="Georgia"/>
                <a:cs typeface="Georgia"/>
              </a:rPr>
              <a:t>'Zara', </a:t>
            </a:r>
            <a:r>
              <a:rPr sz="2000" spc="-80" dirty="0">
                <a:latin typeface="Georgia"/>
                <a:cs typeface="Georgia"/>
              </a:rPr>
              <a:t>'Age': </a:t>
            </a:r>
            <a:r>
              <a:rPr sz="2000" spc="-30" dirty="0">
                <a:latin typeface="Georgia"/>
                <a:cs typeface="Georgia"/>
              </a:rPr>
              <a:t>7};  print </a:t>
            </a:r>
            <a:r>
              <a:rPr sz="2000" spc="-40" dirty="0">
                <a:latin typeface="Georgia"/>
                <a:cs typeface="Georgia"/>
              </a:rPr>
              <a:t>("Length </a:t>
            </a:r>
            <a:r>
              <a:rPr sz="2000" spc="-100" dirty="0">
                <a:latin typeface="Georgia"/>
                <a:cs typeface="Georgia"/>
              </a:rPr>
              <a:t>: </a:t>
            </a:r>
            <a:r>
              <a:rPr sz="2000" spc="25" dirty="0">
                <a:latin typeface="Georgia"/>
                <a:cs typeface="Georgia"/>
              </a:rPr>
              <a:t>%d" </a:t>
            </a:r>
            <a:r>
              <a:rPr sz="2000" spc="145" dirty="0">
                <a:latin typeface="Georgia"/>
                <a:cs typeface="Georgia"/>
              </a:rPr>
              <a:t>%</a:t>
            </a:r>
            <a:r>
              <a:rPr sz="2000" spc="-225" dirty="0">
                <a:latin typeface="Georgia"/>
                <a:cs typeface="Georgia"/>
              </a:rPr>
              <a:t> </a:t>
            </a:r>
            <a:r>
              <a:rPr sz="2000" spc="-35" dirty="0">
                <a:latin typeface="Georgia"/>
                <a:cs typeface="Georgia"/>
              </a:rPr>
              <a:t>len </a:t>
            </a:r>
            <a:r>
              <a:rPr sz="2000" spc="-10" dirty="0">
                <a:latin typeface="Georgia"/>
                <a:cs typeface="Georgia"/>
              </a:rPr>
              <a:t>(dict))</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5C3CE46-9F70-4A17-ACC3-5742194700D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3" name="object 3"/>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4" name="object 4"/>
          <p:cNvSpPr txBox="1"/>
          <p:nvPr/>
        </p:nvSpPr>
        <p:spPr>
          <a:xfrm>
            <a:off x="383540" y="1170178"/>
            <a:ext cx="8180705" cy="2250440"/>
          </a:xfrm>
          <a:prstGeom prst="rect">
            <a:avLst/>
          </a:prstGeom>
        </p:spPr>
        <p:txBody>
          <a:bodyPr vert="horz" wrap="square" lIns="0" tIns="12700" rIns="0" bIns="0" rtlCol="0">
            <a:spAutoFit/>
          </a:bodyPr>
          <a:lstStyle/>
          <a:p>
            <a:pPr marL="88900">
              <a:lnSpc>
                <a:spcPct val="100000"/>
              </a:lnSpc>
              <a:spcBef>
                <a:spcPts val="100"/>
              </a:spcBef>
            </a:pPr>
            <a:r>
              <a:rPr sz="1800" b="1" spc="-120" dirty="0">
                <a:latin typeface="Georgia"/>
                <a:cs typeface="Georgia"/>
              </a:rPr>
              <a:t>Python </a:t>
            </a:r>
            <a:r>
              <a:rPr sz="1800" b="1" spc="-105" dirty="0">
                <a:latin typeface="Georgia"/>
                <a:cs typeface="Georgia"/>
              </a:rPr>
              <a:t>dictionary </a:t>
            </a:r>
            <a:r>
              <a:rPr sz="1800" b="1" spc="-85" dirty="0">
                <a:latin typeface="Georgia"/>
                <a:cs typeface="Georgia"/>
              </a:rPr>
              <a:t>str()</a:t>
            </a:r>
            <a:r>
              <a:rPr sz="1800" b="1" spc="35" dirty="0">
                <a:latin typeface="Georgia"/>
                <a:cs typeface="Georgia"/>
              </a:rPr>
              <a:t> </a:t>
            </a:r>
            <a:r>
              <a:rPr sz="1800" b="1" spc="-145" dirty="0">
                <a:latin typeface="Georgia"/>
                <a:cs typeface="Georgia"/>
              </a:rPr>
              <a:t>Method</a:t>
            </a:r>
            <a:endParaRPr sz="1800">
              <a:latin typeface="Georgia"/>
              <a:cs typeface="Georgia"/>
            </a:endParaRPr>
          </a:p>
          <a:p>
            <a:pPr marL="12700">
              <a:lnSpc>
                <a:spcPct val="100000"/>
              </a:lnSpc>
              <a:spcBef>
                <a:spcPts val="1430"/>
              </a:spcBef>
            </a:pPr>
            <a:r>
              <a:rPr sz="2000" spc="-35" dirty="0">
                <a:latin typeface="Georgia"/>
                <a:cs typeface="Georgia"/>
              </a:rPr>
              <a:t>The </a:t>
            </a:r>
            <a:r>
              <a:rPr sz="2000" spc="-40" dirty="0">
                <a:latin typeface="Georgia"/>
                <a:cs typeface="Georgia"/>
              </a:rPr>
              <a:t>method </a:t>
            </a:r>
            <a:r>
              <a:rPr sz="2000" spc="5" dirty="0">
                <a:latin typeface="Georgia"/>
                <a:cs typeface="Georgia"/>
              </a:rPr>
              <a:t>str() </a:t>
            </a:r>
            <a:r>
              <a:rPr sz="2000" spc="-25" dirty="0">
                <a:latin typeface="Georgia"/>
                <a:cs typeface="Georgia"/>
              </a:rPr>
              <a:t>produces </a:t>
            </a:r>
            <a:r>
              <a:rPr sz="2000" spc="-30" dirty="0">
                <a:latin typeface="Georgia"/>
                <a:cs typeface="Georgia"/>
              </a:rPr>
              <a:t>a printable </a:t>
            </a:r>
            <a:r>
              <a:rPr sz="2000" spc="-25" dirty="0">
                <a:latin typeface="Georgia"/>
                <a:cs typeface="Georgia"/>
              </a:rPr>
              <a:t>string representation </a:t>
            </a:r>
            <a:r>
              <a:rPr sz="2000" spc="-30" dirty="0">
                <a:latin typeface="Georgia"/>
                <a:cs typeface="Georgia"/>
              </a:rPr>
              <a:t>of a</a:t>
            </a:r>
            <a:r>
              <a:rPr sz="2000" spc="-295" dirty="0">
                <a:latin typeface="Georgia"/>
                <a:cs typeface="Georgia"/>
              </a:rPr>
              <a:t> </a:t>
            </a:r>
            <a:r>
              <a:rPr sz="2000" spc="-50" dirty="0">
                <a:latin typeface="Georgia"/>
                <a:cs typeface="Georgia"/>
              </a:rPr>
              <a:t>dictionary.</a:t>
            </a:r>
            <a:endParaRPr sz="2000">
              <a:latin typeface="Georgia"/>
              <a:cs typeface="Georgia"/>
            </a:endParaRPr>
          </a:p>
          <a:p>
            <a:pPr>
              <a:lnSpc>
                <a:spcPct val="100000"/>
              </a:lnSpc>
            </a:pPr>
            <a:endParaRPr sz="2300">
              <a:latin typeface="Times New Roman"/>
              <a:cs typeface="Times New Roman"/>
            </a:endParaRPr>
          </a:p>
          <a:p>
            <a:pPr>
              <a:lnSpc>
                <a:spcPct val="100000"/>
              </a:lnSpc>
              <a:spcBef>
                <a:spcPts val="35"/>
              </a:spcBef>
            </a:pPr>
            <a:endParaRPr sz="3100">
              <a:latin typeface="Times New Roman"/>
              <a:cs typeface="Times New Roman"/>
            </a:endParaRPr>
          </a:p>
          <a:p>
            <a:pPr marL="12700">
              <a:lnSpc>
                <a:spcPct val="100000"/>
              </a:lnSpc>
            </a:pPr>
            <a:r>
              <a:rPr sz="2000" spc="-30" dirty="0">
                <a:latin typeface="Georgia"/>
                <a:cs typeface="Georgia"/>
              </a:rPr>
              <a:t>dict </a:t>
            </a:r>
            <a:r>
              <a:rPr sz="2000" spc="-180" dirty="0">
                <a:latin typeface="Georgia"/>
                <a:cs typeface="Georgia"/>
              </a:rPr>
              <a:t>= </a:t>
            </a:r>
            <a:r>
              <a:rPr sz="2000" spc="-60" dirty="0">
                <a:latin typeface="Georgia"/>
                <a:cs typeface="Georgia"/>
              </a:rPr>
              <a:t>{'Name': </a:t>
            </a:r>
            <a:r>
              <a:rPr sz="2000" spc="-45" dirty="0">
                <a:latin typeface="Georgia"/>
                <a:cs typeface="Georgia"/>
              </a:rPr>
              <a:t>'Zara', </a:t>
            </a:r>
            <a:r>
              <a:rPr sz="2000" spc="-80" dirty="0">
                <a:latin typeface="Georgia"/>
                <a:cs typeface="Georgia"/>
              </a:rPr>
              <a:t>'Age':</a:t>
            </a:r>
            <a:r>
              <a:rPr sz="2000" spc="-290" dirty="0">
                <a:latin typeface="Georgia"/>
                <a:cs typeface="Georgia"/>
              </a:rPr>
              <a:t> </a:t>
            </a:r>
            <a:r>
              <a:rPr sz="2000" spc="-30" dirty="0">
                <a:latin typeface="Georgia"/>
                <a:cs typeface="Georgia"/>
              </a:rPr>
              <a:t>7};</a:t>
            </a:r>
            <a:endParaRPr sz="2000">
              <a:latin typeface="Georgia"/>
              <a:cs typeface="Georgia"/>
            </a:endParaRPr>
          </a:p>
          <a:p>
            <a:pPr marL="12700">
              <a:lnSpc>
                <a:spcPct val="100000"/>
              </a:lnSpc>
              <a:spcBef>
                <a:spcPts val="480"/>
              </a:spcBef>
            </a:pPr>
            <a:r>
              <a:rPr sz="2000" spc="-30" dirty="0">
                <a:latin typeface="Georgia"/>
                <a:cs typeface="Georgia"/>
              </a:rPr>
              <a:t>print </a:t>
            </a:r>
            <a:r>
              <a:rPr sz="2000" spc="-50" dirty="0">
                <a:latin typeface="Georgia"/>
                <a:cs typeface="Georgia"/>
              </a:rPr>
              <a:t>"Equivalent </a:t>
            </a:r>
            <a:r>
              <a:rPr sz="2000" spc="-45" dirty="0">
                <a:latin typeface="Georgia"/>
                <a:cs typeface="Georgia"/>
              </a:rPr>
              <a:t>String </a:t>
            </a:r>
            <a:r>
              <a:rPr sz="2000" spc="-100" dirty="0">
                <a:latin typeface="Georgia"/>
                <a:cs typeface="Georgia"/>
              </a:rPr>
              <a:t>: </a:t>
            </a:r>
            <a:r>
              <a:rPr sz="2000" spc="35" dirty="0">
                <a:latin typeface="Georgia"/>
                <a:cs typeface="Georgia"/>
              </a:rPr>
              <a:t>%s" </a:t>
            </a:r>
            <a:r>
              <a:rPr sz="2000" spc="145" dirty="0">
                <a:latin typeface="Georgia"/>
                <a:cs typeface="Georgia"/>
              </a:rPr>
              <a:t>%</a:t>
            </a:r>
            <a:r>
              <a:rPr sz="2000" spc="-229" dirty="0">
                <a:latin typeface="Georgia"/>
                <a:cs typeface="Georgia"/>
              </a:rPr>
              <a:t> </a:t>
            </a:r>
            <a:r>
              <a:rPr sz="2000" spc="-5" dirty="0">
                <a:latin typeface="Georgia"/>
                <a:cs typeface="Georgia"/>
              </a:rPr>
              <a:t>str </a:t>
            </a:r>
            <a:r>
              <a:rPr sz="2000" spc="-15" dirty="0">
                <a:latin typeface="Georgia"/>
                <a:cs typeface="Georgia"/>
              </a:rPr>
              <a:t>(dict)</a:t>
            </a:r>
            <a:endParaRPr sz="2000">
              <a:latin typeface="Georgia"/>
              <a:cs typeface="Georgia"/>
            </a:endParaRPr>
          </a:p>
        </p:txBody>
      </p:sp>
      <p:sp>
        <p:nvSpPr>
          <p:cNvPr id="7" name="object 2"/>
          <p:cNvSpPr txBox="1"/>
          <p:nvPr/>
        </p:nvSpPr>
        <p:spPr>
          <a:xfrm>
            <a:off x="7700009" y="462280"/>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D8C84FD-FCB8-41C9-8318-F35C8F3EA067}"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116</a:t>
            </a:fld>
            <a:endParaRPr lang="en-US"/>
          </a:p>
        </p:txBody>
      </p:sp>
      <p:sp>
        <p:nvSpPr>
          <p:cNvPr id="3" name="object 3"/>
          <p:cNvSpPr txBox="1"/>
          <p:nvPr/>
        </p:nvSpPr>
        <p:spPr>
          <a:xfrm>
            <a:off x="383540" y="2723514"/>
            <a:ext cx="4332605" cy="1428750"/>
          </a:xfrm>
          <a:prstGeom prst="rect">
            <a:avLst/>
          </a:prstGeom>
        </p:spPr>
        <p:txBody>
          <a:bodyPr vert="horz" wrap="square" lIns="0" tIns="13335" rIns="0" bIns="0" rtlCol="0">
            <a:spAutoFit/>
          </a:bodyPr>
          <a:lstStyle/>
          <a:p>
            <a:pPr marL="12700">
              <a:lnSpc>
                <a:spcPct val="100000"/>
              </a:lnSpc>
              <a:spcBef>
                <a:spcPts val="105"/>
              </a:spcBef>
            </a:pPr>
            <a:r>
              <a:rPr sz="2000" spc="30" smtClean="0">
                <a:latin typeface="Georgia"/>
                <a:cs typeface="Georgia"/>
              </a:rPr>
              <a:t>dict1 </a:t>
            </a:r>
            <a:r>
              <a:rPr sz="2000" spc="-180" smtClean="0">
                <a:latin typeface="Georgia"/>
                <a:cs typeface="Georgia"/>
              </a:rPr>
              <a:t>= </a:t>
            </a:r>
            <a:r>
              <a:rPr sz="2000" spc="-60" smtClean="0">
                <a:latin typeface="Georgia"/>
                <a:cs typeface="Georgia"/>
              </a:rPr>
              <a:t>{'Name': </a:t>
            </a:r>
            <a:r>
              <a:rPr sz="2000" spc="-45" smtClean="0">
                <a:latin typeface="Georgia"/>
                <a:cs typeface="Georgia"/>
              </a:rPr>
              <a:t>'Zara', </a:t>
            </a:r>
            <a:r>
              <a:rPr sz="2000" spc="-80" smtClean="0">
                <a:latin typeface="Georgia"/>
                <a:cs typeface="Georgia"/>
              </a:rPr>
              <a:t>'Age':</a:t>
            </a:r>
            <a:r>
              <a:rPr sz="2000" spc="-60" smtClean="0">
                <a:latin typeface="Georgia"/>
                <a:cs typeface="Georgia"/>
              </a:rPr>
              <a:t> </a:t>
            </a:r>
            <a:r>
              <a:rPr sz="2000" spc="-30" smtClean="0">
                <a:latin typeface="Georgia"/>
                <a:cs typeface="Georgia"/>
              </a:rPr>
              <a:t>7};</a:t>
            </a:r>
            <a:endParaRPr sz="2000" smtClean="0">
              <a:latin typeface="Georgia"/>
              <a:cs typeface="Georgia"/>
            </a:endParaRPr>
          </a:p>
          <a:p>
            <a:pPr>
              <a:lnSpc>
                <a:spcPct val="100000"/>
              </a:lnSpc>
              <a:spcBef>
                <a:spcPts val="25"/>
              </a:spcBef>
            </a:pPr>
            <a:endParaRPr sz="2900" smtClean="0">
              <a:latin typeface="Times New Roman"/>
              <a:cs typeface="Times New Roman"/>
            </a:endParaRPr>
          </a:p>
          <a:p>
            <a:pPr marL="12700">
              <a:lnSpc>
                <a:spcPct val="100000"/>
              </a:lnSpc>
            </a:pPr>
            <a:r>
              <a:rPr sz="2000" spc="-25" smtClean="0">
                <a:latin typeface="Georgia"/>
                <a:cs typeface="Georgia"/>
              </a:rPr>
              <a:t>dict2 </a:t>
            </a:r>
            <a:r>
              <a:rPr sz="2000" spc="-180" smtClean="0">
                <a:latin typeface="Georgia"/>
                <a:cs typeface="Georgia"/>
              </a:rPr>
              <a:t>=</a:t>
            </a:r>
            <a:r>
              <a:rPr sz="2000" spc="-80" smtClean="0">
                <a:latin typeface="Georgia"/>
                <a:cs typeface="Georgia"/>
              </a:rPr>
              <a:t> </a:t>
            </a:r>
            <a:r>
              <a:rPr sz="2000" spc="-5" smtClean="0">
                <a:latin typeface="Georgia"/>
                <a:cs typeface="Georgia"/>
              </a:rPr>
              <a:t>dict1.copy()</a:t>
            </a:r>
            <a:endParaRPr sz="2000" smtClean="0">
              <a:latin typeface="Georgia"/>
              <a:cs typeface="Georgia"/>
            </a:endParaRPr>
          </a:p>
          <a:p>
            <a:pPr marL="12700">
              <a:lnSpc>
                <a:spcPct val="100000"/>
              </a:lnSpc>
              <a:spcBef>
                <a:spcPts val="480"/>
              </a:spcBef>
            </a:pPr>
            <a:r>
              <a:rPr sz="2000" spc="-30" smtClean="0">
                <a:latin typeface="Georgia"/>
                <a:cs typeface="Georgia"/>
              </a:rPr>
              <a:t>print "New </a:t>
            </a:r>
            <a:r>
              <a:rPr sz="2000" spc="-40" smtClean="0">
                <a:latin typeface="Georgia"/>
                <a:cs typeface="Georgia"/>
              </a:rPr>
              <a:t>Dictinary </a:t>
            </a:r>
            <a:r>
              <a:rPr sz="2000" spc="-100" smtClean="0">
                <a:latin typeface="Georgia"/>
                <a:cs typeface="Georgia"/>
              </a:rPr>
              <a:t>: </a:t>
            </a:r>
            <a:r>
              <a:rPr sz="2000" spc="35" smtClean="0">
                <a:latin typeface="Georgia"/>
                <a:cs typeface="Georgia"/>
              </a:rPr>
              <a:t>%s" </a:t>
            </a:r>
            <a:r>
              <a:rPr sz="2000" spc="145" smtClean="0">
                <a:latin typeface="Georgia"/>
                <a:cs typeface="Georgia"/>
              </a:rPr>
              <a:t>%</a:t>
            </a:r>
            <a:r>
              <a:rPr sz="2000" spc="210" smtClean="0">
                <a:latin typeface="Georgia"/>
                <a:cs typeface="Georgia"/>
              </a:rPr>
              <a:t> </a:t>
            </a:r>
            <a:r>
              <a:rPr sz="2000" spc="-10" smtClean="0">
                <a:latin typeface="Georgia"/>
                <a:cs typeface="Georgia"/>
              </a:rPr>
              <a:t>str(dict2)</a:t>
            </a:r>
            <a:endParaRPr sz="2000">
              <a:latin typeface="Georgia"/>
              <a:cs typeface="Georgia"/>
            </a:endParaRPr>
          </a:p>
        </p:txBody>
      </p:sp>
      <p:sp>
        <p:nvSpPr>
          <p:cNvPr id="4" name="object 4"/>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5" name="object 5"/>
          <p:cNvSpPr txBox="1"/>
          <p:nvPr/>
        </p:nvSpPr>
        <p:spPr>
          <a:xfrm>
            <a:off x="383540" y="1170178"/>
            <a:ext cx="6519545" cy="786765"/>
          </a:xfrm>
          <a:prstGeom prst="rect">
            <a:avLst/>
          </a:prstGeom>
        </p:spPr>
        <p:txBody>
          <a:bodyPr vert="horz" wrap="square" lIns="0" tIns="12700" rIns="0" bIns="0" rtlCol="0">
            <a:spAutoFit/>
          </a:bodyPr>
          <a:lstStyle/>
          <a:p>
            <a:pPr marL="88900">
              <a:lnSpc>
                <a:spcPct val="100000"/>
              </a:lnSpc>
              <a:spcBef>
                <a:spcPts val="100"/>
              </a:spcBef>
            </a:pPr>
            <a:r>
              <a:rPr sz="1800" b="1" spc="-100" dirty="0">
                <a:latin typeface="Georgia"/>
                <a:cs typeface="Georgia"/>
              </a:rPr>
              <a:t>copy()</a:t>
            </a:r>
            <a:r>
              <a:rPr sz="1800" b="1" spc="-60" dirty="0">
                <a:latin typeface="Georgia"/>
                <a:cs typeface="Georgia"/>
              </a:rPr>
              <a:t> </a:t>
            </a:r>
            <a:r>
              <a:rPr sz="1800" b="1" spc="-145" dirty="0">
                <a:latin typeface="Georgia"/>
                <a:cs typeface="Georgia"/>
              </a:rPr>
              <a:t>Method</a:t>
            </a:r>
            <a:endParaRPr sz="1800">
              <a:latin typeface="Georgia"/>
              <a:cs typeface="Georgia"/>
            </a:endParaRPr>
          </a:p>
          <a:p>
            <a:pPr marL="12700">
              <a:lnSpc>
                <a:spcPct val="100000"/>
              </a:lnSpc>
              <a:spcBef>
                <a:spcPts val="1430"/>
              </a:spcBef>
            </a:pPr>
            <a:r>
              <a:rPr sz="2000" spc="-35" dirty="0">
                <a:latin typeface="Georgia"/>
                <a:cs typeface="Georgia"/>
              </a:rPr>
              <a:t>The </a:t>
            </a:r>
            <a:r>
              <a:rPr sz="2000" spc="-40" dirty="0">
                <a:latin typeface="Georgia"/>
                <a:cs typeface="Georgia"/>
              </a:rPr>
              <a:t>method </a:t>
            </a:r>
            <a:r>
              <a:rPr sz="2000" b="1" spc="-110" dirty="0">
                <a:latin typeface="Georgia"/>
                <a:cs typeface="Georgia"/>
              </a:rPr>
              <a:t>copy() </a:t>
            </a:r>
            <a:r>
              <a:rPr sz="2000" spc="-20" dirty="0">
                <a:latin typeface="Georgia"/>
                <a:cs typeface="Georgia"/>
              </a:rPr>
              <a:t>returns </a:t>
            </a:r>
            <a:r>
              <a:rPr sz="2000" spc="-30" dirty="0">
                <a:latin typeface="Georgia"/>
                <a:cs typeface="Georgia"/>
              </a:rPr>
              <a:t>a </a:t>
            </a:r>
            <a:r>
              <a:rPr sz="2000" spc="-20" dirty="0">
                <a:latin typeface="Georgia"/>
                <a:cs typeface="Georgia"/>
              </a:rPr>
              <a:t>shallow copy </a:t>
            </a:r>
            <a:r>
              <a:rPr sz="2000" spc="-30" dirty="0">
                <a:latin typeface="Georgia"/>
                <a:cs typeface="Georgia"/>
              </a:rPr>
              <a:t>of </a:t>
            </a:r>
            <a:r>
              <a:rPr sz="2000" spc="-20" dirty="0">
                <a:latin typeface="Georgia"/>
                <a:cs typeface="Georgia"/>
              </a:rPr>
              <a:t>the</a:t>
            </a:r>
            <a:r>
              <a:rPr sz="2000" spc="-235" dirty="0">
                <a:latin typeface="Georgia"/>
                <a:cs typeface="Georgia"/>
              </a:rPr>
              <a:t> </a:t>
            </a:r>
            <a:r>
              <a:rPr sz="2000" spc="-50" dirty="0">
                <a:latin typeface="Georgia"/>
                <a:cs typeface="Georgia"/>
              </a:rPr>
              <a:t>dictionary.</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BB8C7A5-7BB5-4CAD-8A61-D46955FE2E86}"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3" name="object 3"/>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4" name="object 4"/>
          <p:cNvSpPr txBox="1"/>
          <p:nvPr/>
        </p:nvSpPr>
        <p:spPr>
          <a:xfrm>
            <a:off x="383540" y="1170178"/>
            <a:ext cx="8376920" cy="2555240"/>
          </a:xfrm>
          <a:prstGeom prst="rect">
            <a:avLst/>
          </a:prstGeom>
        </p:spPr>
        <p:txBody>
          <a:bodyPr vert="horz" wrap="square" lIns="0" tIns="12700" rIns="0" bIns="0" rtlCol="0">
            <a:spAutoFit/>
          </a:bodyPr>
          <a:lstStyle/>
          <a:p>
            <a:pPr marL="88900">
              <a:lnSpc>
                <a:spcPct val="100000"/>
              </a:lnSpc>
              <a:spcBef>
                <a:spcPts val="100"/>
              </a:spcBef>
            </a:pPr>
            <a:r>
              <a:rPr sz="1800" b="1" spc="-75" dirty="0">
                <a:latin typeface="Georgia"/>
                <a:cs typeface="Georgia"/>
              </a:rPr>
              <a:t>get()</a:t>
            </a:r>
            <a:r>
              <a:rPr sz="1800" b="1" spc="-65" dirty="0">
                <a:latin typeface="Georgia"/>
                <a:cs typeface="Georgia"/>
              </a:rPr>
              <a:t> </a:t>
            </a:r>
            <a:r>
              <a:rPr sz="1800" b="1" spc="-145" dirty="0">
                <a:latin typeface="Georgia"/>
                <a:cs typeface="Georgia"/>
              </a:rPr>
              <a:t>Method</a:t>
            </a:r>
            <a:endParaRPr sz="1800">
              <a:latin typeface="Georgia"/>
              <a:cs typeface="Georgia"/>
            </a:endParaRPr>
          </a:p>
          <a:p>
            <a:pPr marL="12700" marR="5080">
              <a:lnSpc>
                <a:spcPct val="100000"/>
              </a:lnSpc>
              <a:spcBef>
                <a:spcPts val="1430"/>
              </a:spcBef>
            </a:pPr>
            <a:r>
              <a:rPr sz="2000" spc="-35" dirty="0">
                <a:latin typeface="Georgia"/>
                <a:cs typeface="Georgia"/>
              </a:rPr>
              <a:t>The </a:t>
            </a:r>
            <a:r>
              <a:rPr sz="2000" spc="-45" dirty="0">
                <a:latin typeface="Georgia"/>
                <a:cs typeface="Georgia"/>
              </a:rPr>
              <a:t>method </a:t>
            </a:r>
            <a:r>
              <a:rPr sz="2000" spc="-5" dirty="0">
                <a:latin typeface="Georgia"/>
                <a:cs typeface="Georgia"/>
              </a:rPr>
              <a:t>get() </a:t>
            </a:r>
            <a:r>
              <a:rPr sz="2000" spc="-20" dirty="0">
                <a:latin typeface="Georgia"/>
                <a:cs typeface="Georgia"/>
              </a:rPr>
              <a:t>returns </a:t>
            </a:r>
            <a:r>
              <a:rPr sz="2000" spc="-30" dirty="0">
                <a:latin typeface="Georgia"/>
                <a:cs typeface="Georgia"/>
              </a:rPr>
              <a:t>a value </a:t>
            </a:r>
            <a:r>
              <a:rPr sz="2000" spc="-25" dirty="0">
                <a:latin typeface="Georgia"/>
                <a:cs typeface="Georgia"/>
              </a:rPr>
              <a:t>for </a:t>
            </a:r>
            <a:r>
              <a:rPr sz="2000" spc="-20" dirty="0">
                <a:latin typeface="Georgia"/>
                <a:cs typeface="Georgia"/>
              </a:rPr>
              <a:t>the </a:t>
            </a:r>
            <a:r>
              <a:rPr sz="2000" spc="-40" dirty="0">
                <a:latin typeface="Georgia"/>
                <a:cs typeface="Georgia"/>
              </a:rPr>
              <a:t>given </a:t>
            </a:r>
            <a:r>
              <a:rPr sz="2000" spc="-90" dirty="0">
                <a:latin typeface="Georgia"/>
                <a:cs typeface="Georgia"/>
              </a:rPr>
              <a:t>key. If </a:t>
            </a:r>
            <a:r>
              <a:rPr sz="2000" spc="-20" dirty="0">
                <a:latin typeface="Georgia"/>
                <a:cs typeface="Georgia"/>
              </a:rPr>
              <a:t>key is </a:t>
            </a:r>
            <a:r>
              <a:rPr sz="2000" spc="-35" dirty="0">
                <a:latin typeface="Georgia"/>
                <a:cs typeface="Georgia"/>
              </a:rPr>
              <a:t>not available then  </a:t>
            </a:r>
            <a:r>
              <a:rPr sz="2000" spc="-20" dirty="0">
                <a:latin typeface="Georgia"/>
                <a:cs typeface="Georgia"/>
              </a:rPr>
              <a:t>returns </a:t>
            </a:r>
            <a:r>
              <a:rPr sz="2000" spc="-35" dirty="0">
                <a:latin typeface="Georgia"/>
                <a:cs typeface="Georgia"/>
              </a:rPr>
              <a:t>default </a:t>
            </a:r>
            <a:r>
              <a:rPr sz="2000" spc="-30" dirty="0">
                <a:latin typeface="Georgia"/>
                <a:cs typeface="Georgia"/>
              </a:rPr>
              <a:t>value</a:t>
            </a:r>
            <a:r>
              <a:rPr sz="2000" spc="-165" dirty="0">
                <a:latin typeface="Georgia"/>
                <a:cs typeface="Georgia"/>
              </a:rPr>
              <a:t> </a:t>
            </a:r>
            <a:r>
              <a:rPr sz="2000" spc="-75" dirty="0">
                <a:latin typeface="Georgia"/>
                <a:cs typeface="Georgia"/>
              </a:rPr>
              <a:t>None.</a:t>
            </a:r>
            <a:endParaRPr sz="2000">
              <a:latin typeface="Georgia"/>
              <a:cs typeface="Georgia"/>
            </a:endParaRPr>
          </a:p>
          <a:p>
            <a:pPr>
              <a:lnSpc>
                <a:spcPct val="100000"/>
              </a:lnSpc>
              <a:spcBef>
                <a:spcPts val="30"/>
              </a:spcBef>
            </a:pPr>
            <a:endParaRPr sz="2900">
              <a:latin typeface="Times New Roman"/>
              <a:cs typeface="Times New Roman"/>
            </a:endParaRPr>
          </a:p>
          <a:p>
            <a:pPr marL="12700">
              <a:lnSpc>
                <a:spcPct val="100000"/>
              </a:lnSpc>
            </a:pPr>
            <a:r>
              <a:rPr sz="2000" spc="-30" dirty="0">
                <a:latin typeface="Georgia"/>
                <a:cs typeface="Georgia"/>
              </a:rPr>
              <a:t>dict </a:t>
            </a:r>
            <a:r>
              <a:rPr sz="2000" spc="-180" dirty="0">
                <a:latin typeface="Georgia"/>
                <a:cs typeface="Georgia"/>
              </a:rPr>
              <a:t>= </a:t>
            </a:r>
            <a:r>
              <a:rPr sz="2000" spc="-60" dirty="0">
                <a:latin typeface="Georgia"/>
                <a:cs typeface="Georgia"/>
              </a:rPr>
              <a:t>{'Name': </a:t>
            </a:r>
            <a:r>
              <a:rPr sz="2000" spc="-45" dirty="0">
                <a:latin typeface="Georgia"/>
                <a:cs typeface="Georgia"/>
              </a:rPr>
              <a:t>'Zabra', </a:t>
            </a:r>
            <a:r>
              <a:rPr sz="2000" spc="-80" dirty="0">
                <a:latin typeface="Georgia"/>
                <a:cs typeface="Georgia"/>
              </a:rPr>
              <a:t>'Age':</a:t>
            </a:r>
            <a:r>
              <a:rPr sz="2000" spc="-295" dirty="0">
                <a:latin typeface="Georgia"/>
                <a:cs typeface="Georgia"/>
              </a:rPr>
              <a:t> </a:t>
            </a:r>
            <a:r>
              <a:rPr sz="2000" spc="5" dirty="0">
                <a:latin typeface="Georgia"/>
                <a:cs typeface="Georgia"/>
              </a:rPr>
              <a:t>7}</a:t>
            </a:r>
            <a:endParaRPr sz="2000">
              <a:latin typeface="Georgia"/>
              <a:cs typeface="Georgia"/>
            </a:endParaRPr>
          </a:p>
          <a:p>
            <a:pPr>
              <a:lnSpc>
                <a:spcPct val="100000"/>
              </a:lnSpc>
              <a:spcBef>
                <a:spcPts val="25"/>
              </a:spcBef>
            </a:pPr>
            <a:endParaRPr sz="2900">
              <a:latin typeface="Times New Roman"/>
              <a:cs typeface="Times New Roman"/>
            </a:endParaRPr>
          </a:p>
          <a:p>
            <a:pPr marL="12700">
              <a:lnSpc>
                <a:spcPct val="100000"/>
              </a:lnSpc>
            </a:pPr>
            <a:r>
              <a:rPr sz="2000" spc="-30" dirty="0">
                <a:latin typeface="Georgia"/>
                <a:cs typeface="Georgia"/>
              </a:rPr>
              <a:t>print </a:t>
            </a:r>
            <a:r>
              <a:rPr sz="2000" spc="-55" dirty="0">
                <a:latin typeface="Georgia"/>
                <a:cs typeface="Georgia"/>
              </a:rPr>
              <a:t>("Value </a:t>
            </a:r>
            <a:r>
              <a:rPr sz="2000" spc="-100" dirty="0">
                <a:latin typeface="Georgia"/>
                <a:cs typeface="Georgia"/>
              </a:rPr>
              <a:t>: </a:t>
            </a:r>
            <a:r>
              <a:rPr sz="2000" spc="35" dirty="0">
                <a:latin typeface="Georgia"/>
                <a:cs typeface="Georgia"/>
              </a:rPr>
              <a:t>%s" </a:t>
            </a:r>
            <a:r>
              <a:rPr sz="2000" spc="145" dirty="0">
                <a:latin typeface="Georgia"/>
                <a:cs typeface="Georgia"/>
              </a:rPr>
              <a:t>%</a:t>
            </a:r>
            <a:r>
              <a:rPr sz="2000" spc="285" dirty="0">
                <a:latin typeface="Georgia"/>
                <a:cs typeface="Georgia"/>
              </a:rPr>
              <a:t> </a:t>
            </a:r>
            <a:r>
              <a:rPr sz="2000" spc="-55" dirty="0">
                <a:latin typeface="Georgia"/>
                <a:cs typeface="Georgia"/>
              </a:rPr>
              <a:t>dict.get('Age',"No"))</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67EE64-46FE-44A9-9A0F-43451C5B11BF}"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3" name="object 3"/>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4" name="object 4"/>
          <p:cNvSpPr txBox="1"/>
          <p:nvPr/>
        </p:nvSpPr>
        <p:spPr>
          <a:xfrm>
            <a:off x="383540" y="1170178"/>
            <a:ext cx="8376920" cy="2555240"/>
          </a:xfrm>
          <a:prstGeom prst="rect">
            <a:avLst/>
          </a:prstGeom>
        </p:spPr>
        <p:txBody>
          <a:bodyPr vert="horz" wrap="square" lIns="0" tIns="12700" rIns="0" bIns="0" rtlCol="0">
            <a:spAutoFit/>
          </a:bodyPr>
          <a:lstStyle/>
          <a:p>
            <a:pPr marL="88900">
              <a:lnSpc>
                <a:spcPct val="100000"/>
              </a:lnSpc>
              <a:spcBef>
                <a:spcPts val="100"/>
              </a:spcBef>
            </a:pPr>
            <a:r>
              <a:rPr sz="1800" b="1" spc="-155" dirty="0">
                <a:latin typeface="Georgia"/>
                <a:cs typeface="Georgia"/>
              </a:rPr>
              <a:t>has_key()</a:t>
            </a:r>
            <a:r>
              <a:rPr sz="1800" b="1" spc="-85" dirty="0">
                <a:latin typeface="Georgia"/>
                <a:cs typeface="Georgia"/>
              </a:rPr>
              <a:t> </a:t>
            </a:r>
            <a:r>
              <a:rPr sz="1800" b="1" spc="-145" dirty="0">
                <a:latin typeface="Georgia"/>
                <a:cs typeface="Georgia"/>
              </a:rPr>
              <a:t>Method</a:t>
            </a:r>
            <a:endParaRPr sz="1800" dirty="0">
              <a:latin typeface="Georgia"/>
              <a:cs typeface="Georgia"/>
            </a:endParaRPr>
          </a:p>
          <a:p>
            <a:pPr marL="12700" marR="5080">
              <a:lnSpc>
                <a:spcPct val="100000"/>
              </a:lnSpc>
              <a:spcBef>
                <a:spcPts val="1430"/>
              </a:spcBef>
            </a:pPr>
            <a:r>
              <a:rPr sz="2000" spc="-35" dirty="0">
                <a:latin typeface="Georgia"/>
                <a:cs typeface="Georgia"/>
              </a:rPr>
              <a:t>The </a:t>
            </a:r>
            <a:r>
              <a:rPr sz="2000" spc="-40" dirty="0">
                <a:latin typeface="Georgia"/>
                <a:cs typeface="Georgia"/>
              </a:rPr>
              <a:t>method </a:t>
            </a:r>
            <a:r>
              <a:rPr sz="2000" spc="-80" dirty="0">
                <a:latin typeface="Georgia"/>
                <a:cs typeface="Georgia"/>
              </a:rPr>
              <a:t>has_key() </a:t>
            </a:r>
            <a:r>
              <a:rPr sz="2000" spc="-25" dirty="0">
                <a:latin typeface="Georgia"/>
                <a:cs typeface="Georgia"/>
              </a:rPr>
              <a:t>returns </a:t>
            </a:r>
            <a:r>
              <a:rPr sz="2000" spc="-15" dirty="0">
                <a:latin typeface="Georgia"/>
                <a:cs typeface="Georgia"/>
              </a:rPr>
              <a:t>true </a:t>
            </a:r>
            <a:r>
              <a:rPr sz="2000" spc="-50" dirty="0">
                <a:latin typeface="Georgia"/>
                <a:cs typeface="Georgia"/>
              </a:rPr>
              <a:t>if </a:t>
            </a:r>
            <a:r>
              <a:rPr sz="2000" spc="-30" dirty="0">
                <a:latin typeface="Georgia"/>
                <a:cs typeface="Georgia"/>
              </a:rPr>
              <a:t>a </a:t>
            </a:r>
            <a:r>
              <a:rPr sz="2000" spc="-40" dirty="0">
                <a:latin typeface="Georgia"/>
                <a:cs typeface="Georgia"/>
              </a:rPr>
              <a:t>given </a:t>
            </a:r>
            <a:r>
              <a:rPr sz="2000" spc="-20" dirty="0">
                <a:latin typeface="Georgia"/>
                <a:cs typeface="Georgia"/>
              </a:rPr>
              <a:t>key is </a:t>
            </a:r>
            <a:r>
              <a:rPr sz="2000" spc="-35" dirty="0">
                <a:latin typeface="Georgia"/>
                <a:cs typeface="Georgia"/>
              </a:rPr>
              <a:t>available </a:t>
            </a:r>
            <a:r>
              <a:rPr sz="2000" spc="-50" dirty="0">
                <a:latin typeface="Georgia"/>
                <a:cs typeface="Georgia"/>
              </a:rPr>
              <a:t>in </a:t>
            </a:r>
            <a:r>
              <a:rPr sz="2000" spc="-20" dirty="0">
                <a:latin typeface="Georgia"/>
                <a:cs typeface="Georgia"/>
              </a:rPr>
              <a:t>the </a:t>
            </a:r>
            <a:r>
              <a:rPr sz="2000" spc="-50" dirty="0">
                <a:latin typeface="Georgia"/>
                <a:cs typeface="Georgia"/>
              </a:rPr>
              <a:t>dictionary,  </a:t>
            </a:r>
            <a:r>
              <a:rPr sz="2000" spc="-5" dirty="0">
                <a:latin typeface="Georgia"/>
                <a:cs typeface="Georgia"/>
              </a:rPr>
              <a:t>otherwise </a:t>
            </a:r>
            <a:r>
              <a:rPr sz="2000" spc="-25" dirty="0">
                <a:latin typeface="Georgia"/>
                <a:cs typeface="Georgia"/>
              </a:rPr>
              <a:t>it </a:t>
            </a:r>
            <a:r>
              <a:rPr sz="2000" spc="-20" dirty="0">
                <a:latin typeface="Georgia"/>
                <a:cs typeface="Georgia"/>
              </a:rPr>
              <a:t>returns </a:t>
            </a:r>
            <a:r>
              <a:rPr sz="2000" spc="-30" dirty="0">
                <a:latin typeface="Georgia"/>
                <a:cs typeface="Georgia"/>
              </a:rPr>
              <a:t>a</a:t>
            </a:r>
            <a:r>
              <a:rPr sz="2000" spc="-190" dirty="0">
                <a:latin typeface="Georgia"/>
                <a:cs typeface="Georgia"/>
              </a:rPr>
              <a:t> </a:t>
            </a:r>
            <a:r>
              <a:rPr sz="2000" spc="-45" dirty="0">
                <a:latin typeface="Georgia"/>
                <a:cs typeface="Georgia"/>
              </a:rPr>
              <a:t>false.</a:t>
            </a:r>
            <a:endParaRPr sz="2000" dirty="0">
              <a:latin typeface="Georgia"/>
              <a:cs typeface="Georgia"/>
            </a:endParaRPr>
          </a:p>
          <a:p>
            <a:pPr>
              <a:lnSpc>
                <a:spcPct val="100000"/>
              </a:lnSpc>
              <a:spcBef>
                <a:spcPts val="30"/>
              </a:spcBef>
            </a:pPr>
            <a:endParaRPr sz="2900" dirty="0">
              <a:latin typeface="Times New Roman"/>
              <a:cs typeface="Times New Roman"/>
            </a:endParaRPr>
          </a:p>
          <a:p>
            <a:pPr marL="12700">
              <a:lnSpc>
                <a:spcPct val="100000"/>
              </a:lnSpc>
            </a:pPr>
            <a:r>
              <a:rPr sz="2000" spc="-30" dirty="0">
                <a:latin typeface="Georgia"/>
                <a:cs typeface="Georgia"/>
              </a:rPr>
              <a:t>dict </a:t>
            </a:r>
            <a:r>
              <a:rPr sz="2000" spc="-180" dirty="0">
                <a:latin typeface="Georgia"/>
                <a:cs typeface="Georgia"/>
              </a:rPr>
              <a:t>= </a:t>
            </a:r>
            <a:r>
              <a:rPr sz="2000" spc="-60" dirty="0">
                <a:latin typeface="Georgia"/>
                <a:cs typeface="Georgia"/>
              </a:rPr>
              <a:t>{'Name': </a:t>
            </a:r>
            <a:r>
              <a:rPr sz="2000" spc="-45" dirty="0">
                <a:latin typeface="Georgia"/>
                <a:cs typeface="Georgia"/>
              </a:rPr>
              <a:t>'Zabra', </a:t>
            </a:r>
            <a:r>
              <a:rPr sz="2000" spc="-80" dirty="0">
                <a:latin typeface="Georgia"/>
                <a:cs typeface="Georgia"/>
              </a:rPr>
              <a:t>'Age':</a:t>
            </a:r>
            <a:r>
              <a:rPr sz="2000" spc="-295" dirty="0">
                <a:latin typeface="Georgia"/>
                <a:cs typeface="Georgia"/>
              </a:rPr>
              <a:t> </a:t>
            </a:r>
            <a:r>
              <a:rPr sz="2000" spc="5" dirty="0">
                <a:latin typeface="Georgia"/>
                <a:cs typeface="Georgia"/>
              </a:rPr>
              <a:t>7}</a:t>
            </a:r>
            <a:endParaRPr sz="2000" dirty="0">
              <a:latin typeface="Georgia"/>
              <a:cs typeface="Georgia"/>
            </a:endParaRPr>
          </a:p>
          <a:p>
            <a:pPr>
              <a:lnSpc>
                <a:spcPct val="100000"/>
              </a:lnSpc>
              <a:spcBef>
                <a:spcPts val="25"/>
              </a:spcBef>
            </a:pPr>
            <a:endParaRPr sz="2900" dirty="0">
              <a:latin typeface="Times New Roman"/>
              <a:cs typeface="Times New Roman"/>
            </a:endParaRPr>
          </a:p>
          <a:p>
            <a:pPr marL="12700">
              <a:lnSpc>
                <a:spcPct val="100000"/>
              </a:lnSpc>
            </a:pPr>
            <a:r>
              <a:rPr sz="2000" spc="-30" dirty="0">
                <a:latin typeface="Georgia"/>
                <a:cs typeface="Georgia"/>
              </a:rPr>
              <a:t>print </a:t>
            </a:r>
            <a:r>
              <a:rPr sz="2000" spc="-55" dirty="0">
                <a:latin typeface="Georgia"/>
                <a:cs typeface="Georgia"/>
              </a:rPr>
              <a:t>("Value </a:t>
            </a:r>
            <a:r>
              <a:rPr sz="2000" spc="-100" dirty="0">
                <a:latin typeface="Georgia"/>
                <a:cs typeface="Georgia"/>
              </a:rPr>
              <a:t>: </a:t>
            </a:r>
            <a:r>
              <a:rPr sz="2000" spc="35" dirty="0">
                <a:latin typeface="Georgia"/>
                <a:cs typeface="Georgia"/>
              </a:rPr>
              <a:t>%s" </a:t>
            </a:r>
            <a:r>
              <a:rPr sz="2000" spc="145" dirty="0">
                <a:latin typeface="Georgia"/>
                <a:cs typeface="Georgia"/>
              </a:rPr>
              <a:t>%</a:t>
            </a:r>
            <a:r>
              <a:rPr sz="2000" spc="285" dirty="0">
                <a:latin typeface="Georgia"/>
                <a:cs typeface="Georgia"/>
              </a:rPr>
              <a:t> </a:t>
            </a:r>
            <a:r>
              <a:rPr sz="2000" spc="-65" dirty="0">
                <a:latin typeface="Georgia"/>
                <a:cs typeface="Georgia"/>
              </a:rPr>
              <a:t>dict.has_key('Age'))</a:t>
            </a:r>
            <a:endParaRPr sz="2000" dirty="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7ED60F-DF1D-4235-9D5D-354612D19AC3}"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3" name="object 3"/>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4" name="object 4"/>
          <p:cNvSpPr txBox="1"/>
          <p:nvPr/>
        </p:nvSpPr>
        <p:spPr>
          <a:xfrm>
            <a:off x="383540" y="1170178"/>
            <a:ext cx="7080250" cy="2250440"/>
          </a:xfrm>
          <a:prstGeom prst="rect">
            <a:avLst/>
          </a:prstGeom>
        </p:spPr>
        <p:txBody>
          <a:bodyPr vert="horz" wrap="square" lIns="0" tIns="12700" rIns="0" bIns="0" rtlCol="0">
            <a:spAutoFit/>
          </a:bodyPr>
          <a:lstStyle/>
          <a:p>
            <a:pPr marL="88900">
              <a:lnSpc>
                <a:spcPct val="100000"/>
              </a:lnSpc>
              <a:spcBef>
                <a:spcPts val="100"/>
              </a:spcBef>
            </a:pPr>
            <a:r>
              <a:rPr sz="1800" b="1" spc="-100" dirty="0">
                <a:latin typeface="Georgia"/>
                <a:cs typeface="Georgia"/>
              </a:rPr>
              <a:t>items()</a:t>
            </a:r>
            <a:r>
              <a:rPr sz="1800" b="1" spc="-70" dirty="0">
                <a:latin typeface="Georgia"/>
                <a:cs typeface="Georgia"/>
              </a:rPr>
              <a:t> </a:t>
            </a:r>
            <a:r>
              <a:rPr sz="1800" b="1" spc="-145" dirty="0">
                <a:latin typeface="Georgia"/>
                <a:cs typeface="Georgia"/>
              </a:rPr>
              <a:t>Method</a:t>
            </a:r>
            <a:endParaRPr sz="1800">
              <a:latin typeface="Georgia"/>
              <a:cs typeface="Georgia"/>
            </a:endParaRPr>
          </a:p>
          <a:p>
            <a:pPr marL="12700">
              <a:lnSpc>
                <a:spcPct val="100000"/>
              </a:lnSpc>
              <a:spcBef>
                <a:spcPts val="1430"/>
              </a:spcBef>
            </a:pPr>
            <a:r>
              <a:rPr sz="2000" spc="-35" dirty="0">
                <a:latin typeface="Georgia"/>
                <a:cs typeface="Georgia"/>
              </a:rPr>
              <a:t>The </a:t>
            </a:r>
            <a:r>
              <a:rPr sz="2000" spc="-40" dirty="0">
                <a:latin typeface="Georgia"/>
                <a:cs typeface="Georgia"/>
              </a:rPr>
              <a:t>method </a:t>
            </a:r>
            <a:r>
              <a:rPr sz="2000" spc="-20" dirty="0">
                <a:latin typeface="Georgia"/>
                <a:cs typeface="Georgia"/>
              </a:rPr>
              <a:t>items() returns </a:t>
            </a:r>
            <a:r>
              <a:rPr sz="2000" spc="-30" dirty="0">
                <a:latin typeface="Georgia"/>
                <a:cs typeface="Georgia"/>
              </a:rPr>
              <a:t>a </a:t>
            </a:r>
            <a:r>
              <a:rPr sz="2000" spc="-25" dirty="0">
                <a:latin typeface="Georgia"/>
                <a:cs typeface="Georgia"/>
              </a:rPr>
              <a:t>list </a:t>
            </a:r>
            <a:r>
              <a:rPr sz="2000" spc="-30" dirty="0">
                <a:latin typeface="Georgia"/>
                <a:cs typeface="Georgia"/>
              </a:rPr>
              <a:t>of </a:t>
            </a:r>
            <a:r>
              <a:rPr sz="2000" spc="-10" dirty="0">
                <a:latin typeface="Georgia"/>
                <a:cs typeface="Georgia"/>
              </a:rPr>
              <a:t>dict's </a:t>
            </a:r>
            <a:r>
              <a:rPr sz="2000" spc="-70" dirty="0">
                <a:latin typeface="Georgia"/>
                <a:cs typeface="Georgia"/>
              </a:rPr>
              <a:t>(key, </a:t>
            </a:r>
            <a:r>
              <a:rPr sz="2000" spc="-25" dirty="0">
                <a:latin typeface="Georgia"/>
                <a:cs typeface="Georgia"/>
              </a:rPr>
              <a:t>value) tuple</a:t>
            </a:r>
            <a:r>
              <a:rPr sz="2000" spc="-290" dirty="0">
                <a:latin typeface="Georgia"/>
                <a:cs typeface="Georgia"/>
              </a:rPr>
              <a:t> </a:t>
            </a:r>
            <a:r>
              <a:rPr sz="2000" spc="-40" dirty="0">
                <a:latin typeface="Georgia"/>
                <a:cs typeface="Georgia"/>
              </a:rPr>
              <a:t>pairs.</a:t>
            </a:r>
            <a:endParaRPr sz="2000">
              <a:latin typeface="Georgia"/>
              <a:cs typeface="Georgia"/>
            </a:endParaRPr>
          </a:p>
          <a:p>
            <a:pPr>
              <a:lnSpc>
                <a:spcPct val="100000"/>
              </a:lnSpc>
              <a:spcBef>
                <a:spcPts val="30"/>
              </a:spcBef>
            </a:pPr>
            <a:endParaRPr sz="2900">
              <a:latin typeface="Times New Roman"/>
              <a:cs typeface="Times New Roman"/>
            </a:endParaRPr>
          </a:p>
          <a:p>
            <a:pPr marL="12700">
              <a:lnSpc>
                <a:spcPct val="100000"/>
              </a:lnSpc>
            </a:pPr>
            <a:r>
              <a:rPr sz="2000" spc="-30" dirty="0">
                <a:latin typeface="Georgia"/>
                <a:cs typeface="Georgia"/>
              </a:rPr>
              <a:t>dict </a:t>
            </a:r>
            <a:r>
              <a:rPr sz="2000" spc="-180" dirty="0">
                <a:latin typeface="Georgia"/>
                <a:cs typeface="Georgia"/>
              </a:rPr>
              <a:t>= </a:t>
            </a:r>
            <a:r>
              <a:rPr sz="2000" spc="-60" dirty="0">
                <a:latin typeface="Georgia"/>
                <a:cs typeface="Georgia"/>
              </a:rPr>
              <a:t>{'Name': </a:t>
            </a:r>
            <a:r>
              <a:rPr sz="2000" spc="-45" dirty="0">
                <a:latin typeface="Georgia"/>
                <a:cs typeface="Georgia"/>
              </a:rPr>
              <a:t>'Zara', </a:t>
            </a:r>
            <a:r>
              <a:rPr sz="2000" spc="-80" dirty="0">
                <a:latin typeface="Georgia"/>
                <a:cs typeface="Georgia"/>
              </a:rPr>
              <a:t>'Age':</a:t>
            </a:r>
            <a:r>
              <a:rPr sz="2000" spc="-290" dirty="0">
                <a:latin typeface="Georgia"/>
                <a:cs typeface="Georgia"/>
              </a:rPr>
              <a:t> </a:t>
            </a:r>
            <a:r>
              <a:rPr sz="2000" spc="5" dirty="0">
                <a:latin typeface="Georgia"/>
                <a:cs typeface="Georgia"/>
              </a:rPr>
              <a:t>7}</a:t>
            </a:r>
            <a:endParaRPr sz="2000">
              <a:latin typeface="Georgia"/>
              <a:cs typeface="Georgia"/>
            </a:endParaRPr>
          </a:p>
          <a:p>
            <a:pPr>
              <a:lnSpc>
                <a:spcPct val="100000"/>
              </a:lnSpc>
              <a:spcBef>
                <a:spcPts val="25"/>
              </a:spcBef>
            </a:pPr>
            <a:endParaRPr sz="2900">
              <a:latin typeface="Times New Roman"/>
              <a:cs typeface="Times New Roman"/>
            </a:endParaRPr>
          </a:p>
          <a:p>
            <a:pPr marL="12700">
              <a:lnSpc>
                <a:spcPct val="100000"/>
              </a:lnSpc>
            </a:pPr>
            <a:r>
              <a:rPr sz="2000" spc="-40" dirty="0">
                <a:latin typeface="Georgia"/>
                <a:cs typeface="Georgia"/>
              </a:rPr>
              <a:t>Print </a:t>
            </a:r>
            <a:r>
              <a:rPr sz="2000" spc="15" dirty="0">
                <a:latin typeface="Georgia"/>
                <a:cs typeface="Georgia"/>
              </a:rPr>
              <a:t>( </a:t>
            </a:r>
            <a:r>
              <a:rPr sz="2000" spc="-65" dirty="0">
                <a:latin typeface="Georgia"/>
                <a:cs typeface="Georgia"/>
              </a:rPr>
              <a:t>"Value </a:t>
            </a:r>
            <a:r>
              <a:rPr sz="2000" spc="-100" dirty="0">
                <a:latin typeface="Georgia"/>
                <a:cs typeface="Georgia"/>
              </a:rPr>
              <a:t>: </a:t>
            </a:r>
            <a:r>
              <a:rPr sz="2000" spc="35" dirty="0">
                <a:latin typeface="Georgia"/>
                <a:cs typeface="Georgia"/>
              </a:rPr>
              <a:t>%s" </a:t>
            </a:r>
            <a:r>
              <a:rPr sz="2000" spc="145" dirty="0">
                <a:latin typeface="Georgia"/>
                <a:cs typeface="Georgia"/>
              </a:rPr>
              <a:t>%</a:t>
            </a:r>
            <a:r>
              <a:rPr sz="2000" spc="254" dirty="0">
                <a:latin typeface="Georgia"/>
                <a:cs typeface="Georgia"/>
              </a:rPr>
              <a:t> </a:t>
            </a:r>
            <a:r>
              <a:rPr sz="2000" spc="-25" dirty="0">
                <a:latin typeface="Georgia"/>
                <a:cs typeface="Georgia"/>
              </a:rPr>
              <a:t>dict.items())</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587" y="1363725"/>
            <a:ext cx="8836025" cy="4317365"/>
          </a:xfrm>
          <a:prstGeom prst="rect">
            <a:avLst/>
          </a:prstGeom>
        </p:spPr>
        <p:txBody>
          <a:bodyPr vert="horz" wrap="square" lIns="0" tIns="45085" rIns="0" bIns="0" rtlCol="0">
            <a:spAutoFit/>
          </a:bodyPr>
          <a:lstStyle/>
          <a:p>
            <a:pPr marL="355600" marR="5080" indent="-342900" algn="just">
              <a:lnSpc>
                <a:spcPct val="90100"/>
              </a:lnSpc>
              <a:spcBef>
                <a:spcPts val="355"/>
              </a:spcBef>
              <a:buFont typeface="Arial"/>
              <a:buChar char="•"/>
              <a:tabLst>
                <a:tab pos="355600" algn="l"/>
              </a:tabLst>
            </a:pPr>
            <a:r>
              <a:rPr sz="2200" b="1" spc="-145" dirty="0">
                <a:latin typeface="Georgia"/>
                <a:cs typeface="Georgia"/>
              </a:rPr>
              <a:t>Easy-to-learn: </a:t>
            </a:r>
            <a:r>
              <a:rPr sz="2200" spc="-45" dirty="0">
                <a:latin typeface="Georgia"/>
                <a:cs typeface="Georgia"/>
              </a:rPr>
              <a:t>Python </a:t>
            </a:r>
            <a:r>
              <a:rPr sz="2200" spc="-40" dirty="0">
                <a:latin typeface="Georgia"/>
                <a:cs typeface="Georgia"/>
              </a:rPr>
              <a:t>has </a:t>
            </a:r>
            <a:r>
              <a:rPr sz="2200" spc="5" dirty="0">
                <a:latin typeface="Georgia"/>
                <a:cs typeface="Georgia"/>
              </a:rPr>
              <a:t>few </a:t>
            </a:r>
            <a:r>
              <a:rPr sz="2200" spc="-25" dirty="0">
                <a:latin typeface="Georgia"/>
                <a:cs typeface="Georgia"/>
              </a:rPr>
              <a:t>keywords, </a:t>
            </a:r>
            <a:r>
              <a:rPr sz="2200" spc="-35" dirty="0">
                <a:latin typeface="Georgia"/>
                <a:cs typeface="Georgia"/>
              </a:rPr>
              <a:t>simple structure, </a:t>
            </a:r>
            <a:r>
              <a:rPr sz="2200" spc="-60" dirty="0">
                <a:latin typeface="Georgia"/>
                <a:cs typeface="Georgia"/>
              </a:rPr>
              <a:t>and </a:t>
            </a:r>
            <a:r>
              <a:rPr sz="2200" spc="-40" dirty="0">
                <a:latin typeface="Georgia"/>
                <a:cs typeface="Georgia"/>
              </a:rPr>
              <a:t>a  </a:t>
            </a:r>
            <a:r>
              <a:rPr sz="2200" spc="-20" dirty="0">
                <a:latin typeface="Georgia"/>
                <a:cs typeface="Georgia"/>
              </a:rPr>
              <a:t>clearly </a:t>
            </a:r>
            <a:r>
              <a:rPr sz="2200" spc="-35" dirty="0">
                <a:latin typeface="Georgia"/>
                <a:cs typeface="Georgia"/>
              </a:rPr>
              <a:t>defined </a:t>
            </a:r>
            <a:r>
              <a:rPr sz="2200" spc="-45" dirty="0">
                <a:latin typeface="Georgia"/>
                <a:cs typeface="Georgia"/>
              </a:rPr>
              <a:t>syntax. This </a:t>
            </a:r>
            <a:r>
              <a:rPr sz="2200" spc="-20" dirty="0">
                <a:latin typeface="Georgia"/>
                <a:cs typeface="Georgia"/>
              </a:rPr>
              <a:t>allows </a:t>
            </a:r>
            <a:r>
              <a:rPr sz="2200" spc="-25" dirty="0">
                <a:latin typeface="Georgia"/>
                <a:cs typeface="Georgia"/>
              </a:rPr>
              <a:t>the </a:t>
            </a:r>
            <a:r>
              <a:rPr sz="2200" spc="-30" dirty="0">
                <a:latin typeface="Georgia"/>
                <a:cs typeface="Georgia"/>
              </a:rPr>
              <a:t>student </a:t>
            </a:r>
            <a:r>
              <a:rPr sz="2200" spc="-35" dirty="0">
                <a:latin typeface="Georgia"/>
                <a:cs typeface="Georgia"/>
              </a:rPr>
              <a:t>to pick </a:t>
            </a:r>
            <a:r>
              <a:rPr sz="2200" spc="-50" dirty="0">
                <a:latin typeface="Georgia"/>
                <a:cs typeface="Georgia"/>
              </a:rPr>
              <a:t>up </a:t>
            </a:r>
            <a:r>
              <a:rPr sz="2200" spc="-25" dirty="0">
                <a:latin typeface="Georgia"/>
                <a:cs typeface="Georgia"/>
              </a:rPr>
              <a:t>the </a:t>
            </a:r>
            <a:r>
              <a:rPr sz="2200" spc="-40" dirty="0">
                <a:latin typeface="Georgia"/>
                <a:cs typeface="Georgia"/>
              </a:rPr>
              <a:t>language  </a:t>
            </a:r>
            <a:r>
              <a:rPr sz="2200" spc="-70" dirty="0">
                <a:latin typeface="Georgia"/>
                <a:cs typeface="Georgia"/>
              </a:rPr>
              <a:t>quickly.</a:t>
            </a:r>
            <a:endParaRPr sz="2200">
              <a:latin typeface="Georgia"/>
              <a:cs typeface="Georgia"/>
            </a:endParaRPr>
          </a:p>
          <a:p>
            <a:pPr marL="355600" marR="5080" indent="-342900" algn="just">
              <a:lnSpc>
                <a:spcPts val="2380"/>
              </a:lnSpc>
              <a:spcBef>
                <a:spcPts val="560"/>
              </a:spcBef>
              <a:buFont typeface="Arial"/>
              <a:buChar char="•"/>
              <a:tabLst>
                <a:tab pos="355600" algn="l"/>
              </a:tabLst>
            </a:pPr>
            <a:r>
              <a:rPr sz="2200" b="1" spc="-145" dirty="0">
                <a:latin typeface="Georgia"/>
                <a:cs typeface="Georgia"/>
              </a:rPr>
              <a:t>Easy-to-read: </a:t>
            </a:r>
            <a:r>
              <a:rPr sz="2200" spc="-45" dirty="0">
                <a:latin typeface="Georgia"/>
                <a:cs typeface="Georgia"/>
              </a:rPr>
              <a:t>Python </a:t>
            </a:r>
            <a:r>
              <a:rPr sz="2200" spc="-20" dirty="0">
                <a:latin typeface="Georgia"/>
                <a:cs typeface="Georgia"/>
              </a:rPr>
              <a:t>code is </a:t>
            </a:r>
            <a:r>
              <a:rPr sz="2200" spc="-40" dirty="0">
                <a:latin typeface="Georgia"/>
                <a:cs typeface="Georgia"/>
              </a:rPr>
              <a:t>more </a:t>
            </a:r>
            <a:r>
              <a:rPr sz="2200" spc="-20" dirty="0">
                <a:latin typeface="Georgia"/>
                <a:cs typeface="Georgia"/>
              </a:rPr>
              <a:t>clearly </a:t>
            </a:r>
            <a:r>
              <a:rPr sz="2200" spc="-35" dirty="0">
                <a:latin typeface="Georgia"/>
                <a:cs typeface="Georgia"/>
              </a:rPr>
              <a:t>defined </a:t>
            </a:r>
            <a:r>
              <a:rPr sz="2200" spc="-60" dirty="0">
                <a:latin typeface="Georgia"/>
                <a:cs typeface="Georgia"/>
              </a:rPr>
              <a:t>and </a:t>
            </a:r>
            <a:r>
              <a:rPr sz="2200" spc="-20" dirty="0">
                <a:latin typeface="Georgia"/>
                <a:cs typeface="Georgia"/>
              </a:rPr>
              <a:t>visible </a:t>
            </a:r>
            <a:r>
              <a:rPr sz="2200" spc="-35" dirty="0">
                <a:latin typeface="Georgia"/>
                <a:cs typeface="Georgia"/>
              </a:rPr>
              <a:t>to </a:t>
            </a:r>
            <a:r>
              <a:rPr sz="2200" spc="-25" dirty="0">
                <a:latin typeface="Georgia"/>
                <a:cs typeface="Georgia"/>
              </a:rPr>
              <a:t>the  </a:t>
            </a:r>
            <a:r>
              <a:rPr sz="2200" spc="-40" dirty="0">
                <a:latin typeface="Georgia"/>
                <a:cs typeface="Georgia"/>
              </a:rPr>
              <a:t>eyes.</a:t>
            </a:r>
            <a:endParaRPr sz="2200">
              <a:latin typeface="Georgia"/>
              <a:cs typeface="Georgia"/>
            </a:endParaRPr>
          </a:p>
          <a:p>
            <a:pPr marL="355600" indent="-342900">
              <a:lnSpc>
                <a:spcPct val="100000"/>
              </a:lnSpc>
              <a:spcBef>
                <a:spcPts val="225"/>
              </a:spcBef>
              <a:buFont typeface="Arial"/>
              <a:buChar char="•"/>
              <a:tabLst>
                <a:tab pos="354965" algn="l"/>
                <a:tab pos="355600" algn="l"/>
              </a:tabLst>
            </a:pPr>
            <a:r>
              <a:rPr sz="2200" b="1" spc="-150" dirty="0">
                <a:latin typeface="Georgia"/>
                <a:cs typeface="Georgia"/>
              </a:rPr>
              <a:t>Easy-to-maintain: </a:t>
            </a:r>
            <a:r>
              <a:rPr sz="2200" spc="-35" dirty="0">
                <a:latin typeface="Georgia"/>
                <a:cs typeface="Georgia"/>
              </a:rPr>
              <a:t>Python's </a:t>
            </a:r>
            <a:r>
              <a:rPr sz="2200" spc="-25" dirty="0">
                <a:latin typeface="Georgia"/>
                <a:cs typeface="Georgia"/>
              </a:rPr>
              <a:t>source code is </a:t>
            </a:r>
            <a:r>
              <a:rPr sz="2200" spc="-40" dirty="0">
                <a:latin typeface="Georgia"/>
                <a:cs typeface="Georgia"/>
              </a:rPr>
              <a:t>fairly</a:t>
            </a:r>
            <a:r>
              <a:rPr sz="2200" spc="50" dirty="0">
                <a:latin typeface="Georgia"/>
                <a:cs typeface="Georgia"/>
              </a:rPr>
              <a:t> </a:t>
            </a:r>
            <a:r>
              <a:rPr sz="2200" spc="-55" dirty="0">
                <a:latin typeface="Georgia"/>
                <a:cs typeface="Georgia"/>
              </a:rPr>
              <a:t>easy-to-maintain.</a:t>
            </a:r>
            <a:endParaRPr sz="2200">
              <a:latin typeface="Georgia"/>
              <a:cs typeface="Georgia"/>
            </a:endParaRPr>
          </a:p>
          <a:p>
            <a:pPr marL="355600" marR="5080" indent="-342900" algn="just">
              <a:lnSpc>
                <a:spcPct val="90000"/>
              </a:lnSpc>
              <a:spcBef>
                <a:spcPts val="530"/>
              </a:spcBef>
              <a:buFont typeface="Arial"/>
              <a:buChar char="•"/>
              <a:tabLst>
                <a:tab pos="355600" algn="l"/>
              </a:tabLst>
            </a:pPr>
            <a:r>
              <a:rPr sz="2200" b="1" spc="-240" dirty="0">
                <a:latin typeface="Georgia"/>
                <a:cs typeface="Georgia"/>
              </a:rPr>
              <a:t>A </a:t>
            </a:r>
            <a:r>
              <a:rPr sz="2200" b="1" spc="-150" dirty="0">
                <a:latin typeface="Georgia"/>
                <a:cs typeface="Georgia"/>
              </a:rPr>
              <a:t>broad </a:t>
            </a:r>
            <a:r>
              <a:rPr sz="2200" b="1" spc="-140" dirty="0">
                <a:latin typeface="Georgia"/>
                <a:cs typeface="Georgia"/>
              </a:rPr>
              <a:t>standard </a:t>
            </a:r>
            <a:r>
              <a:rPr sz="2200" b="1" spc="-130" dirty="0">
                <a:latin typeface="Georgia"/>
                <a:cs typeface="Georgia"/>
              </a:rPr>
              <a:t>library: </a:t>
            </a:r>
            <a:r>
              <a:rPr sz="2200" spc="-35" dirty="0">
                <a:latin typeface="Georgia"/>
                <a:cs typeface="Georgia"/>
              </a:rPr>
              <a:t>Python's </a:t>
            </a:r>
            <a:r>
              <a:rPr sz="2200" spc="-40" dirty="0">
                <a:latin typeface="Georgia"/>
                <a:cs typeface="Georgia"/>
              </a:rPr>
              <a:t>bulk of </a:t>
            </a:r>
            <a:r>
              <a:rPr sz="2200" spc="-25" dirty="0">
                <a:latin typeface="Georgia"/>
                <a:cs typeface="Georgia"/>
              </a:rPr>
              <a:t>the library </a:t>
            </a:r>
            <a:r>
              <a:rPr sz="2200" spc="-20" dirty="0">
                <a:latin typeface="Georgia"/>
                <a:cs typeface="Georgia"/>
              </a:rPr>
              <a:t>is </a:t>
            </a:r>
            <a:r>
              <a:rPr sz="2200" dirty="0">
                <a:latin typeface="Georgia"/>
                <a:cs typeface="Georgia"/>
              </a:rPr>
              <a:t>very  </a:t>
            </a:r>
            <a:r>
              <a:rPr sz="2200" spc="-25" dirty="0">
                <a:latin typeface="Georgia"/>
                <a:cs typeface="Georgia"/>
              </a:rPr>
              <a:t>portable </a:t>
            </a:r>
            <a:r>
              <a:rPr sz="2200" spc="-55" dirty="0">
                <a:latin typeface="Georgia"/>
                <a:cs typeface="Georgia"/>
              </a:rPr>
              <a:t>and </a:t>
            </a:r>
            <a:r>
              <a:rPr sz="2200" spc="-40" dirty="0">
                <a:latin typeface="Georgia"/>
                <a:cs typeface="Georgia"/>
              </a:rPr>
              <a:t>cross-platform </a:t>
            </a:r>
            <a:r>
              <a:rPr sz="2200" spc="-35" dirty="0">
                <a:latin typeface="Georgia"/>
                <a:cs typeface="Georgia"/>
              </a:rPr>
              <a:t>compatible </a:t>
            </a:r>
            <a:r>
              <a:rPr sz="2200" spc="-50" dirty="0">
                <a:latin typeface="Georgia"/>
                <a:cs typeface="Georgia"/>
              </a:rPr>
              <a:t>on </a:t>
            </a:r>
            <a:r>
              <a:rPr sz="2200" spc="-204" dirty="0">
                <a:latin typeface="Georgia"/>
                <a:cs typeface="Georgia"/>
              </a:rPr>
              <a:t>UNIX, </a:t>
            </a:r>
            <a:r>
              <a:rPr sz="2200" spc="-55" dirty="0">
                <a:latin typeface="Georgia"/>
                <a:cs typeface="Georgia"/>
              </a:rPr>
              <a:t>Windows, </a:t>
            </a:r>
            <a:r>
              <a:rPr sz="2200" spc="-60" dirty="0">
                <a:latin typeface="Georgia"/>
                <a:cs typeface="Georgia"/>
              </a:rPr>
              <a:t>and  </a:t>
            </a:r>
            <a:r>
              <a:rPr sz="2200" spc="-75" dirty="0">
                <a:latin typeface="Georgia"/>
                <a:cs typeface="Georgia"/>
              </a:rPr>
              <a:t>Macintosh.</a:t>
            </a:r>
            <a:endParaRPr sz="2200">
              <a:latin typeface="Georgia"/>
              <a:cs typeface="Georgia"/>
            </a:endParaRPr>
          </a:p>
          <a:p>
            <a:pPr marL="355600" marR="5715" indent="-342900" algn="just">
              <a:lnSpc>
                <a:spcPts val="2380"/>
              </a:lnSpc>
              <a:spcBef>
                <a:spcPts val="560"/>
              </a:spcBef>
              <a:buFont typeface="Arial"/>
              <a:buChar char="•"/>
              <a:tabLst>
                <a:tab pos="355600" algn="l"/>
              </a:tabLst>
            </a:pPr>
            <a:r>
              <a:rPr sz="2200" b="1" spc="-140" dirty="0">
                <a:latin typeface="Georgia"/>
                <a:cs typeface="Georgia"/>
              </a:rPr>
              <a:t>Interactive </a:t>
            </a:r>
            <a:r>
              <a:rPr sz="2200" b="1" spc="-200" dirty="0">
                <a:latin typeface="Georgia"/>
                <a:cs typeface="Georgia"/>
              </a:rPr>
              <a:t>Mode: </a:t>
            </a:r>
            <a:r>
              <a:rPr sz="2200" spc="-40" dirty="0">
                <a:latin typeface="Georgia"/>
                <a:cs typeface="Georgia"/>
              </a:rPr>
              <a:t>Python has </a:t>
            </a:r>
            <a:r>
              <a:rPr sz="2200" spc="-25" dirty="0">
                <a:latin typeface="Georgia"/>
                <a:cs typeface="Georgia"/>
              </a:rPr>
              <a:t>support </a:t>
            </a:r>
            <a:r>
              <a:rPr sz="2200" spc="-35" dirty="0">
                <a:latin typeface="Georgia"/>
                <a:cs typeface="Georgia"/>
              </a:rPr>
              <a:t>for </a:t>
            </a:r>
            <a:r>
              <a:rPr sz="2200" spc="-60" dirty="0">
                <a:latin typeface="Georgia"/>
                <a:cs typeface="Georgia"/>
              </a:rPr>
              <a:t>an </a:t>
            </a:r>
            <a:r>
              <a:rPr sz="2200" spc="-30" dirty="0">
                <a:latin typeface="Georgia"/>
                <a:cs typeface="Georgia"/>
              </a:rPr>
              <a:t>interactive </a:t>
            </a:r>
            <a:r>
              <a:rPr sz="2200" spc="-45" dirty="0">
                <a:latin typeface="Georgia"/>
                <a:cs typeface="Georgia"/>
              </a:rPr>
              <a:t>mode </a:t>
            </a:r>
            <a:r>
              <a:rPr sz="2200" spc="-30" dirty="0">
                <a:latin typeface="Georgia"/>
                <a:cs typeface="Georgia"/>
              </a:rPr>
              <a:t>which  </a:t>
            </a:r>
            <a:r>
              <a:rPr sz="2200" spc="-20" dirty="0">
                <a:latin typeface="Georgia"/>
                <a:cs typeface="Georgia"/>
              </a:rPr>
              <a:t>allows </a:t>
            </a:r>
            <a:r>
              <a:rPr sz="2200" spc="-40" dirty="0">
                <a:latin typeface="Georgia"/>
                <a:cs typeface="Georgia"/>
              </a:rPr>
              <a:t>interactive </a:t>
            </a:r>
            <a:r>
              <a:rPr sz="2200" spc="-30" dirty="0">
                <a:latin typeface="Georgia"/>
                <a:cs typeface="Georgia"/>
              </a:rPr>
              <a:t>testing </a:t>
            </a:r>
            <a:r>
              <a:rPr sz="2200" spc="-60" dirty="0">
                <a:latin typeface="Georgia"/>
                <a:cs typeface="Georgia"/>
              </a:rPr>
              <a:t>and </a:t>
            </a:r>
            <a:r>
              <a:rPr sz="2200" spc="-40" dirty="0">
                <a:latin typeface="Georgia"/>
                <a:cs typeface="Georgia"/>
              </a:rPr>
              <a:t>debugging of </a:t>
            </a:r>
            <a:r>
              <a:rPr sz="2200" spc="-30" dirty="0">
                <a:latin typeface="Georgia"/>
                <a:cs typeface="Georgia"/>
              </a:rPr>
              <a:t>snippets </a:t>
            </a:r>
            <a:r>
              <a:rPr sz="2200" spc="-40" dirty="0">
                <a:latin typeface="Georgia"/>
                <a:cs typeface="Georgia"/>
              </a:rPr>
              <a:t>of</a:t>
            </a:r>
            <a:r>
              <a:rPr sz="2200" spc="60" dirty="0">
                <a:latin typeface="Georgia"/>
                <a:cs typeface="Georgia"/>
              </a:rPr>
              <a:t> </a:t>
            </a:r>
            <a:r>
              <a:rPr sz="2200" spc="-50" dirty="0">
                <a:latin typeface="Georgia"/>
                <a:cs typeface="Georgia"/>
              </a:rPr>
              <a:t>code.</a:t>
            </a:r>
            <a:endParaRPr sz="2200">
              <a:latin typeface="Georgia"/>
              <a:cs typeface="Georgia"/>
            </a:endParaRPr>
          </a:p>
          <a:p>
            <a:pPr marL="355600" indent="-342900">
              <a:lnSpc>
                <a:spcPts val="2510"/>
              </a:lnSpc>
              <a:spcBef>
                <a:spcPts val="225"/>
              </a:spcBef>
              <a:buFont typeface="Arial"/>
              <a:buChar char="•"/>
              <a:tabLst>
                <a:tab pos="354965" algn="l"/>
                <a:tab pos="355600" algn="l"/>
              </a:tabLst>
            </a:pPr>
            <a:r>
              <a:rPr sz="2200" b="1" spc="-145" dirty="0">
                <a:latin typeface="Georgia"/>
                <a:cs typeface="Georgia"/>
              </a:rPr>
              <a:t>Portable: </a:t>
            </a:r>
            <a:r>
              <a:rPr sz="2200" spc="-45" dirty="0">
                <a:latin typeface="Georgia"/>
                <a:cs typeface="Georgia"/>
              </a:rPr>
              <a:t>Python can </a:t>
            </a:r>
            <a:r>
              <a:rPr sz="2200" spc="-40" dirty="0">
                <a:latin typeface="Georgia"/>
                <a:cs typeface="Georgia"/>
              </a:rPr>
              <a:t>run </a:t>
            </a:r>
            <a:r>
              <a:rPr sz="2200" spc="-50" dirty="0">
                <a:latin typeface="Georgia"/>
                <a:cs typeface="Georgia"/>
              </a:rPr>
              <a:t>on </a:t>
            </a:r>
            <a:r>
              <a:rPr sz="2200" spc="-40" dirty="0">
                <a:latin typeface="Georgia"/>
                <a:cs typeface="Georgia"/>
              </a:rPr>
              <a:t>a </a:t>
            </a:r>
            <a:r>
              <a:rPr sz="2200" dirty="0">
                <a:latin typeface="Georgia"/>
                <a:cs typeface="Georgia"/>
              </a:rPr>
              <a:t>wide </a:t>
            </a:r>
            <a:r>
              <a:rPr sz="2200" spc="-15" dirty="0">
                <a:latin typeface="Georgia"/>
                <a:cs typeface="Georgia"/>
              </a:rPr>
              <a:t>variety </a:t>
            </a:r>
            <a:r>
              <a:rPr sz="2200" spc="-40" dirty="0">
                <a:latin typeface="Georgia"/>
                <a:cs typeface="Georgia"/>
              </a:rPr>
              <a:t>of </a:t>
            </a:r>
            <a:r>
              <a:rPr sz="2200" spc="-30" dirty="0">
                <a:latin typeface="Georgia"/>
                <a:cs typeface="Georgia"/>
              </a:rPr>
              <a:t>hardware </a:t>
            </a:r>
            <a:r>
              <a:rPr sz="2200" spc="-40" dirty="0">
                <a:latin typeface="Georgia"/>
                <a:cs typeface="Georgia"/>
              </a:rPr>
              <a:t>platforms</a:t>
            </a:r>
            <a:r>
              <a:rPr sz="2200" spc="-25" dirty="0">
                <a:latin typeface="Georgia"/>
                <a:cs typeface="Georgia"/>
              </a:rPr>
              <a:t> </a:t>
            </a:r>
            <a:r>
              <a:rPr sz="2200" spc="-60" dirty="0">
                <a:latin typeface="Georgia"/>
                <a:cs typeface="Georgia"/>
              </a:rPr>
              <a:t>and</a:t>
            </a:r>
            <a:endParaRPr sz="2200">
              <a:latin typeface="Georgia"/>
              <a:cs typeface="Georgia"/>
            </a:endParaRPr>
          </a:p>
          <a:p>
            <a:pPr marL="355600">
              <a:lnSpc>
                <a:spcPts val="2510"/>
              </a:lnSpc>
            </a:pPr>
            <a:r>
              <a:rPr sz="2200" spc="-40" dirty="0">
                <a:latin typeface="Georgia"/>
                <a:cs typeface="Georgia"/>
              </a:rPr>
              <a:t>has </a:t>
            </a:r>
            <a:r>
              <a:rPr sz="2200" spc="-30" dirty="0">
                <a:latin typeface="Georgia"/>
                <a:cs typeface="Georgia"/>
              </a:rPr>
              <a:t>the </a:t>
            </a:r>
            <a:r>
              <a:rPr sz="2200" spc="-40" dirty="0">
                <a:latin typeface="Georgia"/>
                <a:cs typeface="Georgia"/>
              </a:rPr>
              <a:t>same </a:t>
            </a:r>
            <a:r>
              <a:rPr sz="2200" spc="-35" dirty="0">
                <a:latin typeface="Georgia"/>
                <a:cs typeface="Georgia"/>
              </a:rPr>
              <a:t>interface </a:t>
            </a:r>
            <a:r>
              <a:rPr sz="2200" spc="-50" dirty="0">
                <a:latin typeface="Georgia"/>
                <a:cs typeface="Georgia"/>
              </a:rPr>
              <a:t>on </a:t>
            </a:r>
            <a:r>
              <a:rPr sz="2200" spc="-40" dirty="0">
                <a:latin typeface="Georgia"/>
                <a:cs typeface="Georgia"/>
              </a:rPr>
              <a:t>all</a:t>
            </a:r>
            <a:r>
              <a:rPr sz="2200" dirty="0">
                <a:latin typeface="Georgia"/>
                <a:cs typeface="Georgia"/>
              </a:rPr>
              <a:t> </a:t>
            </a:r>
            <a:r>
              <a:rPr sz="2200" spc="-50" dirty="0">
                <a:latin typeface="Georgia"/>
                <a:cs typeface="Georgia"/>
              </a:rPr>
              <a:t>platforms.</a:t>
            </a:r>
            <a:endParaRPr sz="2200">
              <a:latin typeface="Georgia"/>
              <a:cs typeface="Georgia"/>
            </a:endParaRPr>
          </a:p>
        </p:txBody>
      </p:sp>
      <p:sp>
        <p:nvSpPr>
          <p:cNvPr id="3" name="object 3"/>
          <p:cNvSpPr/>
          <p:nvPr/>
        </p:nvSpPr>
        <p:spPr>
          <a:xfrm>
            <a:off x="0" y="800100"/>
            <a:ext cx="880872" cy="1234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2">
                    <a:lumMod val="60000"/>
                    <a:lumOff val="40000"/>
                  </a:schemeClr>
                </a:solidFill>
                <a:latin typeface="Arial"/>
                <a:cs typeface="Arial"/>
              </a:rPr>
              <a:t>DYPSOM</a:t>
            </a:r>
          </a:p>
        </p:txBody>
      </p:sp>
      <p:sp>
        <p:nvSpPr>
          <p:cNvPr id="8" name="object 8"/>
          <p:cNvSpPr txBox="1">
            <a:spLocks noGrp="1"/>
          </p:cNvSpPr>
          <p:nvPr>
            <p:ph type="title"/>
          </p:nvPr>
        </p:nvSpPr>
        <p:spPr>
          <a:xfrm>
            <a:off x="151587" y="406349"/>
            <a:ext cx="229997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0" dirty="0">
                <a:solidFill>
                  <a:srgbClr val="000000"/>
                </a:solidFill>
                <a:latin typeface="Georgia"/>
                <a:cs typeface="Georgia"/>
              </a:rPr>
              <a:t> </a:t>
            </a:r>
            <a:r>
              <a:rPr sz="2400" b="1" spc="-170" dirty="0">
                <a:solidFill>
                  <a:srgbClr val="000000"/>
                </a:solidFill>
                <a:latin typeface="Georgia"/>
                <a:cs typeface="Georgia"/>
              </a:rPr>
              <a:t>Features</a:t>
            </a:r>
            <a:endParaRPr sz="2400">
              <a:latin typeface="Georgia"/>
              <a:cs typeface="Georgia"/>
            </a:endParaRPr>
          </a:p>
        </p:txBody>
      </p:sp>
      <p:sp>
        <p:nvSpPr>
          <p:cNvPr id="9" name="Date Placeholder 8"/>
          <p:cNvSpPr>
            <a:spLocks noGrp="1"/>
          </p:cNvSpPr>
          <p:nvPr>
            <p:ph type="dt" sz="half" idx="10"/>
          </p:nvPr>
        </p:nvSpPr>
        <p:spPr/>
        <p:txBody>
          <a:bodyPr/>
          <a:lstStyle/>
          <a:p>
            <a:fld id="{B3FBAEAC-129F-4974-9D1D-72476B58D04A}"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7BFED66-27F0-4652-BDBD-1250CE87277F}"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120</a:t>
            </a:fld>
            <a:endParaRPr lang="en-US"/>
          </a:p>
        </p:txBody>
      </p:sp>
      <p:sp>
        <p:nvSpPr>
          <p:cNvPr id="3" name="object 3"/>
          <p:cNvSpPr txBox="1"/>
          <p:nvPr/>
        </p:nvSpPr>
        <p:spPr>
          <a:xfrm>
            <a:off x="383540" y="3089275"/>
            <a:ext cx="3665854" cy="1062990"/>
          </a:xfrm>
          <a:prstGeom prst="rect">
            <a:avLst/>
          </a:prstGeom>
        </p:spPr>
        <p:txBody>
          <a:bodyPr vert="horz" wrap="square" lIns="0" tIns="13335" rIns="0" bIns="0" rtlCol="0">
            <a:spAutoFit/>
          </a:bodyPr>
          <a:lstStyle/>
          <a:p>
            <a:pPr marL="12700">
              <a:lnSpc>
                <a:spcPct val="100000"/>
              </a:lnSpc>
              <a:spcBef>
                <a:spcPts val="105"/>
              </a:spcBef>
            </a:pPr>
            <a:r>
              <a:rPr sz="2000" spc="-30" dirty="0">
                <a:latin typeface="Georgia"/>
                <a:cs typeface="Georgia"/>
              </a:rPr>
              <a:t>dict </a:t>
            </a:r>
            <a:r>
              <a:rPr sz="2000" spc="-180" dirty="0">
                <a:latin typeface="Georgia"/>
                <a:cs typeface="Georgia"/>
              </a:rPr>
              <a:t>= </a:t>
            </a:r>
            <a:r>
              <a:rPr sz="2000" spc="-60" dirty="0">
                <a:latin typeface="Georgia"/>
                <a:cs typeface="Georgia"/>
              </a:rPr>
              <a:t>{'Name': </a:t>
            </a:r>
            <a:r>
              <a:rPr sz="2000" spc="-45" dirty="0">
                <a:latin typeface="Georgia"/>
                <a:cs typeface="Georgia"/>
              </a:rPr>
              <a:t>'Zara', </a:t>
            </a:r>
            <a:r>
              <a:rPr sz="2000" spc="-80" dirty="0">
                <a:latin typeface="Georgia"/>
                <a:cs typeface="Georgia"/>
              </a:rPr>
              <a:t>'Age':</a:t>
            </a:r>
            <a:r>
              <a:rPr sz="2000" spc="-295" dirty="0">
                <a:latin typeface="Georgia"/>
                <a:cs typeface="Georgia"/>
              </a:rPr>
              <a:t> </a:t>
            </a:r>
            <a:r>
              <a:rPr sz="2000" spc="5" dirty="0">
                <a:latin typeface="Georgia"/>
                <a:cs typeface="Georgia"/>
              </a:rPr>
              <a:t>7}</a:t>
            </a:r>
            <a:endParaRPr sz="2000">
              <a:latin typeface="Georgia"/>
              <a:cs typeface="Georgia"/>
            </a:endParaRPr>
          </a:p>
          <a:p>
            <a:pPr>
              <a:lnSpc>
                <a:spcPct val="100000"/>
              </a:lnSpc>
              <a:spcBef>
                <a:spcPts val="25"/>
              </a:spcBef>
            </a:pPr>
            <a:endParaRPr sz="2900">
              <a:latin typeface="Times New Roman"/>
              <a:cs typeface="Times New Roman"/>
            </a:endParaRPr>
          </a:p>
          <a:p>
            <a:pPr marL="12700">
              <a:lnSpc>
                <a:spcPct val="100000"/>
              </a:lnSpc>
            </a:pPr>
            <a:r>
              <a:rPr sz="2000" spc="-30" dirty="0">
                <a:latin typeface="Georgia"/>
                <a:cs typeface="Georgia"/>
              </a:rPr>
              <a:t>print </a:t>
            </a:r>
            <a:r>
              <a:rPr sz="2000" spc="-55" dirty="0">
                <a:latin typeface="Georgia"/>
                <a:cs typeface="Georgia"/>
              </a:rPr>
              <a:t>("Value </a:t>
            </a:r>
            <a:r>
              <a:rPr sz="2000" spc="-100" dirty="0">
                <a:latin typeface="Georgia"/>
                <a:cs typeface="Georgia"/>
              </a:rPr>
              <a:t>: </a:t>
            </a:r>
            <a:r>
              <a:rPr sz="2000" spc="35" dirty="0">
                <a:latin typeface="Georgia"/>
                <a:cs typeface="Georgia"/>
              </a:rPr>
              <a:t>%s" </a:t>
            </a:r>
            <a:r>
              <a:rPr sz="2000" spc="145" dirty="0">
                <a:latin typeface="Georgia"/>
                <a:cs typeface="Georgia"/>
              </a:rPr>
              <a:t>%</a:t>
            </a:r>
            <a:r>
              <a:rPr sz="2000" spc="229" dirty="0">
                <a:latin typeface="Georgia"/>
                <a:cs typeface="Georgia"/>
              </a:rPr>
              <a:t> </a:t>
            </a:r>
            <a:r>
              <a:rPr sz="2000" spc="-20" dirty="0">
                <a:latin typeface="Georgia"/>
                <a:cs typeface="Georgia"/>
              </a:rPr>
              <a:t>dict.keys())</a:t>
            </a:r>
            <a:endParaRPr sz="2000">
              <a:latin typeface="Georgia"/>
              <a:cs typeface="Georgia"/>
            </a:endParaRPr>
          </a:p>
        </p:txBody>
      </p:sp>
      <p:sp>
        <p:nvSpPr>
          <p:cNvPr id="4" name="object 4"/>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5" name="object 5"/>
          <p:cNvSpPr txBox="1"/>
          <p:nvPr/>
        </p:nvSpPr>
        <p:spPr>
          <a:xfrm>
            <a:off x="383540" y="1170178"/>
            <a:ext cx="7917180" cy="786765"/>
          </a:xfrm>
          <a:prstGeom prst="rect">
            <a:avLst/>
          </a:prstGeom>
        </p:spPr>
        <p:txBody>
          <a:bodyPr vert="horz" wrap="square" lIns="0" tIns="12700" rIns="0" bIns="0" rtlCol="0">
            <a:spAutoFit/>
          </a:bodyPr>
          <a:lstStyle/>
          <a:p>
            <a:pPr marL="88900">
              <a:lnSpc>
                <a:spcPct val="100000"/>
              </a:lnSpc>
              <a:spcBef>
                <a:spcPts val="100"/>
              </a:spcBef>
            </a:pPr>
            <a:r>
              <a:rPr sz="1800" b="1" spc="-90" dirty="0">
                <a:latin typeface="Georgia"/>
                <a:cs typeface="Georgia"/>
              </a:rPr>
              <a:t>keys()</a:t>
            </a:r>
            <a:r>
              <a:rPr sz="1800" b="1" spc="-85" dirty="0">
                <a:latin typeface="Georgia"/>
                <a:cs typeface="Georgia"/>
              </a:rPr>
              <a:t> </a:t>
            </a:r>
            <a:r>
              <a:rPr sz="1800" b="1" spc="-145" dirty="0">
                <a:latin typeface="Georgia"/>
                <a:cs typeface="Georgia"/>
              </a:rPr>
              <a:t>Method</a:t>
            </a:r>
            <a:endParaRPr sz="1800">
              <a:latin typeface="Georgia"/>
              <a:cs typeface="Georgia"/>
            </a:endParaRPr>
          </a:p>
          <a:p>
            <a:pPr marL="12700">
              <a:lnSpc>
                <a:spcPct val="100000"/>
              </a:lnSpc>
              <a:spcBef>
                <a:spcPts val="1430"/>
              </a:spcBef>
            </a:pPr>
            <a:r>
              <a:rPr sz="2000" spc="-35" dirty="0">
                <a:latin typeface="Georgia"/>
                <a:cs typeface="Georgia"/>
              </a:rPr>
              <a:t>The </a:t>
            </a:r>
            <a:r>
              <a:rPr sz="2000" spc="-40" dirty="0">
                <a:latin typeface="Georgia"/>
                <a:cs typeface="Georgia"/>
              </a:rPr>
              <a:t>method </a:t>
            </a:r>
            <a:r>
              <a:rPr sz="2000" spc="-10" dirty="0">
                <a:latin typeface="Georgia"/>
                <a:cs typeface="Georgia"/>
              </a:rPr>
              <a:t>keys() </a:t>
            </a:r>
            <a:r>
              <a:rPr sz="2000" spc="-20" dirty="0">
                <a:latin typeface="Georgia"/>
                <a:cs typeface="Georgia"/>
              </a:rPr>
              <a:t>returns </a:t>
            </a:r>
            <a:r>
              <a:rPr sz="2000" spc="-30" dirty="0">
                <a:latin typeface="Georgia"/>
                <a:cs typeface="Georgia"/>
              </a:rPr>
              <a:t>a </a:t>
            </a:r>
            <a:r>
              <a:rPr sz="2000" spc="-25" dirty="0">
                <a:latin typeface="Georgia"/>
                <a:cs typeface="Georgia"/>
              </a:rPr>
              <a:t>list </a:t>
            </a:r>
            <a:r>
              <a:rPr sz="2000" spc="-30" dirty="0">
                <a:latin typeface="Georgia"/>
                <a:cs typeface="Georgia"/>
              </a:rPr>
              <a:t>of </a:t>
            </a:r>
            <a:r>
              <a:rPr sz="2000" spc="-35" dirty="0">
                <a:latin typeface="Georgia"/>
                <a:cs typeface="Georgia"/>
              </a:rPr>
              <a:t>all </a:t>
            </a:r>
            <a:r>
              <a:rPr sz="2000" spc="-20" dirty="0">
                <a:latin typeface="Georgia"/>
                <a:cs typeface="Georgia"/>
              </a:rPr>
              <a:t>the </a:t>
            </a:r>
            <a:r>
              <a:rPr sz="2000" spc="-35" dirty="0">
                <a:latin typeface="Georgia"/>
                <a:cs typeface="Georgia"/>
              </a:rPr>
              <a:t>available </a:t>
            </a:r>
            <a:r>
              <a:rPr sz="2000" spc="-25" dirty="0">
                <a:latin typeface="Georgia"/>
                <a:cs typeface="Georgia"/>
              </a:rPr>
              <a:t>keys </a:t>
            </a:r>
            <a:r>
              <a:rPr sz="2000" spc="-50" dirty="0">
                <a:latin typeface="Georgia"/>
                <a:cs typeface="Georgia"/>
              </a:rPr>
              <a:t>in </a:t>
            </a:r>
            <a:r>
              <a:rPr sz="2000" spc="-20" dirty="0">
                <a:latin typeface="Georgia"/>
                <a:cs typeface="Georgia"/>
              </a:rPr>
              <a:t>the</a:t>
            </a:r>
            <a:r>
              <a:rPr sz="2000" spc="-320" dirty="0">
                <a:latin typeface="Georgia"/>
                <a:cs typeface="Georgia"/>
              </a:rPr>
              <a:t> </a:t>
            </a:r>
            <a:r>
              <a:rPr sz="2000" spc="-50" dirty="0">
                <a:latin typeface="Georgia"/>
                <a:cs typeface="Georgia"/>
              </a:rPr>
              <a:t>dictionary.</a:t>
            </a:r>
            <a:endParaRPr sz="20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idx="1"/>
          </p:nvPr>
        </p:nvSpPr>
        <p:spPr>
          <a:xfrm>
            <a:off x="457200" y="1600200"/>
            <a:ext cx="8229600" cy="3682547"/>
          </a:xfrm>
          <a:prstGeom prst="rect">
            <a:avLst/>
          </a:prstGeom>
        </p:spPr>
        <p:txBody>
          <a:bodyPr vert="horz" wrap="square" lIns="0" tIns="12700" rIns="0" bIns="0" rtlCol="0">
            <a:spAutoFit/>
          </a:bodyPr>
          <a:lstStyle/>
          <a:p>
            <a:pPr marL="90170">
              <a:lnSpc>
                <a:spcPct val="100000"/>
              </a:lnSpc>
              <a:spcBef>
                <a:spcPts val="100"/>
              </a:spcBef>
            </a:pPr>
            <a:r>
              <a:rPr sz="2800" spc="-95" dirty="0"/>
              <a:t>values()</a:t>
            </a:r>
            <a:r>
              <a:rPr sz="2800" spc="-85" dirty="0"/>
              <a:t> </a:t>
            </a:r>
            <a:r>
              <a:rPr sz="2800" spc="-145" dirty="0"/>
              <a:t>Method</a:t>
            </a:r>
            <a:endParaRPr sz="2800"/>
          </a:p>
          <a:p>
            <a:pPr marL="13970" marR="5080">
              <a:lnSpc>
                <a:spcPct val="100000"/>
              </a:lnSpc>
              <a:spcBef>
                <a:spcPts val="1430"/>
              </a:spcBef>
            </a:pPr>
            <a:r>
              <a:rPr b="0" spc="-35" dirty="0">
                <a:latin typeface="Georgia"/>
                <a:cs typeface="Georgia"/>
              </a:rPr>
              <a:t>The </a:t>
            </a:r>
            <a:r>
              <a:rPr b="0" spc="-45" dirty="0">
                <a:latin typeface="Georgia"/>
                <a:cs typeface="Georgia"/>
              </a:rPr>
              <a:t>method </a:t>
            </a:r>
            <a:r>
              <a:rPr b="0" spc="-20" dirty="0">
                <a:latin typeface="Georgia"/>
                <a:cs typeface="Georgia"/>
              </a:rPr>
              <a:t>values() </a:t>
            </a:r>
            <a:r>
              <a:rPr b="0" spc="-25" dirty="0">
                <a:latin typeface="Georgia"/>
                <a:cs typeface="Georgia"/>
              </a:rPr>
              <a:t>returns </a:t>
            </a:r>
            <a:r>
              <a:rPr b="0" spc="-30" dirty="0">
                <a:latin typeface="Georgia"/>
                <a:cs typeface="Georgia"/>
              </a:rPr>
              <a:t>a </a:t>
            </a:r>
            <a:r>
              <a:rPr b="0" spc="-25" dirty="0">
                <a:latin typeface="Georgia"/>
                <a:cs typeface="Georgia"/>
              </a:rPr>
              <a:t>list </a:t>
            </a:r>
            <a:r>
              <a:rPr b="0" spc="-35" dirty="0">
                <a:latin typeface="Georgia"/>
                <a:cs typeface="Georgia"/>
              </a:rPr>
              <a:t>of </a:t>
            </a:r>
            <a:r>
              <a:rPr b="0" spc="-40" dirty="0">
                <a:latin typeface="Georgia"/>
                <a:cs typeface="Georgia"/>
              </a:rPr>
              <a:t>all </a:t>
            </a:r>
            <a:r>
              <a:rPr b="0" spc="-20" dirty="0">
                <a:latin typeface="Georgia"/>
                <a:cs typeface="Georgia"/>
              </a:rPr>
              <a:t>the </a:t>
            </a:r>
            <a:r>
              <a:rPr b="0" spc="-30" dirty="0">
                <a:latin typeface="Georgia"/>
                <a:cs typeface="Georgia"/>
              </a:rPr>
              <a:t>values </a:t>
            </a:r>
            <a:r>
              <a:rPr b="0" spc="-35" dirty="0">
                <a:latin typeface="Georgia"/>
                <a:cs typeface="Georgia"/>
              </a:rPr>
              <a:t>available </a:t>
            </a:r>
            <a:r>
              <a:rPr b="0" spc="-60" dirty="0">
                <a:latin typeface="Georgia"/>
                <a:cs typeface="Georgia"/>
              </a:rPr>
              <a:t>in </a:t>
            </a:r>
            <a:r>
              <a:rPr b="0" spc="-30" dirty="0">
                <a:latin typeface="Georgia"/>
                <a:cs typeface="Georgia"/>
              </a:rPr>
              <a:t>a </a:t>
            </a:r>
            <a:r>
              <a:rPr b="0" spc="-40" dirty="0">
                <a:latin typeface="Georgia"/>
                <a:cs typeface="Georgia"/>
              </a:rPr>
              <a:t>given  </a:t>
            </a:r>
            <a:r>
              <a:rPr b="0" spc="-50" dirty="0">
                <a:latin typeface="Georgia"/>
                <a:cs typeface="Georgia"/>
              </a:rPr>
              <a:t>dictionary.</a:t>
            </a:r>
          </a:p>
          <a:p>
            <a:pPr marL="1270">
              <a:lnSpc>
                <a:spcPct val="100000"/>
              </a:lnSpc>
              <a:spcBef>
                <a:spcPts val="30"/>
              </a:spcBef>
            </a:pPr>
            <a:endParaRPr sz="2900">
              <a:latin typeface="Times New Roman"/>
              <a:cs typeface="Times New Roman"/>
            </a:endParaRPr>
          </a:p>
          <a:p>
            <a:pPr marL="13970">
              <a:lnSpc>
                <a:spcPct val="100000"/>
              </a:lnSpc>
            </a:pPr>
            <a:r>
              <a:rPr b="0" spc="-30" dirty="0">
                <a:latin typeface="Georgia"/>
                <a:cs typeface="Georgia"/>
              </a:rPr>
              <a:t>dict </a:t>
            </a:r>
            <a:r>
              <a:rPr b="0" spc="-180" dirty="0">
                <a:latin typeface="Georgia"/>
                <a:cs typeface="Georgia"/>
              </a:rPr>
              <a:t>= </a:t>
            </a:r>
            <a:r>
              <a:rPr b="0" spc="-60" dirty="0">
                <a:latin typeface="Georgia"/>
                <a:cs typeface="Georgia"/>
              </a:rPr>
              <a:t>{'Name': </a:t>
            </a:r>
            <a:r>
              <a:rPr b="0" spc="-45" dirty="0">
                <a:latin typeface="Georgia"/>
                <a:cs typeface="Georgia"/>
              </a:rPr>
              <a:t>'Zara', </a:t>
            </a:r>
            <a:r>
              <a:rPr b="0" spc="-80" dirty="0">
                <a:latin typeface="Georgia"/>
                <a:cs typeface="Georgia"/>
              </a:rPr>
              <a:t>'Age':</a:t>
            </a:r>
            <a:r>
              <a:rPr b="0" spc="-290" dirty="0">
                <a:latin typeface="Georgia"/>
                <a:cs typeface="Georgia"/>
              </a:rPr>
              <a:t> </a:t>
            </a:r>
            <a:r>
              <a:rPr b="0" spc="5" dirty="0">
                <a:latin typeface="Georgia"/>
                <a:cs typeface="Georgia"/>
              </a:rPr>
              <a:t>7}</a:t>
            </a:r>
          </a:p>
          <a:p>
            <a:pPr marL="1270">
              <a:lnSpc>
                <a:spcPct val="100000"/>
              </a:lnSpc>
              <a:spcBef>
                <a:spcPts val="25"/>
              </a:spcBef>
            </a:pPr>
            <a:endParaRPr sz="2900">
              <a:latin typeface="Times New Roman"/>
              <a:cs typeface="Times New Roman"/>
            </a:endParaRPr>
          </a:p>
          <a:p>
            <a:pPr marL="13970">
              <a:lnSpc>
                <a:spcPct val="100000"/>
              </a:lnSpc>
            </a:pPr>
            <a:r>
              <a:rPr b="0" spc="-30" dirty="0">
                <a:latin typeface="Georgia"/>
                <a:cs typeface="Georgia"/>
              </a:rPr>
              <a:t>print </a:t>
            </a:r>
            <a:r>
              <a:rPr b="0" spc="-55" dirty="0">
                <a:latin typeface="Georgia"/>
                <a:cs typeface="Georgia"/>
              </a:rPr>
              <a:t>("Value </a:t>
            </a:r>
            <a:r>
              <a:rPr b="0" spc="-100" dirty="0">
                <a:latin typeface="Georgia"/>
                <a:cs typeface="Georgia"/>
              </a:rPr>
              <a:t>: </a:t>
            </a:r>
            <a:r>
              <a:rPr b="0" spc="35" dirty="0">
                <a:latin typeface="Georgia"/>
                <a:cs typeface="Georgia"/>
              </a:rPr>
              <a:t>%s" </a:t>
            </a:r>
            <a:r>
              <a:rPr b="0" spc="145" dirty="0">
                <a:latin typeface="Georgia"/>
                <a:cs typeface="Georgia"/>
              </a:rPr>
              <a:t>%</a:t>
            </a:r>
            <a:r>
              <a:rPr b="0" spc="285" dirty="0">
                <a:latin typeface="Georgia"/>
                <a:cs typeface="Georgia"/>
              </a:rPr>
              <a:t> </a:t>
            </a:r>
            <a:r>
              <a:rPr b="0" spc="-25" dirty="0">
                <a:latin typeface="Georgia"/>
                <a:cs typeface="Georgia"/>
              </a:rPr>
              <a:t>dict.values())</a:t>
            </a:r>
          </a:p>
        </p:txBody>
      </p:sp>
      <p:sp>
        <p:nvSpPr>
          <p:cNvPr id="5" name="Date Placeholder 4"/>
          <p:cNvSpPr>
            <a:spLocks noGrp="1"/>
          </p:cNvSpPr>
          <p:nvPr>
            <p:ph type="dt" sz="half" idx="10"/>
          </p:nvPr>
        </p:nvSpPr>
        <p:spPr/>
        <p:txBody>
          <a:bodyPr/>
          <a:lstStyle/>
          <a:p>
            <a:fld id="{4792A822-0AB8-4B9D-A7B2-E6D38FEC775E}"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3" name="object 3"/>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idx="1"/>
          </p:nvPr>
        </p:nvSpPr>
        <p:spPr>
          <a:xfrm>
            <a:off x="457200" y="1600200"/>
            <a:ext cx="8229600" cy="4987519"/>
          </a:xfrm>
          <a:prstGeom prst="rect">
            <a:avLst/>
          </a:prstGeom>
        </p:spPr>
        <p:txBody>
          <a:bodyPr vert="horz" wrap="square" lIns="0" tIns="12700" rIns="0" bIns="0" rtlCol="0">
            <a:spAutoFit/>
          </a:bodyPr>
          <a:lstStyle/>
          <a:p>
            <a:pPr marL="90170">
              <a:lnSpc>
                <a:spcPct val="100000"/>
              </a:lnSpc>
              <a:spcBef>
                <a:spcPts val="100"/>
              </a:spcBef>
            </a:pPr>
            <a:r>
              <a:rPr dirty="0"/>
              <a:t>update() Method</a:t>
            </a:r>
            <a:endParaRPr/>
          </a:p>
          <a:p>
            <a:pPr marL="13970" marR="5080">
              <a:lnSpc>
                <a:spcPct val="100000"/>
              </a:lnSpc>
              <a:spcBef>
                <a:spcPts val="1430"/>
              </a:spcBef>
            </a:pPr>
            <a:r>
              <a:rPr b="0" spc="-35" dirty="0">
                <a:latin typeface="Georgia"/>
                <a:cs typeface="Georgia"/>
              </a:rPr>
              <a:t>The </a:t>
            </a:r>
            <a:r>
              <a:rPr b="0" spc="-40" dirty="0">
                <a:latin typeface="Georgia"/>
                <a:cs typeface="Georgia"/>
              </a:rPr>
              <a:t>method </a:t>
            </a:r>
            <a:r>
              <a:rPr b="0" spc="-25" dirty="0">
                <a:latin typeface="Georgia"/>
                <a:cs typeface="Georgia"/>
              </a:rPr>
              <a:t>update() </a:t>
            </a:r>
            <a:r>
              <a:rPr b="0" spc="-30" dirty="0">
                <a:latin typeface="Georgia"/>
                <a:cs typeface="Georgia"/>
              </a:rPr>
              <a:t>adds </a:t>
            </a:r>
            <a:r>
              <a:rPr b="0" spc="-25" dirty="0">
                <a:latin typeface="Georgia"/>
                <a:cs typeface="Georgia"/>
              </a:rPr>
              <a:t>dictionary </a:t>
            </a:r>
            <a:r>
              <a:rPr b="0" spc="-15" dirty="0">
                <a:latin typeface="Georgia"/>
                <a:cs typeface="Georgia"/>
              </a:rPr>
              <a:t>dict2's </a:t>
            </a:r>
            <a:r>
              <a:rPr b="0" spc="-35" dirty="0">
                <a:latin typeface="Georgia"/>
                <a:cs typeface="Georgia"/>
              </a:rPr>
              <a:t>key-values </a:t>
            </a:r>
            <a:r>
              <a:rPr b="0" spc="-20" dirty="0">
                <a:latin typeface="Georgia"/>
                <a:cs typeface="Georgia"/>
              </a:rPr>
              <a:t>pairs </a:t>
            </a:r>
            <a:r>
              <a:rPr b="0" spc="-50" dirty="0">
                <a:latin typeface="Georgia"/>
                <a:cs typeface="Georgia"/>
              </a:rPr>
              <a:t>in </a:t>
            </a:r>
            <a:r>
              <a:rPr b="0" spc="-25" dirty="0">
                <a:latin typeface="Georgia"/>
                <a:cs typeface="Georgia"/>
              </a:rPr>
              <a:t>to </a:t>
            </a:r>
            <a:r>
              <a:rPr b="0" spc="-45" dirty="0">
                <a:latin typeface="Georgia"/>
                <a:cs typeface="Georgia"/>
              </a:rPr>
              <a:t>dict. </a:t>
            </a:r>
            <a:r>
              <a:rPr b="0" spc="-40" dirty="0">
                <a:latin typeface="Georgia"/>
                <a:cs typeface="Georgia"/>
              </a:rPr>
              <a:t>This  function </a:t>
            </a:r>
            <a:r>
              <a:rPr b="0" spc="-10" dirty="0">
                <a:latin typeface="Georgia"/>
                <a:cs typeface="Georgia"/>
              </a:rPr>
              <a:t>does </a:t>
            </a:r>
            <a:r>
              <a:rPr b="0" spc="-35" dirty="0">
                <a:latin typeface="Georgia"/>
                <a:cs typeface="Georgia"/>
              </a:rPr>
              <a:t>not </a:t>
            </a:r>
            <a:r>
              <a:rPr b="0" spc="-20" dirty="0">
                <a:latin typeface="Georgia"/>
                <a:cs typeface="Georgia"/>
              </a:rPr>
              <a:t>return</a:t>
            </a:r>
            <a:r>
              <a:rPr b="0" spc="-204" dirty="0">
                <a:latin typeface="Georgia"/>
                <a:cs typeface="Georgia"/>
              </a:rPr>
              <a:t> </a:t>
            </a:r>
            <a:r>
              <a:rPr b="0" spc="-50">
                <a:latin typeface="Georgia"/>
                <a:cs typeface="Georgia"/>
              </a:rPr>
              <a:t>anything</a:t>
            </a:r>
            <a:r>
              <a:rPr b="0" spc="-50" smtClean="0">
                <a:latin typeface="Georgia"/>
                <a:cs typeface="Georgia"/>
              </a:rPr>
              <a:t>.</a:t>
            </a:r>
          </a:p>
          <a:p>
            <a:pPr marL="1270">
              <a:lnSpc>
                <a:spcPct val="100000"/>
              </a:lnSpc>
              <a:spcBef>
                <a:spcPts val="10"/>
              </a:spcBef>
            </a:pPr>
            <a:endParaRPr sz="2500">
              <a:latin typeface="Times New Roman"/>
              <a:cs typeface="Times New Roman"/>
            </a:endParaRPr>
          </a:p>
          <a:p>
            <a:pPr marL="13970" marR="5174615">
              <a:lnSpc>
                <a:spcPct val="120000"/>
              </a:lnSpc>
            </a:pPr>
            <a:r>
              <a:rPr sz="2400" b="0" spc="-30" smtClean="0">
                <a:latin typeface="Georgia"/>
                <a:cs typeface="Georgia"/>
              </a:rPr>
              <a:t>dict </a:t>
            </a:r>
            <a:r>
              <a:rPr sz="2400" b="0" spc="-180" smtClean="0">
                <a:latin typeface="Georgia"/>
                <a:cs typeface="Georgia"/>
              </a:rPr>
              <a:t>= </a:t>
            </a:r>
            <a:r>
              <a:rPr sz="2400" b="0" spc="-60" smtClean="0">
                <a:latin typeface="Georgia"/>
                <a:cs typeface="Georgia"/>
              </a:rPr>
              <a:t>{</a:t>
            </a:r>
            <a:r>
              <a:rPr sz="2400" b="0" spc="-60">
                <a:latin typeface="Georgia"/>
                <a:cs typeface="Georgia"/>
              </a:rPr>
              <a:t>'Name</a:t>
            </a:r>
            <a:r>
              <a:rPr sz="2400" b="0" spc="-60" smtClean="0">
                <a:latin typeface="Georgia"/>
                <a:cs typeface="Georgia"/>
              </a:rPr>
              <a:t>': </a:t>
            </a:r>
            <a:r>
              <a:rPr sz="2400" b="0" spc="-45" smtClean="0">
                <a:latin typeface="Georgia"/>
                <a:cs typeface="Georgia"/>
              </a:rPr>
              <a:t>'Zara</a:t>
            </a:r>
            <a:r>
              <a:rPr sz="2400" b="0" spc="-45" dirty="0">
                <a:latin typeface="Georgia"/>
                <a:cs typeface="Georgia"/>
              </a:rPr>
              <a:t>', </a:t>
            </a:r>
            <a:r>
              <a:rPr sz="2400" b="0" spc="-80" dirty="0">
                <a:latin typeface="Georgia"/>
                <a:cs typeface="Georgia"/>
              </a:rPr>
              <a:t>'Age': </a:t>
            </a:r>
            <a:r>
              <a:rPr sz="2400" b="0" spc="5" dirty="0">
                <a:latin typeface="Georgia"/>
                <a:cs typeface="Georgia"/>
              </a:rPr>
              <a:t>7}  </a:t>
            </a:r>
            <a:r>
              <a:rPr sz="2400" b="0" spc="-25" dirty="0">
                <a:latin typeface="Georgia"/>
                <a:cs typeface="Georgia"/>
              </a:rPr>
              <a:t>dict2 </a:t>
            </a:r>
            <a:r>
              <a:rPr sz="2400" b="0" spc="-180" dirty="0">
                <a:latin typeface="Georgia"/>
                <a:cs typeface="Georgia"/>
              </a:rPr>
              <a:t>= </a:t>
            </a:r>
            <a:r>
              <a:rPr sz="2400" b="0" spc="-45" dirty="0">
                <a:latin typeface="Georgia"/>
                <a:cs typeface="Georgia"/>
              </a:rPr>
              <a:t>{'Sex': </a:t>
            </a:r>
            <a:r>
              <a:rPr sz="2400" b="0" spc="-25" dirty="0">
                <a:latin typeface="Georgia"/>
                <a:cs typeface="Georgia"/>
              </a:rPr>
              <a:t>'female'</a:t>
            </a:r>
            <a:r>
              <a:rPr sz="2400" b="0" spc="-310" dirty="0">
                <a:latin typeface="Georgia"/>
                <a:cs typeface="Georgia"/>
              </a:rPr>
              <a:t> </a:t>
            </a:r>
            <a:r>
              <a:rPr sz="2400" b="0" spc="-85" dirty="0">
                <a:latin typeface="Georgia"/>
                <a:cs typeface="Georgia"/>
              </a:rPr>
              <a:t>}</a:t>
            </a:r>
          </a:p>
          <a:p>
            <a:pPr marL="1270">
              <a:lnSpc>
                <a:spcPct val="100000"/>
              </a:lnSpc>
              <a:spcBef>
                <a:spcPts val="25"/>
              </a:spcBef>
            </a:pPr>
            <a:endParaRPr sz="2900">
              <a:latin typeface="Times New Roman"/>
              <a:cs typeface="Times New Roman"/>
            </a:endParaRPr>
          </a:p>
          <a:p>
            <a:pPr marL="13970">
              <a:lnSpc>
                <a:spcPct val="100000"/>
              </a:lnSpc>
            </a:pPr>
            <a:r>
              <a:rPr b="0" spc="-30" dirty="0">
                <a:latin typeface="Georgia"/>
                <a:cs typeface="Georgia"/>
              </a:rPr>
              <a:t>dict.update(dict2)</a:t>
            </a:r>
          </a:p>
        </p:txBody>
      </p:sp>
      <p:sp>
        <p:nvSpPr>
          <p:cNvPr id="5" name="Date Placeholder 4"/>
          <p:cNvSpPr>
            <a:spLocks noGrp="1"/>
          </p:cNvSpPr>
          <p:nvPr>
            <p:ph type="dt" sz="half" idx="10"/>
          </p:nvPr>
        </p:nvSpPr>
        <p:spPr/>
        <p:txBody>
          <a:bodyPr/>
          <a:lstStyle/>
          <a:p>
            <a:fld id="{23F3A6D3-75DE-413C-B20B-7E75DF912A0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3" name="object 3"/>
          <p:cNvSpPr txBox="1"/>
          <p:nvPr/>
        </p:nvSpPr>
        <p:spPr>
          <a:xfrm>
            <a:off x="83311" y="456691"/>
            <a:ext cx="4714240"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Georgia"/>
                <a:cs typeface="Georgia"/>
              </a:rPr>
              <a:t>Built-in Dictionary </a:t>
            </a:r>
            <a:r>
              <a:rPr sz="2000" b="1" spc="-145" dirty="0">
                <a:latin typeface="Georgia"/>
                <a:cs typeface="Georgia"/>
              </a:rPr>
              <a:t>Functions </a:t>
            </a:r>
            <a:r>
              <a:rPr sz="2000" b="1" spc="-120" dirty="0">
                <a:latin typeface="Georgia"/>
                <a:cs typeface="Georgia"/>
              </a:rPr>
              <a:t>&amp;</a:t>
            </a:r>
            <a:r>
              <a:rPr sz="2000" b="1" spc="-25" dirty="0">
                <a:latin typeface="Georgia"/>
                <a:cs typeface="Georgia"/>
              </a:rPr>
              <a:t> </a:t>
            </a:r>
            <a:r>
              <a:rPr sz="2000" b="1" spc="-150" dirty="0">
                <a:latin typeface="Georgia"/>
                <a:cs typeface="Georgia"/>
              </a:rPr>
              <a:t>Methods</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1417065"/>
            <a:ext cx="8453755" cy="3775710"/>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spc="-95" dirty="0">
                <a:latin typeface="Georgia"/>
                <a:cs typeface="Georgia"/>
              </a:rPr>
              <a:t>A </a:t>
            </a:r>
            <a:r>
              <a:rPr sz="2000" spc="-40" dirty="0">
                <a:latin typeface="Georgia"/>
                <a:cs typeface="Georgia"/>
              </a:rPr>
              <a:t>module </a:t>
            </a:r>
            <a:r>
              <a:rPr sz="2000" spc="-15" dirty="0">
                <a:latin typeface="Georgia"/>
                <a:cs typeface="Georgia"/>
              </a:rPr>
              <a:t>allows </a:t>
            </a:r>
            <a:r>
              <a:rPr sz="2000" spc="-25" dirty="0">
                <a:latin typeface="Georgia"/>
                <a:cs typeface="Georgia"/>
              </a:rPr>
              <a:t>you </a:t>
            </a:r>
            <a:r>
              <a:rPr sz="2000" spc="-20" dirty="0">
                <a:latin typeface="Georgia"/>
                <a:cs typeface="Georgia"/>
              </a:rPr>
              <a:t>to </a:t>
            </a:r>
            <a:r>
              <a:rPr sz="2000" spc="-30" dirty="0">
                <a:latin typeface="Georgia"/>
                <a:cs typeface="Georgia"/>
              </a:rPr>
              <a:t>logically </a:t>
            </a:r>
            <a:r>
              <a:rPr sz="2000" spc="-25" dirty="0">
                <a:latin typeface="Georgia"/>
                <a:cs typeface="Georgia"/>
              </a:rPr>
              <a:t>organize </a:t>
            </a:r>
            <a:r>
              <a:rPr sz="2000" spc="-20" dirty="0">
                <a:latin typeface="Georgia"/>
                <a:cs typeface="Georgia"/>
              </a:rPr>
              <a:t>your </a:t>
            </a:r>
            <a:r>
              <a:rPr sz="2000" spc="-35" dirty="0">
                <a:latin typeface="Georgia"/>
                <a:cs typeface="Georgia"/>
              </a:rPr>
              <a:t>Python</a:t>
            </a:r>
            <a:r>
              <a:rPr sz="2000" spc="-285" dirty="0">
                <a:latin typeface="Georgia"/>
                <a:cs typeface="Georgia"/>
              </a:rPr>
              <a:t> </a:t>
            </a:r>
            <a:r>
              <a:rPr sz="2000" spc="-45" dirty="0">
                <a:latin typeface="Georgia"/>
                <a:cs typeface="Georgia"/>
              </a:rPr>
              <a:t>code.</a:t>
            </a:r>
            <a:endParaRPr sz="2000">
              <a:latin typeface="Georgia"/>
              <a:cs typeface="Georgia"/>
            </a:endParaRPr>
          </a:p>
          <a:p>
            <a:pPr marL="355600" marR="5080" indent="-342900">
              <a:lnSpc>
                <a:spcPct val="150100"/>
              </a:lnSpc>
              <a:spcBef>
                <a:spcPts val="475"/>
              </a:spcBef>
              <a:buFont typeface="Arial"/>
              <a:buChar char="•"/>
              <a:tabLst>
                <a:tab pos="354965" algn="l"/>
                <a:tab pos="355600" algn="l"/>
              </a:tabLst>
            </a:pPr>
            <a:r>
              <a:rPr sz="2000" spc="-65" dirty="0">
                <a:latin typeface="Georgia"/>
                <a:cs typeface="Georgia"/>
              </a:rPr>
              <a:t>Grouping </a:t>
            </a:r>
            <a:r>
              <a:rPr sz="2000" spc="-20" dirty="0">
                <a:latin typeface="Georgia"/>
                <a:cs typeface="Georgia"/>
              </a:rPr>
              <a:t>related code </a:t>
            </a:r>
            <a:r>
              <a:rPr sz="2000" spc="-40" dirty="0">
                <a:latin typeface="Georgia"/>
                <a:cs typeface="Georgia"/>
              </a:rPr>
              <a:t>into </a:t>
            </a:r>
            <a:r>
              <a:rPr sz="2000" spc="-30" dirty="0">
                <a:latin typeface="Georgia"/>
                <a:cs typeface="Georgia"/>
              </a:rPr>
              <a:t>a </a:t>
            </a:r>
            <a:r>
              <a:rPr sz="2000" spc="-40" dirty="0">
                <a:latin typeface="Georgia"/>
                <a:cs typeface="Georgia"/>
              </a:rPr>
              <a:t>module makes </a:t>
            </a:r>
            <a:r>
              <a:rPr sz="2000" spc="-20" dirty="0">
                <a:latin typeface="Georgia"/>
                <a:cs typeface="Georgia"/>
              </a:rPr>
              <a:t>the code </a:t>
            </a:r>
            <a:r>
              <a:rPr sz="2000" spc="-15" dirty="0">
                <a:latin typeface="Georgia"/>
                <a:cs typeface="Georgia"/>
              </a:rPr>
              <a:t>easier </a:t>
            </a:r>
            <a:r>
              <a:rPr sz="2000" spc="-25" dirty="0">
                <a:latin typeface="Georgia"/>
                <a:cs typeface="Georgia"/>
              </a:rPr>
              <a:t>to </a:t>
            </a:r>
            <a:r>
              <a:rPr sz="2000" spc="-35" dirty="0">
                <a:latin typeface="Georgia"/>
                <a:cs typeface="Georgia"/>
              </a:rPr>
              <a:t>understand  </a:t>
            </a:r>
            <a:r>
              <a:rPr sz="2000" spc="-45" dirty="0">
                <a:latin typeface="Georgia"/>
                <a:cs typeface="Georgia"/>
              </a:rPr>
              <a:t>and</a:t>
            </a:r>
            <a:r>
              <a:rPr sz="2000" spc="-65" dirty="0">
                <a:latin typeface="Georgia"/>
                <a:cs typeface="Georgia"/>
              </a:rPr>
              <a:t> </a:t>
            </a:r>
            <a:r>
              <a:rPr sz="2000" spc="-45" dirty="0">
                <a:latin typeface="Georgia"/>
                <a:cs typeface="Georgia"/>
              </a:rPr>
              <a:t>use.</a:t>
            </a:r>
            <a:endParaRPr sz="2000">
              <a:latin typeface="Georgia"/>
              <a:cs typeface="Georgia"/>
            </a:endParaRPr>
          </a:p>
          <a:p>
            <a:pPr marL="355600" marR="5080" indent="-342900">
              <a:lnSpc>
                <a:spcPct val="150000"/>
              </a:lnSpc>
              <a:spcBef>
                <a:spcPts val="480"/>
              </a:spcBef>
              <a:buFont typeface="Arial"/>
              <a:buChar char="•"/>
              <a:tabLst>
                <a:tab pos="354965" algn="l"/>
                <a:tab pos="355600" algn="l"/>
              </a:tabLst>
            </a:pPr>
            <a:r>
              <a:rPr sz="2000" spc="-95" dirty="0">
                <a:latin typeface="Georgia"/>
                <a:cs typeface="Georgia"/>
              </a:rPr>
              <a:t>A </a:t>
            </a:r>
            <a:r>
              <a:rPr sz="2000" spc="-40" dirty="0">
                <a:latin typeface="Georgia"/>
                <a:cs typeface="Georgia"/>
              </a:rPr>
              <a:t>module </a:t>
            </a:r>
            <a:r>
              <a:rPr sz="2000" spc="-20" dirty="0">
                <a:latin typeface="Georgia"/>
                <a:cs typeface="Georgia"/>
              </a:rPr>
              <a:t>is </a:t>
            </a:r>
            <a:r>
              <a:rPr sz="2000" spc="-30" dirty="0">
                <a:latin typeface="Georgia"/>
                <a:cs typeface="Georgia"/>
              </a:rPr>
              <a:t>a </a:t>
            </a:r>
            <a:r>
              <a:rPr sz="2000" spc="-40" dirty="0">
                <a:latin typeface="Georgia"/>
                <a:cs typeface="Georgia"/>
              </a:rPr>
              <a:t>Python </a:t>
            </a:r>
            <a:r>
              <a:rPr sz="2000" spc="-25" dirty="0">
                <a:latin typeface="Georgia"/>
                <a:cs typeface="Georgia"/>
              </a:rPr>
              <a:t>object </a:t>
            </a:r>
            <a:r>
              <a:rPr sz="2000" spc="-15" dirty="0">
                <a:latin typeface="Georgia"/>
                <a:cs typeface="Georgia"/>
              </a:rPr>
              <a:t>with </a:t>
            </a:r>
            <a:r>
              <a:rPr sz="2000" spc="-30" dirty="0">
                <a:latin typeface="Georgia"/>
                <a:cs typeface="Georgia"/>
              </a:rPr>
              <a:t>arbitrarily </a:t>
            </a:r>
            <a:r>
              <a:rPr sz="2000" spc="-50" dirty="0">
                <a:latin typeface="Georgia"/>
                <a:cs typeface="Georgia"/>
              </a:rPr>
              <a:t>named </a:t>
            </a:r>
            <a:r>
              <a:rPr sz="2000" spc="-25" dirty="0">
                <a:latin typeface="Georgia"/>
                <a:cs typeface="Georgia"/>
              </a:rPr>
              <a:t>attributes </a:t>
            </a:r>
            <a:r>
              <a:rPr sz="2000" spc="-35" dirty="0">
                <a:latin typeface="Georgia"/>
                <a:cs typeface="Georgia"/>
              </a:rPr>
              <a:t>that </a:t>
            </a:r>
            <a:r>
              <a:rPr sz="2000" spc="-25" dirty="0">
                <a:latin typeface="Georgia"/>
                <a:cs typeface="Georgia"/>
              </a:rPr>
              <a:t>you </a:t>
            </a:r>
            <a:r>
              <a:rPr sz="2000" spc="-40" dirty="0">
                <a:latin typeface="Georgia"/>
                <a:cs typeface="Georgia"/>
              </a:rPr>
              <a:t>can  </a:t>
            </a:r>
            <a:r>
              <a:rPr sz="2000" spc="-45" dirty="0">
                <a:latin typeface="Georgia"/>
                <a:cs typeface="Georgia"/>
              </a:rPr>
              <a:t>bind and</a:t>
            </a:r>
            <a:r>
              <a:rPr sz="2000" spc="-65" dirty="0">
                <a:latin typeface="Georgia"/>
                <a:cs typeface="Georgia"/>
              </a:rPr>
              <a:t> </a:t>
            </a:r>
            <a:r>
              <a:rPr sz="2000" spc="-35" dirty="0">
                <a:latin typeface="Georgia"/>
                <a:cs typeface="Georgia"/>
              </a:rPr>
              <a:t>reference.</a:t>
            </a:r>
            <a:endParaRPr sz="2000">
              <a:latin typeface="Georgia"/>
              <a:cs typeface="Georgia"/>
            </a:endParaRPr>
          </a:p>
          <a:p>
            <a:pPr marL="355600" marR="7620" indent="-342900">
              <a:lnSpc>
                <a:spcPct val="150000"/>
              </a:lnSpc>
              <a:spcBef>
                <a:spcPts val="480"/>
              </a:spcBef>
              <a:buFont typeface="Arial"/>
              <a:buChar char="•"/>
              <a:tabLst>
                <a:tab pos="354965" algn="l"/>
                <a:tab pos="355600" algn="l"/>
              </a:tabLst>
            </a:pPr>
            <a:r>
              <a:rPr sz="2000" spc="-55" dirty="0">
                <a:latin typeface="Georgia"/>
                <a:cs typeface="Georgia"/>
              </a:rPr>
              <a:t>Modules </a:t>
            </a:r>
            <a:r>
              <a:rPr sz="2000" spc="-60" dirty="0">
                <a:latin typeface="Georgia"/>
                <a:cs typeface="Georgia"/>
              </a:rPr>
              <a:t>in </a:t>
            </a:r>
            <a:r>
              <a:rPr sz="2000" spc="-40" dirty="0">
                <a:latin typeface="Georgia"/>
                <a:cs typeface="Georgia"/>
              </a:rPr>
              <a:t>Python </a:t>
            </a:r>
            <a:r>
              <a:rPr sz="2000" spc="-15" dirty="0">
                <a:latin typeface="Georgia"/>
                <a:cs typeface="Georgia"/>
              </a:rPr>
              <a:t>are </a:t>
            </a:r>
            <a:r>
              <a:rPr sz="2000" spc="-40" dirty="0">
                <a:latin typeface="Georgia"/>
                <a:cs typeface="Georgia"/>
              </a:rPr>
              <a:t>simply Python </a:t>
            </a:r>
            <a:r>
              <a:rPr sz="2000" spc="-30" dirty="0">
                <a:latin typeface="Georgia"/>
                <a:cs typeface="Georgia"/>
              </a:rPr>
              <a:t>files </a:t>
            </a:r>
            <a:r>
              <a:rPr sz="2000" spc="-15" dirty="0">
                <a:latin typeface="Georgia"/>
                <a:cs typeface="Georgia"/>
              </a:rPr>
              <a:t>with </a:t>
            </a:r>
            <a:r>
              <a:rPr sz="2000" spc="-20" dirty="0">
                <a:latin typeface="Georgia"/>
                <a:cs typeface="Georgia"/>
              </a:rPr>
              <a:t>the </a:t>
            </a:r>
            <a:r>
              <a:rPr sz="2000" spc="-65" dirty="0">
                <a:latin typeface="Georgia"/>
                <a:cs typeface="Georgia"/>
              </a:rPr>
              <a:t>.py </a:t>
            </a:r>
            <a:r>
              <a:rPr sz="2000" spc="-45" dirty="0">
                <a:latin typeface="Georgia"/>
                <a:cs typeface="Georgia"/>
              </a:rPr>
              <a:t>extension, </a:t>
            </a:r>
            <a:r>
              <a:rPr sz="2000" spc="-30" dirty="0">
                <a:latin typeface="Georgia"/>
                <a:cs typeface="Georgia"/>
              </a:rPr>
              <a:t>which  </a:t>
            </a:r>
            <a:r>
              <a:rPr sz="2000" spc="-45" dirty="0">
                <a:latin typeface="Georgia"/>
                <a:cs typeface="Georgia"/>
              </a:rPr>
              <a:t>implement </a:t>
            </a:r>
            <a:r>
              <a:rPr sz="2000" spc="-30" dirty="0">
                <a:latin typeface="Georgia"/>
                <a:cs typeface="Georgia"/>
              </a:rPr>
              <a:t>a </a:t>
            </a:r>
            <a:r>
              <a:rPr sz="2000" spc="-5" dirty="0">
                <a:latin typeface="Georgia"/>
                <a:cs typeface="Georgia"/>
              </a:rPr>
              <a:t>set </a:t>
            </a:r>
            <a:r>
              <a:rPr sz="2000" spc="-30" dirty="0">
                <a:latin typeface="Georgia"/>
                <a:cs typeface="Georgia"/>
              </a:rPr>
              <a:t>of</a:t>
            </a:r>
            <a:r>
              <a:rPr sz="2000" spc="-150" dirty="0">
                <a:latin typeface="Georgia"/>
                <a:cs typeface="Georgia"/>
              </a:rPr>
              <a:t> </a:t>
            </a:r>
            <a:r>
              <a:rPr sz="2000" spc="-45" dirty="0">
                <a:latin typeface="Georgia"/>
                <a:cs typeface="Georgia"/>
              </a:rPr>
              <a:t>functions.</a:t>
            </a:r>
            <a:endParaRPr sz="2000">
              <a:latin typeface="Georgia"/>
              <a:cs typeface="Georgia"/>
            </a:endParaRPr>
          </a:p>
          <a:p>
            <a:pPr marL="355600" indent="-342900">
              <a:lnSpc>
                <a:spcPct val="100000"/>
              </a:lnSpc>
              <a:spcBef>
                <a:spcPts val="1680"/>
              </a:spcBef>
              <a:buFont typeface="Arial"/>
              <a:buChar char="•"/>
              <a:tabLst>
                <a:tab pos="354965" algn="l"/>
                <a:tab pos="355600" algn="l"/>
              </a:tabLst>
            </a:pPr>
            <a:r>
              <a:rPr sz="2000" spc="-55" dirty="0">
                <a:latin typeface="Georgia"/>
                <a:cs typeface="Georgia"/>
              </a:rPr>
              <a:t>Modules </a:t>
            </a:r>
            <a:r>
              <a:rPr sz="2000" spc="-15" dirty="0">
                <a:latin typeface="Georgia"/>
                <a:cs typeface="Georgia"/>
              </a:rPr>
              <a:t>are </a:t>
            </a:r>
            <a:r>
              <a:rPr sz="2000" spc="-30" dirty="0">
                <a:latin typeface="Georgia"/>
                <a:cs typeface="Georgia"/>
              </a:rPr>
              <a:t>imported </a:t>
            </a:r>
            <a:r>
              <a:rPr sz="2000" spc="-45" dirty="0">
                <a:latin typeface="Georgia"/>
                <a:cs typeface="Georgia"/>
              </a:rPr>
              <a:t>from </a:t>
            </a:r>
            <a:r>
              <a:rPr sz="2000" spc="-15" dirty="0">
                <a:latin typeface="Georgia"/>
                <a:cs typeface="Georgia"/>
              </a:rPr>
              <a:t>other </a:t>
            </a:r>
            <a:r>
              <a:rPr sz="2000" spc="-35" dirty="0">
                <a:latin typeface="Georgia"/>
                <a:cs typeface="Georgia"/>
              </a:rPr>
              <a:t>modules </a:t>
            </a:r>
            <a:r>
              <a:rPr sz="2000" spc="-40" dirty="0">
                <a:latin typeface="Georgia"/>
                <a:cs typeface="Georgia"/>
              </a:rPr>
              <a:t>using </a:t>
            </a:r>
            <a:r>
              <a:rPr sz="2000" spc="-20" dirty="0">
                <a:latin typeface="Georgia"/>
                <a:cs typeface="Georgia"/>
              </a:rPr>
              <a:t>the </a:t>
            </a:r>
            <a:r>
              <a:rPr sz="2000" spc="-30" dirty="0">
                <a:latin typeface="Georgia"/>
                <a:cs typeface="Georgia"/>
              </a:rPr>
              <a:t>import</a:t>
            </a:r>
            <a:r>
              <a:rPr sz="2000" spc="-315" dirty="0">
                <a:latin typeface="Georgia"/>
                <a:cs typeface="Georgia"/>
              </a:rPr>
              <a:t> </a:t>
            </a:r>
            <a:r>
              <a:rPr sz="2000" spc="-65" dirty="0">
                <a:latin typeface="Georgia"/>
                <a:cs typeface="Georgia"/>
              </a:rPr>
              <a:t>command.</a:t>
            </a:r>
            <a:endParaRPr sz="20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94A0869C-3436-44AE-A3C7-597023B6C510}"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5145519-1B4A-4245-A864-B4F058B2BF73}"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124</a:t>
            </a:fld>
            <a:endParaRPr lang="en-US"/>
          </a:p>
        </p:txBody>
      </p:sp>
      <p:sp>
        <p:nvSpPr>
          <p:cNvPr id="3" name="object 3"/>
          <p:cNvSpPr txBox="1"/>
          <p:nvPr/>
        </p:nvSpPr>
        <p:spPr>
          <a:xfrm>
            <a:off x="383540" y="1417065"/>
            <a:ext cx="1212850" cy="330835"/>
          </a:xfrm>
          <a:prstGeom prst="rect">
            <a:avLst/>
          </a:prstGeom>
        </p:spPr>
        <p:txBody>
          <a:bodyPr vert="horz" wrap="square" lIns="0" tIns="13335" rIns="0" bIns="0" rtlCol="0">
            <a:spAutoFit/>
          </a:bodyPr>
          <a:lstStyle/>
          <a:p>
            <a:pPr marL="12700">
              <a:lnSpc>
                <a:spcPct val="100000"/>
              </a:lnSpc>
              <a:spcBef>
                <a:spcPts val="105"/>
              </a:spcBef>
            </a:pPr>
            <a:r>
              <a:rPr sz="2000" b="1" spc="-160" dirty="0">
                <a:latin typeface="Georgia"/>
                <a:cs typeface="Georgia"/>
              </a:rPr>
              <a:t>Example</a:t>
            </a:r>
            <a:r>
              <a:rPr sz="2000" b="1" spc="-60" dirty="0">
                <a:latin typeface="Georgia"/>
                <a:cs typeface="Georgia"/>
              </a:rPr>
              <a:t> </a:t>
            </a:r>
            <a:r>
              <a:rPr sz="2000" b="1" spc="-175" dirty="0">
                <a:latin typeface="Georgia"/>
                <a:cs typeface="Georgia"/>
              </a:rPr>
              <a:t>:</a:t>
            </a:r>
            <a:endParaRPr sz="2000">
              <a:latin typeface="Georgia"/>
              <a:cs typeface="Georgia"/>
            </a:endParaRPr>
          </a:p>
        </p:txBody>
      </p:sp>
      <p:sp>
        <p:nvSpPr>
          <p:cNvPr id="4" name="object 4"/>
          <p:cNvSpPr txBox="1"/>
          <p:nvPr/>
        </p:nvSpPr>
        <p:spPr>
          <a:xfrm>
            <a:off x="304800" y="1905000"/>
            <a:ext cx="3810000" cy="1676400"/>
          </a:xfrm>
          <a:prstGeom prst="rect">
            <a:avLst/>
          </a:prstGeom>
          <a:ln w="25400">
            <a:solidFill>
              <a:srgbClr val="385D89"/>
            </a:solidFill>
          </a:ln>
        </p:spPr>
        <p:txBody>
          <a:bodyPr vert="horz" wrap="square" lIns="0" tIns="43180" rIns="0" bIns="0" rtlCol="0">
            <a:spAutoFit/>
          </a:bodyPr>
          <a:lstStyle/>
          <a:p>
            <a:pPr marL="90805">
              <a:lnSpc>
                <a:spcPct val="100000"/>
              </a:lnSpc>
              <a:spcBef>
                <a:spcPts val="340"/>
              </a:spcBef>
            </a:pPr>
            <a:r>
              <a:rPr sz="2000" spc="-25" dirty="0">
                <a:latin typeface="Georgia"/>
                <a:cs typeface="Georgia"/>
              </a:rPr>
              <a:t>def </a:t>
            </a:r>
            <a:r>
              <a:rPr sz="2000" spc="-55" dirty="0">
                <a:latin typeface="Georgia"/>
                <a:cs typeface="Georgia"/>
              </a:rPr>
              <a:t>str_disp(str</a:t>
            </a:r>
            <a:r>
              <a:rPr sz="2000" spc="-130" dirty="0">
                <a:latin typeface="Georgia"/>
                <a:cs typeface="Georgia"/>
              </a:rPr>
              <a:t> </a:t>
            </a:r>
            <a:r>
              <a:rPr sz="2000" spc="-45" dirty="0">
                <a:latin typeface="Georgia"/>
                <a:cs typeface="Georgia"/>
              </a:rPr>
              <a:t>):</a:t>
            </a:r>
            <a:endParaRPr sz="2000">
              <a:latin typeface="Georgia"/>
              <a:cs typeface="Georgia"/>
            </a:endParaRPr>
          </a:p>
          <a:p>
            <a:pPr marL="257175" marR="254000">
              <a:lnSpc>
                <a:spcPct val="170000"/>
              </a:lnSpc>
              <a:spcBef>
                <a:spcPts val="5"/>
              </a:spcBef>
              <a:tabLst>
                <a:tab pos="2573020" algn="l"/>
              </a:tabLst>
            </a:pPr>
            <a:r>
              <a:rPr sz="2000" spc="-35" dirty="0">
                <a:latin typeface="Georgia"/>
                <a:cs typeface="Georgia"/>
              </a:rPr>
              <a:t>pri</a:t>
            </a:r>
            <a:r>
              <a:rPr sz="2000" spc="-50" dirty="0">
                <a:latin typeface="Georgia"/>
                <a:cs typeface="Georgia"/>
              </a:rPr>
              <a:t>n</a:t>
            </a:r>
            <a:r>
              <a:rPr sz="2000" spc="-15" dirty="0">
                <a:latin typeface="Georgia"/>
                <a:cs typeface="Georgia"/>
              </a:rPr>
              <a:t>t</a:t>
            </a:r>
            <a:r>
              <a:rPr sz="2000" spc="-55" dirty="0">
                <a:latin typeface="Georgia"/>
                <a:cs typeface="Georgia"/>
              </a:rPr>
              <a:t> </a:t>
            </a:r>
            <a:r>
              <a:rPr sz="2000" spc="-15" dirty="0">
                <a:latin typeface="Georgia"/>
                <a:cs typeface="Georgia"/>
              </a:rPr>
              <a:t>("</a:t>
            </a:r>
            <a:r>
              <a:rPr sz="2000" spc="-85" dirty="0">
                <a:latin typeface="Georgia"/>
                <a:cs typeface="Georgia"/>
              </a:rPr>
              <a:t>Hel</a:t>
            </a:r>
            <a:r>
              <a:rPr sz="2000" spc="-60" dirty="0">
                <a:latin typeface="Georgia"/>
                <a:cs typeface="Georgia"/>
              </a:rPr>
              <a:t>l</a:t>
            </a:r>
            <a:r>
              <a:rPr sz="2000" spc="-15" dirty="0">
                <a:latin typeface="Georgia"/>
                <a:cs typeface="Georgia"/>
              </a:rPr>
              <a:t>o</a:t>
            </a:r>
            <a:r>
              <a:rPr sz="2000" spc="-65" dirty="0">
                <a:latin typeface="Georgia"/>
                <a:cs typeface="Georgia"/>
              </a:rPr>
              <a:t> </a:t>
            </a:r>
            <a:r>
              <a:rPr sz="2000" spc="-100" dirty="0">
                <a:latin typeface="Georgia"/>
                <a:cs typeface="Georgia"/>
              </a:rPr>
              <a:t>:</a:t>
            </a:r>
            <a:r>
              <a:rPr sz="2000" spc="-55" dirty="0">
                <a:latin typeface="Georgia"/>
                <a:cs typeface="Georgia"/>
              </a:rPr>
              <a:t> </a:t>
            </a:r>
            <a:r>
              <a:rPr sz="2000" spc="-85" dirty="0">
                <a:latin typeface="Georgia"/>
                <a:cs typeface="Georgia"/>
              </a:rPr>
              <a:t>",</a:t>
            </a:r>
            <a:r>
              <a:rPr sz="2000" spc="-55" dirty="0">
                <a:latin typeface="Georgia"/>
                <a:cs typeface="Georgia"/>
              </a:rPr>
              <a:t> </a:t>
            </a:r>
            <a:r>
              <a:rPr sz="2000" spc="-10" dirty="0">
                <a:latin typeface="Georgia"/>
                <a:cs typeface="Georgia"/>
              </a:rPr>
              <a:t>s</a:t>
            </a:r>
            <a:r>
              <a:rPr sz="2000" spc="-5" dirty="0">
                <a:latin typeface="Georgia"/>
                <a:cs typeface="Georgia"/>
              </a:rPr>
              <a:t>t</a:t>
            </a:r>
            <a:r>
              <a:rPr sz="2000" spc="5" dirty="0">
                <a:latin typeface="Georgia"/>
                <a:cs typeface="Georgia"/>
              </a:rPr>
              <a:t>r</a:t>
            </a:r>
            <a:r>
              <a:rPr sz="2000" spc="15" dirty="0">
                <a:latin typeface="Georgia"/>
                <a:cs typeface="Georgia"/>
              </a:rPr>
              <a:t>)</a:t>
            </a:r>
            <a:r>
              <a:rPr sz="2000" dirty="0">
                <a:latin typeface="Georgia"/>
                <a:cs typeface="Georgia"/>
              </a:rPr>
              <a:t>	</a:t>
            </a:r>
            <a:r>
              <a:rPr sz="2000" spc="-55" dirty="0">
                <a:latin typeface="Georgia"/>
                <a:cs typeface="Georgia"/>
              </a:rPr>
              <a:t>#Module  </a:t>
            </a:r>
            <a:r>
              <a:rPr sz="2000" spc="-20" dirty="0">
                <a:latin typeface="Georgia"/>
                <a:cs typeface="Georgia"/>
              </a:rPr>
              <a:t>return</a:t>
            </a:r>
            <a:endParaRPr sz="2000">
              <a:latin typeface="Georgia"/>
              <a:cs typeface="Georgia"/>
            </a:endParaRPr>
          </a:p>
        </p:txBody>
      </p:sp>
      <p:sp>
        <p:nvSpPr>
          <p:cNvPr id="5" name="object 5"/>
          <p:cNvSpPr txBox="1"/>
          <p:nvPr/>
        </p:nvSpPr>
        <p:spPr>
          <a:xfrm>
            <a:off x="304800" y="3962400"/>
            <a:ext cx="6019800" cy="1371600"/>
          </a:xfrm>
          <a:prstGeom prst="rect">
            <a:avLst/>
          </a:prstGeom>
          <a:ln w="25400">
            <a:solidFill>
              <a:srgbClr val="548ED4"/>
            </a:solidFill>
          </a:ln>
        </p:spPr>
        <p:txBody>
          <a:bodyPr vert="horz" wrap="square" lIns="0" tIns="59055" rIns="0" bIns="0" rtlCol="0">
            <a:spAutoFit/>
          </a:bodyPr>
          <a:lstStyle/>
          <a:p>
            <a:pPr marL="90805">
              <a:lnSpc>
                <a:spcPct val="100000"/>
              </a:lnSpc>
              <a:spcBef>
                <a:spcPts val="465"/>
              </a:spcBef>
            </a:pPr>
            <a:r>
              <a:rPr sz="2000" spc="-30" dirty="0">
                <a:latin typeface="Georgia"/>
                <a:cs typeface="Georgia"/>
              </a:rPr>
              <a:t>import</a:t>
            </a:r>
            <a:r>
              <a:rPr sz="2000" spc="-75" dirty="0">
                <a:latin typeface="Georgia"/>
                <a:cs typeface="Georgia"/>
              </a:rPr>
              <a:t> </a:t>
            </a:r>
            <a:r>
              <a:rPr sz="2000" spc="-20" dirty="0">
                <a:latin typeface="Georgia"/>
                <a:cs typeface="Georgia"/>
              </a:rPr>
              <a:t>strdisp</a:t>
            </a:r>
            <a:endParaRPr sz="2000">
              <a:latin typeface="Georgia"/>
              <a:cs typeface="Georgia"/>
            </a:endParaRPr>
          </a:p>
          <a:p>
            <a:pPr marL="90805">
              <a:lnSpc>
                <a:spcPct val="100000"/>
              </a:lnSpc>
              <a:spcBef>
                <a:spcPts val="1680"/>
              </a:spcBef>
            </a:pPr>
            <a:r>
              <a:rPr sz="2000" spc="-60" dirty="0">
                <a:latin typeface="Georgia"/>
                <a:cs typeface="Georgia"/>
              </a:rPr>
              <a:t>strdisp.str_disp("Hello </a:t>
            </a:r>
            <a:r>
              <a:rPr sz="2000" spc="-50" dirty="0">
                <a:latin typeface="Georgia"/>
                <a:cs typeface="Georgia"/>
              </a:rPr>
              <a:t>World") # Import</a:t>
            </a:r>
            <a:r>
              <a:rPr sz="2000" spc="-105" dirty="0">
                <a:latin typeface="Georgia"/>
                <a:cs typeface="Georgia"/>
              </a:rPr>
              <a:t> </a:t>
            </a:r>
            <a:r>
              <a:rPr sz="2000" spc="-60" dirty="0">
                <a:latin typeface="Georgia"/>
                <a:cs typeface="Georgia"/>
              </a:rPr>
              <a:t>Module</a:t>
            </a:r>
            <a:endParaRPr sz="2000">
              <a:latin typeface="Georgia"/>
              <a:cs typeface="Georgia"/>
            </a:endParaRPr>
          </a:p>
        </p:txBody>
      </p:sp>
      <p:sp>
        <p:nvSpPr>
          <p:cNvPr id="6" name="object 6"/>
          <p:cNvSpPr txBox="1"/>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a:t>
            </a:r>
            <a:r>
              <a:rPr sz="2000" b="1" spc="-155" dirty="0">
                <a:latin typeface="Georgia"/>
                <a:cs typeface="Georgia"/>
              </a:rPr>
              <a:t> Modules</a:t>
            </a:r>
            <a:endParaRPr sz="2000">
              <a:latin typeface="Georgia"/>
              <a:cs typeface="Georgia"/>
            </a:endParaRPr>
          </a:p>
        </p:txBody>
      </p:sp>
      <p:sp>
        <p:nvSpPr>
          <p:cNvPr id="10"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0F6B77-DAD2-4B92-AB08-99077D7F178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3" name="object 3"/>
          <p:cNvSpPr txBox="1"/>
          <p:nvPr/>
        </p:nvSpPr>
        <p:spPr>
          <a:xfrm>
            <a:off x="383540" y="1265275"/>
            <a:ext cx="8455660" cy="1397635"/>
          </a:xfrm>
          <a:prstGeom prst="rect">
            <a:avLst/>
          </a:prstGeom>
        </p:spPr>
        <p:txBody>
          <a:bodyPr vert="horz" wrap="square" lIns="0" tIns="12065" rIns="0" bIns="0" rtlCol="0">
            <a:spAutoFit/>
          </a:bodyPr>
          <a:lstStyle/>
          <a:p>
            <a:pPr marL="12700" marR="5080" algn="just">
              <a:lnSpc>
                <a:spcPct val="150100"/>
              </a:lnSpc>
              <a:spcBef>
                <a:spcPts val="95"/>
              </a:spcBef>
            </a:pPr>
            <a:r>
              <a:rPr sz="2000" b="1" spc="-140" dirty="0">
                <a:latin typeface="Georgia"/>
                <a:cs typeface="Georgia"/>
              </a:rPr>
              <a:t>Exercise </a:t>
            </a:r>
            <a:r>
              <a:rPr sz="2000" b="1" spc="-175" dirty="0">
                <a:latin typeface="Georgia"/>
                <a:cs typeface="Georgia"/>
              </a:rPr>
              <a:t>: </a:t>
            </a:r>
            <a:r>
              <a:rPr sz="2000" spc="-45" dirty="0">
                <a:latin typeface="Georgia"/>
                <a:cs typeface="Georgia"/>
              </a:rPr>
              <a:t>Create </a:t>
            </a:r>
            <a:r>
              <a:rPr sz="2000" spc="-30" dirty="0">
                <a:latin typeface="Georgia"/>
                <a:cs typeface="Georgia"/>
              </a:rPr>
              <a:t>a </a:t>
            </a:r>
            <a:r>
              <a:rPr sz="2000" spc="-40" dirty="0">
                <a:latin typeface="Georgia"/>
                <a:cs typeface="Georgia"/>
              </a:rPr>
              <a:t>module </a:t>
            </a:r>
            <a:r>
              <a:rPr sz="2000" spc="-90" dirty="0">
                <a:latin typeface="Georgia"/>
                <a:cs typeface="Georgia"/>
              </a:rPr>
              <a:t>basic_math </a:t>
            </a:r>
            <a:r>
              <a:rPr sz="2000" spc="-30" dirty="0">
                <a:latin typeface="Georgia"/>
                <a:cs typeface="Georgia"/>
              </a:rPr>
              <a:t>which includes </a:t>
            </a:r>
            <a:r>
              <a:rPr sz="2000" spc="-100" dirty="0">
                <a:latin typeface="Georgia"/>
                <a:cs typeface="Georgia"/>
              </a:rPr>
              <a:t>: </a:t>
            </a:r>
            <a:r>
              <a:rPr sz="2000" spc="-35" dirty="0">
                <a:latin typeface="Georgia"/>
                <a:cs typeface="Georgia"/>
              </a:rPr>
              <a:t>add </a:t>
            </a:r>
            <a:r>
              <a:rPr sz="2000" spc="-130" dirty="0">
                <a:latin typeface="Georgia"/>
                <a:cs typeface="Georgia"/>
              </a:rPr>
              <a:t>, </a:t>
            </a:r>
            <a:r>
              <a:rPr sz="2000" spc="-25" dirty="0">
                <a:latin typeface="Georgia"/>
                <a:cs typeface="Georgia"/>
              </a:rPr>
              <a:t>sub </a:t>
            </a:r>
            <a:r>
              <a:rPr sz="2000" spc="-80" dirty="0">
                <a:latin typeface="Georgia"/>
                <a:cs typeface="Georgia"/>
              </a:rPr>
              <a:t>,mul </a:t>
            </a:r>
            <a:r>
              <a:rPr sz="2000" spc="-45" dirty="0">
                <a:latin typeface="Georgia"/>
                <a:cs typeface="Georgia"/>
              </a:rPr>
              <a:t>and </a:t>
            </a:r>
            <a:r>
              <a:rPr sz="2000" spc="-30" dirty="0">
                <a:latin typeface="Georgia"/>
                <a:cs typeface="Georgia"/>
              </a:rPr>
              <a:t>div  </a:t>
            </a:r>
            <a:r>
              <a:rPr sz="2000" spc="-55" dirty="0">
                <a:latin typeface="Georgia"/>
                <a:cs typeface="Georgia"/>
              </a:rPr>
              <a:t>function. Import </a:t>
            </a:r>
            <a:r>
              <a:rPr sz="2000" spc="-90" dirty="0">
                <a:latin typeface="Georgia"/>
                <a:cs typeface="Georgia"/>
              </a:rPr>
              <a:t>basic_math </a:t>
            </a:r>
            <a:r>
              <a:rPr sz="2000" spc="-40" dirty="0">
                <a:latin typeface="Georgia"/>
                <a:cs typeface="Georgia"/>
              </a:rPr>
              <a:t>module </a:t>
            </a:r>
            <a:r>
              <a:rPr sz="2000" spc="-50" dirty="0">
                <a:latin typeface="Georgia"/>
                <a:cs typeface="Georgia"/>
              </a:rPr>
              <a:t>in demo.py </a:t>
            </a:r>
            <a:r>
              <a:rPr sz="2000" spc="-25" dirty="0">
                <a:latin typeface="Georgia"/>
                <a:cs typeface="Georgia"/>
              </a:rPr>
              <a:t>file </a:t>
            </a:r>
            <a:r>
              <a:rPr sz="2000" spc="-45" dirty="0">
                <a:latin typeface="Georgia"/>
                <a:cs typeface="Georgia"/>
              </a:rPr>
              <a:t>and </a:t>
            </a:r>
            <a:r>
              <a:rPr sz="2000" spc="-30" dirty="0">
                <a:latin typeface="Georgia"/>
                <a:cs typeface="Georgia"/>
              </a:rPr>
              <a:t>give </a:t>
            </a:r>
            <a:r>
              <a:rPr sz="2000" spc="-20" dirty="0">
                <a:latin typeface="Georgia"/>
                <a:cs typeface="Georgia"/>
              </a:rPr>
              <a:t>the  </a:t>
            </a:r>
            <a:r>
              <a:rPr sz="2000" spc="-35" dirty="0">
                <a:latin typeface="Georgia"/>
                <a:cs typeface="Georgia"/>
              </a:rPr>
              <a:t>demonstration </a:t>
            </a:r>
            <a:r>
              <a:rPr sz="2000" spc="-30" dirty="0">
                <a:latin typeface="Georgia"/>
                <a:cs typeface="Georgia"/>
              </a:rPr>
              <a:t>of </a:t>
            </a:r>
            <a:r>
              <a:rPr sz="2000" spc="-35" dirty="0">
                <a:latin typeface="Georgia"/>
                <a:cs typeface="Georgia"/>
              </a:rPr>
              <a:t>all </a:t>
            </a:r>
            <a:r>
              <a:rPr sz="2000" spc="-20" dirty="0">
                <a:latin typeface="Georgia"/>
                <a:cs typeface="Georgia"/>
              </a:rPr>
              <a:t>the</a:t>
            </a:r>
            <a:r>
              <a:rPr sz="2000" spc="-175" dirty="0">
                <a:latin typeface="Georgia"/>
                <a:cs typeface="Georgia"/>
              </a:rPr>
              <a:t> </a:t>
            </a:r>
            <a:r>
              <a:rPr sz="2000" spc="-50" dirty="0">
                <a:latin typeface="Georgia"/>
                <a:cs typeface="Georgia"/>
              </a:rPr>
              <a:t>function.</a:t>
            </a:r>
            <a:endParaRPr sz="2000">
              <a:latin typeface="Georgia"/>
              <a:cs typeface="Georgia"/>
            </a:endParaRPr>
          </a:p>
        </p:txBody>
      </p:sp>
      <p:sp>
        <p:nvSpPr>
          <p:cNvPr id="4" name="object 4"/>
          <p:cNvSpPr txBox="1"/>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a:t>
            </a:r>
            <a:r>
              <a:rPr sz="2000" b="1" spc="-155" dirty="0">
                <a:latin typeface="Georgia"/>
                <a:cs typeface="Georgia"/>
              </a:rPr>
              <a:t> Modules</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3BFD60-09D6-4A55-A4C1-5C5BDEA83283}"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3" name="object 3"/>
          <p:cNvSpPr txBox="1"/>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a:t>
            </a:r>
            <a:r>
              <a:rPr sz="2000" b="1" spc="-155" dirty="0">
                <a:latin typeface="Georgia"/>
                <a:cs typeface="Georgia"/>
              </a:rPr>
              <a:t> Modules</a:t>
            </a:r>
            <a:endParaRPr sz="2000">
              <a:latin typeface="Georgia"/>
              <a:cs typeface="Georgia"/>
            </a:endParaRPr>
          </a:p>
        </p:txBody>
      </p:sp>
      <p:sp>
        <p:nvSpPr>
          <p:cNvPr id="4" name="object 4"/>
          <p:cNvSpPr txBox="1"/>
          <p:nvPr/>
        </p:nvSpPr>
        <p:spPr>
          <a:xfrm>
            <a:off x="497840" y="1202563"/>
            <a:ext cx="3743960" cy="2115820"/>
          </a:xfrm>
          <a:prstGeom prst="rect">
            <a:avLst/>
          </a:prstGeom>
        </p:spPr>
        <p:txBody>
          <a:bodyPr vert="horz" wrap="square" lIns="0" tIns="12700" rIns="0" bIns="0" rtlCol="0">
            <a:spAutoFit/>
          </a:bodyPr>
          <a:lstStyle/>
          <a:p>
            <a:pPr marL="12700">
              <a:lnSpc>
                <a:spcPct val="100000"/>
              </a:lnSpc>
              <a:spcBef>
                <a:spcPts val="100"/>
              </a:spcBef>
            </a:pPr>
            <a:r>
              <a:rPr sz="1800" b="1" spc="-140" dirty="0">
                <a:latin typeface="Georgia"/>
                <a:cs typeface="Georgia"/>
              </a:rPr>
              <a:t>Import </a:t>
            </a:r>
            <a:r>
              <a:rPr sz="1800" b="1" spc="-105" dirty="0">
                <a:latin typeface="Georgia"/>
                <a:cs typeface="Georgia"/>
              </a:rPr>
              <a:t>with</a:t>
            </a:r>
            <a:r>
              <a:rPr sz="1800" b="1" dirty="0">
                <a:latin typeface="Georgia"/>
                <a:cs typeface="Georgia"/>
              </a:rPr>
              <a:t> </a:t>
            </a:r>
            <a:r>
              <a:rPr sz="1800" b="1" spc="-130" dirty="0">
                <a:latin typeface="Georgia"/>
                <a:cs typeface="Georgia"/>
              </a:rPr>
              <a:t>renaming</a:t>
            </a:r>
            <a:endParaRPr sz="1800">
              <a:latin typeface="Georgia"/>
              <a:cs typeface="Georgia"/>
            </a:endParaRPr>
          </a:p>
          <a:p>
            <a:pPr>
              <a:lnSpc>
                <a:spcPct val="100000"/>
              </a:lnSpc>
            </a:pPr>
            <a:endParaRPr sz="2100">
              <a:latin typeface="Times New Roman"/>
              <a:cs typeface="Times New Roman"/>
            </a:endParaRPr>
          </a:p>
          <a:p>
            <a:pPr marL="12700">
              <a:lnSpc>
                <a:spcPct val="100000"/>
              </a:lnSpc>
              <a:spcBef>
                <a:spcPts val="1315"/>
              </a:spcBef>
            </a:pPr>
            <a:r>
              <a:rPr sz="2000" b="1" spc="-170" dirty="0">
                <a:latin typeface="Georgia"/>
                <a:cs typeface="Georgia"/>
              </a:rPr>
              <a:t># </a:t>
            </a:r>
            <a:r>
              <a:rPr sz="2000" b="1" spc="-130" dirty="0">
                <a:latin typeface="Georgia"/>
                <a:cs typeface="Georgia"/>
              </a:rPr>
              <a:t>import </a:t>
            </a:r>
            <a:r>
              <a:rPr sz="2000" b="1" spc="-140" dirty="0">
                <a:latin typeface="Georgia"/>
                <a:cs typeface="Georgia"/>
              </a:rPr>
              <a:t>module </a:t>
            </a:r>
            <a:r>
              <a:rPr sz="2000" b="1" spc="-110" dirty="0">
                <a:latin typeface="Georgia"/>
                <a:cs typeface="Georgia"/>
              </a:rPr>
              <a:t>by </a:t>
            </a:r>
            <a:r>
              <a:rPr sz="2000" b="1" spc="-140" dirty="0">
                <a:latin typeface="Georgia"/>
                <a:cs typeface="Georgia"/>
              </a:rPr>
              <a:t>renaming</a:t>
            </a:r>
            <a:r>
              <a:rPr sz="2000" b="1" spc="70" dirty="0">
                <a:latin typeface="Georgia"/>
                <a:cs typeface="Georgia"/>
              </a:rPr>
              <a:t> </a:t>
            </a:r>
            <a:r>
              <a:rPr sz="2000" b="1" spc="-65" dirty="0">
                <a:latin typeface="Georgia"/>
                <a:cs typeface="Georgia"/>
              </a:rPr>
              <a:t>it</a:t>
            </a:r>
            <a:endParaRPr sz="2000">
              <a:latin typeface="Georgia"/>
              <a:cs typeface="Georgia"/>
            </a:endParaRPr>
          </a:p>
          <a:p>
            <a:pPr marL="12700">
              <a:lnSpc>
                <a:spcPct val="100000"/>
              </a:lnSpc>
              <a:spcBef>
                <a:spcPts val="1685"/>
              </a:spcBef>
            </a:pPr>
            <a:r>
              <a:rPr sz="2000" spc="-30" dirty="0">
                <a:latin typeface="Georgia"/>
                <a:cs typeface="Georgia"/>
              </a:rPr>
              <a:t>import </a:t>
            </a:r>
            <a:r>
              <a:rPr sz="2000" spc="-50" dirty="0">
                <a:latin typeface="Georgia"/>
                <a:cs typeface="Georgia"/>
              </a:rPr>
              <a:t>math </a:t>
            </a:r>
            <a:r>
              <a:rPr sz="2000" spc="-15" dirty="0">
                <a:latin typeface="Georgia"/>
                <a:cs typeface="Georgia"/>
              </a:rPr>
              <a:t>as</a:t>
            </a:r>
            <a:r>
              <a:rPr sz="2000" spc="-125" dirty="0">
                <a:latin typeface="Georgia"/>
                <a:cs typeface="Georgia"/>
              </a:rPr>
              <a:t> </a:t>
            </a:r>
            <a:r>
              <a:rPr sz="2000" spc="-95" dirty="0">
                <a:latin typeface="Georgia"/>
                <a:cs typeface="Georgia"/>
              </a:rPr>
              <a:t>m</a:t>
            </a:r>
            <a:endParaRPr sz="2000">
              <a:latin typeface="Georgia"/>
              <a:cs typeface="Georgia"/>
            </a:endParaRPr>
          </a:p>
          <a:p>
            <a:pPr marL="12700">
              <a:lnSpc>
                <a:spcPct val="100000"/>
              </a:lnSpc>
              <a:spcBef>
                <a:spcPts val="1680"/>
              </a:spcBef>
            </a:pPr>
            <a:r>
              <a:rPr sz="2000" spc="-30" dirty="0">
                <a:latin typeface="Georgia"/>
                <a:cs typeface="Georgia"/>
              </a:rPr>
              <a:t>print("The value of pi </a:t>
            </a:r>
            <a:r>
              <a:rPr sz="2000" spc="-50" dirty="0">
                <a:latin typeface="Georgia"/>
                <a:cs typeface="Georgia"/>
              </a:rPr>
              <a:t>is",</a:t>
            </a:r>
            <a:r>
              <a:rPr sz="2000" spc="-210" dirty="0">
                <a:latin typeface="Georgia"/>
                <a:cs typeface="Georgia"/>
              </a:rPr>
              <a:t> </a:t>
            </a:r>
            <a:r>
              <a:rPr sz="2000" spc="-55" dirty="0">
                <a:latin typeface="Georgia"/>
                <a:cs typeface="Georgia"/>
              </a:rPr>
              <a:t>m.pi)</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4" name="object 4"/>
          <p:cNvSpPr txBox="1">
            <a:spLocks noGrp="1"/>
          </p:cNvSpPr>
          <p:nvPr>
            <p:ph idx="1"/>
          </p:nvPr>
        </p:nvSpPr>
        <p:spPr>
          <a:prstGeom prst="rect">
            <a:avLst/>
          </a:prstGeom>
        </p:spPr>
        <p:txBody>
          <a:bodyPr vert="horz" wrap="square" lIns="0" tIns="13335" rIns="0" bIns="0" rtlCol="0">
            <a:spAutoFit/>
          </a:bodyPr>
          <a:lstStyle/>
          <a:p>
            <a:pPr marL="128270">
              <a:lnSpc>
                <a:spcPct val="100000"/>
              </a:lnSpc>
              <a:spcBef>
                <a:spcPts val="105"/>
              </a:spcBef>
            </a:pPr>
            <a:r>
              <a:rPr spc="-145" dirty="0"/>
              <a:t>Import </a:t>
            </a:r>
            <a:r>
              <a:rPr spc="-114" dirty="0"/>
              <a:t>with</a:t>
            </a:r>
            <a:r>
              <a:rPr spc="-40" dirty="0"/>
              <a:t> </a:t>
            </a:r>
            <a:r>
              <a:rPr spc="-140" dirty="0"/>
              <a:t>renaming</a:t>
            </a:r>
          </a:p>
          <a:p>
            <a:pPr marL="115570">
              <a:lnSpc>
                <a:spcPct val="100000"/>
              </a:lnSpc>
              <a:spcBef>
                <a:spcPts val="40"/>
              </a:spcBef>
            </a:pPr>
            <a:endParaRPr sz="2950">
              <a:latin typeface="Times New Roman"/>
              <a:cs typeface="Times New Roman"/>
            </a:endParaRPr>
          </a:p>
          <a:p>
            <a:pPr marL="128270">
              <a:lnSpc>
                <a:spcPct val="100000"/>
              </a:lnSpc>
            </a:pPr>
            <a:r>
              <a:rPr sz="1800" spc="-155" dirty="0"/>
              <a:t># </a:t>
            </a:r>
            <a:r>
              <a:rPr sz="1800" spc="-120" dirty="0"/>
              <a:t>import </a:t>
            </a:r>
            <a:r>
              <a:rPr sz="1800" spc="-130" dirty="0"/>
              <a:t>module </a:t>
            </a:r>
            <a:r>
              <a:rPr sz="1800" spc="-95" dirty="0"/>
              <a:t>by </a:t>
            </a:r>
            <a:r>
              <a:rPr sz="1800" spc="-130" dirty="0"/>
              <a:t>renaming</a:t>
            </a:r>
            <a:r>
              <a:rPr sz="1800" spc="-165" dirty="0"/>
              <a:t> </a:t>
            </a:r>
            <a:r>
              <a:rPr sz="1800" spc="-70" dirty="0"/>
              <a:t>it</a:t>
            </a:r>
            <a:endParaRPr sz="1800"/>
          </a:p>
          <a:p>
            <a:pPr marL="128270">
              <a:lnSpc>
                <a:spcPct val="100000"/>
              </a:lnSpc>
              <a:spcBef>
                <a:spcPts val="1515"/>
              </a:spcBef>
            </a:pPr>
            <a:r>
              <a:rPr sz="1800" b="0" spc="-30" dirty="0">
                <a:latin typeface="Georgia"/>
                <a:cs typeface="Georgia"/>
              </a:rPr>
              <a:t>import </a:t>
            </a:r>
            <a:r>
              <a:rPr sz="1800" b="0" spc="-50" dirty="0">
                <a:latin typeface="Georgia"/>
                <a:cs typeface="Georgia"/>
              </a:rPr>
              <a:t>math </a:t>
            </a:r>
            <a:r>
              <a:rPr sz="1800" b="0" spc="-20" dirty="0">
                <a:latin typeface="Georgia"/>
                <a:cs typeface="Georgia"/>
              </a:rPr>
              <a:t>as</a:t>
            </a:r>
            <a:r>
              <a:rPr sz="1800" b="0" spc="-40" dirty="0">
                <a:latin typeface="Georgia"/>
                <a:cs typeface="Georgia"/>
              </a:rPr>
              <a:t> </a:t>
            </a:r>
            <a:r>
              <a:rPr sz="1800" b="0" spc="-90" dirty="0">
                <a:latin typeface="Georgia"/>
                <a:cs typeface="Georgia"/>
              </a:rPr>
              <a:t>m</a:t>
            </a:r>
            <a:endParaRPr sz="1800">
              <a:latin typeface="Georgia"/>
              <a:cs typeface="Georgia"/>
            </a:endParaRPr>
          </a:p>
          <a:p>
            <a:pPr marL="128270">
              <a:lnSpc>
                <a:spcPct val="100000"/>
              </a:lnSpc>
              <a:spcBef>
                <a:spcPts val="1515"/>
              </a:spcBef>
            </a:pPr>
            <a:r>
              <a:rPr sz="1800" b="0" spc="-25" dirty="0">
                <a:latin typeface="Georgia"/>
                <a:cs typeface="Georgia"/>
              </a:rPr>
              <a:t>print("The value </a:t>
            </a:r>
            <a:r>
              <a:rPr sz="1800" b="0" spc="-30" dirty="0">
                <a:latin typeface="Georgia"/>
                <a:cs typeface="Georgia"/>
              </a:rPr>
              <a:t>of </a:t>
            </a:r>
            <a:r>
              <a:rPr sz="1800" b="0" spc="-35" dirty="0">
                <a:latin typeface="Georgia"/>
                <a:cs typeface="Georgia"/>
              </a:rPr>
              <a:t>pi </a:t>
            </a:r>
            <a:r>
              <a:rPr sz="1800" b="0" spc="-50" dirty="0">
                <a:latin typeface="Georgia"/>
                <a:cs typeface="Georgia"/>
              </a:rPr>
              <a:t>is",</a:t>
            </a:r>
            <a:r>
              <a:rPr sz="1800" b="0" spc="-80" dirty="0">
                <a:latin typeface="Georgia"/>
                <a:cs typeface="Georgia"/>
              </a:rPr>
              <a:t> </a:t>
            </a:r>
            <a:r>
              <a:rPr sz="1800" b="0" spc="-55" dirty="0">
                <a:latin typeface="Georgia"/>
                <a:cs typeface="Georgia"/>
              </a:rPr>
              <a:t>m.pi)</a:t>
            </a:r>
            <a:endParaRPr sz="1800">
              <a:latin typeface="Georgia"/>
              <a:cs typeface="Georgia"/>
            </a:endParaRPr>
          </a:p>
          <a:p>
            <a:pPr marL="115570">
              <a:lnSpc>
                <a:spcPct val="100000"/>
              </a:lnSpc>
            </a:pPr>
            <a:endParaRPr sz="2100">
              <a:latin typeface="Times New Roman"/>
              <a:cs typeface="Times New Roman"/>
            </a:endParaRPr>
          </a:p>
          <a:p>
            <a:pPr marL="115570">
              <a:lnSpc>
                <a:spcPct val="100000"/>
              </a:lnSpc>
              <a:spcBef>
                <a:spcPts val="10"/>
              </a:spcBef>
            </a:pPr>
            <a:endParaRPr sz="2400">
              <a:latin typeface="Times New Roman"/>
              <a:cs typeface="Times New Roman"/>
            </a:endParaRPr>
          </a:p>
          <a:p>
            <a:pPr marL="471170" indent="-342900">
              <a:lnSpc>
                <a:spcPct val="100000"/>
              </a:lnSpc>
              <a:buFont typeface="Arial"/>
              <a:buChar char="•"/>
              <a:tabLst>
                <a:tab pos="470534" algn="l"/>
                <a:tab pos="471170" algn="l"/>
              </a:tabLst>
            </a:pPr>
            <a:r>
              <a:rPr sz="1800" b="0" spc="-105" dirty="0">
                <a:latin typeface="Georgia"/>
                <a:cs typeface="Georgia"/>
              </a:rPr>
              <a:t>We</a:t>
            </a:r>
            <a:r>
              <a:rPr sz="1800" b="0" spc="114" dirty="0">
                <a:latin typeface="Georgia"/>
                <a:cs typeface="Georgia"/>
              </a:rPr>
              <a:t> </a:t>
            </a:r>
            <a:r>
              <a:rPr sz="1800" b="0" spc="-35" dirty="0">
                <a:latin typeface="Georgia"/>
                <a:cs typeface="Georgia"/>
              </a:rPr>
              <a:t>have</a:t>
            </a:r>
            <a:r>
              <a:rPr sz="1800" b="0" spc="114" dirty="0">
                <a:latin typeface="Georgia"/>
                <a:cs typeface="Georgia"/>
              </a:rPr>
              <a:t> </a:t>
            </a:r>
            <a:r>
              <a:rPr sz="1800" b="0" spc="-35" dirty="0">
                <a:latin typeface="Georgia"/>
                <a:cs typeface="Georgia"/>
              </a:rPr>
              <a:t>renamed</a:t>
            </a:r>
            <a:r>
              <a:rPr sz="1800" b="0" spc="114" dirty="0">
                <a:latin typeface="Georgia"/>
                <a:cs typeface="Georgia"/>
              </a:rPr>
              <a:t> </a:t>
            </a:r>
            <a:r>
              <a:rPr sz="1800" b="0" spc="-25" dirty="0">
                <a:latin typeface="Georgia"/>
                <a:cs typeface="Georgia"/>
              </a:rPr>
              <a:t>the</a:t>
            </a:r>
            <a:r>
              <a:rPr sz="1800" b="0" spc="120" dirty="0">
                <a:latin typeface="Georgia"/>
                <a:cs typeface="Georgia"/>
              </a:rPr>
              <a:t> </a:t>
            </a:r>
            <a:r>
              <a:rPr sz="1800" b="0" spc="-50" dirty="0">
                <a:latin typeface="Georgia"/>
                <a:cs typeface="Georgia"/>
              </a:rPr>
              <a:t>math</a:t>
            </a:r>
            <a:r>
              <a:rPr sz="1800" b="0" spc="120" dirty="0">
                <a:latin typeface="Georgia"/>
                <a:cs typeface="Georgia"/>
              </a:rPr>
              <a:t> </a:t>
            </a:r>
            <a:r>
              <a:rPr sz="1800" b="0" spc="-40" dirty="0">
                <a:latin typeface="Georgia"/>
                <a:cs typeface="Georgia"/>
              </a:rPr>
              <a:t>module</a:t>
            </a:r>
            <a:r>
              <a:rPr sz="1800" b="0" spc="120" dirty="0">
                <a:latin typeface="Georgia"/>
                <a:cs typeface="Georgia"/>
              </a:rPr>
              <a:t> </a:t>
            </a:r>
            <a:r>
              <a:rPr sz="1800" b="0" spc="-20" dirty="0">
                <a:latin typeface="Georgia"/>
                <a:cs typeface="Georgia"/>
              </a:rPr>
              <a:t>as</a:t>
            </a:r>
            <a:r>
              <a:rPr sz="1800" b="0" spc="114" dirty="0">
                <a:latin typeface="Georgia"/>
                <a:cs typeface="Georgia"/>
              </a:rPr>
              <a:t> </a:t>
            </a:r>
            <a:r>
              <a:rPr sz="1800" b="0" spc="-105" dirty="0">
                <a:latin typeface="Georgia"/>
                <a:cs typeface="Georgia"/>
              </a:rPr>
              <a:t>m.</a:t>
            </a:r>
            <a:r>
              <a:rPr sz="1800" b="0" spc="130" dirty="0">
                <a:latin typeface="Georgia"/>
                <a:cs typeface="Georgia"/>
              </a:rPr>
              <a:t> </a:t>
            </a:r>
            <a:r>
              <a:rPr sz="1800" b="0" spc="-35" dirty="0">
                <a:latin typeface="Georgia"/>
                <a:cs typeface="Georgia"/>
              </a:rPr>
              <a:t>This</a:t>
            </a:r>
            <a:r>
              <a:rPr sz="1800" b="0" spc="114" dirty="0">
                <a:latin typeface="Georgia"/>
                <a:cs typeface="Georgia"/>
              </a:rPr>
              <a:t> </a:t>
            </a:r>
            <a:r>
              <a:rPr sz="1800" b="0" spc="-40" dirty="0">
                <a:latin typeface="Georgia"/>
                <a:cs typeface="Georgia"/>
              </a:rPr>
              <a:t>can</a:t>
            </a:r>
            <a:r>
              <a:rPr sz="1800" b="0" spc="120" dirty="0">
                <a:latin typeface="Georgia"/>
                <a:cs typeface="Georgia"/>
              </a:rPr>
              <a:t> </a:t>
            </a:r>
            <a:r>
              <a:rPr sz="1800" b="0" spc="-25" dirty="0">
                <a:latin typeface="Georgia"/>
                <a:cs typeface="Georgia"/>
              </a:rPr>
              <a:t>save</a:t>
            </a:r>
            <a:r>
              <a:rPr sz="1800" b="0" spc="125" dirty="0">
                <a:latin typeface="Georgia"/>
                <a:cs typeface="Georgia"/>
              </a:rPr>
              <a:t> </a:t>
            </a:r>
            <a:r>
              <a:rPr sz="1800" b="0" spc="-25" dirty="0">
                <a:latin typeface="Georgia"/>
                <a:cs typeface="Georgia"/>
              </a:rPr>
              <a:t>us</a:t>
            </a:r>
            <a:r>
              <a:rPr sz="1800" b="0" spc="130" dirty="0">
                <a:latin typeface="Georgia"/>
                <a:cs typeface="Georgia"/>
              </a:rPr>
              <a:t> </a:t>
            </a:r>
            <a:r>
              <a:rPr sz="1800" b="0" spc="-20" dirty="0">
                <a:latin typeface="Georgia"/>
                <a:cs typeface="Georgia"/>
              </a:rPr>
              <a:t>typing</a:t>
            </a:r>
            <a:r>
              <a:rPr sz="1800" b="0" spc="120" dirty="0">
                <a:latin typeface="Georgia"/>
                <a:cs typeface="Georgia"/>
              </a:rPr>
              <a:t> </a:t>
            </a:r>
            <a:r>
              <a:rPr sz="1800" b="0" spc="-35" dirty="0">
                <a:latin typeface="Georgia"/>
                <a:cs typeface="Georgia"/>
              </a:rPr>
              <a:t>time</a:t>
            </a:r>
            <a:r>
              <a:rPr sz="1800" b="0" spc="120" dirty="0">
                <a:latin typeface="Georgia"/>
                <a:cs typeface="Georgia"/>
              </a:rPr>
              <a:t> </a:t>
            </a:r>
            <a:r>
              <a:rPr sz="1800" b="0" spc="-45" dirty="0">
                <a:latin typeface="Georgia"/>
                <a:cs typeface="Georgia"/>
              </a:rPr>
              <a:t>in</a:t>
            </a:r>
            <a:r>
              <a:rPr sz="1800" b="0" spc="114" dirty="0">
                <a:latin typeface="Georgia"/>
                <a:cs typeface="Georgia"/>
              </a:rPr>
              <a:t> </a:t>
            </a:r>
            <a:r>
              <a:rPr sz="1800" b="0" spc="-30" dirty="0">
                <a:latin typeface="Georgia"/>
                <a:cs typeface="Georgia"/>
              </a:rPr>
              <a:t>some</a:t>
            </a:r>
            <a:endParaRPr sz="1800">
              <a:latin typeface="Georgia"/>
              <a:cs typeface="Georgia"/>
            </a:endParaRPr>
          </a:p>
          <a:p>
            <a:pPr marL="471170">
              <a:lnSpc>
                <a:spcPct val="100000"/>
              </a:lnSpc>
              <a:spcBef>
                <a:spcPts val="1080"/>
              </a:spcBef>
            </a:pPr>
            <a:r>
              <a:rPr sz="1800" b="0" spc="-35" dirty="0">
                <a:latin typeface="Georgia"/>
                <a:cs typeface="Georgia"/>
              </a:rPr>
              <a:t>cases.</a:t>
            </a:r>
            <a:endParaRPr sz="1800">
              <a:latin typeface="Georgia"/>
              <a:cs typeface="Georgia"/>
            </a:endParaRPr>
          </a:p>
          <a:p>
            <a:pPr marL="471170" indent="-342900">
              <a:lnSpc>
                <a:spcPct val="100000"/>
              </a:lnSpc>
              <a:spcBef>
                <a:spcPts val="1515"/>
              </a:spcBef>
              <a:buFont typeface="Arial"/>
              <a:buChar char="•"/>
              <a:tabLst>
                <a:tab pos="470534" algn="l"/>
                <a:tab pos="471170" algn="l"/>
              </a:tabLst>
            </a:pPr>
            <a:r>
              <a:rPr sz="1800" b="0" spc="-45" dirty="0">
                <a:latin typeface="Georgia"/>
                <a:cs typeface="Georgia"/>
              </a:rPr>
              <a:t>Note </a:t>
            </a:r>
            <a:r>
              <a:rPr sz="1800" b="0" spc="-30" dirty="0">
                <a:latin typeface="Georgia"/>
                <a:cs typeface="Georgia"/>
              </a:rPr>
              <a:t>that </a:t>
            </a:r>
            <a:r>
              <a:rPr sz="1800" b="0" spc="-25" dirty="0">
                <a:latin typeface="Georgia"/>
                <a:cs typeface="Georgia"/>
              </a:rPr>
              <a:t>the </a:t>
            </a:r>
            <a:r>
              <a:rPr sz="1800" b="0" spc="-50" dirty="0">
                <a:latin typeface="Georgia"/>
                <a:cs typeface="Georgia"/>
              </a:rPr>
              <a:t>name math </a:t>
            </a:r>
            <a:r>
              <a:rPr sz="1800" b="0" spc="-20" dirty="0">
                <a:latin typeface="Georgia"/>
                <a:cs typeface="Georgia"/>
              </a:rPr>
              <a:t>is </a:t>
            </a:r>
            <a:r>
              <a:rPr sz="1800" b="0" spc="-30" dirty="0">
                <a:latin typeface="Georgia"/>
                <a:cs typeface="Georgia"/>
              </a:rPr>
              <a:t>not </a:t>
            </a:r>
            <a:r>
              <a:rPr sz="1800" b="0" spc="-20" dirty="0">
                <a:latin typeface="Georgia"/>
                <a:cs typeface="Georgia"/>
              </a:rPr>
              <a:t>recognized </a:t>
            </a:r>
            <a:r>
              <a:rPr sz="1800" b="0" spc="-45" dirty="0">
                <a:latin typeface="Georgia"/>
                <a:cs typeface="Georgia"/>
              </a:rPr>
              <a:t>in </a:t>
            </a:r>
            <a:r>
              <a:rPr sz="1800" b="0" spc="-25" dirty="0">
                <a:latin typeface="Georgia"/>
                <a:cs typeface="Georgia"/>
              </a:rPr>
              <a:t>our </a:t>
            </a:r>
            <a:r>
              <a:rPr sz="1800" b="0" spc="-35" dirty="0">
                <a:latin typeface="Georgia"/>
                <a:cs typeface="Georgia"/>
              </a:rPr>
              <a:t>scope. </a:t>
            </a:r>
            <a:r>
              <a:rPr sz="1800" b="0" spc="-70" dirty="0">
                <a:latin typeface="Georgia"/>
                <a:cs typeface="Georgia"/>
              </a:rPr>
              <a:t>Hence, </a:t>
            </a:r>
            <a:r>
              <a:rPr sz="1800" b="0" spc="-55" dirty="0">
                <a:latin typeface="Georgia"/>
                <a:cs typeface="Georgia"/>
              </a:rPr>
              <a:t>math.pi </a:t>
            </a:r>
            <a:r>
              <a:rPr sz="1800" b="0" spc="-20" dirty="0">
                <a:latin typeface="Georgia"/>
                <a:cs typeface="Georgia"/>
              </a:rPr>
              <a:t>is</a:t>
            </a:r>
            <a:r>
              <a:rPr sz="1800" b="0" spc="10" dirty="0">
                <a:latin typeface="Georgia"/>
                <a:cs typeface="Georgia"/>
              </a:rPr>
              <a:t> </a:t>
            </a:r>
            <a:r>
              <a:rPr sz="1800" b="0" spc="-50" dirty="0">
                <a:latin typeface="Georgia"/>
                <a:cs typeface="Georgia"/>
              </a:rPr>
              <a:t>invalid,</a:t>
            </a:r>
            <a:endParaRPr sz="1800">
              <a:latin typeface="Georgia"/>
              <a:cs typeface="Georgia"/>
            </a:endParaRPr>
          </a:p>
          <a:p>
            <a:pPr marL="471170">
              <a:lnSpc>
                <a:spcPct val="100000"/>
              </a:lnSpc>
              <a:spcBef>
                <a:spcPts val="1080"/>
              </a:spcBef>
            </a:pPr>
            <a:r>
              <a:rPr sz="1800" b="0" spc="-70" dirty="0">
                <a:latin typeface="Georgia"/>
                <a:cs typeface="Georgia"/>
              </a:rPr>
              <a:t>m.pi </a:t>
            </a:r>
            <a:r>
              <a:rPr sz="1800" b="0" spc="-15" dirty="0">
                <a:latin typeface="Georgia"/>
                <a:cs typeface="Georgia"/>
              </a:rPr>
              <a:t>is </a:t>
            </a:r>
            <a:r>
              <a:rPr sz="1800" b="0" spc="-25" dirty="0">
                <a:latin typeface="Georgia"/>
                <a:cs typeface="Georgia"/>
              </a:rPr>
              <a:t>the </a:t>
            </a:r>
            <a:r>
              <a:rPr sz="1800" b="0" spc="-15" dirty="0">
                <a:latin typeface="Georgia"/>
                <a:cs typeface="Georgia"/>
              </a:rPr>
              <a:t>correct</a:t>
            </a:r>
            <a:r>
              <a:rPr sz="1800" b="0" spc="-55" dirty="0">
                <a:latin typeface="Georgia"/>
                <a:cs typeface="Georgia"/>
              </a:rPr>
              <a:t> </a:t>
            </a:r>
            <a:r>
              <a:rPr sz="1800" b="0" spc="-40" dirty="0">
                <a:latin typeface="Georgia"/>
                <a:cs typeface="Georgia"/>
              </a:rPr>
              <a:t>implementation.</a:t>
            </a:r>
            <a:endParaRPr sz="1800">
              <a:latin typeface="Georgia"/>
              <a:cs typeface="Georgia"/>
            </a:endParaRPr>
          </a:p>
        </p:txBody>
      </p:sp>
      <p:sp>
        <p:nvSpPr>
          <p:cNvPr id="5" name="Date Placeholder 4"/>
          <p:cNvSpPr>
            <a:spLocks noGrp="1"/>
          </p:cNvSpPr>
          <p:nvPr>
            <p:ph type="dt" sz="half" idx="10"/>
          </p:nvPr>
        </p:nvSpPr>
        <p:spPr/>
        <p:txBody>
          <a:bodyPr/>
          <a:lstStyle/>
          <a:p>
            <a:fld id="{EEF59BAD-16D4-43F4-B945-C52798E0123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37F17B10-CECF-4AD2-B8D4-6D07A07A30D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4" name="object 4"/>
          <p:cNvSpPr txBox="1"/>
          <p:nvPr/>
        </p:nvSpPr>
        <p:spPr>
          <a:xfrm>
            <a:off x="497840" y="1201038"/>
            <a:ext cx="8261984" cy="331914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60" dirty="0">
                <a:latin typeface="Georgia"/>
                <a:cs typeface="Georgia"/>
              </a:rPr>
              <a:t>from...import</a:t>
            </a:r>
            <a:r>
              <a:rPr sz="2000" b="1" spc="-90" dirty="0">
                <a:latin typeface="Georgia"/>
                <a:cs typeface="Georgia"/>
              </a:rPr>
              <a:t> </a:t>
            </a:r>
            <a:r>
              <a:rPr sz="2000" b="1" spc="-114" dirty="0">
                <a:latin typeface="Georgia"/>
                <a:cs typeface="Georgia"/>
              </a:rPr>
              <a:t>statement</a:t>
            </a:r>
            <a:endParaRPr sz="2000">
              <a:latin typeface="Georgia"/>
              <a:cs typeface="Georgia"/>
            </a:endParaRPr>
          </a:p>
          <a:p>
            <a:pPr>
              <a:lnSpc>
                <a:spcPct val="100000"/>
              </a:lnSpc>
              <a:spcBef>
                <a:spcPts val="50"/>
              </a:spcBef>
            </a:pPr>
            <a:endParaRPr sz="2000">
              <a:latin typeface="Times New Roman"/>
              <a:cs typeface="Times New Roman"/>
            </a:endParaRPr>
          </a:p>
          <a:p>
            <a:pPr marL="12700" marR="5080">
              <a:lnSpc>
                <a:spcPct val="150100"/>
              </a:lnSpc>
              <a:spcBef>
                <a:spcPts val="5"/>
              </a:spcBef>
            </a:pPr>
            <a:r>
              <a:rPr sz="1800" spc="-105" dirty="0">
                <a:latin typeface="Georgia"/>
                <a:cs typeface="Georgia"/>
              </a:rPr>
              <a:t>We </a:t>
            </a:r>
            <a:r>
              <a:rPr sz="1800" spc="-45" dirty="0">
                <a:latin typeface="Georgia"/>
                <a:cs typeface="Georgia"/>
              </a:rPr>
              <a:t>can </a:t>
            </a:r>
            <a:r>
              <a:rPr sz="1800" spc="-30" dirty="0">
                <a:latin typeface="Georgia"/>
                <a:cs typeface="Georgia"/>
              </a:rPr>
              <a:t>import </a:t>
            </a:r>
            <a:r>
              <a:rPr sz="1800" spc="-25" dirty="0">
                <a:latin typeface="Georgia"/>
                <a:cs typeface="Georgia"/>
              </a:rPr>
              <a:t>specific </a:t>
            </a:r>
            <a:r>
              <a:rPr sz="1800" spc="-40" dirty="0">
                <a:latin typeface="Georgia"/>
                <a:cs typeface="Georgia"/>
              </a:rPr>
              <a:t>names </a:t>
            </a:r>
            <a:r>
              <a:rPr sz="1800" spc="-45" dirty="0">
                <a:latin typeface="Georgia"/>
                <a:cs typeface="Georgia"/>
              </a:rPr>
              <a:t>form </a:t>
            </a:r>
            <a:r>
              <a:rPr sz="1800" spc="-30" dirty="0">
                <a:latin typeface="Georgia"/>
                <a:cs typeface="Georgia"/>
              </a:rPr>
              <a:t>a </a:t>
            </a:r>
            <a:r>
              <a:rPr sz="1800" spc="-35" dirty="0">
                <a:latin typeface="Georgia"/>
                <a:cs typeface="Georgia"/>
              </a:rPr>
              <a:t>module </a:t>
            </a:r>
            <a:r>
              <a:rPr sz="1800" spc="-20" dirty="0">
                <a:latin typeface="Georgia"/>
                <a:cs typeface="Georgia"/>
              </a:rPr>
              <a:t>without </a:t>
            </a:r>
            <a:r>
              <a:rPr sz="1800" spc="-35" dirty="0">
                <a:latin typeface="Georgia"/>
                <a:cs typeface="Georgia"/>
              </a:rPr>
              <a:t>importing </a:t>
            </a:r>
            <a:r>
              <a:rPr sz="1800" spc="-25" dirty="0">
                <a:latin typeface="Georgia"/>
                <a:cs typeface="Georgia"/>
              </a:rPr>
              <a:t>the </a:t>
            </a:r>
            <a:r>
              <a:rPr sz="1800" spc="-40" dirty="0">
                <a:latin typeface="Georgia"/>
                <a:cs typeface="Georgia"/>
              </a:rPr>
              <a:t>module </a:t>
            </a:r>
            <a:r>
              <a:rPr sz="1800" spc="-20" dirty="0">
                <a:latin typeface="Georgia"/>
                <a:cs typeface="Georgia"/>
              </a:rPr>
              <a:t>as </a:t>
            </a:r>
            <a:r>
              <a:rPr sz="1800" spc="-30" dirty="0">
                <a:latin typeface="Georgia"/>
                <a:cs typeface="Georgia"/>
              </a:rPr>
              <a:t>a  </a:t>
            </a:r>
            <a:r>
              <a:rPr sz="1800" spc="-25" dirty="0">
                <a:latin typeface="Georgia"/>
                <a:cs typeface="Georgia"/>
              </a:rPr>
              <a:t>whole.</a:t>
            </a:r>
            <a:endParaRPr sz="1800">
              <a:latin typeface="Georgia"/>
              <a:cs typeface="Georgia"/>
            </a:endParaRPr>
          </a:p>
          <a:p>
            <a:pPr marL="12700">
              <a:lnSpc>
                <a:spcPct val="100000"/>
              </a:lnSpc>
              <a:spcBef>
                <a:spcPts val="1510"/>
              </a:spcBef>
            </a:pPr>
            <a:r>
              <a:rPr sz="1800" spc="-60" dirty="0">
                <a:latin typeface="Georgia"/>
                <a:cs typeface="Georgia"/>
              </a:rPr>
              <a:t>Here </a:t>
            </a:r>
            <a:r>
              <a:rPr sz="1800" spc="-20" dirty="0">
                <a:latin typeface="Georgia"/>
                <a:cs typeface="Georgia"/>
              </a:rPr>
              <a:t>is </a:t>
            </a:r>
            <a:r>
              <a:rPr sz="1800" spc="-50" dirty="0">
                <a:latin typeface="Georgia"/>
                <a:cs typeface="Georgia"/>
              </a:rPr>
              <a:t>an</a:t>
            </a:r>
            <a:r>
              <a:rPr sz="1800" spc="-40" dirty="0">
                <a:latin typeface="Georgia"/>
                <a:cs typeface="Georgia"/>
              </a:rPr>
              <a:t> </a:t>
            </a:r>
            <a:r>
              <a:rPr sz="1800" spc="-50" dirty="0">
                <a:latin typeface="Georgia"/>
                <a:cs typeface="Georgia"/>
              </a:rPr>
              <a:t>example.</a:t>
            </a:r>
            <a:endParaRPr sz="1800">
              <a:latin typeface="Georgia"/>
              <a:cs typeface="Georgia"/>
            </a:endParaRPr>
          </a:p>
          <a:p>
            <a:pPr marL="12700">
              <a:lnSpc>
                <a:spcPct val="100000"/>
              </a:lnSpc>
              <a:spcBef>
                <a:spcPts val="1510"/>
              </a:spcBef>
            </a:pPr>
            <a:r>
              <a:rPr sz="1800" spc="-45" dirty="0">
                <a:latin typeface="Georgia"/>
                <a:cs typeface="Georgia"/>
              </a:rPr>
              <a:t># </a:t>
            </a:r>
            <a:r>
              <a:rPr sz="1800" spc="-30" dirty="0">
                <a:latin typeface="Georgia"/>
                <a:cs typeface="Georgia"/>
              </a:rPr>
              <a:t>import only </a:t>
            </a:r>
            <a:r>
              <a:rPr sz="1800" spc="-35" dirty="0">
                <a:latin typeface="Georgia"/>
                <a:cs typeface="Georgia"/>
              </a:rPr>
              <a:t>pi </a:t>
            </a:r>
            <a:r>
              <a:rPr sz="1800" spc="-45" dirty="0">
                <a:latin typeface="Georgia"/>
                <a:cs typeface="Georgia"/>
              </a:rPr>
              <a:t>from </a:t>
            </a:r>
            <a:r>
              <a:rPr sz="1800" spc="-50" dirty="0">
                <a:latin typeface="Georgia"/>
                <a:cs typeface="Georgia"/>
              </a:rPr>
              <a:t>math</a:t>
            </a:r>
            <a:r>
              <a:rPr sz="1800" spc="-40" dirty="0">
                <a:latin typeface="Georgia"/>
                <a:cs typeface="Georgia"/>
              </a:rPr>
              <a:t> </a:t>
            </a:r>
            <a:r>
              <a:rPr sz="1800" spc="-35" dirty="0">
                <a:latin typeface="Georgia"/>
                <a:cs typeface="Georgia"/>
              </a:rPr>
              <a:t>module</a:t>
            </a:r>
            <a:endParaRPr sz="1800">
              <a:latin typeface="Georgia"/>
              <a:cs typeface="Georgia"/>
            </a:endParaRPr>
          </a:p>
          <a:p>
            <a:pPr marL="12700">
              <a:lnSpc>
                <a:spcPct val="100000"/>
              </a:lnSpc>
              <a:spcBef>
                <a:spcPts val="1515"/>
              </a:spcBef>
            </a:pPr>
            <a:r>
              <a:rPr sz="1800" spc="-45" dirty="0">
                <a:latin typeface="Georgia"/>
                <a:cs typeface="Georgia"/>
              </a:rPr>
              <a:t>from </a:t>
            </a:r>
            <a:r>
              <a:rPr sz="1800" spc="-50" dirty="0">
                <a:latin typeface="Georgia"/>
                <a:cs typeface="Georgia"/>
              </a:rPr>
              <a:t>math </a:t>
            </a:r>
            <a:r>
              <a:rPr sz="1800" spc="-30" dirty="0">
                <a:latin typeface="Georgia"/>
                <a:cs typeface="Georgia"/>
              </a:rPr>
              <a:t>import </a:t>
            </a:r>
            <a:r>
              <a:rPr sz="1800" spc="-40" dirty="0">
                <a:latin typeface="Georgia"/>
                <a:cs typeface="Georgia"/>
              </a:rPr>
              <a:t>pi</a:t>
            </a:r>
            <a:endParaRPr sz="1800">
              <a:latin typeface="Georgia"/>
              <a:cs typeface="Georgia"/>
            </a:endParaRPr>
          </a:p>
          <a:p>
            <a:pPr marL="12700">
              <a:lnSpc>
                <a:spcPct val="100000"/>
              </a:lnSpc>
              <a:spcBef>
                <a:spcPts val="1515"/>
              </a:spcBef>
            </a:pPr>
            <a:r>
              <a:rPr sz="1800" spc="-25" dirty="0">
                <a:latin typeface="Georgia"/>
                <a:cs typeface="Georgia"/>
              </a:rPr>
              <a:t>print("The value </a:t>
            </a:r>
            <a:r>
              <a:rPr sz="1800" spc="-30" dirty="0">
                <a:latin typeface="Georgia"/>
                <a:cs typeface="Georgia"/>
              </a:rPr>
              <a:t>of </a:t>
            </a:r>
            <a:r>
              <a:rPr sz="1800" spc="-35" dirty="0">
                <a:latin typeface="Georgia"/>
                <a:cs typeface="Georgia"/>
              </a:rPr>
              <a:t>pi </a:t>
            </a:r>
            <a:r>
              <a:rPr sz="1800" spc="-50" dirty="0">
                <a:latin typeface="Georgia"/>
                <a:cs typeface="Georgia"/>
              </a:rPr>
              <a:t>is",</a:t>
            </a:r>
            <a:r>
              <a:rPr sz="1800" spc="-80" dirty="0">
                <a:latin typeface="Georgia"/>
                <a:cs typeface="Georgia"/>
              </a:rPr>
              <a:t> </a:t>
            </a:r>
            <a:r>
              <a:rPr sz="1800" spc="-20" dirty="0">
                <a:latin typeface="Georgia"/>
                <a:cs typeface="Georgia"/>
              </a:rPr>
              <a:t>pi)</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8A1EE527-96D6-46D3-B7EA-DF54F259BB7F}"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4" name="object 4"/>
          <p:cNvSpPr txBox="1"/>
          <p:nvPr/>
        </p:nvSpPr>
        <p:spPr>
          <a:xfrm>
            <a:off x="497840" y="1201038"/>
            <a:ext cx="5382895" cy="3374390"/>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60" dirty="0">
                <a:latin typeface="Georgia"/>
                <a:cs typeface="Georgia"/>
              </a:rPr>
              <a:t>from...import</a:t>
            </a:r>
            <a:r>
              <a:rPr sz="2000" b="1" spc="-90" dirty="0">
                <a:latin typeface="Georgia"/>
                <a:cs typeface="Georgia"/>
              </a:rPr>
              <a:t> </a:t>
            </a:r>
            <a:r>
              <a:rPr sz="2000" b="1" spc="-114" dirty="0">
                <a:latin typeface="Georgia"/>
                <a:cs typeface="Georgia"/>
              </a:rPr>
              <a:t>statement</a:t>
            </a:r>
            <a:endParaRPr sz="2000">
              <a:latin typeface="Georgia"/>
              <a:cs typeface="Georgia"/>
            </a:endParaRPr>
          </a:p>
          <a:p>
            <a:pPr>
              <a:lnSpc>
                <a:spcPct val="100000"/>
              </a:lnSpc>
              <a:spcBef>
                <a:spcPts val="40"/>
              </a:spcBef>
            </a:pPr>
            <a:endParaRPr sz="2950">
              <a:latin typeface="Times New Roman"/>
              <a:cs typeface="Times New Roman"/>
            </a:endParaRPr>
          </a:p>
          <a:p>
            <a:pPr marL="12700">
              <a:lnSpc>
                <a:spcPct val="100000"/>
              </a:lnSpc>
            </a:pPr>
            <a:r>
              <a:rPr sz="1800" spc="-30" dirty="0">
                <a:latin typeface="Georgia"/>
                <a:cs typeface="Georgia"/>
              </a:rPr>
              <a:t>imported </a:t>
            </a:r>
            <a:r>
              <a:rPr sz="1800" spc="-35" dirty="0">
                <a:latin typeface="Georgia"/>
                <a:cs typeface="Georgia"/>
              </a:rPr>
              <a:t>multiple </a:t>
            </a:r>
            <a:r>
              <a:rPr sz="1800" spc="-20" dirty="0">
                <a:latin typeface="Georgia"/>
                <a:cs typeface="Georgia"/>
              </a:rPr>
              <a:t>attributes </a:t>
            </a:r>
            <a:r>
              <a:rPr sz="1800" spc="-25" dirty="0">
                <a:latin typeface="Georgia"/>
                <a:cs typeface="Georgia"/>
              </a:rPr>
              <a:t>separated </a:t>
            </a:r>
            <a:r>
              <a:rPr sz="1800" spc="-20" dirty="0">
                <a:latin typeface="Georgia"/>
                <a:cs typeface="Georgia"/>
              </a:rPr>
              <a:t>by </a:t>
            </a:r>
            <a:r>
              <a:rPr sz="1800" spc="-10" dirty="0">
                <a:latin typeface="Georgia"/>
                <a:cs typeface="Georgia"/>
              </a:rPr>
              <a:t>‘ </a:t>
            </a:r>
            <a:r>
              <a:rPr sz="1800" spc="-120" dirty="0">
                <a:latin typeface="Georgia"/>
                <a:cs typeface="Georgia"/>
              </a:rPr>
              <a:t>, </a:t>
            </a:r>
            <a:r>
              <a:rPr sz="1800" spc="-10" dirty="0">
                <a:latin typeface="Georgia"/>
                <a:cs typeface="Georgia"/>
              </a:rPr>
              <a:t>’</a:t>
            </a:r>
            <a:r>
              <a:rPr sz="1800" spc="105" dirty="0">
                <a:latin typeface="Georgia"/>
                <a:cs typeface="Georgia"/>
              </a:rPr>
              <a:t> </a:t>
            </a:r>
            <a:r>
              <a:rPr sz="1800" spc="-20" dirty="0">
                <a:latin typeface="Georgia"/>
                <a:cs typeface="Georgia"/>
              </a:rPr>
              <a:t>operator</a:t>
            </a:r>
            <a:endParaRPr sz="1800">
              <a:latin typeface="Georgia"/>
              <a:cs typeface="Georgia"/>
            </a:endParaRPr>
          </a:p>
          <a:p>
            <a:pPr>
              <a:lnSpc>
                <a:spcPct val="100000"/>
              </a:lnSpc>
            </a:pPr>
            <a:endParaRPr sz="2100">
              <a:latin typeface="Times New Roman"/>
              <a:cs typeface="Times New Roman"/>
            </a:endParaRPr>
          </a:p>
          <a:p>
            <a:pPr marL="12700" marR="3156585">
              <a:lnSpc>
                <a:spcPct val="170000"/>
              </a:lnSpc>
              <a:spcBef>
                <a:spcPts val="1260"/>
              </a:spcBef>
            </a:pPr>
            <a:r>
              <a:rPr sz="1800" spc="-60" dirty="0">
                <a:latin typeface="Georgia"/>
                <a:cs typeface="Georgia"/>
              </a:rPr>
              <a:t>Here </a:t>
            </a:r>
            <a:r>
              <a:rPr sz="1800" spc="-20" dirty="0">
                <a:latin typeface="Georgia"/>
                <a:cs typeface="Georgia"/>
              </a:rPr>
              <a:t>is </a:t>
            </a:r>
            <a:r>
              <a:rPr sz="1800" spc="-50" dirty="0">
                <a:latin typeface="Georgia"/>
                <a:cs typeface="Georgia"/>
              </a:rPr>
              <a:t>an example.  </a:t>
            </a:r>
            <a:r>
              <a:rPr sz="1800" spc="-45" dirty="0">
                <a:latin typeface="Georgia"/>
                <a:cs typeface="Georgia"/>
              </a:rPr>
              <a:t>from </a:t>
            </a:r>
            <a:r>
              <a:rPr sz="1800" spc="-50" dirty="0">
                <a:latin typeface="Georgia"/>
                <a:cs typeface="Georgia"/>
              </a:rPr>
              <a:t>math </a:t>
            </a:r>
            <a:r>
              <a:rPr sz="1800" spc="-30" dirty="0">
                <a:latin typeface="Georgia"/>
                <a:cs typeface="Georgia"/>
              </a:rPr>
              <a:t>import </a:t>
            </a:r>
            <a:r>
              <a:rPr sz="1800" spc="-65" dirty="0">
                <a:latin typeface="Georgia"/>
                <a:cs typeface="Georgia"/>
              </a:rPr>
              <a:t>pi,</a:t>
            </a:r>
            <a:r>
              <a:rPr sz="1800" spc="-75" dirty="0">
                <a:latin typeface="Georgia"/>
                <a:cs typeface="Georgia"/>
              </a:rPr>
              <a:t> </a:t>
            </a:r>
            <a:r>
              <a:rPr sz="1800" spc="5" dirty="0">
                <a:latin typeface="Georgia"/>
                <a:cs typeface="Georgia"/>
              </a:rPr>
              <a:t>e</a:t>
            </a:r>
            <a:endParaRPr sz="1800">
              <a:latin typeface="Georgia"/>
              <a:cs typeface="Georgia"/>
            </a:endParaRPr>
          </a:p>
          <a:p>
            <a:pPr marL="12700">
              <a:lnSpc>
                <a:spcPct val="100000"/>
              </a:lnSpc>
              <a:spcBef>
                <a:spcPts val="1515"/>
              </a:spcBef>
            </a:pPr>
            <a:r>
              <a:rPr sz="1800" spc="-25" dirty="0">
                <a:latin typeface="Georgia"/>
                <a:cs typeface="Georgia"/>
              </a:rPr>
              <a:t>print("The value </a:t>
            </a:r>
            <a:r>
              <a:rPr sz="1800" spc="-30" dirty="0">
                <a:latin typeface="Georgia"/>
                <a:cs typeface="Georgia"/>
              </a:rPr>
              <a:t>of </a:t>
            </a:r>
            <a:r>
              <a:rPr sz="1800" spc="-35" dirty="0">
                <a:latin typeface="Georgia"/>
                <a:cs typeface="Georgia"/>
              </a:rPr>
              <a:t>pi </a:t>
            </a:r>
            <a:r>
              <a:rPr sz="1800" spc="-45" dirty="0">
                <a:latin typeface="Georgia"/>
                <a:cs typeface="Georgia"/>
              </a:rPr>
              <a:t>is",</a:t>
            </a:r>
            <a:r>
              <a:rPr sz="1800" spc="-90" dirty="0">
                <a:latin typeface="Georgia"/>
                <a:cs typeface="Georgia"/>
              </a:rPr>
              <a:t> </a:t>
            </a:r>
            <a:r>
              <a:rPr sz="1800" spc="-20" dirty="0">
                <a:latin typeface="Georgia"/>
                <a:cs typeface="Georgia"/>
              </a:rPr>
              <a:t>pi)</a:t>
            </a:r>
            <a:endParaRPr sz="1800">
              <a:latin typeface="Georgia"/>
              <a:cs typeface="Georgia"/>
            </a:endParaRPr>
          </a:p>
          <a:p>
            <a:pPr marL="12700">
              <a:lnSpc>
                <a:spcPct val="100000"/>
              </a:lnSpc>
              <a:spcBef>
                <a:spcPts val="1515"/>
              </a:spcBef>
            </a:pPr>
            <a:r>
              <a:rPr sz="1800" spc="-30" dirty="0">
                <a:latin typeface="Georgia"/>
                <a:cs typeface="Georgia"/>
              </a:rPr>
              <a:t>print("The </a:t>
            </a:r>
            <a:r>
              <a:rPr sz="1800" spc="-25" dirty="0">
                <a:latin typeface="Georgia"/>
                <a:cs typeface="Georgia"/>
              </a:rPr>
              <a:t>value </a:t>
            </a:r>
            <a:r>
              <a:rPr sz="1800" spc="-30" dirty="0">
                <a:latin typeface="Georgia"/>
                <a:cs typeface="Georgia"/>
              </a:rPr>
              <a:t>of </a:t>
            </a:r>
            <a:r>
              <a:rPr sz="1800" spc="5" dirty="0">
                <a:latin typeface="Georgia"/>
                <a:cs typeface="Georgia"/>
              </a:rPr>
              <a:t>e </a:t>
            </a:r>
            <a:r>
              <a:rPr sz="1800" spc="-50" dirty="0">
                <a:latin typeface="Georgia"/>
                <a:cs typeface="Georgia"/>
              </a:rPr>
              <a:t>is",</a:t>
            </a:r>
            <a:r>
              <a:rPr sz="1800" spc="-110" dirty="0">
                <a:latin typeface="Georgia"/>
                <a:cs typeface="Georgia"/>
              </a:rPr>
              <a:t> </a:t>
            </a:r>
            <a:r>
              <a:rPr sz="1800" spc="5" dirty="0">
                <a:latin typeface="Georgia"/>
                <a:cs typeface="Georgia"/>
              </a:rPr>
              <a:t>e)</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587" y="1397254"/>
            <a:ext cx="8837295" cy="3914775"/>
          </a:xfrm>
          <a:prstGeom prst="rect">
            <a:avLst/>
          </a:prstGeom>
        </p:spPr>
        <p:txBody>
          <a:bodyPr vert="horz" wrap="square" lIns="0" tIns="12065" rIns="0" bIns="0" rtlCol="0">
            <a:spAutoFit/>
          </a:bodyPr>
          <a:lstStyle/>
          <a:p>
            <a:pPr marL="355600" marR="6985" indent="-342900" algn="just">
              <a:lnSpc>
                <a:spcPct val="100000"/>
              </a:lnSpc>
              <a:spcBef>
                <a:spcPts val="95"/>
              </a:spcBef>
              <a:buFont typeface="Arial"/>
              <a:buChar char="•"/>
              <a:tabLst>
                <a:tab pos="355600" algn="l"/>
              </a:tabLst>
            </a:pPr>
            <a:r>
              <a:rPr sz="2200" b="1" spc="-145" dirty="0">
                <a:latin typeface="Georgia"/>
                <a:cs typeface="Georgia"/>
              </a:rPr>
              <a:t>Extendable</a:t>
            </a:r>
            <a:r>
              <a:rPr sz="2200" spc="-145" dirty="0">
                <a:latin typeface="Georgia"/>
                <a:cs typeface="Georgia"/>
              </a:rPr>
              <a:t>: </a:t>
            </a:r>
            <a:r>
              <a:rPr sz="2200" spc="-125" dirty="0">
                <a:latin typeface="Georgia"/>
                <a:cs typeface="Georgia"/>
              </a:rPr>
              <a:t>You </a:t>
            </a:r>
            <a:r>
              <a:rPr sz="2200" spc="-50" dirty="0">
                <a:latin typeface="Georgia"/>
                <a:cs typeface="Georgia"/>
              </a:rPr>
              <a:t>can add </a:t>
            </a:r>
            <a:r>
              <a:rPr sz="2200" spc="-25" dirty="0">
                <a:latin typeface="Georgia"/>
                <a:cs typeface="Georgia"/>
              </a:rPr>
              <a:t>low-level </a:t>
            </a:r>
            <a:r>
              <a:rPr sz="2200" spc="-40" dirty="0">
                <a:latin typeface="Georgia"/>
                <a:cs typeface="Georgia"/>
              </a:rPr>
              <a:t>modules </a:t>
            </a:r>
            <a:r>
              <a:rPr sz="2200" spc="-35" dirty="0">
                <a:latin typeface="Georgia"/>
                <a:cs typeface="Georgia"/>
              </a:rPr>
              <a:t>to </a:t>
            </a:r>
            <a:r>
              <a:rPr sz="2200" spc="-25" dirty="0">
                <a:latin typeface="Georgia"/>
                <a:cs typeface="Georgia"/>
              </a:rPr>
              <a:t>the </a:t>
            </a:r>
            <a:r>
              <a:rPr sz="2200" spc="-45" dirty="0">
                <a:latin typeface="Georgia"/>
                <a:cs typeface="Georgia"/>
              </a:rPr>
              <a:t>Python interpreter.  </a:t>
            </a:r>
            <a:r>
              <a:rPr sz="2200" spc="-25" dirty="0">
                <a:latin typeface="Georgia"/>
                <a:cs typeface="Georgia"/>
              </a:rPr>
              <a:t>These </a:t>
            </a:r>
            <a:r>
              <a:rPr sz="2200" spc="-40" dirty="0">
                <a:latin typeface="Georgia"/>
                <a:cs typeface="Georgia"/>
              </a:rPr>
              <a:t>modules </a:t>
            </a:r>
            <a:r>
              <a:rPr sz="2200" spc="-30" dirty="0">
                <a:latin typeface="Georgia"/>
                <a:cs typeface="Georgia"/>
              </a:rPr>
              <a:t>enable </a:t>
            </a:r>
            <a:r>
              <a:rPr sz="2200" spc="-40" dirty="0">
                <a:latin typeface="Georgia"/>
                <a:cs typeface="Georgia"/>
              </a:rPr>
              <a:t>programmers </a:t>
            </a:r>
            <a:r>
              <a:rPr sz="2200" spc="-30" dirty="0">
                <a:latin typeface="Georgia"/>
                <a:cs typeface="Georgia"/>
              </a:rPr>
              <a:t>to </a:t>
            </a:r>
            <a:r>
              <a:rPr sz="2200" spc="-50" dirty="0">
                <a:latin typeface="Georgia"/>
                <a:cs typeface="Georgia"/>
              </a:rPr>
              <a:t>add </a:t>
            </a:r>
            <a:r>
              <a:rPr sz="2200" spc="-35" dirty="0">
                <a:latin typeface="Georgia"/>
                <a:cs typeface="Georgia"/>
              </a:rPr>
              <a:t>to </a:t>
            </a:r>
            <a:r>
              <a:rPr sz="2200" spc="-10" dirty="0">
                <a:latin typeface="Georgia"/>
                <a:cs typeface="Georgia"/>
              </a:rPr>
              <a:t>or </a:t>
            </a:r>
            <a:r>
              <a:rPr sz="2200" spc="-30" dirty="0">
                <a:latin typeface="Georgia"/>
                <a:cs typeface="Georgia"/>
              </a:rPr>
              <a:t>customize </a:t>
            </a:r>
            <a:r>
              <a:rPr sz="2200" spc="-25" dirty="0">
                <a:latin typeface="Georgia"/>
                <a:cs typeface="Georgia"/>
              </a:rPr>
              <a:t>their tools  </a:t>
            </a:r>
            <a:r>
              <a:rPr sz="2200" spc="-30" dirty="0">
                <a:latin typeface="Georgia"/>
                <a:cs typeface="Georgia"/>
              </a:rPr>
              <a:t>to </a:t>
            </a:r>
            <a:r>
              <a:rPr sz="2200" spc="-15" dirty="0">
                <a:latin typeface="Georgia"/>
                <a:cs typeface="Georgia"/>
              </a:rPr>
              <a:t>be </a:t>
            </a:r>
            <a:r>
              <a:rPr sz="2200" spc="-45" dirty="0">
                <a:latin typeface="Georgia"/>
                <a:cs typeface="Georgia"/>
              </a:rPr>
              <a:t>more</a:t>
            </a:r>
            <a:r>
              <a:rPr sz="2200" spc="-80" dirty="0">
                <a:latin typeface="Georgia"/>
                <a:cs typeface="Georgia"/>
              </a:rPr>
              <a:t> </a:t>
            </a:r>
            <a:r>
              <a:rPr sz="2200" spc="-45" dirty="0">
                <a:latin typeface="Georgia"/>
                <a:cs typeface="Georgia"/>
              </a:rPr>
              <a:t>efficient.</a:t>
            </a:r>
            <a:endParaRPr sz="2200">
              <a:latin typeface="Georgia"/>
              <a:cs typeface="Georgia"/>
            </a:endParaRPr>
          </a:p>
          <a:p>
            <a:pPr marL="355600" marR="6985" indent="-342900" algn="just">
              <a:lnSpc>
                <a:spcPct val="100000"/>
              </a:lnSpc>
              <a:spcBef>
                <a:spcPts val="530"/>
              </a:spcBef>
              <a:buFont typeface="Arial"/>
              <a:buChar char="•"/>
              <a:tabLst>
                <a:tab pos="355600" algn="l"/>
              </a:tabLst>
            </a:pPr>
            <a:r>
              <a:rPr sz="2200" b="1" spc="-145" dirty="0">
                <a:latin typeface="Georgia"/>
                <a:cs typeface="Georgia"/>
              </a:rPr>
              <a:t>Databases: </a:t>
            </a:r>
            <a:r>
              <a:rPr sz="2200" spc="-45" dirty="0">
                <a:latin typeface="Georgia"/>
                <a:cs typeface="Georgia"/>
              </a:rPr>
              <a:t>Python </a:t>
            </a:r>
            <a:r>
              <a:rPr sz="2200" spc="-25" dirty="0">
                <a:latin typeface="Georgia"/>
                <a:cs typeface="Georgia"/>
              </a:rPr>
              <a:t>provides </a:t>
            </a:r>
            <a:r>
              <a:rPr sz="2200" spc="-30" dirty="0">
                <a:latin typeface="Georgia"/>
                <a:cs typeface="Georgia"/>
              </a:rPr>
              <a:t>interfaces </a:t>
            </a:r>
            <a:r>
              <a:rPr sz="2200" spc="-35" dirty="0">
                <a:latin typeface="Georgia"/>
                <a:cs typeface="Georgia"/>
              </a:rPr>
              <a:t>to </a:t>
            </a:r>
            <a:r>
              <a:rPr sz="2200" spc="-40" dirty="0">
                <a:latin typeface="Georgia"/>
                <a:cs typeface="Georgia"/>
              </a:rPr>
              <a:t>all </a:t>
            </a:r>
            <a:r>
              <a:rPr sz="2200" spc="-50" dirty="0">
                <a:latin typeface="Georgia"/>
                <a:cs typeface="Georgia"/>
              </a:rPr>
              <a:t>major </a:t>
            </a:r>
            <a:r>
              <a:rPr sz="2200" spc="-45" dirty="0">
                <a:latin typeface="Georgia"/>
                <a:cs typeface="Georgia"/>
              </a:rPr>
              <a:t>commercial  </a:t>
            </a:r>
            <a:r>
              <a:rPr sz="2200" spc="-40" dirty="0">
                <a:latin typeface="Georgia"/>
                <a:cs typeface="Georgia"/>
              </a:rPr>
              <a:t>databases.</a:t>
            </a:r>
            <a:endParaRPr sz="2200">
              <a:latin typeface="Georgia"/>
              <a:cs typeface="Georgia"/>
            </a:endParaRPr>
          </a:p>
          <a:p>
            <a:pPr marL="355600" marR="5080" indent="-342900" algn="just">
              <a:lnSpc>
                <a:spcPct val="100000"/>
              </a:lnSpc>
              <a:spcBef>
                <a:spcPts val="530"/>
              </a:spcBef>
              <a:buFont typeface="Arial"/>
              <a:buChar char="•"/>
              <a:tabLst>
                <a:tab pos="355600" algn="l"/>
              </a:tabLst>
            </a:pPr>
            <a:r>
              <a:rPr sz="2200" b="1" spc="-310" dirty="0">
                <a:latin typeface="Georgia"/>
                <a:cs typeface="Georgia"/>
              </a:rPr>
              <a:t>GUI </a:t>
            </a:r>
            <a:r>
              <a:rPr sz="2200" b="1" spc="-175" dirty="0">
                <a:latin typeface="Georgia"/>
                <a:cs typeface="Georgia"/>
              </a:rPr>
              <a:t>Programming: </a:t>
            </a:r>
            <a:r>
              <a:rPr sz="2200" spc="-40" dirty="0">
                <a:latin typeface="Georgia"/>
                <a:cs typeface="Georgia"/>
              </a:rPr>
              <a:t>Python </a:t>
            </a:r>
            <a:r>
              <a:rPr sz="2200" spc="-20" dirty="0">
                <a:latin typeface="Georgia"/>
                <a:cs typeface="Georgia"/>
              </a:rPr>
              <a:t>supports </a:t>
            </a:r>
            <a:r>
              <a:rPr sz="2200" spc="-215" dirty="0">
                <a:latin typeface="Georgia"/>
                <a:cs typeface="Georgia"/>
              </a:rPr>
              <a:t>GUI </a:t>
            </a:r>
            <a:r>
              <a:rPr sz="2200" spc="-35" dirty="0">
                <a:latin typeface="Georgia"/>
                <a:cs typeface="Georgia"/>
              </a:rPr>
              <a:t>applications </a:t>
            </a:r>
            <a:r>
              <a:rPr sz="2200" spc="-40" dirty="0">
                <a:latin typeface="Georgia"/>
                <a:cs typeface="Georgia"/>
              </a:rPr>
              <a:t>that </a:t>
            </a:r>
            <a:r>
              <a:rPr sz="2200" spc="-50" dirty="0">
                <a:latin typeface="Georgia"/>
                <a:cs typeface="Georgia"/>
              </a:rPr>
              <a:t>can </a:t>
            </a:r>
            <a:r>
              <a:rPr sz="2200" spc="-5" dirty="0">
                <a:latin typeface="Georgia"/>
                <a:cs typeface="Georgia"/>
              </a:rPr>
              <a:t>be  </a:t>
            </a:r>
            <a:r>
              <a:rPr sz="2200" spc="-25" dirty="0">
                <a:latin typeface="Georgia"/>
                <a:cs typeface="Georgia"/>
              </a:rPr>
              <a:t>created </a:t>
            </a:r>
            <a:r>
              <a:rPr sz="2200" spc="-60" dirty="0">
                <a:latin typeface="Georgia"/>
                <a:cs typeface="Georgia"/>
              </a:rPr>
              <a:t>and </a:t>
            </a:r>
            <a:r>
              <a:rPr sz="2200" spc="-20" dirty="0">
                <a:latin typeface="Georgia"/>
                <a:cs typeface="Georgia"/>
              </a:rPr>
              <a:t>ported </a:t>
            </a:r>
            <a:r>
              <a:rPr sz="2200" spc="-30" dirty="0">
                <a:latin typeface="Georgia"/>
                <a:cs typeface="Georgia"/>
              </a:rPr>
              <a:t>to </a:t>
            </a:r>
            <a:r>
              <a:rPr sz="2200" spc="-65" dirty="0">
                <a:latin typeface="Georgia"/>
                <a:cs typeface="Georgia"/>
              </a:rPr>
              <a:t>many </a:t>
            </a:r>
            <a:r>
              <a:rPr sz="2200" spc="-25" dirty="0">
                <a:latin typeface="Georgia"/>
                <a:cs typeface="Georgia"/>
              </a:rPr>
              <a:t>system </a:t>
            </a:r>
            <a:r>
              <a:rPr sz="2200" spc="-50" dirty="0">
                <a:latin typeface="Georgia"/>
                <a:cs typeface="Georgia"/>
              </a:rPr>
              <a:t>calls, </a:t>
            </a:r>
            <a:r>
              <a:rPr sz="2200" spc="-25" dirty="0">
                <a:latin typeface="Georgia"/>
                <a:cs typeface="Georgia"/>
              </a:rPr>
              <a:t>libraries </a:t>
            </a:r>
            <a:r>
              <a:rPr sz="2200" spc="-60" dirty="0">
                <a:latin typeface="Georgia"/>
                <a:cs typeface="Georgia"/>
              </a:rPr>
              <a:t>and </a:t>
            </a:r>
            <a:r>
              <a:rPr sz="2200" spc="-15" dirty="0">
                <a:latin typeface="Georgia"/>
                <a:cs typeface="Georgia"/>
              </a:rPr>
              <a:t>windows  </a:t>
            </a:r>
            <a:r>
              <a:rPr sz="2200" spc="-45" dirty="0">
                <a:latin typeface="Georgia"/>
                <a:cs typeface="Georgia"/>
              </a:rPr>
              <a:t>systems, </a:t>
            </a:r>
            <a:r>
              <a:rPr sz="2200" spc="-40" dirty="0">
                <a:latin typeface="Georgia"/>
                <a:cs typeface="Georgia"/>
              </a:rPr>
              <a:t>such </a:t>
            </a:r>
            <a:r>
              <a:rPr sz="2200" spc="-20" dirty="0">
                <a:latin typeface="Georgia"/>
                <a:cs typeface="Georgia"/>
              </a:rPr>
              <a:t>as </a:t>
            </a:r>
            <a:r>
              <a:rPr sz="2200" spc="-40" dirty="0">
                <a:latin typeface="Georgia"/>
                <a:cs typeface="Georgia"/>
              </a:rPr>
              <a:t>Windows </a:t>
            </a:r>
            <a:r>
              <a:rPr sz="2200" spc="-185" dirty="0">
                <a:latin typeface="Georgia"/>
                <a:cs typeface="Georgia"/>
              </a:rPr>
              <a:t>MFC, </a:t>
            </a:r>
            <a:r>
              <a:rPr sz="2200" spc="-70" dirty="0">
                <a:latin typeface="Georgia"/>
                <a:cs typeface="Georgia"/>
              </a:rPr>
              <a:t>Macintosh, </a:t>
            </a:r>
            <a:r>
              <a:rPr sz="2200" spc="-60" dirty="0">
                <a:latin typeface="Georgia"/>
                <a:cs typeface="Georgia"/>
              </a:rPr>
              <a:t>and </a:t>
            </a:r>
            <a:r>
              <a:rPr sz="2200" spc="-30" dirty="0">
                <a:latin typeface="Georgia"/>
                <a:cs typeface="Georgia"/>
              </a:rPr>
              <a:t>the </a:t>
            </a:r>
            <a:r>
              <a:rPr sz="2200" spc="-310" dirty="0">
                <a:latin typeface="Georgia"/>
                <a:cs typeface="Georgia"/>
              </a:rPr>
              <a:t>X </a:t>
            </a:r>
            <a:r>
              <a:rPr sz="2200" spc="-40" dirty="0">
                <a:latin typeface="Georgia"/>
                <a:cs typeface="Georgia"/>
              </a:rPr>
              <a:t>Window </a:t>
            </a:r>
            <a:r>
              <a:rPr sz="2200" spc="-30" dirty="0">
                <a:latin typeface="Georgia"/>
                <a:cs typeface="Georgia"/>
              </a:rPr>
              <a:t>system  </a:t>
            </a:r>
            <a:r>
              <a:rPr sz="2200" spc="-40" dirty="0">
                <a:latin typeface="Georgia"/>
                <a:cs typeface="Georgia"/>
              </a:rPr>
              <a:t>of</a:t>
            </a:r>
            <a:r>
              <a:rPr sz="2200" spc="-50" dirty="0">
                <a:latin typeface="Georgia"/>
                <a:cs typeface="Georgia"/>
              </a:rPr>
              <a:t> </a:t>
            </a:r>
            <a:r>
              <a:rPr sz="2200" spc="-110" dirty="0">
                <a:latin typeface="Georgia"/>
                <a:cs typeface="Georgia"/>
              </a:rPr>
              <a:t>Unix.</a:t>
            </a:r>
            <a:endParaRPr sz="2200">
              <a:latin typeface="Georgia"/>
              <a:cs typeface="Georgia"/>
            </a:endParaRPr>
          </a:p>
          <a:p>
            <a:pPr marL="355600" marR="6350" indent="-342900" algn="just">
              <a:lnSpc>
                <a:spcPct val="100000"/>
              </a:lnSpc>
              <a:spcBef>
                <a:spcPts val="530"/>
              </a:spcBef>
              <a:buFont typeface="Arial"/>
              <a:buChar char="•"/>
              <a:tabLst>
                <a:tab pos="355600" algn="l"/>
              </a:tabLst>
            </a:pPr>
            <a:r>
              <a:rPr sz="2200" b="1" spc="-145" dirty="0">
                <a:latin typeface="Georgia"/>
                <a:cs typeface="Georgia"/>
              </a:rPr>
              <a:t>Scalable: </a:t>
            </a:r>
            <a:r>
              <a:rPr sz="2200" spc="-45" dirty="0">
                <a:latin typeface="Georgia"/>
                <a:cs typeface="Georgia"/>
              </a:rPr>
              <a:t>Python </a:t>
            </a:r>
            <a:r>
              <a:rPr sz="2200" spc="-25" dirty="0">
                <a:latin typeface="Georgia"/>
                <a:cs typeface="Georgia"/>
              </a:rPr>
              <a:t>provides </a:t>
            </a:r>
            <a:r>
              <a:rPr sz="2200" spc="-40" dirty="0">
                <a:latin typeface="Georgia"/>
                <a:cs typeface="Georgia"/>
              </a:rPr>
              <a:t>a </a:t>
            </a:r>
            <a:r>
              <a:rPr sz="2200" spc="-10" dirty="0">
                <a:latin typeface="Georgia"/>
                <a:cs typeface="Georgia"/>
              </a:rPr>
              <a:t>better </a:t>
            </a:r>
            <a:r>
              <a:rPr sz="2200" spc="-25" dirty="0">
                <a:latin typeface="Georgia"/>
                <a:cs typeface="Georgia"/>
              </a:rPr>
              <a:t>structure </a:t>
            </a:r>
            <a:r>
              <a:rPr sz="2200" spc="-55" dirty="0">
                <a:latin typeface="Georgia"/>
                <a:cs typeface="Georgia"/>
              </a:rPr>
              <a:t>and </a:t>
            </a:r>
            <a:r>
              <a:rPr sz="2200" spc="-25" dirty="0">
                <a:latin typeface="Georgia"/>
                <a:cs typeface="Georgia"/>
              </a:rPr>
              <a:t>support </a:t>
            </a:r>
            <a:r>
              <a:rPr sz="2200" spc="-35" dirty="0">
                <a:latin typeface="Georgia"/>
                <a:cs typeface="Georgia"/>
              </a:rPr>
              <a:t>for </a:t>
            </a:r>
            <a:r>
              <a:rPr sz="2200" spc="-25" dirty="0">
                <a:latin typeface="Georgia"/>
                <a:cs typeface="Georgia"/>
              </a:rPr>
              <a:t>large  </a:t>
            </a:r>
            <a:r>
              <a:rPr sz="2200" spc="-45" dirty="0">
                <a:latin typeface="Georgia"/>
                <a:cs typeface="Georgia"/>
              </a:rPr>
              <a:t>programs </a:t>
            </a:r>
            <a:r>
              <a:rPr sz="2200" spc="-55" dirty="0">
                <a:latin typeface="Georgia"/>
                <a:cs typeface="Georgia"/>
              </a:rPr>
              <a:t>than </a:t>
            </a:r>
            <a:r>
              <a:rPr sz="2200" spc="-30" dirty="0">
                <a:latin typeface="Georgia"/>
                <a:cs typeface="Georgia"/>
              </a:rPr>
              <a:t>shell</a:t>
            </a:r>
            <a:r>
              <a:rPr sz="2200" spc="20" dirty="0">
                <a:latin typeface="Georgia"/>
                <a:cs typeface="Georgia"/>
              </a:rPr>
              <a:t> </a:t>
            </a:r>
            <a:r>
              <a:rPr sz="2200" spc="-45" dirty="0">
                <a:latin typeface="Georgia"/>
                <a:cs typeface="Georgia"/>
              </a:rPr>
              <a:t>scripting.</a:t>
            </a:r>
            <a:endParaRPr sz="2200">
              <a:latin typeface="Georgia"/>
              <a:cs typeface="Georgia"/>
            </a:endParaRPr>
          </a:p>
        </p:txBody>
      </p:sp>
      <p:sp>
        <p:nvSpPr>
          <p:cNvPr id="3" name="object 3"/>
          <p:cNvSpPr/>
          <p:nvPr/>
        </p:nvSpPr>
        <p:spPr>
          <a:xfrm>
            <a:off x="0" y="800100"/>
            <a:ext cx="880872" cy="1234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2">
                    <a:lumMod val="60000"/>
                    <a:lumOff val="40000"/>
                  </a:schemeClr>
                </a:solidFill>
                <a:latin typeface="Arial"/>
                <a:cs typeface="Arial"/>
              </a:rPr>
              <a:t>DYPSOM</a:t>
            </a:r>
          </a:p>
        </p:txBody>
      </p:sp>
      <p:sp>
        <p:nvSpPr>
          <p:cNvPr id="8" name="object 8"/>
          <p:cNvSpPr txBox="1">
            <a:spLocks noGrp="1"/>
          </p:cNvSpPr>
          <p:nvPr>
            <p:ph type="title"/>
          </p:nvPr>
        </p:nvSpPr>
        <p:spPr>
          <a:xfrm>
            <a:off x="151587" y="406349"/>
            <a:ext cx="229997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0" dirty="0">
                <a:solidFill>
                  <a:srgbClr val="000000"/>
                </a:solidFill>
                <a:latin typeface="Georgia"/>
                <a:cs typeface="Georgia"/>
              </a:rPr>
              <a:t> </a:t>
            </a:r>
            <a:r>
              <a:rPr sz="2400" b="1" spc="-170" dirty="0">
                <a:solidFill>
                  <a:srgbClr val="000000"/>
                </a:solidFill>
                <a:latin typeface="Georgia"/>
                <a:cs typeface="Georgia"/>
              </a:rPr>
              <a:t>Features</a:t>
            </a:r>
            <a:endParaRPr sz="2400">
              <a:latin typeface="Georgia"/>
              <a:cs typeface="Georgia"/>
            </a:endParaRPr>
          </a:p>
        </p:txBody>
      </p:sp>
      <p:sp>
        <p:nvSpPr>
          <p:cNvPr id="9" name="Date Placeholder 8"/>
          <p:cNvSpPr>
            <a:spLocks noGrp="1"/>
          </p:cNvSpPr>
          <p:nvPr>
            <p:ph type="dt" sz="half" idx="10"/>
          </p:nvPr>
        </p:nvSpPr>
        <p:spPr/>
        <p:txBody>
          <a:bodyPr/>
          <a:lstStyle/>
          <a:p>
            <a:fld id="{17B7F107-7616-4995-8B72-80564AEAC21A}"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B814D1D-71A9-44EC-9DE0-B6E44A7740E3}"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3" name="object 3"/>
          <p:cNvSpPr txBox="1"/>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a:t>
            </a:r>
            <a:r>
              <a:rPr sz="2000" b="1" spc="-155" dirty="0">
                <a:latin typeface="Georgia"/>
                <a:cs typeface="Georgia"/>
              </a:rPr>
              <a:t> Modules</a:t>
            </a:r>
            <a:endParaRPr sz="2000">
              <a:latin typeface="Georgia"/>
              <a:cs typeface="Georgia"/>
            </a:endParaRPr>
          </a:p>
        </p:txBody>
      </p:sp>
      <p:sp>
        <p:nvSpPr>
          <p:cNvPr id="4" name="object 4"/>
          <p:cNvSpPr txBox="1"/>
          <p:nvPr/>
        </p:nvSpPr>
        <p:spPr>
          <a:xfrm>
            <a:off x="497840" y="1201038"/>
            <a:ext cx="8058150" cy="2440940"/>
          </a:xfrm>
          <a:prstGeom prst="rect">
            <a:avLst/>
          </a:prstGeom>
        </p:spPr>
        <p:txBody>
          <a:bodyPr vert="horz" wrap="square" lIns="0" tIns="13335" rIns="0" bIns="0" rtlCol="0">
            <a:spAutoFit/>
          </a:bodyPr>
          <a:lstStyle/>
          <a:p>
            <a:pPr marL="12700">
              <a:lnSpc>
                <a:spcPct val="100000"/>
              </a:lnSpc>
              <a:spcBef>
                <a:spcPts val="105"/>
              </a:spcBef>
            </a:pPr>
            <a:r>
              <a:rPr sz="2000" b="1" spc="-145" dirty="0">
                <a:latin typeface="Georgia"/>
                <a:cs typeface="Georgia"/>
              </a:rPr>
              <a:t>Import </a:t>
            </a:r>
            <a:r>
              <a:rPr sz="2000" b="1" spc="-95" dirty="0">
                <a:latin typeface="Georgia"/>
                <a:cs typeface="Georgia"/>
              </a:rPr>
              <a:t>all</a:t>
            </a:r>
            <a:r>
              <a:rPr sz="2000" b="1" spc="-15" dirty="0">
                <a:latin typeface="Georgia"/>
                <a:cs typeface="Georgia"/>
              </a:rPr>
              <a:t> </a:t>
            </a:r>
            <a:r>
              <a:rPr sz="2000" b="1" spc="-145" dirty="0">
                <a:latin typeface="Georgia"/>
                <a:cs typeface="Georgia"/>
              </a:rPr>
              <a:t>names</a:t>
            </a:r>
            <a:endParaRPr sz="2000">
              <a:latin typeface="Georgia"/>
              <a:cs typeface="Georgia"/>
            </a:endParaRPr>
          </a:p>
          <a:p>
            <a:pPr marL="12700" marR="5080">
              <a:lnSpc>
                <a:spcPct val="170100"/>
              </a:lnSpc>
              <a:spcBef>
                <a:spcPts val="1920"/>
              </a:spcBef>
            </a:pPr>
            <a:r>
              <a:rPr sz="1800" spc="-105" dirty="0">
                <a:latin typeface="Georgia"/>
                <a:cs typeface="Georgia"/>
              </a:rPr>
              <a:t>We </a:t>
            </a:r>
            <a:r>
              <a:rPr sz="1800" spc="-45" dirty="0">
                <a:latin typeface="Georgia"/>
                <a:cs typeface="Georgia"/>
              </a:rPr>
              <a:t>can </a:t>
            </a:r>
            <a:r>
              <a:rPr sz="1800" spc="-30" dirty="0">
                <a:latin typeface="Georgia"/>
                <a:cs typeface="Georgia"/>
              </a:rPr>
              <a:t>import </a:t>
            </a:r>
            <a:r>
              <a:rPr sz="1800" spc="-35" dirty="0">
                <a:latin typeface="Georgia"/>
                <a:cs typeface="Georgia"/>
              </a:rPr>
              <a:t>all </a:t>
            </a:r>
            <a:r>
              <a:rPr sz="1800" spc="-30" dirty="0">
                <a:latin typeface="Georgia"/>
                <a:cs typeface="Georgia"/>
              </a:rPr>
              <a:t>names(definitions) </a:t>
            </a:r>
            <a:r>
              <a:rPr sz="1800" spc="-45" dirty="0">
                <a:latin typeface="Georgia"/>
                <a:cs typeface="Georgia"/>
              </a:rPr>
              <a:t>form </a:t>
            </a:r>
            <a:r>
              <a:rPr sz="1800" spc="-30" dirty="0">
                <a:latin typeface="Georgia"/>
                <a:cs typeface="Georgia"/>
              </a:rPr>
              <a:t>a </a:t>
            </a:r>
            <a:r>
              <a:rPr sz="1800" spc="-35" dirty="0">
                <a:latin typeface="Georgia"/>
                <a:cs typeface="Georgia"/>
              </a:rPr>
              <a:t>module </a:t>
            </a:r>
            <a:r>
              <a:rPr sz="1800" spc="-40" dirty="0">
                <a:latin typeface="Georgia"/>
                <a:cs typeface="Georgia"/>
              </a:rPr>
              <a:t>using </a:t>
            </a:r>
            <a:r>
              <a:rPr sz="1800" spc="-25" dirty="0">
                <a:latin typeface="Georgia"/>
                <a:cs typeface="Georgia"/>
              </a:rPr>
              <a:t>the following </a:t>
            </a:r>
            <a:r>
              <a:rPr sz="1800" spc="-30" dirty="0">
                <a:latin typeface="Georgia"/>
                <a:cs typeface="Georgia"/>
              </a:rPr>
              <a:t>construct.  </a:t>
            </a:r>
            <a:r>
              <a:rPr sz="1800" spc="-45" dirty="0">
                <a:latin typeface="Georgia"/>
                <a:cs typeface="Georgia"/>
              </a:rPr>
              <a:t>from </a:t>
            </a:r>
            <a:r>
              <a:rPr sz="1800" spc="-50" dirty="0">
                <a:latin typeface="Georgia"/>
                <a:cs typeface="Georgia"/>
              </a:rPr>
              <a:t>math </a:t>
            </a:r>
            <a:r>
              <a:rPr sz="1800" spc="-30" dirty="0">
                <a:latin typeface="Georgia"/>
                <a:cs typeface="Georgia"/>
              </a:rPr>
              <a:t>import</a:t>
            </a:r>
            <a:r>
              <a:rPr sz="1800" spc="-10" dirty="0">
                <a:latin typeface="Georgia"/>
                <a:cs typeface="Georgia"/>
              </a:rPr>
              <a:t> </a:t>
            </a:r>
            <a:r>
              <a:rPr sz="1800" spc="-85" dirty="0">
                <a:latin typeface="Georgia"/>
                <a:cs typeface="Georgia"/>
              </a:rPr>
              <a:t>*</a:t>
            </a:r>
            <a:endParaRPr sz="1800">
              <a:latin typeface="Georgia"/>
              <a:cs typeface="Georgia"/>
            </a:endParaRPr>
          </a:p>
          <a:p>
            <a:pPr marL="12700" marR="5262880">
              <a:lnSpc>
                <a:spcPct val="170000"/>
              </a:lnSpc>
            </a:pPr>
            <a:r>
              <a:rPr sz="1800" spc="-25" dirty="0">
                <a:latin typeface="Georgia"/>
                <a:cs typeface="Georgia"/>
              </a:rPr>
              <a:t>print("The value </a:t>
            </a:r>
            <a:r>
              <a:rPr sz="1800" spc="-30" dirty="0">
                <a:latin typeface="Georgia"/>
                <a:cs typeface="Georgia"/>
              </a:rPr>
              <a:t>of </a:t>
            </a:r>
            <a:r>
              <a:rPr sz="1800" spc="-35" dirty="0">
                <a:latin typeface="Georgia"/>
                <a:cs typeface="Georgia"/>
              </a:rPr>
              <a:t>pi </a:t>
            </a:r>
            <a:r>
              <a:rPr sz="1800" spc="-50" dirty="0">
                <a:latin typeface="Georgia"/>
                <a:cs typeface="Georgia"/>
              </a:rPr>
              <a:t>is",</a:t>
            </a:r>
            <a:r>
              <a:rPr sz="1800" spc="-125" dirty="0">
                <a:latin typeface="Georgia"/>
                <a:cs typeface="Georgia"/>
              </a:rPr>
              <a:t> </a:t>
            </a:r>
            <a:r>
              <a:rPr sz="1800" spc="-20" dirty="0">
                <a:latin typeface="Georgia"/>
                <a:cs typeface="Georgia"/>
              </a:rPr>
              <a:t>pi)  </a:t>
            </a:r>
            <a:r>
              <a:rPr sz="1800" spc="-30" dirty="0">
                <a:latin typeface="Georgia"/>
                <a:cs typeface="Georgia"/>
              </a:rPr>
              <a:t>print("The </a:t>
            </a:r>
            <a:r>
              <a:rPr sz="1800" spc="-25" dirty="0">
                <a:latin typeface="Georgia"/>
                <a:cs typeface="Georgia"/>
              </a:rPr>
              <a:t>value </a:t>
            </a:r>
            <a:r>
              <a:rPr sz="1800" spc="-30" dirty="0">
                <a:latin typeface="Georgia"/>
                <a:cs typeface="Georgia"/>
              </a:rPr>
              <a:t>of </a:t>
            </a:r>
            <a:r>
              <a:rPr sz="1800" spc="5" dirty="0">
                <a:latin typeface="Georgia"/>
                <a:cs typeface="Georgia"/>
              </a:rPr>
              <a:t>e </a:t>
            </a:r>
            <a:r>
              <a:rPr sz="1800" spc="-50" dirty="0">
                <a:latin typeface="Georgia"/>
                <a:cs typeface="Georgia"/>
              </a:rPr>
              <a:t>is",</a:t>
            </a:r>
            <a:r>
              <a:rPr sz="1800" spc="-140" dirty="0">
                <a:latin typeface="Georgia"/>
                <a:cs typeface="Georgia"/>
              </a:rPr>
              <a:t> </a:t>
            </a:r>
            <a:r>
              <a:rPr sz="1800" spc="5" dirty="0">
                <a:latin typeface="Georgia"/>
                <a:cs typeface="Georgia"/>
              </a:rPr>
              <a:t>e)</a:t>
            </a:r>
            <a:endParaRPr sz="18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4" name="object 4"/>
          <p:cNvSpPr txBox="1">
            <a:spLocks noGrp="1"/>
          </p:cNvSpPr>
          <p:nvPr>
            <p:ph idx="1"/>
          </p:nvPr>
        </p:nvSpPr>
        <p:spPr>
          <a:prstGeom prst="rect">
            <a:avLst/>
          </a:prstGeom>
        </p:spPr>
        <p:txBody>
          <a:bodyPr vert="horz" wrap="square" lIns="0" tIns="13335" rIns="0" bIns="0" rtlCol="0">
            <a:spAutoFit/>
          </a:bodyPr>
          <a:lstStyle/>
          <a:p>
            <a:pPr marL="128270">
              <a:lnSpc>
                <a:spcPct val="100000"/>
              </a:lnSpc>
              <a:spcBef>
                <a:spcPts val="105"/>
              </a:spcBef>
            </a:pPr>
            <a:r>
              <a:rPr spc="-135" dirty="0"/>
              <a:t>Locating</a:t>
            </a:r>
            <a:r>
              <a:rPr spc="-90" dirty="0"/>
              <a:t> </a:t>
            </a:r>
            <a:r>
              <a:rPr spc="-155" dirty="0"/>
              <a:t>Modules</a:t>
            </a:r>
          </a:p>
          <a:p>
            <a:pPr marL="115570">
              <a:lnSpc>
                <a:spcPct val="100000"/>
              </a:lnSpc>
              <a:spcBef>
                <a:spcPts val="50"/>
              </a:spcBef>
            </a:pPr>
            <a:endParaRPr/>
          </a:p>
          <a:p>
            <a:pPr marL="128270" marR="5080">
              <a:lnSpc>
                <a:spcPct val="150100"/>
              </a:lnSpc>
              <a:spcBef>
                <a:spcPts val="5"/>
              </a:spcBef>
            </a:pPr>
            <a:r>
              <a:rPr sz="1800" b="0" spc="-55" dirty="0">
                <a:latin typeface="Georgia"/>
                <a:cs typeface="Georgia"/>
              </a:rPr>
              <a:t>When </a:t>
            </a:r>
            <a:r>
              <a:rPr sz="1800" b="0" spc="-25" dirty="0">
                <a:latin typeface="Georgia"/>
                <a:cs typeface="Georgia"/>
              </a:rPr>
              <a:t>you </a:t>
            </a:r>
            <a:r>
              <a:rPr sz="1800" b="0" spc="-30" dirty="0">
                <a:latin typeface="Georgia"/>
                <a:cs typeface="Georgia"/>
              </a:rPr>
              <a:t>import a </a:t>
            </a:r>
            <a:r>
              <a:rPr sz="1800" b="0" spc="-45" dirty="0">
                <a:latin typeface="Georgia"/>
                <a:cs typeface="Georgia"/>
              </a:rPr>
              <a:t>module, </a:t>
            </a:r>
            <a:r>
              <a:rPr sz="1800" b="0" spc="-20" dirty="0">
                <a:latin typeface="Georgia"/>
                <a:cs typeface="Georgia"/>
              </a:rPr>
              <a:t>the </a:t>
            </a:r>
            <a:r>
              <a:rPr sz="1800" b="0" spc="-35" dirty="0">
                <a:latin typeface="Georgia"/>
                <a:cs typeface="Georgia"/>
              </a:rPr>
              <a:t>Python </a:t>
            </a:r>
            <a:r>
              <a:rPr sz="1800" b="0" spc="-20" dirty="0">
                <a:latin typeface="Georgia"/>
                <a:cs typeface="Georgia"/>
              </a:rPr>
              <a:t>interpreter searches </a:t>
            </a:r>
            <a:r>
              <a:rPr sz="1800" b="0" spc="-30" dirty="0">
                <a:latin typeface="Georgia"/>
                <a:cs typeface="Georgia"/>
              </a:rPr>
              <a:t>for </a:t>
            </a:r>
            <a:r>
              <a:rPr sz="1800" b="0" spc="-25" dirty="0">
                <a:latin typeface="Georgia"/>
                <a:cs typeface="Georgia"/>
              </a:rPr>
              <a:t>the </a:t>
            </a:r>
            <a:r>
              <a:rPr sz="1800" b="0" spc="-35" dirty="0">
                <a:latin typeface="Georgia"/>
                <a:cs typeface="Georgia"/>
              </a:rPr>
              <a:t>module </a:t>
            </a:r>
            <a:r>
              <a:rPr sz="1800" b="0" spc="-45" dirty="0">
                <a:latin typeface="Georgia"/>
                <a:cs typeface="Georgia"/>
              </a:rPr>
              <a:t>in </a:t>
            </a:r>
            <a:r>
              <a:rPr sz="1800" b="0" spc="-25" dirty="0">
                <a:latin typeface="Georgia"/>
                <a:cs typeface="Georgia"/>
              </a:rPr>
              <a:t>the  following </a:t>
            </a:r>
            <a:r>
              <a:rPr sz="1800" b="0" spc="-20" dirty="0">
                <a:latin typeface="Georgia"/>
                <a:cs typeface="Georgia"/>
              </a:rPr>
              <a:t>sequences</a:t>
            </a:r>
            <a:r>
              <a:rPr sz="1800" b="0" spc="-65" dirty="0">
                <a:latin typeface="Georgia"/>
                <a:cs typeface="Georgia"/>
              </a:rPr>
              <a:t> </a:t>
            </a:r>
            <a:r>
              <a:rPr sz="1800" b="0" spc="-165" dirty="0">
                <a:latin typeface="Georgia"/>
                <a:cs typeface="Georgia"/>
              </a:rPr>
              <a:t>−</a:t>
            </a:r>
            <a:endParaRPr sz="1800">
              <a:latin typeface="Georgia"/>
              <a:cs typeface="Georgia"/>
            </a:endParaRPr>
          </a:p>
          <a:p>
            <a:pPr marL="330835">
              <a:lnSpc>
                <a:spcPct val="100000"/>
              </a:lnSpc>
              <a:spcBef>
                <a:spcPts val="1510"/>
              </a:spcBef>
            </a:pPr>
            <a:r>
              <a:rPr sz="1800" b="0" spc="-35" dirty="0">
                <a:latin typeface="Georgia"/>
                <a:cs typeface="Georgia"/>
              </a:rPr>
              <a:t>The </a:t>
            </a:r>
            <a:r>
              <a:rPr sz="1800" b="0" spc="-25" dirty="0">
                <a:latin typeface="Georgia"/>
                <a:cs typeface="Georgia"/>
              </a:rPr>
              <a:t>current</a:t>
            </a:r>
            <a:r>
              <a:rPr sz="1800" b="0" spc="-45" dirty="0">
                <a:latin typeface="Georgia"/>
                <a:cs typeface="Georgia"/>
              </a:rPr>
              <a:t> </a:t>
            </a:r>
            <a:r>
              <a:rPr sz="1800" b="0" spc="-40" dirty="0">
                <a:latin typeface="Georgia"/>
                <a:cs typeface="Georgia"/>
              </a:rPr>
              <a:t>directory.</a:t>
            </a:r>
            <a:endParaRPr sz="1800">
              <a:latin typeface="Georgia"/>
              <a:cs typeface="Georgia"/>
            </a:endParaRPr>
          </a:p>
          <a:p>
            <a:pPr marL="471170" indent="-342900">
              <a:lnSpc>
                <a:spcPct val="100000"/>
              </a:lnSpc>
              <a:spcBef>
                <a:spcPts val="1510"/>
              </a:spcBef>
              <a:buFont typeface="Arial"/>
              <a:buChar char="•"/>
              <a:tabLst>
                <a:tab pos="470534" algn="l"/>
                <a:tab pos="471170" algn="l"/>
              </a:tabLst>
            </a:pPr>
            <a:r>
              <a:rPr sz="1800" b="0" spc="-80" dirty="0">
                <a:latin typeface="Georgia"/>
                <a:cs typeface="Georgia"/>
              </a:rPr>
              <a:t>If </a:t>
            </a:r>
            <a:r>
              <a:rPr sz="1800" b="0" spc="-25" dirty="0">
                <a:latin typeface="Georgia"/>
                <a:cs typeface="Georgia"/>
              </a:rPr>
              <a:t>the </a:t>
            </a:r>
            <a:r>
              <a:rPr sz="1800" b="0" spc="-35" dirty="0">
                <a:latin typeface="Georgia"/>
                <a:cs typeface="Georgia"/>
              </a:rPr>
              <a:t>module </a:t>
            </a:r>
            <a:r>
              <a:rPr sz="1800" b="0" spc="-25" dirty="0">
                <a:latin typeface="Georgia"/>
                <a:cs typeface="Georgia"/>
              </a:rPr>
              <a:t>isn't </a:t>
            </a:r>
            <a:r>
              <a:rPr sz="1800" b="0" spc="-60" dirty="0">
                <a:latin typeface="Georgia"/>
                <a:cs typeface="Georgia"/>
              </a:rPr>
              <a:t>found, </a:t>
            </a:r>
            <a:r>
              <a:rPr sz="1800" b="0" spc="-35" dirty="0">
                <a:latin typeface="Georgia"/>
                <a:cs typeface="Georgia"/>
              </a:rPr>
              <a:t>Python then </a:t>
            </a:r>
            <a:r>
              <a:rPr sz="1800" b="0" spc="-15" dirty="0">
                <a:latin typeface="Georgia"/>
                <a:cs typeface="Georgia"/>
              </a:rPr>
              <a:t>searches </a:t>
            </a:r>
            <a:r>
              <a:rPr sz="1800" b="0" spc="-30" dirty="0">
                <a:latin typeface="Georgia"/>
                <a:cs typeface="Georgia"/>
              </a:rPr>
              <a:t>each </a:t>
            </a:r>
            <a:r>
              <a:rPr sz="1800" b="0" spc="-15" dirty="0">
                <a:latin typeface="Georgia"/>
                <a:cs typeface="Georgia"/>
              </a:rPr>
              <a:t>directory </a:t>
            </a:r>
            <a:r>
              <a:rPr sz="1800" b="0" spc="-45" dirty="0">
                <a:latin typeface="Georgia"/>
                <a:cs typeface="Georgia"/>
              </a:rPr>
              <a:t>in </a:t>
            </a:r>
            <a:r>
              <a:rPr sz="1800" b="0" spc="-25" dirty="0">
                <a:latin typeface="Georgia"/>
                <a:cs typeface="Georgia"/>
              </a:rPr>
              <a:t>the</a:t>
            </a:r>
            <a:r>
              <a:rPr sz="1800" b="0" spc="380" dirty="0">
                <a:latin typeface="Georgia"/>
                <a:cs typeface="Georgia"/>
              </a:rPr>
              <a:t> </a:t>
            </a:r>
            <a:r>
              <a:rPr sz="1800" b="0" spc="-25" dirty="0">
                <a:latin typeface="Georgia"/>
                <a:cs typeface="Georgia"/>
              </a:rPr>
              <a:t>shell</a:t>
            </a:r>
            <a:endParaRPr sz="1800">
              <a:latin typeface="Georgia"/>
              <a:cs typeface="Georgia"/>
            </a:endParaRPr>
          </a:p>
          <a:p>
            <a:pPr marL="471170">
              <a:lnSpc>
                <a:spcPct val="100000"/>
              </a:lnSpc>
              <a:spcBef>
                <a:spcPts val="1085"/>
              </a:spcBef>
            </a:pPr>
            <a:r>
              <a:rPr sz="1800" b="0" spc="-20" dirty="0">
                <a:latin typeface="Georgia"/>
                <a:cs typeface="Georgia"/>
              </a:rPr>
              <a:t>variable</a:t>
            </a:r>
            <a:r>
              <a:rPr sz="1800" b="0" spc="-50" dirty="0">
                <a:latin typeface="Georgia"/>
                <a:cs typeface="Georgia"/>
              </a:rPr>
              <a:t> </a:t>
            </a:r>
            <a:r>
              <a:rPr sz="1800" b="0" spc="-145" dirty="0">
                <a:latin typeface="Georgia"/>
                <a:cs typeface="Georgia"/>
              </a:rPr>
              <a:t>PYTHONPATH.</a:t>
            </a:r>
            <a:endParaRPr sz="1800">
              <a:latin typeface="Georgia"/>
              <a:cs typeface="Georgia"/>
            </a:endParaRPr>
          </a:p>
          <a:p>
            <a:pPr marL="521334" indent="-393065">
              <a:lnSpc>
                <a:spcPct val="100000"/>
              </a:lnSpc>
              <a:spcBef>
                <a:spcPts val="1510"/>
              </a:spcBef>
              <a:buFont typeface="Arial"/>
              <a:buChar char="•"/>
              <a:tabLst>
                <a:tab pos="521334" algn="l"/>
                <a:tab pos="521970" algn="l"/>
              </a:tabLst>
            </a:pPr>
            <a:r>
              <a:rPr sz="1800" b="0" spc="-80" dirty="0">
                <a:latin typeface="Georgia"/>
                <a:cs typeface="Georgia"/>
              </a:rPr>
              <a:t>If </a:t>
            </a:r>
            <a:r>
              <a:rPr sz="1800" b="0" spc="-35" dirty="0">
                <a:latin typeface="Georgia"/>
                <a:cs typeface="Georgia"/>
              </a:rPr>
              <a:t>all </a:t>
            </a:r>
            <a:r>
              <a:rPr sz="1800" b="0" spc="-5" dirty="0">
                <a:latin typeface="Georgia"/>
                <a:cs typeface="Georgia"/>
              </a:rPr>
              <a:t>else </a:t>
            </a:r>
            <a:r>
              <a:rPr sz="1800" b="0" spc="-50" dirty="0">
                <a:latin typeface="Georgia"/>
                <a:cs typeface="Georgia"/>
              </a:rPr>
              <a:t>fails, </a:t>
            </a:r>
            <a:r>
              <a:rPr sz="1800" b="0" spc="-35" dirty="0">
                <a:latin typeface="Georgia"/>
                <a:cs typeface="Georgia"/>
              </a:rPr>
              <a:t>Python </a:t>
            </a:r>
            <a:r>
              <a:rPr sz="1800" b="0" spc="-25" dirty="0">
                <a:latin typeface="Georgia"/>
                <a:cs typeface="Georgia"/>
              </a:rPr>
              <a:t>checks the </a:t>
            </a:r>
            <a:r>
              <a:rPr sz="1800" b="0" spc="-35" dirty="0">
                <a:latin typeface="Georgia"/>
                <a:cs typeface="Georgia"/>
              </a:rPr>
              <a:t>default </a:t>
            </a:r>
            <a:r>
              <a:rPr sz="1800" b="0" spc="-55" dirty="0">
                <a:latin typeface="Georgia"/>
                <a:cs typeface="Georgia"/>
              </a:rPr>
              <a:t>path.</a:t>
            </a:r>
            <a:endParaRPr sz="1800">
              <a:latin typeface="Georgia"/>
              <a:cs typeface="Georgia"/>
            </a:endParaRPr>
          </a:p>
          <a:p>
            <a:pPr marL="471170" indent="-342900">
              <a:lnSpc>
                <a:spcPct val="100000"/>
              </a:lnSpc>
              <a:spcBef>
                <a:spcPts val="1515"/>
              </a:spcBef>
              <a:buFont typeface="Arial"/>
              <a:buChar char="•"/>
              <a:tabLst>
                <a:tab pos="470534" algn="l"/>
                <a:tab pos="471170" algn="l"/>
              </a:tabLst>
            </a:pPr>
            <a:r>
              <a:rPr sz="1800" b="0" spc="-114" dirty="0">
                <a:latin typeface="Georgia"/>
                <a:cs typeface="Georgia"/>
              </a:rPr>
              <a:t>On </a:t>
            </a:r>
            <a:r>
              <a:rPr sz="1800" b="0" spc="-170" dirty="0">
                <a:latin typeface="Georgia"/>
                <a:cs typeface="Georgia"/>
              </a:rPr>
              <a:t>UNIX, </a:t>
            </a:r>
            <a:r>
              <a:rPr sz="1800" b="0" spc="-30" dirty="0">
                <a:latin typeface="Georgia"/>
                <a:cs typeface="Georgia"/>
              </a:rPr>
              <a:t>this </a:t>
            </a:r>
            <a:r>
              <a:rPr sz="1800" b="0" spc="-35" dirty="0">
                <a:latin typeface="Georgia"/>
                <a:cs typeface="Georgia"/>
              </a:rPr>
              <a:t>default </a:t>
            </a:r>
            <a:r>
              <a:rPr sz="1800" b="0" spc="-40" dirty="0">
                <a:latin typeface="Georgia"/>
                <a:cs typeface="Georgia"/>
              </a:rPr>
              <a:t>path </a:t>
            </a:r>
            <a:r>
              <a:rPr sz="1800" b="0" spc="-20" dirty="0">
                <a:latin typeface="Georgia"/>
                <a:cs typeface="Georgia"/>
              </a:rPr>
              <a:t>is </a:t>
            </a:r>
            <a:r>
              <a:rPr sz="1800" b="0" spc="-35" dirty="0">
                <a:latin typeface="Georgia"/>
                <a:cs typeface="Georgia"/>
              </a:rPr>
              <a:t>normally</a:t>
            </a:r>
            <a:r>
              <a:rPr sz="1800" b="0" spc="-110" dirty="0">
                <a:latin typeface="Georgia"/>
                <a:cs typeface="Georgia"/>
              </a:rPr>
              <a:t> </a:t>
            </a:r>
            <a:r>
              <a:rPr sz="1800" b="0" spc="-15" dirty="0">
                <a:latin typeface="Georgia"/>
                <a:cs typeface="Georgia"/>
              </a:rPr>
              <a:t>/usr/local/lib/python/.</a:t>
            </a:r>
            <a:endParaRPr sz="1800">
              <a:latin typeface="Georgia"/>
              <a:cs typeface="Georgia"/>
            </a:endParaRPr>
          </a:p>
        </p:txBody>
      </p:sp>
      <p:sp>
        <p:nvSpPr>
          <p:cNvPr id="5" name="Date Placeholder 4"/>
          <p:cNvSpPr>
            <a:spLocks noGrp="1"/>
          </p:cNvSpPr>
          <p:nvPr>
            <p:ph type="dt" sz="half" idx="10"/>
          </p:nvPr>
        </p:nvSpPr>
        <p:spPr/>
        <p:txBody>
          <a:bodyPr/>
          <a:lstStyle/>
          <a:p>
            <a:fld id="{73CE26BD-1A88-43A1-A791-0A00DE0DC497}"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7A4CFE7-D24E-400A-902F-56140EE8FD57}"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3" name="object 3"/>
          <p:cNvSpPr txBox="1"/>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a:t>
            </a:r>
            <a:r>
              <a:rPr sz="2000" b="1" spc="-155" dirty="0">
                <a:latin typeface="Georgia"/>
                <a:cs typeface="Georgia"/>
              </a:rPr>
              <a:t> Modules</a:t>
            </a:r>
            <a:endParaRPr sz="2000">
              <a:latin typeface="Georgia"/>
              <a:cs typeface="Georgia"/>
            </a:endParaRPr>
          </a:p>
        </p:txBody>
      </p:sp>
      <p:sp>
        <p:nvSpPr>
          <p:cNvPr id="4" name="object 4"/>
          <p:cNvSpPr txBox="1"/>
          <p:nvPr/>
        </p:nvSpPr>
        <p:spPr>
          <a:xfrm>
            <a:off x="497840" y="1201038"/>
            <a:ext cx="7736840" cy="3840479"/>
          </a:xfrm>
          <a:prstGeom prst="rect">
            <a:avLst/>
          </a:prstGeom>
        </p:spPr>
        <p:txBody>
          <a:bodyPr vert="horz" wrap="square" lIns="0" tIns="13335" rIns="0" bIns="0" rtlCol="0">
            <a:spAutoFit/>
          </a:bodyPr>
          <a:lstStyle/>
          <a:p>
            <a:pPr marL="12700">
              <a:lnSpc>
                <a:spcPct val="100000"/>
              </a:lnSpc>
              <a:spcBef>
                <a:spcPts val="105"/>
              </a:spcBef>
            </a:pPr>
            <a:r>
              <a:rPr sz="2000" b="1" spc="-114" dirty="0">
                <a:latin typeface="Georgia"/>
                <a:cs typeface="Georgia"/>
              </a:rPr>
              <a:t>The </a:t>
            </a:r>
            <a:r>
              <a:rPr sz="2000" b="1" spc="-270" dirty="0">
                <a:latin typeface="Georgia"/>
                <a:cs typeface="Georgia"/>
              </a:rPr>
              <a:t>PYTHONPATH</a:t>
            </a:r>
            <a:r>
              <a:rPr sz="2000" b="1" spc="-90" dirty="0">
                <a:latin typeface="Georgia"/>
                <a:cs typeface="Georgia"/>
              </a:rPr>
              <a:t> </a:t>
            </a:r>
            <a:r>
              <a:rPr sz="2000" b="1" spc="-145" dirty="0">
                <a:latin typeface="Georgia"/>
                <a:cs typeface="Georgia"/>
              </a:rPr>
              <a:t>Variable:</a:t>
            </a:r>
            <a:endParaRPr sz="2000">
              <a:latin typeface="Georgia"/>
              <a:cs typeface="Georgia"/>
            </a:endParaRPr>
          </a:p>
          <a:p>
            <a:pPr>
              <a:lnSpc>
                <a:spcPct val="100000"/>
              </a:lnSpc>
              <a:spcBef>
                <a:spcPts val="40"/>
              </a:spcBef>
            </a:pPr>
            <a:endParaRPr sz="2950">
              <a:latin typeface="Times New Roman"/>
              <a:cs typeface="Times New Roman"/>
            </a:endParaRPr>
          </a:p>
          <a:p>
            <a:pPr marL="12700">
              <a:lnSpc>
                <a:spcPct val="100000"/>
              </a:lnSpc>
            </a:pPr>
            <a:r>
              <a:rPr sz="1800" spc="-35" dirty="0">
                <a:latin typeface="Georgia"/>
                <a:cs typeface="Georgia"/>
              </a:rPr>
              <a:t>The </a:t>
            </a:r>
            <a:r>
              <a:rPr sz="1800" spc="-145" dirty="0">
                <a:latin typeface="Georgia"/>
                <a:cs typeface="Georgia"/>
              </a:rPr>
              <a:t>PYTHONPATH </a:t>
            </a:r>
            <a:r>
              <a:rPr sz="1800" spc="-20" dirty="0">
                <a:latin typeface="Georgia"/>
                <a:cs typeface="Georgia"/>
              </a:rPr>
              <a:t>is </a:t>
            </a:r>
            <a:r>
              <a:rPr sz="1800" spc="-50" dirty="0">
                <a:latin typeface="Georgia"/>
                <a:cs typeface="Georgia"/>
              </a:rPr>
              <a:t>an </a:t>
            </a:r>
            <a:r>
              <a:rPr sz="1800" spc="-35" dirty="0">
                <a:latin typeface="Georgia"/>
                <a:cs typeface="Georgia"/>
              </a:rPr>
              <a:t>environment variable, </a:t>
            </a:r>
            <a:r>
              <a:rPr sz="1800" spc="-30" dirty="0">
                <a:latin typeface="Georgia"/>
                <a:cs typeface="Georgia"/>
              </a:rPr>
              <a:t>consisting of a </a:t>
            </a:r>
            <a:r>
              <a:rPr sz="1800" spc="-25" dirty="0">
                <a:latin typeface="Georgia"/>
                <a:cs typeface="Georgia"/>
              </a:rPr>
              <a:t>list </a:t>
            </a:r>
            <a:r>
              <a:rPr sz="1800" spc="-30" dirty="0">
                <a:latin typeface="Georgia"/>
                <a:cs typeface="Georgia"/>
              </a:rPr>
              <a:t>of</a:t>
            </a:r>
            <a:r>
              <a:rPr sz="1800" spc="-225" dirty="0">
                <a:latin typeface="Georgia"/>
                <a:cs typeface="Georgia"/>
              </a:rPr>
              <a:t> </a:t>
            </a:r>
            <a:r>
              <a:rPr sz="1800" spc="-25" dirty="0">
                <a:latin typeface="Georgia"/>
                <a:cs typeface="Georgia"/>
              </a:rPr>
              <a:t>directories.</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15"/>
              </a:spcBef>
            </a:pPr>
            <a:endParaRPr sz="2400">
              <a:latin typeface="Times New Roman"/>
              <a:cs typeface="Times New Roman"/>
            </a:endParaRPr>
          </a:p>
          <a:p>
            <a:pPr marL="12700">
              <a:lnSpc>
                <a:spcPct val="100000"/>
              </a:lnSpc>
            </a:pPr>
            <a:r>
              <a:rPr sz="1800" spc="-165" dirty="0">
                <a:latin typeface="Georgia"/>
                <a:cs typeface="Georgia"/>
              </a:rPr>
              <a:t>&gt;&gt;&gt; </a:t>
            </a:r>
            <a:r>
              <a:rPr sz="1800" spc="-30" dirty="0">
                <a:latin typeface="Georgia"/>
                <a:cs typeface="Georgia"/>
              </a:rPr>
              <a:t>import</a:t>
            </a:r>
            <a:r>
              <a:rPr sz="1800" spc="-175" dirty="0">
                <a:latin typeface="Georgia"/>
                <a:cs typeface="Georgia"/>
              </a:rPr>
              <a:t> </a:t>
            </a:r>
            <a:r>
              <a:rPr sz="1800" spc="-10" dirty="0">
                <a:latin typeface="Georgia"/>
                <a:cs typeface="Georgia"/>
              </a:rPr>
              <a:t>sys</a:t>
            </a:r>
            <a:endParaRPr sz="1800">
              <a:latin typeface="Georgia"/>
              <a:cs typeface="Georgia"/>
            </a:endParaRPr>
          </a:p>
          <a:p>
            <a:pPr marL="12700">
              <a:lnSpc>
                <a:spcPct val="100000"/>
              </a:lnSpc>
              <a:spcBef>
                <a:spcPts val="1510"/>
              </a:spcBef>
            </a:pPr>
            <a:r>
              <a:rPr sz="1800" spc="-165" dirty="0">
                <a:latin typeface="Georgia"/>
                <a:cs typeface="Georgia"/>
              </a:rPr>
              <a:t>&gt;&gt;&gt;</a:t>
            </a:r>
            <a:r>
              <a:rPr sz="1800" spc="-35" dirty="0">
                <a:latin typeface="Georgia"/>
                <a:cs typeface="Georgia"/>
              </a:rPr>
              <a:t> </a:t>
            </a:r>
            <a:r>
              <a:rPr sz="1800" spc="-40" dirty="0">
                <a:latin typeface="Georgia"/>
                <a:cs typeface="Georgia"/>
              </a:rPr>
              <a:t>sys.path</a:t>
            </a:r>
            <a:endParaRPr sz="1800">
              <a:latin typeface="Georgia"/>
              <a:cs typeface="Georgia"/>
            </a:endParaRPr>
          </a:p>
          <a:p>
            <a:pPr>
              <a:lnSpc>
                <a:spcPct val="100000"/>
              </a:lnSpc>
            </a:pPr>
            <a:endParaRPr sz="2100">
              <a:latin typeface="Times New Roman"/>
              <a:cs typeface="Times New Roman"/>
            </a:endParaRPr>
          </a:p>
          <a:p>
            <a:pPr marL="12700" marR="2560320">
              <a:lnSpc>
                <a:spcPct val="170000"/>
              </a:lnSpc>
              <a:spcBef>
                <a:spcPts val="1260"/>
              </a:spcBef>
              <a:tabLst>
                <a:tab pos="3664585" algn="l"/>
                <a:tab pos="4191635" algn="l"/>
              </a:tabLst>
            </a:pPr>
            <a:r>
              <a:rPr sz="1800" spc="-5" dirty="0">
                <a:latin typeface="Georgia"/>
                <a:cs typeface="Georgia"/>
              </a:rPr>
              <a:t>set</a:t>
            </a:r>
            <a:r>
              <a:rPr sz="1800" spc="-10" dirty="0">
                <a:latin typeface="Georgia"/>
                <a:cs typeface="Georgia"/>
              </a:rPr>
              <a:t> </a:t>
            </a:r>
            <a:r>
              <a:rPr sz="1800" spc="-80" dirty="0">
                <a:latin typeface="Georgia"/>
                <a:cs typeface="Georgia"/>
              </a:rPr>
              <a:t>PYTHONPATH=c:\python20\lib;	</a:t>
            </a:r>
            <a:r>
              <a:rPr sz="1800" spc="-35" dirty="0">
                <a:latin typeface="Georgia"/>
                <a:cs typeface="Georgia"/>
              </a:rPr>
              <a:t>#for </a:t>
            </a:r>
            <a:r>
              <a:rPr sz="1800" spc="-10" dirty="0">
                <a:latin typeface="Georgia"/>
                <a:cs typeface="Georgia"/>
              </a:rPr>
              <a:t>windows  </a:t>
            </a:r>
            <a:r>
              <a:rPr sz="1800" spc="-5" dirty="0">
                <a:latin typeface="Georgia"/>
                <a:cs typeface="Georgia"/>
              </a:rPr>
              <a:t>set</a:t>
            </a:r>
            <a:r>
              <a:rPr sz="1800" spc="140" dirty="0">
                <a:latin typeface="Georgia"/>
                <a:cs typeface="Georgia"/>
              </a:rPr>
              <a:t> </a:t>
            </a:r>
            <a:r>
              <a:rPr sz="1800" spc="-60" dirty="0">
                <a:latin typeface="Georgia"/>
                <a:cs typeface="Georgia"/>
              </a:rPr>
              <a:t>PYTHONPATH=/usr/local/lib/python	</a:t>
            </a:r>
            <a:r>
              <a:rPr sz="1800" spc="-45" dirty="0">
                <a:latin typeface="Georgia"/>
                <a:cs typeface="Georgia"/>
              </a:rPr>
              <a:t># </a:t>
            </a:r>
            <a:r>
              <a:rPr sz="1800" spc="-30" dirty="0">
                <a:latin typeface="Georgia"/>
                <a:cs typeface="Georgia"/>
              </a:rPr>
              <a:t>for</a:t>
            </a:r>
            <a:r>
              <a:rPr sz="1800" spc="-95" dirty="0">
                <a:latin typeface="Georgia"/>
                <a:cs typeface="Georgia"/>
              </a:rPr>
              <a:t> </a:t>
            </a:r>
            <a:r>
              <a:rPr sz="1800" spc="-80" dirty="0">
                <a:latin typeface="Georgia"/>
                <a:cs typeface="Georgia"/>
              </a:rPr>
              <a:t>Unix</a:t>
            </a:r>
            <a:endParaRPr sz="18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7840" y="2799715"/>
            <a:ext cx="4330065" cy="1233170"/>
          </a:xfrm>
          <a:prstGeom prst="rect">
            <a:avLst/>
          </a:prstGeom>
        </p:spPr>
        <p:txBody>
          <a:bodyPr vert="horz" wrap="square" lIns="0" tIns="12700" rIns="0" bIns="0" rtlCol="0">
            <a:spAutoFit/>
          </a:bodyPr>
          <a:lstStyle/>
          <a:p>
            <a:pPr marL="62865">
              <a:lnSpc>
                <a:spcPct val="100000"/>
              </a:lnSpc>
              <a:spcBef>
                <a:spcPts val="100"/>
              </a:spcBef>
            </a:pPr>
            <a:r>
              <a:rPr sz="1800" spc="-60" dirty="0">
                <a:latin typeface="Georgia"/>
                <a:cs typeface="Georgia"/>
              </a:rPr>
              <a:t>Here </a:t>
            </a:r>
            <a:r>
              <a:rPr sz="1800" spc="-20" dirty="0">
                <a:latin typeface="Georgia"/>
                <a:cs typeface="Georgia"/>
              </a:rPr>
              <a:t>is </a:t>
            </a:r>
            <a:r>
              <a:rPr sz="1800" spc="-50" dirty="0">
                <a:latin typeface="Georgia"/>
                <a:cs typeface="Georgia"/>
              </a:rPr>
              <a:t>an </a:t>
            </a:r>
            <a:r>
              <a:rPr sz="1800" spc="-40" dirty="0">
                <a:latin typeface="Georgia"/>
                <a:cs typeface="Georgia"/>
              </a:rPr>
              <a:t>example </a:t>
            </a:r>
            <a:r>
              <a:rPr sz="1800" spc="-20" dirty="0">
                <a:latin typeface="Georgia"/>
                <a:cs typeface="Georgia"/>
              </a:rPr>
              <a:t>to </a:t>
            </a:r>
            <a:r>
              <a:rPr sz="1800" spc="-5" dirty="0">
                <a:latin typeface="Georgia"/>
                <a:cs typeface="Georgia"/>
              </a:rPr>
              <a:t>show how </a:t>
            </a:r>
            <a:r>
              <a:rPr sz="1800" spc="-30" dirty="0">
                <a:latin typeface="Georgia"/>
                <a:cs typeface="Georgia"/>
              </a:rPr>
              <a:t>this</a:t>
            </a:r>
            <a:r>
              <a:rPr sz="1800" spc="-150" dirty="0">
                <a:latin typeface="Georgia"/>
                <a:cs typeface="Georgia"/>
              </a:rPr>
              <a:t> </a:t>
            </a:r>
            <a:r>
              <a:rPr sz="1800" spc="-25" dirty="0">
                <a:latin typeface="Georgia"/>
                <a:cs typeface="Georgia"/>
              </a:rPr>
              <a:t>works.</a:t>
            </a:r>
            <a:endParaRPr sz="1800">
              <a:latin typeface="Georgia"/>
              <a:cs typeface="Georgia"/>
            </a:endParaRPr>
          </a:p>
          <a:p>
            <a:pPr marL="12700">
              <a:lnSpc>
                <a:spcPct val="100000"/>
              </a:lnSpc>
              <a:spcBef>
                <a:spcPts val="1510"/>
              </a:spcBef>
            </a:pPr>
            <a:r>
              <a:rPr sz="1800" spc="-100" dirty="0">
                <a:latin typeface="Georgia"/>
                <a:cs typeface="Georgia"/>
              </a:rPr>
              <a:t>My_module</a:t>
            </a:r>
            <a:endParaRPr sz="1800">
              <a:latin typeface="Georgia"/>
              <a:cs typeface="Georgia"/>
            </a:endParaRPr>
          </a:p>
          <a:p>
            <a:pPr marL="12700">
              <a:lnSpc>
                <a:spcPct val="100000"/>
              </a:lnSpc>
              <a:spcBef>
                <a:spcPts val="1515"/>
              </a:spcBef>
            </a:pPr>
            <a:r>
              <a:rPr sz="1800" spc="-30" dirty="0">
                <a:latin typeface="Georgia"/>
                <a:cs typeface="Georgia"/>
              </a:rPr>
              <a:t>print("This </a:t>
            </a:r>
            <a:r>
              <a:rPr sz="1800" spc="-20" dirty="0">
                <a:latin typeface="Georgia"/>
                <a:cs typeface="Georgia"/>
              </a:rPr>
              <a:t>code</a:t>
            </a:r>
            <a:r>
              <a:rPr sz="1800" spc="330" dirty="0">
                <a:latin typeface="Georgia"/>
                <a:cs typeface="Georgia"/>
              </a:rPr>
              <a:t> </a:t>
            </a:r>
            <a:r>
              <a:rPr sz="1800" spc="-25" dirty="0">
                <a:latin typeface="Georgia"/>
                <a:cs typeface="Georgia"/>
              </a:rPr>
              <a:t>executed")</a:t>
            </a:r>
            <a:endParaRPr sz="1800">
              <a:latin typeface="Georgia"/>
              <a:cs typeface="Georgia"/>
            </a:endParaRPr>
          </a:p>
        </p:txBody>
      </p:sp>
      <p:sp>
        <p:nvSpPr>
          <p:cNvPr id="4" name="object 4"/>
          <p:cNvSpPr txBox="1"/>
          <p:nvPr/>
        </p:nvSpPr>
        <p:spPr>
          <a:xfrm>
            <a:off x="497840" y="4665345"/>
            <a:ext cx="2308225" cy="1699260"/>
          </a:xfrm>
          <a:prstGeom prst="rect">
            <a:avLst/>
          </a:prstGeom>
        </p:spPr>
        <p:txBody>
          <a:bodyPr vert="horz" wrap="square" lIns="0" tIns="12700" rIns="0" bIns="0" rtlCol="0">
            <a:spAutoFit/>
          </a:bodyPr>
          <a:lstStyle/>
          <a:p>
            <a:pPr marL="12700">
              <a:lnSpc>
                <a:spcPct val="100000"/>
              </a:lnSpc>
              <a:spcBef>
                <a:spcPts val="100"/>
              </a:spcBef>
            </a:pPr>
            <a:r>
              <a:rPr sz="1800" spc="-165" dirty="0">
                <a:latin typeface="Georgia"/>
                <a:cs typeface="Georgia"/>
              </a:rPr>
              <a:t>&gt;&gt;&gt; </a:t>
            </a:r>
            <a:r>
              <a:rPr sz="1800" spc="-30" dirty="0">
                <a:latin typeface="Georgia"/>
                <a:cs typeface="Georgia"/>
              </a:rPr>
              <a:t>import</a:t>
            </a:r>
            <a:r>
              <a:rPr sz="1800" spc="-229" dirty="0">
                <a:latin typeface="Georgia"/>
                <a:cs typeface="Georgia"/>
              </a:rPr>
              <a:t> </a:t>
            </a:r>
            <a:r>
              <a:rPr sz="1800" spc="-90" dirty="0">
                <a:latin typeface="Georgia"/>
                <a:cs typeface="Georgia"/>
              </a:rPr>
              <a:t>my_module</a:t>
            </a:r>
            <a:endParaRPr sz="1800">
              <a:latin typeface="Georgia"/>
              <a:cs typeface="Georgia"/>
            </a:endParaRPr>
          </a:p>
          <a:p>
            <a:pPr marL="12700">
              <a:lnSpc>
                <a:spcPct val="100000"/>
              </a:lnSpc>
              <a:spcBef>
                <a:spcPts val="1515"/>
              </a:spcBef>
            </a:pPr>
            <a:r>
              <a:rPr sz="1800" spc="-35" dirty="0">
                <a:latin typeface="Georgia"/>
                <a:cs typeface="Georgia"/>
              </a:rPr>
              <a:t>This </a:t>
            </a:r>
            <a:r>
              <a:rPr sz="1800" spc="-20" dirty="0">
                <a:latin typeface="Georgia"/>
                <a:cs typeface="Georgia"/>
              </a:rPr>
              <a:t>code </a:t>
            </a:r>
            <a:r>
              <a:rPr sz="1800" spc="-25" dirty="0">
                <a:latin typeface="Georgia"/>
                <a:cs typeface="Georgia"/>
              </a:rPr>
              <a:t>got</a:t>
            </a:r>
            <a:r>
              <a:rPr sz="1800" spc="-114" dirty="0">
                <a:latin typeface="Georgia"/>
                <a:cs typeface="Georgia"/>
              </a:rPr>
              <a:t> </a:t>
            </a:r>
            <a:r>
              <a:rPr sz="1800" spc="-30" dirty="0">
                <a:latin typeface="Georgia"/>
                <a:cs typeface="Georgia"/>
              </a:rPr>
              <a:t>executed</a:t>
            </a:r>
            <a:endParaRPr sz="1800">
              <a:latin typeface="Georgia"/>
              <a:cs typeface="Georgia"/>
            </a:endParaRPr>
          </a:p>
          <a:p>
            <a:pPr marL="12700">
              <a:lnSpc>
                <a:spcPct val="100000"/>
              </a:lnSpc>
              <a:spcBef>
                <a:spcPts val="1510"/>
              </a:spcBef>
            </a:pPr>
            <a:r>
              <a:rPr sz="1800" spc="-165" dirty="0">
                <a:latin typeface="Georgia"/>
                <a:cs typeface="Georgia"/>
              </a:rPr>
              <a:t>&gt;&gt;&gt;  </a:t>
            </a:r>
            <a:r>
              <a:rPr sz="1800" spc="-30" dirty="0">
                <a:latin typeface="Georgia"/>
                <a:cs typeface="Georgia"/>
              </a:rPr>
              <a:t>import</a:t>
            </a:r>
            <a:r>
              <a:rPr sz="1800" spc="-240" dirty="0">
                <a:latin typeface="Georgia"/>
                <a:cs typeface="Georgia"/>
              </a:rPr>
              <a:t> </a:t>
            </a:r>
            <a:r>
              <a:rPr sz="1800" spc="-90" dirty="0">
                <a:latin typeface="Georgia"/>
                <a:cs typeface="Georgia"/>
              </a:rPr>
              <a:t>my_module</a:t>
            </a:r>
            <a:endParaRPr sz="1800">
              <a:latin typeface="Georgia"/>
              <a:cs typeface="Georgia"/>
            </a:endParaRPr>
          </a:p>
          <a:p>
            <a:pPr marL="12700">
              <a:lnSpc>
                <a:spcPct val="100000"/>
              </a:lnSpc>
              <a:spcBef>
                <a:spcPts val="1510"/>
              </a:spcBef>
            </a:pPr>
            <a:r>
              <a:rPr sz="1800" spc="-165" dirty="0">
                <a:latin typeface="Georgia"/>
                <a:cs typeface="Georgia"/>
              </a:rPr>
              <a:t>&gt;&gt;&gt;  </a:t>
            </a:r>
            <a:r>
              <a:rPr sz="1800" spc="-30" dirty="0">
                <a:latin typeface="Georgia"/>
                <a:cs typeface="Georgia"/>
              </a:rPr>
              <a:t>import</a:t>
            </a:r>
            <a:r>
              <a:rPr sz="1800" spc="-240" dirty="0">
                <a:latin typeface="Georgia"/>
                <a:cs typeface="Georgia"/>
              </a:rPr>
              <a:t> </a:t>
            </a:r>
            <a:r>
              <a:rPr sz="1800" spc="-90" dirty="0">
                <a:latin typeface="Georgia"/>
                <a:cs typeface="Georgia"/>
              </a:rPr>
              <a:t>my_module</a:t>
            </a:r>
            <a:endParaRPr sz="1800">
              <a:latin typeface="Georgia"/>
              <a:cs typeface="Georgia"/>
            </a:endParaRPr>
          </a:p>
        </p:txBody>
      </p:sp>
      <p:sp>
        <p:nvSpPr>
          <p:cNvPr id="5" name="object 5"/>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8" name="Date Placeholder 7"/>
          <p:cNvSpPr>
            <a:spLocks noGrp="1"/>
          </p:cNvSpPr>
          <p:nvPr>
            <p:ph type="dt" sz="half" idx="10"/>
          </p:nvPr>
        </p:nvSpPr>
        <p:spPr/>
        <p:txBody>
          <a:bodyPr/>
          <a:lstStyle/>
          <a:p>
            <a:fld id="{E43ED8EE-732D-4433-9434-62384A7B05C5}" type="datetime1">
              <a:rPr lang="en-US" smtClean="0"/>
              <a:pPr/>
              <a:t>6/28/2022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133</a:t>
            </a:fld>
            <a:endParaRPr lang="en-US"/>
          </a:p>
        </p:txBody>
      </p:sp>
      <p:sp>
        <p:nvSpPr>
          <p:cNvPr id="6" name="object 6"/>
          <p:cNvSpPr txBox="1"/>
          <p:nvPr/>
        </p:nvSpPr>
        <p:spPr>
          <a:xfrm>
            <a:off x="497840" y="1201038"/>
            <a:ext cx="7061200" cy="1432560"/>
          </a:xfrm>
          <a:prstGeom prst="rect">
            <a:avLst/>
          </a:prstGeom>
        </p:spPr>
        <p:txBody>
          <a:bodyPr vert="horz" wrap="square" lIns="0" tIns="13335" rIns="0" bIns="0" rtlCol="0">
            <a:spAutoFit/>
          </a:bodyPr>
          <a:lstStyle/>
          <a:p>
            <a:pPr marL="12700">
              <a:lnSpc>
                <a:spcPct val="100000"/>
              </a:lnSpc>
              <a:spcBef>
                <a:spcPts val="105"/>
              </a:spcBef>
            </a:pPr>
            <a:r>
              <a:rPr sz="2000" b="1" spc="-135" dirty="0">
                <a:latin typeface="Georgia"/>
                <a:cs typeface="Georgia"/>
              </a:rPr>
              <a:t>Reloading </a:t>
            </a:r>
            <a:r>
              <a:rPr sz="2000" b="1" spc="-120" dirty="0">
                <a:latin typeface="Georgia"/>
                <a:cs typeface="Georgia"/>
              </a:rPr>
              <a:t>a</a:t>
            </a:r>
            <a:r>
              <a:rPr sz="2000" b="1" spc="-25" dirty="0">
                <a:latin typeface="Georgia"/>
                <a:cs typeface="Georgia"/>
              </a:rPr>
              <a:t> </a:t>
            </a:r>
            <a:r>
              <a:rPr sz="2000" b="1" spc="-140" dirty="0">
                <a:latin typeface="Georgia"/>
                <a:cs typeface="Georgia"/>
              </a:rPr>
              <a:t>module</a:t>
            </a:r>
            <a:endParaRPr sz="2000">
              <a:latin typeface="Georgia"/>
              <a:cs typeface="Georgia"/>
            </a:endParaRPr>
          </a:p>
          <a:p>
            <a:pPr>
              <a:lnSpc>
                <a:spcPct val="100000"/>
              </a:lnSpc>
              <a:spcBef>
                <a:spcPts val="15"/>
              </a:spcBef>
            </a:pPr>
            <a:endParaRPr sz="2450">
              <a:latin typeface="Times New Roman"/>
              <a:cs typeface="Times New Roman"/>
            </a:endParaRPr>
          </a:p>
          <a:p>
            <a:pPr marL="355600" indent="-342900">
              <a:lnSpc>
                <a:spcPct val="100000"/>
              </a:lnSpc>
              <a:buFont typeface="Arial"/>
              <a:buChar char="•"/>
              <a:tabLst>
                <a:tab pos="354965" algn="l"/>
                <a:tab pos="355600" algn="l"/>
              </a:tabLst>
            </a:pPr>
            <a:r>
              <a:rPr sz="1800" spc="-35" dirty="0">
                <a:latin typeface="Georgia"/>
                <a:cs typeface="Georgia"/>
              </a:rPr>
              <a:t>The Python </a:t>
            </a:r>
            <a:r>
              <a:rPr sz="1800" spc="-15" dirty="0">
                <a:latin typeface="Georgia"/>
                <a:cs typeface="Georgia"/>
              </a:rPr>
              <a:t>interpreter </a:t>
            </a:r>
            <a:r>
              <a:rPr sz="1800" spc="-30" dirty="0">
                <a:latin typeface="Georgia"/>
                <a:cs typeface="Georgia"/>
              </a:rPr>
              <a:t>imports a </a:t>
            </a:r>
            <a:r>
              <a:rPr sz="1800" spc="-35" dirty="0">
                <a:latin typeface="Georgia"/>
                <a:cs typeface="Georgia"/>
              </a:rPr>
              <a:t>module </a:t>
            </a:r>
            <a:r>
              <a:rPr sz="1800" spc="-30" dirty="0">
                <a:latin typeface="Georgia"/>
                <a:cs typeface="Georgia"/>
              </a:rPr>
              <a:t>only </a:t>
            </a:r>
            <a:r>
              <a:rPr sz="1800" spc="-25" dirty="0">
                <a:latin typeface="Georgia"/>
                <a:cs typeface="Georgia"/>
              </a:rPr>
              <a:t>once </a:t>
            </a:r>
            <a:r>
              <a:rPr sz="1800" spc="-35" dirty="0">
                <a:latin typeface="Georgia"/>
                <a:cs typeface="Georgia"/>
              </a:rPr>
              <a:t>during </a:t>
            </a:r>
            <a:r>
              <a:rPr sz="1800" spc="-30" dirty="0">
                <a:latin typeface="Georgia"/>
                <a:cs typeface="Georgia"/>
              </a:rPr>
              <a:t>a</a:t>
            </a:r>
            <a:r>
              <a:rPr sz="1800" spc="-120" dirty="0">
                <a:latin typeface="Georgia"/>
                <a:cs typeface="Georgia"/>
              </a:rPr>
              <a:t> </a:t>
            </a:r>
            <a:r>
              <a:rPr sz="1800" spc="-30" dirty="0">
                <a:latin typeface="Georgia"/>
                <a:cs typeface="Georgia"/>
              </a:rPr>
              <a:t>session.</a:t>
            </a:r>
            <a:endParaRPr sz="1800">
              <a:latin typeface="Georgia"/>
              <a:cs typeface="Georgia"/>
            </a:endParaRPr>
          </a:p>
          <a:p>
            <a:pPr marL="355600" indent="-342900">
              <a:lnSpc>
                <a:spcPct val="100000"/>
              </a:lnSpc>
              <a:spcBef>
                <a:spcPts val="1515"/>
              </a:spcBef>
              <a:buFont typeface="Arial"/>
              <a:buChar char="•"/>
              <a:tabLst>
                <a:tab pos="354965" algn="l"/>
                <a:tab pos="355600" algn="l"/>
              </a:tabLst>
            </a:pPr>
            <a:r>
              <a:rPr sz="1800" spc="-35" dirty="0">
                <a:latin typeface="Georgia"/>
                <a:cs typeface="Georgia"/>
              </a:rPr>
              <a:t>This </a:t>
            </a:r>
            <a:r>
              <a:rPr sz="1800" spc="-40" dirty="0">
                <a:latin typeface="Georgia"/>
                <a:cs typeface="Georgia"/>
              </a:rPr>
              <a:t>makes </a:t>
            </a:r>
            <a:r>
              <a:rPr sz="1800" spc="-35" dirty="0">
                <a:latin typeface="Georgia"/>
                <a:cs typeface="Georgia"/>
              </a:rPr>
              <a:t>things </a:t>
            </a:r>
            <a:r>
              <a:rPr sz="1800" spc="-30" dirty="0">
                <a:latin typeface="Georgia"/>
                <a:cs typeface="Georgia"/>
              </a:rPr>
              <a:t>more</a:t>
            </a:r>
            <a:r>
              <a:rPr sz="1800" spc="-70" dirty="0">
                <a:latin typeface="Georgia"/>
                <a:cs typeface="Georgia"/>
              </a:rPr>
              <a:t> </a:t>
            </a:r>
            <a:r>
              <a:rPr sz="1800" spc="-35" dirty="0">
                <a:latin typeface="Georgia"/>
                <a:cs typeface="Georgia"/>
              </a:rPr>
              <a:t>efficient.</a:t>
            </a:r>
            <a:endParaRPr sz="1800">
              <a:latin typeface="Georgia"/>
              <a:cs typeface="Georgia"/>
            </a:endParaRPr>
          </a:p>
        </p:txBody>
      </p:sp>
      <p:sp>
        <p:nvSpPr>
          <p:cNvPr id="7" name="object 7"/>
          <p:cNvSpPr txBox="1"/>
          <p:nvPr/>
        </p:nvSpPr>
        <p:spPr>
          <a:xfrm>
            <a:off x="5318633" y="3586962"/>
            <a:ext cx="3048000" cy="646430"/>
          </a:xfrm>
          <a:prstGeom prst="rect">
            <a:avLst/>
          </a:prstGeom>
          <a:ln w="25400">
            <a:solidFill>
              <a:srgbClr val="4F81BC"/>
            </a:solidFill>
          </a:ln>
        </p:spPr>
        <p:txBody>
          <a:bodyPr vert="horz" wrap="square" lIns="0" tIns="31115" rIns="0" bIns="0" rtlCol="0">
            <a:spAutoFit/>
          </a:bodyPr>
          <a:lstStyle/>
          <a:p>
            <a:pPr marL="92075">
              <a:lnSpc>
                <a:spcPct val="100000"/>
              </a:lnSpc>
              <a:spcBef>
                <a:spcPts val="245"/>
              </a:spcBef>
            </a:pPr>
            <a:r>
              <a:rPr sz="1800" spc="-155" dirty="0">
                <a:latin typeface="Arial"/>
                <a:cs typeface="Arial"/>
              </a:rPr>
              <a:t>&gt;&gt;&gt; </a:t>
            </a:r>
            <a:r>
              <a:rPr sz="1800" spc="-5" dirty="0">
                <a:latin typeface="Arial"/>
                <a:cs typeface="Arial"/>
              </a:rPr>
              <a:t>import</a:t>
            </a:r>
            <a:r>
              <a:rPr sz="1800" spc="-45" dirty="0">
                <a:latin typeface="Arial"/>
                <a:cs typeface="Arial"/>
              </a:rPr>
              <a:t> </a:t>
            </a:r>
            <a:r>
              <a:rPr sz="1800" spc="-40" dirty="0">
                <a:latin typeface="Arial"/>
                <a:cs typeface="Arial"/>
              </a:rPr>
              <a:t>imp</a:t>
            </a:r>
            <a:endParaRPr sz="1800">
              <a:latin typeface="Arial"/>
              <a:cs typeface="Arial"/>
            </a:endParaRPr>
          </a:p>
          <a:p>
            <a:pPr marL="92075">
              <a:lnSpc>
                <a:spcPct val="100000"/>
              </a:lnSpc>
            </a:pPr>
            <a:r>
              <a:rPr sz="1800" spc="-155" dirty="0">
                <a:latin typeface="Arial"/>
                <a:cs typeface="Arial"/>
              </a:rPr>
              <a:t>&gt;&gt;&gt;</a:t>
            </a:r>
            <a:r>
              <a:rPr sz="1800" spc="-100" dirty="0">
                <a:latin typeface="Arial"/>
                <a:cs typeface="Arial"/>
              </a:rPr>
              <a:t> </a:t>
            </a:r>
            <a:r>
              <a:rPr sz="1800" spc="-60" dirty="0">
                <a:latin typeface="Arial"/>
                <a:cs typeface="Arial"/>
              </a:rPr>
              <a:t>imp.reload(my_module)</a:t>
            </a:r>
            <a:endParaRPr sz="1800">
              <a:latin typeface="Arial"/>
              <a:cs typeface="Arial"/>
            </a:endParaRPr>
          </a:p>
        </p:txBody>
      </p:sp>
      <p:sp>
        <p:nvSpPr>
          <p:cNvPr id="10"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0935EB0-0A51-4BFE-9560-EDE18305F8E7}"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3" name="object 3"/>
          <p:cNvSpPr txBox="1"/>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a:t>
            </a:r>
            <a:r>
              <a:rPr sz="2000" b="1" spc="-155" dirty="0">
                <a:latin typeface="Georgia"/>
                <a:cs typeface="Georgia"/>
              </a:rPr>
              <a:t> Modules</a:t>
            </a:r>
            <a:endParaRPr sz="2000">
              <a:latin typeface="Georgia"/>
              <a:cs typeface="Georgia"/>
            </a:endParaRPr>
          </a:p>
        </p:txBody>
      </p:sp>
      <p:sp>
        <p:nvSpPr>
          <p:cNvPr id="4" name="object 4"/>
          <p:cNvSpPr txBox="1"/>
          <p:nvPr/>
        </p:nvSpPr>
        <p:spPr>
          <a:xfrm>
            <a:off x="497840" y="1201038"/>
            <a:ext cx="8262620" cy="4587875"/>
          </a:xfrm>
          <a:prstGeom prst="rect">
            <a:avLst/>
          </a:prstGeom>
        </p:spPr>
        <p:txBody>
          <a:bodyPr vert="horz" wrap="square" lIns="0" tIns="13335" rIns="0" bIns="0" rtlCol="0">
            <a:spAutoFit/>
          </a:bodyPr>
          <a:lstStyle/>
          <a:p>
            <a:pPr marL="12700">
              <a:lnSpc>
                <a:spcPct val="100000"/>
              </a:lnSpc>
              <a:spcBef>
                <a:spcPts val="105"/>
              </a:spcBef>
            </a:pPr>
            <a:r>
              <a:rPr sz="2000" b="1" spc="-114" dirty="0">
                <a:latin typeface="Georgia"/>
                <a:cs typeface="Georgia"/>
              </a:rPr>
              <a:t>The </a:t>
            </a:r>
            <a:r>
              <a:rPr sz="2000" b="1" spc="-100" dirty="0">
                <a:latin typeface="Georgia"/>
                <a:cs typeface="Georgia"/>
              </a:rPr>
              <a:t>dir( </a:t>
            </a:r>
            <a:r>
              <a:rPr sz="2000" b="1" spc="-80" dirty="0">
                <a:latin typeface="Georgia"/>
                <a:cs typeface="Georgia"/>
              </a:rPr>
              <a:t>)</a:t>
            </a:r>
            <a:r>
              <a:rPr sz="2000" b="1" spc="-45" dirty="0">
                <a:latin typeface="Georgia"/>
                <a:cs typeface="Georgia"/>
              </a:rPr>
              <a:t> </a:t>
            </a:r>
            <a:r>
              <a:rPr sz="2000" b="1" spc="-150" dirty="0">
                <a:latin typeface="Georgia"/>
                <a:cs typeface="Georgia"/>
              </a:rPr>
              <a:t>Function</a:t>
            </a:r>
            <a:endParaRPr sz="2000">
              <a:latin typeface="Georgia"/>
              <a:cs typeface="Georgia"/>
            </a:endParaRPr>
          </a:p>
          <a:p>
            <a:pPr marL="355600" marR="5715" indent="-342900">
              <a:lnSpc>
                <a:spcPct val="150100"/>
              </a:lnSpc>
              <a:spcBef>
                <a:spcPts val="1750"/>
              </a:spcBef>
              <a:buFont typeface="Arial"/>
              <a:buChar char="•"/>
              <a:tabLst>
                <a:tab pos="354965" algn="l"/>
                <a:tab pos="355600" algn="l"/>
              </a:tabLst>
            </a:pPr>
            <a:r>
              <a:rPr sz="1800" spc="-35" dirty="0">
                <a:latin typeface="Georgia"/>
                <a:cs typeface="Georgia"/>
              </a:rPr>
              <a:t>The </a:t>
            </a:r>
            <a:r>
              <a:rPr sz="1800" spc="-10" dirty="0">
                <a:latin typeface="Georgia"/>
                <a:cs typeface="Georgia"/>
              </a:rPr>
              <a:t>dir() </a:t>
            </a:r>
            <a:r>
              <a:rPr sz="1800" spc="-40" dirty="0">
                <a:latin typeface="Georgia"/>
                <a:cs typeface="Georgia"/>
              </a:rPr>
              <a:t>built-in function </a:t>
            </a:r>
            <a:r>
              <a:rPr sz="1800" spc="-20" dirty="0">
                <a:latin typeface="Georgia"/>
                <a:cs typeface="Georgia"/>
              </a:rPr>
              <a:t>returns </a:t>
            </a:r>
            <a:r>
              <a:rPr sz="1800" spc="-30" dirty="0">
                <a:latin typeface="Georgia"/>
                <a:cs typeface="Georgia"/>
              </a:rPr>
              <a:t>a </a:t>
            </a:r>
            <a:r>
              <a:rPr sz="1800" spc="-15" dirty="0">
                <a:latin typeface="Georgia"/>
                <a:cs typeface="Georgia"/>
              </a:rPr>
              <a:t>sorted </a:t>
            </a:r>
            <a:r>
              <a:rPr sz="1800" spc="-25" dirty="0">
                <a:latin typeface="Georgia"/>
                <a:cs typeface="Georgia"/>
              </a:rPr>
              <a:t>list </a:t>
            </a:r>
            <a:r>
              <a:rPr sz="1800" spc="-30" dirty="0">
                <a:latin typeface="Georgia"/>
                <a:cs typeface="Georgia"/>
              </a:rPr>
              <a:t>of </a:t>
            </a:r>
            <a:r>
              <a:rPr sz="1800" spc="-25" dirty="0">
                <a:latin typeface="Georgia"/>
                <a:cs typeface="Georgia"/>
              </a:rPr>
              <a:t>strings </a:t>
            </a:r>
            <a:r>
              <a:rPr sz="1800" spc="-40" dirty="0">
                <a:latin typeface="Georgia"/>
                <a:cs typeface="Georgia"/>
              </a:rPr>
              <a:t>containing </a:t>
            </a:r>
            <a:r>
              <a:rPr sz="1800" spc="-25" dirty="0">
                <a:latin typeface="Georgia"/>
                <a:cs typeface="Georgia"/>
              </a:rPr>
              <a:t>the </a:t>
            </a:r>
            <a:r>
              <a:rPr sz="1800" spc="-40" dirty="0">
                <a:latin typeface="Georgia"/>
                <a:cs typeface="Georgia"/>
              </a:rPr>
              <a:t>names  </a:t>
            </a:r>
            <a:r>
              <a:rPr sz="1800" spc="-30" dirty="0">
                <a:latin typeface="Georgia"/>
                <a:cs typeface="Georgia"/>
              </a:rPr>
              <a:t>defined </a:t>
            </a:r>
            <a:r>
              <a:rPr sz="1800" spc="-20" dirty="0">
                <a:latin typeface="Georgia"/>
                <a:cs typeface="Georgia"/>
              </a:rPr>
              <a:t>by </a:t>
            </a:r>
            <a:r>
              <a:rPr sz="1800" spc="-30" dirty="0">
                <a:latin typeface="Georgia"/>
                <a:cs typeface="Georgia"/>
              </a:rPr>
              <a:t>a</a:t>
            </a:r>
            <a:r>
              <a:rPr sz="1800" spc="-65" dirty="0">
                <a:latin typeface="Georgia"/>
                <a:cs typeface="Georgia"/>
              </a:rPr>
              <a:t> </a:t>
            </a:r>
            <a:r>
              <a:rPr sz="1800" spc="-45" dirty="0">
                <a:latin typeface="Georgia"/>
                <a:cs typeface="Georgia"/>
              </a:rPr>
              <a:t>module.</a:t>
            </a:r>
            <a:endParaRPr sz="1800">
              <a:latin typeface="Georgia"/>
              <a:cs typeface="Georgia"/>
            </a:endParaRPr>
          </a:p>
          <a:p>
            <a:pPr marL="355600" marR="5080" indent="-342900">
              <a:lnSpc>
                <a:spcPct val="150000"/>
              </a:lnSpc>
              <a:spcBef>
                <a:spcPts val="434"/>
              </a:spcBef>
              <a:buFont typeface="Arial"/>
              <a:buChar char="•"/>
              <a:tabLst>
                <a:tab pos="354965" algn="l"/>
                <a:tab pos="355600" algn="l"/>
              </a:tabLst>
            </a:pPr>
            <a:r>
              <a:rPr sz="1800" spc="-35" dirty="0">
                <a:latin typeface="Georgia"/>
                <a:cs typeface="Georgia"/>
              </a:rPr>
              <a:t>The </a:t>
            </a:r>
            <a:r>
              <a:rPr sz="1800" spc="-25" dirty="0">
                <a:latin typeface="Georgia"/>
                <a:cs typeface="Georgia"/>
              </a:rPr>
              <a:t>list </a:t>
            </a:r>
            <a:r>
              <a:rPr sz="1800" spc="-35" dirty="0">
                <a:latin typeface="Georgia"/>
                <a:cs typeface="Georgia"/>
              </a:rPr>
              <a:t>contains </a:t>
            </a:r>
            <a:r>
              <a:rPr sz="1800" spc="-25" dirty="0">
                <a:latin typeface="Georgia"/>
                <a:cs typeface="Georgia"/>
              </a:rPr>
              <a:t>the </a:t>
            </a:r>
            <a:r>
              <a:rPr sz="1800" spc="-40" dirty="0">
                <a:latin typeface="Georgia"/>
                <a:cs typeface="Georgia"/>
              </a:rPr>
              <a:t>names </a:t>
            </a:r>
            <a:r>
              <a:rPr sz="1800" spc="-30" dirty="0">
                <a:latin typeface="Georgia"/>
                <a:cs typeface="Georgia"/>
              </a:rPr>
              <a:t>of </a:t>
            </a:r>
            <a:r>
              <a:rPr sz="1800" spc="-35" dirty="0">
                <a:latin typeface="Georgia"/>
                <a:cs typeface="Georgia"/>
              </a:rPr>
              <a:t>all </a:t>
            </a:r>
            <a:r>
              <a:rPr sz="1800" spc="-25" dirty="0">
                <a:latin typeface="Georgia"/>
                <a:cs typeface="Georgia"/>
              </a:rPr>
              <a:t>the </a:t>
            </a:r>
            <a:r>
              <a:rPr sz="1800" spc="-40" dirty="0">
                <a:latin typeface="Georgia"/>
                <a:cs typeface="Georgia"/>
              </a:rPr>
              <a:t>modules, </a:t>
            </a:r>
            <a:r>
              <a:rPr sz="1800" spc="-20" dirty="0">
                <a:latin typeface="Georgia"/>
                <a:cs typeface="Georgia"/>
              </a:rPr>
              <a:t>variables </a:t>
            </a:r>
            <a:r>
              <a:rPr sz="1800" spc="-45" dirty="0">
                <a:latin typeface="Georgia"/>
                <a:cs typeface="Georgia"/>
              </a:rPr>
              <a:t>and </a:t>
            </a:r>
            <a:r>
              <a:rPr sz="1800" spc="-35" dirty="0">
                <a:latin typeface="Georgia"/>
                <a:cs typeface="Georgia"/>
              </a:rPr>
              <a:t>functions </a:t>
            </a:r>
            <a:r>
              <a:rPr sz="1800" spc="-30" dirty="0">
                <a:latin typeface="Georgia"/>
                <a:cs typeface="Georgia"/>
              </a:rPr>
              <a:t>that </a:t>
            </a:r>
            <a:r>
              <a:rPr sz="1800" spc="-20" dirty="0">
                <a:latin typeface="Georgia"/>
                <a:cs typeface="Georgia"/>
              </a:rPr>
              <a:t>are  </a:t>
            </a:r>
            <a:r>
              <a:rPr sz="1800" spc="-30" dirty="0">
                <a:latin typeface="Georgia"/>
                <a:cs typeface="Georgia"/>
              </a:rPr>
              <a:t>defined </a:t>
            </a:r>
            <a:r>
              <a:rPr sz="1800" spc="-45" dirty="0">
                <a:latin typeface="Georgia"/>
                <a:cs typeface="Georgia"/>
              </a:rPr>
              <a:t>in </a:t>
            </a:r>
            <a:r>
              <a:rPr sz="1800" spc="-30" dirty="0">
                <a:latin typeface="Georgia"/>
                <a:cs typeface="Georgia"/>
              </a:rPr>
              <a:t>a</a:t>
            </a:r>
            <a:r>
              <a:rPr sz="1800" spc="-55" dirty="0">
                <a:latin typeface="Georgia"/>
                <a:cs typeface="Georgia"/>
              </a:rPr>
              <a:t> </a:t>
            </a:r>
            <a:r>
              <a:rPr sz="1800" spc="-45" dirty="0">
                <a:latin typeface="Georgia"/>
                <a:cs typeface="Georgia"/>
              </a:rPr>
              <a:t>module.</a:t>
            </a:r>
            <a:endParaRPr sz="1800">
              <a:latin typeface="Georgia"/>
              <a:cs typeface="Georgia"/>
            </a:endParaRPr>
          </a:p>
          <a:p>
            <a:pPr marL="12700" marR="5158105">
              <a:lnSpc>
                <a:spcPct val="170000"/>
              </a:lnSpc>
            </a:pPr>
            <a:r>
              <a:rPr sz="1800" spc="-40" dirty="0">
                <a:latin typeface="Georgia"/>
                <a:cs typeface="Georgia"/>
              </a:rPr>
              <a:t>Following </a:t>
            </a:r>
            <a:r>
              <a:rPr sz="1800" spc="-20" dirty="0">
                <a:latin typeface="Georgia"/>
                <a:cs typeface="Georgia"/>
              </a:rPr>
              <a:t>is </a:t>
            </a:r>
            <a:r>
              <a:rPr sz="1800" spc="-30" dirty="0">
                <a:latin typeface="Georgia"/>
                <a:cs typeface="Georgia"/>
              </a:rPr>
              <a:t>a simple </a:t>
            </a:r>
            <a:r>
              <a:rPr sz="1800" spc="-40" dirty="0">
                <a:latin typeface="Georgia"/>
                <a:cs typeface="Georgia"/>
              </a:rPr>
              <a:t>example</a:t>
            </a:r>
            <a:r>
              <a:rPr sz="1800" spc="-135" dirty="0">
                <a:latin typeface="Georgia"/>
                <a:cs typeface="Georgia"/>
              </a:rPr>
              <a:t> </a:t>
            </a:r>
            <a:r>
              <a:rPr sz="1800" spc="-165" dirty="0">
                <a:latin typeface="Georgia"/>
                <a:cs typeface="Georgia"/>
              </a:rPr>
              <a:t>−  </a:t>
            </a:r>
            <a:r>
              <a:rPr sz="1800" spc="-45" dirty="0">
                <a:latin typeface="Georgia"/>
                <a:cs typeface="Georgia"/>
              </a:rPr>
              <a:t># Import </a:t>
            </a:r>
            <a:r>
              <a:rPr sz="1800" spc="-40" dirty="0">
                <a:latin typeface="Georgia"/>
                <a:cs typeface="Georgia"/>
              </a:rPr>
              <a:t>built-in </a:t>
            </a:r>
            <a:r>
              <a:rPr sz="1800" spc="-35" dirty="0">
                <a:latin typeface="Georgia"/>
                <a:cs typeface="Georgia"/>
              </a:rPr>
              <a:t>module </a:t>
            </a:r>
            <a:r>
              <a:rPr sz="1800" spc="-55" dirty="0">
                <a:latin typeface="Georgia"/>
                <a:cs typeface="Georgia"/>
              </a:rPr>
              <a:t>math  </a:t>
            </a:r>
            <a:r>
              <a:rPr sz="1800" spc="-30" dirty="0">
                <a:latin typeface="Georgia"/>
                <a:cs typeface="Georgia"/>
              </a:rPr>
              <a:t>import</a:t>
            </a:r>
            <a:r>
              <a:rPr sz="1800" spc="-40" dirty="0">
                <a:latin typeface="Georgia"/>
                <a:cs typeface="Georgia"/>
              </a:rPr>
              <a:t> </a:t>
            </a:r>
            <a:r>
              <a:rPr sz="1800" spc="-55" dirty="0">
                <a:latin typeface="Georgia"/>
                <a:cs typeface="Georgia"/>
              </a:rPr>
              <a:t>math</a:t>
            </a:r>
            <a:endParaRPr sz="1800">
              <a:latin typeface="Georgia"/>
              <a:cs typeface="Georgia"/>
            </a:endParaRPr>
          </a:p>
          <a:p>
            <a:pPr marL="12700" marR="6308725">
              <a:lnSpc>
                <a:spcPts val="3670"/>
              </a:lnSpc>
              <a:spcBef>
                <a:spcPts val="375"/>
              </a:spcBef>
            </a:pPr>
            <a:r>
              <a:rPr sz="1800" spc="-30" dirty="0">
                <a:latin typeface="Georgia"/>
                <a:cs typeface="Georgia"/>
              </a:rPr>
              <a:t>content </a:t>
            </a:r>
            <a:r>
              <a:rPr sz="1800" spc="-165" dirty="0">
                <a:latin typeface="Georgia"/>
                <a:cs typeface="Georgia"/>
              </a:rPr>
              <a:t>= </a:t>
            </a:r>
            <a:r>
              <a:rPr sz="1800" spc="-25" dirty="0">
                <a:latin typeface="Georgia"/>
                <a:cs typeface="Georgia"/>
              </a:rPr>
              <a:t>dir(math)  </a:t>
            </a:r>
            <a:r>
              <a:rPr sz="1800" spc="-30" dirty="0">
                <a:latin typeface="Georgia"/>
                <a:cs typeface="Georgia"/>
              </a:rPr>
              <a:t>print</a:t>
            </a:r>
            <a:r>
              <a:rPr sz="1800" spc="-40" dirty="0">
                <a:latin typeface="Georgia"/>
                <a:cs typeface="Georgia"/>
              </a:rPr>
              <a:t> </a:t>
            </a:r>
            <a:r>
              <a:rPr sz="1800" spc="-30" dirty="0">
                <a:latin typeface="Georgia"/>
                <a:cs typeface="Georgia"/>
              </a:rPr>
              <a:t>content</a:t>
            </a:r>
            <a:endParaRPr sz="18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1333246"/>
            <a:ext cx="6153785" cy="4031615"/>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40" dirty="0">
                <a:latin typeface="Georgia"/>
                <a:cs typeface="Georgia"/>
              </a:rPr>
              <a:t>add </a:t>
            </a:r>
            <a:r>
              <a:rPr sz="1800" spc="-30" dirty="0">
                <a:latin typeface="Georgia"/>
                <a:cs typeface="Georgia"/>
              </a:rPr>
              <a:t>a </a:t>
            </a:r>
            <a:r>
              <a:rPr sz="1800" spc="-15" dirty="0">
                <a:latin typeface="Georgia"/>
                <a:cs typeface="Georgia"/>
              </a:rPr>
              <a:t>key </a:t>
            </a:r>
            <a:r>
              <a:rPr sz="1800" spc="-20" dirty="0">
                <a:latin typeface="Georgia"/>
                <a:cs typeface="Georgia"/>
              </a:rPr>
              <a:t>to </a:t>
            </a:r>
            <a:r>
              <a:rPr sz="1800" spc="-30" dirty="0">
                <a:latin typeface="Georgia"/>
                <a:cs typeface="Georgia"/>
              </a:rPr>
              <a:t>a</a:t>
            </a:r>
            <a:r>
              <a:rPr sz="1800" spc="-110" dirty="0">
                <a:latin typeface="Georgia"/>
                <a:cs typeface="Georgia"/>
              </a:rPr>
              <a:t> </a:t>
            </a:r>
            <a:r>
              <a:rPr sz="1800" spc="-25" dirty="0">
                <a:latin typeface="Georgia"/>
                <a:cs typeface="Georgia"/>
              </a:rPr>
              <a:t>dictionary</a:t>
            </a:r>
            <a:endParaRPr sz="1800">
              <a:latin typeface="Georgia"/>
              <a:cs typeface="Georgia"/>
            </a:endParaRPr>
          </a:p>
          <a:p>
            <a:pPr marL="12700">
              <a:lnSpc>
                <a:spcPct val="100000"/>
              </a:lnSpc>
              <a:spcBef>
                <a:spcPts val="1510"/>
              </a:spcBef>
            </a:pPr>
            <a:r>
              <a:rPr sz="1800" spc="-55" dirty="0">
                <a:latin typeface="Georgia"/>
                <a:cs typeface="Georgia"/>
              </a:rPr>
              <a:t>Sample </a:t>
            </a:r>
            <a:r>
              <a:rPr sz="1800" spc="-35" dirty="0">
                <a:latin typeface="Georgia"/>
                <a:cs typeface="Georgia"/>
              </a:rPr>
              <a:t>Dictionary </a:t>
            </a:r>
            <a:r>
              <a:rPr sz="1800" spc="-90" dirty="0">
                <a:latin typeface="Georgia"/>
                <a:cs typeface="Georgia"/>
              </a:rPr>
              <a:t>: </a:t>
            </a:r>
            <a:r>
              <a:rPr sz="1800" spc="-95" dirty="0">
                <a:latin typeface="Georgia"/>
                <a:cs typeface="Georgia"/>
              </a:rPr>
              <a:t>{0: </a:t>
            </a:r>
            <a:r>
              <a:rPr sz="1800" spc="-5" dirty="0">
                <a:latin typeface="Georgia"/>
                <a:cs typeface="Georgia"/>
              </a:rPr>
              <a:t>10, </a:t>
            </a:r>
            <a:r>
              <a:rPr sz="1800" spc="65" dirty="0">
                <a:latin typeface="Georgia"/>
                <a:cs typeface="Georgia"/>
              </a:rPr>
              <a:t>1:</a:t>
            </a:r>
            <a:r>
              <a:rPr sz="1800" spc="55" dirty="0">
                <a:latin typeface="Georgia"/>
                <a:cs typeface="Georgia"/>
              </a:rPr>
              <a:t> </a:t>
            </a:r>
            <a:r>
              <a:rPr sz="1800" spc="-70" dirty="0">
                <a:latin typeface="Georgia"/>
                <a:cs typeface="Georgia"/>
              </a:rPr>
              <a:t>20}</a:t>
            </a:r>
            <a:endParaRPr sz="1800">
              <a:latin typeface="Georgia"/>
              <a:cs typeface="Georgia"/>
            </a:endParaRPr>
          </a:p>
          <a:p>
            <a:pPr marL="12700">
              <a:lnSpc>
                <a:spcPct val="100000"/>
              </a:lnSpc>
              <a:spcBef>
                <a:spcPts val="1515"/>
              </a:spcBef>
            </a:pPr>
            <a:r>
              <a:rPr sz="1800" spc="-40" dirty="0">
                <a:latin typeface="Georgia"/>
                <a:cs typeface="Georgia"/>
              </a:rPr>
              <a:t>Expected </a:t>
            </a:r>
            <a:r>
              <a:rPr sz="1800" spc="-50" dirty="0">
                <a:latin typeface="Georgia"/>
                <a:cs typeface="Georgia"/>
              </a:rPr>
              <a:t>Result </a:t>
            </a:r>
            <a:r>
              <a:rPr sz="1800" spc="-90" dirty="0">
                <a:latin typeface="Georgia"/>
                <a:cs typeface="Georgia"/>
              </a:rPr>
              <a:t>: </a:t>
            </a:r>
            <a:r>
              <a:rPr sz="1800" spc="-95" dirty="0">
                <a:latin typeface="Georgia"/>
                <a:cs typeface="Georgia"/>
              </a:rPr>
              <a:t>{0: </a:t>
            </a:r>
            <a:r>
              <a:rPr sz="1800" spc="-5" dirty="0">
                <a:latin typeface="Georgia"/>
                <a:cs typeface="Georgia"/>
              </a:rPr>
              <a:t>10, </a:t>
            </a:r>
            <a:r>
              <a:rPr sz="1800" spc="65" dirty="0">
                <a:latin typeface="Georgia"/>
                <a:cs typeface="Georgia"/>
              </a:rPr>
              <a:t>1: </a:t>
            </a:r>
            <a:r>
              <a:rPr sz="1800" spc="-80" dirty="0">
                <a:latin typeface="Georgia"/>
                <a:cs typeface="Georgia"/>
              </a:rPr>
              <a:t>20, </a:t>
            </a:r>
            <a:r>
              <a:rPr sz="1800" spc="-50" dirty="0">
                <a:latin typeface="Georgia"/>
                <a:cs typeface="Georgia"/>
              </a:rPr>
              <a:t>2:</a:t>
            </a:r>
            <a:r>
              <a:rPr sz="1800" spc="50" dirty="0">
                <a:latin typeface="Georgia"/>
                <a:cs typeface="Georgia"/>
              </a:rPr>
              <a:t> </a:t>
            </a:r>
            <a:r>
              <a:rPr sz="1800" spc="-65" dirty="0">
                <a:latin typeface="Georgia"/>
                <a:cs typeface="Georgia"/>
              </a:rPr>
              <a:t>30}</a:t>
            </a:r>
            <a:endParaRPr sz="1800">
              <a:latin typeface="Georgia"/>
              <a:cs typeface="Georgia"/>
            </a:endParaRPr>
          </a:p>
          <a:p>
            <a:pPr marL="12700">
              <a:lnSpc>
                <a:spcPct val="100000"/>
              </a:lnSpc>
              <a:spcBef>
                <a:spcPts val="1515"/>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10"/>
              </a:spcBef>
            </a:pPr>
            <a:endParaRPr sz="2400">
              <a:latin typeface="Times New Roman"/>
              <a:cs typeface="Times New Roman"/>
            </a:endParaRPr>
          </a:p>
          <a:p>
            <a:pPr marL="12700">
              <a:lnSpc>
                <a:spcPct val="100000"/>
              </a:lnSpc>
            </a:pPr>
            <a:r>
              <a:rPr sz="1800" spc="-35" dirty="0">
                <a:latin typeface="Georgia"/>
                <a:cs typeface="Georgia"/>
              </a:rPr>
              <a:t>d </a:t>
            </a:r>
            <a:r>
              <a:rPr sz="1800" spc="-160" dirty="0">
                <a:latin typeface="Georgia"/>
                <a:cs typeface="Georgia"/>
              </a:rPr>
              <a:t>= </a:t>
            </a:r>
            <a:r>
              <a:rPr sz="1800" spc="-50" dirty="0">
                <a:latin typeface="Georgia"/>
                <a:cs typeface="Georgia"/>
              </a:rPr>
              <a:t>{0:10,</a:t>
            </a:r>
            <a:r>
              <a:rPr sz="1800" spc="-175" dirty="0">
                <a:latin typeface="Georgia"/>
                <a:cs typeface="Georgia"/>
              </a:rPr>
              <a:t> </a:t>
            </a:r>
            <a:r>
              <a:rPr sz="1800" spc="-15" dirty="0">
                <a:latin typeface="Georgia"/>
                <a:cs typeface="Georgia"/>
              </a:rPr>
              <a:t>1:20}</a:t>
            </a:r>
            <a:endParaRPr sz="1800">
              <a:latin typeface="Georgia"/>
              <a:cs typeface="Georgia"/>
            </a:endParaRPr>
          </a:p>
          <a:p>
            <a:pPr marL="12700" marR="4489450">
              <a:lnSpc>
                <a:spcPct val="170000"/>
              </a:lnSpc>
            </a:pPr>
            <a:r>
              <a:rPr sz="1800" spc="-20" dirty="0">
                <a:latin typeface="Georgia"/>
                <a:cs typeface="Georgia"/>
              </a:rPr>
              <a:t>print(d)  </a:t>
            </a:r>
            <a:r>
              <a:rPr sz="1800" spc="-45" dirty="0">
                <a:latin typeface="Georgia"/>
                <a:cs typeface="Georgia"/>
              </a:rPr>
              <a:t>d</a:t>
            </a:r>
            <a:r>
              <a:rPr sz="1800" spc="-120" dirty="0">
                <a:latin typeface="Georgia"/>
                <a:cs typeface="Georgia"/>
              </a:rPr>
              <a:t>.</a:t>
            </a:r>
            <a:r>
              <a:rPr sz="1800" spc="-40" dirty="0">
                <a:latin typeface="Georgia"/>
                <a:cs typeface="Georgia"/>
              </a:rPr>
              <a:t>up</a:t>
            </a:r>
            <a:r>
              <a:rPr sz="1800" spc="-45" dirty="0">
                <a:latin typeface="Georgia"/>
                <a:cs typeface="Georgia"/>
              </a:rPr>
              <a:t>d</a:t>
            </a:r>
            <a:r>
              <a:rPr sz="1800" spc="-30" dirty="0">
                <a:latin typeface="Georgia"/>
                <a:cs typeface="Georgia"/>
              </a:rPr>
              <a:t>a</a:t>
            </a:r>
            <a:r>
              <a:rPr sz="1800" spc="-35" dirty="0">
                <a:latin typeface="Georgia"/>
                <a:cs typeface="Georgia"/>
              </a:rPr>
              <a:t>t</a:t>
            </a:r>
            <a:r>
              <a:rPr sz="1800" spc="5" dirty="0">
                <a:latin typeface="Georgia"/>
                <a:cs typeface="Georgia"/>
              </a:rPr>
              <a:t>e</a:t>
            </a:r>
            <a:r>
              <a:rPr sz="1800" spc="-40" dirty="0">
                <a:latin typeface="Georgia"/>
                <a:cs typeface="Georgia"/>
              </a:rPr>
              <a:t>({</a:t>
            </a:r>
            <a:r>
              <a:rPr sz="1800" spc="-15" dirty="0">
                <a:latin typeface="Georgia"/>
                <a:cs typeface="Georgia"/>
              </a:rPr>
              <a:t>2</a:t>
            </a:r>
            <a:r>
              <a:rPr sz="1800" spc="-85" dirty="0">
                <a:latin typeface="Georgia"/>
                <a:cs typeface="Georgia"/>
              </a:rPr>
              <a:t>:</a:t>
            </a:r>
            <a:r>
              <a:rPr sz="1800" spc="-60" dirty="0">
                <a:latin typeface="Georgia"/>
                <a:cs typeface="Georgia"/>
              </a:rPr>
              <a:t>30</a:t>
            </a:r>
            <a:r>
              <a:rPr sz="1800" spc="-40" dirty="0">
                <a:latin typeface="Georgia"/>
                <a:cs typeface="Georgia"/>
              </a:rPr>
              <a:t>})</a:t>
            </a:r>
            <a:endParaRPr sz="1800">
              <a:latin typeface="Georgia"/>
              <a:cs typeface="Georgia"/>
            </a:endParaRPr>
          </a:p>
          <a:p>
            <a:pPr marL="12700">
              <a:lnSpc>
                <a:spcPct val="100000"/>
              </a:lnSpc>
              <a:spcBef>
                <a:spcPts val="1515"/>
              </a:spcBef>
            </a:pPr>
            <a:r>
              <a:rPr sz="1800" spc="-20" dirty="0">
                <a:latin typeface="Georgia"/>
                <a:cs typeface="Georgia"/>
              </a:rPr>
              <a:t>print(d)</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57E10FE2-3BBA-409F-8895-E1674E5803E0}"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3540" y="1196086"/>
            <a:ext cx="8301355" cy="5513070"/>
          </a:xfrm>
          <a:prstGeom prst="rect">
            <a:avLst/>
          </a:prstGeom>
        </p:spPr>
        <p:txBody>
          <a:bodyPr vert="horz" wrap="square" lIns="0" tIns="12700" rIns="0" bIns="0" rtlCol="0">
            <a:spAutoFit/>
          </a:bodyPr>
          <a:lstStyle/>
          <a:p>
            <a:pPr marL="12700" marR="5080">
              <a:lnSpc>
                <a:spcPct val="15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30" dirty="0">
                <a:latin typeface="Georgia"/>
                <a:cs typeface="Georgia"/>
              </a:rPr>
              <a:t>concatenate </a:t>
            </a:r>
            <a:r>
              <a:rPr sz="1800" spc="-25" dirty="0">
                <a:latin typeface="Georgia"/>
                <a:cs typeface="Georgia"/>
              </a:rPr>
              <a:t>following dictionaries </a:t>
            </a:r>
            <a:r>
              <a:rPr sz="1800" spc="-20" dirty="0">
                <a:latin typeface="Georgia"/>
                <a:cs typeface="Georgia"/>
              </a:rPr>
              <a:t>to </a:t>
            </a:r>
            <a:r>
              <a:rPr sz="1800" spc="-15" dirty="0">
                <a:latin typeface="Georgia"/>
                <a:cs typeface="Georgia"/>
              </a:rPr>
              <a:t>create </a:t>
            </a:r>
            <a:r>
              <a:rPr sz="1800" spc="-30" dirty="0">
                <a:latin typeface="Georgia"/>
                <a:cs typeface="Georgia"/>
              </a:rPr>
              <a:t>a  </a:t>
            </a:r>
            <a:r>
              <a:rPr sz="1800" dirty="0">
                <a:latin typeface="Georgia"/>
                <a:cs typeface="Georgia"/>
              </a:rPr>
              <a:t>new</a:t>
            </a:r>
            <a:r>
              <a:rPr sz="1800" spc="-45" dirty="0">
                <a:latin typeface="Georgia"/>
                <a:cs typeface="Georgia"/>
              </a:rPr>
              <a:t> </a:t>
            </a:r>
            <a:r>
              <a:rPr sz="1800" spc="-50" dirty="0">
                <a:latin typeface="Georgia"/>
                <a:cs typeface="Georgia"/>
              </a:rPr>
              <a:t>one.</a:t>
            </a:r>
            <a:endParaRPr sz="1800">
              <a:latin typeface="Georgia"/>
              <a:cs typeface="Georgia"/>
            </a:endParaRPr>
          </a:p>
          <a:p>
            <a:pPr marL="12700">
              <a:lnSpc>
                <a:spcPct val="100000"/>
              </a:lnSpc>
              <a:spcBef>
                <a:spcPts val="1515"/>
              </a:spcBef>
            </a:pPr>
            <a:r>
              <a:rPr sz="1800" spc="-55" dirty="0">
                <a:latin typeface="Georgia"/>
                <a:cs typeface="Georgia"/>
              </a:rPr>
              <a:t>Sample </a:t>
            </a:r>
            <a:r>
              <a:rPr sz="1800" spc="-35" dirty="0">
                <a:latin typeface="Georgia"/>
                <a:cs typeface="Georgia"/>
              </a:rPr>
              <a:t>Dictionary</a:t>
            </a:r>
            <a:r>
              <a:rPr sz="1800" spc="-50" dirty="0">
                <a:latin typeface="Georgia"/>
                <a:cs typeface="Georgia"/>
              </a:rPr>
              <a:t> </a:t>
            </a:r>
            <a:r>
              <a:rPr sz="1800" spc="-90" dirty="0">
                <a:latin typeface="Georgia"/>
                <a:cs typeface="Georgia"/>
              </a:rPr>
              <a:t>:</a:t>
            </a:r>
            <a:endParaRPr sz="1800">
              <a:latin typeface="Georgia"/>
              <a:cs typeface="Georgia"/>
            </a:endParaRPr>
          </a:p>
          <a:p>
            <a:pPr marL="12700">
              <a:lnSpc>
                <a:spcPct val="100000"/>
              </a:lnSpc>
              <a:spcBef>
                <a:spcPts val="1510"/>
              </a:spcBef>
            </a:pPr>
            <a:r>
              <a:rPr sz="1800" dirty="0">
                <a:latin typeface="Georgia"/>
                <a:cs typeface="Georgia"/>
              </a:rPr>
              <a:t>dic1={1:10, </a:t>
            </a:r>
            <a:r>
              <a:rPr sz="1800" spc="-65" dirty="0">
                <a:latin typeface="Georgia"/>
                <a:cs typeface="Georgia"/>
              </a:rPr>
              <a:t>2:20} </a:t>
            </a:r>
            <a:r>
              <a:rPr sz="1800" spc="-120" dirty="0">
                <a:latin typeface="Georgia"/>
                <a:cs typeface="Georgia"/>
              </a:rPr>
              <a:t>, </a:t>
            </a:r>
            <a:r>
              <a:rPr sz="1800" spc="-65" dirty="0">
                <a:latin typeface="Georgia"/>
                <a:cs typeface="Georgia"/>
              </a:rPr>
              <a:t>dic2={3:30, </a:t>
            </a:r>
            <a:r>
              <a:rPr sz="1800" spc="-75" dirty="0">
                <a:latin typeface="Georgia"/>
                <a:cs typeface="Georgia"/>
              </a:rPr>
              <a:t>4:40},</a:t>
            </a:r>
            <a:r>
              <a:rPr sz="1800" spc="-170" dirty="0">
                <a:latin typeface="Georgia"/>
                <a:cs typeface="Georgia"/>
              </a:rPr>
              <a:t> </a:t>
            </a:r>
            <a:r>
              <a:rPr sz="1800" spc="-60" dirty="0">
                <a:latin typeface="Georgia"/>
                <a:cs typeface="Georgia"/>
              </a:rPr>
              <a:t>dic3={5:50,6:60}</a:t>
            </a:r>
            <a:endParaRPr sz="1800">
              <a:latin typeface="Georgia"/>
              <a:cs typeface="Georgia"/>
            </a:endParaRPr>
          </a:p>
          <a:p>
            <a:pPr marL="12700">
              <a:lnSpc>
                <a:spcPct val="100000"/>
              </a:lnSpc>
              <a:spcBef>
                <a:spcPts val="1510"/>
              </a:spcBef>
            </a:pPr>
            <a:r>
              <a:rPr sz="1800" spc="-40" dirty="0">
                <a:latin typeface="Georgia"/>
                <a:cs typeface="Georgia"/>
              </a:rPr>
              <a:t>Expected </a:t>
            </a:r>
            <a:r>
              <a:rPr sz="1800" spc="-50" dirty="0">
                <a:latin typeface="Georgia"/>
                <a:cs typeface="Georgia"/>
              </a:rPr>
              <a:t>Result </a:t>
            </a:r>
            <a:r>
              <a:rPr sz="1800" spc="-30" dirty="0">
                <a:latin typeface="Georgia"/>
                <a:cs typeface="Georgia"/>
              </a:rPr>
              <a:t>dic4 </a:t>
            </a:r>
            <a:r>
              <a:rPr sz="1800" spc="-165" dirty="0">
                <a:latin typeface="Georgia"/>
                <a:cs typeface="Georgia"/>
              </a:rPr>
              <a:t>= </a:t>
            </a:r>
            <a:r>
              <a:rPr sz="1800" spc="15" dirty="0">
                <a:latin typeface="Georgia"/>
                <a:cs typeface="Georgia"/>
              </a:rPr>
              <a:t>{1: </a:t>
            </a:r>
            <a:r>
              <a:rPr sz="1800" spc="-5" dirty="0">
                <a:latin typeface="Georgia"/>
                <a:cs typeface="Georgia"/>
              </a:rPr>
              <a:t>10, </a:t>
            </a:r>
            <a:r>
              <a:rPr sz="1800" spc="-55" dirty="0">
                <a:latin typeface="Georgia"/>
                <a:cs typeface="Georgia"/>
              </a:rPr>
              <a:t>2: </a:t>
            </a:r>
            <a:r>
              <a:rPr sz="1800" spc="-85" dirty="0">
                <a:latin typeface="Georgia"/>
                <a:cs typeface="Georgia"/>
              </a:rPr>
              <a:t>20, </a:t>
            </a:r>
            <a:r>
              <a:rPr sz="1800" spc="-45" dirty="0">
                <a:latin typeface="Georgia"/>
                <a:cs typeface="Georgia"/>
              </a:rPr>
              <a:t>3: </a:t>
            </a:r>
            <a:r>
              <a:rPr sz="1800" spc="-80" dirty="0">
                <a:latin typeface="Georgia"/>
                <a:cs typeface="Georgia"/>
              </a:rPr>
              <a:t>30, </a:t>
            </a:r>
            <a:r>
              <a:rPr sz="1800" spc="-60" dirty="0">
                <a:latin typeface="Georgia"/>
                <a:cs typeface="Georgia"/>
              </a:rPr>
              <a:t>4: </a:t>
            </a:r>
            <a:r>
              <a:rPr sz="1800" spc="-85" dirty="0">
                <a:latin typeface="Georgia"/>
                <a:cs typeface="Georgia"/>
              </a:rPr>
              <a:t>40, </a:t>
            </a:r>
            <a:r>
              <a:rPr sz="1800" spc="-25" dirty="0">
                <a:latin typeface="Georgia"/>
                <a:cs typeface="Georgia"/>
              </a:rPr>
              <a:t>5: </a:t>
            </a:r>
            <a:r>
              <a:rPr sz="1800" spc="-65" dirty="0">
                <a:latin typeface="Georgia"/>
                <a:cs typeface="Georgia"/>
              </a:rPr>
              <a:t>50, </a:t>
            </a:r>
            <a:r>
              <a:rPr sz="1800" spc="-60" dirty="0">
                <a:latin typeface="Georgia"/>
                <a:cs typeface="Georgia"/>
              </a:rPr>
              <a:t>6:</a:t>
            </a:r>
            <a:r>
              <a:rPr sz="1800" spc="210" dirty="0">
                <a:latin typeface="Georgia"/>
                <a:cs typeface="Georgia"/>
              </a:rPr>
              <a:t> </a:t>
            </a:r>
            <a:r>
              <a:rPr sz="1800" spc="-75" dirty="0">
                <a:latin typeface="Georgia"/>
                <a:cs typeface="Georgia"/>
              </a:rPr>
              <a:t>60}</a:t>
            </a:r>
            <a:endParaRPr sz="1800">
              <a:latin typeface="Georgia"/>
              <a:cs typeface="Georgia"/>
            </a:endParaRPr>
          </a:p>
          <a:p>
            <a:pPr marL="12700">
              <a:lnSpc>
                <a:spcPct val="100000"/>
              </a:lnSpc>
              <a:spcBef>
                <a:spcPts val="1515"/>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1515"/>
              </a:spcBef>
            </a:pPr>
            <a:r>
              <a:rPr sz="1800" dirty="0">
                <a:latin typeface="Georgia"/>
                <a:cs typeface="Georgia"/>
              </a:rPr>
              <a:t>dic1={1:10,</a:t>
            </a:r>
            <a:r>
              <a:rPr sz="1800" spc="-85" dirty="0">
                <a:latin typeface="Georgia"/>
                <a:cs typeface="Georgia"/>
              </a:rPr>
              <a:t> </a:t>
            </a:r>
            <a:r>
              <a:rPr sz="1800" spc="-65" dirty="0">
                <a:latin typeface="Georgia"/>
                <a:cs typeface="Georgia"/>
              </a:rPr>
              <a:t>2:20}</a:t>
            </a:r>
            <a:endParaRPr sz="1800">
              <a:latin typeface="Georgia"/>
              <a:cs typeface="Georgia"/>
            </a:endParaRPr>
          </a:p>
          <a:p>
            <a:pPr marL="12700">
              <a:lnSpc>
                <a:spcPct val="100000"/>
              </a:lnSpc>
              <a:spcBef>
                <a:spcPts val="1510"/>
              </a:spcBef>
            </a:pPr>
            <a:r>
              <a:rPr sz="1800" spc="-65" dirty="0">
                <a:latin typeface="Georgia"/>
                <a:cs typeface="Georgia"/>
              </a:rPr>
              <a:t>dic2={3:30, 4:40}</a:t>
            </a:r>
            <a:endParaRPr sz="1800">
              <a:latin typeface="Georgia"/>
              <a:cs typeface="Georgia"/>
            </a:endParaRPr>
          </a:p>
          <a:p>
            <a:pPr marL="12700">
              <a:lnSpc>
                <a:spcPct val="100000"/>
              </a:lnSpc>
              <a:spcBef>
                <a:spcPts val="1510"/>
              </a:spcBef>
            </a:pPr>
            <a:r>
              <a:rPr sz="1800" spc="-60" dirty="0">
                <a:latin typeface="Georgia"/>
                <a:cs typeface="Georgia"/>
              </a:rPr>
              <a:t>dic3={5:50,6:60}</a:t>
            </a:r>
            <a:endParaRPr sz="1800">
              <a:latin typeface="Georgia"/>
              <a:cs typeface="Georgia"/>
            </a:endParaRPr>
          </a:p>
          <a:p>
            <a:pPr marL="12700">
              <a:lnSpc>
                <a:spcPct val="100000"/>
              </a:lnSpc>
              <a:spcBef>
                <a:spcPts val="1515"/>
              </a:spcBef>
            </a:pPr>
            <a:r>
              <a:rPr sz="1800" spc="-30" dirty="0">
                <a:latin typeface="Georgia"/>
                <a:cs typeface="Georgia"/>
              </a:rPr>
              <a:t>dic4 </a:t>
            </a:r>
            <a:r>
              <a:rPr sz="1800" spc="-165" dirty="0">
                <a:latin typeface="Georgia"/>
                <a:cs typeface="Georgia"/>
              </a:rPr>
              <a:t>=</a:t>
            </a:r>
            <a:r>
              <a:rPr sz="1800" spc="-40" dirty="0">
                <a:latin typeface="Georgia"/>
                <a:cs typeface="Georgia"/>
              </a:rPr>
              <a:t> </a:t>
            </a:r>
            <a:r>
              <a:rPr sz="1800" spc="-85" dirty="0">
                <a:latin typeface="Georgia"/>
                <a:cs typeface="Georgia"/>
              </a:rPr>
              <a:t>{}</a:t>
            </a:r>
            <a:endParaRPr sz="1800">
              <a:latin typeface="Georgia"/>
              <a:cs typeface="Georgia"/>
            </a:endParaRPr>
          </a:p>
          <a:p>
            <a:pPr marL="12700" marR="4347210">
              <a:lnSpc>
                <a:spcPct val="170000"/>
              </a:lnSpc>
            </a:pPr>
            <a:r>
              <a:rPr sz="1800" spc="-30" dirty="0">
                <a:latin typeface="Georgia"/>
                <a:cs typeface="Georgia"/>
              </a:rPr>
              <a:t>for </a:t>
            </a:r>
            <a:r>
              <a:rPr sz="1800" spc="-40" dirty="0">
                <a:latin typeface="Georgia"/>
                <a:cs typeface="Georgia"/>
              </a:rPr>
              <a:t>d </a:t>
            </a:r>
            <a:r>
              <a:rPr sz="1800" spc="-45" dirty="0">
                <a:latin typeface="Georgia"/>
                <a:cs typeface="Georgia"/>
              </a:rPr>
              <a:t>in </a:t>
            </a:r>
            <a:r>
              <a:rPr sz="1800" dirty="0">
                <a:latin typeface="Georgia"/>
                <a:cs typeface="Georgia"/>
              </a:rPr>
              <a:t>(dic1, </a:t>
            </a:r>
            <a:r>
              <a:rPr sz="1800" spc="-45" dirty="0">
                <a:latin typeface="Georgia"/>
                <a:cs typeface="Georgia"/>
              </a:rPr>
              <a:t>dic2, </a:t>
            </a:r>
            <a:r>
              <a:rPr sz="1800" spc="-30" dirty="0">
                <a:latin typeface="Georgia"/>
                <a:cs typeface="Georgia"/>
              </a:rPr>
              <a:t>dic3): </a:t>
            </a:r>
            <a:r>
              <a:rPr sz="1800" spc="-35" dirty="0">
                <a:latin typeface="Georgia"/>
                <a:cs typeface="Georgia"/>
              </a:rPr>
              <a:t>dic4.update(d)  </a:t>
            </a:r>
            <a:r>
              <a:rPr sz="1800" spc="-25" dirty="0">
                <a:latin typeface="Georgia"/>
                <a:cs typeface="Georgia"/>
              </a:rPr>
              <a:t>print(dic4)</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06BD35C9-2B3B-454A-A78F-6CC8C1AA386E}"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333246"/>
            <a:ext cx="7797800" cy="543052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function </a:t>
            </a:r>
            <a:r>
              <a:rPr sz="1800" spc="-20" dirty="0">
                <a:latin typeface="Georgia"/>
                <a:cs typeface="Georgia"/>
              </a:rPr>
              <a:t>to </a:t>
            </a:r>
            <a:r>
              <a:rPr sz="1800" spc="-25" dirty="0">
                <a:latin typeface="Georgia"/>
                <a:cs typeface="Georgia"/>
              </a:rPr>
              <a:t>check </a:t>
            </a:r>
            <a:r>
              <a:rPr sz="1800" spc="-35" dirty="0">
                <a:latin typeface="Georgia"/>
                <a:cs typeface="Georgia"/>
              </a:rPr>
              <a:t>if </a:t>
            </a:r>
            <a:r>
              <a:rPr sz="1800" spc="-30" dirty="0">
                <a:latin typeface="Georgia"/>
                <a:cs typeface="Georgia"/>
              </a:rPr>
              <a:t>a </a:t>
            </a:r>
            <a:r>
              <a:rPr sz="1800" spc="-35" dirty="0">
                <a:latin typeface="Georgia"/>
                <a:cs typeface="Georgia"/>
              </a:rPr>
              <a:t>given </a:t>
            </a:r>
            <a:r>
              <a:rPr sz="1800" spc="-15" dirty="0">
                <a:latin typeface="Georgia"/>
                <a:cs typeface="Georgia"/>
              </a:rPr>
              <a:t>key </a:t>
            </a:r>
            <a:r>
              <a:rPr sz="1800" spc="-25" dirty="0">
                <a:latin typeface="Georgia"/>
                <a:cs typeface="Georgia"/>
              </a:rPr>
              <a:t>already </a:t>
            </a:r>
            <a:r>
              <a:rPr sz="1800" spc="-20" dirty="0">
                <a:latin typeface="Georgia"/>
                <a:cs typeface="Georgia"/>
              </a:rPr>
              <a:t>exists </a:t>
            </a:r>
            <a:r>
              <a:rPr sz="1800" spc="-45" dirty="0">
                <a:latin typeface="Georgia"/>
                <a:cs typeface="Georgia"/>
              </a:rPr>
              <a:t>in </a:t>
            </a:r>
            <a:r>
              <a:rPr sz="1800" spc="-30" dirty="0">
                <a:latin typeface="Georgia"/>
                <a:cs typeface="Georgia"/>
              </a:rPr>
              <a:t>a </a:t>
            </a:r>
            <a:r>
              <a:rPr sz="1800" spc="-25" dirty="0">
                <a:latin typeface="Georgia"/>
                <a:cs typeface="Georgia"/>
              </a:rPr>
              <a:t>dictionary</a:t>
            </a:r>
            <a:r>
              <a:rPr sz="1800" spc="-185" dirty="0">
                <a:latin typeface="Georgia"/>
                <a:cs typeface="Georgia"/>
              </a:rPr>
              <a:t> </a:t>
            </a:r>
            <a:r>
              <a:rPr sz="1800" spc="-120" dirty="0">
                <a:latin typeface="Georgia"/>
                <a:cs typeface="Georgia"/>
              </a:rPr>
              <a:t>.</a:t>
            </a:r>
            <a:endParaRPr sz="1800">
              <a:latin typeface="Georgia"/>
              <a:cs typeface="Georgia"/>
            </a:endParaRPr>
          </a:p>
          <a:p>
            <a:pPr marL="12700">
              <a:lnSpc>
                <a:spcPct val="100000"/>
              </a:lnSpc>
              <a:spcBef>
                <a:spcPts val="1510"/>
              </a:spcBef>
            </a:pPr>
            <a:r>
              <a:rPr sz="1800" spc="-55" dirty="0">
                <a:latin typeface="Georgia"/>
                <a:cs typeface="Georgia"/>
              </a:rPr>
              <a:t>Sample </a:t>
            </a:r>
            <a:r>
              <a:rPr sz="1800" spc="-35" dirty="0">
                <a:latin typeface="Georgia"/>
                <a:cs typeface="Georgia"/>
              </a:rPr>
              <a:t>Dictionary</a:t>
            </a:r>
            <a:r>
              <a:rPr sz="1800" spc="-50" dirty="0">
                <a:latin typeface="Georgia"/>
                <a:cs typeface="Georgia"/>
              </a:rPr>
              <a:t> </a:t>
            </a:r>
            <a:r>
              <a:rPr sz="1800" spc="-90" dirty="0">
                <a:latin typeface="Georgia"/>
                <a:cs typeface="Georgia"/>
              </a:rPr>
              <a:t>:</a:t>
            </a:r>
            <a:endParaRPr sz="1800">
              <a:latin typeface="Georgia"/>
              <a:cs typeface="Georgia"/>
            </a:endParaRPr>
          </a:p>
          <a:p>
            <a:pPr marL="12700">
              <a:lnSpc>
                <a:spcPct val="100000"/>
              </a:lnSpc>
              <a:spcBef>
                <a:spcPts val="1515"/>
              </a:spcBef>
            </a:pPr>
            <a:r>
              <a:rPr sz="1800" spc="-35" dirty="0">
                <a:latin typeface="Georgia"/>
                <a:cs typeface="Georgia"/>
              </a:rPr>
              <a:t>d </a:t>
            </a:r>
            <a:r>
              <a:rPr sz="1800" spc="-160" dirty="0">
                <a:latin typeface="Georgia"/>
                <a:cs typeface="Georgia"/>
              </a:rPr>
              <a:t>= </a:t>
            </a:r>
            <a:r>
              <a:rPr sz="1800" spc="15" dirty="0">
                <a:latin typeface="Georgia"/>
                <a:cs typeface="Georgia"/>
              </a:rPr>
              <a:t>{1: </a:t>
            </a:r>
            <a:r>
              <a:rPr sz="1800" spc="-5" dirty="0">
                <a:latin typeface="Georgia"/>
                <a:cs typeface="Georgia"/>
              </a:rPr>
              <a:t>10, </a:t>
            </a:r>
            <a:r>
              <a:rPr sz="1800" spc="-50" dirty="0">
                <a:latin typeface="Georgia"/>
                <a:cs typeface="Georgia"/>
              </a:rPr>
              <a:t>2: </a:t>
            </a:r>
            <a:r>
              <a:rPr sz="1800" spc="-80" dirty="0">
                <a:latin typeface="Georgia"/>
                <a:cs typeface="Georgia"/>
              </a:rPr>
              <a:t>20, </a:t>
            </a:r>
            <a:r>
              <a:rPr sz="1800" spc="-45" dirty="0">
                <a:latin typeface="Georgia"/>
                <a:cs typeface="Georgia"/>
              </a:rPr>
              <a:t>3: </a:t>
            </a:r>
            <a:r>
              <a:rPr sz="1800" spc="-80" dirty="0">
                <a:latin typeface="Georgia"/>
                <a:cs typeface="Georgia"/>
              </a:rPr>
              <a:t>30, </a:t>
            </a:r>
            <a:r>
              <a:rPr sz="1800" spc="-60" dirty="0">
                <a:latin typeface="Georgia"/>
                <a:cs typeface="Georgia"/>
              </a:rPr>
              <a:t>4: </a:t>
            </a:r>
            <a:r>
              <a:rPr sz="1800" spc="-85" dirty="0">
                <a:latin typeface="Georgia"/>
                <a:cs typeface="Georgia"/>
              </a:rPr>
              <a:t>40, </a:t>
            </a:r>
            <a:r>
              <a:rPr sz="1800" spc="-25" dirty="0">
                <a:latin typeface="Georgia"/>
                <a:cs typeface="Georgia"/>
              </a:rPr>
              <a:t>5: </a:t>
            </a:r>
            <a:r>
              <a:rPr sz="1800" spc="-65" dirty="0">
                <a:latin typeface="Georgia"/>
                <a:cs typeface="Georgia"/>
              </a:rPr>
              <a:t>50, </a:t>
            </a:r>
            <a:r>
              <a:rPr sz="1800" spc="-60" dirty="0">
                <a:latin typeface="Georgia"/>
                <a:cs typeface="Georgia"/>
              </a:rPr>
              <a:t>6:</a:t>
            </a:r>
            <a:r>
              <a:rPr sz="1800" spc="15" dirty="0">
                <a:latin typeface="Georgia"/>
                <a:cs typeface="Georgia"/>
              </a:rPr>
              <a:t> </a:t>
            </a:r>
            <a:r>
              <a:rPr sz="1800" spc="-75" dirty="0">
                <a:latin typeface="Georgia"/>
                <a:cs typeface="Georgia"/>
              </a:rPr>
              <a:t>60}</a:t>
            </a:r>
            <a:endParaRPr sz="1800">
              <a:latin typeface="Georgia"/>
              <a:cs typeface="Georgia"/>
            </a:endParaRPr>
          </a:p>
          <a:p>
            <a:pPr marL="12700">
              <a:lnSpc>
                <a:spcPct val="100000"/>
              </a:lnSpc>
              <a:spcBef>
                <a:spcPts val="1515"/>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1510"/>
              </a:spcBef>
            </a:pPr>
            <a:r>
              <a:rPr sz="1800" spc="-40" dirty="0">
                <a:latin typeface="Georgia"/>
                <a:cs typeface="Georgia"/>
              </a:rPr>
              <a:t>d </a:t>
            </a:r>
            <a:r>
              <a:rPr sz="1800" spc="-165" dirty="0">
                <a:latin typeface="Georgia"/>
                <a:cs typeface="Georgia"/>
              </a:rPr>
              <a:t>= </a:t>
            </a:r>
            <a:r>
              <a:rPr sz="1800" spc="15" dirty="0">
                <a:latin typeface="Georgia"/>
                <a:cs typeface="Georgia"/>
              </a:rPr>
              <a:t>{1: </a:t>
            </a:r>
            <a:r>
              <a:rPr sz="1800" spc="-5" dirty="0">
                <a:latin typeface="Georgia"/>
                <a:cs typeface="Georgia"/>
              </a:rPr>
              <a:t>10, </a:t>
            </a:r>
            <a:r>
              <a:rPr sz="1800" spc="-55" dirty="0">
                <a:latin typeface="Georgia"/>
                <a:cs typeface="Georgia"/>
              </a:rPr>
              <a:t>2: </a:t>
            </a:r>
            <a:r>
              <a:rPr sz="1800" spc="-85" dirty="0">
                <a:latin typeface="Georgia"/>
                <a:cs typeface="Georgia"/>
              </a:rPr>
              <a:t>20, </a:t>
            </a:r>
            <a:r>
              <a:rPr sz="1800" spc="-45" dirty="0">
                <a:latin typeface="Georgia"/>
                <a:cs typeface="Georgia"/>
              </a:rPr>
              <a:t>3: </a:t>
            </a:r>
            <a:r>
              <a:rPr sz="1800" spc="-80" dirty="0">
                <a:latin typeface="Georgia"/>
                <a:cs typeface="Georgia"/>
              </a:rPr>
              <a:t>30, </a:t>
            </a:r>
            <a:r>
              <a:rPr sz="1800" spc="-60" dirty="0">
                <a:latin typeface="Georgia"/>
                <a:cs typeface="Georgia"/>
              </a:rPr>
              <a:t>4: </a:t>
            </a:r>
            <a:r>
              <a:rPr sz="1800" spc="-85" dirty="0">
                <a:latin typeface="Georgia"/>
                <a:cs typeface="Georgia"/>
              </a:rPr>
              <a:t>40, </a:t>
            </a:r>
            <a:r>
              <a:rPr sz="1800" spc="-25" dirty="0">
                <a:latin typeface="Georgia"/>
                <a:cs typeface="Georgia"/>
              </a:rPr>
              <a:t>5: </a:t>
            </a:r>
            <a:r>
              <a:rPr sz="1800" spc="-65" dirty="0">
                <a:latin typeface="Georgia"/>
                <a:cs typeface="Georgia"/>
              </a:rPr>
              <a:t>50, </a:t>
            </a:r>
            <a:r>
              <a:rPr sz="1800" spc="-60" dirty="0">
                <a:latin typeface="Georgia"/>
                <a:cs typeface="Georgia"/>
              </a:rPr>
              <a:t>6:</a:t>
            </a:r>
            <a:r>
              <a:rPr sz="1800" spc="45" dirty="0">
                <a:latin typeface="Georgia"/>
                <a:cs typeface="Georgia"/>
              </a:rPr>
              <a:t> </a:t>
            </a:r>
            <a:r>
              <a:rPr sz="1800" spc="-75" dirty="0">
                <a:latin typeface="Georgia"/>
                <a:cs typeface="Georgia"/>
              </a:rPr>
              <a:t>60}</a:t>
            </a:r>
            <a:endParaRPr sz="1800">
              <a:latin typeface="Georgia"/>
              <a:cs typeface="Georgia"/>
            </a:endParaRPr>
          </a:p>
          <a:p>
            <a:pPr marL="12700">
              <a:lnSpc>
                <a:spcPct val="100000"/>
              </a:lnSpc>
              <a:spcBef>
                <a:spcPts val="1515"/>
              </a:spcBef>
            </a:pPr>
            <a:r>
              <a:rPr sz="1800" spc="-25" dirty="0">
                <a:latin typeface="Georgia"/>
                <a:cs typeface="Georgia"/>
              </a:rPr>
              <a:t>def</a:t>
            </a:r>
            <a:r>
              <a:rPr sz="1800" spc="-40" dirty="0">
                <a:latin typeface="Georgia"/>
                <a:cs typeface="Georgia"/>
              </a:rPr>
              <a:t> </a:t>
            </a:r>
            <a:r>
              <a:rPr sz="1800" spc="-75" dirty="0">
                <a:latin typeface="Georgia"/>
                <a:cs typeface="Georgia"/>
              </a:rPr>
              <a:t>is_key_present(x):</a:t>
            </a:r>
            <a:endParaRPr sz="1800">
              <a:latin typeface="Georgia"/>
              <a:cs typeface="Georgia"/>
            </a:endParaRPr>
          </a:p>
          <a:p>
            <a:pPr marR="6785609" algn="ctr">
              <a:lnSpc>
                <a:spcPct val="100000"/>
              </a:lnSpc>
              <a:spcBef>
                <a:spcPts val="1510"/>
              </a:spcBef>
            </a:pPr>
            <a:r>
              <a:rPr sz="1800" spc="-35" dirty="0">
                <a:latin typeface="Georgia"/>
                <a:cs typeface="Georgia"/>
              </a:rPr>
              <a:t>if </a:t>
            </a:r>
            <a:r>
              <a:rPr sz="1800" spc="-40" dirty="0">
                <a:latin typeface="Georgia"/>
                <a:cs typeface="Georgia"/>
              </a:rPr>
              <a:t>x </a:t>
            </a:r>
            <a:r>
              <a:rPr sz="1800" spc="-45" dirty="0">
                <a:latin typeface="Georgia"/>
                <a:cs typeface="Georgia"/>
              </a:rPr>
              <a:t>in</a:t>
            </a:r>
            <a:r>
              <a:rPr sz="1800" spc="-95" dirty="0">
                <a:latin typeface="Georgia"/>
                <a:cs typeface="Georgia"/>
              </a:rPr>
              <a:t> </a:t>
            </a:r>
            <a:r>
              <a:rPr sz="1800" spc="-65" dirty="0">
                <a:latin typeface="Georgia"/>
                <a:cs typeface="Georgia"/>
              </a:rPr>
              <a:t>d:</a:t>
            </a:r>
            <a:endParaRPr sz="1800">
              <a:latin typeface="Georgia"/>
              <a:cs typeface="Georgia"/>
            </a:endParaRPr>
          </a:p>
          <a:p>
            <a:pPr marL="114300" marR="3664585" indent="202565">
              <a:lnSpc>
                <a:spcPts val="3670"/>
              </a:lnSpc>
              <a:spcBef>
                <a:spcPts val="375"/>
              </a:spcBef>
            </a:pPr>
            <a:r>
              <a:rPr sz="1800" spc="-25" dirty="0">
                <a:latin typeface="Georgia"/>
                <a:cs typeface="Georgia"/>
              </a:rPr>
              <a:t>print('Key </a:t>
            </a:r>
            <a:r>
              <a:rPr sz="1800" spc="-20" dirty="0">
                <a:latin typeface="Georgia"/>
                <a:cs typeface="Georgia"/>
              </a:rPr>
              <a:t>is present </a:t>
            </a:r>
            <a:r>
              <a:rPr sz="1800" spc="-45" dirty="0">
                <a:latin typeface="Georgia"/>
                <a:cs typeface="Georgia"/>
              </a:rPr>
              <a:t>in </a:t>
            </a:r>
            <a:r>
              <a:rPr sz="1800" spc="-25" dirty="0">
                <a:latin typeface="Georgia"/>
                <a:cs typeface="Georgia"/>
              </a:rPr>
              <a:t>the </a:t>
            </a:r>
            <a:r>
              <a:rPr sz="1800" spc="-15" dirty="0">
                <a:latin typeface="Georgia"/>
                <a:cs typeface="Georgia"/>
              </a:rPr>
              <a:t>dictionary')  </a:t>
            </a:r>
            <a:r>
              <a:rPr sz="1800" spc="-25" dirty="0">
                <a:latin typeface="Georgia"/>
                <a:cs typeface="Georgia"/>
              </a:rPr>
              <a:t>else:</a:t>
            </a:r>
            <a:endParaRPr sz="1800">
              <a:latin typeface="Georgia"/>
              <a:cs typeface="Georgia"/>
            </a:endParaRPr>
          </a:p>
          <a:p>
            <a:pPr marL="12700" marR="3288029" indent="304800">
              <a:lnSpc>
                <a:spcPts val="3670"/>
              </a:lnSpc>
              <a:spcBef>
                <a:spcPts val="10"/>
              </a:spcBef>
            </a:pPr>
            <a:r>
              <a:rPr sz="1800" spc="-25" dirty="0">
                <a:latin typeface="Georgia"/>
                <a:cs typeface="Georgia"/>
              </a:rPr>
              <a:t>print('Key </a:t>
            </a:r>
            <a:r>
              <a:rPr sz="1800" spc="-20" dirty="0">
                <a:latin typeface="Georgia"/>
                <a:cs typeface="Georgia"/>
              </a:rPr>
              <a:t>is </a:t>
            </a:r>
            <a:r>
              <a:rPr sz="1800" spc="-30" dirty="0">
                <a:latin typeface="Georgia"/>
                <a:cs typeface="Georgia"/>
              </a:rPr>
              <a:t>not </a:t>
            </a:r>
            <a:r>
              <a:rPr sz="1800" spc="-20" dirty="0">
                <a:latin typeface="Georgia"/>
                <a:cs typeface="Georgia"/>
              </a:rPr>
              <a:t>present </a:t>
            </a:r>
            <a:r>
              <a:rPr sz="1800" spc="-45" dirty="0">
                <a:latin typeface="Georgia"/>
                <a:cs typeface="Georgia"/>
              </a:rPr>
              <a:t>in </a:t>
            </a:r>
            <a:r>
              <a:rPr sz="1800" spc="-25" dirty="0">
                <a:latin typeface="Georgia"/>
                <a:cs typeface="Georgia"/>
              </a:rPr>
              <a:t>the </a:t>
            </a:r>
            <a:r>
              <a:rPr sz="1800" spc="-15" dirty="0">
                <a:latin typeface="Georgia"/>
                <a:cs typeface="Georgia"/>
              </a:rPr>
              <a:t>dictionary')  </a:t>
            </a:r>
            <a:r>
              <a:rPr sz="1800" spc="-70" dirty="0">
                <a:latin typeface="Georgia"/>
                <a:cs typeface="Georgia"/>
              </a:rPr>
              <a:t>is_key_present(5)</a:t>
            </a:r>
            <a:endParaRPr sz="1800">
              <a:latin typeface="Georgia"/>
              <a:cs typeface="Georgia"/>
            </a:endParaRPr>
          </a:p>
          <a:p>
            <a:pPr marL="12700">
              <a:lnSpc>
                <a:spcPct val="100000"/>
              </a:lnSpc>
              <a:spcBef>
                <a:spcPts val="1140"/>
              </a:spcBef>
            </a:pPr>
            <a:r>
              <a:rPr sz="1800" spc="-70" dirty="0">
                <a:latin typeface="Georgia"/>
                <a:cs typeface="Georgia"/>
              </a:rPr>
              <a:t>is_key_present(9)</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C66534E4-A3A9-42C9-90E4-C33693E703FF}"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196086"/>
            <a:ext cx="8452485" cy="5046980"/>
          </a:xfrm>
          <a:prstGeom prst="rect">
            <a:avLst/>
          </a:prstGeom>
        </p:spPr>
        <p:txBody>
          <a:bodyPr vert="horz" wrap="square" lIns="0" tIns="12700" rIns="0" bIns="0" rtlCol="0">
            <a:spAutoFit/>
          </a:bodyPr>
          <a:lstStyle/>
          <a:p>
            <a:pPr marL="12700" marR="5080">
              <a:lnSpc>
                <a:spcPct val="150000"/>
              </a:lnSpc>
              <a:spcBef>
                <a:spcPts val="100"/>
              </a:spcBef>
              <a:tabLst>
                <a:tab pos="1193800" algn="l"/>
              </a:tabLst>
            </a:pPr>
            <a:r>
              <a:rPr sz="1800" b="1" spc="-125" dirty="0">
                <a:latin typeface="Georgia"/>
                <a:cs typeface="Georgia"/>
              </a:rPr>
              <a:t>Exercise</a:t>
            </a:r>
            <a:r>
              <a:rPr sz="1800" b="1" spc="180" dirty="0">
                <a:latin typeface="Georgia"/>
                <a:cs typeface="Georgia"/>
              </a:rPr>
              <a:t> </a:t>
            </a:r>
            <a:r>
              <a:rPr sz="1800" b="1" spc="-160" dirty="0">
                <a:latin typeface="Georgia"/>
                <a:cs typeface="Georgia"/>
              </a:rPr>
              <a:t>:	</a:t>
            </a:r>
            <a:r>
              <a:rPr sz="1800" spc="-35" dirty="0">
                <a:latin typeface="Georgia"/>
                <a:cs typeface="Georgia"/>
              </a:rPr>
              <a:t>Write </a:t>
            </a:r>
            <a:r>
              <a:rPr sz="1800" spc="-30" dirty="0">
                <a:latin typeface="Georgia"/>
                <a:cs typeface="Georgia"/>
              </a:rPr>
              <a:t>a </a:t>
            </a:r>
            <a:r>
              <a:rPr sz="1800" spc="-35" dirty="0">
                <a:latin typeface="Georgia"/>
                <a:cs typeface="Georgia"/>
              </a:rPr>
              <a:t>Python </a:t>
            </a:r>
            <a:r>
              <a:rPr sz="1800" spc="-20" dirty="0">
                <a:latin typeface="Georgia"/>
                <a:cs typeface="Georgia"/>
              </a:rPr>
              <a:t>script to </a:t>
            </a:r>
            <a:r>
              <a:rPr sz="1800" spc="-25" dirty="0">
                <a:latin typeface="Georgia"/>
                <a:cs typeface="Georgia"/>
              </a:rPr>
              <a:t>generate </a:t>
            </a:r>
            <a:r>
              <a:rPr sz="1800" spc="-45" dirty="0">
                <a:latin typeface="Georgia"/>
                <a:cs typeface="Georgia"/>
              </a:rPr>
              <a:t>and </a:t>
            </a:r>
            <a:r>
              <a:rPr sz="1800" spc="-30" dirty="0">
                <a:latin typeface="Georgia"/>
                <a:cs typeface="Georgia"/>
              </a:rPr>
              <a:t>print a </a:t>
            </a:r>
            <a:r>
              <a:rPr sz="1800" spc="-25" dirty="0">
                <a:latin typeface="Georgia"/>
                <a:cs typeface="Georgia"/>
              </a:rPr>
              <a:t>dictionary </a:t>
            </a:r>
            <a:r>
              <a:rPr sz="1800" spc="-30" dirty="0">
                <a:latin typeface="Georgia"/>
                <a:cs typeface="Georgia"/>
              </a:rPr>
              <a:t>that </a:t>
            </a:r>
            <a:r>
              <a:rPr sz="1800" spc="-35" dirty="0">
                <a:latin typeface="Georgia"/>
                <a:cs typeface="Georgia"/>
              </a:rPr>
              <a:t>contains </a:t>
            </a:r>
            <a:r>
              <a:rPr sz="1800" spc="-30" dirty="0">
                <a:latin typeface="Georgia"/>
                <a:cs typeface="Georgia"/>
              </a:rPr>
              <a:t>a  </a:t>
            </a:r>
            <a:r>
              <a:rPr sz="1800" spc="-40" dirty="0">
                <a:latin typeface="Georgia"/>
                <a:cs typeface="Georgia"/>
              </a:rPr>
              <a:t>number </a:t>
            </a:r>
            <a:r>
              <a:rPr sz="1800" spc="-5" dirty="0">
                <a:latin typeface="Georgia"/>
                <a:cs typeface="Georgia"/>
              </a:rPr>
              <a:t>(between </a:t>
            </a:r>
            <a:r>
              <a:rPr sz="1800" spc="220" dirty="0">
                <a:latin typeface="Georgia"/>
                <a:cs typeface="Georgia"/>
              </a:rPr>
              <a:t>1 </a:t>
            </a:r>
            <a:r>
              <a:rPr sz="1800" spc="-45" dirty="0">
                <a:latin typeface="Georgia"/>
                <a:cs typeface="Georgia"/>
              </a:rPr>
              <a:t>and </a:t>
            </a:r>
            <a:r>
              <a:rPr sz="1800" spc="-25" dirty="0">
                <a:latin typeface="Georgia"/>
                <a:cs typeface="Georgia"/>
              </a:rPr>
              <a:t>n) </a:t>
            </a:r>
            <a:r>
              <a:rPr sz="1800" spc="-45" dirty="0">
                <a:latin typeface="Georgia"/>
                <a:cs typeface="Georgia"/>
              </a:rPr>
              <a:t>in </a:t>
            </a:r>
            <a:r>
              <a:rPr sz="1800" spc="-25" dirty="0">
                <a:latin typeface="Georgia"/>
                <a:cs typeface="Georgia"/>
              </a:rPr>
              <a:t>the </a:t>
            </a:r>
            <a:r>
              <a:rPr sz="1800" spc="-45" dirty="0">
                <a:latin typeface="Georgia"/>
                <a:cs typeface="Georgia"/>
              </a:rPr>
              <a:t>form </a:t>
            </a:r>
            <a:r>
              <a:rPr sz="1800" spc="-50" dirty="0">
                <a:latin typeface="Georgia"/>
                <a:cs typeface="Georgia"/>
              </a:rPr>
              <a:t>(x,</a:t>
            </a:r>
            <a:r>
              <a:rPr sz="1800" spc="-310" dirty="0">
                <a:latin typeface="Georgia"/>
                <a:cs typeface="Georgia"/>
              </a:rPr>
              <a:t> </a:t>
            </a:r>
            <a:r>
              <a:rPr sz="1800" spc="-40" dirty="0">
                <a:latin typeface="Georgia"/>
                <a:cs typeface="Georgia"/>
              </a:rPr>
              <a:t>x*x)</a:t>
            </a:r>
            <a:endParaRPr sz="1800">
              <a:latin typeface="Georgia"/>
              <a:cs typeface="Georgia"/>
            </a:endParaRPr>
          </a:p>
          <a:p>
            <a:pPr marL="12700">
              <a:lnSpc>
                <a:spcPct val="100000"/>
              </a:lnSpc>
              <a:spcBef>
                <a:spcPts val="1515"/>
              </a:spcBef>
            </a:pPr>
            <a:r>
              <a:rPr sz="1800" spc="-55" dirty="0">
                <a:latin typeface="Georgia"/>
                <a:cs typeface="Georgia"/>
              </a:rPr>
              <a:t>Sample </a:t>
            </a:r>
            <a:r>
              <a:rPr sz="1800" spc="-35" dirty="0">
                <a:latin typeface="Georgia"/>
                <a:cs typeface="Georgia"/>
              </a:rPr>
              <a:t>Dictionary </a:t>
            </a:r>
            <a:r>
              <a:rPr sz="1800" spc="10" dirty="0">
                <a:latin typeface="Georgia"/>
                <a:cs typeface="Georgia"/>
              </a:rPr>
              <a:t>( </a:t>
            </a:r>
            <a:r>
              <a:rPr sz="1800" spc="-60" dirty="0">
                <a:latin typeface="Georgia"/>
                <a:cs typeface="Georgia"/>
              </a:rPr>
              <a:t>n </a:t>
            </a:r>
            <a:r>
              <a:rPr sz="1800" spc="-160" dirty="0">
                <a:latin typeface="Georgia"/>
                <a:cs typeface="Georgia"/>
              </a:rPr>
              <a:t>=</a:t>
            </a:r>
            <a:r>
              <a:rPr sz="1800" spc="-85" dirty="0">
                <a:latin typeface="Georgia"/>
                <a:cs typeface="Georgia"/>
              </a:rPr>
              <a:t> </a:t>
            </a:r>
            <a:r>
              <a:rPr sz="1800" spc="25" dirty="0">
                <a:latin typeface="Georgia"/>
                <a:cs typeface="Georgia"/>
              </a:rPr>
              <a:t>5)</a:t>
            </a:r>
            <a:endParaRPr sz="1800">
              <a:latin typeface="Georgia"/>
              <a:cs typeface="Georgia"/>
            </a:endParaRPr>
          </a:p>
          <a:p>
            <a:pPr marL="12700">
              <a:lnSpc>
                <a:spcPct val="100000"/>
              </a:lnSpc>
              <a:spcBef>
                <a:spcPts val="1510"/>
              </a:spcBef>
            </a:pPr>
            <a:r>
              <a:rPr sz="1800" spc="-40" dirty="0">
                <a:latin typeface="Georgia"/>
                <a:cs typeface="Georgia"/>
              </a:rPr>
              <a:t>Expected </a:t>
            </a:r>
            <a:r>
              <a:rPr sz="1800" spc="-55" dirty="0">
                <a:latin typeface="Georgia"/>
                <a:cs typeface="Georgia"/>
              </a:rPr>
              <a:t>Output </a:t>
            </a:r>
            <a:r>
              <a:rPr sz="1800" spc="-90" dirty="0">
                <a:latin typeface="Georgia"/>
                <a:cs typeface="Georgia"/>
              </a:rPr>
              <a:t>: </a:t>
            </a:r>
            <a:r>
              <a:rPr sz="1800" spc="15" dirty="0">
                <a:latin typeface="Georgia"/>
                <a:cs typeface="Georgia"/>
              </a:rPr>
              <a:t>{1: </a:t>
            </a:r>
            <a:r>
              <a:rPr sz="1800" spc="50" dirty="0">
                <a:latin typeface="Georgia"/>
                <a:cs typeface="Georgia"/>
              </a:rPr>
              <a:t>1, </a:t>
            </a:r>
            <a:r>
              <a:rPr sz="1800" spc="-55" dirty="0">
                <a:latin typeface="Georgia"/>
                <a:cs typeface="Georgia"/>
              </a:rPr>
              <a:t>2: </a:t>
            </a:r>
            <a:r>
              <a:rPr sz="1800" spc="-75" dirty="0">
                <a:latin typeface="Georgia"/>
                <a:cs typeface="Georgia"/>
              </a:rPr>
              <a:t>4, </a:t>
            </a:r>
            <a:r>
              <a:rPr sz="1800" spc="-45" dirty="0">
                <a:latin typeface="Georgia"/>
                <a:cs typeface="Georgia"/>
              </a:rPr>
              <a:t>3: </a:t>
            </a:r>
            <a:r>
              <a:rPr sz="1800" spc="-75" dirty="0">
                <a:latin typeface="Georgia"/>
                <a:cs typeface="Georgia"/>
              </a:rPr>
              <a:t>9, </a:t>
            </a:r>
            <a:r>
              <a:rPr sz="1800" spc="-60" dirty="0">
                <a:latin typeface="Georgia"/>
                <a:cs typeface="Georgia"/>
              </a:rPr>
              <a:t>4: </a:t>
            </a:r>
            <a:r>
              <a:rPr sz="1800" spc="25" dirty="0">
                <a:latin typeface="Georgia"/>
                <a:cs typeface="Georgia"/>
              </a:rPr>
              <a:t>16, </a:t>
            </a:r>
            <a:r>
              <a:rPr sz="1800" spc="-25" dirty="0">
                <a:latin typeface="Georgia"/>
                <a:cs typeface="Georgia"/>
              </a:rPr>
              <a:t>5:</a:t>
            </a:r>
            <a:r>
              <a:rPr sz="1800" spc="45" dirty="0">
                <a:latin typeface="Georgia"/>
                <a:cs typeface="Georgia"/>
              </a:rPr>
              <a:t> </a:t>
            </a:r>
            <a:r>
              <a:rPr sz="1800" spc="-20" dirty="0">
                <a:latin typeface="Georgia"/>
                <a:cs typeface="Georgia"/>
              </a:rPr>
              <a:t>25}</a:t>
            </a:r>
            <a:endParaRPr sz="1800">
              <a:latin typeface="Georgia"/>
              <a:cs typeface="Georgia"/>
            </a:endParaRPr>
          </a:p>
          <a:p>
            <a:pPr marL="12700">
              <a:lnSpc>
                <a:spcPct val="100000"/>
              </a:lnSpc>
              <a:spcBef>
                <a:spcPts val="1510"/>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marR="5713730">
              <a:lnSpc>
                <a:spcPct val="170000"/>
              </a:lnSpc>
              <a:spcBef>
                <a:spcPts val="5"/>
              </a:spcBef>
            </a:pPr>
            <a:r>
              <a:rPr sz="1800" spc="-35" dirty="0">
                <a:latin typeface="Georgia"/>
                <a:cs typeface="Georgia"/>
              </a:rPr>
              <a:t>print("Enter </a:t>
            </a:r>
            <a:r>
              <a:rPr sz="1800" spc="-15" dirty="0">
                <a:latin typeface="Georgia"/>
                <a:cs typeface="Georgia"/>
              </a:rPr>
              <a:t>your </a:t>
            </a:r>
            <a:r>
              <a:rPr sz="1800" spc="-35" dirty="0">
                <a:latin typeface="Georgia"/>
                <a:cs typeface="Georgia"/>
              </a:rPr>
              <a:t>number")  n=int(input())</a:t>
            </a:r>
            <a:endParaRPr sz="1800">
              <a:latin typeface="Georgia"/>
              <a:cs typeface="Georgia"/>
            </a:endParaRPr>
          </a:p>
          <a:p>
            <a:pPr marL="12700">
              <a:lnSpc>
                <a:spcPct val="100000"/>
              </a:lnSpc>
              <a:spcBef>
                <a:spcPts val="1510"/>
              </a:spcBef>
            </a:pPr>
            <a:r>
              <a:rPr sz="1800" spc="-40" dirty="0">
                <a:latin typeface="Georgia"/>
                <a:cs typeface="Georgia"/>
              </a:rPr>
              <a:t>d </a:t>
            </a:r>
            <a:r>
              <a:rPr sz="1800" spc="-165" dirty="0">
                <a:latin typeface="Georgia"/>
                <a:cs typeface="Georgia"/>
              </a:rPr>
              <a:t>=</a:t>
            </a:r>
            <a:r>
              <a:rPr sz="1800" spc="-35" dirty="0">
                <a:latin typeface="Georgia"/>
                <a:cs typeface="Georgia"/>
              </a:rPr>
              <a:t> </a:t>
            </a:r>
            <a:r>
              <a:rPr sz="1800" spc="-85" dirty="0">
                <a:latin typeface="Georgia"/>
                <a:cs typeface="Georgia"/>
              </a:rPr>
              <a:t>{}</a:t>
            </a:r>
            <a:endParaRPr sz="1800">
              <a:latin typeface="Georgia"/>
              <a:cs typeface="Georgia"/>
            </a:endParaRPr>
          </a:p>
          <a:p>
            <a:pPr marL="215265" marR="6351270" indent="-203200">
              <a:lnSpc>
                <a:spcPts val="3670"/>
              </a:lnSpc>
              <a:spcBef>
                <a:spcPts val="375"/>
              </a:spcBef>
            </a:pPr>
            <a:r>
              <a:rPr sz="1800" spc="-30" dirty="0">
                <a:latin typeface="Georgia"/>
                <a:cs typeface="Georgia"/>
              </a:rPr>
              <a:t>for </a:t>
            </a:r>
            <a:r>
              <a:rPr sz="1800" spc="-40" dirty="0">
                <a:latin typeface="Georgia"/>
                <a:cs typeface="Georgia"/>
              </a:rPr>
              <a:t>x </a:t>
            </a:r>
            <a:r>
              <a:rPr sz="1800" spc="-45" dirty="0">
                <a:latin typeface="Georgia"/>
                <a:cs typeface="Georgia"/>
              </a:rPr>
              <a:t>in </a:t>
            </a:r>
            <a:r>
              <a:rPr sz="1800" spc="-15" dirty="0">
                <a:latin typeface="Georgia"/>
                <a:cs typeface="Georgia"/>
              </a:rPr>
              <a:t>range(1,n+1):  </a:t>
            </a:r>
            <a:r>
              <a:rPr sz="1800" spc="-60" dirty="0">
                <a:latin typeface="Georgia"/>
                <a:cs typeface="Georgia"/>
              </a:rPr>
              <a:t>d[x]=x*x</a:t>
            </a:r>
            <a:endParaRPr sz="1800">
              <a:latin typeface="Georgia"/>
              <a:cs typeface="Georgia"/>
            </a:endParaRPr>
          </a:p>
          <a:p>
            <a:pPr marL="12700">
              <a:lnSpc>
                <a:spcPct val="100000"/>
              </a:lnSpc>
              <a:spcBef>
                <a:spcPts val="1145"/>
              </a:spcBef>
            </a:pPr>
            <a:r>
              <a:rPr sz="1800" spc="-20" dirty="0">
                <a:latin typeface="Georgia"/>
                <a:cs typeface="Georgia"/>
              </a:rPr>
              <a:t>print(d)</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E19AEF54-581D-4CE4-B69D-753356BFE816}"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333246"/>
            <a:ext cx="6490335" cy="3098800"/>
          </a:xfrm>
          <a:prstGeom prst="rect">
            <a:avLst/>
          </a:prstGeom>
        </p:spPr>
        <p:txBody>
          <a:bodyPr vert="horz" wrap="square" lIns="0" tIns="12700" rIns="0" bIns="0" rtlCol="0">
            <a:spAutoFit/>
          </a:bodyPr>
          <a:lstStyle/>
          <a:p>
            <a:pPr marL="12700" algn="just">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20" dirty="0">
                <a:latin typeface="Georgia"/>
                <a:cs typeface="Georgia"/>
              </a:rPr>
              <a:t>script to </a:t>
            </a:r>
            <a:r>
              <a:rPr sz="1800" spc="-25" dirty="0">
                <a:latin typeface="Georgia"/>
                <a:cs typeface="Georgia"/>
              </a:rPr>
              <a:t>merge </a:t>
            </a:r>
            <a:r>
              <a:rPr sz="1800" dirty="0">
                <a:latin typeface="Georgia"/>
                <a:cs typeface="Georgia"/>
              </a:rPr>
              <a:t>two </a:t>
            </a:r>
            <a:r>
              <a:rPr sz="1800" spc="-35" dirty="0">
                <a:latin typeface="Georgia"/>
                <a:cs typeface="Georgia"/>
              </a:rPr>
              <a:t>Python</a:t>
            </a:r>
            <a:r>
              <a:rPr sz="1800" spc="-150" dirty="0">
                <a:latin typeface="Georgia"/>
                <a:cs typeface="Georgia"/>
              </a:rPr>
              <a:t> </a:t>
            </a:r>
            <a:r>
              <a:rPr sz="1800" spc="-25" dirty="0">
                <a:latin typeface="Georgia"/>
                <a:cs typeface="Georgia"/>
              </a:rPr>
              <a:t>dictionaries</a:t>
            </a:r>
            <a:endParaRPr sz="1800">
              <a:latin typeface="Georgia"/>
              <a:cs typeface="Georgia"/>
            </a:endParaRPr>
          </a:p>
          <a:p>
            <a:pPr marL="12700" algn="just">
              <a:lnSpc>
                <a:spcPct val="100000"/>
              </a:lnSpc>
              <a:spcBef>
                <a:spcPts val="1510"/>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gn="just">
              <a:lnSpc>
                <a:spcPct val="100000"/>
              </a:lnSpc>
              <a:spcBef>
                <a:spcPts val="1515"/>
              </a:spcBef>
            </a:pPr>
            <a:r>
              <a:rPr sz="1800" spc="90" dirty="0">
                <a:latin typeface="Georgia"/>
                <a:cs typeface="Georgia"/>
              </a:rPr>
              <a:t>d1 </a:t>
            </a:r>
            <a:r>
              <a:rPr sz="1800" spc="-160" dirty="0">
                <a:latin typeface="Georgia"/>
                <a:cs typeface="Georgia"/>
              </a:rPr>
              <a:t>= </a:t>
            </a:r>
            <a:r>
              <a:rPr sz="1800" spc="-35" dirty="0">
                <a:latin typeface="Georgia"/>
                <a:cs typeface="Georgia"/>
              </a:rPr>
              <a:t>{'a': </a:t>
            </a:r>
            <a:r>
              <a:rPr sz="1800" spc="-30" dirty="0">
                <a:latin typeface="Georgia"/>
                <a:cs typeface="Georgia"/>
              </a:rPr>
              <a:t>100, </a:t>
            </a:r>
            <a:r>
              <a:rPr sz="1800" spc="-20" dirty="0">
                <a:latin typeface="Georgia"/>
                <a:cs typeface="Georgia"/>
              </a:rPr>
              <a:t>'b':</a:t>
            </a:r>
            <a:r>
              <a:rPr sz="1800" spc="-125" dirty="0">
                <a:latin typeface="Georgia"/>
                <a:cs typeface="Georgia"/>
              </a:rPr>
              <a:t> </a:t>
            </a:r>
            <a:r>
              <a:rPr sz="1800" spc="-80" dirty="0">
                <a:latin typeface="Georgia"/>
                <a:cs typeface="Georgia"/>
              </a:rPr>
              <a:t>200}</a:t>
            </a:r>
            <a:endParaRPr sz="1800">
              <a:latin typeface="Georgia"/>
              <a:cs typeface="Georgia"/>
            </a:endParaRPr>
          </a:p>
          <a:p>
            <a:pPr marL="12700" algn="just">
              <a:lnSpc>
                <a:spcPct val="100000"/>
              </a:lnSpc>
              <a:spcBef>
                <a:spcPts val="1515"/>
              </a:spcBef>
            </a:pPr>
            <a:r>
              <a:rPr sz="1800" spc="-25" dirty="0">
                <a:latin typeface="Georgia"/>
                <a:cs typeface="Georgia"/>
              </a:rPr>
              <a:t>d2 </a:t>
            </a:r>
            <a:r>
              <a:rPr sz="1800" spc="-165" dirty="0">
                <a:latin typeface="Georgia"/>
                <a:cs typeface="Georgia"/>
              </a:rPr>
              <a:t>=  </a:t>
            </a:r>
            <a:r>
              <a:rPr sz="1800" spc="-25" dirty="0">
                <a:latin typeface="Georgia"/>
                <a:cs typeface="Georgia"/>
              </a:rPr>
              <a:t>{'x': </a:t>
            </a:r>
            <a:r>
              <a:rPr sz="1800" spc="-90" dirty="0">
                <a:latin typeface="Georgia"/>
                <a:cs typeface="Georgia"/>
              </a:rPr>
              <a:t>300, </a:t>
            </a:r>
            <a:r>
              <a:rPr sz="1800" spc="5" dirty="0">
                <a:latin typeface="Georgia"/>
                <a:cs typeface="Georgia"/>
              </a:rPr>
              <a:t>'y':</a:t>
            </a:r>
            <a:r>
              <a:rPr sz="1800" spc="-210" dirty="0">
                <a:latin typeface="Georgia"/>
                <a:cs typeface="Georgia"/>
              </a:rPr>
              <a:t> </a:t>
            </a:r>
            <a:r>
              <a:rPr sz="1800" spc="-80" dirty="0">
                <a:latin typeface="Georgia"/>
                <a:cs typeface="Georgia"/>
              </a:rPr>
              <a:t>200}</a:t>
            </a:r>
            <a:endParaRPr sz="1800">
              <a:latin typeface="Georgia"/>
              <a:cs typeface="Georgia"/>
            </a:endParaRPr>
          </a:p>
          <a:p>
            <a:pPr marL="12700" marR="5178425" algn="just">
              <a:lnSpc>
                <a:spcPct val="170000"/>
              </a:lnSpc>
            </a:pPr>
            <a:r>
              <a:rPr sz="1800" spc="-40" dirty="0">
                <a:latin typeface="Georgia"/>
                <a:cs typeface="Georgia"/>
              </a:rPr>
              <a:t>d </a:t>
            </a:r>
            <a:r>
              <a:rPr sz="1800" spc="-165" dirty="0">
                <a:latin typeface="Georgia"/>
                <a:cs typeface="Georgia"/>
              </a:rPr>
              <a:t>= </a:t>
            </a:r>
            <a:r>
              <a:rPr sz="1800" dirty="0">
                <a:latin typeface="Georgia"/>
                <a:cs typeface="Georgia"/>
              </a:rPr>
              <a:t>d1.copy()  </a:t>
            </a:r>
            <a:r>
              <a:rPr sz="1800" spc="-40" dirty="0">
                <a:latin typeface="Georgia"/>
                <a:cs typeface="Georgia"/>
              </a:rPr>
              <a:t>d</a:t>
            </a:r>
            <a:r>
              <a:rPr sz="1800" spc="-120" dirty="0">
                <a:latin typeface="Georgia"/>
                <a:cs typeface="Georgia"/>
              </a:rPr>
              <a:t>.</a:t>
            </a:r>
            <a:r>
              <a:rPr sz="1800" spc="-40" dirty="0">
                <a:latin typeface="Georgia"/>
                <a:cs typeface="Georgia"/>
              </a:rPr>
              <a:t>up</a:t>
            </a:r>
            <a:r>
              <a:rPr sz="1800" spc="-45" dirty="0">
                <a:latin typeface="Georgia"/>
                <a:cs typeface="Georgia"/>
              </a:rPr>
              <a:t>d</a:t>
            </a:r>
            <a:r>
              <a:rPr sz="1800" spc="-30" dirty="0">
                <a:latin typeface="Georgia"/>
                <a:cs typeface="Georgia"/>
              </a:rPr>
              <a:t>a</a:t>
            </a:r>
            <a:r>
              <a:rPr sz="1800" spc="-35" dirty="0">
                <a:latin typeface="Georgia"/>
                <a:cs typeface="Georgia"/>
              </a:rPr>
              <a:t>t</a:t>
            </a:r>
            <a:r>
              <a:rPr sz="1800" dirty="0">
                <a:latin typeface="Georgia"/>
                <a:cs typeface="Georgia"/>
              </a:rPr>
              <a:t>e</a:t>
            </a:r>
            <a:r>
              <a:rPr sz="1800" spc="-20" dirty="0">
                <a:latin typeface="Georgia"/>
                <a:cs typeface="Georgia"/>
              </a:rPr>
              <a:t>(d</a:t>
            </a:r>
            <a:r>
              <a:rPr sz="1800" spc="-15" dirty="0">
                <a:latin typeface="Georgia"/>
                <a:cs typeface="Georgia"/>
              </a:rPr>
              <a:t>2</a:t>
            </a:r>
            <a:r>
              <a:rPr sz="1800" spc="10" dirty="0">
                <a:latin typeface="Georgia"/>
                <a:cs typeface="Georgia"/>
              </a:rPr>
              <a:t>)  </a:t>
            </a:r>
            <a:r>
              <a:rPr sz="1800" spc="-20" dirty="0">
                <a:latin typeface="Georgia"/>
                <a:cs typeface="Georgia"/>
              </a:rPr>
              <a:t>print(d)</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0969B705-42AA-457B-BC48-0EB405A6819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587" y="1340866"/>
            <a:ext cx="8054340" cy="4658995"/>
          </a:xfrm>
          <a:prstGeom prst="rect">
            <a:avLst/>
          </a:prstGeom>
        </p:spPr>
        <p:txBody>
          <a:bodyPr vert="horz" wrap="square" lIns="0" tIns="12065" rIns="0" bIns="0" rtlCol="0">
            <a:spAutoFit/>
          </a:bodyPr>
          <a:lstStyle/>
          <a:p>
            <a:pPr marL="12700">
              <a:lnSpc>
                <a:spcPct val="100000"/>
              </a:lnSpc>
              <a:spcBef>
                <a:spcPts val="95"/>
              </a:spcBef>
            </a:pPr>
            <a:r>
              <a:rPr sz="1900" b="1" spc="-170" dirty="0">
                <a:latin typeface="Georgia"/>
                <a:cs typeface="Georgia"/>
              </a:rPr>
              <a:t>Unix </a:t>
            </a:r>
            <a:r>
              <a:rPr sz="1900" b="1" spc="-145" dirty="0">
                <a:latin typeface="Georgia"/>
                <a:cs typeface="Georgia"/>
              </a:rPr>
              <a:t>and </a:t>
            </a:r>
            <a:r>
              <a:rPr sz="1900" b="1" spc="-155" dirty="0">
                <a:latin typeface="Georgia"/>
                <a:cs typeface="Georgia"/>
              </a:rPr>
              <a:t>Linux</a:t>
            </a:r>
            <a:r>
              <a:rPr sz="1900" b="1" spc="-160" dirty="0">
                <a:latin typeface="Georgia"/>
                <a:cs typeface="Georgia"/>
              </a:rPr>
              <a:t> </a:t>
            </a:r>
            <a:r>
              <a:rPr sz="1900" b="1" spc="-114" dirty="0">
                <a:latin typeface="Georgia"/>
                <a:cs typeface="Georgia"/>
              </a:rPr>
              <a:t>Installation</a:t>
            </a:r>
            <a:endParaRPr sz="1900">
              <a:latin typeface="Georgia"/>
              <a:cs typeface="Georgia"/>
            </a:endParaRPr>
          </a:p>
          <a:p>
            <a:pPr>
              <a:lnSpc>
                <a:spcPct val="100000"/>
              </a:lnSpc>
            </a:pPr>
            <a:endParaRPr sz="2200">
              <a:latin typeface="Times New Roman"/>
              <a:cs typeface="Times New Roman"/>
            </a:endParaRPr>
          </a:p>
          <a:p>
            <a:pPr>
              <a:lnSpc>
                <a:spcPct val="100000"/>
              </a:lnSpc>
              <a:spcBef>
                <a:spcPts val="20"/>
              </a:spcBef>
            </a:pPr>
            <a:endParaRPr sz="1750">
              <a:latin typeface="Times New Roman"/>
              <a:cs typeface="Times New Roman"/>
            </a:endParaRPr>
          </a:p>
          <a:p>
            <a:pPr marL="565785" indent="-553085">
              <a:lnSpc>
                <a:spcPct val="100000"/>
              </a:lnSpc>
              <a:buFont typeface="Arial"/>
              <a:buChar char="•"/>
              <a:tabLst>
                <a:tab pos="565785" algn="l"/>
                <a:tab pos="566420" algn="l"/>
              </a:tabLst>
            </a:pPr>
            <a:r>
              <a:rPr sz="1900" spc="-70" dirty="0">
                <a:latin typeface="Georgia"/>
                <a:cs typeface="Georgia"/>
              </a:rPr>
              <a:t>Open </a:t>
            </a:r>
            <a:r>
              <a:rPr sz="1900" spc="-35" dirty="0">
                <a:latin typeface="Georgia"/>
                <a:cs typeface="Georgia"/>
              </a:rPr>
              <a:t>a </a:t>
            </a:r>
            <a:r>
              <a:rPr sz="1900" spc="-80" dirty="0">
                <a:latin typeface="Georgia"/>
                <a:cs typeface="Georgia"/>
              </a:rPr>
              <a:t>Web </a:t>
            </a:r>
            <a:r>
              <a:rPr sz="1900" spc="-10" dirty="0">
                <a:latin typeface="Georgia"/>
                <a:cs typeface="Georgia"/>
              </a:rPr>
              <a:t>browser </a:t>
            </a:r>
            <a:r>
              <a:rPr sz="1900" spc="-50" dirty="0">
                <a:latin typeface="Georgia"/>
                <a:cs typeface="Georgia"/>
              </a:rPr>
              <a:t>and </a:t>
            </a:r>
            <a:r>
              <a:rPr sz="1900" spc="-30" dirty="0">
                <a:latin typeface="Georgia"/>
                <a:cs typeface="Georgia"/>
              </a:rPr>
              <a:t>go to</a:t>
            </a:r>
            <a:r>
              <a:rPr sz="1900" spc="-5" dirty="0">
                <a:solidFill>
                  <a:srgbClr val="0000FF"/>
                </a:solidFill>
                <a:latin typeface="Georgia"/>
                <a:cs typeface="Georgia"/>
              </a:rPr>
              <a:t> </a:t>
            </a:r>
            <a:r>
              <a:rPr sz="1900" u="heavy" spc="-25" dirty="0">
                <a:solidFill>
                  <a:srgbClr val="0000FF"/>
                </a:solidFill>
                <a:uFill>
                  <a:solidFill>
                    <a:srgbClr val="0000FF"/>
                  </a:solidFill>
                </a:uFill>
                <a:latin typeface="Georgia"/>
                <a:cs typeface="Georgia"/>
                <a:hlinkClick r:id="rId2"/>
              </a:rPr>
              <a:t>http://www.python.org/downloads/</a:t>
            </a:r>
            <a:endParaRPr sz="1900">
              <a:latin typeface="Georgia"/>
              <a:cs typeface="Georgia"/>
            </a:endParaRPr>
          </a:p>
          <a:p>
            <a:pPr>
              <a:lnSpc>
                <a:spcPct val="100000"/>
              </a:lnSpc>
              <a:spcBef>
                <a:spcPts val="35"/>
              </a:spcBef>
              <a:buFont typeface="Arial"/>
              <a:buChar char="•"/>
            </a:pPr>
            <a:endParaRPr sz="1950">
              <a:latin typeface="Times New Roman"/>
              <a:cs typeface="Times New Roman"/>
            </a:endParaRPr>
          </a:p>
          <a:p>
            <a:pPr marL="565785" indent="-553085">
              <a:lnSpc>
                <a:spcPct val="100000"/>
              </a:lnSpc>
              <a:spcBef>
                <a:spcPts val="5"/>
              </a:spcBef>
              <a:buFont typeface="Arial"/>
              <a:buChar char="•"/>
              <a:tabLst>
                <a:tab pos="565785" algn="l"/>
                <a:tab pos="566420" algn="l"/>
              </a:tabLst>
            </a:pPr>
            <a:r>
              <a:rPr sz="1900" spc="-40" dirty="0">
                <a:latin typeface="Georgia"/>
                <a:cs typeface="Georgia"/>
              </a:rPr>
              <a:t>Follow </a:t>
            </a:r>
            <a:r>
              <a:rPr sz="1900" spc="-30" dirty="0">
                <a:latin typeface="Georgia"/>
                <a:cs typeface="Georgia"/>
              </a:rPr>
              <a:t>the </a:t>
            </a:r>
            <a:r>
              <a:rPr sz="1900" spc="-45" dirty="0">
                <a:latin typeface="Georgia"/>
                <a:cs typeface="Georgia"/>
              </a:rPr>
              <a:t>link </a:t>
            </a:r>
            <a:r>
              <a:rPr sz="1900" spc="-30" dirty="0">
                <a:latin typeface="Georgia"/>
                <a:cs typeface="Georgia"/>
              </a:rPr>
              <a:t>to download </a:t>
            </a:r>
            <a:r>
              <a:rPr sz="1900" spc="-20" dirty="0">
                <a:latin typeface="Georgia"/>
                <a:cs typeface="Georgia"/>
              </a:rPr>
              <a:t>zipped source code </a:t>
            </a:r>
            <a:r>
              <a:rPr sz="1900" spc="-35" dirty="0">
                <a:latin typeface="Georgia"/>
                <a:cs typeface="Georgia"/>
              </a:rPr>
              <a:t>available </a:t>
            </a:r>
            <a:r>
              <a:rPr sz="1900" spc="-30" dirty="0">
                <a:latin typeface="Georgia"/>
                <a:cs typeface="Georgia"/>
              </a:rPr>
              <a:t>for</a:t>
            </a:r>
            <a:r>
              <a:rPr sz="1900" spc="-65" dirty="0">
                <a:latin typeface="Georgia"/>
                <a:cs typeface="Georgia"/>
              </a:rPr>
              <a:t> </a:t>
            </a:r>
            <a:r>
              <a:rPr sz="1900" spc="-75" dirty="0">
                <a:latin typeface="Georgia"/>
                <a:cs typeface="Georgia"/>
              </a:rPr>
              <a:t>Unix/Linux.</a:t>
            </a:r>
            <a:endParaRPr sz="1900">
              <a:latin typeface="Georgia"/>
              <a:cs typeface="Georgia"/>
            </a:endParaRPr>
          </a:p>
          <a:p>
            <a:pPr>
              <a:lnSpc>
                <a:spcPct val="100000"/>
              </a:lnSpc>
              <a:spcBef>
                <a:spcPts val="35"/>
              </a:spcBef>
              <a:buFont typeface="Arial"/>
              <a:buChar char="•"/>
            </a:pPr>
            <a:endParaRPr sz="1950">
              <a:latin typeface="Times New Roman"/>
              <a:cs typeface="Times New Roman"/>
            </a:endParaRPr>
          </a:p>
          <a:p>
            <a:pPr marL="565785" indent="-553085">
              <a:lnSpc>
                <a:spcPct val="100000"/>
              </a:lnSpc>
              <a:buFont typeface="Arial"/>
              <a:buChar char="•"/>
              <a:tabLst>
                <a:tab pos="565785" algn="l"/>
                <a:tab pos="566420" algn="l"/>
              </a:tabLst>
            </a:pPr>
            <a:r>
              <a:rPr sz="1900" spc="-45" dirty="0">
                <a:latin typeface="Georgia"/>
                <a:cs typeface="Georgia"/>
              </a:rPr>
              <a:t>Download </a:t>
            </a:r>
            <a:r>
              <a:rPr sz="1900" spc="-50" dirty="0">
                <a:latin typeface="Georgia"/>
                <a:cs typeface="Georgia"/>
              </a:rPr>
              <a:t>and </a:t>
            </a:r>
            <a:r>
              <a:rPr sz="1900" spc="-35" dirty="0">
                <a:latin typeface="Georgia"/>
                <a:cs typeface="Georgia"/>
              </a:rPr>
              <a:t>extract</a:t>
            </a:r>
            <a:r>
              <a:rPr sz="1900" spc="-15" dirty="0">
                <a:latin typeface="Georgia"/>
                <a:cs typeface="Georgia"/>
              </a:rPr>
              <a:t> </a:t>
            </a:r>
            <a:r>
              <a:rPr sz="1900" spc="-40" dirty="0">
                <a:latin typeface="Georgia"/>
                <a:cs typeface="Georgia"/>
              </a:rPr>
              <a:t>files.</a:t>
            </a:r>
            <a:endParaRPr sz="1900">
              <a:latin typeface="Georgia"/>
              <a:cs typeface="Georgia"/>
            </a:endParaRPr>
          </a:p>
          <a:p>
            <a:pPr>
              <a:lnSpc>
                <a:spcPct val="100000"/>
              </a:lnSpc>
              <a:spcBef>
                <a:spcPts val="40"/>
              </a:spcBef>
              <a:buFont typeface="Arial"/>
              <a:buChar char="•"/>
            </a:pPr>
            <a:endParaRPr sz="1950">
              <a:latin typeface="Times New Roman"/>
              <a:cs typeface="Times New Roman"/>
            </a:endParaRPr>
          </a:p>
          <a:p>
            <a:pPr marL="565785" indent="-553085">
              <a:lnSpc>
                <a:spcPct val="100000"/>
              </a:lnSpc>
              <a:buFont typeface="Arial"/>
              <a:buChar char="•"/>
              <a:tabLst>
                <a:tab pos="565785" algn="l"/>
                <a:tab pos="566420" algn="l"/>
              </a:tabLst>
            </a:pPr>
            <a:r>
              <a:rPr sz="1900" spc="-55" dirty="0">
                <a:latin typeface="Georgia"/>
                <a:cs typeface="Georgia"/>
              </a:rPr>
              <a:t>Editing </a:t>
            </a:r>
            <a:r>
              <a:rPr sz="1900" spc="-30" dirty="0">
                <a:latin typeface="Georgia"/>
                <a:cs typeface="Georgia"/>
              </a:rPr>
              <a:t>the </a:t>
            </a:r>
            <a:r>
              <a:rPr sz="1900" spc="-50" dirty="0">
                <a:latin typeface="Georgia"/>
                <a:cs typeface="Georgia"/>
              </a:rPr>
              <a:t>Modules/Setup </a:t>
            </a:r>
            <a:r>
              <a:rPr sz="1900" spc="-25" dirty="0">
                <a:latin typeface="Georgia"/>
                <a:cs typeface="Georgia"/>
              </a:rPr>
              <a:t>file </a:t>
            </a:r>
            <a:r>
              <a:rPr sz="1900" spc="-40" dirty="0">
                <a:latin typeface="Georgia"/>
                <a:cs typeface="Georgia"/>
              </a:rPr>
              <a:t>if </a:t>
            </a:r>
            <a:r>
              <a:rPr sz="1900" spc="-30" dirty="0">
                <a:latin typeface="Georgia"/>
                <a:cs typeface="Georgia"/>
              </a:rPr>
              <a:t>you </a:t>
            </a:r>
            <a:r>
              <a:rPr sz="1900" spc="-25" dirty="0">
                <a:latin typeface="Georgia"/>
                <a:cs typeface="Georgia"/>
              </a:rPr>
              <a:t>want </a:t>
            </a:r>
            <a:r>
              <a:rPr sz="1900" spc="-30" dirty="0">
                <a:latin typeface="Georgia"/>
                <a:cs typeface="Georgia"/>
              </a:rPr>
              <a:t>to customize some</a:t>
            </a:r>
            <a:r>
              <a:rPr sz="1900" spc="-60" dirty="0">
                <a:latin typeface="Georgia"/>
                <a:cs typeface="Georgia"/>
              </a:rPr>
              <a:t> </a:t>
            </a:r>
            <a:r>
              <a:rPr sz="1900" spc="-40" dirty="0">
                <a:latin typeface="Georgia"/>
                <a:cs typeface="Georgia"/>
              </a:rPr>
              <a:t>options.</a:t>
            </a:r>
            <a:endParaRPr sz="1900">
              <a:latin typeface="Georgia"/>
              <a:cs typeface="Georgia"/>
            </a:endParaRPr>
          </a:p>
          <a:p>
            <a:pPr>
              <a:lnSpc>
                <a:spcPct val="100000"/>
              </a:lnSpc>
              <a:spcBef>
                <a:spcPts val="35"/>
              </a:spcBef>
              <a:buFont typeface="Arial"/>
              <a:buChar char="•"/>
            </a:pPr>
            <a:endParaRPr sz="1950">
              <a:latin typeface="Times New Roman"/>
              <a:cs typeface="Times New Roman"/>
            </a:endParaRPr>
          </a:p>
          <a:p>
            <a:pPr marL="565785" indent="-553085">
              <a:lnSpc>
                <a:spcPct val="100000"/>
              </a:lnSpc>
              <a:spcBef>
                <a:spcPts val="5"/>
              </a:spcBef>
              <a:buFont typeface="Arial"/>
              <a:buChar char="•"/>
              <a:tabLst>
                <a:tab pos="565785" algn="l"/>
                <a:tab pos="566420" algn="l"/>
              </a:tabLst>
            </a:pPr>
            <a:r>
              <a:rPr sz="1900" spc="-40" dirty="0">
                <a:latin typeface="Georgia"/>
                <a:cs typeface="Georgia"/>
              </a:rPr>
              <a:t>run ./configure</a:t>
            </a:r>
            <a:r>
              <a:rPr sz="1900" spc="-5" dirty="0">
                <a:latin typeface="Georgia"/>
                <a:cs typeface="Georgia"/>
              </a:rPr>
              <a:t> </a:t>
            </a:r>
            <a:r>
              <a:rPr sz="1900" spc="-20" dirty="0">
                <a:latin typeface="Georgia"/>
                <a:cs typeface="Georgia"/>
              </a:rPr>
              <a:t>script</a:t>
            </a:r>
            <a:endParaRPr sz="1900">
              <a:latin typeface="Georgia"/>
              <a:cs typeface="Georgia"/>
            </a:endParaRPr>
          </a:p>
          <a:p>
            <a:pPr>
              <a:lnSpc>
                <a:spcPct val="100000"/>
              </a:lnSpc>
              <a:spcBef>
                <a:spcPts val="40"/>
              </a:spcBef>
              <a:buFont typeface="Arial"/>
              <a:buChar char="•"/>
            </a:pPr>
            <a:endParaRPr sz="1950">
              <a:latin typeface="Times New Roman"/>
              <a:cs typeface="Times New Roman"/>
            </a:endParaRPr>
          </a:p>
          <a:p>
            <a:pPr marL="565785" indent="-553085">
              <a:lnSpc>
                <a:spcPct val="100000"/>
              </a:lnSpc>
              <a:buFont typeface="Arial"/>
              <a:buChar char="•"/>
              <a:tabLst>
                <a:tab pos="565785" algn="l"/>
                <a:tab pos="566420" algn="l"/>
              </a:tabLst>
            </a:pPr>
            <a:r>
              <a:rPr sz="1900" spc="-50" dirty="0">
                <a:latin typeface="Georgia"/>
                <a:cs typeface="Georgia"/>
              </a:rPr>
              <a:t>make</a:t>
            </a:r>
            <a:endParaRPr sz="1900">
              <a:latin typeface="Georgia"/>
              <a:cs typeface="Georgia"/>
            </a:endParaRPr>
          </a:p>
          <a:p>
            <a:pPr>
              <a:lnSpc>
                <a:spcPct val="100000"/>
              </a:lnSpc>
              <a:spcBef>
                <a:spcPts val="35"/>
              </a:spcBef>
              <a:buFont typeface="Arial"/>
              <a:buChar char="•"/>
            </a:pPr>
            <a:endParaRPr sz="1950">
              <a:latin typeface="Times New Roman"/>
              <a:cs typeface="Times New Roman"/>
            </a:endParaRPr>
          </a:p>
          <a:p>
            <a:pPr marL="565785" indent="-553085">
              <a:lnSpc>
                <a:spcPct val="100000"/>
              </a:lnSpc>
              <a:buFont typeface="Arial"/>
              <a:buChar char="•"/>
              <a:tabLst>
                <a:tab pos="565785" algn="l"/>
                <a:tab pos="566420" algn="l"/>
              </a:tabLst>
            </a:pPr>
            <a:r>
              <a:rPr sz="1900" spc="-50" dirty="0">
                <a:latin typeface="Georgia"/>
                <a:cs typeface="Georgia"/>
              </a:rPr>
              <a:t>make</a:t>
            </a:r>
            <a:r>
              <a:rPr sz="1900" spc="-45" dirty="0">
                <a:latin typeface="Georgia"/>
                <a:cs typeface="Georgia"/>
              </a:rPr>
              <a:t> </a:t>
            </a:r>
            <a:r>
              <a:rPr sz="1900" spc="-35" dirty="0">
                <a:latin typeface="Georgia"/>
                <a:cs typeface="Georgia"/>
              </a:rPr>
              <a:t>install</a:t>
            </a:r>
            <a:endParaRPr sz="1900">
              <a:latin typeface="Georgia"/>
              <a:cs typeface="Georgia"/>
            </a:endParaRPr>
          </a:p>
        </p:txBody>
      </p:sp>
      <p:sp>
        <p:nvSpPr>
          <p:cNvPr id="3" name="object 3"/>
          <p:cNvSpPr/>
          <p:nvPr/>
        </p:nvSpPr>
        <p:spPr>
          <a:xfrm>
            <a:off x="0" y="800100"/>
            <a:ext cx="880872" cy="12344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8" name="object 8"/>
          <p:cNvSpPr txBox="1">
            <a:spLocks noGrp="1"/>
          </p:cNvSpPr>
          <p:nvPr>
            <p:ph type="title"/>
          </p:nvPr>
        </p:nvSpPr>
        <p:spPr>
          <a:xfrm>
            <a:off x="151587" y="406349"/>
            <a:ext cx="271589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25" dirty="0">
                <a:solidFill>
                  <a:srgbClr val="000000"/>
                </a:solidFill>
                <a:latin typeface="Georgia"/>
                <a:cs typeface="Georgia"/>
              </a:rPr>
              <a:t> </a:t>
            </a:r>
            <a:r>
              <a:rPr sz="2400" b="1" spc="-140" dirty="0">
                <a:solidFill>
                  <a:srgbClr val="000000"/>
                </a:solidFill>
                <a:latin typeface="Georgia"/>
                <a:cs typeface="Georgia"/>
              </a:rPr>
              <a:t>Installation</a:t>
            </a:r>
            <a:endParaRPr sz="2400">
              <a:latin typeface="Georgia"/>
              <a:cs typeface="Georgia"/>
            </a:endParaRPr>
          </a:p>
        </p:txBody>
      </p:sp>
      <p:sp>
        <p:nvSpPr>
          <p:cNvPr id="9" name="Date Placeholder 8"/>
          <p:cNvSpPr>
            <a:spLocks noGrp="1"/>
          </p:cNvSpPr>
          <p:nvPr>
            <p:ph type="dt" sz="half" idx="10"/>
          </p:nvPr>
        </p:nvSpPr>
        <p:spPr/>
        <p:txBody>
          <a:bodyPr/>
          <a:lstStyle/>
          <a:p>
            <a:fld id="{26AB9E82-9A86-46E7-B7E5-1B6A3FDBFF23}"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333246"/>
            <a:ext cx="6885305" cy="169926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50" dirty="0">
                <a:latin typeface="Georgia"/>
                <a:cs typeface="Georgia"/>
              </a:rPr>
              <a:t>sum </a:t>
            </a:r>
            <a:r>
              <a:rPr sz="1800" spc="-35" dirty="0">
                <a:latin typeface="Georgia"/>
                <a:cs typeface="Georgia"/>
              </a:rPr>
              <a:t>all </a:t>
            </a:r>
            <a:r>
              <a:rPr sz="1800" spc="-25" dirty="0">
                <a:latin typeface="Georgia"/>
                <a:cs typeface="Georgia"/>
              </a:rPr>
              <a:t>the </a:t>
            </a:r>
            <a:r>
              <a:rPr sz="1800" spc="-30" dirty="0">
                <a:latin typeface="Georgia"/>
                <a:cs typeface="Georgia"/>
              </a:rPr>
              <a:t>items </a:t>
            </a:r>
            <a:r>
              <a:rPr sz="1800" spc="-45" dirty="0">
                <a:latin typeface="Georgia"/>
                <a:cs typeface="Georgia"/>
              </a:rPr>
              <a:t>in </a:t>
            </a:r>
            <a:r>
              <a:rPr sz="1800" spc="-30" dirty="0">
                <a:latin typeface="Georgia"/>
                <a:cs typeface="Georgia"/>
              </a:rPr>
              <a:t>a</a:t>
            </a:r>
            <a:r>
              <a:rPr sz="1800" spc="-55" dirty="0">
                <a:latin typeface="Georgia"/>
                <a:cs typeface="Georgia"/>
              </a:rPr>
              <a:t> </a:t>
            </a:r>
            <a:r>
              <a:rPr sz="1800" spc="-25" dirty="0">
                <a:latin typeface="Georgia"/>
                <a:cs typeface="Georgia"/>
              </a:rPr>
              <a:t>dictionary</a:t>
            </a:r>
            <a:endParaRPr sz="1800">
              <a:latin typeface="Georgia"/>
              <a:cs typeface="Georgia"/>
            </a:endParaRPr>
          </a:p>
          <a:p>
            <a:pPr marL="12700">
              <a:lnSpc>
                <a:spcPct val="100000"/>
              </a:lnSpc>
              <a:spcBef>
                <a:spcPts val="1510"/>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1515"/>
              </a:spcBef>
            </a:pPr>
            <a:r>
              <a:rPr sz="1800" spc="-100" dirty="0">
                <a:latin typeface="Georgia"/>
                <a:cs typeface="Georgia"/>
              </a:rPr>
              <a:t>my_dict </a:t>
            </a:r>
            <a:r>
              <a:rPr sz="1800" spc="-160" dirty="0">
                <a:latin typeface="Georgia"/>
                <a:cs typeface="Georgia"/>
              </a:rPr>
              <a:t>=</a:t>
            </a:r>
            <a:r>
              <a:rPr sz="1800" spc="20" dirty="0">
                <a:latin typeface="Georgia"/>
                <a:cs typeface="Georgia"/>
              </a:rPr>
              <a:t> </a:t>
            </a:r>
            <a:r>
              <a:rPr sz="1800" spc="-25" dirty="0">
                <a:latin typeface="Georgia"/>
                <a:cs typeface="Georgia"/>
              </a:rPr>
              <a:t>{'data1':100,'data2':-54,'data3':247}</a:t>
            </a:r>
            <a:endParaRPr sz="1800">
              <a:latin typeface="Georgia"/>
              <a:cs typeface="Georgia"/>
            </a:endParaRPr>
          </a:p>
          <a:p>
            <a:pPr marL="12700">
              <a:lnSpc>
                <a:spcPct val="100000"/>
              </a:lnSpc>
              <a:spcBef>
                <a:spcPts val="1515"/>
              </a:spcBef>
            </a:pPr>
            <a:r>
              <a:rPr sz="1800" spc="-45" dirty="0">
                <a:latin typeface="Georgia"/>
                <a:cs typeface="Georgia"/>
              </a:rPr>
              <a:t>print(sum(my_dict.values()))</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68867F91-3B84-442D-BC0C-298F8C77870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333246"/>
            <a:ext cx="7291070" cy="356489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40" dirty="0">
                <a:latin typeface="Georgia"/>
                <a:cs typeface="Georgia"/>
              </a:rPr>
              <a:t>multiply </a:t>
            </a:r>
            <a:r>
              <a:rPr sz="1800" spc="-35" dirty="0">
                <a:latin typeface="Georgia"/>
                <a:cs typeface="Georgia"/>
              </a:rPr>
              <a:t>all </a:t>
            </a:r>
            <a:r>
              <a:rPr sz="1800" spc="-25" dirty="0">
                <a:latin typeface="Georgia"/>
                <a:cs typeface="Georgia"/>
              </a:rPr>
              <a:t>the </a:t>
            </a:r>
            <a:r>
              <a:rPr sz="1800" spc="-30" dirty="0">
                <a:latin typeface="Georgia"/>
                <a:cs typeface="Georgia"/>
              </a:rPr>
              <a:t>items </a:t>
            </a:r>
            <a:r>
              <a:rPr sz="1800" spc="-45" dirty="0">
                <a:latin typeface="Georgia"/>
                <a:cs typeface="Georgia"/>
              </a:rPr>
              <a:t>in </a:t>
            </a:r>
            <a:r>
              <a:rPr sz="1800" spc="-30" dirty="0">
                <a:latin typeface="Georgia"/>
                <a:cs typeface="Georgia"/>
              </a:rPr>
              <a:t>a</a:t>
            </a:r>
            <a:r>
              <a:rPr sz="1800" spc="-45" dirty="0">
                <a:latin typeface="Georgia"/>
                <a:cs typeface="Georgia"/>
              </a:rPr>
              <a:t> </a:t>
            </a:r>
            <a:r>
              <a:rPr sz="1800" spc="-25" dirty="0">
                <a:latin typeface="Georgia"/>
                <a:cs typeface="Georgia"/>
              </a:rPr>
              <a:t>dictionary</a:t>
            </a:r>
            <a:endParaRPr sz="1800">
              <a:latin typeface="Georgia"/>
              <a:cs typeface="Georgia"/>
            </a:endParaRPr>
          </a:p>
          <a:p>
            <a:pPr marL="12700">
              <a:lnSpc>
                <a:spcPct val="100000"/>
              </a:lnSpc>
              <a:spcBef>
                <a:spcPts val="1510"/>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1515"/>
              </a:spcBef>
            </a:pPr>
            <a:r>
              <a:rPr sz="1800" spc="-100" dirty="0">
                <a:latin typeface="Georgia"/>
                <a:cs typeface="Georgia"/>
              </a:rPr>
              <a:t>my_dict </a:t>
            </a:r>
            <a:r>
              <a:rPr sz="1800" spc="-160" dirty="0">
                <a:latin typeface="Georgia"/>
                <a:cs typeface="Georgia"/>
              </a:rPr>
              <a:t>=</a:t>
            </a:r>
            <a:r>
              <a:rPr sz="1800" spc="20" dirty="0">
                <a:latin typeface="Georgia"/>
                <a:cs typeface="Georgia"/>
              </a:rPr>
              <a:t> </a:t>
            </a:r>
            <a:r>
              <a:rPr sz="1800" spc="-25" dirty="0">
                <a:latin typeface="Georgia"/>
                <a:cs typeface="Georgia"/>
              </a:rPr>
              <a:t>{'data1':100,'data2':-54,'data3':247}</a:t>
            </a:r>
            <a:endParaRPr sz="1800">
              <a:latin typeface="Georgia"/>
              <a:cs typeface="Georgia"/>
            </a:endParaRPr>
          </a:p>
          <a:p>
            <a:pPr marL="12700">
              <a:lnSpc>
                <a:spcPct val="100000"/>
              </a:lnSpc>
              <a:spcBef>
                <a:spcPts val="1515"/>
              </a:spcBef>
            </a:pPr>
            <a:r>
              <a:rPr sz="1800" spc="-10" dirty="0">
                <a:latin typeface="Georgia"/>
                <a:cs typeface="Georgia"/>
              </a:rPr>
              <a:t>result=1</a:t>
            </a:r>
            <a:endParaRPr sz="1800">
              <a:latin typeface="Georgia"/>
              <a:cs typeface="Georgia"/>
            </a:endParaRPr>
          </a:p>
          <a:p>
            <a:pPr marL="12700">
              <a:lnSpc>
                <a:spcPct val="100000"/>
              </a:lnSpc>
              <a:spcBef>
                <a:spcPts val="1510"/>
              </a:spcBef>
            </a:pPr>
            <a:r>
              <a:rPr sz="1800" spc="-30" dirty="0">
                <a:latin typeface="Georgia"/>
                <a:cs typeface="Georgia"/>
              </a:rPr>
              <a:t>for </a:t>
            </a:r>
            <a:r>
              <a:rPr sz="1800" spc="-15" dirty="0">
                <a:latin typeface="Georgia"/>
                <a:cs typeface="Georgia"/>
              </a:rPr>
              <a:t>key </a:t>
            </a:r>
            <a:r>
              <a:rPr sz="1800" spc="-45" dirty="0">
                <a:latin typeface="Georgia"/>
                <a:cs typeface="Georgia"/>
              </a:rPr>
              <a:t>in</a:t>
            </a:r>
            <a:r>
              <a:rPr sz="1800" spc="-55" dirty="0">
                <a:latin typeface="Georgia"/>
                <a:cs typeface="Georgia"/>
              </a:rPr>
              <a:t> </a:t>
            </a:r>
            <a:r>
              <a:rPr sz="1800" spc="-100" dirty="0">
                <a:latin typeface="Georgia"/>
                <a:cs typeface="Georgia"/>
              </a:rPr>
              <a:t>my_dict:</a:t>
            </a:r>
            <a:endParaRPr sz="1800">
              <a:latin typeface="Georgia"/>
              <a:cs typeface="Georgia"/>
            </a:endParaRPr>
          </a:p>
          <a:p>
            <a:pPr marL="215265">
              <a:lnSpc>
                <a:spcPct val="100000"/>
              </a:lnSpc>
              <a:spcBef>
                <a:spcPts val="1515"/>
              </a:spcBef>
            </a:pPr>
            <a:r>
              <a:rPr sz="1800" spc="-35" dirty="0">
                <a:latin typeface="Georgia"/>
                <a:cs typeface="Georgia"/>
              </a:rPr>
              <a:t>result=result </a:t>
            </a:r>
            <a:r>
              <a:rPr sz="1800" spc="-80" dirty="0">
                <a:latin typeface="Georgia"/>
                <a:cs typeface="Georgia"/>
              </a:rPr>
              <a:t>*</a:t>
            </a:r>
            <a:r>
              <a:rPr sz="1800" spc="5" dirty="0">
                <a:latin typeface="Georgia"/>
                <a:cs typeface="Georgia"/>
              </a:rPr>
              <a:t> </a:t>
            </a:r>
            <a:r>
              <a:rPr sz="1800" spc="-70" dirty="0">
                <a:latin typeface="Georgia"/>
                <a:cs typeface="Georgia"/>
              </a:rPr>
              <a:t>my_dict[key]</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5"/>
              </a:spcBef>
            </a:pPr>
            <a:endParaRPr sz="2400">
              <a:latin typeface="Times New Roman"/>
              <a:cs typeface="Times New Roman"/>
            </a:endParaRPr>
          </a:p>
          <a:p>
            <a:pPr marL="12700">
              <a:lnSpc>
                <a:spcPct val="100000"/>
              </a:lnSpc>
              <a:spcBef>
                <a:spcPts val="5"/>
              </a:spcBef>
            </a:pPr>
            <a:r>
              <a:rPr sz="1800" spc="-20" dirty="0">
                <a:latin typeface="Georgia"/>
                <a:cs typeface="Georgia"/>
              </a:rPr>
              <a:t>print(result)</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0AA4C020-B099-4DF9-9F02-8368251D28F8}"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333246"/>
            <a:ext cx="6922770" cy="309880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25" dirty="0">
                <a:latin typeface="Georgia"/>
                <a:cs typeface="Georgia"/>
              </a:rPr>
              <a:t>remove </a:t>
            </a:r>
            <a:r>
              <a:rPr sz="1800" spc="-40" dirty="0">
                <a:latin typeface="Georgia"/>
                <a:cs typeface="Georgia"/>
              </a:rPr>
              <a:t>‘a’ </a:t>
            </a:r>
            <a:r>
              <a:rPr sz="1800" spc="-15" dirty="0">
                <a:latin typeface="Georgia"/>
                <a:cs typeface="Georgia"/>
              </a:rPr>
              <a:t>key </a:t>
            </a:r>
            <a:r>
              <a:rPr sz="1800" spc="-45" dirty="0">
                <a:latin typeface="Georgia"/>
                <a:cs typeface="Georgia"/>
              </a:rPr>
              <a:t>from </a:t>
            </a:r>
            <a:r>
              <a:rPr sz="1800" spc="-30" dirty="0">
                <a:latin typeface="Georgia"/>
                <a:cs typeface="Georgia"/>
              </a:rPr>
              <a:t>a</a:t>
            </a:r>
            <a:r>
              <a:rPr sz="1800" spc="-85" dirty="0">
                <a:latin typeface="Georgia"/>
                <a:cs typeface="Georgia"/>
              </a:rPr>
              <a:t> </a:t>
            </a:r>
            <a:r>
              <a:rPr sz="1800" spc="-45" dirty="0">
                <a:latin typeface="Georgia"/>
                <a:cs typeface="Georgia"/>
              </a:rPr>
              <a:t>dictionary.</a:t>
            </a:r>
            <a:endParaRPr sz="1800">
              <a:latin typeface="Georgia"/>
              <a:cs typeface="Georgia"/>
            </a:endParaRPr>
          </a:p>
          <a:p>
            <a:pPr marL="12700">
              <a:lnSpc>
                <a:spcPct val="100000"/>
              </a:lnSpc>
              <a:spcBef>
                <a:spcPts val="1510"/>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1515"/>
              </a:spcBef>
            </a:pPr>
            <a:r>
              <a:rPr sz="1800" spc="-55" dirty="0">
                <a:latin typeface="Georgia"/>
                <a:cs typeface="Georgia"/>
              </a:rPr>
              <a:t>myDict </a:t>
            </a:r>
            <a:r>
              <a:rPr sz="1800" spc="-160" dirty="0">
                <a:latin typeface="Georgia"/>
                <a:cs typeface="Georgia"/>
              </a:rPr>
              <a:t>=</a:t>
            </a:r>
            <a:r>
              <a:rPr sz="1800" spc="-30" dirty="0">
                <a:latin typeface="Georgia"/>
                <a:cs typeface="Georgia"/>
              </a:rPr>
              <a:t> </a:t>
            </a:r>
            <a:r>
              <a:rPr sz="1800" spc="-40" dirty="0">
                <a:latin typeface="Georgia"/>
                <a:cs typeface="Georgia"/>
              </a:rPr>
              <a:t>{'a':1,'b':2,'c':3,'d':4}</a:t>
            </a:r>
            <a:endParaRPr sz="1800">
              <a:latin typeface="Georgia"/>
              <a:cs typeface="Georgia"/>
            </a:endParaRPr>
          </a:p>
          <a:p>
            <a:pPr marL="12700" marR="5457190">
              <a:lnSpc>
                <a:spcPct val="170000"/>
              </a:lnSpc>
            </a:pPr>
            <a:r>
              <a:rPr sz="1800" spc="-35" dirty="0">
                <a:latin typeface="Georgia"/>
                <a:cs typeface="Georgia"/>
              </a:rPr>
              <a:t>print(myDict)  if </a:t>
            </a:r>
            <a:r>
              <a:rPr sz="1800" spc="-5" dirty="0">
                <a:latin typeface="Georgia"/>
                <a:cs typeface="Georgia"/>
              </a:rPr>
              <a:t>'a' </a:t>
            </a:r>
            <a:r>
              <a:rPr sz="1800" spc="-45" dirty="0">
                <a:latin typeface="Georgia"/>
                <a:cs typeface="Georgia"/>
              </a:rPr>
              <a:t>in</a:t>
            </a:r>
            <a:r>
              <a:rPr sz="1800" spc="-160" dirty="0">
                <a:latin typeface="Georgia"/>
                <a:cs typeface="Georgia"/>
              </a:rPr>
              <a:t> </a:t>
            </a:r>
            <a:r>
              <a:rPr sz="1800" spc="-60" dirty="0">
                <a:latin typeface="Georgia"/>
                <a:cs typeface="Georgia"/>
              </a:rPr>
              <a:t>myDict:</a:t>
            </a:r>
            <a:endParaRPr sz="1800">
              <a:latin typeface="Georgia"/>
              <a:cs typeface="Georgia"/>
            </a:endParaRPr>
          </a:p>
          <a:p>
            <a:pPr marL="215265">
              <a:lnSpc>
                <a:spcPct val="100000"/>
              </a:lnSpc>
              <a:spcBef>
                <a:spcPts val="1515"/>
              </a:spcBef>
            </a:pPr>
            <a:r>
              <a:rPr sz="1800" spc="-25" dirty="0">
                <a:latin typeface="Georgia"/>
                <a:cs typeface="Georgia"/>
              </a:rPr>
              <a:t>del</a:t>
            </a:r>
            <a:r>
              <a:rPr sz="1800" spc="-30" dirty="0">
                <a:latin typeface="Georgia"/>
                <a:cs typeface="Georgia"/>
              </a:rPr>
              <a:t> </a:t>
            </a:r>
            <a:r>
              <a:rPr sz="1800" spc="-40" dirty="0">
                <a:latin typeface="Georgia"/>
                <a:cs typeface="Georgia"/>
              </a:rPr>
              <a:t>myDict['a']</a:t>
            </a:r>
            <a:endParaRPr sz="1800">
              <a:latin typeface="Georgia"/>
              <a:cs typeface="Georgia"/>
            </a:endParaRPr>
          </a:p>
          <a:p>
            <a:pPr marL="12700">
              <a:lnSpc>
                <a:spcPct val="100000"/>
              </a:lnSpc>
              <a:spcBef>
                <a:spcPts val="1510"/>
              </a:spcBef>
            </a:pPr>
            <a:r>
              <a:rPr sz="1800" spc="-35" dirty="0">
                <a:latin typeface="Georgia"/>
                <a:cs typeface="Georgia"/>
              </a:rPr>
              <a:t>print(myDict)</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7AEE03C4-AEB2-49F8-A0F9-4C7568C05E53}"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333246"/>
            <a:ext cx="6057900" cy="449834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10" dirty="0">
                <a:latin typeface="Georgia"/>
                <a:cs typeface="Georgia"/>
              </a:rPr>
              <a:t>sort </a:t>
            </a:r>
            <a:r>
              <a:rPr sz="1800" spc="-30" dirty="0">
                <a:latin typeface="Georgia"/>
                <a:cs typeface="Georgia"/>
              </a:rPr>
              <a:t>a </a:t>
            </a:r>
            <a:r>
              <a:rPr sz="1800" spc="-25" dirty="0">
                <a:latin typeface="Georgia"/>
                <a:cs typeface="Georgia"/>
              </a:rPr>
              <a:t>dictionary </a:t>
            </a:r>
            <a:r>
              <a:rPr sz="1800" spc="-20" dirty="0">
                <a:latin typeface="Georgia"/>
                <a:cs typeface="Georgia"/>
              </a:rPr>
              <a:t>by</a:t>
            </a:r>
            <a:r>
              <a:rPr sz="1800" spc="-105" dirty="0">
                <a:latin typeface="Georgia"/>
                <a:cs typeface="Georgia"/>
              </a:rPr>
              <a:t> </a:t>
            </a:r>
            <a:r>
              <a:rPr sz="1800" spc="-15" dirty="0">
                <a:latin typeface="Georgia"/>
                <a:cs typeface="Georgia"/>
              </a:rPr>
              <a:t>key</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10"/>
              </a:spcBef>
            </a:pPr>
            <a:endParaRPr sz="2400">
              <a:latin typeface="Times New Roman"/>
              <a:cs typeface="Times New Roman"/>
            </a:endParaRPr>
          </a:p>
          <a:p>
            <a:pPr marL="12700">
              <a:lnSpc>
                <a:spcPct val="100000"/>
              </a:lnSpc>
            </a:pPr>
            <a:r>
              <a:rPr sz="1800" b="1" spc="-125" dirty="0">
                <a:latin typeface="Georgia"/>
                <a:cs typeface="Georgia"/>
              </a:rPr>
              <a:t>Solution</a:t>
            </a:r>
            <a:r>
              <a:rPr sz="1800" b="1" spc="-65" dirty="0">
                <a:latin typeface="Georgia"/>
                <a:cs typeface="Georgia"/>
              </a:rPr>
              <a:t> </a:t>
            </a:r>
            <a:r>
              <a:rPr sz="1800" b="1" spc="-160" dirty="0">
                <a:latin typeface="Georgia"/>
                <a:cs typeface="Georgia"/>
              </a:rPr>
              <a:t>:</a:t>
            </a:r>
            <a:endParaRPr sz="1800">
              <a:latin typeface="Georgia"/>
              <a:cs typeface="Georgia"/>
            </a:endParaRPr>
          </a:p>
          <a:p>
            <a:pPr marL="520065" marR="3221355" indent="-508000">
              <a:lnSpc>
                <a:spcPct val="170000"/>
              </a:lnSpc>
            </a:pPr>
            <a:r>
              <a:rPr sz="1800" spc="-70" dirty="0">
                <a:latin typeface="Georgia"/>
                <a:cs typeface="Georgia"/>
              </a:rPr>
              <a:t>color_dict </a:t>
            </a:r>
            <a:r>
              <a:rPr sz="1800" spc="-165" dirty="0">
                <a:latin typeface="Georgia"/>
                <a:cs typeface="Georgia"/>
              </a:rPr>
              <a:t>= </a:t>
            </a:r>
            <a:r>
              <a:rPr sz="1800" spc="-55" dirty="0">
                <a:latin typeface="Georgia"/>
                <a:cs typeface="Georgia"/>
              </a:rPr>
              <a:t>{'red':'#FF0000',  </a:t>
            </a:r>
            <a:r>
              <a:rPr sz="1800" spc="-50" dirty="0">
                <a:latin typeface="Georgia"/>
                <a:cs typeface="Georgia"/>
              </a:rPr>
              <a:t>'green':'#008000',</a:t>
            </a:r>
            <a:endParaRPr sz="1800">
              <a:latin typeface="Georgia"/>
              <a:cs typeface="Georgia"/>
            </a:endParaRPr>
          </a:p>
          <a:p>
            <a:pPr marR="3265170" algn="ctr">
              <a:lnSpc>
                <a:spcPct val="100000"/>
              </a:lnSpc>
              <a:spcBef>
                <a:spcPts val="1515"/>
              </a:spcBef>
            </a:pPr>
            <a:r>
              <a:rPr sz="1800" spc="-50" dirty="0">
                <a:latin typeface="Georgia"/>
                <a:cs typeface="Georgia"/>
              </a:rPr>
              <a:t>'black':'#000000',</a:t>
            </a:r>
            <a:endParaRPr sz="1800">
              <a:latin typeface="Georgia"/>
              <a:cs typeface="Georgia"/>
            </a:endParaRPr>
          </a:p>
          <a:p>
            <a:pPr marR="3225800" algn="ctr">
              <a:lnSpc>
                <a:spcPct val="100000"/>
              </a:lnSpc>
              <a:spcBef>
                <a:spcPts val="1510"/>
              </a:spcBef>
            </a:pPr>
            <a:r>
              <a:rPr sz="1800" spc="-55" dirty="0">
                <a:latin typeface="Georgia"/>
                <a:cs typeface="Georgia"/>
              </a:rPr>
              <a:t>'white':'#FFFFFF'}</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15"/>
              </a:spcBef>
            </a:pPr>
            <a:endParaRPr sz="2400">
              <a:latin typeface="Times New Roman"/>
              <a:cs typeface="Times New Roman"/>
            </a:endParaRPr>
          </a:p>
          <a:p>
            <a:pPr marL="12700">
              <a:lnSpc>
                <a:spcPct val="100000"/>
              </a:lnSpc>
            </a:pPr>
            <a:r>
              <a:rPr sz="1800" spc="-30" dirty="0">
                <a:latin typeface="Georgia"/>
                <a:cs typeface="Georgia"/>
              </a:rPr>
              <a:t>for </a:t>
            </a:r>
            <a:r>
              <a:rPr sz="1800" spc="-15" dirty="0">
                <a:latin typeface="Georgia"/>
                <a:cs typeface="Georgia"/>
              </a:rPr>
              <a:t>key </a:t>
            </a:r>
            <a:r>
              <a:rPr sz="1800" spc="-45" dirty="0">
                <a:latin typeface="Georgia"/>
                <a:cs typeface="Georgia"/>
              </a:rPr>
              <a:t>in</a:t>
            </a:r>
            <a:r>
              <a:rPr sz="1800" spc="-55" dirty="0">
                <a:latin typeface="Georgia"/>
                <a:cs typeface="Georgia"/>
              </a:rPr>
              <a:t> </a:t>
            </a:r>
            <a:r>
              <a:rPr sz="1800" spc="-45" dirty="0">
                <a:latin typeface="Georgia"/>
                <a:cs typeface="Georgia"/>
              </a:rPr>
              <a:t>sorted(color_dict):</a:t>
            </a:r>
            <a:endParaRPr sz="1800">
              <a:latin typeface="Georgia"/>
              <a:cs typeface="Georgia"/>
            </a:endParaRPr>
          </a:p>
          <a:p>
            <a:pPr marL="215265">
              <a:lnSpc>
                <a:spcPct val="100000"/>
              </a:lnSpc>
              <a:spcBef>
                <a:spcPts val="1510"/>
              </a:spcBef>
            </a:pPr>
            <a:r>
              <a:rPr sz="1800" spc="-15" dirty="0">
                <a:latin typeface="Georgia"/>
                <a:cs typeface="Georgia"/>
              </a:rPr>
              <a:t>print("%s: </a:t>
            </a:r>
            <a:r>
              <a:rPr sz="1800" spc="20" dirty="0">
                <a:latin typeface="Georgia"/>
                <a:cs typeface="Georgia"/>
              </a:rPr>
              <a:t>%s" </a:t>
            </a:r>
            <a:r>
              <a:rPr sz="1800" spc="130" dirty="0">
                <a:latin typeface="Georgia"/>
                <a:cs typeface="Georgia"/>
              </a:rPr>
              <a:t>% </a:t>
            </a:r>
            <a:r>
              <a:rPr sz="1800" spc="-60" dirty="0">
                <a:latin typeface="Georgia"/>
                <a:cs typeface="Georgia"/>
              </a:rPr>
              <a:t>(key,</a:t>
            </a:r>
            <a:r>
              <a:rPr sz="1800" spc="-240" dirty="0">
                <a:latin typeface="Georgia"/>
                <a:cs typeface="Georgia"/>
              </a:rPr>
              <a:t> </a:t>
            </a:r>
            <a:r>
              <a:rPr sz="1800" spc="-50" dirty="0">
                <a:latin typeface="Georgia"/>
                <a:cs typeface="Georgia"/>
              </a:rPr>
              <a:t>color_dict[key]))</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F92FF144-BE0E-4196-90C6-23B9AA8B8863}"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333246"/>
            <a:ext cx="6201410" cy="263271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25" dirty="0">
                <a:latin typeface="Georgia"/>
                <a:cs typeface="Georgia"/>
              </a:rPr>
              <a:t>convert </a:t>
            </a:r>
            <a:r>
              <a:rPr sz="1800" spc="-40" dirty="0">
                <a:latin typeface="Georgia"/>
                <a:cs typeface="Georgia"/>
              </a:rPr>
              <a:t>radian </a:t>
            </a:r>
            <a:r>
              <a:rPr sz="1800" spc="-20" dirty="0">
                <a:latin typeface="Georgia"/>
                <a:cs typeface="Georgia"/>
              </a:rPr>
              <a:t>to</a:t>
            </a:r>
            <a:r>
              <a:rPr sz="1800" spc="-90" dirty="0">
                <a:latin typeface="Georgia"/>
                <a:cs typeface="Georgia"/>
              </a:rPr>
              <a:t> </a:t>
            </a:r>
            <a:r>
              <a:rPr sz="1800" spc="-30" dirty="0">
                <a:latin typeface="Georgia"/>
                <a:cs typeface="Georgia"/>
              </a:rPr>
              <a:t>degree.</a:t>
            </a:r>
            <a:endParaRPr sz="1800">
              <a:latin typeface="Georgia"/>
              <a:cs typeface="Georgia"/>
            </a:endParaRPr>
          </a:p>
          <a:p>
            <a:pPr marL="12700">
              <a:lnSpc>
                <a:spcPct val="100000"/>
              </a:lnSpc>
              <a:spcBef>
                <a:spcPts val="1510"/>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1515"/>
              </a:spcBef>
            </a:pPr>
            <a:r>
              <a:rPr sz="1800" spc="-20" dirty="0">
                <a:latin typeface="Georgia"/>
                <a:cs typeface="Georgia"/>
              </a:rPr>
              <a:t>pi=22/7</a:t>
            </a:r>
            <a:endParaRPr sz="1800">
              <a:latin typeface="Georgia"/>
              <a:cs typeface="Georgia"/>
            </a:endParaRPr>
          </a:p>
          <a:p>
            <a:pPr marL="12700" marR="2402840">
              <a:lnSpc>
                <a:spcPct val="170000"/>
              </a:lnSpc>
            </a:pPr>
            <a:r>
              <a:rPr sz="1800" spc="-40" dirty="0">
                <a:latin typeface="Georgia"/>
                <a:cs typeface="Georgia"/>
              </a:rPr>
              <a:t>radian </a:t>
            </a:r>
            <a:r>
              <a:rPr sz="1800" spc="-165" dirty="0">
                <a:latin typeface="Georgia"/>
                <a:cs typeface="Georgia"/>
              </a:rPr>
              <a:t>= </a:t>
            </a:r>
            <a:r>
              <a:rPr sz="1800" spc="-35" dirty="0">
                <a:latin typeface="Georgia"/>
                <a:cs typeface="Georgia"/>
              </a:rPr>
              <a:t>float(input("Input </a:t>
            </a:r>
            <a:r>
              <a:rPr sz="1800" spc="-45" dirty="0">
                <a:latin typeface="Georgia"/>
                <a:cs typeface="Georgia"/>
              </a:rPr>
              <a:t>radians: </a:t>
            </a:r>
            <a:r>
              <a:rPr sz="1800" spc="-10" dirty="0">
                <a:latin typeface="Georgia"/>
                <a:cs typeface="Georgia"/>
              </a:rPr>
              <a:t>"))  </a:t>
            </a:r>
            <a:r>
              <a:rPr sz="1800" spc="-15" dirty="0">
                <a:latin typeface="Georgia"/>
                <a:cs typeface="Georgia"/>
              </a:rPr>
              <a:t>degree </a:t>
            </a:r>
            <a:r>
              <a:rPr sz="1800" spc="-165" dirty="0">
                <a:latin typeface="Georgia"/>
                <a:cs typeface="Georgia"/>
              </a:rPr>
              <a:t>= </a:t>
            </a:r>
            <a:r>
              <a:rPr sz="1800" spc="-25" dirty="0">
                <a:latin typeface="Georgia"/>
                <a:cs typeface="Georgia"/>
              </a:rPr>
              <a:t>radian*(180/pi)  </a:t>
            </a:r>
            <a:r>
              <a:rPr sz="1800" spc="-15" dirty="0">
                <a:latin typeface="Georgia"/>
                <a:cs typeface="Georgia"/>
              </a:rPr>
              <a:t>print(degree)</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6D62165B-99A6-4C79-800B-40F3273E803E}"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333246"/>
            <a:ext cx="6201410" cy="263271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25" dirty="0">
                <a:latin typeface="Georgia"/>
                <a:cs typeface="Georgia"/>
              </a:rPr>
              <a:t>convert </a:t>
            </a:r>
            <a:r>
              <a:rPr sz="1800" spc="-15" dirty="0">
                <a:latin typeface="Georgia"/>
                <a:cs typeface="Georgia"/>
              </a:rPr>
              <a:t>degree </a:t>
            </a:r>
            <a:r>
              <a:rPr sz="1800" spc="-20" dirty="0">
                <a:latin typeface="Georgia"/>
                <a:cs typeface="Georgia"/>
              </a:rPr>
              <a:t>to</a:t>
            </a:r>
            <a:r>
              <a:rPr sz="1800" spc="-125" dirty="0">
                <a:latin typeface="Georgia"/>
                <a:cs typeface="Georgia"/>
              </a:rPr>
              <a:t> </a:t>
            </a:r>
            <a:r>
              <a:rPr sz="1800" spc="-50" dirty="0">
                <a:latin typeface="Georgia"/>
                <a:cs typeface="Georgia"/>
              </a:rPr>
              <a:t>radian.</a:t>
            </a:r>
            <a:endParaRPr sz="1800">
              <a:latin typeface="Georgia"/>
              <a:cs typeface="Georgia"/>
            </a:endParaRPr>
          </a:p>
          <a:p>
            <a:pPr marL="12700">
              <a:lnSpc>
                <a:spcPct val="100000"/>
              </a:lnSpc>
              <a:spcBef>
                <a:spcPts val="1510"/>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1515"/>
              </a:spcBef>
            </a:pPr>
            <a:r>
              <a:rPr sz="1800" spc="-20" dirty="0">
                <a:latin typeface="Georgia"/>
                <a:cs typeface="Georgia"/>
              </a:rPr>
              <a:t>pi=22/7</a:t>
            </a:r>
            <a:endParaRPr sz="1800">
              <a:latin typeface="Georgia"/>
              <a:cs typeface="Georgia"/>
            </a:endParaRPr>
          </a:p>
          <a:p>
            <a:pPr marL="12700" marR="2334260">
              <a:lnSpc>
                <a:spcPct val="170000"/>
              </a:lnSpc>
            </a:pPr>
            <a:r>
              <a:rPr sz="1800" spc="-15" dirty="0">
                <a:latin typeface="Georgia"/>
                <a:cs typeface="Georgia"/>
              </a:rPr>
              <a:t>degree </a:t>
            </a:r>
            <a:r>
              <a:rPr sz="1800" spc="-165" dirty="0">
                <a:latin typeface="Georgia"/>
                <a:cs typeface="Georgia"/>
              </a:rPr>
              <a:t>= </a:t>
            </a:r>
            <a:r>
              <a:rPr sz="1800" spc="-35" dirty="0">
                <a:latin typeface="Georgia"/>
                <a:cs typeface="Georgia"/>
              </a:rPr>
              <a:t>float(input("Input </a:t>
            </a:r>
            <a:r>
              <a:rPr sz="1800" spc="-25" dirty="0">
                <a:latin typeface="Georgia"/>
                <a:cs typeface="Georgia"/>
              </a:rPr>
              <a:t>degrees: </a:t>
            </a:r>
            <a:r>
              <a:rPr sz="1800" spc="-10" dirty="0">
                <a:latin typeface="Georgia"/>
                <a:cs typeface="Georgia"/>
              </a:rPr>
              <a:t>"))  </a:t>
            </a:r>
            <a:r>
              <a:rPr sz="1800" spc="-40" dirty="0">
                <a:latin typeface="Georgia"/>
                <a:cs typeface="Georgia"/>
              </a:rPr>
              <a:t>radian </a:t>
            </a:r>
            <a:r>
              <a:rPr sz="1800" spc="-165" dirty="0">
                <a:latin typeface="Georgia"/>
                <a:cs typeface="Georgia"/>
              </a:rPr>
              <a:t>=</a:t>
            </a:r>
            <a:r>
              <a:rPr sz="1800" spc="-25" dirty="0">
                <a:latin typeface="Georgia"/>
                <a:cs typeface="Georgia"/>
              </a:rPr>
              <a:t> </a:t>
            </a:r>
            <a:r>
              <a:rPr sz="1800" spc="-15" dirty="0">
                <a:latin typeface="Georgia"/>
                <a:cs typeface="Georgia"/>
              </a:rPr>
              <a:t>degree*(pi/180)</a:t>
            </a:r>
            <a:endParaRPr sz="1800">
              <a:latin typeface="Georgia"/>
              <a:cs typeface="Georgia"/>
            </a:endParaRPr>
          </a:p>
          <a:p>
            <a:pPr marL="12700">
              <a:lnSpc>
                <a:spcPct val="100000"/>
              </a:lnSpc>
              <a:spcBef>
                <a:spcPts val="1515"/>
              </a:spcBef>
            </a:pPr>
            <a:r>
              <a:rPr sz="1800" spc="-25" dirty="0">
                <a:latin typeface="Georgia"/>
                <a:cs typeface="Georgia"/>
              </a:rPr>
              <a:t>print(radian)</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30E6DF85-05A8-4370-8042-9E08D0158D54}"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333246"/>
            <a:ext cx="6201410" cy="263271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25" dirty="0">
                <a:latin typeface="Georgia"/>
                <a:cs typeface="Georgia"/>
              </a:rPr>
              <a:t>convert </a:t>
            </a:r>
            <a:r>
              <a:rPr sz="1800" spc="-40" dirty="0">
                <a:latin typeface="Georgia"/>
                <a:cs typeface="Georgia"/>
              </a:rPr>
              <a:t>radian </a:t>
            </a:r>
            <a:r>
              <a:rPr sz="1800" spc="-20" dirty="0">
                <a:latin typeface="Georgia"/>
                <a:cs typeface="Georgia"/>
              </a:rPr>
              <a:t>to</a:t>
            </a:r>
            <a:r>
              <a:rPr sz="1800" spc="-90" dirty="0">
                <a:latin typeface="Georgia"/>
                <a:cs typeface="Georgia"/>
              </a:rPr>
              <a:t> </a:t>
            </a:r>
            <a:r>
              <a:rPr sz="1800" spc="-30" dirty="0">
                <a:latin typeface="Georgia"/>
                <a:cs typeface="Georgia"/>
              </a:rPr>
              <a:t>degree.</a:t>
            </a:r>
            <a:endParaRPr sz="1800">
              <a:latin typeface="Georgia"/>
              <a:cs typeface="Georgia"/>
            </a:endParaRPr>
          </a:p>
          <a:p>
            <a:pPr marL="12700">
              <a:lnSpc>
                <a:spcPct val="100000"/>
              </a:lnSpc>
              <a:spcBef>
                <a:spcPts val="1510"/>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1515"/>
              </a:spcBef>
            </a:pPr>
            <a:r>
              <a:rPr sz="1800" spc="-20" dirty="0">
                <a:latin typeface="Georgia"/>
                <a:cs typeface="Georgia"/>
              </a:rPr>
              <a:t>pi=22/7</a:t>
            </a:r>
            <a:endParaRPr sz="1800">
              <a:latin typeface="Georgia"/>
              <a:cs typeface="Georgia"/>
            </a:endParaRPr>
          </a:p>
          <a:p>
            <a:pPr marL="12700" marR="2402840">
              <a:lnSpc>
                <a:spcPct val="170000"/>
              </a:lnSpc>
            </a:pPr>
            <a:r>
              <a:rPr sz="1800" spc="-40" dirty="0">
                <a:latin typeface="Georgia"/>
                <a:cs typeface="Georgia"/>
              </a:rPr>
              <a:t>radian </a:t>
            </a:r>
            <a:r>
              <a:rPr sz="1800" spc="-165" dirty="0">
                <a:latin typeface="Georgia"/>
                <a:cs typeface="Georgia"/>
              </a:rPr>
              <a:t>= </a:t>
            </a:r>
            <a:r>
              <a:rPr sz="1800" spc="-35" dirty="0">
                <a:latin typeface="Georgia"/>
                <a:cs typeface="Georgia"/>
              </a:rPr>
              <a:t>float(input("Input </a:t>
            </a:r>
            <a:r>
              <a:rPr sz="1800" spc="-45" dirty="0">
                <a:latin typeface="Georgia"/>
                <a:cs typeface="Georgia"/>
              </a:rPr>
              <a:t>radians: </a:t>
            </a:r>
            <a:r>
              <a:rPr sz="1800" spc="-10" dirty="0">
                <a:latin typeface="Georgia"/>
                <a:cs typeface="Georgia"/>
              </a:rPr>
              <a:t>"))  </a:t>
            </a:r>
            <a:r>
              <a:rPr sz="1800" spc="-15" dirty="0">
                <a:latin typeface="Georgia"/>
                <a:cs typeface="Georgia"/>
              </a:rPr>
              <a:t>degree </a:t>
            </a:r>
            <a:r>
              <a:rPr sz="1800" spc="-165" dirty="0">
                <a:latin typeface="Georgia"/>
                <a:cs typeface="Georgia"/>
              </a:rPr>
              <a:t>= </a:t>
            </a:r>
            <a:r>
              <a:rPr sz="1800" spc="-25" dirty="0">
                <a:latin typeface="Georgia"/>
                <a:cs typeface="Georgia"/>
              </a:rPr>
              <a:t>radian*(180/pi)  </a:t>
            </a:r>
            <a:r>
              <a:rPr sz="1800" spc="-15" dirty="0">
                <a:latin typeface="Georgia"/>
                <a:cs typeface="Georgia"/>
              </a:rPr>
              <a:t>print(degree)</a:t>
            </a:r>
            <a:endParaRPr sz="1800">
              <a:latin typeface="Georgia"/>
              <a:cs typeface="Georgia"/>
            </a:endParaRPr>
          </a:p>
        </p:txBody>
      </p:sp>
      <p:sp>
        <p:nvSpPr>
          <p:cNvPr id="4" name="object 4"/>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49A8C7DD-2128-4D86-A238-958D2D857581}"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Iterators</a:t>
            </a:r>
            <a:endParaRPr lang="en-IN" dirty="0"/>
          </a:p>
        </p:txBody>
      </p:sp>
      <p:sp>
        <p:nvSpPr>
          <p:cNvPr id="3" name="Content Placeholder 2"/>
          <p:cNvSpPr>
            <a:spLocks noGrp="1"/>
          </p:cNvSpPr>
          <p:nvPr>
            <p:ph idx="1"/>
          </p:nvPr>
        </p:nvSpPr>
        <p:spPr>
          <a:xfrm>
            <a:off x="457200" y="1646237"/>
            <a:ext cx="8229600" cy="4525963"/>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Iterator in python is an object that is used to iterate over </a:t>
            </a:r>
            <a:r>
              <a:rPr lang="en-US" dirty="0" err="1">
                <a:latin typeface="Times New Roman" panose="02020603050405020304" pitchFamily="18" charset="0"/>
                <a:cs typeface="Times New Roman" panose="02020603050405020304" pitchFamily="18" charset="0"/>
              </a:rPr>
              <a:t>iterable</a:t>
            </a:r>
            <a:r>
              <a:rPr lang="en-US" dirty="0">
                <a:latin typeface="Times New Roman" panose="02020603050405020304" pitchFamily="18" charset="0"/>
                <a:cs typeface="Times New Roman" panose="02020603050405020304" pitchFamily="18" charset="0"/>
              </a:rPr>
              <a:t> objects like lists, tuples, </a:t>
            </a:r>
            <a:r>
              <a:rPr lang="en-US" dirty="0" err="1">
                <a:latin typeface="Times New Roman" panose="02020603050405020304" pitchFamily="18" charset="0"/>
                <a:cs typeface="Times New Roman" panose="02020603050405020304" pitchFamily="18" charset="0"/>
              </a:rPr>
              <a:t>dicts</a:t>
            </a:r>
            <a:r>
              <a:rPr lang="en-US" dirty="0">
                <a:latin typeface="Times New Roman" panose="02020603050405020304" pitchFamily="18" charset="0"/>
                <a:cs typeface="Times New Roman" panose="02020603050405020304" pitchFamily="18" charset="0"/>
              </a:rPr>
              <a:t>, and sets.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iterator object is initialized using the </a:t>
            </a:r>
            <a:r>
              <a:rPr lang="en-US" b="1" dirty="0" err="1">
                <a:latin typeface="Times New Roman" panose="02020603050405020304" pitchFamily="18" charset="0"/>
                <a:cs typeface="Times New Roman" panose="02020603050405020304" pitchFamily="18" charset="0"/>
              </a:rPr>
              <a:t>iter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It uses the </a:t>
            </a:r>
            <a:r>
              <a:rPr lang="en-US" b="1" dirty="0">
                <a:latin typeface="Times New Roman" panose="02020603050405020304" pitchFamily="18" charset="0"/>
                <a:cs typeface="Times New Roman" panose="02020603050405020304" pitchFamily="18" charset="0"/>
              </a:rPr>
              <a:t>next()</a:t>
            </a:r>
            <a:r>
              <a:rPr lang="en-US" dirty="0">
                <a:latin typeface="Times New Roman" panose="02020603050405020304" pitchFamily="18" charset="0"/>
                <a:cs typeface="Times New Roman" panose="02020603050405020304" pitchFamily="18" charset="0"/>
              </a:rPr>
              <a:t> method for iteration</a:t>
            </a:r>
            <a:r>
              <a:rPr lang="en-US" dirty="0" smtClean="0">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dirty="0">
                <a:solidFill>
                  <a:srgbClr val="DC143C"/>
                </a:solidFill>
                <a:latin typeface="Times New Roman" panose="02020603050405020304" pitchFamily="18" charset="0"/>
                <a:cs typeface="Times New Roman" panose="02020603050405020304" pitchFamily="18" charset="0"/>
              </a:rPr>
              <a:t>__</a:t>
            </a:r>
            <a:r>
              <a:rPr lang="en-US" altLang="en-US" dirty="0" err="1">
                <a:solidFill>
                  <a:srgbClr val="DC143C"/>
                </a:solidFill>
                <a:latin typeface="Times New Roman" panose="02020603050405020304" pitchFamily="18" charset="0"/>
                <a:cs typeface="Times New Roman" panose="02020603050405020304" pitchFamily="18" charset="0"/>
              </a:rPr>
              <a:t>iter</a:t>
            </a:r>
            <a:r>
              <a:rPr lang="en-US" altLang="en-US" dirty="0">
                <a:solidFill>
                  <a:srgbClr val="DC143C"/>
                </a:solidFill>
                <a:latin typeface="Times New Roman" panose="02020603050405020304" pitchFamily="18" charset="0"/>
                <a:cs typeface="Times New Roman" panose="02020603050405020304" pitchFamily="18" charset="0"/>
              </a:rPr>
              <a:t>__()</a:t>
            </a:r>
            <a:r>
              <a:rPr lang="en-US" altLang="en-US" dirty="0">
                <a:solidFill>
                  <a:srgbClr val="000000"/>
                </a:solidFill>
                <a:latin typeface="Times New Roman" panose="02020603050405020304" pitchFamily="18" charset="0"/>
                <a:cs typeface="Times New Roman" panose="02020603050405020304" pitchFamily="18" charset="0"/>
              </a:rPr>
              <a:t> method acts similar, you can do operations (initializing etc.), but must always return the iterator object itself.</a:t>
            </a:r>
            <a:endParaRPr lang="en-US" altLang="en-US" sz="18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dirty="0">
                <a:solidFill>
                  <a:srgbClr val="DC143C"/>
                </a:solidFill>
                <a:latin typeface="Times New Roman" panose="02020603050405020304" pitchFamily="18" charset="0"/>
                <a:cs typeface="Times New Roman" panose="02020603050405020304" pitchFamily="18" charset="0"/>
              </a:rPr>
              <a:t>__next__()</a:t>
            </a:r>
            <a:r>
              <a:rPr lang="en-US" altLang="en-US" dirty="0">
                <a:solidFill>
                  <a:srgbClr val="000000"/>
                </a:solidFill>
                <a:latin typeface="Times New Roman" panose="02020603050405020304" pitchFamily="18" charset="0"/>
                <a:cs typeface="Times New Roman" panose="02020603050405020304" pitchFamily="18" charset="0"/>
              </a:rPr>
              <a:t> method also allows you to do operations, and must return the next item in the sequence</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147</a:t>
            </a:fld>
            <a:endParaRPr lang="en-US"/>
          </a:p>
        </p:txBody>
      </p:sp>
      <p:sp>
        <p:nvSpPr>
          <p:cNvPr id="6" name="Rectangle 1"/>
          <p:cNvSpPr>
            <a:spLocks noChangeArrowheads="1"/>
          </p:cNvSpPr>
          <p:nvPr/>
        </p:nvSpPr>
        <p:spPr bwMode="auto">
          <a:xfrm>
            <a:off x="0" y="97795"/>
            <a:ext cx="235962"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87587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514350" indent="-514350" fontAlgn="base">
              <a:buFont typeface="+mj-lt"/>
              <a:buAutoNum type="arabicPeriod"/>
            </a:pPr>
            <a:r>
              <a:rPr lang="en-US" b="1" dirty="0"/>
              <a:t>__</a:t>
            </a:r>
            <a:r>
              <a:rPr lang="en-US" b="1" dirty="0" err="1"/>
              <a:t>iter</a:t>
            </a:r>
            <a:r>
              <a:rPr lang="en-US" b="1" dirty="0"/>
              <a:t>(</a:t>
            </a:r>
            <a:r>
              <a:rPr lang="en-US" b="1" dirty="0" err="1"/>
              <a:t>iterable</a:t>
            </a:r>
            <a:r>
              <a:rPr lang="en-US" b="1" dirty="0"/>
              <a:t>)__</a:t>
            </a:r>
            <a:r>
              <a:rPr lang="en-US" dirty="0"/>
              <a:t> method that is called for the initialization of an iterator. This returns an iterator </a:t>
            </a:r>
            <a:r>
              <a:rPr lang="en-US" dirty="0" smtClean="0"/>
              <a:t>object</a:t>
            </a:r>
          </a:p>
          <a:p>
            <a:pPr marL="514350" indent="-514350" fontAlgn="base">
              <a:buFont typeface="+mj-lt"/>
              <a:buAutoNum type="arabicPeriod"/>
            </a:pPr>
            <a:endParaRPr lang="en-US" dirty="0"/>
          </a:p>
          <a:p>
            <a:pPr marL="514350" indent="-514350" fontAlgn="base">
              <a:buFont typeface="+mj-lt"/>
              <a:buAutoNum type="arabicPeriod"/>
            </a:pPr>
            <a:r>
              <a:rPr lang="en-US" b="1" dirty="0"/>
              <a:t>next ( __next__ in Python 3)</a:t>
            </a:r>
            <a:r>
              <a:rPr lang="en-US" dirty="0"/>
              <a:t> The next method returns the next value for the </a:t>
            </a:r>
            <a:r>
              <a:rPr lang="en-US" dirty="0" err="1"/>
              <a:t>iterable</a:t>
            </a:r>
            <a:r>
              <a:rPr lang="en-US" dirty="0"/>
              <a:t>. When we use a for loop to traverse any </a:t>
            </a:r>
            <a:r>
              <a:rPr lang="en-US" dirty="0" err="1"/>
              <a:t>iterable</a:t>
            </a:r>
            <a:r>
              <a:rPr lang="en-US" dirty="0"/>
              <a:t> object, internally it uses the </a:t>
            </a:r>
            <a:r>
              <a:rPr lang="en-US" dirty="0" err="1"/>
              <a:t>iter</a:t>
            </a:r>
            <a:r>
              <a:rPr lang="en-US" dirty="0"/>
              <a:t>() method to get an iterator object which further uses next() method to iterate over. This method raises a </a:t>
            </a:r>
            <a:r>
              <a:rPr lang="en-US" dirty="0" err="1"/>
              <a:t>StopIteration</a:t>
            </a:r>
            <a:r>
              <a:rPr lang="en-US" dirty="0"/>
              <a:t> to signal the end of the iteration.</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148</a:t>
            </a:fld>
            <a:endParaRPr lang="en-US"/>
          </a:p>
        </p:txBody>
      </p:sp>
    </p:spTree>
    <p:extLst>
      <p:ext uri="{BB962C8B-B14F-4D97-AF65-F5344CB8AC3E}">
        <p14:creationId xmlns:p14="http://schemas.microsoft.com/office/powerpoint/2010/main" val="26879057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pPr marL="0" indent="0">
              <a:buNone/>
            </a:pPr>
            <a:r>
              <a:rPr lang="en-US" dirty="0" err="1"/>
              <a:t>num</a:t>
            </a:r>
            <a:r>
              <a:rPr lang="en-US" dirty="0"/>
              <a:t> = [10,20,30,40</a:t>
            </a:r>
            <a:r>
              <a:rPr lang="en-US" dirty="0" smtClean="0"/>
              <a:t>]</a:t>
            </a:r>
          </a:p>
          <a:p>
            <a:pPr marL="0" indent="0">
              <a:buNone/>
            </a:pPr>
            <a:r>
              <a:rPr lang="en-US" dirty="0" smtClean="0"/>
              <a:t>It=</a:t>
            </a:r>
            <a:r>
              <a:rPr lang="en-US" dirty="0" err="1" smtClean="0"/>
              <a:t>iter</a:t>
            </a:r>
            <a:r>
              <a:rPr lang="en-US" dirty="0" smtClean="0"/>
              <a:t>(</a:t>
            </a:r>
            <a:r>
              <a:rPr lang="en-US" dirty="0" err="1" smtClean="0"/>
              <a:t>num</a:t>
            </a:r>
            <a:r>
              <a:rPr lang="en-US" dirty="0" smtClean="0"/>
              <a:t>)</a:t>
            </a:r>
          </a:p>
          <a:p>
            <a:pPr marL="0" indent="0">
              <a:buNone/>
            </a:pPr>
            <a:r>
              <a:rPr lang="en-US" dirty="0" smtClean="0"/>
              <a:t>print(</a:t>
            </a:r>
            <a:r>
              <a:rPr lang="en-US" dirty="0" err="1" smtClean="0"/>
              <a:t>it</a:t>
            </a:r>
            <a:r>
              <a:rPr lang="en-US" dirty="0" err="1"/>
              <a:t>.__next</a:t>
            </a:r>
            <a:r>
              <a:rPr lang="en-US" dirty="0" smtClean="0"/>
              <a:t>__())</a:t>
            </a:r>
          </a:p>
          <a:p>
            <a:pPr marL="0" indent="0">
              <a:buNone/>
            </a:pPr>
            <a:r>
              <a:rPr lang="en-US" dirty="0" smtClean="0"/>
              <a:t>print(</a:t>
            </a:r>
            <a:r>
              <a:rPr lang="en-US" dirty="0" err="1" smtClean="0"/>
              <a:t>it</a:t>
            </a:r>
            <a:r>
              <a:rPr lang="en-US" dirty="0" err="1"/>
              <a:t>.__next</a:t>
            </a:r>
            <a:r>
              <a:rPr lang="en-US" dirty="0" smtClean="0"/>
              <a:t>__())</a:t>
            </a:r>
          </a:p>
          <a:p>
            <a:pPr marL="0" indent="0">
              <a:buNone/>
            </a:pPr>
            <a:r>
              <a:rPr lang="en-US" dirty="0" smtClean="0"/>
              <a:t># or</a:t>
            </a:r>
          </a:p>
          <a:p>
            <a:pPr marL="0" indent="0">
              <a:buNone/>
            </a:pPr>
            <a:r>
              <a:rPr lang="en-US" dirty="0" smtClean="0"/>
              <a:t>print(next(it))</a:t>
            </a:r>
          </a:p>
          <a:p>
            <a:pPr marL="0" indent="0">
              <a:buNone/>
            </a:pPr>
            <a:r>
              <a:rPr lang="en-US" dirty="0" smtClean="0"/>
              <a:t>print(next(it</a:t>
            </a:r>
            <a:r>
              <a:rPr lang="en-US" dirty="0"/>
              <a:t>))</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149</a:t>
            </a:fld>
            <a:endParaRPr lang="en-US"/>
          </a:p>
        </p:txBody>
      </p:sp>
    </p:spTree>
    <p:extLst>
      <p:ext uri="{BB962C8B-B14F-4D97-AF65-F5344CB8AC3E}">
        <p14:creationId xmlns:p14="http://schemas.microsoft.com/office/powerpoint/2010/main" val="386460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587" y="1366774"/>
            <a:ext cx="8839200" cy="4385945"/>
          </a:xfrm>
          <a:prstGeom prst="rect">
            <a:avLst/>
          </a:prstGeom>
        </p:spPr>
        <p:txBody>
          <a:bodyPr vert="horz" wrap="square" lIns="0" tIns="13335" rIns="0" bIns="0" rtlCol="0">
            <a:spAutoFit/>
          </a:bodyPr>
          <a:lstStyle/>
          <a:p>
            <a:pPr marL="12700">
              <a:lnSpc>
                <a:spcPct val="100000"/>
              </a:lnSpc>
              <a:spcBef>
                <a:spcPts val="105"/>
              </a:spcBef>
            </a:pPr>
            <a:r>
              <a:rPr sz="2000" b="1" spc="-165" dirty="0">
                <a:latin typeface="Georgia"/>
                <a:cs typeface="Georgia"/>
              </a:rPr>
              <a:t>Windows</a:t>
            </a:r>
            <a:r>
              <a:rPr sz="2000" b="1" spc="-110" dirty="0">
                <a:latin typeface="Georgia"/>
                <a:cs typeface="Georgia"/>
              </a:rPr>
              <a:t> </a:t>
            </a:r>
            <a:r>
              <a:rPr sz="2000" b="1" spc="-120" dirty="0">
                <a:latin typeface="Georgia"/>
                <a:cs typeface="Georgia"/>
              </a:rPr>
              <a:t>Installation</a:t>
            </a:r>
            <a:endParaRPr sz="2000">
              <a:latin typeface="Georgia"/>
              <a:cs typeface="Georgia"/>
            </a:endParaRPr>
          </a:p>
          <a:p>
            <a:pPr>
              <a:lnSpc>
                <a:spcPct val="100000"/>
              </a:lnSpc>
              <a:spcBef>
                <a:spcPts val="5"/>
              </a:spcBef>
            </a:pPr>
            <a:endParaRPr sz="2500">
              <a:latin typeface="Times New Roman"/>
              <a:cs typeface="Times New Roman"/>
            </a:endParaRPr>
          </a:p>
          <a:p>
            <a:pPr marL="355600" indent="-342900">
              <a:lnSpc>
                <a:spcPct val="100000"/>
              </a:lnSpc>
              <a:buFont typeface="Arial"/>
              <a:buChar char="•"/>
              <a:tabLst>
                <a:tab pos="354965" algn="l"/>
                <a:tab pos="355600" algn="l"/>
              </a:tabLst>
            </a:pPr>
            <a:r>
              <a:rPr sz="2000" spc="-70" dirty="0">
                <a:latin typeface="Georgia"/>
                <a:cs typeface="Georgia"/>
              </a:rPr>
              <a:t>Open </a:t>
            </a:r>
            <a:r>
              <a:rPr sz="2000" spc="-30" dirty="0">
                <a:latin typeface="Georgia"/>
                <a:cs typeface="Georgia"/>
              </a:rPr>
              <a:t>a </a:t>
            </a:r>
            <a:r>
              <a:rPr sz="2000" spc="-85" dirty="0">
                <a:latin typeface="Georgia"/>
                <a:cs typeface="Georgia"/>
              </a:rPr>
              <a:t>Web </a:t>
            </a:r>
            <a:r>
              <a:rPr sz="2000" dirty="0">
                <a:latin typeface="Georgia"/>
                <a:cs typeface="Georgia"/>
              </a:rPr>
              <a:t>browser </a:t>
            </a:r>
            <a:r>
              <a:rPr sz="2000" spc="-50" dirty="0">
                <a:latin typeface="Georgia"/>
                <a:cs typeface="Georgia"/>
              </a:rPr>
              <a:t>and </a:t>
            </a:r>
            <a:r>
              <a:rPr sz="2000" spc="-25" dirty="0">
                <a:latin typeface="Georgia"/>
                <a:cs typeface="Georgia"/>
              </a:rPr>
              <a:t>go </a:t>
            </a:r>
            <a:r>
              <a:rPr sz="2000" spc="-20" dirty="0">
                <a:latin typeface="Georgia"/>
                <a:cs typeface="Georgia"/>
              </a:rPr>
              <a:t>to</a:t>
            </a:r>
            <a:r>
              <a:rPr sz="2000" spc="-120" dirty="0">
                <a:solidFill>
                  <a:srgbClr val="0000FF"/>
                </a:solidFill>
                <a:latin typeface="Georgia"/>
                <a:cs typeface="Georgia"/>
              </a:rPr>
              <a:t> </a:t>
            </a:r>
            <a:r>
              <a:rPr sz="2000" u="heavy" spc="-25" dirty="0">
                <a:solidFill>
                  <a:srgbClr val="0000FF"/>
                </a:solidFill>
                <a:uFill>
                  <a:solidFill>
                    <a:srgbClr val="0000FF"/>
                  </a:solidFill>
                </a:uFill>
                <a:latin typeface="Georgia"/>
                <a:cs typeface="Georgia"/>
                <a:hlinkClick r:id="rId2"/>
              </a:rPr>
              <a:t>http://www.python.org/downloads/</a:t>
            </a:r>
            <a:endParaRPr sz="2000">
              <a:latin typeface="Georgia"/>
              <a:cs typeface="Georgia"/>
            </a:endParaRPr>
          </a:p>
          <a:p>
            <a:pPr>
              <a:lnSpc>
                <a:spcPct val="100000"/>
              </a:lnSpc>
              <a:spcBef>
                <a:spcPts val="45"/>
              </a:spcBef>
              <a:buFont typeface="Arial"/>
              <a:buChar char="•"/>
            </a:pPr>
            <a:endParaRPr sz="2700">
              <a:latin typeface="Times New Roman"/>
              <a:cs typeface="Times New Roman"/>
            </a:endParaRPr>
          </a:p>
          <a:p>
            <a:pPr marL="355600" marR="5080" indent="-342900" algn="just">
              <a:lnSpc>
                <a:spcPts val="2160"/>
              </a:lnSpc>
              <a:spcBef>
                <a:spcPts val="5"/>
              </a:spcBef>
              <a:buFont typeface="Arial"/>
              <a:buChar char="•"/>
              <a:tabLst>
                <a:tab pos="355600" algn="l"/>
              </a:tabLst>
            </a:pPr>
            <a:r>
              <a:rPr sz="2000" spc="-40" dirty="0">
                <a:latin typeface="Georgia"/>
                <a:cs typeface="Georgia"/>
              </a:rPr>
              <a:t>Follow </a:t>
            </a:r>
            <a:r>
              <a:rPr sz="2000" spc="-25" dirty="0">
                <a:latin typeface="Georgia"/>
                <a:cs typeface="Georgia"/>
              </a:rPr>
              <a:t>the </a:t>
            </a:r>
            <a:r>
              <a:rPr sz="2000" spc="-50" dirty="0">
                <a:latin typeface="Georgia"/>
                <a:cs typeface="Georgia"/>
              </a:rPr>
              <a:t>link </a:t>
            </a:r>
            <a:r>
              <a:rPr sz="2000" spc="-30" dirty="0">
                <a:latin typeface="Georgia"/>
                <a:cs typeface="Georgia"/>
              </a:rPr>
              <a:t>for </a:t>
            </a:r>
            <a:r>
              <a:rPr sz="2000" spc="-25" dirty="0">
                <a:latin typeface="Georgia"/>
                <a:cs typeface="Georgia"/>
              </a:rPr>
              <a:t>the </a:t>
            </a:r>
            <a:r>
              <a:rPr sz="2000" spc="-35" dirty="0">
                <a:latin typeface="Georgia"/>
                <a:cs typeface="Georgia"/>
              </a:rPr>
              <a:t>Windows </a:t>
            </a:r>
            <a:r>
              <a:rPr sz="2000" spc="-30" dirty="0">
                <a:latin typeface="Georgia"/>
                <a:cs typeface="Georgia"/>
              </a:rPr>
              <a:t>installer </a:t>
            </a:r>
            <a:r>
              <a:rPr sz="2000" spc="-80" dirty="0">
                <a:latin typeface="Georgia"/>
                <a:cs typeface="Georgia"/>
              </a:rPr>
              <a:t>python-XYZ.msi </a:t>
            </a:r>
            <a:r>
              <a:rPr sz="2000" spc="-25" dirty="0">
                <a:latin typeface="Georgia"/>
                <a:cs typeface="Georgia"/>
              </a:rPr>
              <a:t>file </a:t>
            </a:r>
            <a:r>
              <a:rPr sz="2000" spc="-5" dirty="0">
                <a:latin typeface="Georgia"/>
                <a:cs typeface="Georgia"/>
              </a:rPr>
              <a:t>where </a:t>
            </a:r>
            <a:r>
              <a:rPr sz="2000" spc="-175" dirty="0">
                <a:latin typeface="Georgia"/>
                <a:cs typeface="Georgia"/>
              </a:rPr>
              <a:t>XYZ </a:t>
            </a:r>
            <a:r>
              <a:rPr sz="2000" spc="-30" dirty="0">
                <a:latin typeface="Georgia"/>
                <a:cs typeface="Georgia"/>
              </a:rPr>
              <a:t>is </a:t>
            </a:r>
            <a:r>
              <a:rPr sz="2000" spc="-20" dirty="0">
                <a:latin typeface="Georgia"/>
                <a:cs typeface="Georgia"/>
              </a:rPr>
              <a:t>the  version </a:t>
            </a:r>
            <a:r>
              <a:rPr sz="2000" spc="-25" dirty="0">
                <a:latin typeface="Georgia"/>
                <a:cs typeface="Georgia"/>
              </a:rPr>
              <a:t>you need </a:t>
            </a:r>
            <a:r>
              <a:rPr sz="2000" spc="-20" dirty="0">
                <a:latin typeface="Georgia"/>
                <a:cs typeface="Georgia"/>
              </a:rPr>
              <a:t>to</a:t>
            </a:r>
            <a:r>
              <a:rPr sz="2000" spc="-150" dirty="0">
                <a:latin typeface="Georgia"/>
                <a:cs typeface="Georgia"/>
              </a:rPr>
              <a:t> </a:t>
            </a:r>
            <a:r>
              <a:rPr sz="2000" spc="-45" dirty="0">
                <a:latin typeface="Georgia"/>
                <a:cs typeface="Georgia"/>
              </a:rPr>
              <a:t>install.</a:t>
            </a:r>
            <a:endParaRPr sz="2000">
              <a:latin typeface="Georgia"/>
              <a:cs typeface="Georgia"/>
            </a:endParaRPr>
          </a:p>
          <a:p>
            <a:pPr>
              <a:lnSpc>
                <a:spcPct val="100000"/>
              </a:lnSpc>
              <a:spcBef>
                <a:spcPts val="15"/>
              </a:spcBef>
              <a:buFont typeface="Arial"/>
              <a:buChar char="•"/>
            </a:pPr>
            <a:endParaRPr sz="2700">
              <a:latin typeface="Times New Roman"/>
              <a:cs typeface="Times New Roman"/>
            </a:endParaRPr>
          </a:p>
          <a:p>
            <a:pPr marL="355600" marR="5715" indent="-342900" algn="just">
              <a:lnSpc>
                <a:spcPts val="2160"/>
              </a:lnSpc>
              <a:buFont typeface="Arial"/>
              <a:buChar char="•"/>
              <a:tabLst>
                <a:tab pos="355600" algn="l"/>
              </a:tabLst>
            </a:pPr>
            <a:r>
              <a:rPr sz="2000" spc="-114" dirty="0">
                <a:latin typeface="Georgia"/>
                <a:cs typeface="Georgia"/>
              </a:rPr>
              <a:t>To </a:t>
            </a:r>
            <a:r>
              <a:rPr sz="2000" spc="-20" dirty="0">
                <a:latin typeface="Georgia"/>
                <a:cs typeface="Georgia"/>
              </a:rPr>
              <a:t>use </a:t>
            </a:r>
            <a:r>
              <a:rPr sz="2000" spc="-30" dirty="0">
                <a:latin typeface="Georgia"/>
                <a:cs typeface="Georgia"/>
              </a:rPr>
              <a:t>this installer </a:t>
            </a:r>
            <a:r>
              <a:rPr sz="2000" spc="-85" dirty="0">
                <a:latin typeface="Georgia"/>
                <a:cs typeface="Georgia"/>
              </a:rPr>
              <a:t>python-XYZ.msi, </a:t>
            </a:r>
            <a:r>
              <a:rPr sz="2000" spc="-25" dirty="0">
                <a:latin typeface="Georgia"/>
                <a:cs typeface="Georgia"/>
              </a:rPr>
              <a:t>the </a:t>
            </a:r>
            <a:r>
              <a:rPr sz="2000" spc="-35" dirty="0">
                <a:latin typeface="Georgia"/>
                <a:cs typeface="Georgia"/>
              </a:rPr>
              <a:t>Windows </a:t>
            </a:r>
            <a:r>
              <a:rPr sz="2000" spc="-25" dirty="0">
                <a:latin typeface="Georgia"/>
                <a:cs typeface="Georgia"/>
              </a:rPr>
              <a:t>system </a:t>
            </a:r>
            <a:r>
              <a:rPr sz="2000" spc="-45" dirty="0">
                <a:latin typeface="Georgia"/>
                <a:cs typeface="Georgia"/>
              </a:rPr>
              <a:t>must </a:t>
            </a:r>
            <a:r>
              <a:rPr sz="2000" spc="-25" dirty="0">
                <a:latin typeface="Georgia"/>
                <a:cs typeface="Georgia"/>
              </a:rPr>
              <a:t>support  </a:t>
            </a:r>
            <a:r>
              <a:rPr sz="2000" spc="-50" dirty="0">
                <a:latin typeface="Georgia"/>
                <a:cs typeface="Georgia"/>
              </a:rPr>
              <a:t>Microsoft </a:t>
            </a:r>
            <a:r>
              <a:rPr sz="2000" spc="-40" dirty="0">
                <a:latin typeface="Georgia"/>
                <a:cs typeface="Georgia"/>
              </a:rPr>
              <a:t>Installer </a:t>
            </a:r>
            <a:r>
              <a:rPr sz="2000" spc="-100" dirty="0">
                <a:latin typeface="Georgia"/>
                <a:cs typeface="Georgia"/>
              </a:rPr>
              <a:t>2.0. </a:t>
            </a:r>
            <a:r>
              <a:rPr sz="2000" spc="-55" dirty="0">
                <a:latin typeface="Georgia"/>
                <a:cs typeface="Georgia"/>
              </a:rPr>
              <a:t>Save </a:t>
            </a:r>
            <a:r>
              <a:rPr sz="2000" spc="-20" dirty="0">
                <a:latin typeface="Georgia"/>
                <a:cs typeface="Georgia"/>
              </a:rPr>
              <a:t>the </a:t>
            </a:r>
            <a:r>
              <a:rPr sz="2000" spc="-30" dirty="0">
                <a:latin typeface="Georgia"/>
                <a:cs typeface="Georgia"/>
              </a:rPr>
              <a:t>installer </a:t>
            </a:r>
            <a:r>
              <a:rPr sz="2000" spc="-25" dirty="0">
                <a:latin typeface="Georgia"/>
                <a:cs typeface="Georgia"/>
              </a:rPr>
              <a:t>file to </a:t>
            </a:r>
            <a:r>
              <a:rPr sz="2000" spc="-20" dirty="0">
                <a:latin typeface="Georgia"/>
                <a:cs typeface="Georgia"/>
              </a:rPr>
              <a:t>your </a:t>
            </a:r>
            <a:r>
              <a:rPr sz="2000" spc="-30" dirty="0">
                <a:latin typeface="Georgia"/>
                <a:cs typeface="Georgia"/>
              </a:rPr>
              <a:t>local </a:t>
            </a:r>
            <a:r>
              <a:rPr sz="2000" spc="-45" dirty="0">
                <a:latin typeface="Georgia"/>
                <a:cs typeface="Georgia"/>
              </a:rPr>
              <a:t>machine </a:t>
            </a:r>
            <a:r>
              <a:rPr sz="2000" spc="-50" dirty="0">
                <a:latin typeface="Georgia"/>
                <a:cs typeface="Georgia"/>
              </a:rPr>
              <a:t>and </a:t>
            </a:r>
            <a:r>
              <a:rPr sz="2000" spc="-40" dirty="0">
                <a:latin typeface="Georgia"/>
                <a:cs typeface="Georgia"/>
              </a:rPr>
              <a:t>then  run </a:t>
            </a:r>
            <a:r>
              <a:rPr sz="2000" spc="-25" dirty="0">
                <a:latin typeface="Georgia"/>
                <a:cs typeface="Georgia"/>
              </a:rPr>
              <a:t>it </a:t>
            </a:r>
            <a:r>
              <a:rPr sz="2000" spc="-20" dirty="0">
                <a:latin typeface="Georgia"/>
                <a:cs typeface="Georgia"/>
              </a:rPr>
              <a:t>to </a:t>
            </a:r>
            <a:r>
              <a:rPr sz="2000" spc="-45" dirty="0">
                <a:latin typeface="Georgia"/>
                <a:cs typeface="Georgia"/>
              </a:rPr>
              <a:t>find </a:t>
            </a:r>
            <a:r>
              <a:rPr sz="2000" spc="-25" dirty="0">
                <a:latin typeface="Georgia"/>
                <a:cs typeface="Georgia"/>
              </a:rPr>
              <a:t>out </a:t>
            </a:r>
            <a:r>
              <a:rPr sz="2000" spc="-40" dirty="0">
                <a:latin typeface="Georgia"/>
                <a:cs typeface="Georgia"/>
              </a:rPr>
              <a:t>if </a:t>
            </a:r>
            <a:r>
              <a:rPr sz="2000" spc="-20" dirty="0">
                <a:latin typeface="Georgia"/>
                <a:cs typeface="Georgia"/>
              </a:rPr>
              <a:t>your </a:t>
            </a:r>
            <a:r>
              <a:rPr sz="2000" spc="-45" dirty="0">
                <a:latin typeface="Georgia"/>
                <a:cs typeface="Georgia"/>
              </a:rPr>
              <a:t>machine </a:t>
            </a:r>
            <a:r>
              <a:rPr sz="2000" spc="-15" dirty="0">
                <a:latin typeface="Georgia"/>
                <a:cs typeface="Georgia"/>
              </a:rPr>
              <a:t>supports</a:t>
            </a:r>
            <a:r>
              <a:rPr sz="2000" spc="-305" dirty="0">
                <a:latin typeface="Georgia"/>
                <a:cs typeface="Georgia"/>
              </a:rPr>
              <a:t> </a:t>
            </a:r>
            <a:r>
              <a:rPr sz="2000" spc="-155" dirty="0">
                <a:latin typeface="Georgia"/>
                <a:cs typeface="Georgia"/>
              </a:rPr>
              <a:t>MSI.</a:t>
            </a:r>
            <a:endParaRPr sz="2000">
              <a:latin typeface="Georgia"/>
              <a:cs typeface="Georgia"/>
            </a:endParaRPr>
          </a:p>
          <a:p>
            <a:pPr>
              <a:lnSpc>
                <a:spcPct val="100000"/>
              </a:lnSpc>
              <a:spcBef>
                <a:spcPts val="40"/>
              </a:spcBef>
              <a:buFont typeface="Arial"/>
              <a:buChar char="•"/>
            </a:pPr>
            <a:endParaRPr sz="2650">
              <a:latin typeface="Times New Roman"/>
              <a:cs typeface="Times New Roman"/>
            </a:endParaRPr>
          </a:p>
          <a:p>
            <a:pPr marL="355600" marR="8255" indent="-342900" algn="just">
              <a:lnSpc>
                <a:spcPct val="90100"/>
              </a:lnSpc>
              <a:buFont typeface="Arial"/>
              <a:buChar char="•"/>
              <a:tabLst>
                <a:tab pos="355600" algn="l"/>
              </a:tabLst>
            </a:pPr>
            <a:r>
              <a:rPr sz="2000" spc="-110" dirty="0">
                <a:latin typeface="Georgia"/>
                <a:cs typeface="Georgia"/>
              </a:rPr>
              <a:t>Run </a:t>
            </a:r>
            <a:r>
              <a:rPr sz="2000" spc="-20" dirty="0">
                <a:latin typeface="Georgia"/>
                <a:cs typeface="Georgia"/>
              </a:rPr>
              <a:t>the </a:t>
            </a:r>
            <a:r>
              <a:rPr sz="2000" spc="-25" dirty="0">
                <a:latin typeface="Georgia"/>
                <a:cs typeface="Georgia"/>
              </a:rPr>
              <a:t>downloaded </a:t>
            </a:r>
            <a:r>
              <a:rPr sz="2000" spc="-50" dirty="0">
                <a:latin typeface="Georgia"/>
                <a:cs typeface="Georgia"/>
              </a:rPr>
              <a:t>file. </a:t>
            </a:r>
            <a:r>
              <a:rPr sz="2000" spc="-40" dirty="0">
                <a:latin typeface="Georgia"/>
                <a:cs typeface="Georgia"/>
              </a:rPr>
              <a:t>This </a:t>
            </a:r>
            <a:r>
              <a:rPr sz="2000" spc="-30" dirty="0">
                <a:latin typeface="Georgia"/>
                <a:cs typeface="Georgia"/>
              </a:rPr>
              <a:t>brings </a:t>
            </a:r>
            <a:r>
              <a:rPr sz="2000" spc="-45" dirty="0">
                <a:latin typeface="Georgia"/>
                <a:cs typeface="Georgia"/>
              </a:rPr>
              <a:t>up </a:t>
            </a:r>
            <a:r>
              <a:rPr sz="2000" spc="-20" dirty="0">
                <a:latin typeface="Georgia"/>
                <a:cs typeface="Georgia"/>
              </a:rPr>
              <a:t>the </a:t>
            </a:r>
            <a:r>
              <a:rPr sz="2000" spc="-40" dirty="0">
                <a:latin typeface="Georgia"/>
                <a:cs typeface="Georgia"/>
              </a:rPr>
              <a:t>Python </a:t>
            </a:r>
            <a:r>
              <a:rPr sz="2000" spc="-35" dirty="0">
                <a:latin typeface="Georgia"/>
                <a:cs typeface="Georgia"/>
              </a:rPr>
              <a:t>install </a:t>
            </a:r>
            <a:r>
              <a:rPr sz="2000" spc="-30" dirty="0">
                <a:latin typeface="Georgia"/>
                <a:cs typeface="Georgia"/>
              </a:rPr>
              <a:t>wizard, which </a:t>
            </a:r>
            <a:r>
              <a:rPr sz="2000" spc="-40" dirty="0">
                <a:latin typeface="Georgia"/>
                <a:cs typeface="Georgia"/>
              </a:rPr>
              <a:t>is  </a:t>
            </a:r>
            <a:r>
              <a:rPr sz="2000" spc="-25" dirty="0">
                <a:latin typeface="Georgia"/>
                <a:cs typeface="Georgia"/>
              </a:rPr>
              <a:t>really </a:t>
            </a:r>
            <a:r>
              <a:rPr sz="2000" spc="-10" dirty="0">
                <a:latin typeface="Georgia"/>
                <a:cs typeface="Georgia"/>
              </a:rPr>
              <a:t>easy </a:t>
            </a:r>
            <a:r>
              <a:rPr sz="2000" spc="-25" dirty="0">
                <a:latin typeface="Georgia"/>
                <a:cs typeface="Georgia"/>
              </a:rPr>
              <a:t>to </a:t>
            </a:r>
            <a:r>
              <a:rPr sz="2000" spc="-45" dirty="0">
                <a:latin typeface="Georgia"/>
                <a:cs typeface="Georgia"/>
              </a:rPr>
              <a:t>use. </a:t>
            </a:r>
            <a:r>
              <a:rPr sz="2000" spc="-125" dirty="0">
                <a:latin typeface="Georgia"/>
                <a:cs typeface="Georgia"/>
              </a:rPr>
              <a:t>Just </a:t>
            </a:r>
            <a:r>
              <a:rPr sz="2000" spc="-25" dirty="0">
                <a:latin typeface="Georgia"/>
                <a:cs typeface="Georgia"/>
              </a:rPr>
              <a:t>accept </a:t>
            </a:r>
            <a:r>
              <a:rPr sz="2000" spc="-20" dirty="0">
                <a:latin typeface="Georgia"/>
                <a:cs typeface="Georgia"/>
              </a:rPr>
              <a:t>the </a:t>
            </a:r>
            <a:r>
              <a:rPr sz="2000" spc="-40" dirty="0">
                <a:latin typeface="Georgia"/>
                <a:cs typeface="Georgia"/>
              </a:rPr>
              <a:t>default </a:t>
            </a:r>
            <a:r>
              <a:rPr sz="2000" spc="-35" dirty="0">
                <a:latin typeface="Georgia"/>
                <a:cs typeface="Georgia"/>
              </a:rPr>
              <a:t>settings, </a:t>
            </a:r>
            <a:r>
              <a:rPr sz="2000" spc="-20" dirty="0">
                <a:latin typeface="Georgia"/>
                <a:cs typeface="Georgia"/>
              </a:rPr>
              <a:t>wait </a:t>
            </a:r>
            <a:r>
              <a:rPr sz="2000" spc="-45" dirty="0">
                <a:latin typeface="Georgia"/>
                <a:cs typeface="Georgia"/>
              </a:rPr>
              <a:t>until </a:t>
            </a:r>
            <a:r>
              <a:rPr sz="2000" spc="-20" dirty="0">
                <a:latin typeface="Georgia"/>
                <a:cs typeface="Georgia"/>
              </a:rPr>
              <a:t>the </a:t>
            </a:r>
            <a:r>
              <a:rPr sz="2000" spc="-35" dirty="0">
                <a:latin typeface="Georgia"/>
                <a:cs typeface="Georgia"/>
              </a:rPr>
              <a:t>install </a:t>
            </a:r>
            <a:r>
              <a:rPr sz="2000" spc="-25" dirty="0">
                <a:latin typeface="Georgia"/>
                <a:cs typeface="Georgia"/>
              </a:rPr>
              <a:t>is  </a:t>
            </a:r>
            <a:r>
              <a:rPr sz="2000" spc="-45" dirty="0">
                <a:latin typeface="Georgia"/>
                <a:cs typeface="Georgia"/>
              </a:rPr>
              <a:t>finished, and </a:t>
            </a:r>
            <a:r>
              <a:rPr sz="2000" spc="-25" dirty="0">
                <a:latin typeface="Georgia"/>
                <a:cs typeface="Georgia"/>
              </a:rPr>
              <a:t>you </a:t>
            </a:r>
            <a:r>
              <a:rPr sz="2000" spc="-15" dirty="0">
                <a:latin typeface="Georgia"/>
                <a:cs typeface="Georgia"/>
              </a:rPr>
              <a:t>are</a:t>
            </a:r>
            <a:r>
              <a:rPr sz="2000" spc="-140" dirty="0">
                <a:latin typeface="Georgia"/>
                <a:cs typeface="Georgia"/>
              </a:rPr>
              <a:t> </a:t>
            </a:r>
            <a:r>
              <a:rPr sz="2000" spc="-50" dirty="0">
                <a:latin typeface="Georgia"/>
                <a:cs typeface="Georgia"/>
              </a:rPr>
              <a:t>done.</a:t>
            </a:r>
            <a:endParaRPr sz="2000">
              <a:latin typeface="Georgia"/>
              <a:cs typeface="Georgia"/>
            </a:endParaRPr>
          </a:p>
        </p:txBody>
      </p:sp>
      <p:sp>
        <p:nvSpPr>
          <p:cNvPr id="3" name="object 3"/>
          <p:cNvSpPr/>
          <p:nvPr/>
        </p:nvSpPr>
        <p:spPr>
          <a:xfrm>
            <a:off x="0" y="800100"/>
            <a:ext cx="880872" cy="12344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8" name="object 8"/>
          <p:cNvSpPr txBox="1">
            <a:spLocks noGrp="1"/>
          </p:cNvSpPr>
          <p:nvPr>
            <p:ph type="title"/>
          </p:nvPr>
        </p:nvSpPr>
        <p:spPr>
          <a:xfrm>
            <a:off x="151587" y="406349"/>
            <a:ext cx="271589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25" dirty="0">
                <a:solidFill>
                  <a:srgbClr val="000000"/>
                </a:solidFill>
                <a:latin typeface="Georgia"/>
                <a:cs typeface="Georgia"/>
              </a:rPr>
              <a:t> </a:t>
            </a:r>
            <a:r>
              <a:rPr sz="2400" b="1" spc="-140" dirty="0">
                <a:solidFill>
                  <a:srgbClr val="000000"/>
                </a:solidFill>
                <a:latin typeface="Georgia"/>
                <a:cs typeface="Georgia"/>
              </a:rPr>
              <a:t>Installation</a:t>
            </a:r>
            <a:endParaRPr sz="2400">
              <a:latin typeface="Georgia"/>
              <a:cs typeface="Georgia"/>
            </a:endParaRPr>
          </a:p>
        </p:txBody>
      </p:sp>
      <p:sp>
        <p:nvSpPr>
          <p:cNvPr id="9" name="Date Placeholder 8"/>
          <p:cNvSpPr>
            <a:spLocks noGrp="1"/>
          </p:cNvSpPr>
          <p:nvPr>
            <p:ph type="dt" sz="half" idx="10"/>
          </p:nvPr>
        </p:nvSpPr>
        <p:spPr/>
        <p:txBody>
          <a:bodyPr/>
          <a:lstStyle/>
          <a:p>
            <a:fld id="{9C7B877F-240D-4CFD-B49C-E89E6FFA3F8E}"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Example</a:t>
            </a:r>
            <a:endParaRPr lang="en-IN"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marL="0" indent="0">
              <a:buNone/>
            </a:pPr>
            <a:r>
              <a:rPr lang="en-IN" dirty="0"/>
              <a:t>class </a:t>
            </a:r>
            <a:r>
              <a:rPr lang="en-IN" dirty="0" err="1"/>
              <a:t>MyNumbers</a:t>
            </a:r>
            <a:r>
              <a:rPr lang="en-IN" dirty="0"/>
              <a:t>:</a:t>
            </a:r>
            <a:br>
              <a:rPr lang="en-IN" dirty="0"/>
            </a:br>
            <a:r>
              <a:rPr lang="en-IN" dirty="0"/>
              <a:t>  </a:t>
            </a:r>
            <a:r>
              <a:rPr lang="en-IN" dirty="0" err="1"/>
              <a:t>def</a:t>
            </a:r>
            <a:r>
              <a:rPr lang="en-IN" dirty="0"/>
              <a:t> __</a:t>
            </a:r>
            <a:r>
              <a:rPr lang="en-IN" dirty="0" err="1"/>
              <a:t>iter</a:t>
            </a:r>
            <a:r>
              <a:rPr lang="en-IN" dirty="0"/>
              <a:t>__(self):</a:t>
            </a:r>
            <a:br>
              <a:rPr lang="en-IN" dirty="0"/>
            </a:br>
            <a:r>
              <a:rPr lang="en-IN" dirty="0"/>
              <a:t>    </a:t>
            </a:r>
            <a:r>
              <a:rPr lang="en-IN" dirty="0" err="1"/>
              <a:t>self.a</a:t>
            </a:r>
            <a:r>
              <a:rPr lang="en-IN" dirty="0"/>
              <a:t> = 1</a:t>
            </a:r>
            <a:br>
              <a:rPr lang="en-IN" dirty="0"/>
            </a:br>
            <a:r>
              <a:rPr lang="en-IN" dirty="0"/>
              <a:t>    return self</a:t>
            </a:r>
            <a:br>
              <a:rPr lang="en-IN" dirty="0"/>
            </a:br>
            <a:r>
              <a:rPr lang="en-IN" dirty="0"/>
              <a:t/>
            </a:r>
            <a:br>
              <a:rPr lang="en-IN" dirty="0"/>
            </a:br>
            <a:r>
              <a:rPr lang="en-IN" dirty="0"/>
              <a:t>  </a:t>
            </a:r>
            <a:r>
              <a:rPr lang="en-IN" dirty="0" err="1"/>
              <a:t>def</a:t>
            </a:r>
            <a:r>
              <a:rPr lang="en-IN" dirty="0"/>
              <a:t> __next__(self):</a:t>
            </a:r>
            <a:br>
              <a:rPr lang="en-IN" dirty="0"/>
            </a:br>
            <a:r>
              <a:rPr lang="en-IN" dirty="0"/>
              <a:t>    x = </a:t>
            </a:r>
            <a:r>
              <a:rPr lang="en-IN" dirty="0" err="1"/>
              <a:t>self.a</a:t>
            </a:r>
            <a:r>
              <a:rPr lang="en-IN" dirty="0"/>
              <a:t/>
            </a:r>
            <a:br>
              <a:rPr lang="en-IN" dirty="0"/>
            </a:br>
            <a:r>
              <a:rPr lang="en-IN" dirty="0"/>
              <a:t>    </a:t>
            </a:r>
            <a:r>
              <a:rPr lang="en-IN" dirty="0" err="1"/>
              <a:t>self.a</a:t>
            </a:r>
            <a:r>
              <a:rPr lang="en-IN" dirty="0"/>
              <a:t> += 1</a:t>
            </a:r>
            <a:br>
              <a:rPr lang="en-IN" dirty="0"/>
            </a:br>
            <a:r>
              <a:rPr lang="en-IN" dirty="0"/>
              <a:t>    return x</a:t>
            </a:r>
            <a:br>
              <a:rPr lang="en-IN" dirty="0"/>
            </a:br>
            <a:r>
              <a:rPr lang="en-IN" dirty="0"/>
              <a:t/>
            </a:r>
            <a:br>
              <a:rPr lang="en-IN" dirty="0"/>
            </a:br>
            <a:r>
              <a:rPr lang="en-IN" dirty="0" err="1"/>
              <a:t>myclass</a:t>
            </a:r>
            <a:r>
              <a:rPr lang="en-IN" dirty="0"/>
              <a:t> = </a:t>
            </a:r>
            <a:r>
              <a:rPr lang="en-IN" dirty="0" err="1"/>
              <a:t>MyNumbers</a:t>
            </a:r>
            <a:r>
              <a:rPr lang="en-IN" dirty="0"/>
              <a:t>()</a:t>
            </a:r>
            <a:br>
              <a:rPr lang="en-IN" dirty="0"/>
            </a:br>
            <a:r>
              <a:rPr lang="en-IN" dirty="0" err="1"/>
              <a:t>myiter</a:t>
            </a:r>
            <a:r>
              <a:rPr lang="en-IN" dirty="0"/>
              <a:t> = </a:t>
            </a:r>
            <a:r>
              <a:rPr lang="en-IN" dirty="0" err="1"/>
              <a:t>iter</a:t>
            </a:r>
            <a:r>
              <a:rPr lang="en-IN" dirty="0"/>
              <a:t>(</a:t>
            </a:r>
            <a:r>
              <a:rPr lang="en-IN" dirty="0" err="1"/>
              <a:t>myclass</a:t>
            </a:r>
            <a:r>
              <a:rPr lang="en-IN" dirty="0"/>
              <a:t>)</a:t>
            </a:r>
            <a:br>
              <a:rPr lang="en-IN" dirty="0"/>
            </a:br>
            <a:r>
              <a:rPr lang="en-IN" dirty="0"/>
              <a:t/>
            </a:r>
            <a:br>
              <a:rPr lang="en-IN" dirty="0"/>
            </a:br>
            <a:r>
              <a:rPr lang="en-IN" dirty="0"/>
              <a:t>print(next(</a:t>
            </a:r>
            <a:r>
              <a:rPr lang="en-IN" dirty="0" err="1"/>
              <a:t>myiter</a:t>
            </a:r>
            <a:r>
              <a:rPr lang="en-IN" dirty="0"/>
              <a:t>))</a:t>
            </a:r>
            <a:br>
              <a:rPr lang="en-IN" dirty="0"/>
            </a:br>
            <a:r>
              <a:rPr lang="en-IN" dirty="0"/>
              <a:t>print(next(</a:t>
            </a:r>
            <a:r>
              <a:rPr lang="en-IN" dirty="0" err="1"/>
              <a:t>myiter</a:t>
            </a:r>
            <a:r>
              <a:rPr lang="en-IN" dirty="0"/>
              <a:t>))</a:t>
            </a:r>
            <a:br>
              <a:rPr lang="en-IN" dirty="0"/>
            </a:br>
            <a:r>
              <a:rPr lang="en-IN" dirty="0"/>
              <a:t>print(next(</a:t>
            </a:r>
            <a:r>
              <a:rPr lang="en-IN" dirty="0" err="1"/>
              <a:t>myiter</a:t>
            </a:r>
            <a:r>
              <a:rPr lang="en-IN" dirty="0"/>
              <a:t>))</a:t>
            </a:r>
            <a:br>
              <a:rPr lang="en-IN" dirty="0"/>
            </a:br>
            <a:r>
              <a:rPr lang="en-IN" dirty="0"/>
              <a:t>print(next(</a:t>
            </a:r>
            <a:r>
              <a:rPr lang="en-IN" dirty="0" err="1"/>
              <a:t>myiter</a:t>
            </a:r>
            <a:r>
              <a:rPr lang="en-IN" dirty="0"/>
              <a:t>))</a:t>
            </a:r>
            <a:br>
              <a:rPr lang="en-IN" dirty="0"/>
            </a:br>
            <a:r>
              <a:rPr lang="en-IN" dirty="0"/>
              <a:t>print(next(</a:t>
            </a:r>
            <a:r>
              <a:rPr lang="en-IN" dirty="0" err="1"/>
              <a:t>myiter</a:t>
            </a:r>
            <a:r>
              <a:rPr lang="en-IN" dirty="0"/>
              <a:t>))</a:t>
            </a:r>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150</a:t>
            </a:fld>
            <a:endParaRPr lang="en-US"/>
          </a:p>
        </p:txBody>
      </p:sp>
    </p:spTree>
    <p:extLst>
      <p:ext uri="{BB962C8B-B14F-4D97-AF65-F5344CB8AC3E}">
        <p14:creationId xmlns:p14="http://schemas.microsoft.com/office/powerpoint/2010/main" val="20269289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a:t>
            </a:r>
            <a:endParaRPr lang="en-IN" dirty="0"/>
          </a:p>
        </p:txBody>
      </p:sp>
      <p:sp>
        <p:nvSpPr>
          <p:cNvPr id="3" name="Content Placeholder 2"/>
          <p:cNvSpPr>
            <a:spLocks noGrp="1"/>
          </p:cNvSpPr>
          <p:nvPr>
            <p:ph idx="1"/>
          </p:nvPr>
        </p:nvSpPr>
        <p:spPr/>
        <p:txBody>
          <a:bodyPr/>
          <a:lstStyle/>
          <a:p>
            <a:r>
              <a:rPr lang="en-US" dirty="0" smtClean="0"/>
              <a:t>Generator </a:t>
            </a:r>
            <a:r>
              <a:rPr lang="en-US" dirty="0"/>
              <a:t>in python are special routine that can be used to control the iteration </a:t>
            </a:r>
            <a:r>
              <a:rPr lang="en-US" dirty="0" smtClean="0"/>
              <a:t>behavior </a:t>
            </a:r>
            <a:r>
              <a:rPr lang="en-US" dirty="0"/>
              <a:t>of a loop. </a:t>
            </a:r>
            <a:endParaRPr lang="en-US" dirty="0" smtClean="0"/>
          </a:p>
          <a:p>
            <a:r>
              <a:rPr lang="en-US" dirty="0" smtClean="0"/>
              <a:t>A </a:t>
            </a:r>
            <a:r>
              <a:rPr lang="en-US" dirty="0"/>
              <a:t>generator is similar to a function returning an array</a:t>
            </a:r>
            <a:r>
              <a:rPr lang="en-US" dirty="0" smtClean="0"/>
              <a:t>.</a:t>
            </a:r>
          </a:p>
          <a:p>
            <a:r>
              <a:rPr lang="en-US" dirty="0" smtClean="0"/>
              <a:t>A </a:t>
            </a:r>
            <a:r>
              <a:rPr lang="en-US" dirty="0"/>
              <a:t>generator has parameter, which we can called and it generates a sequence of numbers</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151</a:t>
            </a:fld>
            <a:endParaRPr lang="en-US"/>
          </a:p>
        </p:txBody>
      </p:sp>
    </p:spTree>
    <p:extLst>
      <p:ext uri="{BB962C8B-B14F-4D97-AF65-F5344CB8AC3E}">
        <p14:creationId xmlns:p14="http://schemas.microsoft.com/office/powerpoint/2010/main" val="10373504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31838"/>
          </a:xfrm>
        </p:spPr>
        <p:txBody>
          <a:bodyPr>
            <a:normAutofit fontScale="90000"/>
          </a:bodyPr>
          <a:lstStyle/>
          <a:p>
            <a:r>
              <a:rPr lang="en-US" dirty="0" smtClean="0"/>
              <a:t>EXAMPLE</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dirty="0" err="1"/>
              <a:t>def</a:t>
            </a:r>
            <a:r>
              <a:rPr lang="en-US" dirty="0"/>
              <a:t> simple():  </a:t>
            </a:r>
          </a:p>
          <a:p>
            <a:pPr marL="0" indent="0">
              <a:buNone/>
            </a:pPr>
            <a:r>
              <a:rPr lang="en-US" b="1" dirty="0"/>
              <a:t>for</a:t>
            </a:r>
            <a:r>
              <a:rPr lang="en-US" dirty="0"/>
              <a:t> </a:t>
            </a:r>
            <a:r>
              <a:rPr lang="en-US" dirty="0" err="1"/>
              <a:t>i</a:t>
            </a:r>
            <a:r>
              <a:rPr lang="en-US" dirty="0"/>
              <a:t> in range(10):  </a:t>
            </a:r>
          </a:p>
          <a:p>
            <a:pPr marL="0" indent="0">
              <a:buNone/>
            </a:pPr>
            <a:r>
              <a:rPr lang="en-US" dirty="0"/>
              <a:t>    </a:t>
            </a:r>
            <a:r>
              <a:rPr lang="en-US" b="1" dirty="0"/>
              <a:t>if</a:t>
            </a:r>
            <a:r>
              <a:rPr lang="en-US" dirty="0"/>
              <a:t>(i%2==0):  </a:t>
            </a:r>
          </a:p>
          <a:p>
            <a:pPr marL="0" indent="0">
              <a:buNone/>
            </a:pPr>
            <a:r>
              <a:rPr lang="en-US" dirty="0"/>
              <a:t>         yield </a:t>
            </a:r>
            <a:r>
              <a:rPr lang="en-US" dirty="0" err="1"/>
              <a:t>i</a:t>
            </a:r>
            <a:r>
              <a:rPr lang="en-US" dirty="0"/>
              <a:t>  </a:t>
            </a:r>
          </a:p>
          <a:p>
            <a:pPr marL="0" indent="0">
              <a:buNone/>
            </a:pPr>
            <a:r>
              <a:rPr lang="en-US" dirty="0"/>
              <a:t>  </a:t>
            </a:r>
          </a:p>
          <a:p>
            <a:pPr marL="0" indent="0">
              <a:buNone/>
            </a:pPr>
            <a:r>
              <a:rPr lang="en-US" dirty="0"/>
              <a:t>#Successive Function call using </a:t>
            </a:r>
            <a:r>
              <a:rPr lang="en-US" b="1" dirty="0"/>
              <a:t>for</a:t>
            </a:r>
            <a:r>
              <a:rPr lang="en-US" dirty="0"/>
              <a:t> loop  </a:t>
            </a:r>
          </a:p>
          <a:p>
            <a:pPr marL="0" indent="0">
              <a:buNone/>
            </a:pPr>
            <a:r>
              <a:rPr lang="en-US" b="1" dirty="0"/>
              <a:t>for</a:t>
            </a:r>
            <a:r>
              <a:rPr lang="en-US" dirty="0"/>
              <a:t> </a:t>
            </a:r>
            <a:r>
              <a:rPr lang="en-US" dirty="0" err="1"/>
              <a:t>i</a:t>
            </a:r>
            <a:r>
              <a:rPr lang="en-US" dirty="0"/>
              <a:t> in simple():  </a:t>
            </a:r>
          </a:p>
          <a:p>
            <a:pPr marL="0" indent="0">
              <a:buNone/>
            </a:pPr>
            <a:r>
              <a:rPr lang="en-US" dirty="0"/>
              <a:t>    print(</a:t>
            </a:r>
            <a:r>
              <a:rPr lang="en-US" dirty="0" err="1"/>
              <a:t>i</a:t>
            </a:r>
            <a:r>
              <a:rPr lang="en-US" dirty="0"/>
              <a:t>) </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152</a:t>
            </a:fld>
            <a:endParaRPr lang="en-US"/>
          </a:p>
        </p:txBody>
      </p:sp>
    </p:spTree>
    <p:extLst>
      <p:ext uri="{BB962C8B-B14F-4D97-AF65-F5344CB8AC3E}">
        <p14:creationId xmlns:p14="http://schemas.microsoft.com/office/powerpoint/2010/main" val="316097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a:t>
            </a:r>
            <a:endParaRPr lang="en-IN" dirty="0"/>
          </a:p>
        </p:txBody>
      </p:sp>
      <p:sp>
        <p:nvSpPr>
          <p:cNvPr id="3" name="Content Placeholder 2"/>
          <p:cNvSpPr>
            <a:spLocks noGrp="1"/>
          </p:cNvSpPr>
          <p:nvPr>
            <p:ph idx="1"/>
          </p:nvPr>
        </p:nvSpPr>
        <p:spPr/>
        <p:txBody>
          <a:bodyPr/>
          <a:lstStyle/>
          <a:p>
            <a:r>
              <a:rPr lang="en-US" dirty="0"/>
              <a:t>The </a:t>
            </a:r>
            <a:r>
              <a:rPr lang="en-US" b="1" dirty="0"/>
              <a:t>yield</a:t>
            </a:r>
            <a:r>
              <a:rPr lang="en-US" dirty="0"/>
              <a:t> statement is responsible for controlling the flow of the generator function. </a:t>
            </a:r>
            <a:endParaRPr lang="en-US" dirty="0" smtClean="0"/>
          </a:p>
          <a:p>
            <a:r>
              <a:rPr lang="en-US" dirty="0" smtClean="0"/>
              <a:t>It </a:t>
            </a:r>
            <a:r>
              <a:rPr lang="en-US" dirty="0"/>
              <a:t>pauses the function execution by saving all states and yielded to the caller. </a:t>
            </a:r>
            <a:endParaRPr lang="en-US" dirty="0" smtClean="0"/>
          </a:p>
          <a:p>
            <a:r>
              <a:rPr lang="en-US" dirty="0" smtClean="0"/>
              <a:t>Later </a:t>
            </a:r>
            <a:r>
              <a:rPr lang="en-US" dirty="0"/>
              <a:t>it resumes execution when a successive function is called. We can use the multiple yield statement in the generator function</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153</a:t>
            </a:fld>
            <a:endParaRPr lang="en-US"/>
          </a:p>
        </p:txBody>
      </p:sp>
    </p:spTree>
    <p:extLst>
      <p:ext uri="{BB962C8B-B14F-4D97-AF65-F5344CB8AC3E}">
        <p14:creationId xmlns:p14="http://schemas.microsoft.com/office/powerpoint/2010/main" val="18979047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IN"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marL="0" indent="0">
              <a:buNone/>
            </a:pPr>
            <a:r>
              <a:rPr lang="en-IN" dirty="0" err="1"/>
              <a:t>def</a:t>
            </a:r>
            <a:r>
              <a:rPr lang="en-IN" dirty="0"/>
              <a:t> </a:t>
            </a:r>
            <a:r>
              <a:rPr lang="en-IN" dirty="0" err="1"/>
              <a:t>multiple_yield</a:t>
            </a:r>
            <a:r>
              <a:rPr lang="en-IN" dirty="0"/>
              <a:t>():  </a:t>
            </a:r>
          </a:p>
          <a:p>
            <a:pPr marL="0" indent="0">
              <a:buNone/>
            </a:pPr>
            <a:r>
              <a:rPr lang="en-IN" dirty="0"/>
              <a:t>    str1 = "First String"  </a:t>
            </a:r>
          </a:p>
          <a:p>
            <a:pPr marL="0" indent="0">
              <a:buNone/>
            </a:pPr>
            <a:r>
              <a:rPr lang="en-IN" dirty="0"/>
              <a:t>    yield str1  </a:t>
            </a:r>
          </a:p>
          <a:p>
            <a:pPr marL="0" indent="0">
              <a:buNone/>
            </a:pPr>
            <a:r>
              <a:rPr lang="en-IN" dirty="0"/>
              <a:t>  </a:t>
            </a:r>
          </a:p>
          <a:p>
            <a:pPr marL="0" indent="0">
              <a:buNone/>
            </a:pPr>
            <a:r>
              <a:rPr lang="en-IN" dirty="0"/>
              <a:t>    str2 = "Second string"  </a:t>
            </a:r>
          </a:p>
          <a:p>
            <a:pPr marL="0" indent="0">
              <a:buNone/>
            </a:pPr>
            <a:r>
              <a:rPr lang="en-IN" dirty="0"/>
              <a:t>    yield str2  </a:t>
            </a:r>
          </a:p>
          <a:p>
            <a:pPr marL="0" indent="0">
              <a:buNone/>
            </a:pPr>
            <a:r>
              <a:rPr lang="en-IN" dirty="0"/>
              <a:t>  </a:t>
            </a:r>
          </a:p>
          <a:p>
            <a:pPr marL="0" indent="0">
              <a:buNone/>
            </a:pPr>
            <a:r>
              <a:rPr lang="en-IN" dirty="0"/>
              <a:t>    str3 = "Third String"  </a:t>
            </a:r>
          </a:p>
          <a:p>
            <a:pPr marL="0" indent="0">
              <a:buNone/>
            </a:pPr>
            <a:r>
              <a:rPr lang="en-IN" dirty="0"/>
              <a:t>    yield str3  </a:t>
            </a:r>
            <a:endParaRPr lang="en-IN" dirty="0" smtClean="0"/>
          </a:p>
          <a:p>
            <a:pPr marL="0" indent="0">
              <a:buNone/>
            </a:pPr>
            <a:endParaRPr lang="en-IN" dirty="0"/>
          </a:p>
          <a:p>
            <a:pPr marL="0" indent="0">
              <a:buNone/>
            </a:pPr>
            <a:r>
              <a:rPr lang="en-IN" dirty="0" err="1"/>
              <a:t>obj</a:t>
            </a:r>
            <a:r>
              <a:rPr lang="en-IN" dirty="0"/>
              <a:t> = </a:t>
            </a:r>
            <a:r>
              <a:rPr lang="en-IN" dirty="0" err="1"/>
              <a:t>multiple_yield</a:t>
            </a:r>
            <a:r>
              <a:rPr lang="en-IN" dirty="0"/>
              <a:t>()  </a:t>
            </a:r>
          </a:p>
          <a:p>
            <a:pPr marL="0" indent="0">
              <a:buNone/>
            </a:pPr>
            <a:r>
              <a:rPr lang="en-IN" dirty="0"/>
              <a:t>print(next(</a:t>
            </a:r>
            <a:r>
              <a:rPr lang="en-IN" dirty="0" err="1"/>
              <a:t>obj</a:t>
            </a:r>
            <a:r>
              <a:rPr lang="en-IN" dirty="0"/>
              <a:t>))  </a:t>
            </a:r>
          </a:p>
          <a:p>
            <a:pPr marL="0" indent="0">
              <a:buNone/>
            </a:pPr>
            <a:r>
              <a:rPr lang="en-IN" dirty="0"/>
              <a:t>print(next(</a:t>
            </a:r>
            <a:r>
              <a:rPr lang="en-IN" dirty="0" err="1"/>
              <a:t>obj</a:t>
            </a:r>
            <a:r>
              <a:rPr lang="en-IN" dirty="0"/>
              <a:t>))  </a:t>
            </a:r>
          </a:p>
          <a:p>
            <a:pPr marL="0" indent="0">
              <a:buNone/>
            </a:pPr>
            <a:r>
              <a:rPr lang="en-IN" dirty="0"/>
              <a:t>print(next(</a:t>
            </a:r>
            <a:r>
              <a:rPr lang="en-IN" dirty="0" err="1"/>
              <a:t>obj</a:t>
            </a:r>
            <a:r>
              <a:rPr lang="en-IN" dirty="0"/>
              <a:t>))  </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154</a:t>
            </a:fld>
            <a:endParaRPr lang="en-US"/>
          </a:p>
        </p:txBody>
      </p:sp>
    </p:spTree>
    <p:extLst>
      <p:ext uri="{BB962C8B-B14F-4D97-AF65-F5344CB8AC3E}">
        <p14:creationId xmlns:p14="http://schemas.microsoft.com/office/powerpoint/2010/main" val="419373017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list = [1,2,3,4,5,6]  </a:t>
            </a:r>
          </a:p>
          <a:p>
            <a:pPr marL="0" indent="0">
              <a:buNone/>
            </a:pPr>
            <a:r>
              <a:rPr lang="en-US" dirty="0"/>
              <a:t>  </a:t>
            </a:r>
          </a:p>
          <a:p>
            <a:pPr marL="0" indent="0">
              <a:buNone/>
            </a:pPr>
            <a:r>
              <a:rPr lang="en-US" dirty="0"/>
              <a:t>z = (x**3 </a:t>
            </a:r>
            <a:r>
              <a:rPr lang="en-US" b="1" dirty="0"/>
              <a:t>for</a:t>
            </a:r>
            <a:r>
              <a:rPr lang="en-US" dirty="0"/>
              <a:t> x in list)  </a:t>
            </a:r>
          </a:p>
          <a:p>
            <a:pPr marL="0" indent="0">
              <a:buNone/>
            </a:pPr>
            <a:r>
              <a:rPr lang="en-US" dirty="0"/>
              <a:t>  </a:t>
            </a:r>
          </a:p>
          <a:p>
            <a:pPr marL="0" indent="0">
              <a:buNone/>
            </a:pPr>
            <a:r>
              <a:rPr lang="en-US" dirty="0"/>
              <a:t>print(next(z))  </a:t>
            </a:r>
          </a:p>
          <a:p>
            <a:pPr marL="0" indent="0">
              <a:buNone/>
            </a:pPr>
            <a:r>
              <a:rPr lang="en-US" dirty="0"/>
              <a:t>  </a:t>
            </a:r>
          </a:p>
          <a:p>
            <a:pPr marL="0" indent="0">
              <a:buNone/>
            </a:pPr>
            <a:r>
              <a:rPr lang="en-US" dirty="0"/>
              <a:t>print(next(z))  </a:t>
            </a:r>
          </a:p>
          <a:p>
            <a:pPr marL="0" indent="0">
              <a:buNone/>
            </a:pPr>
            <a:r>
              <a:rPr lang="en-US" dirty="0"/>
              <a:t>  </a:t>
            </a:r>
          </a:p>
          <a:p>
            <a:pPr marL="0" indent="0">
              <a:buNone/>
            </a:pPr>
            <a:r>
              <a:rPr lang="en-US" dirty="0"/>
              <a:t>print(next(z))  </a:t>
            </a:r>
          </a:p>
          <a:p>
            <a:pPr marL="0" indent="0">
              <a:buNone/>
            </a:pPr>
            <a:r>
              <a:rPr lang="en-US" dirty="0"/>
              <a:t>  </a:t>
            </a:r>
          </a:p>
          <a:p>
            <a:pPr marL="0" indent="0">
              <a:buNone/>
            </a:pPr>
            <a:r>
              <a:rPr lang="en-US" dirty="0"/>
              <a:t>print(next(z))</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155</a:t>
            </a:fld>
            <a:endParaRPr lang="en-US"/>
          </a:p>
        </p:txBody>
      </p:sp>
    </p:spTree>
    <p:extLst>
      <p:ext uri="{BB962C8B-B14F-4D97-AF65-F5344CB8AC3E}">
        <p14:creationId xmlns:p14="http://schemas.microsoft.com/office/powerpoint/2010/main" val="286481818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t>Q. Write </a:t>
            </a:r>
            <a:r>
              <a:rPr lang="en-US" sz="3500" dirty="0"/>
              <a:t>a program to print the table of the given number using the generator.</a:t>
            </a:r>
            <a:endParaRPr lang="en-IN" sz="3500" dirty="0"/>
          </a:p>
        </p:txBody>
      </p:sp>
      <p:sp>
        <p:nvSpPr>
          <p:cNvPr id="3" name="Content Placeholder 2"/>
          <p:cNvSpPr>
            <a:spLocks noGrp="1"/>
          </p:cNvSpPr>
          <p:nvPr>
            <p:ph idx="1"/>
          </p:nvPr>
        </p:nvSpPr>
        <p:spPr/>
        <p:txBody>
          <a:bodyPr/>
          <a:lstStyle/>
          <a:p>
            <a:pPr marL="0" indent="0">
              <a:buNone/>
            </a:pPr>
            <a:r>
              <a:rPr lang="en-IN" dirty="0" err="1"/>
              <a:t>def</a:t>
            </a:r>
            <a:r>
              <a:rPr lang="en-IN" dirty="0"/>
              <a:t> table(n):  </a:t>
            </a:r>
          </a:p>
          <a:p>
            <a:pPr marL="0" indent="0">
              <a:buNone/>
            </a:pPr>
            <a:r>
              <a:rPr lang="en-IN" dirty="0"/>
              <a:t>    </a:t>
            </a:r>
            <a:r>
              <a:rPr lang="en-IN" b="1" dirty="0"/>
              <a:t>for</a:t>
            </a:r>
            <a:r>
              <a:rPr lang="en-IN" dirty="0"/>
              <a:t> </a:t>
            </a:r>
            <a:r>
              <a:rPr lang="en-IN" dirty="0" err="1"/>
              <a:t>i</a:t>
            </a:r>
            <a:r>
              <a:rPr lang="en-IN" dirty="0"/>
              <a:t> in range(1,11):  </a:t>
            </a:r>
          </a:p>
          <a:p>
            <a:pPr marL="0" indent="0">
              <a:buNone/>
            </a:pPr>
            <a:r>
              <a:rPr lang="en-IN" dirty="0"/>
              <a:t>        yield n*</a:t>
            </a:r>
            <a:r>
              <a:rPr lang="en-IN" dirty="0" err="1"/>
              <a:t>i</a:t>
            </a:r>
            <a:r>
              <a:rPr lang="en-IN" dirty="0"/>
              <a:t>  </a:t>
            </a:r>
          </a:p>
          <a:p>
            <a:pPr marL="0" indent="0">
              <a:buNone/>
            </a:pPr>
            <a:r>
              <a:rPr lang="en-IN" dirty="0"/>
              <a:t>           </a:t>
            </a:r>
            <a:r>
              <a:rPr lang="en-IN" dirty="0" err="1"/>
              <a:t>i</a:t>
            </a:r>
            <a:r>
              <a:rPr lang="en-IN" dirty="0"/>
              <a:t> = i+1  </a:t>
            </a:r>
          </a:p>
          <a:p>
            <a:pPr marL="0" indent="0">
              <a:buNone/>
            </a:pPr>
            <a:r>
              <a:rPr lang="en-IN" dirty="0"/>
              <a:t>  </a:t>
            </a:r>
          </a:p>
          <a:p>
            <a:pPr marL="0" indent="0">
              <a:buNone/>
            </a:pPr>
            <a:r>
              <a:rPr lang="en-IN" b="1" dirty="0"/>
              <a:t>for</a:t>
            </a:r>
            <a:r>
              <a:rPr lang="en-IN" dirty="0"/>
              <a:t> </a:t>
            </a:r>
            <a:r>
              <a:rPr lang="en-IN" dirty="0" err="1"/>
              <a:t>i</a:t>
            </a:r>
            <a:r>
              <a:rPr lang="en-IN" dirty="0"/>
              <a:t> in table(15):  </a:t>
            </a:r>
          </a:p>
          <a:p>
            <a:pPr marL="0" indent="0">
              <a:buNone/>
            </a:pPr>
            <a:r>
              <a:rPr lang="en-IN" dirty="0"/>
              <a:t>    print(</a:t>
            </a:r>
            <a:r>
              <a:rPr lang="en-IN" dirty="0" err="1"/>
              <a:t>i</a:t>
            </a:r>
            <a:r>
              <a:rPr lang="en-IN" dirty="0"/>
              <a:t>)  </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156</a:t>
            </a:fld>
            <a:endParaRPr lang="en-US"/>
          </a:p>
        </p:txBody>
      </p:sp>
    </p:spTree>
    <p:extLst>
      <p:ext uri="{BB962C8B-B14F-4D97-AF65-F5344CB8AC3E}">
        <p14:creationId xmlns:p14="http://schemas.microsoft.com/office/powerpoint/2010/main" val="29538161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a:t>
            </a:r>
            <a:endParaRPr lang="en-IN" dirty="0"/>
          </a:p>
        </p:txBody>
      </p:sp>
      <p:sp>
        <p:nvSpPr>
          <p:cNvPr id="3" name="Content Placeholder 2"/>
          <p:cNvSpPr>
            <a:spLocks noGrp="1"/>
          </p:cNvSpPr>
          <p:nvPr>
            <p:ph idx="1"/>
          </p:nvPr>
        </p:nvSpPr>
        <p:spPr/>
        <p:txBody>
          <a:bodyPr>
            <a:normAutofit fontScale="92500"/>
          </a:bodyPr>
          <a:lstStyle/>
          <a:p>
            <a:r>
              <a:rPr lang="en-US" b="1" u="sng" dirty="0"/>
              <a:t>Decorators</a:t>
            </a:r>
            <a:r>
              <a:rPr lang="en-US" dirty="0"/>
              <a:t> are a very powerful and useful tool in Python since it allows programmers to modify the </a:t>
            </a:r>
            <a:r>
              <a:rPr lang="en-US" dirty="0" smtClean="0"/>
              <a:t>behavior </a:t>
            </a:r>
            <a:r>
              <a:rPr lang="en-US" dirty="0"/>
              <a:t>of a function or class. </a:t>
            </a:r>
            <a:endParaRPr lang="en-US" dirty="0" smtClean="0"/>
          </a:p>
          <a:p>
            <a:r>
              <a:rPr lang="en-US" dirty="0" smtClean="0"/>
              <a:t>Decorators </a:t>
            </a:r>
            <a:r>
              <a:rPr lang="en-US" dirty="0"/>
              <a:t>allow us to wrap another function in order to extend the </a:t>
            </a:r>
            <a:r>
              <a:rPr lang="en-US" dirty="0" smtClean="0"/>
              <a:t>behavior </a:t>
            </a:r>
            <a:r>
              <a:rPr lang="en-US" dirty="0"/>
              <a:t>of the wrapped function, without permanently modifying it. </a:t>
            </a:r>
            <a:endParaRPr lang="en-US" dirty="0" smtClean="0"/>
          </a:p>
          <a:p>
            <a:r>
              <a:rPr lang="en-US" dirty="0" smtClean="0"/>
              <a:t>But </a:t>
            </a:r>
            <a:r>
              <a:rPr lang="en-US" dirty="0"/>
              <a:t>before diving deep into decorators let us understand some concepts that will come in handy in learning the decorators.</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157</a:t>
            </a:fld>
            <a:endParaRPr lang="en-US"/>
          </a:p>
        </p:txBody>
      </p:sp>
    </p:spTree>
    <p:extLst>
      <p:ext uri="{BB962C8B-B14F-4D97-AF65-F5344CB8AC3E}">
        <p14:creationId xmlns:p14="http://schemas.microsoft.com/office/powerpoint/2010/main" val="16826116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7175"/>
          </a:xfrm>
        </p:spPr>
        <p:txBody>
          <a:bodyPr>
            <a:normAutofit fontScale="90000"/>
          </a:bodyPr>
          <a:lstStyle/>
          <a:p>
            <a:r>
              <a:rPr lang="en-US" dirty="0" smtClean="0"/>
              <a:t>Example</a:t>
            </a:r>
            <a:endParaRPr lang="en-IN" dirty="0"/>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marL="0" indent="0">
              <a:buNone/>
            </a:pPr>
            <a:r>
              <a:rPr lang="en-US" dirty="0" err="1"/>
              <a:t>def</a:t>
            </a:r>
            <a:r>
              <a:rPr lang="en-US" dirty="0"/>
              <a:t> div(</a:t>
            </a:r>
            <a:r>
              <a:rPr lang="en-US" dirty="0" err="1"/>
              <a:t>a,b</a:t>
            </a:r>
            <a:r>
              <a:rPr lang="en-US" dirty="0"/>
              <a:t>):</a:t>
            </a:r>
          </a:p>
          <a:p>
            <a:pPr marL="0" indent="0">
              <a:buNone/>
            </a:pPr>
            <a:r>
              <a:rPr lang="en-US" dirty="0"/>
              <a:t>    print(a/b)</a:t>
            </a:r>
          </a:p>
          <a:p>
            <a:pPr marL="0" indent="0">
              <a:buNone/>
            </a:pPr>
            <a:endParaRPr lang="en-US" dirty="0"/>
          </a:p>
          <a:p>
            <a:pPr marL="0" indent="0">
              <a:buNone/>
            </a:pPr>
            <a:endParaRPr lang="en-US" dirty="0"/>
          </a:p>
          <a:p>
            <a:pPr marL="0" indent="0">
              <a:buNone/>
            </a:pPr>
            <a:r>
              <a:rPr lang="en-US" dirty="0" err="1"/>
              <a:t>def</a:t>
            </a:r>
            <a:r>
              <a:rPr lang="en-US" dirty="0"/>
              <a:t> </a:t>
            </a:r>
            <a:r>
              <a:rPr lang="en-US" dirty="0" err="1"/>
              <a:t>sdiv</a:t>
            </a:r>
            <a:r>
              <a:rPr lang="en-US" dirty="0"/>
              <a:t>(</a:t>
            </a:r>
            <a:r>
              <a:rPr lang="en-US" dirty="0" err="1"/>
              <a:t>func</a:t>
            </a:r>
            <a:r>
              <a:rPr lang="en-US" dirty="0"/>
              <a:t>):</a:t>
            </a:r>
          </a:p>
          <a:p>
            <a:pPr marL="0" indent="0">
              <a:buNone/>
            </a:pPr>
            <a:r>
              <a:rPr lang="en-US" dirty="0"/>
              <a:t>    </a:t>
            </a:r>
            <a:r>
              <a:rPr lang="en-US" dirty="0" err="1"/>
              <a:t>def</a:t>
            </a:r>
            <a:r>
              <a:rPr lang="en-US" dirty="0"/>
              <a:t> inner(</a:t>
            </a:r>
            <a:r>
              <a:rPr lang="en-US" dirty="0" err="1"/>
              <a:t>a,b</a:t>
            </a:r>
            <a:r>
              <a:rPr lang="en-US" dirty="0"/>
              <a:t>):</a:t>
            </a:r>
          </a:p>
          <a:p>
            <a:pPr marL="0" indent="0">
              <a:buNone/>
            </a:pPr>
            <a:r>
              <a:rPr lang="en-US" dirty="0"/>
              <a:t>        if a&lt;b:</a:t>
            </a:r>
          </a:p>
          <a:p>
            <a:pPr marL="0" indent="0">
              <a:buNone/>
            </a:pPr>
            <a:r>
              <a:rPr lang="en-US" dirty="0"/>
              <a:t>            </a:t>
            </a:r>
            <a:r>
              <a:rPr lang="en-US" dirty="0" err="1"/>
              <a:t>a,b</a:t>
            </a:r>
            <a:r>
              <a:rPr lang="en-US" dirty="0"/>
              <a:t> = </a:t>
            </a:r>
            <a:r>
              <a:rPr lang="en-US" dirty="0" err="1"/>
              <a:t>b,a</a:t>
            </a:r>
            <a:endParaRPr lang="en-US" dirty="0"/>
          </a:p>
          <a:p>
            <a:pPr marL="0" indent="0">
              <a:buNone/>
            </a:pPr>
            <a:r>
              <a:rPr lang="en-US" dirty="0"/>
              <a:t>        return </a:t>
            </a:r>
            <a:r>
              <a:rPr lang="en-US" dirty="0" err="1"/>
              <a:t>func</a:t>
            </a:r>
            <a:r>
              <a:rPr lang="en-US" dirty="0"/>
              <a:t>(</a:t>
            </a:r>
            <a:r>
              <a:rPr lang="en-US" dirty="0" err="1"/>
              <a:t>a,b</a:t>
            </a:r>
            <a:r>
              <a:rPr lang="en-US" dirty="0"/>
              <a:t>)</a:t>
            </a:r>
          </a:p>
          <a:p>
            <a:pPr marL="0" indent="0">
              <a:buNone/>
            </a:pPr>
            <a:r>
              <a:rPr lang="en-US" dirty="0"/>
              <a:t>    return inner</a:t>
            </a:r>
          </a:p>
          <a:p>
            <a:pPr marL="0" indent="0">
              <a:buNone/>
            </a:pPr>
            <a:r>
              <a:rPr lang="en-US" dirty="0"/>
              <a:t>    </a:t>
            </a:r>
          </a:p>
          <a:p>
            <a:pPr marL="0" indent="0">
              <a:buNone/>
            </a:pPr>
            <a:r>
              <a:rPr lang="en-US" dirty="0"/>
              <a:t>    </a:t>
            </a:r>
          </a:p>
          <a:p>
            <a:pPr marL="0" indent="0">
              <a:buNone/>
            </a:pPr>
            <a:r>
              <a:rPr lang="en-US" dirty="0"/>
              <a:t>div1 = </a:t>
            </a:r>
            <a:r>
              <a:rPr lang="en-US" dirty="0" err="1"/>
              <a:t>sdiv</a:t>
            </a:r>
            <a:r>
              <a:rPr lang="en-US" dirty="0"/>
              <a:t>(div)</a:t>
            </a:r>
          </a:p>
          <a:p>
            <a:pPr marL="0" indent="0">
              <a:buNone/>
            </a:pPr>
            <a:endParaRPr lang="en-US" dirty="0"/>
          </a:p>
          <a:p>
            <a:pPr marL="0" indent="0">
              <a:buNone/>
            </a:pPr>
            <a:r>
              <a:rPr lang="en-US" dirty="0"/>
              <a:t>div1(2,4)</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158</a:t>
            </a:fld>
            <a:endParaRPr lang="en-US"/>
          </a:p>
        </p:txBody>
      </p:sp>
    </p:spTree>
    <p:extLst>
      <p:ext uri="{BB962C8B-B14F-4D97-AF65-F5344CB8AC3E}">
        <p14:creationId xmlns:p14="http://schemas.microsoft.com/office/powerpoint/2010/main" val="18378549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627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a:t>
            </a:r>
            <a:r>
              <a:rPr sz="2000" b="1" spc="-155" dirty="0">
                <a:solidFill>
                  <a:srgbClr val="000000"/>
                </a:solidFill>
                <a:latin typeface="Georgia"/>
                <a:cs typeface="Georgia"/>
              </a:rPr>
              <a:t> Modules</a:t>
            </a:r>
            <a:endParaRPr sz="2000">
              <a:latin typeface="Georgia"/>
              <a:cs typeface="Georgia"/>
            </a:endParaRPr>
          </a:p>
        </p:txBody>
      </p:sp>
      <p:sp>
        <p:nvSpPr>
          <p:cNvPr id="5" name="Date Placeholder 4"/>
          <p:cNvSpPr>
            <a:spLocks noGrp="1"/>
          </p:cNvSpPr>
          <p:nvPr>
            <p:ph type="dt" sz="half" idx="10"/>
          </p:nvPr>
        </p:nvSpPr>
        <p:spPr/>
        <p:txBody>
          <a:bodyPr/>
          <a:lstStyle/>
          <a:p>
            <a:fld id="{28923836-E90B-40BB-B83E-346E9B4644E6}"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159</a:t>
            </a:fld>
            <a:endParaRPr lang="en-US"/>
          </a:p>
        </p:txBody>
      </p:sp>
      <p:sp>
        <p:nvSpPr>
          <p:cNvPr id="4" name="object 4"/>
          <p:cNvSpPr txBox="1"/>
          <p:nvPr/>
        </p:nvSpPr>
        <p:spPr>
          <a:xfrm>
            <a:off x="231140" y="1196086"/>
            <a:ext cx="8452485" cy="4991735"/>
          </a:xfrm>
          <a:prstGeom prst="rect">
            <a:avLst/>
          </a:prstGeom>
        </p:spPr>
        <p:txBody>
          <a:bodyPr vert="horz" wrap="square" lIns="0" tIns="12065" rIns="0" bIns="0" rtlCol="0">
            <a:spAutoFit/>
          </a:bodyPr>
          <a:lstStyle/>
          <a:p>
            <a:pPr marL="12700" marR="5080" algn="just">
              <a:lnSpc>
                <a:spcPct val="150100"/>
              </a:lnSpc>
              <a:spcBef>
                <a:spcPts val="95"/>
              </a:spcBef>
            </a:pPr>
            <a:r>
              <a:rPr sz="1800" b="1" spc="-125" dirty="0">
                <a:latin typeface="Georgia"/>
                <a:cs typeface="Georgia"/>
              </a:rPr>
              <a:t>Exercise </a:t>
            </a:r>
            <a:r>
              <a:rPr sz="1800" b="1" spc="-160" dirty="0">
                <a:latin typeface="Georgia"/>
                <a:cs typeface="Georgia"/>
              </a:rPr>
              <a:t>: </a:t>
            </a:r>
            <a:r>
              <a:rPr sz="1800" spc="-40" dirty="0">
                <a:latin typeface="Georgia"/>
                <a:cs typeface="Georgia"/>
              </a:rPr>
              <a:t>Write </a:t>
            </a:r>
            <a:r>
              <a:rPr sz="1800" spc="-30" dirty="0">
                <a:latin typeface="Georgia"/>
                <a:cs typeface="Georgia"/>
              </a:rPr>
              <a:t>a </a:t>
            </a:r>
            <a:r>
              <a:rPr sz="1800" spc="-40" dirty="0">
                <a:latin typeface="Georgia"/>
                <a:cs typeface="Georgia"/>
              </a:rPr>
              <a:t>program </a:t>
            </a:r>
            <a:r>
              <a:rPr sz="1800" spc="-25" dirty="0">
                <a:latin typeface="Georgia"/>
                <a:cs typeface="Georgia"/>
              </a:rPr>
              <a:t>which </a:t>
            </a:r>
            <a:r>
              <a:rPr sz="1800" spc="-10" dirty="0">
                <a:latin typeface="Georgia"/>
                <a:cs typeface="Georgia"/>
              </a:rPr>
              <a:t>will </a:t>
            </a:r>
            <a:r>
              <a:rPr sz="1800" spc="-45" dirty="0">
                <a:latin typeface="Georgia"/>
                <a:cs typeface="Georgia"/>
              </a:rPr>
              <a:t>find </a:t>
            </a:r>
            <a:r>
              <a:rPr sz="1800" spc="-35" dirty="0">
                <a:latin typeface="Georgia"/>
                <a:cs typeface="Georgia"/>
              </a:rPr>
              <a:t>all such numbers </a:t>
            </a:r>
            <a:r>
              <a:rPr sz="1800" spc="-25" dirty="0">
                <a:latin typeface="Georgia"/>
                <a:cs typeface="Georgia"/>
              </a:rPr>
              <a:t>which </a:t>
            </a:r>
            <a:r>
              <a:rPr sz="1800" spc="-20" dirty="0">
                <a:latin typeface="Georgia"/>
                <a:cs typeface="Georgia"/>
              </a:rPr>
              <a:t>are divisible by </a:t>
            </a:r>
            <a:r>
              <a:rPr sz="1800" spc="90" dirty="0">
                <a:latin typeface="Georgia"/>
                <a:cs typeface="Georgia"/>
              </a:rPr>
              <a:t>7  </a:t>
            </a:r>
            <a:r>
              <a:rPr sz="1800" spc="-30" dirty="0">
                <a:latin typeface="Georgia"/>
                <a:cs typeface="Georgia"/>
              </a:rPr>
              <a:t>but </a:t>
            </a:r>
            <a:r>
              <a:rPr sz="1800" spc="-20" dirty="0">
                <a:latin typeface="Georgia"/>
                <a:cs typeface="Georgia"/>
              </a:rPr>
              <a:t>are </a:t>
            </a:r>
            <a:r>
              <a:rPr sz="1800" spc="-30" dirty="0">
                <a:latin typeface="Georgia"/>
                <a:cs typeface="Georgia"/>
              </a:rPr>
              <a:t>not a </a:t>
            </a:r>
            <a:r>
              <a:rPr sz="1800" spc="-35" dirty="0">
                <a:latin typeface="Georgia"/>
                <a:cs typeface="Georgia"/>
              </a:rPr>
              <a:t>multiple </a:t>
            </a:r>
            <a:r>
              <a:rPr sz="1800" spc="-30" dirty="0">
                <a:latin typeface="Georgia"/>
                <a:cs typeface="Georgia"/>
              </a:rPr>
              <a:t>of </a:t>
            </a:r>
            <a:r>
              <a:rPr sz="1800" spc="-40" dirty="0">
                <a:latin typeface="Georgia"/>
                <a:cs typeface="Georgia"/>
              </a:rPr>
              <a:t>5, </a:t>
            </a:r>
            <a:r>
              <a:rPr sz="1800" spc="-55" dirty="0">
                <a:latin typeface="Arial"/>
                <a:cs typeface="Arial"/>
              </a:rPr>
              <a:t>between </a:t>
            </a:r>
            <a:r>
              <a:rPr sz="1800" spc="-95" dirty="0">
                <a:latin typeface="Arial"/>
                <a:cs typeface="Arial"/>
              </a:rPr>
              <a:t>2000 </a:t>
            </a:r>
            <a:r>
              <a:rPr sz="1800" spc="-85" dirty="0">
                <a:latin typeface="Arial"/>
                <a:cs typeface="Arial"/>
              </a:rPr>
              <a:t>and </a:t>
            </a:r>
            <a:r>
              <a:rPr sz="1800" spc="-95" dirty="0">
                <a:latin typeface="Arial"/>
                <a:cs typeface="Arial"/>
              </a:rPr>
              <a:t>3200 </a:t>
            </a:r>
            <a:r>
              <a:rPr sz="1800" spc="-25" dirty="0">
                <a:latin typeface="Arial"/>
                <a:cs typeface="Arial"/>
              </a:rPr>
              <a:t>(both </a:t>
            </a:r>
            <a:r>
              <a:rPr sz="1800" spc="-55" dirty="0">
                <a:latin typeface="Arial"/>
                <a:cs typeface="Arial"/>
              </a:rPr>
              <a:t>included). </a:t>
            </a:r>
            <a:r>
              <a:rPr sz="1800" spc="-135" dirty="0">
                <a:latin typeface="Arial"/>
                <a:cs typeface="Arial"/>
              </a:rPr>
              <a:t>The </a:t>
            </a:r>
            <a:r>
              <a:rPr sz="1800" spc="-80" dirty="0">
                <a:latin typeface="Arial"/>
                <a:cs typeface="Arial"/>
              </a:rPr>
              <a:t>nubers </a:t>
            </a:r>
            <a:r>
              <a:rPr sz="1800" spc="-50" dirty="0">
                <a:latin typeface="Arial"/>
                <a:cs typeface="Arial"/>
              </a:rPr>
              <a:t>obtained  </a:t>
            </a:r>
            <a:r>
              <a:rPr sz="1800" spc="-70" dirty="0">
                <a:latin typeface="Arial"/>
                <a:cs typeface="Arial"/>
              </a:rPr>
              <a:t>should </a:t>
            </a:r>
            <a:r>
              <a:rPr sz="1800" spc="-80" dirty="0">
                <a:latin typeface="Arial"/>
                <a:cs typeface="Arial"/>
              </a:rPr>
              <a:t>be </a:t>
            </a:r>
            <a:r>
              <a:rPr sz="1800" spc="-30" dirty="0">
                <a:latin typeface="Arial"/>
                <a:cs typeface="Arial"/>
              </a:rPr>
              <a:t>printed in </a:t>
            </a:r>
            <a:r>
              <a:rPr sz="1800" spc="-140" dirty="0">
                <a:latin typeface="Arial"/>
                <a:cs typeface="Arial"/>
              </a:rPr>
              <a:t>a </a:t>
            </a:r>
            <a:r>
              <a:rPr sz="1800" spc="-90" dirty="0">
                <a:latin typeface="Arial"/>
                <a:cs typeface="Arial"/>
              </a:rPr>
              <a:t>comma-separated </a:t>
            </a:r>
            <a:r>
              <a:rPr sz="1800" spc="-105" dirty="0">
                <a:latin typeface="Arial"/>
                <a:cs typeface="Arial"/>
              </a:rPr>
              <a:t>sequence </a:t>
            </a:r>
            <a:r>
              <a:rPr sz="1800" spc="-55" dirty="0">
                <a:latin typeface="Arial"/>
                <a:cs typeface="Arial"/>
              </a:rPr>
              <a:t>on </a:t>
            </a:r>
            <a:r>
              <a:rPr sz="1800" spc="-140" dirty="0">
                <a:latin typeface="Arial"/>
                <a:cs typeface="Arial"/>
              </a:rPr>
              <a:t>a </a:t>
            </a:r>
            <a:r>
              <a:rPr sz="1800" spc="-85" dirty="0">
                <a:latin typeface="Arial"/>
                <a:cs typeface="Arial"/>
              </a:rPr>
              <a:t>single</a:t>
            </a:r>
            <a:r>
              <a:rPr sz="1800" spc="-100" dirty="0">
                <a:latin typeface="Arial"/>
                <a:cs typeface="Arial"/>
              </a:rPr>
              <a:t> </a:t>
            </a:r>
            <a:r>
              <a:rPr sz="1800" spc="-45" dirty="0">
                <a:latin typeface="Arial"/>
                <a:cs typeface="Arial"/>
              </a:rPr>
              <a:t>line</a:t>
            </a:r>
            <a:endParaRPr sz="1800">
              <a:latin typeface="Arial"/>
              <a:cs typeface="Arial"/>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2700" algn="just">
              <a:lnSpc>
                <a:spcPct val="100000"/>
              </a:lnSpc>
              <a:spcBef>
                <a:spcPts val="1045"/>
              </a:spcBef>
            </a:pPr>
            <a:r>
              <a:rPr sz="1800" b="1" spc="-125" dirty="0">
                <a:latin typeface="Georgia"/>
                <a:cs typeface="Georgia"/>
              </a:rPr>
              <a:t>Solution</a:t>
            </a:r>
            <a:r>
              <a:rPr sz="1800" b="1" spc="-60" dirty="0">
                <a:latin typeface="Georgia"/>
                <a:cs typeface="Georgia"/>
              </a:rPr>
              <a:t> </a:t>
            </a:r>
            <a:r>
              <a:rPr sz="1800" b="1" spc="-160" dirty="0">
                <a:latin typeface="Georgia"/>
                <a:cs typeface="Georgia"/>
              </a:rPr>
              <a:t>:</a:t>
            </a:r>
            <a:endParaRPr sz="1800">
              <a:latin typeface="Georgia"/>
              <a:cs typeface="Georgia"/>
            </a:endParaRPr>
          </a:p>
          <a:p>
            <a:pPr marL="12700" algn="just">
              <a:lnSpc>
                <a:spcPct val="100000"/>
              </a:lnSpc>
              <a:spcBef>
                <a:spcPts val="1515"/>
              </a:spcBef>
            </a:pPr>
            <a:r>
              <a:rPr sz="1800" spc="-75" dirty="0">
                <a:latin typeface="Georgia"/>
                <a:cs typeface="Georgia"/>
              </a:rPr>
              <a:t>l=[]</a:t>
            </a:r>
            <a:endParaRPr sz="1800">
              <a:latin typeface="Georgia"/>
              <a:cs typeface="Georgia"/>
            </a:endParaRPr>
          </a:p>
          <a:p>
            <a:pPr marL="12700" algn="just">
              <a:lnSpc>
                <a:spcPct val="100000"/>
              </a:lnSpc>
              <a:spcBef>
                <a:spcPts val="1510"/>
              </a:spcBef>
            </a:pPr>
            <a:r>
              <a:rPr sz="1800" spc="-30" dirty="0">
                <a:latin typeface="Georgia"/>
                <a:cs typeface="Georgia"/>
              </a:rPr>
              <a:t>for i </a:t>
            </a:r>
            <a:r>
              <a:rPr sz="1800" spc="-45" dirty="0">
                <a:latin typeface="Georgia"/>
                <a:cs typeface="Georgia"/>
              </a:rPr>
              <a:t>in </a:t>
            </a:r>
            <a:r>
              <a:rPr sz="1800" spc="-60" dirty="0">
                <a:latin typeface="Georgia"/>
                <a:cs typeface="Georgia"/>
              </a:rPr>
              <a:t>range(2000,</a:t>
            </a:r>
            <a:r>
              <a:rPr sz="1800" spc="-10" dirty="0">
                <a:latin typeface="Georgia"/>
                <a:cs typeface="Georgia"/>
              </a:rPr>
              <a:t> </a:t>
            </a:r>
            <a:r>
              <a:rPr sz="1800" dirty="0">
                <a:latin typeface="Georgia"/>
                <a:cs typeface="Georgia"/>
              </a:rPr>
              <a:t>3201):</a:t>
            </a:r>
            <a:endParaRPr sz="1800">
              <a:latin typeface="Georgia"/>
              <a:cs typeface="Georgia"/>
            </a:endParaRPr>
          </a:p>
          <a:p>
            <a:pPr marL="88900">
              <a:lnSpc>
                <a:spcPct val="100000"/>
              </a:lnSpc>
              <a:spcBef>
                <a:spcPts val="1515"/>
              </a:spcBef>
            </a:pPr>
            <a:r>
              <a:rPr sz="2700" baseline="-20061" dirty="0">
                <a:latin typeface="Arial"/>
                <a:cs typeface="Arial"/>
              </a:rPr>
              <a:t>. </a:t>
            </a:r>
            <a:r>
              <a:rPr sz="1800" spc="-35" dirty="0">
                <a:latin typeface="Georgia"/>
                <a:cs typeface="Georgia"/>
              </a:rPr>
              <a:t>if </a:t>
            </a:r>
            <a:r>
              <a:rPr sz="1800" spc="-30" dirty="0">
                <a:latin typeface="Georgia"/>
                <a:cs typeface="Georgia"/>
              </a:rPr>
              <a:t>(i%7==0) </a:t>
            </a:r>
            <a:r>
              <a:rPr sz="1800" spc="-45" dirty="0">
                <a:latin typeface="Georgia"/>
                <a:cs typeface="Georgia"/>
              </a:rPr>
              <a:t>and</a:t>
            </a:r>
            <a:r>
              <a:rPr sz="1800" spc="-40" dirty="0">
                <a:latin typeface="Georgia"/>
                <a:cs typeface="Georgia"/>
              </a:rPr>
              <a:t> </a:t>
            </a:r>
            <a:r>
              <a:rPr sz="1800" spc="-35" dirty="0">
                <a:latin typeface="Georgia"/>
                <a:cs typeface="Georgia"/>
              </a:rPr>
              <a:t>(i%5!=0):</a:t>
            </a:r>
            <a:endParaRPr sz="1800">
              <a:latin typeface="Georgia"/>
              <a:cs typeface="Georgia"/>
            </a:endParaRPr>
          </a:p>
          <a:p>
            <a:pPr marL="419100">
              <a:lnSpc>
                <a:spcPct val="100000"/>
              </a:lnSpc>
              <a:spcBef>
                <a:spcPts val="1510"/>
              </a:spcBef>
            </a:pPr>
            <a:r>
              <a:rPr sz="1800" spc="-25" dirty="0">
                <a:latin typeface="Georgia"/>
                <a:cs typeface="Georgia"/>
              </a:rPr>
              <a:t>l.append(str(i))</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10"/>
              </a:spcBef>
            </a:pPr>
            <a:endParaRPr sz="2400">
              <a:latin typeface="Times New Roman"/>
              <a:cs typeface="Times New Roman"/>
            </a:endParaRPr>
          </a:p>
          <a:p>
            <a:pPr marL="12700" algn="just">
              <a:lnSpc>
                <a:spcPct val="100000"/>
              </a:lnSpc>
              <a:spcBef>
                <a:spcPts val="5"/>
              </a:spcBef>
            </a:pPr>
            <a:r>
              <a:rPr sz="1800" spc="-30" dirty="0">
                <a:latin typeface="Georgia"/>
                <a:cs typeface="Georgia"/>
              </a:rPr>
              <a:t>print</a:t>
            </a:r>
            <a:r>
              <a:rPr sz="1800" spc="-40" dirty="0">
                <a:latin typeface="Georgia"/>
                <a:cs typeface="Georgia"/>
              </a:rPr>
              <a:t> </a:t>
            </a:r>
            <a:r>
              <a:rPr sz="1800" spc="-35" dirty="0">
                <a:latin typeface="Georgia"/>
                <a:cs typeface="Georgia"/>
              </a:rPr>
              <a:t>(','.join(l))</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587" y="1397254"/>
            <a:ext cx="3012440" cy="1970405"/>
          </a:xfrm>
          <a:prstGeom prst="rect">
            <a:avLst/>
          </a:prstGeom>
        </p:spPr>
        <p:txBody>
          <a:bodyPr vert="horz" wrap="square" lIns="0" tIns="12065" rIns="0" bIns="0" rtlCol="0">
            <a:spAutoFit/>
          </a:bodyPr>
          <a:lstStyle/>
          <a:p>
            <a:pPr marL="12700">
              <a:lnSpc>
                <a:spcPct val="100000"/>
              </a:lnSpc>
              <a:spcBef>
                <a:spcPts val="95"/>
              </a:spcBef>
            </a:pPr>
            <a:r>
              <a:rPr sz="2200" b="1" spc="-130" dirty="0">
                <a:latin typeface="Georgia"/>
                <a:cs typeface="Georgia"/>
              </a:rPr>
              <a:t>print </a:t>
            </a:r>
            <a:r>
              <a:rPr sz="2200" b="1" spc="-175" dirty="0">
                <a:latin typeface="Georgia"/>
                <a:cs typeface="Georgia"/>
              </a:rPr>
              <a:t>("Hello,</a:t>
            </a:r>
            <a:r>
              <a:rPr sz="2200" b="1" spc="-45" dirty="0">
                <a:latin typeface="Georgia"/>
                <a:cs typeface="Georgia"/>
              </a:rPr>
              <a:t> </a:t>
            </a:r>
            <a:r>
              <a:rPr sz="2200" b="1" spc="-145" dirty="0">
                <a:latin typeface="Georgia"/>
                <a:cs typeface="Georgia"/>
              </a:rPr>
              <a:t>Python!")</a:t>
            </a:r>
            <a:endParaRPr sz="2200">
              <a:latin typeface="Georgia"/>
              <a:cs typeface="Georgia"/>
            </a:endParaRPr>
          </a:p>
          <a:p>
            <a:pPr>
              <a:lnSpc>
                <a:spcPct val="100000"/>
              </a:lnSpc>
              <a:spcBef>
                <a:spcPts val="20"/>
              </a:spcBef>
            </a:pPr>
            <a:endParaRPr sz="3200">
              <a:latin typeface="Times New Roman"/>
              <a:cs typeface="Times New Roman"/>
            </a:endParaRPr>
          </a:p>
          <a:p>
            <a:pPr marL="12700">
              <a:lnSpc>
                <a:spcPct val="100000"/>
              </a:lnSpc>
            </a:pPr>
            <a:r>
              <a:rPr sz="2200" spc="-135" dirty="0">
                <a:latin typeface="Georgia"/>
                <a:cs typeface="Georgia"/>
              </a:rPr>
              <a:t>To </a:t>
            </a:r>
            <a:r>
              <a:rPr sz="2200" spc="-120" dirty="0">
                <a:latin typeface="Georgia"/>
                <a:cs typeface="Georgia"/>
              </a:rPr>
              <a:t>Run</a:t>
            </a:r>
            <a:r>
              <a:rPr sz="2200" spc="-45" dirty="0">
                <a:latin typeface="Georgia"/>
                <a:cs typeface="Georgia"/>
              </a:rPr>
              <a:t> program</a:t>
            </a:r>
            <a:endParaRPr sz="2200">
              <a:latin typeface="Georgia"/>
              <a:cs typeface="Georgia"/>
            </a:endParaRPr>
          </a:p>
          <a:p>
            <a:pPr>
              <a:lnSpc>
                <a:spcPct val="100000"/>
              </a:lnSpc>
              <a:spcBef>
                <a:spcPts val="15"/>
              </a:spcBef>
            </a:pPr>
            <a:endParaRPr sz="3200">
              <a:latin typeface="Times New Roman"/>
              <a:cs typeface="Times New Roman"/>
            </a:endParaRPr>
          </a:p>
          <a:p>
            <a:pPr marL="12700">
              <a:lnSpc>
                <a:spcPct val="100000"/>
              </a:lnSpc>
            </a:pPr>
            <a:r>
              <a:rPr sz="2200" spc="-235" dirty="0">
                <a:latin typeface="Georgia"/>
                <a:cs typeface="Georgia"/>
              </a:rPr>
              <a:t>$  </a:t>
            </a:r>
            <a:r>
              <a:rPr sz="2200" spc="-40" dirty="0">
                <a:latin typeface="Georgia"/>
                <a:cs typeface="Georgia"/>
              </a:rPr>
              <a:t>python</a:t>
            </a:r>
            <a:r>
              <a:rPr sz="2200" spc="-210" dirty="0">
                <a:latin typeface="Georgia"/>
                <a:cs typeface="Georgia"/>
              </a:rPr>
              <a:t> </a:t>
            </a:r>
            <a:r>
              <a:rPr sz="2200" spc="-35" dirty="0">
                <a:latin typeface="Georgia"/>
                <a:cs typeface="Georgia"/>
              </a:rPr>
              <a:t>test.py</a:t>
            </a:r>
            <a:endParaRPr sz="2200">
              <a:latin typeface="Georgia"/>
              <a:cs typeface="Georgia"/>
            </a:endParaRPr>
          </a:p>
        </p:txBody>
      </p:sp>
      <p:sp>
        <p:nvSpPr>
          <p:cNvPr id="3" name="object 3"/>
          <p:cNvSpPr/>
          <p:nvPr/>
        </p:nvSpPr>
        <p:spPr>
          <a:xfrm>
            <a:off x="0" y="800100"/>
            <a:ext cx="880872" cy="1234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8" name="object 8"/>
          <p:cNvSpPr txBox="1">
            <a:spLocks noGrp="1"/>
          </p:cNvSpPr>
          <p:nvPr>
            <p:ph type="title"/>
          </p:nvPr>
        </p:nvSpPr>
        <p:spPr>
          <a:xfrm>
            <a:off x="151587" y="406349"/>
            <a:ext cx="283019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Basic</a:t>
            </a:r>
            <a:r>
              <a:rPr sz="2400" b="1" spc="-75" dirty="0">
                <a:solidFill>
                  <a:srgbClr val="000000"/>
                </a:solidFill>
                <a:latin typeface="Georgia"/>
                <a:cs typeface="Georgia"/>
              </a:rPr>
              <a:t> </a:t>
            </a:r>
            <a:r>
              <a:rPr sz="2400" b="1" spc="-170" dirty="0">
                <a:solidFill>
                  <a:srgbClr val="000000"/>
                </a:solidFill>
                <a:latin typeface="Georgia"/>
                <a:cs typeface="Georgia"/>
              </a:rPr>
              <a:t>Syntax</a:t>
            </a:r>
            <a:endParaRPr sz="2400">
              <a:latin typeface="Georgia"/>
              <a:cs typeface="Georgia"/>
            </a:endParaRPr>
          </a:p>
        </p:txBody>
      </p:sp>
      <p:sp>
        <p:nvSpPr>
          <p:cNvPr id="9" name="Date Placeholder 8"/>
          <p:cNvSpPr>
            <a:spLocks noGrp="1"/>
          </p:cNvSpPr>
          <p:nvPr>
            <p:ph type="dt" sz="half" idx="10"/>
          </p:nvPr>
        </p:nvSpPr>
        <p:spPr/>
        <p:txBody>
          <a:bodyPr/>
          <a:lstStyle/>
          <a:p>
            <a:fld id="{6F0CC6D9-B828-4864-9641-78E3CA67AF76}"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5" name="Date Placeholder 4"/>
          <p:cNvSpPr>
            <a:spLocks noGrp="1"/>
          </p:cNvSpPr>
          <p:nvPr>
            <p:ph type="dt" sz="half" idx="10"/>
          </p:nvPr>
        </p:nvSpPr>
        <p:spPr/>
        <p:txBody>
          <a:bodyPr/>
          <a:lstStyle/>
          <a:p>
            <a:fld id="{3DCC2324-C467-4F89-AC3E-100D3E48E51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160</a:t>
            </a:fld>
            <a:endParaRPr lang="en-US"/>
          </a:p>
        </p:txBody>
      </p:sp>
      <p:sp>
        <p:nvSpPr>
          <p:cNvPr id="4" name="object 4"/>
          <p:cNvSpPr txBox="1"/>
          <p:nvPr/>
        </p:nvSpPr>
        <p:spPr>
          <a:xfrm>
            <a:off x="307340" y="1105661"/>
            <a:ext cx="8210550" cy="4874895"/>
          </a:xfrm>
          <a:prstGeom prst="rect">
            <a:avLst/>
          </a:prstGeom>
        </p:spPr>
        <p:txBody>
          <a:bodyPr vert="horz" wrap="square" lIns="0" tIns="12700" rIns="0" bIns="0" rtlCol="0">
            <a:spAutoFit/>
          </a:bodyPr>
          <a:lstStyle/>
          <a:p>
            <a:pPr marL="171450">
              <a:lnSpc>
                <a:spcPct val="100000"/>
              </a:lnSpc>
              <a:spcBef>
                <a:spcPts val="100"/>
              </a:spcBef>
            </a:pPr>
            <a:r>
              <a:rPr sz="1800" b="1" spc="-135" dirty="0">
                <a:latin typeface="Georgia"/>
                <a:cs typeface="Georgia"/>
              </a:rPr>
              <a:t>Reading Keyboard</a:t>
            </a:r>
            <a:r>
              <a:rPr sz="1800" b="1" spc="-20" dirty="0">
                <a:latin typeface="Georgia"/>
                <a:cs typeface="Georgia"/>
              </a:rPr>
              <a:t> </a:t>
            </a:r>
            <a:r>
              <a:rPr sz="1800" b="1" spc="-130" dirty="0">
                <a:latin typeface="Georgia"/>
                <a:cs typeface="Georgia"/>
              </a:rPr>
              <a:t>Input</a:t>
            </a:r>
            <a:endParaRPr sz="1800">
              <a:latin typeface="Georgia"/>
              <a:cs typeface="Georgia"/>
            </a:endParaRPr>
          </a:p>
          <a:p>
            <a:pPr>
              <a:lnSpc>
                <a:spcPct val="100000"/>
              </a:lnSpc>
              <a:spcBef>
                <a:spcPts val="45"/>
              </a:spcBef>
            </a:pPr>
            <a:endParaRPr sz="2350">
              <a:latin typeface="Times New Roman"/>
              <a:cs typeface="Times New Roman"/>
            </a:endParaRPr>
          </a:p>
          <a:p>
            <a:pPr marL="511809" marR="6350" indent="-342900">
              <a:lnSpc>
                <a:spcPct val="150100"/>
              </a:lnSpc>
              <a:buFont typeface="Arial"/>
              <a:buChar char="•"/>
              <a:tabLst>
                <a:tab pos="511809" algn="l"/>
                <a:tab pos="512445" algn="l"/>
              </a:tabLst>
            </a:pPr>
            <a:r>
              <a:rPr sz="1800" spc="-35" dirty="0">
                <a:latin typeface="Georgia"/>
                <a:cs typeface="Georgia"/>
              </a:rPr>
              <a:t>Python </a:t>
            </a:r>
            <a:r>
              <a:rPr sz="1800" spc="-20" dirty="0">
                <a:latin typeface="Georgia"/>
                <a:cs typeface="Georgia"/>
              </a:rPr>
              <a:t>provides </a:t>
            </a:r>
            <a:r>
              <a:rPr sz="1800" spc="5" dirty="0">
                <a:latin typeface="Georgia"/>
                <a:cs typeface="Georgia"/>
              </a:rPr>
              <a:t>two </a:t>
            </a:r>
            <a:r>
              <a:rPr sz="1800" spc="-40" dirty="0">
                <a:latin typeface="Georgia"/>
                <a:cs typeface="Georgia"/>
              </a:rPr>
              <a:t>built-in </a:t>
            </a:r>
            <a:r>
              <a:rPr sz="1800" spc="-35" dirty="0">
                <a:latin typeface="Georgia"/>
                <a:cs typeface="Georgia"/>
              </a:rPr>
              <a:t>functions </a:t>
            </a:r>
            <a:r>
              <a:rPr sz="1800" spc="-20" dirty="0">
                <a:latin typeface="Georgia"/>
                <a:cs typeface="Georgia"/>
              </a:rPr>
              <a:t>to read </a:t>
            </a:r>
            <a:r>
              <a:rPr sz="1800" spc="-30" dirty="0">
                <a:latin typeface="Georgia"/>
                <a:cs typeface="Georgia"/>
              </a:rPr>
              <a:t>a line of </a:t>
            </a:r>
            <a:r>
              <a:rPr sz="1800" spc="-25" dirty="0">
                <a:latin typeface="Georgia"/>
                <a:cs typeface="Georgia"/>
              </a:rPr>
              <a:t>text </a:t>
            </a:r>
            <a:r>
              <a:rPr sz="1800" spc="-40" dirty="0">
                <a:latin typeface="Georgia"/>
                <a:cs typeface="Georgia"/>
              </a:rPr>
              <a:t>from </a:t>
            </a:r>
            <a:r>
              <a:rPr sz="1800" spc="-35" dirty="0">
                <a:latin typeface="Georgia"/>
                <a:cs typeface="Georgia"/>
              </a:rPr>
              <a:t>standard  </a:t>
            </a:r>
            <a:r>
              <a:rPr sz="1800" spc="-45" dirty="0">
                <a:latin typeface="Georgia"/>
                <a:cs typeface="Georgia"/>
              </a:rPr>
              <a:t>input, </a:t>
            </a:r>
            <a:r>
              <a:rPr sz="1800" spc="-25" dirty="0">
                <a:latin typeface="Georgia"/>
                <a:cs typeface="Georgia"/>
              </a:rPr>
              <a:t>which </a:t>
            </a:r>
            <a:r>
              <a:rPr sz="1800" spc="-20" dirty="0">
                <a:latin typeface="Georgia"/>
                <a:cs typeface="Georgia"/>
              </a:rPr>
              <a:t>by </a:t>
            </a:r>
            <a:r>
              <a:rPr sz="1800" spc="-35" dirty="0">
                <a:latin typeface="Georgia"/>
                <a:cs typeface="Georgia"/>
              </a:rPr>
              <a:t>default </a:t>
            </a:r>
            <a:r>
              <a:rPr sz="1800" spc="-25" dirty="0">
                <a:latin typeface="Georgia"/>
                <a:cs typeface="Georgia"/>
              </a:rPr>
              <a:t>comes </a:t>
            </a:r>
            <a:r>
              <a:rPr sz="1800" spc="-45" dirty="0">
                <a:latin typeface="Georgia"/>
                <a:cs typeface="Georgia"/>
              </a:rPr>
              <a:t>from </a:t>
            </a:r>
            <a:r>
              <a:rPr sz="1800" spc="-25" dirty="0">
                <a:latin typeface="Georgia"/>
                <a:cs typeface="Georgia"/>
              </a:rPr>
              <a:t>the </a:t>
            </a:r>
            <a:r>
              <a:rPr sz="1800" spc="-35" dirty="0">
                <a:latin typeface="Georgia"/>
                <a:cs typeface="Georgia"/>
              </a:rPr>
              <a:t>keyboard. </a:t>
            </a:r>
            <a:r>
              <a:rPr sz="1800" spc="-20" dirty="0">
                <a:latin typeface="Georgia"/>
                <a:cs typeface="Georgia"/>
              </a:rPr>
              <a:t>These </a:t>
            </a:r>
            <a:r>
              <a:rPr sz="1800" spc="-35" dirty="0">
                <a:latin typeface="Georgia"/>
                <a:cs typeface="Georgia"/>
              </a:rPr>
              <a:t>functions </a:t>
            </a:r>
            <a:r>
              <a:rPr sz="1800" spc="-20" dirty="0">
                <a:latin typeface="Georgia"/>
                <a:cs typeface="Georgia"/>
              </a:rPr>
              <a:t>are</a:t>
            </a:r>
            <a:r>
              <a:rPr sz="1800" spc="-85" dirty="0">
                <a:latin typeface="Georgia"/>
                <a:cs typeface="Georgia"/>
              </a:rPr>
              <a:t> </a:t>
            </a:r>
            <a:r>
              <a:rPr sz="1800" spc="-165" dirty="0">
                <a:latin typeface="Georgia"/>
                <a:cs typeface="Georgia"/>
              </a:rPr>
              <a:t>−</a:t>
            </a:r>
            <a:endParaRPr sz="1800">
              <a:latin typeface="Georgia"/>
              <a:cs typeface="Georgia"/>
            </a:endParaRPr>
          </a:p>
          <a:p>
            <a:pPr marL="912494" lvl="1" indent="-286385">
              <a:lnSpc>
                <a:spcPct val="100000"/>
              </a:lnSpc>
              <a:spcBef>
                <a:spcPts val="830"/>
              </a:spcBef>
              <a:buFont typeface="Arial"/>
              <a:buChar char="–"/>
              <a:tabLst>
                <a:tab pos="912494" algn="l"/>
                <a:tab pos="913130" algn="l"/>
              </a:tabLst>
            </a:pPr>
            <a:r>
              <a:rPr sz="1800" spc="-80" dirty="0">
                <a:latin typeface="Georgia"/>
                <a:cs typeface="Georgia"/>
              </a:rPr>
              <a:t>raw_input</a:t>
            </a:r>
            <a:endParaRPr sz="1800">
              <a:latin typeface="Georgia"/>
              <a:cs typeface="Georgia"/>
            </a:endParaRPr>
          </a:p>
          <a:p>
            <a:pPr marL="912494" lvl="1" indent="-286385">
              <a:lnSpc>
                <a:spcPct val="100000"/>
              </a:lnSpc>
              <a:spcBef>
                <a:spcPts val="430"/>
              </a:spcBef>
              <a:buFont typeface="Arial"/>
              <a:buChar char="–"/>
              <a:tabLst>
                <a:tab pos="912494" algn="l"/>
                <a:tab pos="913130" algn="l"/>
              </a:tabLst>
            </a:pPr>
            <a:r>
              <a:rPr sz="1800" spc="-40" dirty="0">
                <a:latin typeface="Georgia"/>
                <a:cs typeface="Georgia"/>
              </a:rPr>
              <a:t>input</a:t>
            </a:r>
            <a:endParaRPr sz="1800">
              <a:latin typeface="Georgia"/>
              <a:cs typeface="Georgia"/>
            </a:endParaRPr>
          </a:p>
          <a:p>
            <a:pPr marL="511809" indent="-342900">
              <a:lnSpc>
                <a:spcPct val="100000"/>
              </a:lnSpc>
              <a:spcBef>
                <a:spcPts val="1115"/>
              </a:spcBef>
              <a:buFont typeface="Arial"/>
              <a:buChar char="•"/>
              <a:tabLst>
                <a:tab pos="511809" algn="l"/>
                <a:tab pos="512445" algn="l"/>
              </a:tabLst>
            </a:pPr>
            <a:r>
              <a:rPr sz="1800" b="1" spc="-180" dirty="0">
                <a:latin typeface="Georgia"/>
                <a:cs typeface="Georgia"/>
              </a:rPr>
              <a:t>raw_input</a:t>
            </a:r>
            <a:r>
              <a:rPr sz="1800" b="1" spc="-70" dirty="0">
                <a:latin typeface="Georgia"/>
                <a:cs typeface="Georgia"/>
              </a:rPr>
              <a:t> </a:t>
            </a:r>
            <a:r>
              <a:rPr sz="1800" b="1" spc="-160" dirty="0">
                <a:latin typeface="Georgia"/>
                <a:cs typeface="Georgia"/>
              </a:rPr>
              <a:t>:</a:t>
            </a:r>
            <a:endParaRPr sz="1800">
              <a:latin typeface="Georgia"/>
              <a:cs typeface="Georgia"/>
            </a:endParaRPr>
          </a:p>
          <a:p>
            <a:pPr marL="168910" marR="5080">
              <a:lnSpc>
                <a:spcPct val="150000"/>
              </a:lnSpc>
              <a:spcBef>
                <a:spcPts val="434"/>
              </a:spcBef>
            </a:pPr>
            <a:r>
              <a:rPr sz="1800" spc="-35" dirty="0">
                <a:latin typeface="Georgia"/>
                <a:cs typeface="Georgia"/>
              </a:rPr>
              <a:t>The </a:t>
            </a:r>
            <a:r>
              <a:rPr sz="1800" spc="-55" dirty="0">
                <a:latin typeface="Georgia"/>
                <a:cs typeface="Georgia"/>
              </a:rPr>
              <a:t>raw_input([prompt]) </a:t>
            </a:r>
            <a:r>
              <a:rPr sz="1800" spc="-40" dirty="0">
                <a:latin typeface="Georgia"/>
                <a:cs typeface="Georgia"/>
              </a:rPr>
              <a:t>function </a:t>
            </a:r>
            <a:r>
              <a:rPr sz="1800" spc="-20" dirty="0">
                <a:latin typeface="Georgia"/>
                <a:cs typeface="Georgia"/>
              </a:rPr>
              <a:t>reads </a:t>
            </a:r>
            <a:r>
              <a:rPr sz="1800" spc="-25" dirty="0">
                <a:latin typeface="Georgia"/>
                <a:cs typeface="Georgia"/>
              </a:rPr>
              <a:t>one </a:t>
            </a:r>
            <a:r>
              <a:rPr sz="1800" spc="-30" dirty="0">
                <a:latin typeface="Georgia"/>
                <a:cs typeface="Georgia"/>
              </a:rPr>
              <a:t>line </a:t>
            </a:r>
            <a:r>
              <a:rPr sz="1800" spc="-45" dirty="0">
                <a:latin typeface="Georgia"/>
                <a:cs typeface="Georgia"/>
              </a:rPr>
              <a:t>from </a:t>
            </a:r>
            <a:r>
              <a:rPr sz="1800" spc="-35" dirty="0">
                <a:latin typeface="Georgia"/>
                <a:cs typeface="Georgia"/>
              </a:rPr>
              <a:t>standard input </a:t>
            </a:r>
            <a:r>
              <a:rPr sz="1800" spc="-45" dirty="0">
                <a:latin typeface="Georgia"/>
                <a:cs typeface="Georgia"/>
              </a:rPr>
              <a:t>and </a:t>
            </a:r>
            <a:r>
              <a:rPr sz="1800" spc="-20" dirty="0">
                <a:latin typeface="Georgia"/>
                <a:cs typeface="Georgia"/>
              </a:rPr>
              <a:t>returns  it as </a:t>
            </a:r>
            <a:r>
              <a:rPr sz="1800" spc="-30" dirty="0">
                <a:latin typeface="Georgia"/>
                <a:cs typeface="Georgia"/>
              </a:rPr>
              <a:t>a</a:t>
            </a:r>
            <a:r>
              <a:rPr sz="1800" spc="-85" dirty="0">
                <a:latin typeface="Georgia"/>
                <a:cs typeface="Georgia"/>
              </a:rPr>
              <a:t> </a:t>
            </a:r>
            <a:r>
              <a:rPr sz="1800" spc="-40" dirty="0">
                <a:latin typeface="Georgia"/>
                <a:cs typeface="Georgia"/>
              </a:rPr>
              <a:t>string.</a:t>
            </a:r>
            <a:endParaRPr sz="1800">
              <a:latin typeface="Georgia"/>
              <a:cs typeface="Georgia"/>
            </a:endParaRPr>
          </a:p>
          <a:p>
            <a:pPr marL="12700">
              <a:lnSpc>
                <a:spcPts val="1780"/>
              </a:lnSpc>
              <a:spcBef>
                <a:spcPts val="110"/>
              </a:spcBef>
            </a:pPr>
            <a:r>
              <a:rPr sz="1800" dirty="0">
                <a:latin typeface="Arial"/>
                <a:cs typeface="Arial"/>
              </a:rPr>
              <a:t>.</a:t>
            </a:r>
            <a:endParaRPr sz="1800">
              <a:latin typeface="Arial"/>
              <a:cs typeface="Arial"/>
            </a:endParaRPr>
          </a:p>
          <a:p>
            <a:pPr marL="168910">
              <a:lnSpc>
                <a:spcPts val="1780"/>
              </a:lnSpc>
            </a:pPr>
            <a:r>
              <a:rPr sz="1800" b="1" spc="-180" dirty="0">
                <a:latin typeface="Georgia"/>
                <a:cs typeface="Georgia"/>
              </a:rPr>
              <a:t>For </a:t>
            </a:r>
            <a:r>
              <a:rPr sz="1800" b="1" spc="-145" dirty="0">
                <a:latin typeface="Georgia"/>
                <a:cs typeface="Georgia"/>
              </a:rPr>
              <a:t>Example</a:t>
            </a:r>
            <a:r>
              <a:rPr sz="1800" b="1" spc="-270" dirty="0">
                <a:latin typeface="Georgia"/>
                <a:cs typeface="Georgia"/>
              </a:rPr>
              <a:t> </a:t>
            </a:r>
            <a:r>
              <a:rPr sz="1800" b="1" spc="-160" dirty="0">
                <a:latin typeface="Georgia"/>
                <a:cs typeface="Georgia"/>
              </a:rPr>
              <a:t>:</a:t>
            </a:r>
            <a:endParaRPr sz="1800">
              <a:latin typeface="Georgia"/>
              <a:cs typeface="Georgia"/>
            </a:endParaRPr>
          </a:p>
          <a:p>
            <a:pPr marL="168910">
              <a:lnSpc>
                <a:spcPct val="100000"/>
              </a:lnSpc>
              <a:spcBef>
                <a:spcPts val="1515"/>
              </a:spcBef>
            </a:pPr>
            <a:r>
              <a:rPr sz="1800" spc="-10" dirty="0">
                <a:latin typeface="Georgia"/>
                <a:cs typeface="Georgia"/>
              </a:rPr>
              <a:t>str </a:t>
            </a:r>
            <a:r>
              <a:rPr sz="1800" spc="-160" dirty="0">
                <a:latin typeface="Georgia"/>
                <a:cs typeface="Georgia"/>
              </a:rPr>
              <a:t>= </a:t>
            </a:r>
            <a:r>
              <a:rPr sz="1800" spc="-60" dirty="0">
                <a:latin typeface="Georgia"/>
                <a:cs typeface="Georgia"/>
              </a:rPr>
              <a:t>raw_input("Enter </a:t>
            </a:r>
            <a:r>
              <a:rPr sz="1800" spc="-15" dirty="0">
                <a:latin typeface="Georgia"/>
                <a:cs typeface="Georgia"/>
              </a:rPr>
              <a:t>your </a:t>
            </a:r>
            <a:r>
              <a:rPr sz="1800" spc="-45" dirty="0">
                <a:latin typeface="Georgia"/>
                <a:cs typeface="Georgia"/>
              </a:rPr>
              <a:t>input:</a:t>
            </a:r>
            <a:r>
              <a:rPr sz="1800" spc="-185" dirty="0">
                <a:latin typeface="Georgia"/>
                <a:cs typeface="Georgia"/>
              </a:rPr>
              <a:t> </a:t>
            </a:r>
            <a:r>
              <a:rPr sz="1800" spc="-40" dirty="0">
                <a:latin typeface="Georgia"/>
                <a:cs typeface="Georgia"/>
              </a:rPr>
              <a:t>");</a:t>
            </a:r>
            <a:endParaRPr sz="1800">
              <a:latin typeface="Georgia"/>
              <a:cs typeface="Georgia"/>
            </a:endParaRPr>
          </a:p>
          <a:p>
            <a:pPr marL="168910">
              <a:lnSpc>
                <a:spcPct val="100000"/>
              </a:lnSpc>
              <a:spcBef>
                <a:spcPts val="1510"/>
              </a:spcBef>
            </a:pPr>
            <a:r>
              <a:rPr sz="1800" spc="-30" dirty="0">
                <a:latin typeface="Georgia"/>
                <a:cs typeface="Georgia"/>
              </a:rPr>
              <a:t>print </a:t>
            </a:r>
            <a:r>
              <a:rPr sz="1800" spc="-35" dirty="0">
                <a:latin typeface="Georgia"/>
                <a:cs typeface="Georgia"/>
              </a:rPr>
              <a:t>("Received input </a:t>
            </a:r>
            <a:r>
              <a:rPr sz="1800" spc="-20" dirty="0">
                <a:latin typeface="Georgia"/>
                <a:cs typeface="Georgia"/>
              </a:rPr>
              <a:t>is </a:t>
            </a:r>
            <a:r>
              <a:rPr sz="1800" spc="-90" dirty="0">
                <a:latin typeface="Georgia"/>
                <a:cs typeface="Georgia"/>
              </a:rPr>
              <a:t>: </a:t>
            </a:r>
            <a:r>
              <a:rPr sz="1800" spc="-75" dirty="0">
                <a:latin typeface="Georgia"/>
                <a:cs typeface="Georgia"/>
              </a:rPr>
              <a:t>",</a:t>
            </a:r>
            <a:r>
              <a:rPr sz="1800" spc="-5" dirty="0">
                <a:latin typeface="Georgia"/>
                <a:cs typeface="Georgia"/>
              </a:rPr>
              <a:t> str)</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4007" y="4945760"/>
            <a:ext cx="4366895" cy="76644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Enter </a:t>
            </a:r>
            <a:r>
              <a:rPr sz="1800" spc="-15" dirty="0">
                <a:latin typeface="Georgia"/>
                <a:cs typeface="Georgia"/>
              </a:rPr>
              <a:t>your </a:t>
            </a:r>
            <a:r>
              <a:rPr sz="1800" spc="-45" dirty="0">
                <a:latin typeface="Georgia"/>
                <a:cs typeface="Georgia"/>
              </a:rPr>
              <a:t>input: </a:t>
            </a:r>
            <a:r>
              <a:rPr sz="1800" spc="-30" dirty="0">
                <a:latin typeface="Georgia"/>
                <a:cs typeface="Georgia"/>
              </a:rPr>
              <a:t>[x*5 for </a:t>
            </a:r>
            <a:r>
              <a:rPr sz="1800" spc="-40" dirty="0">
                <a:latin typeface="Georgia"/>
                <a:cs typeface="Georgia"/>
              </a:rPr>
              <a:t>x </a:t>
            </a:r>
            <a:r>
              <a:rPr sz="1800" spc="-45" dirty="0">
                <a:latin typeface="Georgia"/>
                <a:cs typeface="Georgia"/>
              </a:rPr>
              <a:t>in</a:t>
            </a:r>
            <a:r>
              <a:rPr sz="1800" spc="-100" dirty="0">
                <a:latin typeface="Georgia"/>
                <a:cs typeface="Georgia"/>
              </a:rPr>
              <a:t> </a:t>
            </a:r>
            <a:r>
              <a:rPr sz="1800" spc="-25" dirty="0">
                <a:latin typeface="Georgia"/>
                <a:cs typeface="Georgia"/>
              </a:rPr>
              <a:t>range(2,10,2)]</a:t>
            </a:r>
            <a:endParaRPr sz="1800">
              <a:latin typeface="Georgia"/>
              <a:cs typeface="Georgia"/>
            </a:endParaRPr>
          </a:p>
          <a:p>
            <a:pPr marL="12700">
              <a:lnSpc>
                <a:spcPct val="100000"/>
              </a:lnSpc>
              <a:spcBef>
                <a:spcPts val="1515"/>
              </a:spcBef>
            </a:pPr>
            <a:r>
              <a:rPr sz="1800" spc="-40" dirty="0">
                <a:latin typeface="Georgia"/>
                <a:cs typeface="Georgia"/>
              </a:rPr>
              <a:t>Recieved </a:t>
            </a:r>
            <a:r>
              <a:rPr sz="1800" spc="-35" dirty="0">
                <a:latin typeface="Georgia"/>
                <a:cs typeface="Georgia"/>
              </a:rPr>
              <a:t>input </a:t>
            </a:r>
            <a:r>
              <a:rPr sz="1800" spc="-20" dirty="0">
                <a:latin typeface="Georgia"/>
                <a:cs typeface="Georgia"/>
              </a:rPr>
              <a:t>is </a:t>
            </a:r>
            <a:r>
              <a:rPr sz="1800" spc="-90" dirty="0">
                <a:latin typeface="Georgia"/>
                <a:cs typeface="Georgia"/>
              </a:rPr>
              <a:t>: </a:t>
            </a:r>
            <a:r>
              <a:rPr sz="1800" spc="-15" dirty="0">
                <a:latin typeface="Georgia"/>
                <a:cs typeface="Georgia"/>
              </a:rPr>
              <a:t>[10, </a:t>
            </a:r>
            <a:r>
              <a:rPr sz="1800" spc="-85" dirty="0">
                <a:latin typeface="Georgia"/>
                <a:cs typeface="Georgia"/>
              </a:rPr>
              <a:t>20, </a:t>
            </a:r>
            <a:r>
              <a:rPr sz="1800" spc="-80" dirty="0">
                <a:latin typeface="Georgia"/>
                <a:cs typeface="Georgia"/>
              </a:rPr>
              <a:t>30,</a:t>
            </a:r>
            <a:r>
              <a:rPr sz="1800" spc="-254" dirty="0">
                <a:latin typeface="Georgia"/>
                <a:cs typeface="Georgia"/>
              </a:rPr>
              <a:t> </a:t>
            </a:r>
            <a:r>
              <a:rPr sz="1800" spc="-65" dirty="0">
                <a:latin typeface="Georgia"/>
                <a:cs typeface="Georgia"/>
              </a:rPr>
              <a:t>40]</a:t>
            </a:r>
            <a:endParaRPr sz="1800">
              <a:latin typeface="Georgia"/>
              <a:cs typeface="Georgia"/>
            </a:endParaRPr>
          </a:p>
        </p:txBody>
      </p:sp>
      <p:sp>
        <p:nvSpPr>
          <p:cNvPr id="4" name="object 4"/>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8" name="Date Placeholder 7"/>
          <p:cNvSpPr>
            <a:spLocks noGrp="1"/>
          </p:cNvSpPr>
          <p:nvPr>
            <p:ph type="dt" sz="half" idx="10"/>
          </p:nvPr>
        </p:nvSpPr>
        <p:spPr/>
        <p:txBody>
          <a:bodyPr/>
          <a:lstStyle/>
          <a:p>
            <a:fld id="{0DDAA2A7-1AB2-4B03-B786-0EF6ACF96A5C}" type="datetime1">
              <a:rPr lang="en-US" smtClean="0"/>
              <a:pPr/>
              <a:t>6/28/2022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161</a:t>
            </a:fld>
            <a:endParaRPr lang="en-US"/>
          </a:p>
        </p:txBody>
      </p:sp>
      <p:sp>
        <p:nvSpPr>
          <p:cNvPr id="5" name="object 5"/>
          <p:cNvSpPr txBox="1"/>
          <p:nvPr/>
        </p:nvSpPr>
        <p:spPr>
          <a:xfrm>
            <a:off x="307340" y="1105661"/>
            <a:ext cx="8210550" cy="3763645"/>
          </a:xfrm>
          <a:prstGeom prst="rect">
            <a:avLst/>
          </a:prstGeom>
        </p:spPr>
        <p:txBody>
          <a:bodyPr vert="horz" wrap="square" lIns="0" tIns="12700" rIns="0" bIns="0" rtlCol="0">
            <a:spAutoFit/>
          </a:bodyPr>
          <a:lstStyle/>
          <a:p>
            <a:pPr marL="171450">
              <a:lnSpc>
                <a:spcPct val="100000"/>
              </a:lnSpc>
              <a:spcBef>
                <a:spcPts val="100"/>
              </a:spcBef>
            </a:pPr>
            <a:r>
              <a:rPr sz="1800" b="1" spc="-105" dirty="0">
                <a:latin typeface="Georgia"/>
                <a:cs typeface="Georgia"/>
              </a:rPr>
              <a:t>The </a:t>
            </a:r>
            <a:r>
              <a:rPr sz="1800" b="1" spc="-110" dirty="0">
                <a:latin typeface="Georgia"/>
                <a:cs typeface="Georgia"/>
              </a:rPr>
              <a:t>input</a:t>
            </a:r>
            <a:r>
              <a:rPr sz="1800" b="1" spc="-45" dirty="0">
                <a:latin typeface="Georgia"/>
                <a:cs typeface="Georgia"/>
              </a:rPr>
              <a:t> </a:t>
            </a:r>
            <a:r>
              <a:rPr sz="1800" b="1" spc="-135" dirty="0">
                <a:latin typeface="Georgia"/>
                <a:cs typeface="Georgia"/>
              </a:rPr>
              <a:t>Function</a:t>
            </a:r>
            <a:endParaRPr sz="1800">
              <a:latin typeface="Georgia"/>
              <a:cs typeface="Georgia"/>
            </a:endParaRPr>
          </a:p>
          <a:p>
            <a:pPr>
              <a:lnSpc>
                <a:spcPct val="100000"/>
              </a:lnSpc>
              <a:spcBef>
                <a:spcPts val="20"/>
              </a:spcBef>
            </a:pPr>
            <a:endParaRPr sz="1850">
              <a:latin typeface="Times New Roman"/>
              <a:cs typeface="Times New Roman"/>
            </a:endParaRPr>
          </a:p>
          <a:p>
            <a:pPr marL="511809" marR="5080" indent="-342900" algn="just">
              <a:lnSpc>
                <a:spcPct val="150100"/>
              </a:lnSpc>
              <a:buFont typeface="Arial"/>
              <a:buChar char="•"/>
              <a:tabLst>
                <a:tab pos="512445" algn="l"/>
              </a:tabLst>
            </a:pPr>
            <a:r>
              <a:rPr sz="1800" spc="-35" dirty="0">
                <a:latin typeface="Georgia"/>
                <a:cs typeface="Georgia"/>
              </a:rPr>
              <a:t>The input([prompt]) </a:t>
            </a:r>
            <a:r>
              <a:rPr sz="1800" spc="-40" dirty="0">
                <a:latin typeface="Georgia"/>
                <a:cs typeface="Georgia"/>
              </a:rPr>
              <a:t>function </a:t>
            </a:r>
            <a:r>
              <a:rPr sz="1800" spc="-20" dirty="0">
                <a:latin typeface="Georgia"/>
                <a:cs typeface="Georgia"/>
              </a:rPr>
              <a:t>is </a:t>
            </a:r>
            <a:r>
              <a:rPr sz="1800" spc="-30" dirty="0">
                <a:latin typeface="Georgia"/>
                <a:cs typeface="Georgia"/>
              </a:rPr>
              <a:t>equivalent </a:t>
            </a:r>
            <a:r>
              <a:rPr sz="1800" spc="-20" dirty="0">
                <a:latin typeface="Georgia"/>
                <a:cs typeface="Georgia"/>
              </a:rPr>
              <a:t>to </a:t>
            </a:r>
            <a:r>
              <a:rPr sz="1800" spc="-80" dirty="0">
                <a:latin typeface="Georgia"/>
                <a:cs typeface="Georgia"/>
              </a:rPr>
              <a:t>raw_input, </a:t>
            </a:r>
            <a:r>
              <a:rPr sz="1800" spc="-30" dirty="0">
                <a:latin typeface="Georgia"/>
                <a:cs typeface="Georgia"/>
              </a:rPr>
              <a:t>except that it  assumes </a:t>
            </a:r>
            <a:r>
              <a:rPr sz="1800" spc="-25" dirty="0">
                <a:latin typeface="Georgia"/>
                <a:cs typeface="Georgia"/>
              </a:rPr>
              <a:t>the </a:t>
            </a:r>
            <a:r>
              <a:rPr sz="1800" spc="-40" dirty="0">
                <a:latin typeface="Georgia"/>
                <a:cs typeface="Georgia"/>
              </a:rPr>
              <a:t>input </a:t>
            </a:r>
            <a:r>
              <a:rPr sz="1800" spc="-15" dirty="0">
                <a:latin typeface="Georgia"/>
                <a:cs typeface="Georgia"/>
              </a:rPr>
              <a:t>is </a:t>
            </a:r>
            <a:r>
              <a:rPr sz="1800" spc="-30" dirty="0">
                <a:latin typeface="Georgia"/>
                <a:cs typeface="Georgia"/>
              </a:rPr>
              <a:t>a valid </a:t>
            </a:r>
            <a:r>
              <a:rPr sz="1800" spc="-35" dirty="0">
                <a:latin typeface="Georgia"/>
                <a:cs typeface="Georgia"/>
              </a:rPr>
              <a:t>Python </a:t>
            </a:r>
            <a:r>
              <a:rPr sz="1800" spc="-25" dirty="0">
                <a:latin typeface="Georgia"/>
                <a:cs typeface="Georgia"/>
              </a:rPr>
              <a:t>expression </a:t>
            </a:r>
            <a:r>
              <a:rPr sz="1800" spc="-45" dirty="0">
                <a:latin typeface="Georgia"/>
                <a:cs typeface="Georgia"/>
              </a:rPr>
              <a:t>and </a:t>
            </a:r>
            <a:r>
              <a:rPr sz="1800" spc="-20" dirty="0">
                <a:latin typeface="Georgia"/>
                <a:cs typeface="Georgia"/>
              </a:rPr>
              <a:t>returns </a:t>
            </a:r>
            <a:r>
              <a:rPr sz="1800" spc="-25" dirty="0">
                <a:latin typeface="Georgia"/>
                <a:cs typeface="Georgia"/>
              </a:rPr>
              <a:t>the </a:t>
            </a:r>
            <a:r>
              <a:rPr sz="1800" spc="-30" dirty="0">
                <a:latin typeface="Georgia"/>
                <a:cs typeface="Georgia"/>
              </a:rPr>
              <a:t>evaluated  </a:t>
            </a:r>
            <a:r>
              <a:rPr sz="1800" spc="-20" dirty="0">
                <a:latin typeface="Georgia"/>
                <a:cs typeface="Georgia"/>
              </a:rPr>
              <a:t>result to</a:t>
            </a:r>
            <a:r>
              <a:rPr sz="1800" spc="-60" dirty="0">
                <a:latin typeface="Georgia"/>
                <a:cs typeface="Georgia"/>
              </a:rPr>
              <a:t> </a:t>
            </a:r>
            <a:r>
              <a:rPr sz="1800" spc="-50" dirty="0">
                <a:latin typeface="Georgia"/>
                <a:cs typeface="Georgia"/>
              </a:rPr>
              <a:t>you.</a:t>
            </a:r>
            <a:endParaRPr sz="1800">
              <a:latin typeface="Georgia"/>
              <a:cs typeface="Georgia"/>
            </a:endParaRPr>
          </a:p>
          <a:p>
            <a:pPr marL="168910">
              <a:lnSpc>
                <a:spcPct val="100000"/>
              </a:lnSpc>
              <a:spcBef>
                <a:spcPts val="1515"/>
              </a:spcBef>
            </a:pPr>
            <a:r>
              <a:rPr sz="1800" b="1" spc="-180" dirty="0">
                <a:latin typeface="Georgia"/>
                <a:cs typeface="Georgia"/>
              </a:rPr>
              <a:t>For </a:t>
            </a:r>
            <a:r>
              <a:rPr sz="1800" b="1" spc="-145" dirty="0">
                <a:latin typeface="Georgia"/>
                <a:cs typeface="Georgia"/>
              </a:rPr>
              <a:t>Example</a:t>
            </a:r>
            <a:r>
              <a:rPr sz="1800" b="1" spc="-270" dirty="0">
                <a:latin typeface="Georgia"/>
                <a:cs typeface="Georgia"/>
              </a:rPr>
              <a:t> </a:t>
            </a:r>
            <a:r>
              <a:rPr sz="1800" b="1" spc="-160" dirty="0">
                <a:latin typeface="Georgia"/>
                <a:cs typeface="Georgia"/>
              </a:rPr>
              <a:t>:</a:t>
            </a:r>
            <a:endParaRPr sz="1800">
              <a:latin typeface="Georgia"/>
              <a:cs typeface="Georgia"/>
            </a:endParaRPr>
          </a:p>
          <a:p>
            <a:pPr marL="168910" marR="4864735">
              <a:lnSpc>
                <a:spcPct val="170000"/>
              </a:lnSpc>
            </a:pPr>
            <a:r>
              <a:rPr sz="1800" spc="-10" dirty="0">
                <a:latin typeface="Georgia"/>
                <a:cs typeface="Georgia"/>
              </a:rPr>
              <a:t>str </a:t>
            </a:r>
            <a:r>
              <a:rPr sz="1800" spc="-165" dirty="0">
                <a:latin typeface="Georgia"/>
                <a:cs typeface="Georgia"/>
              </a:rPr>
              <a:t>= </a:t>
            </a:r>
            <a:r>
              <a:rPr sz="1800" spc="-40" dirty="0">
                <a:latin typeface="Georgia"/>
                <a:cs typeface="Georgia"/>
              </a:rPr>
              <a:t>input("Enter </a:t>
            </a:r>
            <a:r>
              <a:rPr sz="1800" spc="-15" dirty="0">
                <a:latin typeface="Georgia"/>
                <a:cs typeface="Georgia"/>
              </a:rPr>
              <a:t>your </a:t>
            </a:r>
            <a:r>
              <a:rPr sz="1800" spc="-45" dirty="0">
                <a:latin typeface="Georgia"/>
                <a:cs typeface="Georgia"/>
              </a:rPr>
              <a:t>input: </a:t>
            </a:r>
            <a:r>
              <a:rPr sz="1800" spc="-40" dirty="0">
                <a:latin typeface="Georgia"/>
                <a:cs typeface="Georgia"/>
              </a:rPr>
              <a:t>");  </a:t>
            </a:r>
            <a:r>
              <a:rPr sz="1800" spc="-30" dirty="0">
                <a:latin typeface="Georgia"/>
                <a:cs typeface="Georgia"/>
              </a:rPr>
              <a:t>print </a:t>
            </a:r>
            <a:r>
              <a:rPr sz="1800" spc="-35" dirty="0">
                <a:latin typeface="Georgia"/>
                <a:cs typeface="Georgia"/>
              </a:rPr>
              <a:t>("Received input </a:t>
            </a:r>
            <a:r>
              <a:rPr sz="1800" spc="-20" dirty="0">
                <a:latin typeface="Georgia"/>
                <a:cs typeface="Georgia"/>
              </a:rPr>
              <a:t>is </a:t>
            </a:r>
            <a:r>
              <a:rPr sz="1800" spc="-90" dirty="0">
                <a:latin typeface="Georgia"/>
                <a:cs typeface="Georgia"/>
              </a:rPr>
              <a:t>: </a:t>
            </a:r>
            <a:r>
              <a:rPr sz="1800" spc="-75" dirty="0">
                <a:latin typeface="Georgia"/>
                <a:cs typeface="Georgia"/>
              </a:rPr>
              <a:t>",</a:t>
            </a:r>
            <a:r>
              <a:rPr sz="1800" spc="-35" dirty="0">
                <a:latin typeface="Georgia"/>
                <a:cs typeface="Georgia"/>
              </a:rPr>
              <a:t> </a:t>
            </a:r>
            <a:r>
              <a:rPr sz="1800" spc="-5" dirty="0">
                <a:latin typeface="Georgia"/>
                <a:cs typeface="Georgia"/>
              </a:rPr>
              <a:t>str)</a:t>
            </a:r>
            <a:endParaRPr sz="1800">
              <a:latin typeface="Georgia"/>
              <a:cs typeface="Georgia"/>
            </a:endParaRPr>
          </a:p>
          <a:p>
            <a:pPr>
              <a:lnSpc>
                <a:spcPct val="100000"/>
              </a:lnSpc>
              <a:spcBef>
                <a:spcPts val="35"/>
              </a:spcBef>
            </a:pPr>
            <a:endParaRPr sz="1900">
              <a:latin typeface="Times New Roman"/>
              <a:cs typeface="Times New Roman"/>
            </a:endParaRPr>
          </a:p>
          <a:p>
            <a:pPr marL="12700">
              <a:lnSpc>
                <a:spcPct val="100000"/>
              </a:lnSpc>
            </a:pPr>
            <a:r>
              <a:rPr sz="1800" dirty="0">
                <a:latin typeface="Arial"/>
                <a:cs typeface="Arial"/>
              </a:rPr>
              <a:t>.</a:t>
            </a:r>
            <a:endParaRPr sz="1800">
              <a:latin typeface="Arial"/>
              <a:cs typeface="Arial"/>
            </a:endParaRPr>
          </a:p>
        </p:txBody>
      </p:sp>
      <p:sp>
        <p:nvSpPr>
          <p:cNvPr id="6" name="object 6"/>
          <p:cNvSpPr/>
          <p:nvPr/>
        </p:nvSpPr>
        <p:spPr>
          <a:xfrm>
            <a:off x="5067300" y="4724400"/>
            <a:ext cx="495300" cy="1295400"/>
          </a:xfrm>
          <a:custGeom>
            <a:avLst/>
            <a:gdLst/>
            <a:ahLst/>
            <a:cxnLst/>
            <a:rect l="l" t="t" r="r" b="b"/>
            <a:pathLst>
              <a:path w="495300" h="1295400">
                <a:moveTo>
                  <a:pt x="0" y="0"/>
                </a:moveTo>
                <a:lnTo>
                  <a:pt x="78278" y="2098"/>
                </a:lnTo>
                <a:lnTo>
                  <a:pt x="146261" y="7945"/>
                </a:lnTo>
                <a:lnTo>
                  <a:pt x="199869" y="16870"/>
                </a:lnTo>
                <a:lnTo>
                  <a:pt x="247650" y="41275"/>
                </a:lnTo>
                <a:lnTo>
                  <a:pt x="247650" y="606425"/>
                </a:lnTo>
                <a:lnTo>
                  <a:pt x="260274" y="619447"/>
                </a:lnTo>
                <a:lnTo>
                  <a:pt x="295430" y="630774"/>
                </a:lnTo>
                <a:lnTo>
                  <a:pt x="349038" y="639718"/>
                </a:lnTo>
                <a:lnTo>
                  <a:pt x="417021" y="645589"/>
                </a:lnTo>
                <a:lnTo>
                  <a:pt x="495300" y="647700"/>
                </a:lnTo>
                <a:lnTo>
                  <a:pt x="417021" y="649798"/>
                </a:lnTo>
                <a:lnTo>
                  <a:pt x="349038" y="655645"/>
                </a:lnTo>
                <a:lnTo>
                  <a:pt x="295430" y="664570"/>
                </a:lnTo>
                <a:lnTo>
                  <a:pt x="260274" y="675904"/>
                </a:lnTo>
                <a:lnTo>
                  <a:pt x="247650" y="688975"/>
                </a:lnTo>
                <a:lnTo>
                  <a:pt x="247650" y="1254125"/>
                </a:lnTo>
                <a:lnTo>
                  <a:pt x="235025" y="1267171"/>
                </a:lnTo>
                <a:lnTo>
                  <a:pt x="199869" y="1278501"/>
                </a:lnTo>
                <a:lnTo>
                  <a:pt x="146261" y="1287436"/>
                </a:lnTo>
                <a:lnTo>
                  <a:pt x="78278" y="1293295"/>
                </a:lnTo>
                <a:lnTo>
                  <a:pt x="0" y="1295400"/>
                </a:lnTo>
              </a:path>
            </a:pathLst>
          </a:custGeom>
          <a:ln w="9525">
            <a:solidFill>
              <a:srgbClr val="000000"/>
            </a:solidFill>
          </a:ln>
        </p:spPr>
        <p:txBody>
          <a:bodyPr wrap="square" lIns="0" tIns="0" rIns="0" bIns="0" rtlCol="0"/>
          <a:lstStyle/>
          <a:p>
            <a:endParaRPr/>
          </a:p>
        </p:txBody>
      </p:sp>
      <p:sp>
        <p:nvSpPr>
          <p:cNvPr id="7" name="object 7"/>
          <p:cNvSpPr txBox="1"/>
          <p:nvPr/>
        </p:nvSpPr>
        <p:spPr>
          <a:xfrm>
            <a:off x="5794628" y="5212207"/>
            <a:ext cx="2501265"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Arial"/>
                <a:cs typeface="Arial"/>
              </a:rPr>
              <a:t>Only </a:t>
            </a:r>
            <a:r>
              <a:rPr sz="1800" spc="-40" dirty="0">
                <a:latin typeface="Arial"/>
                <a:cs typeface="Arial"/>
              </a:rPr>
              <a:t>work </a:t>
            </a:r>
            <a:r>
              <a:rPr sz="1800" spc="5" dirty="0">
                <a:latin typeface="Arial"/>
                <a:cs typeface="Arial"/>
              </a:rPr>
              <a:t>with </a:t>
            </a:r>
            <a:r>
              <a:rPr sz="1800" spc="-75" dirty="0">
                <a:latin typeface="Arial"/>
                <a:cs typeface="Arial"/>
              </a:rPr>
              <a:t>version</a:t>
            </a:r>
            <a:r>
              <a:rPr sz="1800" spc="-290" dirty="0">
                <a:latin typeface="Arial"/>
                <a:cs typeface="Arial"/>
              </a:rPr>
              <a:t> </a:t>
            </a:r>
            <a:r>
              <a:rPr sz="1800" spc="-75" dirty="0">
                <a:latin typeface="Arial"/>
                <a:cs typeface="Arial"/>
              </a:rPr>
              <a:t>2.7</a:t>
            </a:r>
            <a:endParaRPr sz="1800">
              <a:latin typeface="Arial"/>
              <a:cs typeface="Arial"/>
            </a:endParaRPr>
          </a:p>
        </p:txBody>
      </p:sp>
      <p:sp>
        <p:nvSpPr>
          <p:cNvPr id="10"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5" name="Date Placeholder 4"/>
          <p:cNvSpPr>
            <a:spLocks noGrp="1"/>
          </p:cNvSpPr>
          <p:nvPr>
            <p:ph type="dt" sz="half" idx="10"/>
          </p:nvPr>
        </p:nvSpPr>
        <p:spPr/>
        <p:txBody>
          <a:bodyPr/>
          <a:lstStyle/>
          <a:p>
            <a:fld id="{677971E6-669C-4DC5-B41F-724D30E80CF1}"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162</a:t>
            </a:fld>
            <a:endParaRPr lang="en-US"/>
          </a:p>
        </p:txBody>
      </p:sp>
      <p:sp>
        <p:nvSpPr>
          <p:cNvPr id="4" name="object 4"/>
          <p:cNvSpPr txBox="1"/>
          <p:nvPr/>
        </p:nvSpPr>
        <p:spPr>
          <a:xfrm>
            <a:off x="307340" y="1105661"/>
            <a:ext cx="8212455" cy="4606925"/>
          </a:xfrm>
          <a:prstGeom prst="rect">
            <a:avLst/>
          </a:prstGeom>
        </p:spPr>
        <p:txBody>
          <a:bodyPr vert="horz" wrap="square" lIns="0" tIns="12700" rIns="0" bIns="0" rtlCol="0">
            <a:spAutoFit/>
          </a:bodyPr>
          <a:lstStyle/>
          <a:p>
            <a:pPr marL="171450">
              <a:lnSpc>
                <a:spcPct val="100000"/>
              </a:lnSpc>
              <a:spcBef>
                <a:spcPts val="100"/>
              </a:spcBef>
            </a:pPr>
            <a:r>
              <a:rPr sz="1800" b="1" spc="-130" dirty="0">
                <a:latin typeface="Georgia"/>
                <a:cs typeface="Georgia"/>
              </a:rPr>
              <a:t>Opening </a:t>
            </a:r>
            <a:r>
              <a:rPr sz="1800" b="1" spc="-135" dirty="0">
                <a:latin typeface="Georgia"/>
                <a:cs typeface="Georgia"/>
              </a:rPr>
              <a:t>and </a:t>
            </a:r>
            <a:r>
              <a:rPr sz="1800" b="1" spc="-130" dirty="0">
                <a:latin typeface="Georgia"/>
                <a:cs typeface="Georgia"/>
              </a:rPr>
              <a:t>Closing</a:t>
            </a:r>
            <a:r>
              <a:rPr sz="1800" b="1" spc="60" dirty="0">
                <a:latin typeface="Georgia"/>
                <a:cs typeface="Georgia"/>
              </a:rPr>
              <a:t> </a:t>
            </a:r>
            <a:r>
              <a:rPr sz="1800" b="1" spc="-110" dirty="0">
                <a:latin typeface="Georgia"/>
                <a:cs typeface="Georgia"/>
              </a:rPr>
              <a:t>Files</a:t>
            </a:r>
            <a:endParaRPr sz="1800">
              <a:latin typeface="Georgia"/>
              <a:cs typeface="Georgia"/>
            </a:endParaRPr>
          </a:p>
          <a:p>
            <a:pPr>
              <a:lnSpc>
                <a:spcPct val="100000"/>
              </a:lnSpc>
              <a:spcBef>
                <a:spcPts val="10"/>
              </a:spcBef>
            </a:pPr>
            <a:endParaRPr sz="2800">
              <a:latin typeface="Times New Roman"/>
              <a:cs typeface="Times New Roman"/>
            </a:endParaRPr>
          </a:p>
          <a:p>
            <a:pPr marL="511809" indent="-342900">
              <a:lnSpc>
                <a:spcPct val="100000"/>
              </a:lnSpc>
              <a:buFont typeface="Arial"/>
              <a:buChar char="•"/>
              <a:tabLst>
                <a:tab pos="511809" algn="l"/>
                <a:tab pos="512445" algn="l"/>
              </a:tabLst>
            </a:pPr>
            <a:r>
              <a:rPr sz="1800" spc="-35" dirty="0">
                <a:latin typeface="Georgia"/>
                <a:cs typeface="Georgia"/>
              </a:rPr>
              <a:t>Python</a:t>
            </a:r>
            <a:r>
              <a:rPr sz="1800" spc="35" dirty="0">
                <a:latin typeface="Georgia"/>
                <a:cs typeface="Georgia"/>
              </a:rPr>
              <a:t> </a:t>
            </a:r>
            <a:r>
              <a:rPr sz="1800" spc="-20" dirty="0">
                <a:latin typeface="Georgia"/>
                <a:cs typeface="Georgia"/>
              </a:rPr>
              <a:t>provides</a:t>
            </a:r>
            <a:r>
              <a:rPr sz="1800" spc="35" dirty="0">
                <a:latin typeface="Georgia"/>
                <a:cs typeface="Georgia"/>
              </a:rPr>
              <a:t> </a:t>
            </a:r>
            <a:r>
              <a:rPr sz="1800" spc="-25" dirty="0">
                <a:latin typeface="Georgia"/>
                <a:cs typeface="Georgia"/>
              </a:rPr>
              <a:t>basic</a:t>
            </a:r>
            <a:r>
              <a:rPr sz="1800" spc="40" dirty="0">
                <a:latin typeface="Georgia"/>
                <a:cs typeface="Georgia"/>
              </a:rPr>
              <a:t> </a:t>
            </a:r>
            <a:r>
              <a:rPr sz="1800" spc="-35" dirty="0">
                <a:latin typeface="Georgia"/>
                <a:cs typeface="Georgia"/>
              </a:rPr>
              <a:t>functions</a:t>
            </a:r>
            <a:r>
              <a:rPr sz="1800" spc="25" dirty="0">
                <a:latin typeface="Georgia"/>
                <a:cs typeface="Georgia"/>
              </a:rPr>
              <a:t> </a:t>
            </a:r>
            <a:r>
              <a:rPr sz="1800" spc="-45" dirty="0">
                <a:latin typeface="Georgia"/>
                <a:cs typeface="Georgia"/>
              </a:rPr>
              <a:t>and</a:t>
            </a:r>
            <a:r>
              <a:rPr sz="1800" spc="35" dirty="0">
                <a:latin typeface="Georgia"/>
                <a:cs typeface="Georgia"/>
              </a:rPr>
              <a:t> </a:t>
            </a:r>
            <a:r>
              <a:rPr sz="1800" spc="-35" dirty="0">
                <a:latin typeface="Georgia"/>
                <a:cs typeface="Georgia"/>
              </a:rPr>
              <a:t>methods</a:t>
            </a:r>
            <a:r>
              <a:rPr sz="1800" spc="35" dirty="0">
                <a:latin typeface="Georgia"/>
                <a:cs typeface="Georgia"/>
              </a:rPr>
              <a:t> </a:t>
            </a:r>
            <a:r>
              <a:rPr sz="1800" spc="-15" dirty="0">
                <a:latin typeface="Georgia"/>
                <a:cs typeface="Georgia"/>
              </a:rPr>
              <a:t>necessary</a:t>
            </a:r>
            <a:r>
              <a:rPr sz="1800" spc="40" dirty="0">
                <a:latin typeface="Georgia"/>
                <a:cs typeface="Georgia"/>
              </a:rPr>
              <a:t> </a:t>
            </a:r>
            <a:r>
              <a:rPr sz="1800" spc="-20" dirty="0">
                <a:latin typeface="Georgia"/>
                <a:cs typeface="Georgia"/>
              </a:rPr>
              <a:t>to</a:t>
            </a:r>
            <a:r>
              <a:rPr sz="1800" spc="40" dirty="0">
                <a:latin typeface="Georgia"/>
                <a:cs typeface="Georgia"/>
              </a:rPr>
              <a:t> </a:t>
            </a:r>
            <a:r>
              <a:rPr sz="1800" spc="-40" dirty="0">
                <a:latin typeface="Georgia"/>
                <a:cs typeface="Georgia"/>
              </a:rPr>
              <a:t>manipulate</a:t>
            </a:r>
            <a:r>
              <a:rPr sz="1800" spc="35" dirty="0">
                <a:latin typeface="Georgia"/>
                <a:cs typeface="Georgia"/>
              </a:rPr>
              <a:t> </a:t>
            </a:r>
            <a:r>
              <a:rPr sz="1800" spc="-20" dirty="0">
                <a:latin typeface="Georgia"/>
                <a:cs typeface="Georgia"/>
              </a:rPr>
              <a:t>files</a:t>
            </a:r>
            <a:r>
              <a:rPr sz="1800" spc="30" dirty="0">
                <a:latin typeface="Georgia"/>
                <a:cs typeface="Georgia"/>
              </a:rPr>
              <a:t> </a:t>
            </a:r>
            <a:r>
              <a:rPr sz="1800" spc="-35" dirty="0">
                <a:latin typeface="Georgia"/>
                <a:cs typeface="Georgia"/>
              </a:rPr>
              <a:t>by</a:t>
            </a:r>
            <a:endParaRPr sz="1800">
              <a:latin typeface="Georgia"/>
              <a:cs typeface="Georgia"/>
            </a:endParaRPr>
          </a:p>
          <a:p>
            <a:pPr marL="511809">
              <a:lnSpc>
                <a:spcPct val="100000"/>
              </a:lnSpc>
              <a:spcBef>
                <a:spcPts val="1085"/>
              </a:spcBef>
            </a:pPr>
            <a:r>
              <a:rPr sz="1800" spc="-40" dirty="0">
                <a:latin typeface="Georgia"/>
                <a:cs typeface="Georgia"/>
              </a:rPr>
              <a:t>default. </a:t>
            </a:r>
            <a:r>
              <a:rPr sz="1800" spc="-100" dirty="0">
                <a:latin typeface="Georgia"/>
                <a:cs typeface="Georgia"/>
              </a:rPr>
              <a:t>You </a:t>
            </a:r>
            <a:r>
              <a:rPr sz="1800" spc="-40" dirty="0">
                <a:latin typeface="Georgia"/>
                <a:cs typeface="Georgia"/>
              </a:rPr>
              <a:t>can </a:t>
            </a:r>
            <a:r>
              <a:rPr sz="1800" spc="-30" dirty="0">
                <a:latin typeface="Georgia"/>
                <a:cs typeface="Georgia"/>
              </a:rPr>
              <a:t>do </a:t>
            </a:r>
            <a:r>
              <a:rPr sz="1800" spc="-35" dirty="0">
                <a:latin typeface="Georgia"/>
                <a:cs typeface="Georgia"/>
              </a:rPr>
              <a:t>most </a:t>
            </a:r>
            <a:r>
              <a:rPr sz="1800" spc="-30" dirty="0">
                <a:latin typeface="Georgia"/>
                <a:cs typeface="Georgia"/>
              </a:rPr>
              <a:t>of </a:t>
            </a:r>
            <a:r>
              <a:rPr sz="1800" spc="-25" dirty="0">
                <a:latin typeface="Georgia"/>
                <a:cs typeface="Georgia"/>
              </a:rPr>
              <a:t>the file </a:t>
            </a:r>
            <a:r>
              <a:rPr sz="1800" spc="-40" dirty="0">
                <a:latin typeface="Georgia"/>
                <a:cs typeface="Georgia"/>
              </a:rPr>
              <a:t>manipulation </a:t>
            </a:r>
            <a:r>
              <a:rPr sz="1800" spc="-35" dirty="0">
                <a:latin typeface="Georgia"/>
                <a:cs typeface="Georgia"/>
              </a:rPr>
              <a:t>using </a:t>
            </a:r>
            <a:r>
              <a:rPr sz="1800" spc="-30" dirty="0">
                <a:latin typeface="Georgia"/>
                <a:cs typeface="Georgia"/>
              </a:rPr>
              <a:t>a </a:t>
            </a:r>
            <a:r>
              <a:rPr sz="1800" spc="-25" dirty="0">
                <a:latin typeface="Georgia"/>
                <a:cs typeface="Georgia"/>
              </a:rPr>
              <a:t>file</a:t>
            </a:r>
            <a:r>
              <a:rPr sz="1800" spc="-65" dirty="0">
                <a:latin typeface="Georgia"/>
                <a:cs typeface="Georgia"/>
              </a:rPr>
              <a:t> </a:t>
            </a:r>
            <a:r>
              <a:rPr sz="1800" spc="-30" dirty="0">
                <a:latin typeface="Georgia"/>
                <a:cs typeface="Georgia"/>
              </a:rPr>
              <a:t>object.</a:t>
            </a:r>
            <a:endParaRPr sz="1800">
              <a:latin typeface="Georgia"/>
              <a:cs typeface="Georgia"/>
            </a:endParaRPr>
          </a:p>
          <a:p>
            <a:pPr marL="168910">
              <a:lnSpc>
                <a:spcPct val="100000"/>
              </a:lnSpc>
              <a:spcBef>
                <a:spcPts val="1510"/>
              </a:spcBef>
            </a:pPr>
            <a:r>
              <a:rPr sz="1800" b="1" spc="-105" dirty="0">
                <a:latin typeface="Georgia"/>
                <a:cs typeface="Georgia"/>
              </a:rPr>
              <a:t>The </a:t>
            </a:r>
            <a:r>
              <a:rPr sz="1800" b="1" spc="-120" dirty="0">
                <a:latin typeface="Georgia"/>
                <a:cs typeface="Georgia"/>
              </a:rPr>
              <a:t>open</a:t>
            </a:r>
            <a:r>
              <a:rPr sz="1800" b="1" spc="-35" dirty="0">
                <a:latin typeface="Georgia"/>
                <a:cs typeface="Georgia"/>
              </a:rPr>
              <a:t> </a:t>
            </a:r>
            <a:r>
              <a:rPr sz="1800" b="1" spc="-135" dirty="0">
                <a:latin typeface="Georgia"/>
                <a:cs typeface="Georgia"/>
              </a:rPr>
              <a:t>Function</a:t>
            </a:r>
            <a:endParaRPr sz="1800">
              <a:latin typeface="Georgia"/>
              <a:cs typeface="Georgia"/>
            </a:endParaRPr>
          </a:p>
          <a:p>
            <a:pPr marL="168910" marR="5080">
              <a:lnSpc>
                <a:spcPct val="150100"/>
              </a:lnSpc>
              <a:spcBef>
                <a:spcPts val="430"/>
              </a:spcBef>
            </a:pPr>
            <a:r>
              <a:rPr sz="1800" spc="-35" dirty="0">
                <a:latin typeface="Georgia"/>
                <a:cs typeface="Georgia"/>
              </a:rPr>
              <a:t>Python </a:t>
            </a:r>
            <a:r>
              <a:rPr sz="1800" spc="-30" dirty="0">
                <a:latin typeface="Georgia"/>
                <a:cs typeface="Georgia"/>
              </a:rPr>
              <a:t>has a </a:t>
            </a:r>
            <a:r>
              <a:rPr sz="1800" spc="-40" dirty="0">
                <a:latin typeface="Georgia"/>
                <a:cs typeface="Georgia"/>
              </a:rPr>
              <a:t>built-in function </a:t>
            </a:r>
            <a:r>
              <a:rPr sz="1800" spc="-15" dirty="0">
                <a:latin typeface="Georgia"/>
                <a:cs typeface="Georgia"/>
              </a:rPr>
              <a:t>open() </a:t>
            </a:r>
            <a:r>
              <a:rPr sz="1800" spc="-20" dirty="0">
                <a:latin typeface="Georgia"/>
                <a:cs typeface="Georgia"/>
              </a:rPr>
              <a:t>to </a:t>
            </a:r>
            <a:r>
              <a:rPr sz="1800" spc="-30" dirty="0">
                <a:latin typeface="Georgia"/>
                <a:cs typeface="Georgia"/>
              </a:rPr>
              <a:t>open a </a:t>
            </a:r>
            <a:r>
              <a:rPr sz="1800" spc="-45" dirty="0">
                <a:latin typeface="Georgia"/>
                <a:cs typeface="Georgia"/>
              </a:rPr>
              <a:t>file. </a:t>
            </a:r>
            <a:r>
              <a:rPr sz="1800" spc="-35" dirty="0">
                <a:latin typeface="Georgia"/>
                <a:cs typeface="Georgia"/>
              </a:rPr>
              <a:t>This </a:t>
            </a:r>
            <a:r>
              <a:rPr sz="1800" spc="-40" dirty="0">
                <a:latin typeface="Georgia"/>
                <a:cs typeface="Georgia"/>
              </a:rPr>
              <a:t>function </a:t>
            </a:r>
            <a:r>
              <a:rPr sz="1800" spc="-20" dirty="0">
                <a:latin typeface="Georgia"/>
                <a:cs typeface="Georgia"/>
              </a:rPr>
              <a:t>returns </a:t>
            </a:r>
            <a:r>
              <a:rPr sz="1800" spc="-30" dirty="0">
                <a:latin typeface="Georgia"/>
                <a:cs typeface="Georgia"/>
              </a:rPr>
              <a:t>a </a:t>
            </a:r>
            <a:r>
              <a:rPr sz="1800" spc="-25" dirty="0">
                <a:latin typeface="Georgia"/>
                <a:cs typeface="Georgia"/>
              </a:rPr>
              <a:t>file  </a:t>
            </a:r>
            <a:r>
              <a:rPr sz="1800" spc="-30" dirty="0">
                <a:latin typeface="Georgia"/>
                <a:cs typeface="Georgia"/>
              </a:rPr>
              <a:t>object, </a:t>
            </a:r>
            <a:r>
              <a:rPr sz="1800" spc="-25" dirty="0">
                <a:latin typeface="Georgia"/>
                <a:cs typeface="Georgia"/>
              </a:rPr>
              <a:t>also called </a:t>
            </a:r>
            <a:r>
              <a:rPr sz="1800" spc="-30" dirty="0">
                <a:latin typeface="Georgia"/>
                <a:cs typeface="Georgia"/>
              </a:rPr>
              <a:t>a </a:t>
            </a:r>
            <a:r>
              <a:rPr sz="1800" spc="-45" dirty="0">
                <a:latin typeface="Georgia"/>
                <a:cs typeface="Georgia"/>
              </a:rPr>
              <a:t>handle, </a:t>
            </a:r>
            <a:r>
              <a:rPr sz="1800" spc="-20" dirty="0">
                <a:latin typeface="Georgia"/>
                <a:cs typeface="Georgia"/>
              </a:rPr>
              <a:t>as it is </a:t>
            </a:r>
            <a:r>
              <a:rPr sz="1800" spc="-25" dirty="0">
                <a:latin typeface="Georgia"/>
                <a:cs typeface="Georgia"/>
              </a:rPr>
              <a:t>used </a:t>
            </a:r>
            <a:r>
              <a:rPr sz="1800" spc="-20" dirty="0">
                <a:latin typeface="Georgia"/>
                <a:cs typeface="Georgia"/>
              </a:rPr>
              <a:t>to read </a:t>
            </a:r>
            <a:r>
              <a:rPr sz="1800" spc="-5" dirty="0">
                <a:latin typeface="Georgia"/>
                <a:cs typeface="Georgia"/>
              </a:rPr>
              <a:t>or </a:t>
            </a:r>
            <a:r>
              <a:rPr sz="1800" spc="-35" dirty="0">
                <a:latin typeface="Georgia"/>
                <a:cs typeface="Georgia"/>
              </a:rPr>
              <a:t>modify </a:t>
            </a:r>
            <a:r>
              <a:rPr sz="1800" spc="-25" dirty="0">
                <a:latin typeface="Georgia"/>
                <a:cs typeface="Georgia"/>
              </a:rPr>
              <a:t>the file</a:t>
            </a:r>
            <a:r>
              <a:rPr sz="1800" spc="-235" dirty="0">
                <a:latin typeface="Georgia"/>
                <a:cs typeface="Georgia"/>
              </a:rPr>
              <a:t> </a:t>
            </a:r>
            <a:r>
              <a:rPr sz="1800" spc="-50" dirty="0">
                <a:latin typeface="Georgia"/>
                <a:cs typeface="Georgia"/>
              </a:rPr>
              <a:t>accordingly.</a:t>
            </a:r>
            <a:endParaRPr sz="1800">
              <a:latin typeface="Georgia"/>
              <a:cs typeface="Georgia"/>
            </a:endParaRPr>
          </a:p>
          <a:p>
            <a:pPr marL="168910">
              <a:lnSpc>
                <a:spcPct val="100000"/>
              </a:lnSpc>
              <a:spcBef>
                <a:spcPts val="1515"/>
              </a:spcBef>
            </a:pPr>
            <a:r>
              <a:rPr sz="1800" b="1" spc="-135" dirty="0">
                <a:latin typeface="Georgia"/>
                <a:cs typeface="Georgia"/>
              </a:rPr>
              <a:t>General Syntax</a:t>
            </a:r>
            <a:r>
              <a:rPr sz="1800" b="1" spc="-2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1510"/>
              </a:spcBef>
            </a:pPr>
            <a:r>
              <a:rPr sz="2700" baseline="-21604" dirty="0">
                <a:latin typeface="Arial"/>
                <a:cs typeface="Arial"/>
              </a:rPr>
              <a:t>. </a:t>
            </a:r>
            <a:r>
              <a:rPr sz="1800" spc="-50" dirty="0">
                <a:latin typeface="Georgia"/>
                <a:cs typeface="Georgia"/>
              </a:rPr>
              <a:t>Open(“File </a:t>
            </a:r>
            <a:r>
              <a:rPr sz="1800" spc="-95" dirty="0">
                <a:latin typeface="Georgia"/>
                <a:cs typeface="Georgia"/>
              </a:rPr>
              <a:t>name”, </a:t>
            </a:r>
            <a:r>
              <a:rPr sz="1800" spc="-65" dirty="0">
                <a:latin typeface="Georgia"/>
                <a:cs typeface="Georgia"/>
              </a:rPr>
              <a:t>“Mode</a:t>
            </a:r>
            <a:r>
              <a:rPr sz="1800" spc="-250" dirty="0">
                <a:latin typeface="Georgia"/>
                <a:cs typeface="Georgia"/>
              </a:rPr>
              <a:t> </a:t>
            </a:r>
            <a:r>
              <a:rPr sz="1800" spc="-25" dirty="0">
                <a:latin typeface="Georgia"/>
                <a:cs typeface="Georgia"/>
              </a:rPr>
              <a:t>(optional)”)</a:t>
            </a:r>
            <a:endParaRPr sz="1800">
              <a:latin typeface="Georgia"/>
              <a:cs typeface="Georgia"/>
            </a:endParaRPr>
          </a:p>
          <a:p>
            <a:pPr>
              <a:lnSpc>
                <a:spcPct val="100000"/>
              </a:lnSpc>
            </a:pPr>
            <a:endParaRPr sz="2800">
              <a:latin typeface="Times New Roman"/>
              <a:cs typeface="Times New Roman"/>
            </a:endParaRPr>
          </a:p>
          <a:p>
            <a:pPr marL="168910">
              <a:lnSpc>
                <a:spcPct val="100000"/>
              </a:lnSpc>
              <a:spcBef>
                <a:spcPts val="1964"/>
              </a:spcBef>
            </a:pPr>
            <a:r>
              <a:rPr sz="1800" b="1" spc="-120" dirty="0">
                <a:latin typeface="Georgia"/>
                <a:cs typeface="Georgia"/>
              </a:rPr>
              <a:t>fo </a:t>
            </a:r>
            <a:r>
              <a:rPr sz="1800" b="1" spc="-200" dirty="0">
                <a:latin typeface="Georgia"/>
                <a:cs typeface="Georgia"/>
              </a:rPr>
              <a:t>=</a:t>
            </a:r>
            <a:r>
              <a:rPr sz="1800" b="1" dirty="0">
                <a:latin typeface="Georgia"/>
                <a:cs typeface="Georgia"/>
              </a:rPr>
              <a:t> </a:t>
            </a:r>
            <a:r>
              <a:rPr sz="1800" b="1" spc="-120" dirty="0">
                <a:latin typeface="Georgia"/>
                <a:cs typeface="Georgia"/>
              </a:rPr>
              <a:t>open("test.txt","w")</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412750" y="1615566"/>
          <a:ext cx="8420100" cy="4777740"/>
        </p:xfrm>
        <a:graphic>
          <a:graphicData uri="http://schemas.openxmlformats.org/drawingml/2006/table">
            <a:tbl>
              <a:tblPr firstRow="1" bandRow="1">
                <a:tableStyleId>{2D5ABB26-0587-4C30-8999-92F81FD0307C}</a:tableStyleId>
              </a:tblPr>
              <a:tblGrid>
                <a:gridCol w="1083310"/>
                <a:gridCol w="7336790"/>
              </a:tblGrid>
              <a:tr h="335280">
                <a:tc>
                  <a:txBody>
                    <a:bodyPr/>
                    <a:lstStyle/>
                    <a:p>
                      <a:pPr marL="90170">
                        <a:lnSpc>
                          <a:spcPct val="100000"/>
                        </a:lnSpc>
                        <a:spcBef>
                          <a:spcPts val="320"/>
                        </a:spcBef>
                      </a:pPr>
                      <a:r>
                        <a:rPr sz="1600" spc="-55" dirty="0">
                          <a:latin typeface="Georgia"/>
                          <a:cs typeface="Georgia"/>
                        </a:rPr>
                        <a:t>Modes</a:t>
                      </a:r>
                      <a:endParaRPr sz="16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20"/>
                        </a:spcBef>
                      </a:pPr>
                      <a:r>
                        <a:rPr sz="1600" spc="-30" dirty="0">
                          <a:latin typeface="Georgia"/>
                          <a:cs typeface="Georgia"/>
                        </a:rPr>
                        <a:t>Description</a:t>
                      </a:r>
                      <a:endParaRPr sz="16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38200">
                <a:tc>
                  <a:txBody>
                    <a:bodyPr/>
                    <a:lstStyle/>
                    <a:p>
                      <a:pPr>
                        <a:lnSpc>
                          <a:spcPct val="100000"/>
                        </a:lnSpc>
                      </a:pPr>
                      <a:endParaRPr sz="2000">
                        <a:latin typeface="Times New Roman"/>
                        <a:cs typeface="Times New Roman"/>
                      </a:endParaRPr>
                    </a:p>
                    <a:p>
                      <a:pPr marL="90170">
                        <a:lnSpc>
                          <a:spcPct val="100000"/>
                        </a:lnSpc>
                        <a:spcBef>
                          <a:spcPts val="5"/>
                        </a:spcBef>
                      </a:pPr>
                      <a:r>
                        <a:rPr sz="1600" dirty="0">
                          <a:latin typeface="Georgia"/>
                          <a:cs typeface="Georgia"/>
                        </a:rPr>
                        <a:t>r</a:t>
                      </a:r>
                      <a:endParaRPr sz="16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269240">
                        <a:lnSpc>
                          <a:spcPct val="100000"/>
                        </a:lnSpc>
                        <a:spcBef>
                          <a:spcPts val="1340"/>
                        </a:spcBef>
                      </a:pPr>
                      <a:r>
                        <a:rPr sz="1600" spc="-50" dirty="0">
                          <a:latin typeface="Georgia"/>
                          <a:cs typeface="Georgia"/>
                        </a:rPr>
                        <a:t>Opens </a:t>
                      </a:r>
                      <a:r>
                        <a:rPr sz="1600" spc="-30" dirty="0">
                          <a:latin typeface="Georgia"/>
                          <a:cs typeface="Georgia"/>
                        </a:rPr>
                        <a:t>a </a:t>
                      </a:r>
                      <a:r>
                        <a:rPr sz="1600" spc="-25" dirty="0">
                          <a:latin typeface="Georgia"/>
                          <a:cs typeface="Georgia"/>
                        </a:rPr>
                        <a:t>file </a:t>
                      </a:r>
                      <a:r>
                        <a:rPr sz="1600" spc="-30" dirty="0">
                          <a:latin typeface="Georgia"/>
                          <a:cs typeface="Georgia"/>
                        </a:rPr>
                        <a:t>for reading </a:t>
                      </a:r>
                      <a:r>
                        <a:rPr sz="1600" spc="-75" dirty="0">
                          <a:latin typeface="Georgia"/>
                          <a:cs typeface="Georgia"/>
                        </a:rPr>
                        <a:t>only. </a:t>
                      </a:r>
                      <a:r>
                        <a:rPr sz="1600" spc="-30" dirty="0">
                          <a:latin typeface="Georgia"/>
                          <a:cs typeface="Georgia"/>
                        </a:rPr>
                        <a:t>The </a:t>
                      </a:r>
                      <a:r>
                        <a:rPr sz="1600" spc="-25" dirty="0">
                          <a:latin typeface="Georgia"/>
                          <a:cs typeface="Georgia"/>
                        </a:rPr>
                        <a:t>file pointer </a:t>
                      </a:r>
                      <a:r>
                        <a:rPr sz="1600" spc="-20" dirty="0">
                          <a:latin typeface="Georgia"/>
                          <a:cs typeface="Georgia"/>
                        </a:rPr>
                        <a:t>is </a:t>
                      </a:r>
                      <a:r>
                        <a:rPr sz="1600" spc="-25" dirty="0">
                          <a:latin typeface="Georgia"/>
                          <a:cs typeface="Georgia"/>
                        </a:rPr>
                        <a:t>placed at the </a:t>
                      </a:r>
                      <a:r>
                        <a:rPr sz="1600" spc="-35" dirty="0">
                          <a:latin typeface="Georgia"/>
                          <a:cs typeface="Georgia"/>
                        </a:rPr>
                        <a:t>beginning </a:t>
                      </a:r>
                      <a:r>
                        <a:rPr sz="1600" spc="-30" dirty="0">
                          <a:latin typeface="Georgia"/>
                          <a:cs typeface="Georgia"/>
                        </a:rPr>
                        <a:t>of </a:t>
                      </a:r>
                      <a:r>
                        <a:rPr sz="1600" spc="-25" dirty="0">
                          <a:latin typeface="Georgia"/>
                          <a:cs typeface="Georgia"/>
                        </a:rPr>
                        <a:t>the </a:t>
                      </a:r>
                      <a:r>
                        <a:rPr sz="1600" spc="-40" dirty="0">
                          <a:latin typeface="Georgia"/>
                          <a:cs typeface="Georgia"/>
                        </a:rPr>
                        <a:t>file.  </a:t>
                      </a:r>
                      <a:r>
                        <a:rPr sz="1600" spc="-35" dirty="0">
                          <a:latin typeface="Georgia"/>
                          <a:cs typeface="Georgia"/>
                        </a:rPr>
                        <a:t>This </a:t>
                      </a:r>
                      <a:r>
                        <a:rPr sz="1600" spc="-20" dirty="0">
                          <a:latin typeface="Georgia"/>
                          <a:cs typeface="Georgia"/>
                        </a:rPr>
                        <a:t>is </a:t>
                      </a:r>
                      <a:r>
                        <a:rPr sz="1600" spc="-25" dirty="0">
                          <a:latin typeface="Georgia"/>
                          <a:cs typeface="Georgia"/>
                        </a:rPr>
                        <a:t>the </a:t>
                      </a:r>
                      <a:r>
                        <a:rPr sz="1600" spc="-30" dirty="0">
                          <a:latin typeface="Georgia"/>
                          <a:cs typeface="Georgia"/>
                        </a:rPr>
                        <a:t>default</a:t>
                      </a:r>
                      <a:r>
                        <a:rPr sz="1600" spc="-35" dirty="0">
                          <a:latin typeface="Georgia"/>
                          <a:cs typeface="Georgia"/>
                        </a:rPr>
                        <a:t> </a:t>
                      </a:r>
                      <a:r>
                        <a:rPr sz="1600" spc="-45" dirty="0">
                          <a:latin typeface="Georgia"/>
                          <a:cs typeface="Georgia"/>
                        </a:rPr>
                        <a:t>mode.</a:t>
                      </a:r>
                      <a:endParaRPr sz="1600">
                        <a:latin typeface="Georgia"/>
                        <a:cs typeface="Georgia"/>
                      </a:endParaRPr>
                    </a:p>
                  </a:txBody>
                  <a:tcPr marL="0" marR="0" marT="170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089660">
                <a:tc>
                  <a:txBody>
                    <a:bodyPr/>
                    <a:lstStyle/>
                    <a:p>
                      <a:pPr>
                        <a:lnSpc>
                          <a:spcPct val="100000"/>
                        </a:lnSpc>
                      </a:pPr>
                      <a:endParaRPr sz="1800">
                        <a:latin typeface="Times New Roman"/>
                        <a:cs typeface="Times New Roman"/>
                      </a:endParaRPr>
                    </a:p>
                    <a:p>
                      <a:pPr marL="90170">
                        <a:lnSpc>
                          <a:spcPct val="100000"/>
                        </a:lnSpc>
                        <a:spcBef>
                          <a:spcPts val="1225"/>
                        </a:spcBef>
                      </a:pPr>
                      <a:r>
                        <a:rPr sz="1600" spc="-25" dirty="0">
                          <a:latin typeface="Georgia"/>
                          <a:cs typeface="Georgia"/>
                        </a:rPr>
                        <a:t>rb</a:t>
                      </a:r>
                      <a:endParaRPr sz="16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5"/>
                        </a:spcBef>
                      </a:pPr>
                      <a:endParaRPr sz="2000">
                        <a:latin typeface="Times New Roman"/>
                        <a:cs typeface="Times New Roman"/>
                      </a:endParaRPr>
                    </a:p>
                    <a:p>
                      <a:pPr marL="90805" marR="592455">
                        <a:lnSpc>
                          <a:spcPct val="100000"/>
                        </a:lnSpc>
                      </a:pPr>
                      <a:r>
                        <a:rPr sz="1600" spc="-50" dirty="0">
                          <a:latin typeface="Georgia"/>
                          <a:cs typeface="Georgia"/>
                        </a:rPr>
                        <a:t>Opens </a:t>
                      </a:r>
                      <a:r>
                        <a:rPr sz="1600" spc="-30" dirty="0">
                          <a:latin typeface="Georgia"/>
                          <a:cs typeface="Georgia"/>
                        </a:rPr>
                        <a:t>a </a:t>
                      </a:r>
                      <a:r>
                        <a:rPr sz="1600" spc="-25" dirty="0">
                          <a:latin typeface="Georgia"/>
                          <a:cs typeface="Georgia"/>
                        </a:rPr>
                        <a:t>file </a:t>
                      </a:r>
                      <a:r>
                        <a:rPr sz="1600" spc="-30" dirty="0">
                          <a:latin typeface="Georgia"/>
                          <a:cs typeface="Georgia"/>
                        </a:rPr>
                        <a:t>for reading only </a:t>
                      </a:r>
                      <a:r>
                        <a:rPr sz="1600" spc="-40" dirty="0">
                          <a:latin typeface="Georgia"/>
                          <a:cs typeface="Georgia"/>
                        </a:rPr>
                        <a:t>in </a:t>
                      </a:r>
                      <a:r>
                        <a:rPr sz="1600" spc="-25" dirty="0">
                          <a:latin typeface="Georgia"/>
                          <a:cs typeface="Georgia"/>
                        </a:rPr>
                        <a:t>binary </a:t>
                      </a:r>
                      <a:r>
                        <a:rPr sz="1600" spc="-45" dirty="0">
                          <a:latin typeface="Georgia"/>
                          <a:cs typeface="Georgia"/>
                        </a:rPr>
                        <a:t>format. </a:t>
                      </a:r>
                      <a:r>
                        <a:rPr sz="1600" spc="-30" dirty="0">
                          <a:latin typeface="Georgia"/>
                          <a:cs typeface="Georgia"/>
                        </a:rPr>
                        <a:t>The </a:t>
                      </a:r>
                      <a:r>
                        <a:rPr sz="1600" spc="-25" dirty="0">
                          <a:latin typeface="Georgia"/>
                          <a:cs typeface="Georgia"/>
                        </a:rPr>
                        <a:t>file pointer </a:t>
                      </a:r>
                      <a:r>
                        <a:rPr sz="1600" spc="-20" dirty="0">
                          <a:latin typeface="Georgia"/>
                          <a:cs typeface="Georgia"/>
                        </a:rPr>
                        <a:t>is </a:t>
                      </a:r>
                      <a:r>
                        <a:rPr sz="1600" spc="-25" dirty="0">
                          <a:latin typeface="Georgia"/>
                          <a:cs typeface="Georgia"/>
                        </a:rPr>
                        <a:t>placed at the  </a:t>
                      </a:r>
                      <a:r>
                        <a:rPr sz="1600" spc="-35" dirty="0">
                          <a:latin typeface="Georgia"/>
                          <a:cs typeface="Georgia"/>
                        </a:rPr>
                        <a:t>beginning </a:t>
                      </a:r>
                      <a:r>
                        <a:rPr sz="1600" spc="-30" dirty="0">
                          <a:latin typeface="Georgia"/>
                          <a:cs typeface="Georgia"/>
                        </a:rPr>
                        <a:t>of </a:t>
                      </a:r>
                      <a:r>
                        <a:rPr sz="1600" spc="-25" dirty="0">
                          <a:latin typeface="Georgia"/>
                          <a:cs typeface="Georgia"/>
                        </a:rPr>
                        <a:t>the </a:t>
                      </a:r>
                      <a:r>
                        <a:rPr sz="1600" spc="-40" dirty="0">
                          <a:latin typeface="Georgia"/>
                          <a:cs typeface="Georgia"/>
                        </a:rPr>
                        <a:t>file. </a:t>
                      </a:r>
                      <a:r>
                        <a:rPr sz="1600" spc="-35" dirty="0">
                          <a:latin typeface="Georgia"/>
                          <a:cs typeface="Georgia"/>
                        </a:rPr>
                        <a:t>This </a:t>
                      </a:r>
                      <a:r>
                        <a:rPr sz="1600" spc="-20" dirty="0">
                          <a:latin typeface="Georgia"/>
                          <a:cs typeface="Georgia"/>
                        </a:rPr>
                        <a:t>is </a:t>
                      </a:r>
                      <a:r>
                        <a:rPr sz="1600" spc="-25" dirty="0">
                          <a:latin typeface="Georgia"/>
                          <a:cs typeface="Georgia"/>
                        </a:rPr>
                        <a:t>the </a:t>
                      </a:r>
                      <a:r>
                        <a:rPr sz="1600" spc="-30" dirty="0">
                          <a:latin typeface="Georgia"/>
                          <a:cs typeface="Georgia"/>
                        </a:rPr>
                        <a:t>default</a:t>
                      </a:r>
                      <a:r>
                        <a:rPr sz="1600" spc="-40" dirty="0">
                          <a:latin typeface="Georgia"/>
                          <a:cs typeface="Georgia"/>
                        </a:rPr>
                        <a:t> </a:t>
                      </a:r>
                      <a:r>
                        <a:rPr sz="1600" spc="-45" dirty="0">
                          <a:latin typeface="Georgia"/>
                          <a:cs typeface="Georgia"/>
                        </a:rPr>
                        <a:t>mode.</a:t>
                      </a:r>
                      <a:endParaRPr sz="1600">
                        <a:latin typeface="Georgia"/>
                        <a:cs typeface="Georgia"/>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38200">
                <a:tc>
                  <a:txBody>
                    <a:bodyPr/>
                    <a:lstStyle/>
                    <a:p>
                      <a:pPr>
                        <a:lnSpc>
                          <a:spcPct val="100000"/>
                        </a:lnSpc>
                        <a:spcBef>
                          <a:spcPts val="5"/>
                        </a:spcBef>
                      </a:pPr>
                      <a:endParaRPr sz="2000">
                        <a:latin typeface="Times New Roman"/>
                        <a:cs typeface="Times New Roman"/>
                      </a:endParaRPr>
                    </a:p>
                    <a:p>
                      <a:pPr marL="90170">
                        <a:lnSpc>
                          <a:spcPct val="100000"/>
                        </a:lnSpc>
                      </a:pPr>
                      <a:r>
                        <a:rPr sz="1600" spc="-80" dirty="0">
                          <a:latin typeface="Georgia"/>
                          <a:cs typeface="Georgia"/>
                        </a:rPr>
                        <a:t>r+</a:t>
                      </a:r>
                      <a:endParaRPr sz="1600">
                        <a:latin typeface="Georgia"/>
                        <a:cs typeface="Georgi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262890">
                        <a:lnSpc>
                          <a:spcPct val="100000"/>
                        </a:lnSpc>
                        <a:spcBef>
                          <a:spcPts val="1345"/>
                        </a:spcBef>
                      </a:pPr>
                      <a:r>
                        <a:rPr sz="1600" spc="-50" dirty="0">
                          <a:latin typeface="Georgia"/>
                          <a:cs typeface="Georgia"/>
                        </a:rPr>
                        <a:t>Opens </a:t>
                      </a:r>
                      <a:r>
                        <a:rPr sz="1600" spc="-30" dirty="0">
                          <a:latin typeface="Georgia"/>
                          <a:cs typeface="Georgia"/>
                        </a:rPr>
                        <a:t>a </a:t>
                      </a:r>
                      <a:r>
                        <a:rPr sz="1600" spc="-25" dirty="0">
                          <a:latin typeface="Georgia"/>
                          <a:cs typeface="Georgia"/>
                        </a:rPr>
                        <a:t>file </a:t>
                      </a:r>
                      <a:r>
                        <a:rPr sz="1600" spc="-30" dirty="0">
                          <a:latin typeface="Georgia"/>
                          <a:cs typeface="Georgia"/>
                        </a:rPr>
                        <a:t>for both reading </a:t>
                      </a:r>
                      <a:r>
                        <a:rPr sz="1600" spc="-45" dirty="0">
                          <a:latin typeface="Georgia"/>
                          <a:cs typeface="Georgia"/>
                        </a:rPr>
                        <a:t>and </a:t>
                      </a:r>
                      <a:r>
                        <a:rPr sz="1600" spc="-30" dirty="0">
                          <a:latin typeface="Georgia"/>
                          <a:cs typeface="Georgia"/>
                        </a:rPr>
                        <a:t>writing. The </a:t>
                      </a:r>
                      <a:r>
                        <a:rPr sz="1600" spc="-25" dirty="0">
                          <a:latin typeface="Georgia"/>
                          <a:cs typeface="Georgia"/>
                        </a:rPr>
                        <a:t>file pointer </a:t>
                      </a:r>
                      <a:r>
                        <a:rPr sz="1600" spc="-30" dirty="0">
                          <a:latin typeface="Georgia"/>
                          <a:cs typeface="Georgia"/>
                        </a:rPr>
                        <a:t>placed </a:t>
                      </a:r>
                      <a:r>
                        <a:rPr sz="1600" spc="-25" dirty="0">
                          <a:latin typeface="Georgia"/>
                          <a:cs typeface="Georgia"/>
                        </a:rPr>
                        <a:t>at the </a:t>
                      </a:r>
                      <a:r>
                        <a:rPr sz="1600" spc="-35" dirty="0">
                          <a:latin typeface="Georgia"/>
                          <a:cs typeface="Georgia"/>
                        </a:rPr>
                        <a:t>beginning  </a:t>
                      </a:r>
                      <a:r>
                        <a:rPr sz="1600" spc="-30" dirty="0">
                          <a:latin typeface="Georgia"/>
                          <a:cs typeface="Georgia"/>
                        </a:rPr>
                        <a:t>of </a:t>
                      </a:r>
                      <a:r>
                        <a:rPr sz="1600" spc="-25" dirty="0">
                          <a:latin typeface="Georgia"/>
                          <a:cs typeface="Georgia"/>
                        </a:rPr>
                        <a:t>the</a:t>
                      </a:r>
                      <a:r>
                        <a:rPr sz="1600" spc="-50" dirty="0">
                          <a:latin typeface="Georgia"/>
                          <a:cs typeface="Georgia"/>
                        </a:rPr>
                        <a:t> </a:t>
                      </a:r>
                      <a:r>
                        <a:rPr sz="1600" spc="-40" dirty="0">
                          <a:latin typeface="Georgia"/>
                          <a:cs typeface="Georgia"/>
                        </a:rPr>
                        <a:t>file.</a:t>
                      </a:r>
                      <a:endParaRPr sz="1600">
                        <a:latin typeface="Georgia"/>
                        <a:cs typeface="Georgia"/>
                      </a:endParaRPr>
                    </a:p>
                  </a:txBody>
                  <a:tcPr marL="0" marR="0" marT="170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38200">
                <a:tc>
                  <a:txBody>
                    <a:bodyPr/>
                    <a:lstStyle/>
                    <a:p>
                      <a:pPr>
                        <a:lnSpc>
                          <a:spcPct val="100000"/>
                        </a:lnSpc>
                        <a:spcBef>
                          <a:spcPts val="5"/>
                        </a:spcBef>
                      </a:pPr>
                      <a:endParaRPr sz="2000">
                        <a:latin typeface="Times New Roman"/>
                        <a:cs typeface="Times New Roman"/>
                      </a:endParaRPr>
                    </a:p>
                    <a:p>
                      <a:pPr marL="90170">
                        <a:lnSpc>
                          <a:spcPct val="100000"/>
                        </a:lnSpc>
                      </a:pPr>
                      <a:r>
                        <a:rPr sz="1600" spc="-65" dirty="0">
                          <a:latin typeface="Georgia"/>
                          <a:cs typeface="Georgia"/>
                        </a:rPr>
                        <a:t>rb+</a:t>
                      </a:r>
                      <a:endParaRPr sz="1600">
                        <a:latin typeface="Georgia"/>
                        <a:cs typeface="Georgi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1345"/>
                        </a:spcBef>
                      </a:pPr>
                      <a:r>
                        <a:rPr sz="1600" spc="-50" dirty="0">
                          <a:latin typeface="Georgia"/>
                          <a:cs typeface="Georgia"/>
                        </a:rPr>
                        <a:t>Opens </a:t>
                      </a:r>
                      <a:r>
                        <a:rPr sz="1600" spc="-30" dirty="0">
                          <a:latin typeface="Georgia"/>
                          <a:cs typeface="Georgia"/>
                        </a:rPr>
                        <a:t>a </a:t>
                      </a:r>
                      <a:r>
                        <a:rPr sz="1600" spc="-25" dirty="0">
                          <a:latin typeface="Georgia"/>
                          <a:cs typeface="Georgia"/>
                        </a:rPr>
                        <a:t>file </a:t>
                      </a:r>
                      <a:r>
                        <a:rPr sz="1600" spc="-30" dirty="0">
                          <a:latin typeface="Georgia"/>
                          <a:cs typeface="Georgia"/>
                        </a:rPr>
                        <a:t>for both reading </a:t>
                      </a:r>
                      <a:r>
                        <a:rPr sz="1600" spc="-45" dirty="0">
                          <a:latin typeface="Georgia"/>
                          <a:cs typeface="Georgia"/>
                        </a:rPr>
                        <a:t>and </a:t>
                      </a:r>
                      <a:r>
                        <a:rPr sz="1600" spc="-20" dirty="0">
                          <a:latin typeface="Georgia"/>
                          <a:cs typeface="Georgia"/>
                        </a:rPr>
                        <a:t>writing </a:t>
                      </a:r>
                      <a:r>
                        <a:rPr sz="1600" spc="-40" dirty="0">
                          <a:latin typeface="Georgia"/>
                          <a:cs typeface="Georgia"/>
                        </a:rPr>
                        <a:t>in </a:t>
                      </a:r>
                      <a:r>
                        <a:rPr sz="1600" spc="-25" dirty="0">
                          <a:latin typeface="Georgia"/>
                          <a:cs typeface="Georgia"/>
                        </a:rPr>
                        <a:t>binary </a:t>
                      </a:r>
                      <a:r>
                        <a:rPr sz="1600" spc="-45" dirty="0">
                          <a:latin typeface="Georgia"/>
                          <a:cs typeface="Georgia"/>
                        </a:rPr>
                        <a:t>format. </a:t>
                      </a:r>
                      <a:r>
                        <a:rPr sz="1600" spc="-30" dirty="0">
                          <a:latin typeface="Georgia"/>
                          <a:cs typeface="Georgia"/>
                        </a:rPr>
                        <a:t>The </a:t>
                      </a:r>
                      <a:r>
                        <a:rPr sz="1600" spc="-25" dirty="0">
                          <a:latin typeface="Georgia"/>
                          <a:cs typeface="Georgia"/>
                        </a:rPr>
                        <a:t>file pointer</a:t>
                      </a:r>
                      <a:r>
                        <a:rPr sz="1600" spc="90" dirty="0">
                          <a:latin typeface="Georgia"/>
                          <a:cs typeface="Georgia"/>
                        </a:rPr>
                        <a:t> </a:t>
                      </a:r>
                      <a:r>
                        <a:rPr sz="1600" spc="-30" dirty="0">
                          <a:latin typeface="Georgia"/>
                          <a:cs typeface="Georgia"/>
                        </a:rPr>
                        <a:t>placed</a:t>
                      </a:r>
                      <a:endParaRPr sz="1600">
                        <a:latin typeface="Georgia"/>
                        <a:cs typeface="Georgia"/>
                      </a:endParaRPr>
                    </a:p>
                    <a:p>
                      <a:pPr marL="90805">
                        <a:lnSpc>
                          <a:spcPct val="100000"/>
                        </a:lnSpc>
                        <a:spcBef>
                          <a:spcPts val="5"/>
                        </a:spcBef>
                      </a:pPr>
                      <a:r>
                        <a:rPr sz="1600" spc="-25" dirty="0">
                          <a:latin typeface="Georgia"/>
                          <a:cs typeface="Georgia"/>
                        </a:rPr>
                        <a:t>at the </a:t>
                      </a:r>
                      <a:r>
                        <a:rPr sz="1600" spc="-35" dirty="0">
                          <a:latin typeface="Georgia"/>
                          <a:cs typeface="Georgia"/>
                        </a:rPr>
                        <a:t>beginning </a:t>
                      </a:r>
                      <a:r>
                        <a:rPr sz="1600" spc="-30" dirty="0">
                          <a:latin typeface="Georgia"/>
                          <a:cs typeface="Georgia"/>
                        </a:rPr>
                        <a:t>of </a:t>
                      </a:r>
                      <a:r>
                        <a:rPr sz="1600" spc="-25" dirty="0">
                          <a:latin typeface="Georgia"/>
                          <a:cs typeface="Georgia"/>
                        </a:rPr>
                        <a:t>the</a:t>
                      </a:r>
                      <a:r>
                        <a:rPr sz="1600" spc="-60" dirty="0">
                          <a:latin typeface="Georgia"/>
                          <a:cs typeface="Georgia"/>
                        </a:rPr>
                        <a:t> </a:t>
                      </a:r>
                      <a:r>
                        <a:rPr sz="1600" spc="-40" dirty="0">
                          <a:latin typeface="Georgia"/>
                          <a:cs typeface="Georgia"/>
                        </a:rPr>
                        <a:t>file.</a:t>
                      </a:r>
                      <a:endParaRPr sz="1600">
                        <a:latin typeface="Georgia"/>
                        <a:cs typeface="Georgia"/>
                      </a:endParaRPr>
                    </a:p>
                  </a:txBody>
                  <a:tcPr marL="0" marR="0" marT="170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38200">
                <a:tc>
                  <a:txBody>
                    <a:bodyPr/>
                    <a:lstStyle/>
                    <a:p>
                      <a:pPr>
                        <a:lnSpc>
                          <a:spcPct val="100000"/>
                        </a:lnSpc>
                        <a:spcBef>
                          <a:spcPts val="10"/>
                        </a:spcBef>
                      </a:pPr>
                      <a:endParaRPr sz="2000">
                        <a:latin typeface="Times New Roman"/>
                        <a:cs typeface="Times New Roman"/>
                      </a:endParaRPr>
                    </a:p>
                    <a:p>
                      <a:pPr marL="90170">
                        <a:lnSpc>
                          <a:spcPct val="100000"/>
                        </a:lnSpc>
                      </a:pPr>
                      <a:r>
                        <a:rPr sz="1600" dirty="0">
                          <a:latin typeface="Georgia"/>
                          <a:cs typeface="Georgia"/>
                        </a:rPr>
                        <a:t>w</a:t>
                      </a:r>
                      <a:endParaRPr sz="1600">
                        <a:latin typeface="Georgia"/>
                        <a:cs typeface="Georgia"/>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179070">
                        <a:lnSpc>
                          <a:spcPct val="100000"/>
                        </a:lnSpc>
                        <a:spcBef>
                          <a:spcPts val="1350"/>
                        </a:spcBef>
                      </a:pPr>
                      <a:r>
                        <a:rPr sz="1600" spc="-50" dirty="0">
                          <a:latin typeface="Georgia"/>
                          <a:cs typeface="Georgia"/>
                        </a:rPr>
                        <a:t>Opens </a:t>
                      </a:r>
                      <a:r>
                        <a:rPr sz="1600" spc="-30" dirty="0">
                          <a:latin typeface="Georgia"/>
                          <a:cs typeface="Georgia"/>
                        </a:rPr>
                        <a:t>a </a:t>
                      </a:r>
                      <a:r>
                        <a:rPr sz="1600" spc="-25" dirty="0">
                          <a:latin typeface="Georgia"/>
                          <a:cs typeface="Georgia"/>
                        </a:rPr>
                        <a:t>file </a:t>
                      </a:r>
                      <a:r>
                        <a:rPr sz="1600" spc="-30" dirty="0">
                          <a:latin typeface="Georgia"/>
                          <a:cs typeface="Georgia"/>
                        </a:rPr>
                        <a:t>for </a:t>
                      </a:r>
                      <a:r>
                        <a:rPr sz="1600" spc="-20" dirty="0">
                          <a:latin typeface="Georgia"/>
                          <a:cs typeface="Georgia"/>
                        </a:rPr>
                        <a:t>writing </a:t>
                      </a:r>
                      <a:r>
                        <a:rPr sz="1600" spc="-75" dirty="0">
                          <a:latin typeface="Georgia"/>
                          <a:cs typeface="Georgia"/>
                        </a:rPr>
                        <a:t>only. </a:t>
                      </a:r>
                      <a:r>
                        <a:rPr sz="1600" spc="-20" dirty="0">
                          <a:latin typeface="Georgia"/>
                          <a:cs typeface="Georgia"/>
                        </a:rPr>
                        <a:t>Overwrites </a:t>
                      </a:r>
                      <a:r>
                        <a:rPr sz="1600" spc="-25" dirty="0">
                          <a:latin typeface="Georgia"/>
                          <a:cs typeface="Georgia"/>
                        </a:rPr>
                        <a:t>the file </a:t>
                      </a:r>
                      <a:r>
                        <a:rPr sz="1600" spc="-35" dirty="0">
                          <a:latin typeface="Georgia"/>
                          <a:cs typeface="Georgia"/>
                        </a:rPr>
                        <a:t>if </a:t>
                      </a:r>
                      <a:r>
                        <a:rPr sz="1600" spc="-25" dirty="0">
                          <a:latin typeface="Georgia"/>
                          <a:cs typeface="Georgia"/>
                        </a:rPr>
                        <a:t>the file </a:t>
                      </a:r>
                      <a:r>
                        <a:rPr sz="1600" spc="-35" dirty="0">
                          <a:latin typeface="Georgia"/>
                          <a:cs typeface="Georgia"/>
                        </a:rPr>
                        <a:t>exists. </a:t>
                      </a:r>
                      <a:r>
                        <a:rPr sz="1600" spc="-75" dirty="0">
                          <a:latin typeface="Georgia"/>
                          <a:cs typeface="Georgia"/>
                        </a:rPr>
                        <a:t>If </a:t>
                      </a:r>
                      <a:r>
                        <a:rPr sz="1600" spc="-25" dirty="0">
                          <a:latin typeface="Georgia"/>
                          <a:cs typeface="Georgia"/>
                        </a:rPr>
                        <a:t>the file </a:t>
                      </a:r>
                      <a:r>
                        <a:rPr sz="1600" spc="-15" dirty="0">
                          <a:latin typeface="Georgia"/>
                          <a:cs typeface="Georgia"/>
                        </a:rPr>
                        <a:t>does </a:t>
                      </a:r>
                      <a:r>
                        <a:rPr sz="1600" spc="-35" dirty="0">
                          <a:latin typeface="Georgia"/>
                          <a:cs typeface="Georgia"/>
                        </a:rPr>
                        <a:t>not  exist, </a:t>
                      </a:r>
                      <a:r>
                        <a:rPr sz="1600" spc="-15" dirty="0">
                          <a:latin typeface="Georgia"/>
                          <a:cs typeface="Georgia"/>
                        </a:rPr>
                        <a:t>creates </a:t>
                      </a:r>
                      <a:r>
                        <a:rPr sz="1600" spc="-30" dirty="0">
                          <a:latin typeface="Georgia"/>
                          <a:cs typeface="Georgia"/>
                        </a:rPr>
                        <a:t>a </a:t>
                      </a:r>
                      <a:r>
                        <a:rPr sz="1600" spc="-5" dirty="0">
                          <a:latin typeface="Georgia"/>
                          <a:cs typeface="Georgia"/>
                        </a:rPr>
                        <a:t>new </a:t>
                      </a:r>
                      <a:r>
                        <a:rPr sz="1600" spc="-25" dirty="0">
                          <a:latin typeface="Georgia"/>
                          <a:cs typeface="Georgia"/>
                        </a:rPr>
                        <a:t>file </a:t>
                      </a:r>
                      <a:r>
                        <a:rPr sz="1600" spc="-30" dirty="0">
                          <a:latin typeface="Georgia"/>
                          <a:cs typeface="Georgia"/>
                        </a:rPr>
                        <a:t>for</a:t>
                      </a:r>
                      <a:r>
                        <a:rPr sz="1600" spc="-100" dirty="0">
                          <a:latin typeface="Georgia"/>
                          <a:cs typeface="Georgia"/>
                        </a:rPr>
                        <a:t> </a:t>
                      </a:r>
                      <a:r>
                        <a:rPr sz="1600" spc="-30" dirty="0">
                          <a:latin typeface="Georgia"/>
                          <a:cs typeface="Georgia"/>
                        </a:rPr>
                        <a:t>writing.</a:t>
                      </a:r>
                      <a:endParaRPr sz="1600">
                        <a:latin typeface="Georgia"/>
                        <a:cs typeface="Georgia"/>
                      </a:endParaRPr>
                    </a:p>
                  </a:txBody>
                  <a:tcPr marL="0" marR="0" marT="171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4" name="object 4"/>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7" name="Date Placeholder 6"/>
          <p:cNvSpPr>
            <a:spLocks noGrp="1"/>
          </p:cNvSpPr>
          <p:nvPr>
            <p:ph type="dt" sz="half" idx="10"/>
          </p:nvPr>
        </p:nvSpPr>
        <p:spPr/>
        <p:txBody>
          <a:bodyPr/>
          <a:lstStyle/>
          <a:p>
            <a:fld id="{6922F6D7-BFF2-4711-B7BC-D526D33BEC3F}"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163</a:t>
            </a:fld>
            <a:endParaRPr lang="en-US"/>
          </a:p>
        </p:txBody>
      </p:sp>
      <p:sp>
        <p:nvSpPr>
          <p:cNvPr id="5" name="object 5"/>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6" name="object 6"/>
          <p:cNvSpPr txBox="1"/>
          <p:nvPr/>
        </p:nvSpPr>
        <p:spPr>
          <a:xfrm>
            <a:off x="466140" y="1105661"/>
            <a:ext cx="5584190" cy="299720"/>
          </a:xfrm>
          <a:prstGeom prst="rect">
            <a:avLst/>
          </a:prstGeom>
        </p:spPr>
        <p:txBody>
          <a:bodyPr vert="horz" wrap="square" lIns="0" tIns="12700" rIns="0" bIns="0" rtlCol="0">
            <a:spAutoFit/>
          </a:bodyPr>
          <a:lstStyle/>
          <a:p>
            <a:pPr marL="12700">
              <a:lnSpc>
                <a:spcPct val="100000"/>
              </a:lnSpc>
              <a:spcBef>
                <a:spcPts val="100"/>
              </a:spcBef>
            </a:pPr>
            <a:r>
              <a:rPr sz="1800" b="1" spc="-160" dirty="0">
                <a:latin typeface="Georgia"/>
                <a:cs typeface="Georgia"/>
              </a:rPr>
              <a:t>Here </a:t>
            </a:r>
            <a:r>
              <a:rPr sz="1800" b="1" spc="-90" dirty="0">
                <a:latin typeface="Georgia"/>
                <a:cs typeface="Georgia"/>
              </a:rPr>
              <a:t>is </a:t>
            </a:r>
            <a:r>
              <a:rPr sz="1800" b="1" spc="-110" dirty="0">
                <a:latin typeface="Georgia"/>
                <a:cs typeface="Georgia"/>
              </a:rPr>
              <a:t>a </a:t>
            </a:r>
            <a:r>
              <a:rPr sz="1800" b="1" spc="-80" dirty="0">
                <a:latin typeface="Georgia"/>
                <a:cs typeface="Georgia"/>
              </a:rPr>
              <a:t>list </a:t>
            </a:r>
            <a:r>
              <a:rPr sz="1800" b="1" spc="-125" dirty="0">
                <a:latin typeface="Georgia"/>
                <a:cs typeface="Georgia"/>
              </a:rPr>
              <a:t>of </a:t>
            </a:r>
            <a:r>
              <a:rPr sz="1800" b="1" spc="-95" dirty="0">
                <a:latin typeface="Georgia"/>
                <a:cs typeface="Georgia"/>
              </a:rPr>
              <a:t>the </a:t>
            </a:r>
            <a:r>
              <a:rPr sz="1800" b="1" spc="-105" dirty="0">
                <a:latin typeface="Georgia"/>
                <a:cs typeface="Georgia"/>
              </a:rPr>
              <a:t>different </a:t>
            </a:r>
            <a:r>
              <a:rPr sz="1800" b="1" spc="-130" dirty="0">
                <a:latin typeface="Georgia"/>
                <a:cs typeface="Georgia"/>
              </a:rPr>
              <a:t>modes </a:t>
            </a:r>
            <a:r>
              <a:rPr sz="1800" b="1" spc="-125" dirty="0">
                <a:latin typeface="Georgia"/>
                <a:cs typeface="Georgia"/>
              </a:rPr>
              <a:t>of </a:t>
            </a:r>
            <a:r>
              <a:rPr sz="1800" b="1" spc="-120" dirty="0">
                <a:latin typeface="Georgia"/>
                <a:cs typeface="Georgia"/>
              </a:rPr>
              <a:t>opening </a:t>
            </a:r>
            <a:r>
              <a:rPr sz="1800" b="1" spc="-110" dirty="0">
                <a:latin typeface="Georgia"/>
                <a:cs typeface="Georgia"/>
              </a:rPr>
              <a:t>a </a:t>
            </a:r>
            <a:r>
              <a:rPr sz="1800" b="1" spc="-90" dirty="0">
                <a:latin typeface="Georgia"/>
                <a:cs typeface="Georgia"/>
              </a:rPr>
              <a:t>file</a:t>
            </a:r>
            <a:r>
              <a:rPr sz="1800" b="1" spc="140" dirty="0">
                <a:latin typeface="Georgia"/>
                <a:cs typeface="Georgia"/>
              </a:rPr>
              <a:t> </a:t>
            </a:r>
            <a:r>
              <a:rPr sz="1800" b="1" spc="-200" dirty="0">
                <a:latin typeface="Georgia"/>
                <a:cs typeface="Georgia"/>
              </a:rPr>
              <a:t>−</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412750" y="1615566"/>
          <a:ext cx="8420100" cy="3177540"/>
        </p:xfrm>
        <a:graphic>
          <a:graphicData uri="http://schemas.openxmlformats.org/drawingml/2006/table">
            <a:tbl>
              <a:tblPr firstRow="1" bandRow="1">
                <a:tableStyleId>{2D5ABB26-0587-4C30-8999-92F81FD0307C}</a:tableStyleId>
              </a:tblPr>
              <a:tblGrid>
                <a:gridCol w="1083310"/>
                <a:gridCol w="7336790"/>
              </a:tblGrid>
              <a:tr h="335280">
                <a:tc>
                  <a:txBody>
                    <a:bodyPr/>
                    <a:lstStyle/>
                    <a:p>
                      <a:pPr marL="90170">
                        <a:lnSpc>
                          <a:spcPct val="100000"/>
                        </a:lnSpc>
                        <a:spcBef>
                          <a:spcPts val="320"/>
                        </a:spcBef>
                      </a:pPr>
                      <a:r>
                        <a:rPr sz="1600" spc="-55" dirty="0">
                          <a:latin typeface="Georgia"/>
                          <a:cs typeface="Georgia"/>
                        </a:rPr>
                        <a:t>Modes</a:t>
                      </a:r>
                      <a:endParaRPr sz="16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20"/>
                        </a:spcBef>
                      </a:pPr>
                      <a:r>
                        <a:rPr sz="1600" spc="-30" dirty="0">
                          <a:latin typeface="Georgia"/>
                          <a:cs typeface="Georgia"/>
                        </a:rPr>
                        <a:t>Description</a:t>
                      </a:r>
                      <a:endParaRPr sz="16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38200">
                <a:tc>
                  <a:txBody>
                    <a:bodyPr/>
                    <a:lstStyle/>
                    <a:p>
                      <a:pPr>
                        <a:lnSpc>
                          <a:spcPct val="100000"/>
                        </a:lnSpc>
                        <a:spcBef>
                          <a:spcPts val="30"/>
                        </a:spcBef>
                      </a:pPr>
                      <a:endParaRPr sz="1800">
                        <a:latin typeface="Times New Roman"/>
                        <a:cs typeface="Times New Roman"/>
                      </a:endParaRPr>
                    </a:p>
                    <a:p>
                      <a:pPr marL="97790">
                        <a:lnSpc>
                          <a:spcPct val="100000"/>
                        </a:lnSpc>
                        <a:spcBef>
                          <a:spcPts val="5"/>
                        </a:spcBef>
                      </a:pPr>
                      <a:r>
                        <a:rPr sz="1800" spc="-40" dirty="0">
                          <a:latin typeface="Arial"/>
                          <a:cs typeface="Arial"/>
                        </a:rPr>
                        <a:t>wb</a:t>
                      </a:r>
                      <a:endParaRPr sz="18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406400">
                        <a:lnSpc>
                          <a:spcPct val="100000"/>
                        </a:lnSpc>
                        <a:spcBef>
                          <a:spcPts val="1025"/>
                        </a:spcBef>
                      </a:pPr>
                      <a:r>
                        <a:rPr sz="1800" spc="-130" dirty="0">
                          <a:latin typeface="Arial"/>
                          <a:cs typeface="Arial"/>
                        </a:rPr>
                        <a:t>Opens</a:t>
                      </a:r>
                      <a:r>
                        <a:rPr sz="1800" spc="-95" dirty="0">
                          <a:latin typeface="Arial"/>
                          <a:cs typeface="Arial"/>
                        </a:rPr>
                        <a:t> </a:t>
                      </a:r>
                      <a:r>
                        <a:rPr sz="1800" spc="-140" dirty="0">
                          <a:latin typeface="Arial"/>
                          <a:cs typeface="Arial"/>
                        </a:rPr>
                        <a:t>a</a:t>
                      </a:r>
                      <a:r>
                        <a:rPr sz="1800" spc="-90" dirty="0">
                          <a:latin typeface="Arial"/>
                          <a:cs typeface="Arial"/>
                        </a:rPr>
                        <a:t> </a:t>
                      </a:r>
                      <a:r>
                        <a:rPr sz="1800" spc="-10" dirty="0">
                          <a:latin typeface="Arial"/>
                          <a:cs typeface="Arial"/>
                        </a:rPr>
                        <a:t>file</a:t>
                      </a:r>
                      <a:r>
                        <a:rPr sz="1800" spc="-75" dirty="0">
                          <a:latin typeface="Arial"/>
                          <a:cs typeface="Arial"/>
                        </a:rPr>
                        <a:t> </a:t>
                      </a:r>
                      <a:r>
                        <a:rPr sz="1800" spc="-5" dirty="0">
                          <a:latin typeface="Arial"/>
                          <a:cs typeface="Arial"/>
                        </a:rPr>
                        <a:t>for</a:t>
                      </a:r>
                      <a:r>
                        <a:rPr sz="1800" spc="-95" dirty="0">
                          <a:latin typeface="Arial"/>
                          <a:cs typeface="Arial"/>
                        </a:rPr>
                        <a:t> </a:t>
                      </a:r>
                      <a:r>
                        <a:rPr sz="1800" spc="-15" dirty="0">
                          <a:latin typeface="Arial"/>
                          <a:cs typeface="Arial"/>
                        </a:rPr>
                        <a:t>writing</a:t>
                      </a:r>
                      <a:r>
                        <a:rPr sz="1800" spc="-65" dirty="0">
                          <a:latin typeface="Arial"/>
                          <a:cs typeface="Arial"/>
                        </a:rPr>
                        <a:t> </a:t>
                      </a:r>
                      <a:r>
                        <a:rPr sz="1800" spc="-50" dirty="0">
                          <a:latin typeface="Arial"/>
                          <a:cs typeface="Arial"/>
                        </a:rPr>
                        <a:t>only</a:t>
                      </a:r>
                      <a:r>
                        <a:rPr sz="1800" spc="-85" dirty="0">
                          <a:latin typeface="Arial"/>
                          <a:cs typeface="Arial"/>
                        </a:rPr>
                        <a:t> </a:t>
                      </a:r>
                      <a:r>
                        <a:rPr sz="1800" spc="-25" dirty="0">
                          <a:latin typeface="Arial"/>
                          <a:cs typeface="Arial"/>
                        </a:rPr>
                        <a:t>in</a:t>
                      </a:r>
                      <a:r>
                        <a:rPr sz="1800" spc="-80" dirty="0">
                          <a:latin typeface="Arial"/>
                          <a:cs typeface="Arial"/>
                        </a:rPr>
                        <a:t> </a:t>
                      </a:r>
                      <a:r>
                        <a:rPr sz="1800" spc="-55" dirty="0">
                          <a:latin typeface="Arial"/>
                          <a:cs typeface="Arial"/>
                        </a:rPr>
                        <a:t>binary</a:t>
                      </a:r>
                      <a:r>
                        <a:rPr sz="1800" spc="-95" dirty="0">
                          <a:latin typeface="Arial"/>
                          <a:cs typeface="Arial"/>
                        </a:rPr>
                        <a:t> </a:t>
                      </a:r>
                      <a:r>
                        <a:rPr sz="1800" spc="-30" dirty="0">
                          <a:latin typeface="Arial"/>
                          <a:cs typeface="Arial"/>
                        </a:rPr>
                        <a:t>format.</a:t>
                      </a:r>
                      <a:r>
                        <a:rPr sz="1800" spc="-100" dirty="0">
                          <a:latin typeface="Arial"/>
                          <a:cs typeface="Arial"/>
                        </a:rPr>
                        <a:t> </a:t>
                      </a:r>
                      <a:r>
                        <a:rPr sz="1800" spc="-65" dirty="0">
                          <a:latin typeface="Arial"/>
                          <a:cs typeface="Arial"/>
                        </a:rPr>
                        <a:t>Overwrites</a:t>
                      </a:r>
                      <a:r>
                        <a:rPr sz="1800" spc="-85" dirty="0">
                          <a:latin typeface="Arial"/>
                          <a:cs typeface="Arial"/>
                        </a:rPr>
                        <a:t> </a:t>
                      </a:r>
                      <a:r>
                        <a:rPr sz="1800" spc="-20" dirty="0">
                          <a:latin typeface="Arial"/>
                          <a:cs typeface="Arial"/>
                        </a:rPr>
                        <a:t>the</a:t>
                      </a:r>
                      <a:r>
                        <a:rPr sz="1800" spc="-80" dirty="0">
                          <a:latin typeface="Arial"/>
                          <a:cs typeface="Arial"/>
                        </a:rPr>
                        <a:t> </a:t>
                      </a:r>
                      <a:r>
                        <a:rPr sz="1800" spc="-15" dirty="0">
                          <a:latin typeface="Arial"/>
                          <a:cs typeface="Arial"/>
                        </a:rPr>
                        <a:t>file</a:t>
                      </a:r>
                      <a:r>
                        <a:rPr sz="1800" spc="-75" dirty="0">
                          <a:latin typeface="Arial"/>
                          <a:cs typeface="Arial"/>
                        </a:rPr>
                        <a:t> </a:t>
                      </a:r>
                      <a:r>
                        <a:rPr sz="1800" spc="25" dirty="0">
                          <a:latin typeface="Arial"/>
                          <a:cs typeface="Arial"/>
                        </a:rPr>
                        <a:t>if</a:t>
                      </a:r>
                      <a:r>
                        <a:rPr sz="1800" spc="-90" dirty="0">
                          <a:latin typeface="Arial"/>
                          <a:cs typeface="Arial"/>
                        </a:rPr>
                        <a:t> </a:t>
                      </a:r>
                      <a:r>
                        <a:rPr sz="1800" spc="-20" dirty="0">
                          <a:latin typeface="Arial"/>
                          <a:cs typeface="Arial"/>
                        </a:rPr>
                        <a:t>the</a:t>
                      </a:r>
                      <a:r>
                        <a:rPr sz="1800" spc="-75" dirty="0">
                          <a:latin typeface="Arial"/>
                          <a:cs typeface="Arial"/>
                        </a:rPr>
                        <a:t> </a:t>
                      </a:r>
                      <a:r>
                        <a:rPr sz="1800" spc="-15" dirty="0">
                          <a:latin typeface="Arial"/>
                          <a:cs typeface="Arial"/>
                        </a:rPr>
                        <a:t>file  </a:t>
                      </a:r>
                      <a:r>
                        <a:rPr sz="1800" spc="-90" dirty="0">
                          <a:latin typeface="Arial"/>
                          <a:cs typeface="Arial"/>
                        </a:rPr>
                        <a:t>exists.</a:t>
                      </a:r>
                      <a:r>
                        <a:rPr sz="1800" spc="-110" dirty="0">
                          <a:latin typeface="Arial"/>
                          <a:cs typeface="Arial"/>
                        </a:rPr>
                        <a:t> </a:t>
                      </a:r>
                      <a:r>
                        <a:rPr sz="1800" dirty="0">
                          <a:latin typeface="Arial"/>
                          <a:cs typeface="Arial"/>
                        </a:rPr>
                        <a:t>If</a:t>
                      </a:r>
                      <a:r>
                        <a:rPr sz="1800" spc="-100" dirty="0">
                          <a:latin typeface="Arial"/>
                          <a:cs typeface="Arial"/>
                        </a:rPr>
                        <a:t> </a:t>
                      </a:r>
                      <a:r>
                        <a:rPr sz="1800" spc="-20" dirty="0">
                          <a:latin typeface="Arial"/>
                          <a:cs typeface="Arial"/>
                        </a:rPr>
                        <a:t>the</a:t>
                      </a:r>
                      <a:r>
                        <a:rPr sz="1800" spc="-80" dirty="0">
                          <a:latin typeface="Arial"/>
                          <a:cs typeface="Arial"/>
                        </a:rPr>
                        <a:t> </a:t>
                      </a:r>
                      <a:r>
                        <a:rPr sz="1800" spc="-15" dirty="0">
                          <a:latin typeface="Arial"/>
                          <a:cs typeface="Arial"/>
                        </a:rPr>
                        <a:t>file</a:t>
                      </a:r>
                      <a:r>
                        <a:rPr sz="1800" spc="-80" dirty="0">
                          <a:latin typeface="Arial"/>
                          <a:cs typeface="Arial"/>
                        </a:rPr>
                        <a:t> </a:t>
                      </a:r>
                      <a:r>
                        <a:rPr sz="1800" spc="-105" dirty="0">
                          <a:latin typeface="Arial"/>
                          <a:cs typeface="Arial"/>
                        </a:rPr>
                        <a:t>does</a:t>
                      </a:r>
                      <a:r>
                        <a:rPr sz="1800" spc="-95" dirty="0">
                          <a:latin typeface="Arial"/>
                          <a:cs typeface="Arial"/>
                        </a:rPr>
                        <a:t> </a:t>
                      </a:r>
                      <a:r>
                        <a:rPr sz="1800" spc="-5" dirty="0">
                          <a:latin typeface="Arial"/>
                          <a:cs typeface="Arial"/>
                        </a:rPr>
                        <a:t>not</a:t>
                      </a:r>
                      <a:r>
                        <a:rPr sz="1800" spc="-85" dirty="0">
                          <a:latin typeface="Arial"/>
                          <a:cs typeface="Arial"/>
                        </a:rPr>
                        <a:t> </a:t>
                      </a:r>
                      <a:r>
                        <a:rPr sz="1800" spc="-70" dirty="0">
                          <a:latin typeface="Arial"/>
                          <a:cs typeface="Arial"/>
                        </a:rPr>
                        <a:t>exist,</a:t>
                      </a:r>
                      <a:r>
                        <a:rPr sz="1800" spc="-105" dirty="0">
                          <a:latin typeface="Arial"/>
                          <a:cs typeface="Arial"/>
                        </a:rPr>
                        <a:t> </a:t>
                      </a:r>
                      <a:r>
                        <a:rPr sz="1800" spc="-90" dirty="0">
                          <a:latin typeface="Arial"/>
                          <a:cs typeface="Arial"/>
                        </a:rPr>
                        <a:t>creates </a:t>
                      </a:r>
                      <a:r>
                        <a:rPr sz="1800" spc="-140" dirty="0">
                          <a:latin typeface="Arial"/>
                          <a:cs typeface="Arial"/>
                        </a:rPr>
                        <a:t>a</a:t>
                      </a:r>
                      <a:r>
                        <a:rPr sz="1800" spc="-95" dirty="0">
                          <a:latin typeface="Arial"/>
                          <a:cs typeface="Arial"/>
                        </a:rPr>
                        <a:t> </a:t>
                      </a:r>
                      <a:r>
                        <a:rPr sz="1800" spc="-65" dirty="0">
                          <a:latin typeface="Arial"/>
                          <a:cs typeface="Arial"/>
                        </a:rPr>
                        <a:t>new</a:t>
                      </a:r>
                      <a:r>
                        <a:rPr sz="1800" spc="-85" dirty="0">
                          <a:latin typeface="Arial"/>
                          <a:cs typeface="Arial"/>
                        </a:rPr>
                        <a:t> </a:t>
                      </a:r>
                      <a:r>
                        <a:rPr sz="1800" spc="-15" dirty="0">
                          <a:latin typeface="Arial"/>
                          <a:cs typeface="Arial"/>
                        </a:rPr>
                        <a:t>file</a:t>
                      </a:r>
                      <a:r>
                        <a:rPr sz="1800" spc="-80" dirty="0">
                          <a:latin typeface="Arial"/>
                          <a:cs typeface="Arial"/>
                        </a:rPr>
                        <a:t> </a:t>
                      </a:r>
                      <a:r>
                        <a:rPr sz="1800" spc="-5" dirty="0">
                          <a:latin typeface="Arial"/>
                          <a:cs typeface="Arial"/>
                        </a:rPr>
                        <a:t>for</a:t>
                      </a:r>
                      <a:r>
                        <a:rPr sz="1800" spc="-90" dirty="0">
                          <a:latin typeface="Arial"/>
                          <a:cs typeface="Arial"/>
                        </a:rPr>
                        <a:t> </a:t>
                      </a:r>
                      <a:r>
                        <a:rPr sz="1800" spc="-20" dirty="0">
                          <a:latin typeface="Arial"/>
                          <a:cs typeface="Arial"/>
                        </a:rPr>
                        <a:t>writing.</a:t>
                      </a:r>
                      <a:endParaRPr sz="1800">
                        <a:latin typeface="Arial"/>
                        <a:cs typeface="Arial"/>
                      </a:endParaRPr>
                    </a:p>
                  </a:txBody>
                  <a:tcPr marL="0" marR="0" marT="130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089660">
                <a:tc>
                  <a:txBody>
                    <a:bodyPr/>
                    <a:lstStyle/>
                    <a:p>
                      <a:pPr>
                        <a:lnSpc>
                          <a:spcPct val="100000"/>
                        </a:lnSpc>
                        <a:spcBef>
                          <a:spcPts val="45"/>
                        </a:spcBef>
                      </a:pPr>
                      <a:endParaRPr sz="2650">
                        <a:latin typeface="Times New Roman"/>
                        <a:cs typeface="Times New Roman"/>
                      </a:endParaRPr>
                    </a:p>
                    <a:p>
                      <a:pPr marL="97790">
                        <a:lnSpc>
                          <a:spcPct val="100000"/>
                        </a:lnSpc>
                      </a:pPr>
                      <a:r>
                        <a:rPr sz="1800" dirty="0">
                          <a:latin typeface="Arial"/>
                          <a:cs typeface="Arial"/>
                        </a:rPr>
                        <a:t>a</a:t>
                      </a:r>
                      <a:endParaRPr sz="1800">
                        <a:latin typeface="Arial"/>
                        <a:cs typeface="Arial"/>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224790">
                        <a:lnSpc>
                          <a:spcPct val="100000"/>
                        </a:lnSpc>
                        <a:spcBef>
                          <a:spcPts val="935"/>
                        </a:spcBef>
                      </a:pPr>
                      <a:r>
                        <a:rPr sz="1800" spc="-130" dirty="0">
                          <a:latin typeface="Arial"/>
                          <a:cs typeface="Arial"/>
                        </a:rPr>
                        <a:t>Opens</a:t>
                      </a:r>
                      <a:r>
                        <a:rPr sz="1800" spc="-95" dirty="0">
                          <a:latin typeface="Arial"/>
                          <a:cs typeface="Arial"/>
                        </a:rPr>
                        <a:t> </a:t>
                      </a:r>
                      <a:r>
                        <a:rPr sz="1800" spc="-140" dirty="0">
                          <a:latin typeface="Arial"/>
                          <a:cs typeface="Arial"/>
                        </a:rPr>
                        <a:t>a</a:t>
                      </a:r>
                      <a:r>
                        <a:rPr sz="1800" spc="-90" dirty="0">
                          <a:latin typeface="Arial"/>
                          <a:cs typeface="Arial"/>
                        </a:rPr>
                        <a:t> </a:t>
                      </a:r>
                      <a:r>
                        <a:rPr sz="1800" spc="-10" dirty="0">
                          <a:latin typeface="Arial"/>
                          <a:cs typeface="Arial"/>
                        </a:rPr>
                        <a:t>file</a:t>
                      </a:r>
                      <a:r>
                        <a:rPr sz="1800" spc="-80" dirty="0">
                          <a:latin typeface="Arial"/>
                          <a:cs typeface="Arial"/>
                        </a:rPr>
                        <a:t> </a:t>
                      </a:r>
                      <a:r>
                        <a:rPr sz="1800" spc="-5" dirty="0">
                          <a:latin typeface="Arial"/>
                          <a:cs typeface="Arial"/>
                        </a:rPr>
                        <a:t>for</a:t>
                      </a:r>
                      <a:r>
                        <a:rPr sz="1800" spc="-90" dirty="0">
                          <a:latin typeface="Arial"/>
                          <a:cs typeface="Arial"/>
                        </a:rPr>
                        <a:t> </a:t>
                      </a:r>
                      <a:r>
                        <a:rPr sz="1800" spc="-75" dirty="0">
                          <a:latin typeface="Arial"/>
                          <a:cs typeface="Arial"/>
                        </a:rPr>
                        <a:t>appending.</a:t>
                      </a:r>
                      <a:r>
                        <a:rPr sz="1800" spc="-85" dirty="0">
                          <a:latin typeface="Arial"/>
                          <a:cs typeface="Arial"/>
                        </a:rPr>
                        <a:t> </a:t>
                      </a:r>
                      <a:r>
                        <a:rPr sz="1800" spc="-135" dirty="0">
                          <a:latin typeface="Arial"/>
                          <a:cs typeface="Arial"/>
                        </a:rPr>
                        <a:t>The</a:t>
                      </a:r>
                      <a:r>
                        <a:rPr sz="1800" spc="-75" dirty="0">
                          <a:latin typeface="Arial"/>
                          <a:cs typeface="Arial"/>
                        </a:rPr>
                        <a:t> </a:t>
                      </a:r>
                      <a:r>
                        <a:rPr sz="1800" spc="-15" dirty="0">
                          <a:latin typeface="Arial"/>
                          <a:cs typeface="Arial"/>
                        </a:rPr>
                        <a:t>file</a:t>
                      </a:r>
                      <a:r>
                        <a:rPr sz="1800" spc="-80" dirty="0">
                          <a:latin typeface="Arial"/>
                          <a:cs typeface="Arial"/>
                        </a:rPr>
                        <a:t> </a:t>
                      </a:r>
                      <a:r>
                        <a:rPr sz="1800" spc="-30" dirty="0">
                          <a:latin typeface="Arial"/>
                          <a:cs typeface="Arial"/>
                        </a:rPr>
                        <a:t>pointer</a:t>
                      </a:r>
                      <a:r>
                        <a:rPr sz="1800" spc="-80" dirty="0">
                          <a:latin typeface="Arial"/>
                          <a:cs typeface="Arial"/>
                        </a:rPr>
                        <a:t> </a:t>
                      </a:r>
                      <a:r>
                        <a:rPr sz="1800" spc="-95" dirty="0">
                          <a:latin typeface="Arial"/>
                          <a:cs typeface="Arial"/>
                        </a:rPr>
                        <a:t>is </a:t>
                      </a:r>
                      <a:r>
                        <a:rPr sz="1800" spc="-30" dirty="0">
                          <a:latin typeface="Arial"/>
                          <a:cs typeface="Arial"/>
                        </a:rPr>
                        <a:t>at</a:t>
                      </a:r>
                      <a:r>
                        <a:rPr sz="1800" spc="-90" dirty="0">
                          <a:latin typeface="Arial"/>
                          <a:cs typeface="Arial"/>
                        </a:rPr>
                        <a:t> </a:t>
                      </a:r>
                      <a:r>
                        <a:rPr sz="1800" spc="-20" dirty="0">
                          <a:latin typeface="Arial"/>
                          <a:cs typeface="Arial"/>
                        </a:rPr>
                        <a:t>the</a:t>
                      </a:r>
                      <a:r>
                        <a:rPr sz="1800" spc="-80" dirty="0">
                          <a:latin typeface="Arial"/>
                          <a:cs typeface="Arial"/>
                        </a:rPr>
                        <a:t> </a:t>
                      </a:r>
                      <a:r>
                        <a:rPr sz="1800" spc="-75" dirty="0">
                          <a:latin typeface="Arial"/>
                          <a:cs typeface="Arial"/>
                        </a:rPr>
                        <a:t>end</a:t>
                      </a:r>
                      <a:r>
                        <a:rPr sz="1800" spc="-95" dirty="0">
                          <a:latin typeface="Arial"/>
                          <a:cs typeface="Arial"/>
                        </a:rPr>
                        <a:t> </a:t>
                      </a:r>
                      <a:r>
                        <a:rPr sz="1800" spc="-5" dirty="0">
                          <a:latin typeface="Arial"/>
                          <a:cs typeface="Arial"/>
                        </a:rPr>
                        <a:t>of</a:t>
                      </a:r>
                      <a:r>
                        <a:rPr sz="1800" spc="-75" dirty="0">
                          <a:latin typeface="Arial"/>
                          <a:cs typeface="Arial"/>
                        </a:rPr>
                        <a:t> </a:t>
                      </a:r>
                      <a:r>
                        <a:rPr sz="1800" spc="-20" dirty="0">
                          <a:latin typeface="Arial"/>
                          <a:cs typeface="Arial"/>
                        </a:rPr>
                        <a:t>the</a:t>
                      </a:r>
                      <a:r>
                        <a:rPr sz="1800" spc="-95" dirty="0">
                          <a:latin typeface="Arial"/>
                          <a:cs typeface="Arial"/>
                        </a:rPr>
                        <a:t> </a:t>
                      </a:r>
                      <a:r>
                        <a:rPr sz="1800" spc="-10" dirty="0">
                          <a:latin typeface="Arial"/>
                          <a:cs typeface="Arial"/>
                        </a:rPr>
                        <a:t>file</a:t>
                      </a:r>
                      <a:r>
                        <a:rPr sz="1800" spc="-75" dirty="0">
                          <a:latin typeface="Arial"/>
                          <a:cs typeface="Arial"/>
                        </a:rPr>
                        <a:t> </a:t>
                      </a:r>
                      <a:r>
                        <a:rPr sz="1800" spc="25" dirty="0">
                          <a:latin typeface="Arial"/>
                          <a:cs typeface="Arial"/>
                        </a:rPr>
                        <a:t>if</a:t>
                      </a:r>
                      <a:r>
                        <a:rPr sz="1800" spc="-80" dirty="0">
                          <a:latin typeface="Arial"/>
                          <a:cs typeface="Arial"/>
                        </a:rPr>
                        <a:t> </a:t>
                      </a:r>
                      <a:r>
                        <a:rPr sz="1800" spc="-20" dirty="0">
                          <a:latin typeface="Arial"/>
                          <a:cs typeface="Arial"/>
                        </a:rPr>
                        <a:t>the</a:t>
                      </a:r>
                      <a:r>
                        <a:rPr sz="1800" spc="-90" dirty="0">
                          <a:latin typeface="Arial"/>
                          <a:cs typeface="Arial"/>
                        </a:rPr>
                        <a:t> </a:t>
                      </a:r>
                      <a:r>
                        <a:rPr sz="1800" spc="-10" dirty="0">
                          <a:latin typeface="Arial"/>
                          <a:cs typeface="Arial"/>
                        </a:rPr>
                        <a:t>file  </a:t>
                      </a:r>
                      <a:r>
                        <a:rPr sz="1800" spc="-90" dirty="0">
                          <a:latin typeface="Arial"/>
                          <a:cs typeface="Arial"/>
                        </a:rPr>
                        <a:t>exists. </a:t>
                      </a:r>
                      <a:r>
                        <a:rPr sz="1800" spc="-85" dirty="0">
                          <a:latin typeface="Arial"/>
                          <a:cs typeface="Arial"/>
                        </a:rPr>
                        <a:t>That is, </a:t>
                      </a:r>
                      <a:r>
                        <a:rPr sz="1800" spc="-20" dirty="0">
                          <a:latin typeface="Arial"/>
                          <a:cs typeface="Arial"/>
                        </a:rPr>
                        <a:t>the </a:t>
                      </a:r>
                      <a:r>
                        <a:rPr sz="1800" spc="-15" dirty="0">
                          <a:latin typeface="Arial"/>
                          <a:cs typeface="Arial"/>
                        </a:rPr>
                        <a:t>file </a:t>
                      </a:r>
                      <a:r>
                        <a:rPr sz="1800" spc="-95" dirty="0">
                          <a:latin typeface="Arial"/>
                          <a:cs typeface="Arial"/>
                        </a:rPr>
                        <a:t>is </a:t>
                      </a:r>
                      <a:r>
                        <a:rPr sz="1800" spc="-25" dirty="0">
                          <a:latin typeface="Arial"/>
                          <a:cs typeface="Arial"/>
                        </a:rPr>
                        <a:t>in </a:t>
                      </a:r>
                      <a:r>
                        <a:rPr sz="1800" spc="-20" dirty="0">
                          <a:latin typeface="Arial"/>
                          <a:cs typeface="Arial"/>
                        </a:rPr>
                        <a:t>the </a:t>
                      </a:r>
                      <a:r>
                        <a:rPr sz="1800" spc="-80" dirty="0">
                          <a:latin typeface="Arial"/>
                          <a:cs typeface="Arial"/>
                        </a:rPr>
                        <a:t>append </a:t>
                      </a:r>
                      <a:r>
                        <a:rPr sz="1800" spc="-65" dirty="0">
                          <a:latin typeface="Arial"/>
                          <a:cs typeface="Arial"/>
                        </a:rPr>
                        <a:t>mode. </a:t>
                      </a:r>
                      <a:r>
                        <a:rPr sz="1800" dirty="0">
                          <a:latin typeface="Arial"/>
                          <a:cs typeface="Arial"/>
                        </a:rPr>
                        <a:t>If </a:t>
                      </a:r>
                      <a:r>
                        <a:rPr sz="1800" spc="-20" dirty="0">
                          <a:latin typeface="Arial"/>
                          <a:cs typeface="Arial"/>
                        </a:rPr>
                        <a:t>the </a:t>
                      </a:r>
                      <a:r>
                        <a:rPr sz="1800" spc="-15" dirty="0">
                          <a:latin typeface="Arial"/>
                          <a:cs typeface="Arial"/>
                        </a:rPr>
                        <a:t>file </a:t>
                      </a:r>
                      <a:r>
                        <a:rPr sz="1800" spc="-105" dirty="0">
                          <a:latin typeface="Arial"/>
                          <a:cs typeface="Arial"/>
                        </a:rPr>
                        <a:t>does </a:t>
                      </a:r>
                      <a:r>
                        <a:rPr sz="1800" spc="-5" dirty="0">
                          <a:latin typeface="Arial"/>
                          <a:cs typeface="Arial"/>
                        </a:rPr>
                        <a:t>not </a:t>
                      </a:r>
                      <a:r>
                        <a:rPr sz="1800" spc="-70" dirty="0">
                          <a:latin typeface="Arial"/>
                          <a:cs typeface="Arial"/>
                        </a:rPr>
                        <a:t>exist, </a:t>
                      </a:r>
                      <a:r>
                        <a:rPr sz="1800" spc="55" dirty="0">
                          <a:latin typeface="Arial"/>
                          <a:cs typeface="Arial"/>
                        </a:rPr>
                        <a:t>it  </a:t>
                      </a:r>
                      <a:r>
                        <a:rPr sz="1800" spc="-95" dirty="0">
                          <a:latin typeface="Arial"/>
                          <a:cs typeface="Arial"/>
                        </a:rPr>
                        <a:t>creates </a:t>
                      </a:r>
                      <a:r>
                        <a:rPr sz="1800" spc="-140" dirty="0">
                          <a:latin typeface="Arial"/>
                          <a:cs typeface="Arial"/>
                        </a:rPr>
                        <a:t>a </a:t>
                      </a:r>
                      <a:r>
                        <a:rPr sz="1800" spc="-65" dirty="0">
                          <a:latin typeface="Arial"/>
                          <a:cs typeface="Arial"/>
                        </a:rPr>
                        <a:t>new </a:t>
                      </a:r>
                      <a:r>
                        <a:rPr sz="1800" spc="-15" dirty="0">
                          <a:latin typeface="Arial"/>
                          <a:cs typeface="Arial"/>
                        </a:rPr>
                        <a:t>file </a:t>
                      </a:r>
                      <a:r>
                        <a:rPr sz="1800" spc="-5" dirty="0">
                          <a:latin typeface="Arial"/>
                          <a:cs typeface="Arial"/>
                        </a:rPr>
                        <a:t>for</a:t>
                      </a:r>
                      <a:r>
                        <a:rPr sz="1800" spc="-125" dirty="0">
                          <a:latin typeface="Arial"/>
                          <a:cs typeface="Arial"/>
                        </a:rPr>
                        <a:t> </a:t>
                      </a:r>
                      <a:r>
                        <a:rPr sz="1800" spc="-20" dirty="0">
                          <a:latin typeface="Arial"/>
                          <a:cs typeface="Arial"/>
                        </a:rPr>
                        <a:t>writing.</a:t>
                      </a:r>
                      <a:endParaRPr sz="1800">
                        <a:latin typeface="Arial"/>
                        <a:cs typeface="Arial"/>
                      </a:endParaRPr>
                    </a:p>
                  </a:txBody>
                  <a:tcPr marL="0" marR="0" marT="1187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914400">
                <a:tc>
                  <a:txBody>
                    <a:bodyPr/>
                    <a:lstStyle/>
                    <a:p>
                      <a:pPr>
                        <a:lnSpc>
                          <a:spcPct val="100000"/>
                        </a:lnSpc>
                        <a:spcBef>
                          <a:spcPts val="45"/>
                        </a:spcBef>
                      </a:pPr>
                      <a:endParaRPr sz="2050">
                        <a:latin typeface="Times New Roman"/>
                        <a:cs typeface="Times New Roman"/>
                      </a:endParaRPr>
                    </a:p>
                    <a:p>
                      <a:pPr marL="97790">
                        <a:lnSpc>
                          <a:spcPct val="100000"/>
                        </a:lnSpc>
                        <a:spcBef>
                          <a:spcPts val="5"/>
                        </a:spcBef>
                      </a:pPr>
                      <a:r>
                        <a:rPr sz="1800" spc="-100" dirty="0">
                          <a:latin typeface="Arial"/>
                          <a:cs typeface="Arial"/>
                        </a:rPr>
                        <a:t>ab</a:t>
                      </a:r>
                      <a:endParaRPr sz="1800">
                        <a:latin typeface="Arial"/>
                        <a:cs typeface="Arial"/>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86995">
                        <a:lnSpc>
                          <a:spcPct val="100000"/>
                        </a:lnSpc>
                        <a:spcBef>
                          <a:spcPts val="245"/>
                        </a:spcBef>
                      </a:pPr>
                      <a:r>
                        <a:rPr sz="1800" spc="-130" dirty="0">
                          <a:latin typeface="Arial"/>
                          <a:cs typeface="Arial"/>
                        </a:rPr>
                        <a:t>Opens </a:t>
                      </a:r>
                      <a:r>
                        <a:rPr sz="1800" spc="-140" dirty="0">
                          <a:latin typeface="Arial"/>
                          <a:cs typeface="Arial"/>
                        </a:rPr>
                        <a:t>a </a:t>
                      </a:r>
                      <a:r>
                        <a:rPr sz="1800" spc="-10" dirty="0">
                          <a:latin typeface="Arial"/>
                          <a:cs typeface="Arial"/>
                        </a:rPr>
                        <a:t>file </a:t>
                      </a:r>
                      <a:r>
                        <a:rPr sz="1800" spc="-5" dirty="0">
                          <a:latin typeface="Arial"/>
                          <a:cs typeface="Arial"/>
                        </a:rPr>
                        <a:t>for </a:t>
                      </a:r>
                      <a:r>
                        <a:rPr sz="1800" spc="-75" dirty="0">
                          <a:latin typeface="Arial"/>
                          <a:cs typeface="Arial"/>
                        </a:rPr>
                        <a:t>appending </a:t>
                      </a:r>
                      <a:r>
                        <a:rPr sz="1800" spc="-25" dirty="0">
                          <a:latin typeface="Arial"/>
                          <a:cs typeface="Arial"/>
                        </a:rPr>
                        <a:t>in </a:t>
                      </a:r>
                      <a:r>
                        <a:rPr sz="1800" spc="-55" dirty="0">
                          <a:latin typeface="Arial"/>
                          <a:cs typeface="Arial"/>
                        </a:rPr>
                        <a:t>binary </a:t>
                      </a:r>
                      <a:r>
                        <a:rPr sz="1800" spc="-30" dirty="0">
                          <a:latin typeface="Arial"/>
                          <a:cs typeface="Arial"/>
                        </a:rPr>
                        <a:t>format. </a:t>
                      </a:r>
                      <a:r>
                        <a:rPr sz="1800" spc="-135" dirty="0">
                          <a:latin typeface="Arial"/>
                          <a:cs typeface="Arial"/>
                        </a:rPr>
                        <a:t>The </a:t>
                      </a:r>
                      <a:r>
                        <a:rPr sz="1800" spc="-15" dirty="0">
                          <a:latin typeface="Arial"/>
                          <a:cs typeface="Arial"/>
                        </a:rPr>
                        <a:t>file </a:t>
                      </a:r>
                      <a:r>
                        <a:rPr sz="1800" spc="-30" dirty="0">
                          <a:latin typeface="Arial"/>
                          <a:cs typeface="Arial"/>
                        </a:rPr>
                        <a:t>pointer </a:t>
                      </a:r>
                      <a:r>
                        <a:rPr sz="1800" spc="-95" dirty="0">
                          <a:latin typeface="Arial"/>
                          <a:cs typeface="Arial"/>
                        </a:rPr>
                        <a:t>is </a:t>
                      </a:r>
                      <a:r>
                        <a:rPr sz="1800" spc="-30" dirty="0">
                          <a:latin typeface="Arial"/>
                          <a:cs typeface="Arial"/>
                        </a:rPr>
                        <a:t>at </a:t>
                      </a:r>
                      <a:r>
                        <a:rPr sz="1800" spc="-20" dirty="0">
                          <a:latin typeface="Arial"/>
                          <a:cs typeface="Arial"/>
                        </a:rPr>
                        <a:t>the </a:t>
                      </a:r>
                      <a:r>
                        <a:rPr sz="1800" spc="-75" dirty="0">
                          <a:latin typeface="Arial"/>
                          <a:cs typeface="Arial"/>
                        </a:rPr>
                        <a:t>end </a:t>
                      </a:r>
                      <a:r>
                        <a:rPr sz="1800" spc="-10" dirty="0">
                          <a:latin typeface="Arial"/>
                          <a:cs typeface="Arial"/>
                        </a:rPr>
                        <a:t>of  </a:t>
                      </a:r>
                      <a:r>
                        <a:rPr sz="1800" spc="-20" dirty="0">
                          <a:latin typeface="Arial"/>
                          <a:cs typeface="Arial"/>
                        </a:rPr>
                        <a:t>the</a:t>
                      </a:r>
                      <a:r>
                        <a:rPr sz="1800" spc="-80" dirty="0">
                          <a:latin typeface="Arial"/>
                          <a:cs typeface="Arial"/>
                        </a:rPr>
                        <a:t> </a:t>
                      </a:r>
                      <a:r>
                        <a:rPr sz="1800" spc="-15" dirty="0">
                          <a:latin typeface="Arial"/>
                          <a:cs typeface="Arial"/>
                        </a:rPr>
                        <a:t>file</a:t>
                      </a:r>
                      <a:r>
                        <a:rPr sz="1800" spc="-95" dirty="0">
                          <a:latin typeface="Arial"/>
                          <a:cs typeface="Arial"/>
                        </a:rPr>
                        <a:t> </a:t>
                      </a:r>
                      <a:r>
                        <a:rPr sz="1800" spc="30" dirty="0">
                          <a:latin typeface="Arial"/>
                          <a:cs typeface="Arial"/>
                        </a:rPr>
                        <a:t>if</a:t>
                      </a:r>
                      <a:r>
                        <a:rPr sz="1800" spc="-80" dirty="0">
                          <a:latin typeface="Arial"/>
                          <a:cs typeface="Arial"/>
                        </a:rPr>
                        <a:t> </a:t>
                      </a:r>
                      <a:r>
                        <a:rPr sz="1800" spc="-20" dirty="0">
                          <a:latin typeface="Arial"/>
                          <a:cs typeface="Arial"/>
                        </a:rPr>
                        <a:t>the</a:t>
                      </a:r>
                      <a:r>
                        <a:rPr sz="1800" spc="-75" dirty="0">
                          <a:latin typeface="Arial"/>
                          <a:cs typeface="Arial"/>
                        </a:rPr>
                        <a:t> </a:t>
                      </a:r>
                      <a:r>
                        <a:rPr sz="1800" spc="-15" dirty="0">
                          <a:latin typeface="Arial"/>
                          <a:cs typeface="Arial"/>
                        </a:rPr>
                        <a:t>file</a:t>
                      </a:r>
                      <a:r>
                        <a:rPr sz="1800" spc="-80" dirty="0">
                          <a:latin typeface="Arial"/>
                          <a:cs typeface="Arial"/>
                        </a:rPr>
                        <a:t> </a:t>
                      </a:r>
                      <a:r>
                        <a:rPr sz="1800" spc="-90" dirty="0">
                          <a:latin typeface="Arial"/>
                          <a:cs typeface="Arial"/>
                        </a:rPr>
                        <a:t>exists.</a:t>
                      </a:r>
                      <a:r>
                        <a:rPr sz="1800" spc="-114" dirty="0">
                          <a:latin typeface="Arial"/>
                          <a:cs typeface="Arial"/>
                        </a:rPr>
                        <a:t> </a:t>
                      </a:r>
                      <a:r>
                        <a:rPr sz="1800" spc="-85" dirty="0">
                          <a:latin typeface="Arial"/>
                          <a:cs typeface="Arial"/>
                        </a:rPr>
                        <a:t>That</a:t>
                      </a:r>
                      <a:r>
                        <a:rPr sz="1800" spc="-95" dirty="0">
                          <a:latin typeface="Arial"/>
                          <a:cs typeface="Arial"/>
                        </a:rPr>
                        <a:t> </a:t>
                      </a:r>
                      <a:r>
                        <a:rPr sz="1800" spc="-85" dirty="0">
                          <a:latin typeface="Arial"/>
                          <a:cs typeface="Arial"/>
                        </a:rPr>
                        <a:t>is,</a:t>
                      </a:r>
                      <a:r>
                        <a:rPr sz="1800" spc="-80" dirty="0">
                          <a:latin typeface="Arial"/>
                          <a:cs typeface="Arial"/>
                        </a:rPr>
                        <a:t> </a:t>
                      </a:r>
                      <a:r>
                        <a:rPr sz="1800" spc="-20" dirty="0">
                          <a:latin typeface="Arial"/>
                          <a:cs typeface="Arial"/>
                        </a:rPr>
                        <a:t>the</a:t>
                      </a:r>
                      <a:r>
                        <a:rPr sz="1800" spc="-95" dirty="0">
                          <a:latin typeface="Arial"/>
                          <a:cs typeface="Arial"/>
                        </a:rPr>
                        <a:t> </a:t>
                      </a:r>
                      <a:r>
                        <a:rPr sz="1800" spc="-10" dirty="0">
                          <a:latin typeface="Arial"/>
                          <a:cs typeface="Arial"/>
                        </a:rPr>
                        <a:t>file</a:t>
                      </a:r>
                      <a:r>
                        <a:rPr sz="1800" spc="-80" dirty="0">
                          <a:latin typeface="Arial"/>
                          <a:cs typeface="Arial"/>
                        </a:rPr>
                        <a:t> </a:t>
                      </a:r>
                      <a:r>
                        <a:rPr sz="1800" spc="-95" dirty="0">
                          <a:latin typeface="Arial"/>
                          <a:cs typeface="Arial"/>
                        </a:rPr>
                        <a:t>is</a:t>
                      </a:r>
                      <a:r>
                        <a:rPr sz="1800" spc="-90" dirty="0">
                          <a:latin typeface="Arial"/>
                          <a:cs typeface="Arial"/>
                        </a:rPr>
                        <a:t> </a:t>
                      </a:r>
                      <a:r>
                        <a:rPr sz="1800" spc="-25" dirty="0">
                          <a:latin typeface="Arial"/>
                          <a:cs typeface="Arial"/>
                        </a:rPr>
                        <a:t>in</a:t>
                      </a:r>
                      <a:r>
                        <a:rPr sz="1800" spc="-85" dirty="0">
                          <a:latin typeface="Arial"/>
                          <a:cs typeface="Arial"/>
                        </a:rPr>
                        <a:t> </a:t>
                      </a:r>
                      <a:r>
                        <a:rPr sz="1800" spc="-20" dirty="0">
                          <a:latin typeface="Arial"/>
                          <a:cs typeface="Arial"/>
                        </a:rPr>
                        <a:t>the</a:t>
                      </a:r>
                      <a:r>
                        <a:rPr sz="1800" spc="-80" dirty="0">
                          <a:latin typeface="Arial"/>
                          <a:cs typeface="Arial"/>
                        </a:rPr>
                        <a:t> append</a:t>
                      </a:r>
                      <a:r>
                        <a:rPr sz="1800" spc="-85" dirty="0">
                          <a:latin typeface="Arial"/>
                          <a:cs typeface="Arial"/>
                        </a:rPr>
                        <a:t> </a:t>
                      </a:r>
                      <a:r>
                        <a:rPr sz="1800" spc="-65" dirty="0">
                          <a:latin typeface="Arial"/>
                          <a:cs typeface="Arial"/>
                        </a:rPr>
                        <a:t>mode.</a:t>
                      </a:r>
                      <a:r>
                        <a:rPr sz="1800" spc="-90" dirty="0">
                          <a:latin typeface="Arial"/>
                          <a:cs typeface="Arial"/>
                        </a:rPr>
                        <a:t> </a:t>
                      </a:r>
                      <a:r>
                        <a:rPr sz="1800" dirty="0">
                          <a:latin typeface="Arial"/>
                          <a:cs typeface="Arial"/>
                        </a:rPr>
                        <a:t>If</a:t>
                      </a:r>
                      <a:r>
                        <a:rPr sz="1800" spc="-105" dirty="0">
                          <a:latin typeface="Arial"/>
                          <a:cs typeface="Arial"/>
                        </a:rPr>
                        <a:t> </a:t>
                      </a:r>
                      <a:r>
                        <a:rPr sz="1800" spc="-20" dirty="0">
                          <a:latin typeface="Arial"/>
                          <a:cs typeface="Arial"/>
                        </a:rPr>
                        <a:t>the</a:t>
                      </a:r>
                      <a:r>
                        <a:rPr sz="1800" spc="-80" dirty="0">
                          <a:latin typeface="Arial"/>
                          <a:cs typeface="Arial"/>
                        </a:rPr>
                        <a:t> </a:t>
                      </a:r>
                      <a:r>
                        <a:rPr sz="1800" spc="-15" dirty="0">
                          <a:latin typeface="Arial"/>
                          <a:cs typeface="Arial"/>
                        </a:rPr>
                        <a:t>file</a:t>
                      </a:r>
                      <a:r>
                        <a:rPr sz="1800" spc="-75" dirty="0">
                          <a:latin typeface="Arial"/>
                          <a:cs typeface="Arial"/>
                        </a:rPr>
                        <a:t> </a:t>
                      </a:r>
                      <a:r>
                        <a:rPr sz="1800" spc="-105" dirty="0">
                          <a:latin typeface="Arial"/>
                          <a:cs typeface="Arial"/>
                        </a:rPr>
                        <a:t>does  </a:t>
                      </a:r>
                      <a:r>
                        <a:rPr sz="1800" spc="-5" dirty="0">
                          <a:latin typeface="Arial"/>
                          <a:cs typeface="Arial"/>
                        </a:rPr>
                        <a:t>not </a:t>
                      </a:r>
                      <a:r>
                        <a:rPr sz="1800" spc="-70" dirty="0">
                          <a:latin typeface="Arial"/>
                          <a:cs typeface="Arial"/>
                        </a:rPr>
                        <a:t>exist, </a:t>
                      </a:r>
                      <a:r>
                        <a:rPr sz="1800" spc="55" dirty="0">
                          <a:latin typeface="Arial"/>
                          <a:cs typeface="Arial"/>
                        </a:rPr>
                        <a:t>it</a:t>
                      </a:r>
                      <a:r>
                        <a:rPr sz="1800" spc="-330" dirty="0">
                          <a:latin typeface="Arial"/>
                          <a:cs typeface="Arial"/>
                        </a:rPr>
                        <a:t> </a:t>
                      </a:r>
                      <a:r>
                        <a:rPr sz="1800" spc="-95" dirty="0">
                          <a:latin typeface="Arial"/>
                          <a:cs typeface="Arial"/>
                        </a:rPr>
                        <a:t>creates </a:t>
                      </a:r>
                      <a:r>
                        <a:rPr sz="1800" spc="-140" dirty="0">
                          <a:latin typeface="Arial"/>
                          <a:cs typeface="Arial"/>
                        </a:rPr>
                        <a:t>a </a:t>
                      </a:r>
                      <a:r>
                        <a:rPr sz="1800" spc="-65" dirty="0">
                          <a:latin typeface="Arial"/>
                          <a:cs typeface="Arial"/>
                        </a:rPr>
                        <a:t>new </a:t>
                      </a:r>
                      <a:r>
                        <a:rPr sz="1800" spc="-15" dirty="0">
                          <a:latin typeface="Arial"/>
                          <a:cs typeface="Arial"/>
                        </a:rPr>
                        <a:t>file </a:t>
                      </a:r>
                      <a:r>
                        <a:rPr sz="1800" spc="-5" dirty="0">
                          <a:latin typeface="Arial"/>
                          <a:cs typeface="Arial"/>
                        </a:rPr>
                        <a:t>for </a:t>
                      </a:r>
                      <a:r>
                        <a:rPr sz="1800" spc="-20" dirty="0">
                          <a:latin typeface="Arial"/>
                          <a:cs typeface="Arial"/>
                        </a:rPr>
                        <a:t>writing.</a:t>
                      </a:r>
                      <a:endParaRPr sz="1800">
                        <a:latin typeface="Arial"/>
                        <a:cs typeface="Arial"/>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4" name="object 4"/>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7" name="Date Placeholder 6"/>
          <p:cNvSpPr>
            <a:spLocks noGrp="1"/>
          </p:cNvSpPr>
          <p:nvPr>
            <p:ph type="dt" sz="half" idx="10"/>
          </p:nvPr>
        </p:nvSpPr>
        <p:spPr/>
        <p:txBody>
          <a:bodyPr/>
          <a:lstStyle/>
          <a:p>
            <a:fld id="{4DC447A1-8F34-4F67-81EB-A2A5F21435B5}"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164</a:t>
            </a:fld>
            <a:endParaRPr lang="en-US"/>
          </a:p>
        </p:txBody>
      </p:sp>
      <p:sp>
        <p:nvSpPr>
          <p:cNvPr id="5" name="object 5"/>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6" name="object 6"/>
          <p:cNvSpPr txBox="1"/>
          <p:nvPr/>
        </p:nvSpPr>
        <p:spPr>
          <a:xfrm>
            <a:off x="466140" y="1105661"/>
            <a:ext cx="5584190" cy="299720"/>
          </a:xfrm>
          <a:prstGeom prst="rect">
            <a:avLst/>
          </a:prstGeom>
        </p:spPr>
        <p:txBody>
          <a:bodyPr vert="horz" wrap="square" lIns="0" tIns="12700" rIns="0" bIns="0" rtlCol="0">
            <a:spAutoFit/>
          </a:bodyPr>
          <a:lstStyle/>
          <a:p>
            <a:pPr marL="12700">
              <a:lnSpc>
                <a:spcPct val="100000"/>
              </a:lnSpc>
              <a:spcBef>
                <a:spcPts val="100"/>
              </a:spcBef>
            </a:pPr>
            <a:r>
              <a:rPr sz="1800" b="1" spc="-160" dirty="0">
                <a:latin typeface="Georgia"/>
                <a:cs typeface="Georgia"/>
              </a:rPr>
              <a:t>Here </a:t>
            </a:r>
            <a:r>
              <a:rPr sz="1800" b="1" spc="-90" dirty="0">
                <a:latin typeface="Georgia"/>
                <a:cs typeface="Georgia"/>
              </a:rPr>
              <a:t>is </a:t>
            </a:r>
            <a:r>
              <a:rPr sz="1800" b="1" spc="-110" dirty="0">
                <a:latin typeface="Georgia"/>
                <a:cs typeface="Georgia"/>
              </a:rPr>
              <a:t>a </a:t>
            </a:r>
            <a:r>
              <a:rPr sz="1800" b="1" spc="-80" dirty="0">
                <a:latin typeface="Georgia"/>
                <a:cs typeface="Georgia"/>
              </a:rPr>
              <a:t>list </a:t>
            </a:r>
            <a:r>
              <a:rPr sz="1800" b="1" spc="-125" dirty="0">
                <a:latin typeface="Georgia"/>
                <a:cs typeface="Georgia"/>
              </a:rPr>
              <a:t>of </a:t>
            </a:r>
            <a:r>
              <a:rPr sz="1800" b="1" spc="-95" dirty="0">
                <a:latin typeface="Georgia"/>
                <a:cs typeface="Georgia"/>
              </a:rPr>
              <a:t>the </a:t>
            </a:r>
            <a:r>
              <a:rPr sz="1800" b="1" spc="-105" dirty="0">
                <a:latin typeface="Georgia"/>
                <a:cs typeface="Georgia"/>
              </a:rPr>
              <a:t>different </a:t>
            </a:r>
            <a:r>
              <a:rPr sz="1800" b="1" spc="-130" dirty="0">
                <a:latin typeface="Georgia"/>
                <a:cs typeface="Georgia"/>
              </a:rPr>
              <a:t>modes </a:t>
            </a:r>
            <a:r>
              <a:rPr sz="1800" b="1" spc="-125" dirty="0">
                <a:latin typeface="Georgia"/>
                <a:cs typeface="Georgia"/>
              </a:rPr>
              <a:t>of </a:t>
            </a:r>
            <a:r>
              <a:rPr sz="1800" b="1" spc="-120" dirty="0">
                <a:latin typeface="Georgia"/>
                <a:cs typeface="Georgia"/>
              </a:rPr>
              <a:t>opening </a:t>
            </a:r>
            <a:r>
              <a:rPr sz="1800" b="1" spc="-110" dirty="0">
                <a:latin typeface="Georgia"/>
                <a:cs typeface="Georgia"/>
              </a:rPr>
              <a:t>a </a:t>
            </a:r>
            <a:r>
              <a:rPr sz="1800" b="1" spc="-90" dirty="0">
                <a:latin typeface="Georgia"/>
                <a:cs typeface="Georgia"/>
              </a:rPr>
              <a:t>file</a:t>
            </a:r>
            <a:r>
              <a:rPr sz="1800" b="1" spc="140" dirty="0">
                <a:latin typeface="Georgia"/>
                <a:cs typeface="Georgia"/>
              </a:rPr>
              <a:t> </a:t>
            </a:r>
            <a:r>
              <a:rPr sz="1800" b="1" spc="-200" dirty="0">
                <a:latin typeface="Georgia"/>
                <a:cs typeface="Georgia"/>
              </a:rPr>
              <a:t>−</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412750" y="1615566"/>
          <a:ext cx="8420100" cy="3131820"/>
        </p:xfrm>
        <a:graphic>
          <a:graphicData uri="http://schemas.openxmlformats.org/drawingml/2006/table">
            <a:tbl>
              <a:tblPr firstRow="1" bandRow="1">
                <a:tableStyleId>{2D5ABB26-0587-4C30-8999-92F81FD0307C}</a:tableStyleId>
              </a:tblPr>
              <a:tblGrid>
                <a:gridCol w="1409700"/>
                <a:gridCol w="7010400"/>
              </a:tblGrid>
              <a:tr h="365760">
                <a:tc>
                  <a:txBody>
                    <a:bodyPr/>
                    <a:lstStyle/>
                    <a:p>
                      <a:pPr marL="97790">
                        <a:lnSpc>
                          <a:spcPct val="100000"/>
                        </a:lnSpc>
                        <a:spcBef>
                          <a:spcPts val="240"/>
                        </a:spcBef>
                      </a:pPr>
                      <a:r>
                        <a:rPr sz="1800" b="1" spc="-110" dirty="0">
                          <a:latin typeface="Trebuchet MS"/>
                          <a:cs typeface="Trebuchet MS"/>
                        </a:rPr>
                        <a:t>Attribute</a:t>
                      </a:r>
                      <a:endParaRPr sz="1800">
                        <a:latin typeface="Trebuchet MS"/>
                        <a:cs typeface="Trebuchet MS"/>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40"/>
                        </a:spcBef>
                      </a:pPr>
                      <a:r>
                        <a:rPr sz="1800" b="1" spc="-95" dirty="0">
                          <a:latin typeface="Trebuchet MS"/>
                          <a:cs typeface="Trebuchet MS"/>
                        </a:rPr>
                        <a:t>Description</a:t>
                      </a:r>
                      <a:endParaRPr sz="1800">
                        <a:latin typeface="Trebuchet MS"/>
                        <a:cs typeface="Trebuchet MS"/>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38200">
                <a:tc>
                  <a:txBody>
                    <a:bodyPr/>
                    <a:lstStyle/>
                    <a:p>
                      <a:pPr>
                        <a:lnSpc>
                          <a:spcPct val="100000"/>
                        </a:lnSpc>
                        <a:spcBef>
                          <a:spcPts val="30"/>
                        </a:spcBef>
                      </a:pPr>
                      <a:endParaRPr sz="1800">
                        <a:latin typeface="Times New Roman"/>
                        <a:cs typeface="Times New Roman"/>
                      </a:endParaRPr>
                    </a:p>
                    <a:p>
                      <a:pPr marL="97790">
                        <a:lnSpc>
                          <a:spcPct val="100000"/>
                        </a:lnSpc>
                        <a:spcBef>
                          <a:spcPts val="5"/>
                        </a:spcBef>
                      </a:pPr>
                      <a:r>
                        <a:rPr sz="1800" spc="-60" dirty="0">
                          <a:latin typeface="Arial"/>
                          <a:cs typeface="Arial"/>
                        </a:rPr>
                        <a:t>file.closed</a:t>
                      </a:r>
                      <a:endParaRPr sz="18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800">
                        <a:latin typeface="Times New Roman"/>
                        <a:cs typeface="Times New Roman"/>
                      </a:endParaRPr>
                    </a:p>
                    <a:p>
                      <a:pPr marL="97790">
                        <a:lnSpc>
                          <a:spcPct val="100000"/>
                        </a:lnSpc>
                        <a:spcBef>
                          <a:spcPts val="5"/>
                        </a:spcBef>
                      </a:pPr>
                      <a:r>
                        <a:rPr sz="1800" spc="-95" dirty="0">
                          <a:latin typeface="Arial"/>
                          <a:cs typeface="Arial"/>
                        </a:rPr>
                        <a:t>Returns </a:t>
                      </a:r>
                      <a:r>
                        <a:rPr sz="1800" spc="-15" dirty="0">
                          <a:latin typeface="Arial"/>
                          <a:cs typeface="Arial"/>
                        </a:rPr>
                        <a:t>true </a:t>
                      </a:r>
                      <a:r>
                        <a:rPr sz="1800" spc="25" dirty="0">
                          <a:latin typeface="Arial"/>
                          <a:cs typeface="Arial"/>
                        </a:rPr>
                        <a:t>if </a:t>
                      </a:r>
                      <a:r>
                        <a:rPr sz="1800" spc="-10" dirty="0">
                          <a:latin typeface="Arial"/>
                          <a:cs typeface="Arial"/>
                        </a:rPr>
                        <a:t>file </a:t>
                      </a:r>
                      <a:r>
                        <a:rPr sz="1800" spc="-95" dirty="0">
                          <a:latin typeface="Arial"/>
                          <a:cs typeface="Arial"/>
                        </a:rPr>
                        <a:t>is </a:t>
                      </a:r>
                      <a:r>
                        <a:rPr sz="1800" spc="-90" dirty="0">
                          <a:latin typeface="Arial"/>
                          <a:cs typeface="Arial"/>
                        </a:rPr>
                        <a:t>closed, </a:t>
                      </a:r>
                      <a:r>
                        <a:rPr sz="1800" spc="-85" dirty="0">
                          <a:latin typeface="Arial"/>
                          <a:cs typeface="Arial"/>
                        </a:rPr>
                        <a:t>false</a:t>
                      </a:r>
                      <a:r>
                        <a:rPr sz="1800" spc="-325" dirty="0">
                          <a:latin typeface="Arial"/>
                          <a:cs typeface="Arial"/>
                        </a:rPr>
                        <a:t> </a:t>
                      </a:r>
                      <a:r>
                        <a:rPr sz="1800" spc="-45" dirty="0">
                          <a:latin typeface="Arial"/>
                          <a:cs typeface="Arial"/>
                        </a:rPr>
                        <a:t>otherwise.</a:t>
                      </a:r>
                      <a:endParaRPr sz="18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089660">
                <a:tc>
                  <a:txBody>
                    <a:bodyPr/>
                    <a:lstStyle/>
                    <a:p>
                      <a:pPr>
                        <a:lnSpc>
                          <a:spcPct val="100000"/>
                        </a:lnSpc>
                        <a:spcBef>
                          <a:spcPts val="45"/>
                        </a:spcBef>
                      </a:pPr>
                      <a:endParaRPr sz="2650">
                        <a:latin typeface="Times New Roman"/>
                        <a:cs typeface="Times New Roman"/>
                      </a:endParaRPr>
                    </a:p>
                    <a:p>
                      <a:pPr marL="97790">
                        <a:lnSpc>
                          <a:spcPct val="100000"/>
                        </a:lnSpc>
                        <a:spcBef>
                          <a:spcPts val="5"/>
                        </a:spcBef>
                      </a:pPr>
                      <a:r>
                        <a:rPr sz="1800" spc="-45" dirty="0">
                          <a:latin typeface="Arial"/>
                          <a:cs typeface="Arial"/>
                        </a:rPr>
                        <a:t>file.mode</a:t>
                      </a:r>
                      <a:endParaRPr sz="1800">
                        <a:latin typeface="Arial"/>
                        <a:cs typeface="Arial"/>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5"/>
                        </a:spcBef>
                      </a:pPr>
                      <a:endParaRPr sz="2650">
                        <a:latin typeface="Times New Roman"/>
                        <a:cs typeface="Times New Roman"/>
                      </a:endParaRPr>
                    </a:p>
                    <a:p>
                      <a:pPr marL="97790">
                        <a:lnSpc>
                          <a:spcPct val="100000"/>
                        </a:lnSpc>
                        <a:spcBef>
                          <a:spcPts val="5"/>
                        </a:spcBef>
                      </a:pPr>
                      <a:r>
                        <a:rPr sz="1800" spc="-95" dirty="0">
                          <a:latin typeface="Arial"/>
                          <a:cs typeface="Arial"/>
                        </a:rPr>
                        <a:t>Returns </a:t>
                      </a:r>
                      <a:r>
                        <a:rPr sz="1800" spc="-155" dirty="0">
                          <a:latin typeface="Arial"/>
                          <a:cs typeface="Arial"/>
                        </a:rPr>
                        <a:t>access </a:t>
                      </a:r>
                      <a:r>
                        <a:rPr sz="1800" spc="-70" dirty="0">
                          <a:latin typeface="Arial"/>
                          <a:cs typeface="Arial"/>
                        </a:rPr>
                        <a:t>mode </a:t>
                      </a:r>
                      <a:r>
                        <a:rPr sz="1800" spc="5" dirty="0">
                          <a:latin typeface="Arial"/>
                          <a:cs typeface="Arial"/>
                        </a:rPr>
                        <a:t>with </a:t>
                      </a:r>
                      <a:r>
                        <a:rPr sz="1800" spc="-55" dirty="0">
                          <a:latin typeface="Arial"/>
                          <a:cs typeface="Arial"/>
                        </a:rPr>
                        <a:t>which </a:t>
                      </a:r>
                      <a:r>
                        <a:rPr sz="1800" spc="-15" dirty="0">
                          <a:latin typeface="Arial"/>
                          <a:cs typeface="Arial"/>
                        </a:rPr>
                        <a:t>file </a:t>
                      </a:r>
                      <a:r>
                        <a:rPr sz="1800" spc="-130" dirty="0">
                          <a:latin typeface="Arial"/>
                          <a:cs typeface="Arial"/>
                        </a:rPr>
                        <a:t>was</a:t>
                      </a:r>
                      <a:r>
                        <a:rPr sz="1800" spc="-195" dirty="0">
                          <a:latin typeface="Arial"/>
                          <a:cs typeface="Arial"/>
                        </a:rPr>
                        <a:t> </a:t>
                      </a:r>
                      <a:r>
                        <a:rPr sz="1800" spc="-75" dirty="0">
                          <a:latin typeface="Arial"/>
                          <a:cs typeface="Arial"/>
                        </a:rPr>
                        <a:t>opened.</a:t>
                      </a:r>
                      <a:endParaRPr sz="1800">
                        <a:latin typeface="Arial"/>
                        <a:cs typeface="Arial"/>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38200">
                <a:tc>
                  <a:txBody>
                    <a:bodyPr/>
                    <a:lstStyle/>
                    <a:p>
                      <a:pPr>
                        <a:lnSpc>
                          <a:spcPct val="100000"/>
                        </a:lnSpc>
                        <a:spcBef>
                          <a:spcPts val="35"/>
                        </a:spcBef>
                      </a:pPr>
                      <a:endParaRPr sz="1800">
                        <a:latin typeface="Times New Roman"/>
                        <a:cs typeface="Times New Roman"/>
                      </a:endParaRPr>
                    </a:p>
                    <a:p>
                      <a:pPr marL="97790">
                        <a:lnSpc>
                          <a:spcPct val="100000"/>
                        </a:lnSpc>
                      </a:pPr>
                      <a:r>
                        <a:rPr sz="1800" spc="-55" dirty="0">
                          <a:latin typeface="Arial"/>
                          <a:cs typeface="Arial"/>
                        </a:rPr>
                        <a:t>file.name</a:t>
                      </a:r>
                      <a:endParaRPr sz="18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5"/>
                        </a:spcBef>
                      </a:pPr>
                      <a:endParaRPr sz="1800">
                        <a:latin typeface="Times New Roman"/>
                        <a:cs typeface="Times New Roman"/>
                      </a:endParaRPr>
                    </a:p>
                    <a:p>
                      <a:pPr marL="97790">
                        <a:lnSpc>
                          <a:spcPct val="100000"/>
                        </a:lnSpc>
                      </a:pPr>
                      <a:r>
                        <a:rPr sz="1800" spc="-95" dirty="0">
                          <a:latin typeface="Arial"/>
                          <a:cs typeface="Arial"/>
                        </a:rPr>
                        <a:t>Returns name </a:t>
                      </a:r>
                      <a:r>
                        <a:rPr sz="1800" spc="-5" dirty="0">
                          <a:latin typeface="Arial"/>
                          <a:cs typeface="Arial"/>
                        </a:rPr>
                        <a:t>of </a:t>
                      </a:r>
                      <a:r>
                        <a:rPr sz="1800" spc="-20" dirty="0">
                          <a:latin typeface="Arial"/>
                          <a:cs typeface="Arial"/>
                        </a:rPr>
                        <a:t>the</a:t>
                      </a:r>
                      <a:r>
                        <a:rPr sz="1800" spc="-160" dirty="0">
                          <a:latin typeface="Arial"/>
                          <a:cs typeface="Arial"/>
                        </a:rPr>
                        <a:t> </a:t>
                      </a:r>
                      <a:r>
                        <a:rPr sz="1800" spc="-20" dirty="0">
                          <a:latin typeface="Arial"/>
                          <a:cs typeface="Arial"/>
                        </a:rPr>
                        <a:t>file.</a:t>
                      </a:r>
                      <a:endParaRPr sz="18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4" name="object 4"/>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7" name="Date Placeholder 6"/>
          <p:cNvSpPr>
            <a:spLocks noGrp="1"/>
          </p:cNvSpPr>
          <p:nvPr>
            <p:ph type="dt" sz="half" idx="10"/>
          </p:nvPr>
        </p:nvSpPr>
        <p:spPr/>
        <p:txBody>
          <a:bodyPr/>
          <a:lstStyle/>
          <a:p>
            <a:fld id="{AF9B085E-9E01-4997-8E89-58FBB9DADFC8}"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165</a:t>
            </a:fld>
            <a:endParaRPr lang="en-US"/>
          </a:p>
        </p:txBody>
      </p:sp>
      <p:sp>
        <p:nvSpPr>
          <p:cNvPr id="5" name="object 5"/>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6" name="object 6"/>
          <p:cNvSpPr txBox="1"/>
          <p:nvPr/>
        </p:nvSpPr>
        <p:spPr>
          <a:xfrm>
            <a:off x="466140" y="1105661"/>
            <a:ext cx="2660650" cy="299720"/>
          </a:xfrm>
          <a:prstGeom prst="rect">
            <a:avLst/>
          </a:prstGeom>
        </p:spPr>
        <p:txBody>
          <a:bodyPr vert="horz" wrap="square" lIns="0" tIns="12700" rIns="0" bIns="0" rtlCol="0">
            <a:spAutoFit/>
          </a:bodyPr>
          <a:lstStyle/>
          <a:p>
            <a:pPr marL="12700">
              <a:lnSpc>
                <a:spcPct val="100000"/>
              </a:lnSpc>
              <a:spcBef>
                <a:spcPts val="100"/>
              </a:spcBef>
            </a:pPr>
            <a:r>
              <a:rPr sz="1800" b="1" spc="-105" dirty="0">
                <a:latin typeface="Georgia"/>
                <a:cs typeface="Georgia"/>
              </a:rPr>
              <a:t>The </a:t>
            </a:r>
            <a:r>
              <a:rPr sz="1800" b="1" spc="-90" dirty="0">
                <a:latin typeface="Georgia"/>
                <a:cs typeface="Georgia"/>
              </a:rPr>
              <a:t>file </a:t>
            </a:r>
            <a:r>
              <a:rPr sz="1800" b="1" spc="-114" dirty="0">
                <a:latin typeface="Georgia"/>
                <a:cs typeface="Georgia"/>
              </a:rPr>
              <a:t>Object</a:t>
            </a:r>
            <a:r>
              <a:rPr sz="1800" b="1" spc="-40" dirty="0">
                <a:latin typeface="Georgia"/>
                <a:cs typeface="Georgia"/>
              </a:rPr>
              <a:t> </a:t>
            </a:r>
            <a:r>
              <a:rPr sz="1800" b="1" spc="-105" dirty="0">
                <a:latin typeface="Georgia"/>
                <a:cs typeface="Georgia"/>
              </a:rPr>
              <a:t>Attributes</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DA0FF41-FAF0-4DC5-9273-A03F3AF91F23}"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166</a:t>
            </a:fld>
            <a:endParaRPr lang="en-US"/>
          </a:p>
        </p:txBody>
      </p:sp>
      <p:sp>
        <p:nvSpPr>
          <p:cNvPr id="3" name="object 3"/>
          <p:cNvSpPr txBox="1"/>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20" dirty="0">
                <a:latin typeface="Georgia"/>
                <a:cs typeface="Georgia"/>
              </a:rPr>
              <a:t>Files</a:t>
            </a:r>
            <a:r>
              <a:rPr sz="2000" b="1" spc="-135" dirty="0">
                <a:latin typeface="Georgia"/>
                <a:cs typeface="Georgia"/>
              </a:rPr>
              <a:t> </a:t>
            </a:r>
            <a:r>
              <a:rPr sz="2000" b="1" spc="-130" dirty="0">
                <a:latin typeface="Georgia"/>
                <a:cs typeface="Georgia"/>
              </a:rPr>
              <a:t>I/O</a:t>
            </a:r>
            <a:endParaRPr sz="2000">
              <a:latin typeface="Georgia"/>
              <a:cs typeface="Georgia"/>
            </a:endParaRPr>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3728085" cy="2468245"/>
          </a:xfrm>
          <a:prstGeom prst="rect">
            <a:avLst/>
          </a:prstGeom>
        </p:spPr>
        <p:txBody>
          <a:bodyPr vert="horz" wrap="square" lIns="0" tIns="12700" rIns="0" bIns="0" rtlCol="0">
            <a:spAutoFit/>
          </a:bodyPr>
          <a:lstStyle/>
          <a:p>
            <a:pPr marL="12700">
              <a:lnSpc>
                <a:spcPct val="100000"/>
              </a:lnSpc>
              <a:spcBef>
                <a:spcPts val="100"/>
              </a:spcBef>
            </a:pPr>
            <a:r>
              <a:rPr sz="1800" b="1" spc="-105" dirty="0">
                <a:latin typeface="Georgia"/>
                <a:cs typeface="Georgia"/>
              </a:rPr>
              <a:t>The </a:t>
            </a:r>
            <a:r>
              <a:rPr sz="1800" b="1" spc="-90" dirty="0">
                <a:latin typeface="Georgia"/>
                <a:cs typeface="Georgia"/>
              </a:rPr>
              <a:t>file </a:t>
            </a:r>
            <a:r>
              <a:rPr sz="1800" b="1" spc="-114" dirty="0">
                <a:latin typeface="Georgia"/>
                <a:cs typeface="Georgia"/>
              </a:rPr>
              <a:t>Object </a:t>
            </a:r>
            <a:r>
              <a:rPr sz="1800" b="1" spc="-105" dirty="0">
                <a:latin typeface="Georgia"/>
                <a:cs typeface="Georgia"/>
              </a:rPr>
              <a:t>Attributes </a:t>
            </a:r>
            <a:r>
              <a:rPr sz="1800" b="1" spc="-145" dirty="0">
                <a:latin typeface="Georgia"/>
                <a:cs typeface="Georgia"/>
              </a:rPr>
              <a:t>Example</a:t>
            </a:r>
            <a:r>
              <a:rPr sz="1800" b="1" spc="65" dirty="0">
                <a:latin typeface="Georgia"/>
                <a:cs typeface="Georgia"/>
              </a:rPr>
              <a:t> </a:t>
            </a:r>
            <a:r>
              <a:rPr sz="1800" b="1" spc="-160" dirty="0">
                <a:latin typeface="Georgia"/>
                <a:cs typeface="Georgia"/>
              </a:rPr>
              <a:t>:</a:t>
            </a:r>
            <a:endParaRPr sz="1800">
              <a:latin typeface="Georgia"/>
              <a:cs typeface="Georgia"/>
            </a:endParaRPr>
          </a:p>
          <a:p>
            <a:pPr>
              <a:lnSpc>
                <a:spcPct val="100000"/>
              </a:lnSpc>
              <a:spcBef>
                <a:spcPts val="50"/>
              </a:spcBef>
            </a:pPr>
            <a:endParaRPr sz="1650">
              <a:latin typeface="Times New Roman"/>
              <a:cs typeface="Times New Roman"/>
            </a:endParaRPr>
          </a:p>
          <a:p>
            <a:pPr marL="81915">
              <a:lnSpc>
                <a:spcPct val="100000"/>
              </a:lnSpc>
            </a:pPr>
            <a:r>
              <a:rPr sz="1800" spc="-45" dirty="0">
                <a:latin typeface="Georgia"/>
                <a:cs typeface="Georgia"/>
              </a:rPr>
              <a:t># </a:t>
            </a:r>
            <a:r>
              <a:rPr sz="1800" spc="-70" dirty="0">
                <a:latin typeface="Georgia"/>
                <a:cs typeface="Georgia"/>
              </a:rPr>
              <a:t>Open </a:t>
            </a:r>
            <a:r>
              <a:rPr sz="1800" spc="-30" dirty="0">
                <a:latin typeface="Georgia"/>
                <a:cs typeface="Georgia"/>
              </a:rPr>
              <a:t>a</a:t>
            </a:r>
            <a:r>
              <a:rPr sz="1800" spc="-5" dirty="0">
                <a:latin typeface="Georgia"/>
                <a:cs typeface="Georgia"/>
              </a:rPr>
              <a:t> </a:t>
            </a:r>
            <a:r>
              <a:rPr sz="1800" spc="-25" dirty="0">
                <a:latin typeface="Georgia"/>
                <a:cs typeface="Georgia"/>
              </a:rPr>
              <a:t>file</a:t>
            </a:r>
            <a:endParaRPr sz="1800">
              <a:latin typeface="Georgia"/>
              <a:cs typeface="Georgia"/>
            </a:endParaRPr>
          </a:p>
          <a:p>
            <a:pPr>
              <a:lnSpc>
                <a:spcPct val="100000"/>
              </a:lnSpc>
              <a:spcBef>
                <a:spcPts val="35"/>
              </a:spcBef>
            </a:pPr>
            <a:endParaRPr sz="2600">
              <a:latin typeface="Times New Roman"/>
              <a:cs typeface="Times New Roman"/>
            </a:endParaRPr>
          </a:p>
          <a:p>
            <a:pPr marL="81915">
              <a:lnSpc>
                <a:spcPct val="100000"/>
              </a:lnSpc>
            </a:pPr>
            <a:r>
              <a:rPr sz="1800" spc="-45" dirty="0">
                <a:latin typeface="Georgia"/>
                <a:cs typeface="Georgia"/>
              </a:rPr>
              <a:t>fo </a:t>
            </a:r>
            <a:r>
              <a:rPr sz="1800" spc="-165" dirty="0">
                <a:latin typeface="Georgia"/>
                <a:cs typeface="Georgia"/>
              </a:rPr>
              <a:t>=</a:t>
            </a:r>
            <a:r>
              <a:rPr sz="1800" spc="-30" dirty="0">
                <a:latin typeface="Georgia"/>
                <a:cs typeface="Georgia"/>
              </a:rPr>
              <a:t> open("test.txt","w")</a:t>
            </a:r>
            <a:endParaRPr sz="1800">
              <a:latin typeface="Georgia"/>
              <a:cs typeface="Georgia"/>
            </a:endParaRPr>
          </a:p>
          <a:p>
            <a:pPr marL="81915" marR="224154">
              <a:lnSpc>
                <a:spcPct val="120000"/>
              </a:lnSpc>
            </a:pPr>
            <a:r>
              <a:rPr sz="1800" spc="-30" dirty="0">
                <a:latin typeface="Georgia"/>
                <a:cs typeface="Georgia"/>
              </a:rPr>
              <a:t>print </a:t>
            </a:r>
            <a:r>
              <a:rPr sz="1800" spc="-50" dirty="0">
                <a:latin typeface="Georgia"/>
                <a:cs typeface="Georgia"/>
              </a:rPr>
              <a:t>("Name </a:t>
            </a:r>
            <a:r>
              <a:rPr sz="1800" spc="-30" dirty="0">
                <a:latin typeface="Georgia"/>
                <a:cs typeface="Georgia"/>
              </a:rPr>
              <a:t>of </a:t>
            </a:r>
            <a:r>
              <a:rPr sz="1800" spc="-25" dirty="0">
                <a:latin typeface="Georgia"/>
                <a:cs typeface="Georgia"/>
              </a:rPr>
              <a:t>the </a:t>
            </a:r>
            <a:r>
              <a:rPr sz="1800" spc="-35" dirty="0">
                <a:latin typeface="Georgia"/>
                <a:cs typeface="Georgia"/>
              </a:rPr>
              <a:t>file: </a:t>
            </a:r>
            <a:r>
              <a:rPr sz="1800" spc="-80" dirty="0">
                <a:latin typeface="Georgia"/>
                <a:cs typeface="Georgia"/>
              </a:rPr>
              <a:t>", </a:t>
            </a:r>
            <a:r>
              <a:rPr sz="1800" spc="-50" dirty="0">
                <a:latin typeface="Georgia"/>
                <a:cs typeface="Georgia"/>
              </a:rPr>
              <a:t>fo.name)  </a:t>
            </a:r>
            <a:r>
              <a:rPr sz="1800" spc="-30" dirty="0">
                <a:latin typeface="Georgia"/>
                <a:cs typeface="Georgia"/>
              </a:rPr>
              <a:t>print ("Closed </a:t>
            </a:r>
            <a:r>
              <a:rPr sz="1800" spc="-5" dirty="0">
                <a:latin typeface="Georgia"/>
                <a:cs typeface="Georgia"/>
              </a:rPr>
              <a:t>or </a:t>
            </a:r>
            <a:r>
              <a:rPr sz="1800" spc="-30" dirty="0">
                <a:latin typeface="Georgia"/>
                <a:cs typeface="Georgia"/>
              </a:rPr>
              <a:t>not </a:t>
            </a:r>
            <a:r>
              <a:rPr sz="1800" spc="-90" dirty="0">
                <a:latin typeface="Georgia"/>
                <a:cs typeface="Georgia"/>
              </a:rPr>
              <a:t>: </a:t>
            </a:r>
            <a:r>
              <a:rPr sz="1800" spc="-75" dirty="0">
                <a:latin typeface="Georgia"/>
                <a:cs typeface="Georgia"/>
              </a:rPr>
              <a:t>", </a:t>
            </a:r>
            <a:r>
              <a:rPr sz="1800" spc="-30" dirty="0">
                <a:latin typeface="Georgia"/>
                <a:cs typeface="Georgia"/>
              </a:rPr>
              <a:t>fo.closed)  print </a:t>
            </a:r>
            <a:r>
              <a:rPr sz="1800" spc="-45" dirty="0">
                <a:latin typeface="Georgia"/>
                <a:cs typeface="Georgia"/>
              </a:rPr>
              <a:t>("Opening </a:t>
            </a:r>
            <a:r>
              <a:rPr sz="1800" spc="-35" dirty="0">
                <a:latin typeface="Georgia"/>
                <a:cs typeface="Georgia"/>
              </a:rPr>
              <a:t>mode </a:t>
            </a:r>
            <a:r>
              <a:rPr sz="1800" spc="-90" dirty="0">
                <a:latin typeface="Georgia"/>
                <a:cs typeface="Georgia"/>
              </a:rPr>
              <a:t>: </a:t>
            </a:r>
            <a:r>
              <a:rPr sz="1800" spc="-75" dirty="0">
                <a:latin typeface="Georgia"/>
                <a:cs typeface="Georgia"/>
              </a:rPr>
              <a:t>",</a:t>
            </a:r>
            <a:r>
              <a:rPr sz="1800" spc="-40" dirty="0">
                <a:latin typeface="Georgia"/>
                <a:cs typeface="Georgia"/>
              </a:rPr>
              <a:t> fo.mode)</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7" name="Date Placeholder 6"/>
          <p:cNvSpPr>
            <a:spLocks noGrp="1"/>
          </p:cNvSpPr>
          <p:nvPr>
            <p:ph type="dt" sz="half" idx="10"/>
          </p:nvPr>
        </p:nvSpPr>
        <p:spPr/>
        <p:txBody>
          <a:bodyPr/>
          <a:lstStyle/>
          <a:p>
            <a:fld id="{2C461B6E-B88F-44A3-82EB-6734AA42A4EF}"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167</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7978140" cy="2742565"/>
          </a:xfrm>
          <a:prstGeom prst="rect">
            <a:avLst/>
          </a:prstGeom>
        </p:spPr>
        <p:txBody>
          <a:bodyPr vert="horz" wrap="square" lIns="0" tIns="12700" rIns="0" bIns="0" rtlCol="0">
            <a:spAutoFit/>
          </a:bodyPr>
          <a:lstStyle/>
          <a:p>
            <a:pPr marL="12700">
              <a:lnSpc>
                <a:spcPct val="100000"/>
              </a:lnSpc>
              <a:spcBef>
                <a:spcPts val="100"/>
              </a:spcBef>
            </a:pPr>
            <a:r>
              <a:rPr sz="1800" b="1" spc="-105" dirty="0">
                <a:latin typeface="Georgia"/>
                <a:cs typeface="Georgia"/>
              </a:rPr>
              <a:t>The </a:t>
            </a:r>
            <a:r>
              <a:rPr sz="1800" b="1" spc="-95" dirty="0">
                <a:latin typeface="Georgia"/>
                <a:cs typeface="Georgia"/>
              </a:rPr>
              <a:t>close()</a:t>
            </a:r>
            <a:r>
              <a:rPr sz="1800" b="1" spc="-25"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50"/>
              </a:spcBef>
            </a:pPr>
            <a:endParaRPr sz="1650">
              <a:latin typeface="Times New Roman"/>
              <a:cs typeface="Times New Roman"/>
            </a:endParaRPr>
          </a:p>
          <a:p>
            <a:pPr marL="81915" marR="5080">
              <a:lnSpc>
                <a:spcPct val="100000"/>
              </a:lnSpc>
            </a:pPr>
            <a:r>
              <a:rPr sz="1800" spc="-35" dirty="0">
                <a:latin typeface="Georgia"/>
                <a:cs typeface="Georgia"/>
              </a:rPr>
              <a:t>Python automatically </a:t>
            </a:r>
            <a:r>
              <a:rPr sz="1800" spc="-15" dirty="0">
                <a:latin typeface="Georgia"/>
                <a:cs typeface="Georgia"/>
              </a:rPr>
              <a:t>closes </a:t>
            </a:r>
            <a:r>
              <a:rPr sz="1800" spc="-30" dirty="0">
                <a:latin typeface="Georgia"/>
                <a:cs typeface="Georgia"/>
              </a:rPr>
              <a:t>a </a:t>
            </a:r>
            <a:r>
              <a:rPr sz="1800" spc="-25" dirty="0">
                <a:latin typeface="Georgia"/>
                <a:cs typeface="Georgia"/>
              </a:rPr>
              <a:t>file </a:t>
            </a:r>
            <a:r>
              <a:rPr sz="1800" spc="-15" dirty="0">
                <a:latin typeface="Georgia"/>
                <a:cs typeface="Georgia"/>
              </a:rPr>
              <a:t>when </a:t>
            </a:r>
            <a:r>
              <a:rPr sz="1800" spc="-25" dirty="0">
                <a:latin typeface="Georgia"/>
                <a:cs typeface="Georgia"/>
              </a:rPr>
              <a:t>the </a:t>
            </a:r>
            <a:r>
              <a:rPr sz="1800" spc="-20" dirty="0">
                <a:latin typeface="Georgia"/>
                <a:cs typeface="Georgia"/>
              </a:rPr>
              <a:t>reference object </a:t>
            </a:r>
            <a:r>
              <a:rPr sz="1800" spc="-30" dirty="0">
                <a:latin typeface="Georgia"/>
                <a:cs typeface="Georgia"/>
              </a:rPr>
              <a:t>of a </a:t>
            </a:r>
            <a:r>
              <a:rPr sz="1800" spc="-25" dirty="0">
                <a:latin typeface="Georgia"/>
                <a:cs typeface="Georgia"/>
              </a:rPr>
              <a:t>file </a:t>
            </a:r>
            <a:r>
              <a:rPr sz="1800" spc="-20" dirty="0">
                <a:latin typeface="Georgia"/>
                <a:cs typeface="Georgia"/>
              </a:rPr>
              <a:t>is</a:t>
            </a:r>
            <a:r>
              <a:rPr sz="1800" spc="-170" dirty="0">
                <a:latin typeface="Georgia"/>
                <a:cs typeface="Georgia"/>
              </a:rPr>
              <a:t> </a:t>
            </a:r>
            <a:r>
              <a:rPr sz="1800" spc="-25" dirty="0">
                <a:latin typeface="Georgia"/>
                <a:cs typeface="Georgia"/>
              </a:rPr>
              <a:t>reassigned  </a:t>
            </a:r>
            <a:r>
              <a:rPr sz="1800" spc="-20" dirty="0">
                <a:latin typeface="Georgia"/>
                <a:cs typeface="Georgia"/>
              </a:rPr>
              <a:t>to </a:t>
            </a:r>
            <a:r>
              <a:rPr sz="1800" spc="-25" dirty="0">
                <a:latin typeface="Georgia"/>
                <a:cs typeface="Georgia"/>
              </a:rPr>
              <a:t>another </a:t>
            </a:r>
            <a:r>
              <a:rPr sz="1800" spc="-45" dirty="0">
                <a:latin typeface="Georgia"/>
                <a:cs typeface="Georgia"/>
              </a:rPr>
              <a:t>file. </a:t>
            </a:r>
            <a:r>
              <a:rPr sz="1800" spc="-65" dirty="0">
                <a:latin typeface="Georgia"/>
                <a:cs typeface="Georgia"/>
              </a:rPr>
              <a:t>It </a:t>
            </a:r>
            <a:r>
              <a:rPr sz="1800" spc="-20" dirty="0">
                <a:latin typeface="Georgia"/>
                <a:cs typeface="Georgia"/>
              </a:rPr>
              <a:t>is </a:t>
            </a:r>
            <a:r>
              <a:rPr sz="1800" spc="-30" dirty="0">
                <a:latin typeface="Georgia"/>
                <a:cs typeface="Georgia"/>
              </a:rPr>
              <a:t>a </a:t>
            </a:r>
            <a:r>
              <a:rPr sz="1800" spc="-25" dirty="0">
                <a:latin typeface="Georgia"/>
                <a:cs typeface="Georgia"/>
              </a:rPr>
              <a:t>good </a:t>
            </a:r>
            <a:r>
              <a:rPr sz="1800" spc="-30" dirty="0">
                <a:latin typeface="Georgia"/>
                <a:cs typeface="Georgia"/>
              </a:rPr>
              <a:t>practice </a:t>
            </a:r>
            <a:r>
              <a:rPr sz="1800" spc="-20" dirty="0">
                <a:latin typeface="Georgia"/>
                <a:cs typeface="Georgia"/>
              </a:rPr>
              <a:t>to use </a:t>
            </a:r>
            <a:r>
              <a:rPr sz="1800" spc="-25" dirty="0">
                <a:latin typeface="Georgia"/>
                <a:cs typeface="Georgia"/>
              </a:rPr>
              <a:t>the </a:t>
            </a:r>
            <a:r>
              <a:rPr sz="1800" spc="-10" dirty="0">
                <a:latin typeface="Georgia"/>
                <a:cs typeface="Georgia"/>
              </a:rPr>
              <a:t>close() </a:t>
            </a:r>
            <a:r>
              <a:rPr sz="1800" spc="-40" dirty="0">
                <a:latin typeface="Georgia"/>
                <a:cs typeface="Georgia"/>
              </a:rPr>
              <a:t>method </a:t>
            </a:r>
            <a:r>
              <a:rPr sz="1800" spc="-20" dirty="0">
                <a:latin typeface="Georgia"/>
                <a:cs typeface="Georgia"/>
              </a:rPr>
              <a:t>to </a:t>
            </a:r>
            <a:r>
              <a:rPr sz="1800" spc="-15" dirty="0">
                <a:latin typeface="Georgia"/>
                <a:cs typeface="Georgia"/>
              </a:rPr>
              <a:t>close </a:t>
            </a:r>
            <a:r>
              <a:rPr sz="1800" spc="-30" dirty="0">
                <a:latin typeface="Georgia"/>
                <a:cs typeface="Georgia"/>
              </a:rPr>
              <a:t>a</a:t>
            </a:r>
            <a:r>
              <a:rPr sz="1800" spc="-229" dirty="0">
                <a:latin typeface="Georgia"/>
                <a:cs typeface="Georgia"/>
              </a:rPr>
              <a:t> </a:t>
            </a:r>
            <a:r>
              <a:rPr sz="1800" spc="-40" dirty="0">
                <a:latin typeface="Georgia"/>
                <a:cs typeface="Georgia"/>
              </a:rPr>
              <a:t>file.</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40"/>
              </a:spcBef>
            </a:pPr>
            <a:endParaRPr sz="2750">
              <a:latin typeface="Times New Roman"/>
              <a:cs typeface="Times New Roman"/>
            </a:endParaRPr>
          </a:p>
          <a:p>
            <a:pPr marL="81915">
              <a:lnSpc>
                <a:spcPct val="100000"/>
              </a:lnSpc>
            </a:pPr>
            <a:r>
              <a:rPr sz="1800" spc="-45" dirty="0">
                <a:latin typeface="Georgia"/>
                <a:cs typeface="Georgia"/>
              </a:rPr>
              <a:t># </a:t>
            </a:r>
            <a:r>
              <a:rPr sz="1800" spc="-65" dirty="0">
                <a:latin typeface="Georgia"/>
                <a:cs typeface="Georgia"/>
              </a:rPr>
              <a:t>Open </a:t>
            </a:r>
            <a:r>
              <a:rPr sz="1800" spc="-30" dirty="0">
                <a:latin typeface="Georgia"/>
                <a:cs typeface="Georgia"/>
              </a:rPr>
              <a:t>a</a:t>
            </a:r>
            <a:r>
              <a:rPr sz="1800" spc="-15" dirty="0">
                <a:latin typeface="Georgia"/>
                <a:cs typeface="Georgia"/>
              </a:rPr>
              <a:t> </a:t>
            </a:r>
            <a:r>
              <a:rPr sz="1800" spc="-25" dirty="0">
                <a:latin typeface="Georgia"/>
                <a:cs typeface="Georgia"/>
              </a:rPr>
              <a:t>file</a:t>
            </a:r>
            <a:endParaRPr sz="1800">
              <a:latin typeface="Georgia"/>
              <a:cs typeface="Georgia"/>
            </a:endParaRPr>
          </a:p>
          <a:p>
            <a:pPr marL="81915">
              <a:lnSpc>
                <a:spcPct val="100000"/>
              </a:lnSpc>
              <a:spcBef>
                <a:spcPts val="434"/>
              </a:spcBef>
            </a:pPr>
            <a:r>
              <a:rPr sz="1800" spc="-45" dirty="0">
                <a:latin typeface="Georgia"/>
                <a:cs typeface="Georgia"/>
              </a:rPr>
              <a:t>fo </a:t>
            </a:r>
            <a:r>
              <a:rPr sz="1800" spc="-165" dirty="0">
                <a:latin typeface="Georgia"/>
                <a:cs typeface="Georgia"/>
              </a:rPr>
              <a:t>= </a:t>
            </a:r>
            <a:r>
              <a:rPr sz="1800" spc="-40" dirty="0">
                <a:latin typeface="Georgia"/>
                <a:cs typeface="Georgia"/>
              </a:rPr>
              <a:t>open("foo.txt",</a:t>
            </a:r>
            <a:r>
              <a:rPr sz="1800" spc="-165" dirty="0">
                <a:latin typeface="Georgia"/>
                <a:cs typeface="Georgia"/>
              </a:rPr>
              <a:t> </a:t>
            </a:r>
            <a:r>
              <a:rPr sz="1800" spc="-15" dirty="0">
                <a:latin typeface="Georgia"/>
                <a:cs typeface="Georgia"/>
              </a:rPr>
              <a:t>"wb")</a:t>
            </a:r>
            <a:endParaRPr sz="1800">
              <a:latin typeface="Georgia"/>
              <a:cs typeface="Georgia"/>
            </a:endParaRPr>
          </a:p>
          <a:p>
            <a:pPr marL="81915">
              <a:lnSpc>
                <a:spcPct val="100000"/>
              </a:lnSpc>
              <a:spcBef>
                <a:spcPts val="430"/>
              </a:spcBef>
            </a:pPr>
            <a:r>
              <a:rPr sz="1800" spc="-25" dirty="0">
                <a:latin typeface="Georgia"/>
                <a:cs typeface="Georgia"/>
              </a:rPr>
              <a:t>print </a:t>
            </a:r>
            <a:r>
              <a:rPr sz="1800" spc="-55" dirty="0">
                <a:latin typeface="Georgia"/>
                <a:cs typeface="Georgia"/>
              </a:rPr>
              <a:t>("Name </a:t>
            </a:r>
            <a:r>
              <a:rPr sz="1800" spc="-30" dirty="0">
                <a:latin typeface="Georgia"/>
                <a:cs typeface="Georgia"/>
              </a:rPr>
              <a:t>of </a:t>
            </a:r>
            <a:r>
              <a:rPr sz="1800" spc="-25" dirty="0">
                <a:latin typeface="Georgia"/>
                <a:cs typeface="Georgia"/>
              </a:rPr>
              <a:t>the </a:t>
            </a:r>
            <a:r>
              <a:rPr sz="1800" spc="-40" dirty="0">
                <a:latin typeface="Georgia"/>
                <a:cs typeface="Georgia"/>
              </a:rPr>
              <a:t>file: </a:t>
            </a:r>
            <a:r>
              <a:rPr sz="1800" spc="-80" dirty="0">
                <a:latin typeface="Georgia"/>
                <a:cs typeface="Georgia"/>
              </a:rPr>
              <a:t>",</a:t>
            </a:r>
            <a:r>
              <a:rPr sz="1800" spc="-40" dirty="0">
                <a:latin typeface="Georgia"/>
                <a:cs typeface="Georgia"/>
              </a:rPr>
              <a:t> </a:t>
            </a:r>
            <a:r>
              <a:rPr sz="1800" spc="-50" dirty="0">
                <a:latin typeface="Georgia"/>
                <a:cs typeface="Georgia"/>
              </a:rPr>
              <a:t>fo.name)</a:t>
            </a:r>
            <a:endParaRPr sz="1800">
              <a:latin typeface="Georgia"/>
              <a:cs typeface="Georgia"/>
            </a:endParaRPr>
          </a:p>
        </p:txBody>
      </p:sp>
      <p:sp>
        <p:nvSpPr>
          <p:cNvPr id="6" name="object 6"/>
          <p:cNvSpPr txBox="1"/>
          <p:nvPr/>
        </p:nvSpPr>
        <p:spPr>
          <a:xfrm>
            <a:off x="535940" y="4151757"/>
            <a:ext cx="1758950" cy="683895"/>
          </a:xfrm>
          <a:prstGeom prst="rect">
            <a:avLst/>
          </a:prstGeom>
        </p:spPr>
        <p:txBody>
          <a:bodyPr vert="horz" wrap="square" lIns="0" tIns="12700" rIns="0" bIns="0" rtlCol="0">
            <a:spAutoFit/>
          </a:bodyPr>
          <a:lstStyle/>
          <a:p>
            <a:pPr marL="12700" marR="5080">
              <a:lnSpc>
                <a:spcPct val="120000"/>
              </a:lnSpc>
              <a:spcBef>
                <a:spcPts val="100"/>
              </a:spcBef>
            </a:pPr>
            <a:r>
              <a:rPr sz="1800" spc="-45" dirty="0">
                <a:latin typeface="Georgia"/>
                <a:cs typeface="Georgia"/>
              </a:rPr>
              <a:t># </a:t>
            </a:r>
            <a:r>
              <a:rPr sz="1800" spc="-40" dirty="0">
                <a:latin typeface="Georgia"/>
                <a:cs typeface="Georgia"/>
              </a:rPr>
              <a:t>Close </a:t>
            </a:r>
            <a:r>
              <a:rPr sz="1800" spc="-30" dirty="0">
                <a:latin typeface="Georgia"/>
                <a:cs typeface="Georgia"/>
              </a:rPr>
              <a:t>opend</a:t>
            </a:r>
            <a:r>
              <a:rPr sz="1800" spc="-105" dirty="0">
                <a:latin typeface="Georgia"/>
                <a:cs typeface="Georgia"/>
              </a:rPr>
              <a:t> </a:t>
            </a:r>
            <a:r>
              <a:rPr sz="1800" spc="-25" dirty="0">
                <a:latin typeface="Georgia"/>
                <a:cs typeface="Georgia"/>
              </a:rPr>
              <a:t>file  fo.close()</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9" name="Date Placeholder 8"/>
          <p:cNvSpPr>
            <a:spLocks noGrp="1"/>
          </p:cNvSpPr>
          <p:nvPr>
            <p:ph type="dt" sz="half" idx="10"/>
          </p:nvPr>
        </p:nvSpPr>
        <p:spPr/>
        <p:txBody>
          <a:bodyPr/>
          <a:lstStyle/>
          <a:p>
            <a:fld id="{6CF07EEA-541A-4929-9FFE-8ADE121053B2}"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168</a:t>
            </a:fld>
            <a:endParaRPr lang="en-US"/>
          </a:p>
        </p:txBody>
      </p:sp>
      <p:sp>
        <p:nvSpPr>
          <p:cNvPr id="4" name="object 4"/>
          <p:cNvSpPr txBox="1"/>
          <p:nvPr/>
        </p:nvSpPr>
        <p:spPr>
          <a:xfrm>
            <a:off x="466140" y="1105661"/>
            <a:ext cx="7826375" cy="2550160"/>
          </a:xfrm>
          <a:prstGeom prst="rect">
            <a:avLst/>
          </a:prstGeom>
        </p:spPr>
        <p:txBody>
          <a:bodyPr vert="horz" wrap="square" lIns="0" tIns="12700" rIns="0" bIns="0" rtlCol="0">
            <a:spAutoFit/>
          </a:bodyPr>
          <a:lstStyle/>
          <a:p>
            <a:pPr marR="5095240" algn="ctr">
              <a:lnSpc>
                <a:spcPct val="100000"/>
              </a:lnSpc>
              <a:spcBef>
                <a:spcPts val="100"/>
              </a:spcBef>
            </a:pPr>
            <a:r>
              <a:rPr sz="1800" b="1" spc="-135" dirty="0">
                <a:latin typeface="Georgia"/>
                <a:cs typeface="Georgia"/>
              </a:rPr>
              <a:t>Reading and Writing</a:t>
            </a:r>
            <a:r>
              <a:rPr sz="1800" b="1" spc="10" dirty="0">
                <a:latin typeface="Georgia"/>
                <a:cs typeface="Georgia"/>
              </a:rPr>
              <a:t> </a:t>
            </a:r>
            <a:r>
              <a:rPr sz="1800" b="1" spc="-110" dirty="0">
                <a:latin typeface="Georgia"/>
                <a:cs typeface="Georgia"/>
              </a:rPr>
              <a:t>Files</a:t>
            </a:r>
            <a:endParaRPr sz="1800">
              <a:latin typeface="Georgia"/>
              <a:cs typeface="Georgia"/>
            </a:endParaRPr>
          </a:p>
          <a:p>
            <a:pPr marL="81915">
              <a:lnSpc>
                <a:spcPct val="100000"/>
              </a:lnSpc>
              <a:spcBef>
                <a:spcPts val="1730"/>
              </a:spcBef>
            </a:pPr>
            <a:r>
              <a:rPr sz="1800" b="1" spc="-105" dirty="0">
                <a:latin typeface="Georgia"/>
                <a:cs typeface="Georgia"/>
              </a:rPr>
              <a:t>The </a:t>
            </a:r>
            <a:r>
              <a:rPr sz="1800" b="1" spc="-90" dirty="0">
                <a:latin typeface="Georgia"/>
                <a:cs typeface="Georgia"/>
              </a:rPr>
              <a:t>write() </a:t>
            </a:r>
            <a:r>
              <a:rPr sz="1800" b="1" spc="-145" dirty="0">
                <a:latin typeface="Georgia"/>
                <a:cs typeface="Georgia"/>
              </a:rPr>
              <a:t>Method</a:t>
            </a:r>
            <a:r>
              <a:rPr sz="1800" b="1" spc="-20" dirty="0">
                <a:latin typeface="Georgia"/>
                <a:cs typeface="Georgia"/>
              </a:rPr>
              <a:t> </a:t>
            </a:r>
            <a:r>
              <a:rPr sz="1800" b="1" spc="-160" dirty="0">
                <a:latin typeface="Georgia"/>
                <a:cs typeface="Georgia"/>
              </a:rPr>
              <a:t>:</a:t>
            </a:r>
            <a:endParaRPr sz="1800">
              <a:latin typeface="Georgia"/>
              <a:cs typeface="Georgia"/>
            </a:endParaRPr>
          </a:p>
          <a:p>
            <a:pPr marL="81915">
              <a:lnSpc>
                <a:spcPts val="2055"/>
              </a:lnSpc>
              <a:spcBef>
                <a:spcPts val="215"/>
              </a:spcBef>
            </a:pPr>
            <a:r>
              <a:rPr sz="1800" spc="-35" dirty="0">
                <a:latin typeface="Georgia"/>
                <a:cs typeface="Georgia"/>
              </a:rPr>
              <a:t>The </a:t>
            </a:r>
            <a:r>
              <a:rPr sz="1800" spc="5" dirty="0">
                <a:latin typeface="Georgia"/>
                <a:cs typeface="Georgia"/>
              </a:rPr>
              <a:t>write() </a:t>
            </a:r>
            <a:r>
              <a:rPr sz="1800" spc="-40" dirty="0">
                <a:latin typeface="Georgia"/>
                <a:cs typeface="Georgia"/>
              </a:rPr>
              <a:t>method </a:t>
            </a:r>
            <a:r>
              <a:rPr sz="1800" dirty="0">
                <a:latin typeface="Georgia"/>
                <a:cs typeface="Georgia"/>
              </a:rPr>
              <a:t>writes </a:t>
            </a:r>
            <a:r>
              <a:rPr sz="1800" spc="-40" dirty="0">
                <a:latin typeface="Georgia"/>
                <a:cs typeface="Georgia"/>
              </a:rPr>
              <a:t>any </a:t>
            </a:r>
            <a:r>
              <a:rPr sz="1800" spc="-20" dirty="0">
                <a:latin typeface="Georgia"/>
                <a:cs typeface="Georgia"/>
              </a:rPr>
              <a:t>string to </a:t>
            </a:r>
            <a:r>
              <a:rPr sz="1800" spc="-50" dirty="0">
                <a:latin typeface="Georgia"/>
                <a:cs typeface="Georgia"/>
              </a:rPr>
              <a:t>an </a:t>
            </a:r>
            <a:r>
              <a:rPr sz="1800" spc="-25" dirty="0">
                <a:latin typeface="Georgia"/>
                <a:cs typeface="Georgia"/>
              </a:rPr>
              <a:t>open </a:t>
            </a:r>
            <a:r>
              <a:rPr sz="1800" spc="-45" dirty="0">
                <a:latin typeface="Georgia"/>
                <a:cs typeface="Georgia"/>
              </a:rPr>
              <a:t>file. </a:t>
            </a:r>
            <a:r>
              <a:rPr sz="1800" spc="-70" dirty="0">
                <a:latin typeface="Georgia"/>
                <a:cs typeface="Georgia"/>
              </a:rPr>
              <a:t>It </a:t>
            </a:r>
            <a:r>
              <a:rPr sz="1800" spc="-20" dirty="0">
                <a:latin typeface="Georgia"/>
                <a:cs typeface="Georgia"/>
              </a:rPr>
              <a:t>is </a:t>
            </a:r>
            <a:r>
              <a:rPr sz="1800" spc="-35" dirty="0">
                <a:latin typeface="Georgia"/>
                <a:cs typeface="Georgia"/>
              </a:rPr>
              <a:t>important </a:t>
            </a:r>
            <a:r>
              <a:rPr sz="1800" spc="-20" dirty="0">
                <a:latin typeface="Georgia"/>
                <a:cs typeface="Georgia"/>
              </a:rPr>
              <a:t>to </a:t>
            </a:r>
            <a:r>
              <a:rPr sz="1800" spc="-25" dirty="0">
                <a:latin typeface="Georgia"/>
                <a:cs typeface="Georgia"/>
              </a:rPr>
              <a:t>note</a:t>
            </a:r>
            <a:r>
              <a:rPr sz="1800" spc="-125" dirty="0">
                <a:latin typeface="Georgia"/>
                <a:cs typeface="Georgia"/>
              </a:rPr>
              <a:t> </a:t>
            </a:r>
            <a:r>
              <a:rPr sz="1800" spc="-35" dirty="0">
                <a:latin typeface="Georgia"/>
                <a:cs typeface="Georgia"/>
              </a:rPr>
              <a:t>that</a:t>
            </a:r>
            <a:endParaRPr sz="1800">
              <a:latin typeface="Georgia"/>
              <a:cs typeface="Georgia"/>
            </a:endParaRPr>
          </a:p>
          <a:p>
            <a:pPr marL="81915">
              <a:lnSpc>
                <a:spcPts val="2055"/>
              </a:lnSpc>
            </a:pPr>
            <a:r>
              <a:rPr sz="1800" spc="-35" dirty="0">
                <a:latin typeface="Georgia"/>
                <a:cs typeface="Georgia"/>
              </a:rPr>
              <a:t>Python </a:t>
            </a:r>
            <a:r>
              <a:rPr sz="1800" spc="-25" dirty="0">
                <a:latin typeface="Georgia"/>
                <a:cs typeface="Georgia"/>
              </a:rPr>
              <a:t>strings </a:t>
            </a:r>
            <a:r>
              <a:rPr sz="1800" spc="-40" dirty="0">
                <a:latin typeface="Georgia"/>
                <a:cs typeface="Georgia"/>
              </a:rPr>
              <a:t>can </a:t>
            </a:r>
            <a:r>
              <a:rPr sz="1800" spc="-35" dirty="0">
                <a:latin typeface="Georgia"/>
                <a:cs typeface="Georgia"/>
              </a:rPr>
              <a:t>have </a:t>
            </a:r>
            <a:r>
              <a:rPr sz="1800" spc="-20" dirty="0">
                <a:latin typeface="Georgia"/>
                <a:cs typeface="Georgia"/>
              </a:rPr>
              <a:t>binary </a:t>
            </a:r>
            <a:r>
              <a:rPr sz="1800" spc="-30" dirty="0">
                <a:latin typeface="Georgia"/>
                <a:cs typeface="Georgia"/>
              </a:rPr>
              <a:t>data </a:t>
            </a:r>
            <a:r>
              <a:rPr sz="1800" spc="-45" dirty="0">
                <a:latin typeface="Georgia"/>
                <a:cs typeface="Georgia"/>
              </a:rPr>
              <a:t>and </a:t>
            </a:r>
            <a:r>
              <a:rPr sz="1800" spc="-35" dirty="0">
                <a:latin typeface="Georgia"/>
                <a:cs typeface="Georgia"/>
              </a:rPr>
              <a:t>not </a:t>
            </a:r>
            <a:r>
              <a:rPr sz="1800" spc="-30" dirty="0">
                <a:latin typeface="Georgia"/>
                <a:cs typeface="Georgia"/>
              </a:rPr>
              <a:t>just</a:t>
            </a:r>
            <a:r>
              <a:rPr sz="1800" spc="-130" dirty="0">
                <a:latin typeface="Georgia"/>
                <a:cs typeface="Georgia"/>
              </a:rPr>
              <a:t> </a:t>
            </a:r>
            <a:r>
              <a:rPr sz="1800" spc="-35" dirty="0">
                <a:latin typeface="Georgia"/>
                <a:cs typeface="Georgia"/>
              </a:rPr>
              <a:t>text.</a:t>
            </a:r>
            <a:endParaRPr sz="1800">
              <a:latin typeface="Georgia"/>
              <a:cs typeface="Georgia"/>
            </a:endParaRPr>
          </a:p>
          <a:p>
            <a:pPr>
              <a:lnSpc>
                <a:spcPct val="100000"/>
              </a:lnSpc>
              <a:spcBef>
                <a:spcPts val="5"/>
              </a:spcBef>
            </a:pPr>
            <a:endParaRPr sz="2250">
              <a:latin typeface="Times New Roman"/>
              <a:cs typeface="Times New Roman"/>
            </a:endParaRPr>
          </a:p>
          <a:p>
            <a:pPr marL="81915">
              <a:lnSpc>
                <a:spcPct val="100000"/>
              </a:lnSpc>
            </a:pPr>
            <a:r>
              <a:rPr sz="1800" spc="-45" dirty="0">
                <a:latin typeface="Georgia"/>
                <a:cs typeface="Georgia"/>
              </a:rPr>
              <a:t># </a:t>
            </a:r>
            <a:r>
              <a:rPr sz="1800" spc="-65" dirty="0">
                <a:latin typeface="Georgia"/>
                <a:cs typeface="Georgia"/>
              </a:rPr>
              <a:t>Open </a:t>
            </a:r>
            <a:r>
              <a:rPr sz="1800" spc="-30" dirty="0">
                <a:latin typeface="Georgia"/>
                <a:cs typeface="Georgia"/>
              </a:rPr>
              <a:t>a</a:t>
            </a:r>
            <a:r>
              <a:rPr sz="1800" spc="-15" dirty="0">
                <a:latin typeface="Georgia"/>
                <a:cs typeface="Georgia"/>
              </a:rPr>
              <a:t> </a:t>
            </a:r>
            <a:r>
              <a:rPr sz="1800" spc="-25" dirty="0">
                <a:latin typeface="Georgia"/>
                <a:cs typeface="Georgia"/>
              </a:rPr>
              <a:t>file</a:t>
            </a:r>
            <a:endParaRPr sz="1800">
              <a:latin typeface="Georgia"/>
              <a:cs typeface="Georgia"/>
            </a:endParaRPr>
          </a:p>
          <a:p>
            <a:pPr marL="81915">
              <a:lnSpc>
                <a:spcPct val="100000"/>
              </a:lnSpc>
              <a:spcBef>
                <a:spcPts val="215"/>
              </a:spcBef>
            </a:pPr>
            <a:r>
              <a:rPr sz="1800" spc="-45" dirty="0">
                <a:latin typeface="Georgia"/>
                <a:cs typeface="Georgia"/>
              </a:rPr>
              <a:t>fo </a:t>
            </a:r>
            <a:r>
              <a:rPr sz="1800" spc="-165" dirty="0">
                <a:latin typeface="Georgia"/>
                <a:cs typeface="Georgia"/>
              </a:rPr>
              <a:t>= </a:t>
            </a:r>
            <a:r>
              <a:rPr sz="1800" spc="-40" dirty="0">
                <a:latin typeface="Georgia"/>
                <a:cs typeface="Georgia"/>
              </a:rPr>
              <a:t>open("foo.txt",</a:t>
            </a:r>
            <a:r>
              <a:rPr sz="1800" spc="-165" dirty="0">
                <a:latin typeface="Georgia"/>
                <a:cs typeface="Georgia"/>
              </a:rPr>
              <a:t> </a:t>
            </a:r>
            <a:r>
              <a:rPr sz="1800" spc="-15" dirty="0">
                <a:latin typeface="Georgia"/>
                <a:cs typeface="Georgia"/>
              </a:rPr>
              <a:t>"wb")</a:t>
            </a:r>
            <a:endParaRPr sz="1800">
              <a:latin typeface="Georgia"/>
              <a:cs typeface="Georgia"/>
            </a:endParaRPr>
          </a:p>
          <a:p>
            <a:pPr marL="81915">
              <a:lnSpc>
                <a:spcPct val="100000"/>
              </a:lnSpc>
              <a:spcBef>
                <a:spcPts val="219"/>
              </a:spcBef>
            </a:pPr>
            <a:r>
              <a:rPr sz="1800" spc="-20" dirty="0">
                <a:latin typeface="Georgia"/>
                <a:cs typeface="Georgia"/>
              </a:rPr>
              <a:t>fo.write( </a:t>
            </a:r>
            <a:r>
              <a:rPr sz="1800" spc="-55" dirty="0">
                <a:latin typeface="Georgia"/>
                <a:cs typeface="Georgia"/>
              </a:rPr>
              <a:t>“Welcome </a:t>
            </a:r>
            <a:r>
              <a:rPr sz="1800" spc="-25" dirty="0">
                <a:latin typeface="Georgia"/>
                <a:cs typeface="Georgia"/>
              </a:rPr>
              <a:t>to </a:t>
            </a:r>
            <a:r>
              <a:rPr sz="1800" spc="-110" dirty="0">
                <a:latin typeface="Georgia"/>
                <a:cs typeface="Georgia"/>
              </a:rPr>
              <a:t>IMCC.\n </a:t>
            </a:r>
            <a:r>
              <a:rPr sz="1800" spc="-35" dirty="0">
                <a:latin typeface="Georgia"/>
                <a:cs typeface="Georgia"/>
              </a:rPr>
              <a:t>Python </a:t>
            </a:r>
            <a:r>
              <a:rPr sz="1800" spc="-20" dirty="0">
                <a:latin typeface="Georgia"/>
                <a:cs typeface="Georgia"/>
              </a:rPr>
              <a:t>is great</a:t>
            </a:r>
            <a:r>
              <a:rPr sz="1800" spc="5" dirty="0">
                <a:latin typeface="Georgia"/>
                <a:cs typeface="Georgia"/>
              </a:rPr>
              <a:t> </a:t>
            </a:r>
            <a:r>
              <a:rPr sz="1800" spc="-35" dirty="0">
                <a:latin typeface="Georgia"/>
                <a:cs typeface="Georgia"/>
              </a:rPr>
              <a:t>language\n");</a:t>
            </a:r>
            <a:endParaRPr sz="1800">
              <a:latin typeface="Georgia"/>
              <a:cs typeface="Georgia"/>
            </a:endParaRPr>
          </a:p>
        </p:txBody>
      </p:sp>
      <p:sp>
        <p:nvSpPr>
          <p:cNvPr id="5" name="object 5"/>
          <p:cNvSpPr txBox="1"/>
          <p:nvPr/>
        </p:nvSpPr>
        <p:spPr>
          <a:xfrm>
            <a:off x="535940" y="3932300"/>
            <a:ext cx="2733675" cy="629285"/>
          </a:xfrm>
          <a:prstGeom prst="rect">
            <a:avLst/>
          </a:prstGeom>
        </p:spPr>
        <p:txBody>
          <a:bodyPr vert="horz" wrap="square" lIns="0" tIns="12700" rIns="0" bIns="0" rtlCol="0">
            <a:spAutoFit/>
          </a:bodyPr>
          <a:lstStyle/>
          <a:p>
            <a:pPr marL="12700" marR="5080">
              <a:lnSpc>
                <a:spcPct val="110000"/>
              </a:lnSpc>
              <a:spcBef>
                <a:spcPts val="100"/>
              </a:spcBef>
            </a:pPr>
            <a:r>
              <a:rPr sz="1800" spc="-20" dirty="0">
                <a:latin typeface="Georgia"/>
                <a:cs typeface="Georgia"/>
              </a:rPr>
              <a:t>#str </a:t>
            </a:r>
            <a:r>
              <a:rPr sz="1800" spc="-165" dirty="0">
                <a:latin typeface="Georgia"/>
                <a:cs typeface="Georgia"/>
              </a:rPr>
              <a:t>= </a:t>
            </a:r>
            <a:r>
              <a:rPr sz="1800" spc="-60" dirty="0">
                <a:latin typeface="Georgia"/>
                <a:cs typeface="Georgia"/>
              </a:rPr>
              <a:t>"Hello </a:t>
            </a:r>
            <a:r>
              <a:rPr sz="1800" spc="-20" dirty="0">
                <a:latin typeface="Georgia"/>
                <a:cs typeface="Georgia"/>
              </a:rPr>
              <a:t>world"  </a:t>
            </a:r>
            <a:r>
              <a:rPr sz="1800" spc="-30" dirty="0">
                <a:latin typeface="Georgia"/>
                <a:cs typeface="Georgia"/>
              </a:rPr>
              <a:t>#f.write(str.encode('utf-8'))</a:t>
            </a:r>
            <a:endParaRPr sz="1800">
              <a:latin typeface="Georgia"/>
              <a:cs typeface="Georgia"/>
            </a:endParaRPr>
          </a:p>
        </p:txBody>
      </p:sp>
      <p:sp>
        <p:nvSpPr>
          <p:cNvPr id="6" name="object 6"/>
          <p:cNvSpPr txBox="1"/>
          <p:nvPr/>
        </p:nvSpPr>
        <p:spPr>
          <a:xfrm>
            <a:off x="307340" y="4547996"/>
            <a:ext cx="7858759" cy="1165860"/>
          </a:xfrm>
          <a:prstGeom prst="rect">
            <a:avLst/>
          </a:prstGeom>
        </p:spPr>
        <p:txBody>
          <a:bodyPr vert="horz" wrap="square" lIns="0" tIns="33655" rIns="0" bIns="0" rtlCol="0">
            <a:spAutoFit/>
          </a:bodyPr>
          <a:lstStyle/>
          <a:p>
            <a:pPr marL="12700">
              <a:lnSpc>
                <a:spcPct val="100000"/>
              </a:lnSpc>
              <a:spcBef>
                <a:spcPts val="265"/>
              </a:spcBef>
            </a:pPr>
            <a:r>
              <a:rPr sz="1800" dirty="0">
                <a:latin typeface="Arial"/>
                <a:cs typeface="Arial"/>
              </a:rPr>
              <a:t>.</a:t>
            </a:r>
            <a:endParaRPr sz="1800">
              <a:latin typeface="Arial"/>
              <a:cs typeface="Arial"/>
            </a:endParaRPr>
          </a:p>
          <a:p>
            <a:pPr marL="241300">
              <a:lnSpc>
                <a:spcPct val="100000"/>
              </a:lnSpc>
              <a:spcBef>
                <a:spcPts val="170"/>
              </a:spcBef>
            </a:pPr>
            <a:r>
              <a:rPr sz="1800" b="1" spc="-105" dirty="0">
                <a:latin typeface="Georgia"/>
                <a:cs typeface="Georgia"/>
              </a:rPr>
              <a:t>The </a:t>
            </a:r>
            <a:r>
              <a:rPr sz="1800" b="1" spc="-100" dirty="0">
                <a:latin typeface="Georgia"/>
                <a:cs typeface="Georgia"/>
              </a:rPr>
              <a:t>read() </a:t>
            </a:r>
            <a:r>
              <a:rPr sz="1800" b="1" spc="-145" dirty="0">
                <a:latin typeface="Georgia"/>
                <a:cs typeface="Georgia"/>
              </a:rPr>
              <a:t>Method</a:t>
            </a:r>
            <a:r>
              <a:rPr sz="1800" b="1" spc="-10" dirty="0">
                <a:latin typeface="Georgia"/>
                <a:cs typeface="Georgia"/>
              </a:rPr>
              <a:t> </a:t>
            </a:r>
            <a:r>
              <a:rPr sz="1800" b="1" spc="-160" dirty="0">
                <a:latin typeface="Georgia"/>
                <a:cs typeface="Georgia"/>
              </a:rPr>
              <a:t>:</a:t>
            </a:r>
            <a:endParaRPr sz="1800">
              <a:latin typeface="Georgia"/>
              <a:cs typeface="Georgia"/>
            </a:endParaRPr>
          </a:p>
          <a:p>
            <a:pPr marL="241300">
              <a:lnSpc>
                <a:spcPts val="2050"/>
              </a:lnSpc>
              <a:spcBef>
                <a:spcPts val="220"/>
              </a:spcBef>
            </a:pPr>
            <a:r>
              <a:rPr sz="1800" spc="-30" dirty="0">
                <a:latin typeface="Georgia"/>
                <a:cs typeface="Georgia"/>
              </a:rPr>
              <a:t>The </a:t>
            </a:r>
            <a:r>
              <a:rPr sz="1800" spc="-15" dirty="0">
                <a:latin typeface="Georgia"/>
                <a:cs typeface="Georgia"/>
              </a:rPr>
              <a:t>read() </a:t>
            </a:r>
            <a:r>
              <a:rPr sz="1800" spc="-40" dirty="0">
                <a:latin typeface="Georgia"/>
                <a:cs typeface="Georgia"/>
              </a:rPr>
              <a:t>method </a:t>
            </a:r>
            <a:r>
              <a:rPr sz="1800" spc="-20" dirty="0">
                <a:latin typeface="Georgia"/>
                <a:cs typeface="Georgia"/>
              </a:rPr>
              <a:t>reads </a:t>
            </a:r>
            <a:r>
              <a:rPr sz="1800" spc="-30" dirty="0">
                <a:latin typeface="Georgia"/>
                <a:cs typeface="Georgia"/>
              </a:rPr>
              <a:t>a </a:t>
            </a:r>
            <a:r>
              <a:rPr sz="1800" spc="-25" dirty="0">
                <a:latin typeface="Georgia"/>
                <a:cs typeface="Georgia"/>
              </a:rPr>
              <a:t>string </a:t>
            </a:r>
            <a:r>
              <a:rPr sz="1800" spc="-45" dirty="0">
                <a:latin typeface="Georgia"/>
                <a:cs typeface="Georgia"/>
              </a:rPr>
              <a:t>from an </a:t>
            </a:r>
            <a:r>
              <a:rPr sz="1800" spc="-25" dirty="0">
                <a:latin typeface="Georgia"/>
                <a:cs typeface="Georgia"/>
              </a:rPr>
              <a:t>open </a:t>
            </a:r>
            <a:r>
              <a:rPr sz="1800" spc="-40" dirty="0">
                <a:latin typeface="Georgia"/>
                <a:cs typeface="Georgia"/>
              </a:rPr>
              <a:t>file. </a:t>
            </a:r>
            <a:r>
              <a:rPr sz="1800" spc="-70" dirty="0">
                <a:latin typeface="Georgia"/>
                <a:cs typeface="Georgia"/>
              </a:rPr>
              <a:t>It </a:t>
            </a:r>
            <a:r>
              <a:rPr sz="1800" spc="-15" dirty="0">
                <a:latin typeface="Georgia"/>
                <a:cs typeface="Georgia"/>
              </a:rPr>
              <a:t>is </a:t>
            </a:r>
            <a:r>
              <a:rPr sz="1800" spc="-30" dirty="0">
                <a:latin typeface="Georgia"/>
                <a:cs typeface="Georgia"/>
              </a:rPr>
              <a:t>important </a:t>
            </a:r>
            <a:r>
              <a:rPr sz="1800" spc="-20" dirty="0">
                <a:latin typeface="Georgia"/>
                <a:cs typeface="Georgia"/>
              </a:rPr>
              <a:t>to </a:t>
            </a:r>
            <a:r>
              <a:rPr sz="1800" spc="-25" dirty="0">
                <a:latin typeface="Georgia"/>
                <a:cs typeface="Georgia"/>
              </a:rPr>
              <a:t>note</a:t>
            </a:r>
            <a:r>
              <a:rPr sz="1800" spc="-160" dirty="0">
                <a:latin typeface="Georgia"/>
                <a:cs typeface="Georgia"/>
              </a:rPr>
              <a:t> </a:t>
            </a:r>
            <a:r>
              <a:rPr sz="1800" spc="-35" dirty="0">
                <a:latin typeface="Georgia"/>
                <a:cs typeface="Georgia"/>
              </a:rPr>
              <a:t>that</a:t>
            </a:r>
            <a:endParaRPr sz="1800">
              <a:latin typeface="Georgia"/>
              <a:cs typeface="Georgia"/>
            </a:endParaRPr>
          </a:p>
          <a:p>
            <a:pPr marL="241300">
              <a:lnSpc>
                <a:spcPts val="2050"/>
              </a:lnSpc>
            </a:pPr>
            <a:r>
              <a:rPr sz="1800" spc="-35" dirty="0">
                <a:latin typeface="Georgia"/>
                <a:cs typeface="Georgia"/>
              </a:rPr>
              <a:t>Python </a:t>
            </a:r>
            <a:r>
              <a:rPr sz="1800" spc="-25" dirty="0">
                <a:latin typeface="Georgia"/>
                <a:cs typeface="Georgia"/>
              </a:rPr>
              <a:t>strings </a:t>
            </a:r>
            <a:r>
              <a:rPr sz="1800" spc="-40" dirty="0">
                <a:latin typeface="Georgia"/>
                <a:cs typeface="Georgia"/>
              </a:rPr>
              <a:t>can </a:t>
            </a:r>
            <a:r>
              <a:rPr sz="1800" spc="-35" dirty="0">
                <a:latin typeface="Georgia"/>
                <a:cs typeface="Georgia"/>
              </a:rPr>
              <a:t>have </a:t>
            </a:r>
            <a:r>
              <a:rPr sz="1800" spc="-25" dirty="0">
                <a:latin typeface="Georgia"/>
                <a:cs typeface="Georgia"/>
              </a:rPr>
              <a:t>binary </a:t>
            </a:r>
            <a:r>
              <a:rPr sz="1800" spc="-50" dirty="0">
                <a:latin typeface="Georgia"/>
                <a:cs typeface="Georgia"/>
              </a:rPr>
              <a:t>data. </a:t>
            </a:r>
            <a:r>
              <a:rPr sz="1800" spc="-25" dirty="0">
                <a:latin typeface="Georgia"/>
                <a:cs typeface="Georgia"/>
              </a:rPr>
              <a:t>apart </a:t>
            </a:r>
            <a:r>
              <a:rPr sz="1800" spc="-45" dirty="0">
                <a:latin typeface="Georgia"/>
                <a:cs typeface="Georgia"/>
              </a:rPr>
              <a:t>from </a:t>
            </a:r>
            <a:r>
              <a:rPr sz="1800" spc="-25" dirty="0">
                <a:latin typeface="Georgia"/>
                <a:cs typeface="Georgia"/>
              </a:rPr>
              <a:t>text</a:t>
            </a:r>
            <a:r>
              <a:rPr sz="1800" spc="-75" dirty="0">
                <a:latin typeface="Georgia"/>
                <a:cs typeface="Georgia"/>
              </a:rPr>
              <a:t> </a:t>
            </a:r>
            <a:r>
              <a:rPr sz="1800" spc="-40" dirty="0">
                <a:latin typeface="Georgia"/>
                <a:cs typeface="Georgia"/>
              </a:rPr>
              <a:t>data.</a:t>
            </a:r>
            <a:endParaRPr sz="1800">
              <a:latin typeface="Georgia"/>
              <a:cs typeface="Georgia"/>
            </a:endParaRPr>
          </a:p>
        </p:txBody>
      </p:sp>
      <p:sp>
        <p:nvSpPr>
          <p:cNvPr id="7" name="object 7"/>
          <p:cNvSpPr/>
          <p:nvPr/>
        </p:nvSpPr>
        <p:spPr>
          <a:xfrm>
            <a:off x="3296158" y="3962400"/>
            <a:ext cx="285750" cy="762000"/>
          </a:xfrm>
          <a:custGeom>
            <a:avLst/>
            <a:gdLst/>
            <a:ahLst/>
            <a:cxnLst/>
            <a:rect l="l" t="t" r="r" b="b"/>
            <a:pathLst>
              <a:path w="285750" h="762000">
                <a:moveTo>
                  <a:pt x="0" y="0"/>
                </a:moveTo>
                <a:lnTo>
                  <a:pt x="55502" y="1871"/>
                </a:lnTo>
                <a:lnTo>
                  <a:pt x="100837" y="6969"/>
                </a:lnTo>
                <a:lnTo>
                  <a:pt x="131409" y="14519"/>
                </a:lnTo>
                <a:lnTo>
                  <a:pt x="142620" y="23749"/>
                </a:lnTo>
                <a:lnTo>
                  <a:pt x="142620" y="357250"/>
                </a:lnTo>
                <a:lnTo>
                  <a:pt x="153832" y="366480"/>
                </a:lnTo>
                <a:lnTo>
                  <a:pt x="184403" y="374030"/>
                </a:lnTo>
                <a:lnTo>
                  <a:pt x="229739" y="379128"/>
                </a:lnTo>
                <a:lnTo>
                  <a:pt x="285241" y="381000"/>
                </a:lnTo>
                <a:lnTo>
                  <a:pt x="229739" y="382871"/>
                </a:lnTo>
                <a:lnTo>
                  <a:pt x="184403" y="387969"/>
                </a:lnTo>
                <a:lnTo>
                  <a:pt x="153832" y="395519"/>
                </a:lnTo>
                <a:lnTo>
                  <a:pt x="142620" y="404749"/>
                </a:lnTo>
                <a:lnTo>
                  <a:pt x="142620" y="738251"/>
                </a:lnTo>
                <a:lnTo>
                  <a:pt x="131409" y="747480"/>
                </a:lnTo>
                <a:lnTo>
                  <a:pt x="100837" y="755030"/>
                </a:lnTo>
                <a:lnTo>
                  <a:pt x="55502" y="760128"/>
                </a:lnTo>
                <a:lnTo>
                  <a:pt x="0" y="762000"/>
                </a:lnTo>
              </a:path>
            </a:pathLst>
          </a:custGeom>
          <a:ln w="9524">
            <a:solidFill>
              <a:srgbClr val="497DBA"/>
            </a:solidFill>
          </a:ln>
        </p:spPr>
        <p:txBody>
          <a:bodyPr wrap="square" lIns="0" tIns="0" rIns="0" bIns="0" rtlCol="0"/>
          <a:lstStyle/>
          <a:p>
            <a:endParaRPr/>
          </a:p>
        </p:txBody>
      </p:sp>
      <p:sp>
        <p:nvSpPr>
          <p:cNvPr id="8" name="object 8"/>
          <p:cNvSpPr txBox="1"/>
          <p:nvPr/>
        </p:nvSpPr>
        <p:spPr>
          <a:xfrm>
            <a:off x="4041775" y="4193540"/>
            <a:ext cx="201168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Arial"/>
                <a:cs typeface="Arial"/>
              </a:rPr>
              <a:t>For </a:t>
            </a:r>
            <a:r>
              <a:rPr sz="1800" spc="-95" dirty="0">
                <a:latin typeface="Arial"/>
                <a:cs typeface="Arial"/>
              </a:rPr>
              <a:t>above </a:t>
            </a:r>
            <a:r>
              <a:rPr sz="1800" spc="-75" dirty="0">
                <a:latin typeface="Arial"/>
                <a:cs typeface="Arial"/>
              </a:rPr>
              <a:t>2.7</a:t>
            </a:r>
            <a:r>
              <a:rPr sz="1800" spc="-150" dirty="0">
                <a:latin typeface="Arial"/>
                <a:cs typeface="Arial"/>
              </a:rPr>
              <a:t> </a:t>
            </a:r>
            <a:r>
              <a:rPr sz="1800" spc="-75" dirty="0">
                <a:latin typeface="Arial"/>
                <a:cs typeface="Arial"/>
              </a:rPr>
              <a:t>version</a:t>
            </a:r>
            <a:endParaRPr sz="1800">
              <a:latin typeface="Arial"/>
              <a:cs typeface="Arial"/>
            </a:endParaRPr>
          </a:p>
        </p:txBody>
      </p:sp>
      <p:sp>
        <p:nvSpPr>
          <p:cNvPr id="11"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5" name="Date Placeholder 4"/>
          <p:cNvSpPr>
            <a:spLocks noGrp="1"/>
          </p:cNvSpPr>
          <p:nvPr>
            <p:ph type="dt" sz="half" idx="10"/>
          </p:nvPr>
        </p:nvSpPr>
        <p:spPr/>
        <p:txBody>
          <a:bodyPr/>
          <a:lstStyle/>
          <a:p>
            <a:fld id="{A4921801-5E13-43A2-A182-B47D135CF88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169</a:t>
            </a:fld>
            <a:endParaRPr lang="en-US"/>
          </a:p>
        </p:txBody>
      </p:sp>
      <p:sp>
        <p:nvSpPr>
          <p:cNvPr id="4" name="object 4"/>
          <p:cNvSpPr txBox="1"/>
          <p:nvPr/>
        </p:nvSpPr>
        <p:spPr>
          <a:xfrm>
            <a:off x="307340" y="1105661"/>
            <a:ext cx="7942580" cy="3763645"/>
          </a:xfrm>
          <a:prstGeom prst="rect">
            <a:avLst/>
          </a:prstGeom>
        </p:spPr>
        <p:txBody>
          <a:bodyPr vert="horz" wrap="square" lIns="0" tIns="12700" rIns="0" bIns="0" rtlCol="0">
            <a:spAutoFit/>
          </a:bodyPr>
          <a:lstStyle/>
          <a:p>
            <a:pPr marL="171450">
              <a:lnSpc>
                <a:spcPct val="100000"/>
              </a:lnSpc>
              <a:spcBef>
                <a:spcPts val="100"/>
              </a:spcBef>
            </a:pPr>
            <a:r>
              <a:rPr sz="1800" b="1" spc="-135" dirty="0">
                <a:latin typeface="Georgia"/>
                <a:cs typeface="Georgia"/>
              </a:rPr>
              <a:t>Reading and Writing</a:t>
            </a:r>
            <a:r>
              <a:rPr sz="1800" b="1" spc="55" dirty="0">
                <a:latin typeface="Georgia"/>
                <a:cs typeface="Georgia"/>
              </a:rPr>
              <a:t> </a:t>
            </a:r>
            <a:r>
              <a:rPr sz="1800" b="1" spc="-110" dirty="0">
                <a:latin typeface="Georgia"/>
                <a:cs typeface="Georgia"/>
              </a:rPr>
              <a:t>Files</a:t>
            </a:r>
            <a:endParaRPr sz="1800">
              <a:latin typeface="Georgia"/>
              <a:cs typeface="Georgia"/>
            </a:endParaRPr>
          </a:p>
          <a:p>
            <a:pPr>
              <a:lnSpc>
                <a:spcPct val="100000"/>
              </a:lnSpc>
              <a:spcBef>
                <a:spcPts val="50"/>
              </a:spcBef>
            </a:pPr>
            <a:endParaRPr sz="1650">
              <a:latin typeface="Times New Roman"/>
              <a:cs typeface="Times New Roman"/>
            </a:endParaRPr>
          </a:p>
          <a:p>
            <a:pPr marL="325120">
              <a:lnSpc>
                <a:spcPct val="100000"/>
              </a:lnSpc>
            </a:pPr>
            <a:r>
              <a:rPr sz="1800" b="1" spc="-105" dirty="0">
                <a:latin typeface="Georgia"/>
                <a:cs typeface="Georgia"/>
              </a:rPr>
              <a:t>The </a:t>
            </a:r>
            <a:r>
              <a:rPr sz="1800" b="1" spc="-100" dirty="0">
                <a:latin typeface="Georgia"/>
                <a:cs typeface="Georgia"/>
              </a:rPr>
              <a:t>read() </a:t>
            </a:r>
            <a:r>
              <a:rPr sz="1800" b="1" spc="-145" dirty="0">
                <a:latin typeface="Georgia"/>
                <a:cs typeface="Georgia"/>
              </a:rPr>
              <a:t>Method</a:t>
            </a:r>
            <a:r>
              <a:rPr sz="1800" b="1" spc="-10" dirty="0">
                <a:latin typeface="Georgia"/>
                <a:cs typeface="Georgia"/>
              </a:rPr>
              <a:t> </a:t>
            </a:r>
            <a:r>
              <a:rPr sz="1800" b="1" spc="-160" dirty="0">
                <a:latin typeface="Georgia"/>
                <a:cs typeface="Georgia"/>
              </a:rPr>
              <a:t>:</a:t>
            </a:r>
            <a:endParaRPr sz="1800">
              <a:latin typeface="Georgia"/>
              <a:cs typeface="Georgia"/>
            </a:endParaRPr>
          </a:p>
          <a:p>
            <a:pPr marL="325120" marR="5080">
              <a:lnSpc>
                <a:spcPct val="100000"/>
              </a:lnSpc>
              <a:spcBef>
                <a:spcPts val="430"/>
              </a:spcBef>
            </a:pPr>
            <a:r>
              <a:rPr sz="1800" spc="-35" dirty="0">
                <a:latin typeface="Georgia"/>
                <a:cs typeface="Georgia"/>
              </a:rPr>
              <a:t>The </a:t>
            </a:r>
            <a:r>
              <a:rPr sz="1800" spc="-10" dirty="0">
                <a:latin typeface="Georgia"/>
                <a:cs typeface="Georgia"/>
              </a:rPr>
              <a:t>read() </a:t>
            </a:r>
            <a:r>
              <a:rPr sz="1800" spc="-40" dirty="0">
                <a:latin typeface="Georgia"/>
                <a:cs typeface="Georgia"/>
              </a:rPr>
              <a:t>method </a:t>
            </a:r>
            <a:r>
              <a:rPr sz="1800" spc="-20" dirty="0">
                <a:latin typeface="Georgia"/>
                <a:cs typeface="Georgia"/>
              </a:rPr>
              <a:t>reads </a:t>
            </a:r>
            <a:r>
              <a:rPr sz="1800" spc="-30" dirty="0">
                <a:latin typeface="Georgia"/>
                <a:cs typeface="Georgia"/>
              </a:rPr>
              <a:t>a </a:t>
            </a:r>
            <a:r>
              <a:rPr sz="1800" spc="-25" dirty="0">
                <a:latin typeface="Georgia"/>
                <a:cs typeface="Georgia"/>
              </a:rPr>
              <a:t>string </a:t>
            </a:r>
            <a:r>
              <a:rPr sz="1800" spc="-45" dirty="0">
                <a:latin typeface="Georgia"/>
                <a:cs typeface="Georgia"/>
              </a:rPr>
              <a:t>from </a:t>
            </a:r>
            <a:r>
              <a:rPr sz="1800" spc="-50" dirty="0">
                <a:latin typeface="Georgia"/>
                <a:cs typeface="Georgia"/>
              </a:rPr>
              <a:t>an </a:t>
            </a:r>
            <a:r>
              <a:rPr sz="1800" spc="-25" dirty="0">
                <a:latin typeface="Georgia"/>
                <a:cs typeface="Georgia"/>
              </a:rPr>
              <a:t>open </a:t>
            </a:r>
            <a:r>
              <a:rPr sz="1800" spc="-45" dirty="0">
                <a:latin typeface="Georgia"/>
                <a:cs typeface="Georgia"/>
              </a:rPr>
              <a:t>file. </a:t>
            </a:r>
            <a:r>
              <a:rPr sz="1800" spc="-70" dirty="0">
                <a:latin typeface="Georgia"/>
                <a:cs typeface="Georgia"/>
              </a:rPr>
              <a:t>It </a:t>
            </a:r>
            <a:r>
              <a:rPr sz="1800" spc="-20" dirty="0">
                <a:latin typeface="Georgia"/>
                <a:cs typeface="Georgia"/>
              </a:rPr>
              <a:t>is </a:t>
            </a:r>
            <a:r>
              <a:rPr sz="1800" spc="-35" dirty="0">
                <a:latin typeface="Georgia"/>
                <a:cs typeface="Georgia"/>
              </a:rPr>
              <a:t>important </a:t>
            </a:r>
            <a:r>
              <a:rPr sz="1800" spc="-20" dirty="0">
                <a:latin typeface="Georgia"/>
                <a:cs typeface="Georgia"/>
              </a:rPr>
              <a:t>to </a:t>
            </a:r>
            <a:r>
              <a:rPr sz="1800" spc="-25" dirty="0">
                <a:latin typeface="Georgia"/>
                <a:cs typeface="Georgia"/>
              </a:rPr>
              <a:t>note </a:t>
            </a:r>
            <a:r>
              <a:rPr sz="1800" spc="-35" dirty="0">
                <a:latin typeface="Georgia"/>
                <a:cs typeface="Georgia"/>
              </a:rPr>
              <a:t>that  Python </a:t>
            </a:r>
            <a:r>
              <a:rPr sz="1800" spc="-25" dirty="0">
                <a:latin typeface="Georgia"/>
                <a:cs typeface="Georgia"/>
              </a:rPr>
              <a:t>strings </a:t>
            </a:r>
            <a:r>
              <a:rPr sz="1800" spc="-40" dirty="0">
                <a:latin typeface="Georgia"/>
                <a:cs typeface="Georgia"/>
              </a:rPr>
              <a:t>can </a:t>
            </a:r>
            <a:r>
              <a:rPr sz="1800" spc="-35" dirty="0">
                <a:latin typeface="Georgia"/>
                <a:cs typeface="Georgia"/>
              </a:rPr>
              <a:t>have </a:t>
            </a:r>
            <a:r>
              <a:rPr sz="1800" spc="-25" dirty="0">
                <a:latin typeface="Georgia"/>
                <a:cs typeface="Georgia"/>
              </a:rPr>
              <a:t>binary </a:t>
            </a:r>
            <a:r>
              <a:rPr sz="1800" spc="-50" dirty="0">
                <a:latin typeface="Georgia"/>
                <a:cs typeface="Georgia"/>
              </a:rPr>
              <a:t>data. </a:t>
            </a:r>
            <a:r>
              <a:rPr sz="1800" spc="-25" dirty="0">
                <a:latin typeface="Georgia"/>
                <a:cs typeface="Georgia"/>
              </a:rPr>
              <a:t>apart </a:t>
            </a:r>
            <a:r>
              <a:rPr sz="1800" spc="-45" dirty="0">
                <a:latin typeface="Georgia"/>
                <a:cs typeface="Georgia"/>
              </a:rPr>
              <a:t>from </a:t>
            </a:r>
            <a:r>
              <a:rPr sz="1800" spc="-25" dirty="0">
                <a:latin typeface="Georgia"/>
                <a:cs typeface="Georgia"/>
              </a:rPr>
              <a:t>text</a:t>
            </a:r>
            <a:r>
              <a:rPr sz="1800" spc="-75" dirty="0">
                <a:latin typeface="Georgia"/>
                <a:cs typeface="Georgia"/>
              </a:rPr>
              <a:t> </a:t>
            </a:r>
            <a:r>
              <a:rPr sz="1800" spc="-40" dirty="0">
                <a:latin typeface="Georgia"/>
                <a:cs typeface="Georgia"/>
              </a:rPr>
              <a:t>data.</a:t>
            </a:r>
            <a:endParaRPr sz="1800">
              <a:latin typeface="Georgia"/>
              <a:cs typeface="Georgia"/>
            </a:endParaRPr>
          </a:p>
          <a:p>
            <a:pPr>
              <a:lnSpc>
                <a:spcPct val="100000"/>
              </a:lnSpc>
              <a:spcBef>
                <a:spcPts val="10"/>
              </a:spcBef>
            </a:pPr>
            <a:endParaRPr sz="2250">
              <a:latin typeface="Times New Roman"/>
              <a:cs typeface="Times New Roman"/>
            </a:endParaRPr>
          </a:p>
          <a:p>
            <a:pPr marL="325120" marR="5229860">
              <a:lnSpc>
                <a:spcPct val="120000"/>
              </a:lnSpc>
            </a:pPr>
            <a:r>
              <a:rPr sz="1800" spc="-45" dirty="0">
                <a:latin typeface="Georgia"/>
                <a:cs typeface="Georgia"/>
              </a:rPr>
              <a:t>fo </a:t>
            </a:r>
            <a:r>
              <a:rPr sz="1800" spc="-165" dirty="0">
                <a:latin typeface="Georgia"/>
                <a:cs typeface="Georgia"/>
              </a:rPr>
              <a:t>= </a:t>
            </a:r>
            <a:r>
              <a:rPr sz="1800" spc="-40" dirty="0">
                <a:latin typeface="Georgia"/>
                <a:cs typeface="Georgia"/>
              </a:rPr>
              <a:t>open("foo.txt", </a:t>
            </a:r>
            <a:r>
              <a:rPr sz="1800" spc="-50" dirty="0">
                <a:latin typeface="Georgia"/>
                <a:cs typeface="Georgia"/>
              </a:rPr>
              <a:t>"r+")  </a:t>
            </a:r>
            <a:r>
              <a:rPr sz="1800" spc="-10" dirty="0">
                <a:latin typeface="Georgia"/>
                <a:cs typeface="Georgia"/>
              </a:rPr>
              <a:t>str </a:t>
            </a:r>
            <a:r>
              <a:rPr sz="1800" spc="-165" dirty="0">
                <a:latin typeface="Georgia"/>
                <a:cs typeface="Georgia"/>
              </a:rPr>
              <a:t>=</a:t>
            </a:r>
            <a:r>
              <a:rPr sz="1800" spc="-60" dirty="0">
                <a:latin typeface="Georgia"/>
                <a:cs typeface="Georgia"/>
              </a:rPr>
              <a:t> </a:t>
            </a:r>
            <a:r>
              <a:rPr sz="1800" spc="-20" dirty="0">
                <a:latin typeface="Georgia"/>
                <a:cs typeface="Georgia"/>
              </a:rPr>
              <a:t>fo.read(10);</a:t>
            </a:r>
            <a:endParaRPr sz="1800">
              <a:latin typeface="Georgia"/>
              <a:cs typeface="Georgia"/>
            </a:endParaRPr>
          </a:p>
          <a:p>
            <a:pPr marL="325120">
              <a:lnSpc>
                <a:spcPct val="100000"/>
              </a:lnSpc>
              <a:spcBef>
                <a:spcPts val="434"/>
              </a:spcBef>
            </a:pPr>
            <a:r>
              <a:rPr sz="1800" spc="-25" dirty="0">
                <a:latin typeface="Georgia"/>
                <a:cs typeface="Georgia"/>
              </a:rPr>
              <a:t>print </a:t>
            </a:r>
            <a:r>
              <a:rPr sz="1800" spc="-50" dirty="0">
                <a:latin typeface="Georgia"/>
                <a:cs typeface="Georgia"/>
              </a:rPr>
              <a:t>("Read </a:t>
            </a:r>
            <a:r>
              <a:rPr sz="1800" spc="-45" dirty="0">
                <a:latin typeface="Georgia"/>
                <a:cs typeface="Georgia"/>
              </a:rPr>
              <a:t>String </a:t>
            </a:r>
            <a:r>
              <a:rPr sz="1800" spc="-15" dirty="0">
                <a:latin typeface="Georgia"/>
                <a:cs typeface="Georgia"/>
              </a:rPr>
              <a:t>is </a:t>
            </a:r>
            <a:r>
              <a:rPr sz="1800" spc="-90" dirty="0">
                <a:latin typeface="Georgia"/>
                <a:cs typeface="Georgia"/>
              </a:rPr>
              <a:t>: </a:t>
            </a:r>
            <a:r>
              <a:rPr sz="1800" spc="-80" dirty="0">
                <a:latin typeface="Georgia"/>
                <a:cs typeface="Georgia"/>
              </a:rPr>
              <a:t>",</a:t>
            </a:r>
            <a:r>
              <a:rPr sz="1800" spc="10" dirty="0">
                <a:latin typeface="Georgia"/>
                <a:cs typeface="Georgia"/>
              </a:rPr>
              <a:t> </a:t>
            </a:r>
            <a:r>
              <a:rPr sz="1800" spc="-5" dirty="0">
                <a:latin typeface="Georgia"/>
                <a:cs typeface="Georgia"/>
              </a:rPr>
              <a:t>str)</a:t>
            </a:r>
            <a:endParaRPr sz="1800">
              <a:latin typeface="Georgia"/>
              <a:cs typeface="Georgia"/>
            </a:endParaRPr>
          </a:p>
          <a:p>
            <a:pPr marL="325120" marR="5875655">
              <a:lnSpc>
                <a:spcPct val="120000"/>
              </a:lnSpc>
            </a:pPr>
            <a:r>
              <a:rPr sz="1800" spc="-45" dirty="0">
                <a:latin typeface="Georgia"/>
                <a:cs typeface="Georgia"/>
              </a:rPr>
              <a:t># </a:t>
            </a:r>
            <a:r>
              <a:rPr sz="1800" spc="-40" dirty="0">
                <a:latin typeface="Georgia"/>
                <a:cs typeface="Georgia"/>
              </a:rPr>
              <a:t>Close </a:t>
            </a:r>
            <a:r>
              <a:rPr sz="1800" spc="-30" dirty="0">
                <a:latin typeface="Georgia"/>
                <a:cs typeface="Georgia"/>
              </a:rPr>
              <a:t>opend</a:t>
            </a:r>
            <a:r>
              <a:rPr sz="1800" spc="-105" dirty="0">
                <a:latin typeface="Georgia"/>
                <a:cs typeface="Georgia"/>
              </a:rPr>
              <a:t> </a:t>
            </a:r>
            <a:r>
              <a:rPr sz="1800" spc="-25" dirty="0">
                <a:latin typeface="Georgia"/>
                <a:cs typeface="Georgia"/>
              </a:rPr>
              <a:t>file  fo.close()</a:t>
            </a:r>
            <a:endParaRPr sz="1800">
              <a:latin typeface="Georgia"/>
              <a:cs typeface="Georgia"/>
            </a:endParaRPr>
          </a:p>
          <a:p>
            <a:pPr marL="12700">
              <a:lnSpc>
                <a:spcPct val="100000"/>
              </a:lnSpc>
              <a:spcBef>
                <a:spcPts val="695"/>
              </a:spcBef>
            </a:pPr>
            <a:r>
              <a:rPr sz="1800" dirty="0">
                <a:latin typeface="Arial"/>
                <a:cs typeface="Arial"/>
              </a:rPr>
              <a:t>.</a:t>
            </a:r>
            <a:endParaRPr sz="1800">
              <a:latin typeface="Arial"/>
              <a:cs typeface="Arial"/>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9262" y="1913763"/>
          <a:ext cx="8229600" cy="3655695"/>
        </p:xfrm>
        <a:graphic>
          <a:graphicData uri="http://schemas.openxmlformats.org/drawingml/2006/table">
            <a:tbl>
              <a:tblPr firstRow="1" bandRow="1">
                <a:tableStyleId>{2D5ABB26-0587-4C30-8999-92F81FD0307C}</a:tableStyleId>
              </a:tblPr>
              <a:tblGrid>
                <a:gridCol w="2743200"/>
                <a:gridCol w="2743200"/>
                <a:gridCol w="2743200"/>
              </a:tblGrid>
              <a:tr h="365760">
                <a:tc>
                  <a:txBody>
                    <a:bodyPr/>
                    <a:lstStyle/>
                    <a:p>
                      <a:pPr marL="97790">
                        <a:lnSpc>
                          <a:spcPct val="100000"/>
                        </a:lnSpc>
                        <a:spcBef>
                          <a:spcPts val="315"/>
                        </a:spcBef>
                      </a:pPr>
                      <a:r>
                        <a:rPr sz="1800" spc="-50" dirty="0">
                          <a:latin typeface="Georgia"/>
                          <a:cs typeface="Georgia"/>
                        </a:rPr>
                        <a:t>and</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30" dirty="0">
                          <a:latin typeface="Georgia"/>
                          <a:cs typeface="Georgia"/>
                        </a:rPr>
                        <a:t>exec</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30" dirty="0">
                          <a:latin typeface="Georgia"/>
                          <a:cs typeface="Georgia"/>
                        </a:rPr>
                        <a:t>not</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97790">
                        <a:lnSpc>
                          <a:spcPct val="100000"/>
                        </a:lnSpc>
                        <a:spcBef>
                          <a:spcPts val="315"/>
                        </a:spcBef>
                      </a:pPr>
                      <a:r>
                        <a:rPr sz="1800" spc="-10" dirty="0">
                          <a:latin typeface="Georgia"/>
                          <a:cs typeface="Georgia"/>
                        </a:rPr>
                        <a:t>assert</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35" dirty="0">
                          <a:latin typeface="Georgia"/>
                          <a:cs typeface="Georgia"/>
                        </a:rPr>
                        <a:t>finally</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5" dirty="0">
                          <a:latin typeface="Georgia"/>
                          <a:cs typeface="Georgia"/>
                        </a:rPr>
                        <a:t>or</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125">
                <a:tc>
                  <a:txBody>
                    <a:bodyPr/>
                    <a:lstStyle/>
                    <a:p>
                      <a:pPr marL="97790">
                        <a:lnSpc>
                          <a:spcPct val="100000"/>
                        </a:lnSpc>
                        <a:spcBef>
                          <a:spcPts val="315"/>
                        </a:spcBef>
                      </a:pPr>
                      <a:r>
                        <a:rPr sz="1800" spc="-20" dirty="0">
                          <a:latin typeface="Georgia"/>
                          <a:cs typeface="Georgia"/>
                        </a:rPr>
                        <a:t>break</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30" dirty="0">
                          <a:latin typeface="Georgia"/>
                          <a:cs typeface="Georgia"/>
                        </a:rPr>
                        <a:t>for</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25" dirty="0">
                          <a:latin typeface="Georgia"/>
                          <a:cs typeface="Georgia"/>
                        </a:rPr>
                        <a:t>pass</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97790">
                        <a:lnSpc>
                          <a:spcPct val="100000"/>
                        </a:lnSpc>
                        <a:spcBef>
                          <a:spcPts val="315"/>
                        </a:spcBef>
                      </a:pPr>
                      <a:r>
                        <a:rPr sz="1800" spc="-20" dirty="0">
                          <a:latin typeface="Georgia"/>
                          <a:cs typeface="Georgia"/>
                        </a:rPr>
                        <a:t>class</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45" dirty="0">
                          <a:latin typeface="Georgia"/>
                          <a:cs typeface="Georgia"/>
                        </a:rPr>
                        <a:t>from</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30" dirty="0">
                          <a:latin typeface="Georgia"/>
                          <a:cs typeface="Georgia"/>
                        </a:rPr>
                        <a:t>print</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97790">
                        <a:lnSpc>
                          <a:spcPct val="100000"/>
                        </a:lnSpc>
                        <a:spcBef>
                          <a:spcPts val="315"/>
                        </a:spcBef>
                      </a:pPr>
                      <a:r>
                        <a:rPr sz="1800" spc="-30" dirty="0">
                          <a:latin typeface="Georgia"/>
                          <a:cs typeface="Georgia"/>
                        </a:rPr>
                        <a:t>continue</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30" dirty="0">
                          <a:latin typeface="Georgia"/>
                          <a:cs typeface="Georgia"/>
                        </a:rPr>
                        <a:t>global</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25" dirty="0">
                          <a:latin typeface="Georgia"/>
                          <a:cs typeface="Georgia"/>
                        </a:rPr>
                        <a:t>raise</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97790">
                        <a:lnSpc>
                          <a:spcPct val="100000"/>
                        </a:lnSpc>
                        <a:spcBef>
                          <a:spcPts val="315"/>
                        </a:spcBef>
                      </a:pPr>
                      <a:r>
                        <a:rPr sz="1800" spc="-30" dirty="0">
                          <a:latin typeface="Georgia"/>
                          <a:cs typeface="Georgia"/>
                        </a:rPr>
                        <a:t>def</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35" dirty="0">
                          <a:latin typeface="Georgia"/>
                          <a:cs typeface="Georgia"/>
                        </a:rPr>
                        <a:t>if</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20" dirty="0">
                          <a:latin typeface="Georgia"/>
                          <a:cs typeface="Georgia"/>
                        </a:rPr>
                        <a:t>return</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125">
                <a:tc>
                  <a:txBody>
                    <a:bodyPr/>
                    <a:lstStyle/>
                    <a:p>
                      <a:pPr marL="97790">
                        <a:lnSpc>
                          <a:spcPct val="100000"/>
                        </a:lnSpc>
                        <a:spcBef>
                          <a:spcPts val="315"/>
                        </a:spcBef>
                      </a:pPr>
                      <a:r>
                        <a:rPr sz="1800" spc="-25" dirty="0">
                          <a:latin typeface="Georgia"/>
                          <a:cs typeface="Georgia"/>
                        </a:rPr>
                        <a:t>del</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35" dirty="0">
                          <a:latin typeface="Georgia"/>
                          <a:cs typeface="Georgia"/>
                        </a:rPr>
                        <a:t>import</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dirty="0">
                          <a:latin typeface="Georgia"/>
                          <a:cs typeface="Georgia"/>
                        </a:rPr>
                        <a:t>try</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97790">
                        <a:lnSpc>
                          <a:spcPct val="100000"/>
                        </a:lnSpc>
                        <a:spcBef>
                          <a:spcPts val="320"/>
                        </a:spcBef>
                      </a:pPr>
                      <a:r>
                        <a:rPr sz="1800" spc="-25" dirty="0">
                          <a:latin typeface="Georgia"/>
                          <a:cs typeface="Georgia"/>
                        </a:rPr>
                        <a:t>elif</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20"/>
                        </a:spcBef>
                      </a:pPr>
                      <a:r>
                        <a:rPr sz="1800" spc="-45" dirty="0">
                          <a:latin typeface="Georgia"/>
                          <a:cs typeface="Georgia"/>
                        </a:rPr>
                        <a:t>in</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20"/>
                        </a:spcBef>
                      </a:pPr>
                      <a:r>
                        <a:rPr sz="1800" spc="-15" dirty="0">
                          <a:latin typeface="Georgia"/>
                          <a:cs typeface="Georgia"/>
                        </a:rPr>
                        <a:t>while</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125">
                <a:tc>
                  <a:txBody>
                    <a:bodyPr/>
                    <a:lstStyle/>
                    <a:p>
                      <a:pPr marL="97790">
                        <a:lnSpc>
                          <a:spcPct val="100000"/>
                        </a:lnSpc>
                        <a:spcBef>
                          <a:spcPts val="320"/>
                        </a:spcBef>
                      </a:pPr>
                      <a:r>
                        <a:rPr sz="1800" spc="-5" dirty="0">
                          <a:latin typeface="Georgia"/>
                          <a:cs typeface="Georgia"/>
                        </a:rPr>
                        <a:t>else</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20"/>
                        </a:spcBef>
                      </a:pPr>
                      <a:r>
                        <a:rPr sz="1800" spc="-20" dirty="0">
                          <a:latin typeface="Georgia"/>
                          <a:cs typeface="Georgia"/>
                        </a:rPr>
                        <a:t>is</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20"/>
                        </a:spcBef>
                      </a:pPr>
                      <a:r>
                        <a:rPr sz="1800" spc="-10" dirty="0">
                          <a:latin typeface="Georgia"/>
                          <a:cs typeface="Georgia"/>
                        </a:rPr>
                        <a:t>with</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97790">
                        <a:lnSpc>
                          <a:spcPct val="100000"/>
                        </a:lnSpc>
                        <a:spcBef>
                          <a:spcPts val="320"/>
                        </a:spcBef>
                      </a:pPr>
                      <a:r>
                        <a:rPr sz="1800" spc="-30" dirty="0">
                          <a:latin typeface="Georgia"/>
                          <a:cs typeface="Georgia"/>
                        </a:rPr>
                        <a:t>except</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20"/>
                        </a:spcBef>
                      </a:pPr>
                      <a:r>
                        <a:rPr sz="1800" spc="-45" dirty="0">
                          <a:latin typeface="Georgia"/>
                          <a:cs typeface="Georgia"/>
                        </a:rPr>
                        <a:t>lambda</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20"/>
                        </a:spcBef>
                      </a:pPr>
                      <a:r>
                        <a:rPr sz="1800" spc="-15" dirty="0">
                          <a:latin typeface="Georgia"/>
                          <a:cs typeface="Georgia"/>
                        </a:rPr>
                        <a:t>yield</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p:nvPr/>
        </p:nvSpPr>
        <p:spPr>
          <a:xfrm>
            <a:off x="0" y="800100"/>
            <a:ext cx="880872" cy="1234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8" name="object 8"/>
          <p:cNvSpPr txBox="1">
            <a:spLocks noGrp="1"/>
          </p:cNvSpPr>
          <p:nvPr>
            <p:ph type="title"/>
          </p:nvPr>
        </p:nvSpPr>
        <p:spPr>
          <a:xfrm>
            <a:off x="151587" y="406349"/>
            <a:ext cx="336232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Reserved</a:t>
            </a:r>
            <a:r>
              <a:rPr sz="2400" b="1" spc="-35" dirty="0">
                <a:solidFill>
                  <a:srgbClr val="000000"/>
                </a:solidFill>
                <a:latin typeface="Georgia"/>
                <a:cs typeface="Georgia"/>
              </a:rPr>
              <a:t> </a:t>
            </a:r>
            <a:r>
              <a:rPr sz="2400" b="1" spc="-240" dirty="0">
                <a:solidFill>
                  <a:srgbClr val="000000"/>
                </a:solidFill>
                <a:latin typeface="Georgia"/>
                <a:cs typeface="Georgia"/>
              </a:rPr>
              <a:t>Words</a:t>
            </a:r>
            <a:endParaRPr sz="2400">
              <a:latin typeface="Georgia"/>
              <a:cs typeface="Georgia"/>
            </a:endParaRPr>
          </a:p>
        </p:txBody>
      </p:sp>
      <p:sp>
        <p:nvSpPr>
          <p:cNvPr id="9" name="Date Placeholder 8"/>
          <p:cNvSpPr>
            <a:spLocks noGrp="1"/>
          </p:cNvSpPr>
          <p:nvPr>
            <p:ph type="dt" sz="half" idx="10"/>
          </p:nvPr>
        </p:nvSpPr>
        <p:spPr/>
        <p:txBody>
          <a:bodyPr/>
          <a:lstStyle/>
          <a:p>
            <a:fld id="{068C13A8-A0B8-42E4-80F7-76B7C6CC72B0}"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5" name="Date Placeholder 4"/>
          <p:cNvSpPr>
            <a:spLocks noGrp="1"/>
          </p:cNvSpPr>
          <p:nvPr>
            <p:ph type="dt" sz="half" idx="10"/>
          </p:nvPr>
        </p:nvSpPr>
        <p:spPr/>
        <p:txBody>
          <a:bodyPr/>
          <a:lstStyle/>
          <a:p>
            <a:fld id="{BE60C207-1852-4059-918E-2C9B8295374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170</a:t>
            </a:fld>
            <a:endParaRPr lang="en-US"/>
          </a:p>
        </p:txBody>
      </p:sp>
      <p:sp>
        <p:nvSpPr>
          <p:cNvPr id="4" name="object 4"/>
          <p:cNvSpPr txBox="1"/>
          <p:nvPr/>
        </p:nvSpPr>
        <p:spPr>
          <a:xfrm>
            <a:off x="307340" y="1572514"/>
            <a:ext cx="7858125" cy="3922395"/>
          </a:xfrm>
          <a:prstGeom prst="rect">
            <a:avLst/>
          </a:prstGeom>
        </p:spPr>
        <p:txBody>
          <a:bodyPr vert="horz" wrap="square" lIns="0" tIns="67310" rIns="0" bIns="0" rtlCol="0">
            <a:spAutoFit/>
          </a:bodyPr>
          <a:lstStyle/>
          <a:p>
            <a:pPr marL="241300">
              <a:lnSpc>
                <a:spcPct val="100000"/>
              </a:lnSpc>
              <a:spcBef>
                <a:spcPts val="530"/>
              </a:spcBef>
            </a:pPr>
            <a:r>
              <a:rPr sz="1800" b="1" spc="-105" dirty="0">
                <a:latin typeface="Georgia"/>
                <a:cs typeface="Georgia"/>
              </a:rPr>
              <a:t>The </a:t>
            </a:r>
            <a:r>
              <a:rPr sz="1800" b="1" spc="-100" dirty="0">
                <a:latin typeface="Georgia"/>
                <a:cs typeface="Georgia"/>
              </a:rPr>
              <a:t>read() </a:t>
            </a:r>
            <a:r>
              <a:rPr sz="1800" b="1" spc="-145" dirty="0">
                <a:latin typeface="Georgia"/>
                <a:cs typeface="Georgia"/>
              </a:rPr>
              <a:t>Method</a:t>
            </a:r>
            <a:r>
              <a:rPr sz="1800" b="1" spc="-5" dirty="0">
                <a:latin typeface="Georgia"/>
                <a:cs typeface="Georgia"/>
              </a:rPr>
              <a:t> </a:t>
            </a:r>
            <a:r>
              <a:rPr sz="1800" b="1" spc="-160" dirty="0">
                <a:latin typeface="Georgia"/>
                <a:cs typeface="Georgia"/>
              </a:rPr>
              <a:t>:</a:t>
            </a:r>
            <a:endParaRPr sz="1800">
              <a:latin typeface="Georgia"/>
              <a:cs typeface="Georgia"/>
            </a:endParaRPr>
          </a:p>
          <a:p>
            <a:pPr marL="241300" marR="5080">
              <a:lnSpc>
                <a:spcPct val="100000"/>
              </a:lnSpc>
              <a:spcBef>
                <a:spcPts val="430"/>
              </a:spcBef>
            </a:pPr>
            <a:r>
              <a:rPr sz="1800" spc="-35" dirty="0">
                <a:latin typeface="Georgia"/>
                <a:cs typeface="Georgia"/>
              </a:rPr>
              <a:t>The </a:t>
            </a:r>
            <a:r>
              <a:rPr sz="1800" spc="-10" dirty="0">
                <a:latin typeface="Georgia"/>
                <a:cs typeface="Georgia"/>
              </a:rPr>
              <a:t>read() </a:t>
            </a:r>
            <a:r>
              <a:rPr sz="1800" spc="-40" dirty="0">
                <a:latin typeface="Georgia"/>
                <a:cs typeface="Georgia"/>
              </a:rPr>
              <a:t>method </a:t>
            </a:r>
            <a:r>
              <a:rPr sz="1800" spc="-20" dirty="0">
                <a:latin typeface="Georgia"/>
                <a:cs typeface="Georgia"/>
              </a:rPr>
              <a:t>reads </a:t>
            </a:r>
            <a:r>
              <a:rPr sz="1800" spc="-30" dirty="0">
                <a:latin typeface="Georgia"/>
                <a:cs typeface="Georgia"/>
              </a:rPr>
              <a:t>a </a:t>
            </a:r>
            <a:r>
              <a:rPr sz="1800" spc="-25" dirty="0">
                <a:latin typeface="Georgia"/>
                <a:cs typeface="Georgia"/>
              </a:rPr>
              <a:t>string </a:t>
            </a:r>
            <a:r>
              <a:rPr sz="1800" spc="-45" dirty="0">
                <a:latin typeface="Georgia"/>
                <a:cs typeface="Georgia"/>
              </a:rPr>
              <a:t>from </a:t>
            </a:r>
            <a:r>
              <a:rPr sz="1800" spc="-50" dirty="0">
                <a:latin typeface="Georgia"/>
                <a:cs typeface="Georgia"/>
              </a:rPr>
              <a:t>an </a:t>
            </a:r>
            <a:r>
              <a:rPr sz="1800" spc="-25" dirty="0">
                <a:latin typeface="Georgia"/>
                <a:cs typeface="Georgia"/>
              </a:rPr>
              <a:t>open </a:t>
            </a:r>
            <a:r>
              <a:rPr sz="1800" spc="-45" dirty="0">
                <a:latin typeface="Georgia"/>
                <a:cs typeface="Georgia"/>
              </a:rPr>
              <a:t>file. </a:t>
            </a:r>
            <a:r>
              <a:rPr sz="1800" spc="-70" dirty="0">
                <a:latin typeface="Georgia"/>
                <a:cs typeface="Georgia"/>
              </a:rPr>
              <a:t>It </a:t>
            </a:r>
            <a:r>
              <a:rPr sz="1800" spc="-20" dirty="0">
                <a:latin typeface="Georgia"/>
                <a:cs typeface="Georgia"/>
              </a:rPr>
              <a:t>is </a:t>
            </a:r>
            <a:r>
              <a:rPr sz="1800" spc="-35" dirty="0">
                <a:latin typeface="Georgia"/>
                <a:cs typeface="Georgia"/>
              </a:rPr>
              <a:t>important </a:t>
            </a:r>
            <a:r>
              <a:rPr sz="1800" spc="-20" dirty="0">
                <a:latin typeface="Georgia"/>
                <a:cs typeface="Georgia"/>
              </a:rPr>
              <a:t>to </a:t>
            </a:r>
            <a:r>
              <a:rPr sz="1800" spc="-25" dirty="0">
                <a:latin typeface="Georgia"/>
                <a:cs typeface="Georgia"/>
              </a:rPr>
              <a:t>note </a:t>
            </a:r>
            <a:r>
              <a:rPr sz="1800" spc="-35" dirty="0">
                <a:latin typeface="Georgia"/>
                <a:cs typeface="Georgia"/>
              </a:rPr>
              <a:t>that  Python </a:t>
            </a:r>
            <a:r>
              <a:rPr sz="1800" spc="-25" dirty="0">
                <a:latin typeface="Georgia"/>
                <a:cs typeface="Georgia"/>
              </a:rPr>
              <a:t>strings </a:t>
            </a:r>
            <a:r>
              <a:rPr sz="1800" spc="-40" dirty="0">
                <a:latin typeface="Georgia"/>
                <a:cs typeface="Georgia"/>
              </a:rPr>
              <a:t>can </a:t>
            </a:r>
            <a:r>
              <a:rPr sz="1800" spc="-35" dirty="0">
                <a:latin typeface="Georgia"/>
                <a:cs typeface="Georgia"/>
              </a:rPr>
              <a:t>have </a:t>
            </a:r>
            <a:r>
              <a:rPr sz="1800" spc="-25" dirty="0">
                <a:latin typeface="Georgia"/>
                <a:cs typeface="Georgia"/>
              </a:rPr>
              <a:t>binary </a:t>
            </a:r>
            <a:r>
              <a:rPr sz="1800" spc="-50" dirty="0">
                <a:latin typeface="Georgia"/>
                <a:cs typeface="Georgia"/>
              </a:rPr>
              <a:t>data. </a:t>
            </a:r>
            <a:r>
              <a:rPr sz="1800" spc="-25" dirty="0">
                <a:latin typeface="Georgia"/>
                <a:cs typeface="Georgia"/>
              </a:rPr>
              <a:t>apart </a:t>
            </a:r>
            <a:r>
              <a:rPr sz="1800" spc="-45" dirty="0">
                <a:latin typeface="Georgia"/>
                <a:cs typeface="Georgia"/>
              </a:rPr>
              <a:t>from </a:t>
            </a:r>
            <a:r>
              <a:rPr sz="1800" spc="-25" dirty="0">
                <a:latin typeface="Georgia"/>
                <a:cs typeface="Georgia"/>
              </a:rPr>
              <a:t>text</a:t>
            </a:r>
            <a:r>
              <a:rPr sz="1800" spc="-75" dirty="0">
                <a:latin typeface="Georgia"/>
                <a:cs typeface="Georgia"/>
              </a:rPr>
              <a:t> </a:t>
            </a:r>
            <a:r>
              <a:rPr sz="1800" spc="-40" dirty="0">
                <a:latin typeface="Georgia"/>
                <a:cs typeface="Georgia"/>
              </a:rPr>
              <a:t>data.</a:t>
            </a:r>
            <a:endParaRPr sz="1800">
              <a:latin typeface="Georgia"/>
              <a:cs typeface="Georgia"/>
            </a:endParaRPr>
          </a:p>
          <a:p>
            <a:pPr>
              <a:lnSpc>
                <a:spcPct val="100000"/>
              </a:lnSpc>
              <a:spcBef>
                <a:spcPts val="10"/>
              </a:spcBef>
            </a:pPr>
            <a:endParaRPr sz="2250">
              <a:latin typeface="Times New Roman"/>
              <a:cs typeface="Times New Roman"/>
            </a:endParaRPr>
          </a:p>
          <a:p>
            <a:pPr marL="241300" marR="5229860">
              <a:lnSpc>
                <a:spcPct val="120000"/>
              </a:lnSpc>
            </a:pPr>
            <a:r>
              <a:rPr sz="1800" spc="-45" dirty="0">
                <a:latin typeface="Georgia"/>
                <a:cs typeface="Georgia"/>
              </a:rPr>
              <a:t>fo </a:t>
            </a:r>
            <a:r>
              <a:rPr sz="1800" spc="-165" dirty="0">
                <a:latin typeface="Georgia"/>
                <a:cs typeface="Georgia"/>
              </a:rPr>
              <a:t>= </a:t>
            </a:r>
            <a:r>
              <a:rPr sz="1800" spc="-40" dirty="0">
                <a:latin typeface="Georgia"/>
                <a:cs typeface="Georgia"/>
              </a:rPr>
              <a:t>open("foo.txt", </a:t>
            </a:r>
            <a:r>
              <a:rPr sz="1800" spc="-50" dirty="0">
                <a:latin typeface="Georgia"/>
                <a:cs typeface="Georgia"/>
              </a:rPr>
              <a:t>"r+")  </a:t>
            </a:r>
            <a:r>
              <a:rPr sz="1800" spc="-10" dirty="0">
                <a:latin typeface="Georgia"/>
                <a:cs typeface="Georgia"/>
              </a:rPr>
              <a:t>str </a:t>
            </a:r>
            <a:r>
              <a:rPr sz="1800" spc="-165" dirty="0">
                <a:latin typeface="Georgia"/>
                <a:cs typeface="Georgia"/>
              </a:rPr>
              <a:t>=</a:t>
            </a:r>
            <a:r>
              <a:rPr sz="1800" spc="-55" dirty="0">
                <a:latin typeface="Georgia"/>
                <a:cs typeface="Georgia"/>
              </a:rPr>
              <a:t> </a:t>
            </a:r>
            <a:r>
              <a:rPr sz="1800" spc="-20" dirty="0">
                <a:latin typeface="Georgia"/>
                <a:cs typeface="Georgia"/>
              </a:rPr>
              <a:t>fo.read(10);</a:t>
            </a:r>
            <a:endParaRPr sz="1800">
              <a:latin typeface="Georgia"/>
              <a:cs typeface="Georgia"/>
            </a:endParaRPr>
          </a:p>
          <a:p>
            <a:pPr marL="241300">
              <a:lnSpc>
                <a:spcPct val="100000"/>
              </a:lnSpc>
              <a:spcBef>
                <a:spcPts val="434"/>
              </a:spcBef>
            </a:pPr>
            <a:r>
              <a:rPr sz="1800" spc="-25" dirty="0">
                <a:latin typeface="Georgia"/>
                <a:cs typeface="Georgia"/>
              </a:rPr>
              <a:t>print </a:t>
            </a:r>
            <a:r>
              <a:rPr sz="1800" spc="-50" dirty="0">
                <a:latin typeface="Georgia"/>
                <a:cs typeface="Georgia"/>
              </a:rPr>
              <a:t>("Read </a:t>
            </a:r>
            <a:r>
              <a:rPr sz="1800" spc="-45" dirty="0">
                <a:latin typeface="Georgia"/>
                <a:cs typeface="Georgia"/>
              </a:rPr>
              <a:t>String </a:t>
            </a:r>
            <a:r>
              <a:rPr sz="1800" spc="-15" dirty="0">
                <a:latin typeface="Georgia"/>
                <a:cs typeface="Georgia"/>
              </a:rPr>
              <a:t>is </a:t>
            </a:r>
            <a:r>
              <a:rPr sz="1800" spc="-90" dirty="0">
                <a:latin typeface="Georgia"/>
                <a:cs typeface="Georgia"/>
              </a:rPr>
              <a:t>: </a:t>
            </a:r>
            <a:r>
              <a:rPr sz="1800" spc="-80" dirty="0">
                <a:latin typeface="Georgia"/>
                <a:cs typeface="Georgia"/>
              </a:rPr>
              <a:t>",</a:t>
            </a:r>
            <a:r>
              <a:rPr sz="1800" spc="15" dirty="0">
                <a:latin typeface="Georgia"/>
                <a:cs typeface="Georgia"/>
              </a:rPr>
              <a:t> </a:t>
            </a:r>
            <a:r>
              <a:rPr sz="1800" spc="-5" dirty="0">
                <a:latin typeface="Georgia"/>
                <a:cs typeface="Georgia"/>
              </a:rPr>
              <a:t>str)</a:t>
            </a:r>
            <a:endParaRPr sz="1800">
              <a:latin typeface="Georgia"/>
              <a:cs typeface="Georgia"/>
            </a:endParaRPr>
          </a:p>
          <a:p>
            <a:pPr marL="241300" marR="5875655">
              <a:lnSpc>
                <a:spcPct val="120000"/>
              </a:lnSpc>
            </a:pPr>
            <a:r>
              <a:rPr sz="1800" spc="-45" dirty="0">
                <a:latin typeface="Georgia"/>
                <a:cs typeface="Georgia"/>
              </a:rPr>
              <a:t># </a:t>
            </a:r>
            <a:r>
              <a:rPr sz="1800" spc="-40" dirty="0">
                <a:latin typeface="Georgia"/>
                <a:cs typeface="Georgia"/>
              </a:rPr>
              <a:t>Close </a:t>
            </a:r>
            <a:r>
              <a:rPr sz="1800" spc="-30" dirty="0">
                <a:latin typeface="Georgia"/>
                <a:cs typeface="Georgia"/>
              </a:rPr>
              <a:t>opend</a:t>
            </a:r>
            <a:r>
              <a:rPr sz="1800" spc="-105" dirty="0">
                <a:latin typeface="Georgia"/>
                <a:cs typeface="Georgia"/>
              </a:rPr>
              <a:t> </a:t>
            </a:r>
            <a:r>
              <a:rPr sz="1800" spc="-25" dirty="0">
                <a:latin typeface="Georgia"/>
                <a:cs typeface="Georgia"/>
              </a:rPr>
              <a:t>file  fo.close()</a:t>
            </a:r>
            <a:endParaRPr sz="1800">
              <a:latin typeface="Georgia"/>
              <a:cs typeface="Georgia"/>
            </a:endParaRPr>
          </a:p>
          <a:p>
            <a:pPr marL="12700">
              <a:lnSpc>
                <a:spcPct val="100000"/>
              </a:lnSpc>
              <a:spcBef>
                <a:spcPts val="695"/>
              </a:spcBef>
            </a:pPr>
            <a:r>
              <a:rPr sz="1800" dirty="0">
                <a:latin typeface="Arial"/>
                <a:cs typeface="Arial"/>
              </a:rPr>
              <a:t>.</a:t>
            </a:r>
            <a:endParaRPr sz="1800">
              <a:latin typeface="Arial"/>
              <a:cs typeface="Arial"/>
            </a:endParaRPr>
          </a:p>
          <a:p>
            <a:pPr marL="241300">
              <a:lnSpc>
                <a:spcPct val="100000"/>
              </a:lnSpc>
              <a:spcBef>
                <a:spcPts val="170"/>
              </a:spcBef>
            </a:pPr>
            <a:r>
              <a:rPr sz="1800" b="1" spc="-125" dirty="0">
                <a:latin typeface="Georgia"/>
                <a:cs typeface="Georgia"/>
              </a:rPr>
              <a:t>Readline </a:t>
            </a:r>
            <a:r>
              <a:rPr sz="1800" b="1" spc="-160" dirty="0">
                <a:latin typeface="Georgia"/>
                <a:cs typeface="Georgia"/>
              </a:rPr>
              <a:t>: </a:t>
            </a:r>
            <a:r>
              <a:rPr sz="1800" spc="-65" dirty="0">
                <a:latin typeface="Georgia"/>
                <a:cs typeface="Georgia"/>
              </a:rPr>
              <a:t>Read </a:t>
            </a:r>
            <a:r>
              <a:rPr sz="1800" spc="-25" dirty="0">
                <a:latin typeface="Georgia"/>
                <a:cs typeface="Georgia"/>
              </a:rPr>
              <a:t>file </a:t>
            </a:r>
            <a:r>
              <a:rPr sz="1800" spc="-30" dirty="0">
                <a:latin typeface="Georgia"/>
                <a:cs typeface="Georgia"/>
              </a:rPr>
              <a:t>line </a:t>
            </a:r>
            <a:r>
              <a:rPr sz="1800" spc="-20" dirty="0">
                <a:latin typeface="Georgia"/>
                <a:cs typeface="Georgia"/>
              </a:rPr>
              <a:t>by</a:t>
            </a:r>
            <a:r>
              <a:rPr sz="1800" spc="-204" dirty="0">
                <a:latin typeface="Georgia"/>
                <a:cs typeface="Georgia"/>
              </a:rPr>
              <a:t> </a:t>
            </a:r>
            <a:r>
              <a:rPr sz="1800" spc="-25" dirty="0">
                <a:latin typeface="Georgia"/>
                <a:cs typeface="Georgia"/>
              </a:rPr>
              <a:t>line</a:t>
            </a:r>
            <a:endParaRPr sz="1800">
              <a:latin typeface="Georgia"/>
              <a:cs typeface="Georgia"/>
            </a:endParaRPr>
          </a:p>
          <a:p>
            <a:pPr marL="241300">
              <a:lnSpc>
                <a:spcPct val="100000"/>
              </a:lnSpc>
              <a:spcBef>
                <a:spcPts val="434"/>
              </a:spcBef>
            </a:pPr>
            <a:r>
              <a:rPr sz="1800" spc="-10" dirty="0">
                <a:latin typeface="Georgia"/>
                <a:cs typeface="Georgia"/>
              </a:rPr>
              <a:t>str </a:t>
            </a:r>
            <a:r>
              <a:rPr sz="1800" spc="-160" dirty="0">
                <a:latin typeface="Georgia"/>
                <a:cs typeface="Georgia"/>
              </a:rPr>
              <a:t>=</a:t>
            </a:r>
            <a:r>
              <a:rPr sz="1800" spc="-50" dirty="0">
                <a:latin typeface="Georgia"/>
                <a:cs typeface="Georgia"/>
              </a:rPr>
              <a:t> </a:t>
            </a:r>
            <a:r>
              <a:rPr sz="1800" spc="-35" dirty="0">
                <a:latin typeface="Georgia"/>
                <a:cs typeface="Georgia"/>
              </a:rPr>
              <a:t>fo.readline();</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E772D10-2825-4ABA-B199-23886EF9AB79}"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171</a:t>
            </a:fld>
            <a:endParaRPr lang="en-US"/>
          </a:p>
        </p:txBody>
      </p:sp>
      <p:sp>
        <p:nvSpPr>
          <p:cNvPr id="3" name="object 3"/>
          <p:cNvSpPr txBox="1"/>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20" dirty="0">
                <a:latin typeface="Georgia"/>
                <a:cs typeface="Georgia"/>
              </a:rPr>
              <a:t>Files</a:t>
            </a:r>
            <a:r>
              <a:rPr sz="2000" b="1" spc="-135" dirty="0">
                <a:latin typeface="Georgia"/>
                <a:cs typeface="Georgia"/>
              </a:rPr>
              <a:t> </a:t>
            </a:r>
            <a:r>
              <a:rPr sz="2000" b="1" spc="-130" dirty="0">
                <a:latin typeface="Georgia"/>
                <a:cs typeface="Georgia"/>
              </a:rPr>
              <a:t>I/O</a:t>
            </a:r>
            <a:endParaRPr sz="2000">
              <a:latin typeface="Georgia"/>
              <a:cs typeface="Georgia"/>
            </a:endParaRPr>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3542665" cy="2468245"/>
          </a:xfrm>
          <a:prstGeom prst="rect">
            <a:avLst/>
          </a:prstGeom>
        </p:spPr>
        <p:txBody>
          <a:bodyPr vert="horz" wrap="square" lIns="0" tIns="12700" rIns="0" bIns="0" rtlCol="0">
            <a:spAutoFit/>
          </a:bodyPr>
          <a:lstStyle/>
          <a:p>
            <a:pPr marL="12700">
              <a:lnSpc>
                <a:spcPct val="100000"/>
              </a:lnSpc>
              <a:spcBef>
                <a:spcPts val="100"/>
              </a:spcBef>
            </a:pPr>
            <a:r>
              <a:rPr sz="1800" b="1" spc="-150" dirty="0">
                <a:latin typeface="Georgia"/>
                <a:cs typeface="Georgia"/>
              </a:rPr>
              <a:t>Read </a:t>
            </a:r>
            <a:r>
              <a:rPr sz="1800" b="1" spc="-90" dirty="0">
                <a:latin typeface="Georgia"/>
                <a:cs typeface="Georgia"/>
              </a:rPr>
              <a:t>file </a:t>
            </a:r>
            <a:r>
              <a:rPr sz="1800" b="1" spc="-95" dirty="0">
                <a:latin typeface="Georgia"/>
                <a:cs typeface="Georgia"/>
              </a:rPr>
              <a:t>line by line </a:t>
            </a:r>
            <a:r>
              <a:rPr sz="1800" b="1" spc="-105" dirty="0">
                <a:latin typeface="Georgia"/>
                <a:cs typeface="Georgia"/>
              </a:rPr>
              <a:t>with </a:t>
            </a:r>
            <a:r>
              <a:rPr sz="1800" b="1" spc="-120" dirty="0">
                <a:latin typeface="Georgia"/>
                <a:cs typeface="Georgia"/>
              </a:rPr>
              <a:t>for</a:t>
            </a:r>
            <a:r>
              <a:rPr sz="1800" b="1" spc="95" dirty="0">
                <a:latin typeface="Georgia"/>
                <a:cs typeface="Georgia"/>
              </a:rPr>
              <a:t> </a:t>
            </a:r>
            <a:r>
              <a:rPr sz="1800" b="1" spc="-110" dirty="0">
                <a:latin typeface="Georgia"/>
                <a:cs typeface="Georgia"/>
              </a:rPr>
              <a:t>loop</a:t>
            </a:r>
            <a:endParaRPr sz="1800">
              <a:latin typeface="Georgia"/>
              <a:cs typeface="Georgia"/>
            </a:endParaRPr>
          </a:p>
          <a:p>
            <a:pPr>
              <a:lnSpc>
                <a:spcPct val="100000"/>
              </a:lnSpc>
              <a:spcBef>
                <a:spcPts val="50"/>
              </a:spcBef>
            </a:pPr>
            <a:endParaRPr sz="1650">
              <a:latin typeface="Times New Roman"/>
              <a:cs typeface="Times New Roman"/>
            </a:endParaRPr>
          </a:p>
          <a:p>
            <a:pPr marL="81915">
              <a:lnSpc>
                <a:spcPct val="100000"/>
              </a:lnSpc>
            </a:pPr>
            <a:r>
              <a:rPr sz="1800" spc="-45" dirty="0">
                <a:latin typeface="Georgia"/>
                <a:cs typeface="Georgia"/>
              </a:rPr>
              <a:t>fo </a:t>
            </a:r>
            <a:r>
              <a:rPr sz="1800" spc="-165" dirty="0">
                <a:latin typeface="Georgia"/>
                <a:cs typeface="Georgia"/>
              </a:rPr>
              <a:t>= </a:t>
            </a:r>
            <a:r>
              <a:rPr sz="1800" spc="-30" dirty="0">
                <a:latin typeface="Georgia"/>
                <a:cs typeface="Georgia"/>
              </a:rPr>
              <a:t>open("test.txt",</a:t>
            </a:r>
            <a:r>
              <a:rPr sz="1800" spc="-160" dirty="0">
                <a:latin typeface="Georgia"/>
                <a:cs typeface="Georgia"/>
              </a:rPr>
              <a:t> </a:t>
            </a:r>
            <a:r>
              <a:rPr sz="1800" spc="-50" dirty="0">
                <a:latin typeface="Georgia"/>
                <a:cs typeface="Georgia"/>
              </a:rPr>
              <a:t>"r+")</a:t>
            </a:r>
            <a:endParaRPr sz="1800">
              <a:latin typeface="Georgia"/>
              <a:cs typeface="Georgia"/>
            </a:endParaRPr>
          </a:p>
          <a:p>
            <a:pPr>
              <a:lnSpc>
                <a:spcPct val="100000"/>
              </a:lnSpc>
              <a:spcBef>
                <a:spcPts val="5"/>
              </a:spcBef>
            </a:pPr>
            <a:endParaRPr sz="2250">
              <a:latin typeface="Times New Roman"/>
              <a:cs typeface="Times New Roman"/>
            </a:endParaRPr>
          </a:p>
          <a:p>
            <a:pPr marL="285115" marR="1183640" indent="-203200">
              <a:lnSpc>
                <a:spcPct val="120000"/>
              </a:lnSpc>
            </a:pPr>
            <a:r>
              <a:rPr sz="1800" spc="-30" dirty="0">
                <a:latin typeface="Georgia"/>
                <a:cs typeface="Georgia"/>
              </a:rPr>
              <a:t>for line </a:t>
            </a:r>
            <a:r>
              <a:rPr sz="1800" spc="-45" dirty="0">
                <a:latin typeface="Georgia"/>
                <a:cs typeface="Georgia"/>
              </a:rPr>
              <a:t>in </a:t>
            </a:r>
            <a:r>
              <a:rPr sz="1800" spc="-60" dirty="0">
                <a:latin typeface="Georgia"/>
                <a:cs typeface="Georgia"/>
              </a:rPr>
              <a:t>fo:  </a:t>
            </a:r>
            <a:r>
              <a:rPr sz="1800" spc="-35" dirty="0">
                <a:latin typeface="Georgia"/>
                <a:cs typeface="Georgia"/>
              </a:rPr>
              <a:t>print(line, </a:t>
            </a:r>
            <a:r>
              <a:rPr sz="1800" spc="-30" dirty="0">
                <a:latin typeface="Georgia"/>
                <a:cs typeface="Georgia"/>
              </a:rPr>
              <a:t>end </a:t>
            </a:r>
            <a:r>
              <a:rPr sz="1800" spc="-165" dirty="0">
                <a:latin typeface="Georgia"/>
                <a:cs typeface="Georgia"/>
              </a:rPr>
              <a:t>=</a:t>
            </a:r>
            <a:r>
              <a:rPr sz="1800" spc="-114" dirty="0">
                <a:latin typeface="Georgia"/>
                <a:cs typeface="Georgia"/>
              </a:rPr>
              <a:t> </a:t>
            </a:r>
            <a:r>
              <a:rPr sz="1800" spc="5" dirty="0">
                <a:latin typeface="Georgia"/>
                <a:cs typeface="Georgia"/>
              </a:rPr>
              <a:t>'\n')</a:t>
            </a:r>
            <a:endParaRPr sz="1800">
              <a:latin typeface="Georgia"/>
              <a:cs typeface="Georgia"/>
            </a:endParaRPr>
          </a:p>
          <a:p>
            <a:pPr marL="81915" marR="1718310">
              <a:lnSpc>
                <a:spcPct val="120000"/>
              </a:lnSpc>
            </a:pPr>
            <a:r>
              <a:rPr sz="1800" spc="-45" dirty="0">
                <a:latin typeface="Georgia"/>
                <a:cs typeface="Georgia"/>
              </a:rPr>
              <a:t># </a:t>
            </a:r>
            <a:r>
              <a:rPr sz="1800" spc="-40" dirty="0">
                <a:latin typeface="Georgia"/>
                <a:cs typeface="Georgia"/>
              </a:rPr>
              <a:t>Close </a:t>
            </a:r>
            <a:r>
              <a:rPr sz="1800" spc="-30" dirty="0">
                <a:latin typeface="Georgia"/>
                <a:cs typeface="Georgia"/>
              </a:rPr>
              <a:t>opend</a:t>
            </a:r>
            <a:r>
              <a:rPr sz="1800" spc="-105" dirty="0">
                <a:latin typeface="Georgia"/>
                <a:cs typeface="Georgia"/>
              </a:rPr>
              <a:t> </a:t>
            </a:r>
            <a:r>
              <a:rPr sz="1800" spc="-25" dirty="0">
                <a:latin typeface="Georgia"/>
                <a:cs typeface="Georgia"/>
              </a:rPr>
              <a:t>file  fo.close()</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6" name="Date Placeholder 5"/>
          <p:cNvSpPr>
            <a:spLocks noGrp="1"/>
          </p:cNvSpPr>
          <p:nvPr>
            <p:ph type="dt" sz="half" idx="10"/>
          </p:nvPr>
        </p:nvSpPr>
        <p:spPr/>
        <p:txBody>
          <a:bodyPr/>
          <a:lstStyle/>
          <a:p>
            <a:fld id="{53269FC6-570C-4682-9179-00BD7323E8CE}"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172</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6678295" cy="279781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a:t>
            </a:r>
            <a:endParaRPr sz="1800">
              <a:latin typeface="Georgia"/>
              <a:cs typeface="Georgia"/>
            </a:endParaRPr>
          </a:p>
          <a:p>
            <a:pPr>
              <a:lnSpc>
                <a:spcPct val="100000"/>
              </a:lnSpc>
              <a:spcBef>
                <a:spcPts val="50"/>
              </a:spcBef>
            </a:pPr>
            <a:endParaRPr sz="1650">
              <a:latin typeface="Times New Roman"/>
              <a:cs typeface="Times New Roman"/>
            </a:endParaRPr>
          </a:p>
          <a:p>
            <a:pPr marL="81915">
              <a:lnSpc>
                <a:spcPct val="100000"/>
              </a:lnSpc>
            </a:pP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35" dirty="0">
                <a:latin typeface="Georgia"/>
                <a:cs typeface="Georgia"/>
              </a:rPr>
              <a:t>append </a:t>
            </a:r>
            <a:r>
              <a:rPr sz="1800" spc="-25" dirty="0">
                <a:latin typeface="Georgia"/>
                <a:cs typeface="Georgia"/>
              </a:rPr>
              <a:t>text </a:t>
            </a:r>
            <a:r>
              <a:rPr sz="1800" spc="-20" dirty="0">
                <a:latin typeface="Georgia"/>
                <a:cs typeface="Georgia"/>
              </a:rPr>
              <a:t>to </a:t>
            </a:r>
            <a:r>
              <a:rPr sz="1800" spc="-30" dirty="0">
                <a:latin typeface="Georgia"/>
                <a:cs typeface="Georgia"/>
              </a:rPr>
              <a:t>a </a:t>
            </a:r>
            <a:r>
              <a:rPr sz="1800" spc="-25" dirty="0">
                <a:latin typeface="Georgia"/>
                <a:cs typeface="Georgia"/>
              </a:rPr>
              <a:t>file </a:t>
            </a:r>
            <a:r>
              <a:rPr sz="1800" spc="-45" dirty="0">
                <a:latin typeface="Georgia"/>
                <a:cs typeface="Georgia"/>
              </a:rPr>
              <a:t>and </a:t>
            </a:r>
            <a:r>
              <a:rPr sz="1800" spc="-30" dirty="0">
                <a:latin typeface="Georgia"/>
                <a:cs typeface="Georgia"/>
              </a:rPr>
              <a:t>display </a:t>
            </a:r>
            <a:r>
              <a:rPr sz="1800" spc="-25" dirty="0">
                <a:latin typeface="Georgia"/>
                <a:cs typeface="Georgia"/>
              </a:rPr>
              <a:t>the</a:t>
            </a:r>
            <a:r>
              <a:rPr sz="1800" spc="-90" dirty="0">
                <a:latin typeface="Georgia"/>
                <a:cs typeface="Georgia"/>
              </a:rPr>
              <a:t> </a:t>
            </a:r>
            <a:r>
              <a:rPr sz="1800" spc="-35" dirty="0">
                <a:latin typeface="Georgia"/>
                <a:cs typeface="Georgia"/>
              </a:rPr>
              <a:t>text.</a:t>
            </a:r>
            <a:endParaRPr sz="1800">
              <a:latin typeface="Georgia"/>
              <a:cs typeface="Georgia"/>
            </a:endParaRPr>
          </a:p>
          <a:p>
            <a:pPr>
              <a:lnSpc>
                <a:spcPct val="100000"/>
              </a:lnSpc>
              <a:spcBef>
                <a:spcPts val="35"/>
              </a:spcBef>
            </a:pPr>
            <a:endParaRPr sz="2600">
              <a:latin typeface="Times New Roman"/>
              <a:cs typeface="Times New Roman"/>
            </a:endParaRPr>
          </a:p>
          <a:p>
            <a:pPr marL="81915">
              <a:lnSpc>
                <a:spcPct val="100000"/>
              </a:lnSpc>
            </a:pPr>
            <a:r>
              <a:rPr sz="1800" spc="-45" dirty="0">
                <a:latin typeface="Georgia"/>
                <a:cs typeface="Georgia"/>
              </a:rPr>
              <a:t>fo </a:t>
            </a:r>
            <a:r>
              <a:rPr sz="1800" spc="-165" dirty="0">
                <a:latin typeface="Georgia"/>
                <a:cs typeface="Georgia"/>
              </a:rPr>
              <a:t>= </a:t>
            </a:r>
            <a:r>
              <a:rPr sz="1800" spc="-30" dirty="0">
                <a:latin typeface="Georgia"/>
                <a:cs typeface="Georgia"/>
              </a:rPr>
              <a:t>open("test.txt",</a:t>
            </a:r>
            <a:r>
              <a:rPr sz="1800" spc="-155" dirty="0">
                <a:latin typeface="Georgia"/>
                <a:cs typeface="Georgia"/>
              </a:rPr>
              <a:t> </a:t>
            </a:r>
            <a:r>
              <a:rPr sz="1800" spc="-40" dirty="0">
                <a:latin typeface="Georgia"/>
                <a:cs typeface="Georgia"/>
              </a:rPr>
              <a:t>"a")</a:t>
            </a:r>
            <a:endParaRPr sz="1800">
              <a:latin typeface="Georgia"/>
              <a:cs typeface="Georgia"/>
            </a:endParaRPr>
          </a:p>
          <a:p>
            <a:pPr>
              <a:lnSpc>
                <a:spcPct val="100000"/>
              </a:lnSpc>
              <a:spcBef>
                <a:spcPts val="5"/>
              </a:spcBef>
            </a:pPr>
            <a:endParaRPr sz="2250">
              <a:latin typeface="Times New Roman"/>
              <a:cs typeface="Times New Roman"/>
            </a:endParaRPr>
          </a:p>
          <a:p>
            <a:pPr marL="81915" marR="3954779">
              <a:lnSpc>
                <a:spcPct val="120000"/>
              </a:lnSpc>
            </a:pPr>
            <a:r>
              <a:rPr sz="1800" spc="-45" dirty="0">
                <a:latin typeface="Georgia"/>
                <a:cs typeface="Georgia"/>
              </a:rPr>
              <a:t>fo.write("Append </a:t>
            </a:r>
            <a:r>
              <a:rPr sz="1800" spc="-25" dirty="0">
                <a:latin typeface="Georgia"/>
                <a:cs typeface="Georgia"/>
              </a:rPr>
              <a:t>the text")  </a:t>
            </a:r>
            <a:r>
              <a:rPr sz="1800" spc="-45" dirty="0">
                <a:latin typeface="Georgia"/>
                <a:cs typeface="Georgia"/>
              </a:rPr>
              <a:t># </a:t>
            </a:r>
            <a:r>
              <a:rPr sz="1800" spc="-40" dirty="0">
                <a:latin typeface="Georgia"/>
                <a:cs typeface="Georgia"/>
              </a:rPr>
              <a:t>Close </a:t>
            </a:r>
            <a:r>
              <a:rPr sz="1800" spc="-30" dirty="0">
                <a:latin typeface="Georgia"/>
                <a:cs typeface="Georgia"/>
              </a:rPr>
              <a:t>opend </a:t>
            </a:r>
            <a:r>
              <a:rPr sz="1800" spc="-25" dirty="0">
                <a:latin typeface="Georgia"/>
                <a:cs typeface="Georgia"/>
              </a:rPr>
              <a:t>file  fo.close()</a:t>
            </a:r>
            <a:endParaRPr sz="18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6" name="Date Placeholder 5"/>
          <p:cNvSpPr>
            <a:spLocks noGrp="1"/>
          </p:cNvSpPr>
          <p:nvPr>
            <p:ph type="dt" sz="half" idx="10"/>
          </p:nvPr>
        </p:nvSpPr>
        <p:spPr/>
        <p:txBody>
          <a:bodyPr/>
          <a:lstStyle/>
          <a:p>
            <a:fld id="{81C6BB7A-BDB8-4F58-A4DB-ABD99A350635}"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173</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7058025" cy="279781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a:t>
            </a:r>
            <a:r>
              <a:rPr sz="1800" b="1" spc="-90" dirty="0">
                <a:latin typeface="Georgia"/>
                <a:cs typeface="Georgia"/>
              </a:rPr>
              <a:t> </a:t>
            </a:r>
            <a:r>
              <a:rPr sz="1800" b="1" spc="-160" dirty="0">
                <a:latin typeface="Georgia"/>
                <a:cs typeface="Georgia"/>
              </a:rPr>
              <a:t>:</a:t>
            </a:r>
            <a:endParaRPr sz="1800">
              <a:latin typeface="Georgia"/>
              <a:cs typeface="Georgia"/>
            </a:endParaRPr>
          </a:p>
          <a:p>
            <a:pPr>
              <a:lnSpc>
                <a:spcPct val="100000"/>
              </a:lnSpc>
              <a:spcBef>
                <a:spcPts val="50"/>
              </a:spcBef>
            </a:pPr>
            <a:endParaRPr sz="1650">
              <a:latin typeface="Times New Roman"/>
              <a:cs typeface="Times New Roman"/>
            </a:endParaRPr>
          </a:p>
          <a:p>
            <a:pPr marL="81915">
              <a:lnSpc>
                <a:spcPct val="100000"/>
              </a:lnSpc>
            </a:pP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read </a:t>
            </a:r>
            <a:r>
              <a:rPr sz="1800" spc="-30" dirty="0">
                <a:latin typeface="Georgia"/>
                <a:cs typeface="Georgia"/>
              </a:rPr>
              <a:t>a </a:t>
            </a:r>
            <a:r>
              <a:rPr sz="1800" spc="-25" dirty="0">
                <a:latin typeface="Georgia"/>
                <a:cs typeface="Georgia"/>
              </a:rPr>
              <a:t>file </a:t>
            </a:r>
            <a:r>
              <a:rPr sz="1800" spc="-30" dirty="0">
                <a:latin typeface="Georgia"/>
                <a:cs typeface="Georgia"/>
              </a:rPr>
              <a:t>line </a:t>
            </a:r>
            <a:r>
              <a:rPr sz="1800" spc="-20" dirty="0">
                <a:latin typeface="Georgia"/>
                <a:cs typeface="Georgia"/>
              </a:rPr>
              <a:t>by </a:t>
            </a:r>
            <a:r>
              <a:rPr sz="1800" spc="-30" dirty="0">
                <a:latin typeface="Georgia"/>
                <a:cs typeface="Georgia"/>
              </a:rPr>
              <a:t>line </a:t>
            </a:r>
            <a:r>
              <a:rPr sz="1800" spc="-15" dirty="0">
                <a:latin typeface="Georgia"/>
                <a:cs typeface="Georgia"/>
              </a:rPr>
              <a:t>store </a:t>
            </a:r>
            <a:r>
              <a:rPr sz="1800" spc="-20" dirty="0">
                <a:latin typeface="Georgia"/>
                <a:cs typeface="Georgia"/>
              </a:rPr>
              <a:t>it </a:t>
            </a:r>
            <a:r>
              <a:rPr sz="1800" spc="-30" dirty="0">
                <a:latin typeface="Georgia"/>
                <a:cs typeface="Georgia"/>
              </a:rPr>
              <a:t>into a</a:t>
            </a:r>
            <a:r>
              <a:rPr sz="1800" spc="-200" dirty="0">
                <a:latin typeface="Georgia"/>
                <a:cs typeface="Georgia"/>
              </a:rPr>
              <a:t> </a:t>
            </a:r>
            <a:r>
              <a:rPr sz="1800" spc="-30" dirty="0">
                <a:latin typeface="Georgia"/>
                <a:cs typeface="Georgia"/>
              </a:rPr>
              <a:t>variable.</a:t>
            </a:r>
            <a:endParaRPr sz="1800">
              <a:latin typeface="Georgia"/>
              <a:cs typeface="Georgia"/>
            </a:endParaRPr>
          </a:p>
          <a:p>
            <a:pPr>
              <a:lnSpc>
                <a:spcPct val="100000"/>
              </a:lnSpc>
              <a:spcBef>
                <a:spcPts val="35"/>
              </a:spcBef>
            </a:pPr>
            <a:endParaRPr sz="2600">
              <a:latin typeface="Times New Roman"/>
              <a:cs typeface="Times New Roman"/>
            </a:endParaRPr>
          </a:p>
          <a:p>
            <a:pPr marL="81915">
              <a:lnSpc>
                <a:spcPct val="100000"/>
              </a:lnSpc>
            </a:pPr>
            <a:r>
              <a:rPr sz="1800" spc="-30" dirty="0">
                <a:latin typeface="Georgia"/>
                <a:cs typeface="Georgia"/>
              </a:rPr>
              <a:t>def</a:t>
            </a:r>
            <a:r>
              <a:rPr sz="1800" spc="-35" dirty="0">
                <a:latin typeface="Georgia"/>
                <a:cs typeface="Georgia"/>
              </a:rPr>
              <a:t> </a:t>
            </a:r>
            <a:r>
              <a:rPr sz="1800" spc="-60" dirty="0">
                <a:latin typeface="Georgia"/>
                <a:cs typeface="Georgia"/>
              </a:rPr>
              <a:t>file_read(fname):</a:t>
            </a:r>
            <a:endParaRPr sz="1800">
              <a:latin typeface="Georgia"/>
              <a:cs typeface="Georgia"/>
            </a:endParaRPr>
          </a:p>
          <a:p>
            <a:pPr marL="894715" marR="3390265" indent="-405765">
              <a:lnSpc>
                <a:spcPct val="120000"/>
              </a:lnSpc>
            </a:pPr>
            <a:r>
              <a:rPr sz="1800" spc="-10" dirty="0">
                <a:latin typeface="Georgia"/>
                <a:cs typeface="Georgia"/>
              </a:rPr>
              <a:t>with </a:t>
            </a:r>
            <a:r>
              <a:rPr sz="1800" spc="-30" dirty="0">
                <a:latin typeface="Georgia"/>
                <a:cs typeface="Georgia"/>
              </a:rPr>
              <a:t>open </a:t>
            </a:r>
            <a:r>
              <a:rPr sz="1800" spc="-50" dirty="0">
                <a:latin typeface="Georgia"/>
                <a:cs typeface="Georgia"/>
              </a:rPr>
              <a:t>(fname, </a:t>
            </a:r>
            <a:r>
              <a:rPr sz="1800" spc="-20" dirty="0">
                <a:latin typeface="Georgia"/>
                <a:cs typeface="Georgia"/>
              </a:rPr>
              <a:t>"r") as </a:t>
            </a:r>
            <a:r>
              <a:rPr sz="1800" spc="-40" dirty="0">
                <a:latin typeface="Georgia"/>
                <a:cs typeface="Georgia"/>
              </a:rPr>
              <a:t>myfile:  </a:t>
            </a:r>
            <a:r>
              <a:rPr sz="1800" spc="-35" dirty="0">
                <a:latin typeface="Georgia"/>
                <a:cs typeface="Georgia"/>
              </a:rPr>
              <a:t>data=myfile.readlines()  </a:t>
            </a:r>
            <a:r>
              <a:rPr sz="1800" spc="-25" dirty="0">
                <a:latin typeface="Georgia"/>
                <a:cs typeface="Georgia"/>
              </a:rPr>
              <a:t>print(data)</a:t>
            </a:r>
            <a:endParaRPr sz="1800">
              <a:latin typeface="Georgia"/>
              <a:cs typeface="Georgia"/>
            </a:endParaRPr>
          </a:p>
          <a:p>
            <a:pPr marL="81915">
              <a:lnSpc>
                <a:spcPct val="100000"/>
              </a:lnSpc>
              <a:spcBef>
                <a:spcPts val="434"/>
              </a:spcBef>
            </a:pPr>
            <a:r>
              <a:rPr sz="1800" spc="-40" dirty="0">
                <a:latin typeface="Georgia"/>
                <a:cs typeface="Georgia"/>
              </a:rPr>
              <a:t>file_read('test.txt')</a:t>
            </a:r>
            <a:endParaRPr sz="1800">
              <a:latin typeface="Georgia"/>
              <a:cs typeface="Georgia"/>
            </a:endParaRPr>
          </a:p>
        </p:txBody>
      </p:sp>
      <p:sp>
        <p:nvSpPr>
          <p:cNvPr id="8" name="object 2"/>
          <p:cNvSpPr txBox="1"/>
          <p:nvPr/>
        </p:nvSpPr>
        <p:spPr>
          <a:xfrm>
            <a:off x="7852409" y="5603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46EE95F-4EB0-4F40-8DF5-6CBA005D4564}"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174</a:t>
            </a:fld>
            <a:endParaRPr lang="en-US"/>
          </a:p>
        </p:txBody>
      </p:sp>
      <p:sp>
        <p:nvSpPr>
          <p:cNvPr id="3" name="object 3"/>
          <p:cNvSpPr txBox="1"/>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20" dirty="0">
                <a:latin typeface="Georgia"/>
                <a:cs typeface="Georgia"/>
              </a:rPr>
              <a:t>Files</a:t>
            </a:r>
            <a:r>
              <a:rPr sz="2000" b="1" spc="-135" dirty="0">
                <a:latin typeface="Georgia"/>
                <a:cs typeface="Georgia"/>
              </a:rPr>
              <a:t> </a:t>
            </a:r>
            <a:r>
              <a:rPr sz="2000" b="1" spc="-130" dirty="0">
                <a:latin typeface="Georgia"/>
                <a:cs typeface="Georgia"/>
              </a:rPr>
              <a:t>I/O</a:t>
            </a:r>
            <a:endParaRPr sz="2000">
              <a:latin typeface="Georgia"/>
              <a:cs typeface="Georgia"/>
            </a:endParaRPr>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6697980" cy="213868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a:t>
            </a:r>
            <a:r>
              <a:rPr sz="1800" b="1" spc="-90" dirty="0">
                <a:latin typeface="Georgia"/>
                <a:cs typeface="Georgia"/>
              </a:rPr>
              <a:t> </a:t>
            </a:r>
            <a:r>
              <a:rPr sz="1800" b="1" spc="-160" dirty="0">
                <a:latin typeface="Georgia"/>
                <a:cs typeface="Georgia"/>
              </a:rPr>
              <a:t>:</a:t>
            </a:r>
            <a:endParaRPr sz="1800">
              <a:latin typeface="Georgia"/>
              <a:cs typeface="Georgia"/>
            </a:endParaRPr>
          </a:p>
          <a:p>
            <a:pPr>
              <a:lnSpc>
                <a:spcPct val="100000"/>
              </a:lnSpc>
              <a:spcBef>
                <a:spcPts val="50"/>
              </a:spcBef>
            </a:pPr>
            <a:endParaRPr sz="1650">
              <a:latin typeface="Times New Roman"/>
              <a:cs typeface="Times New Roman"/>
            </a:endParaRPr>
          </a:p>
          <a:p>
            <a:pPr marL="132715">
              <a:lnSpc>
                <a:spcPct val="100000"/>
              </a:lnSpc>
            </a:pP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copy the </a:t>
            </a:r>
            <a:r>
              <a:rPr sz="1800" spc="-25" dirty="0">
                <a:latin typeface="Georgia"/>
                <a:cs typeface="Georgia"/>
              </a:rPr>
              <a:t>contents </a:t>
            </a:r>
            <a:r>
              <a:rPr sz="1800" spc="-30" dirty="0">
                <a:latin typeface="Georgia"/>
                <a:cs typeface="Georgia"/>
              </a:rPr>
              <a:t>of a </a:t>
            </a:r>
            <a:r>
              <a:rPr sz="1800" spc="-25" dirty="0">
                <a:latin typeface="Georgia"/>
                <a:cs typeface="Georgia"/>
              </a:rPr>
              <a:t>file to another</a:t>
            </a:r>
            <a:r>
              <a:rPr sz="1800" spc="-185" dirty="0">
                <a:latin typeface="Georgia"/>
                <a:cs typeface="Georgia"/>
              </a:rPr>
              <a:t> </a:t>
            </a:r>
            <a:r>
              <a:rPr sz="1800" spc="-25" dirty="0">
                <a:latin typeface="Georgia"/>
                <a:cs typeface="Georgia"/>
              </a:rPr>
              <a:t>file</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10"/>
              </a:spcBef>
            </a:pPr>
            <a:endParaRPr sz="2400">
              <a:latin typeface="Times New Roman"/>
              <a:cs typeface="Times New Roman"/>
            </a:endParaRPr>
          </a:p>
          <a:p>
            <a:pPr marL="81915" marR="3983990">
              <a:lnSpc>
                <a:spcPct val="120000"/>
              </a:lnSpc>
            </a:pPr>
            <a:r>
              <a:rPr sz="1800" spc="-45" dirty="0">
                <a:latin typeface="Georgia"/>
                <a:cs typeface="Georgia"/>
              </a:rPr>
              <a:t>from </a:t>
            </a:r>
            <a:r>
              <a:rPr sz="1800" spc="-30" dirty="0">
                <a:latin typeface="Georgia"/>
                <a:cs typeface="Georgia"/>
              </a:rPr>
              <a:t>shutil import</a:t>
            </a:r>
            <a:r>
              <a:rPr sz="1800" spc="-85" dirty="0">
                <a:latin typeface="Georgia"/>
                <a:cs typeface="Georgia"/>
              </a:rPr>
              <a:t> </a:t>
            </a:r>
            <a:r>
              <a:rPr sz="1800" spc="-20" dirty="0">
                <a:latin typeface="Georgia"/>
                <a:cs typeface="Georgia"/>
              </a:rPr>
              <a:t>copyfile  copyfile('test.txt',</a:t>
            </a:r>
            <a:r>
              <a:rPr sz="1800" spc="-85" dirty="0">
                <a:latin typeface="Georgia"/>
                <a:cs typeface="Georgia"/>
              </a:rPr>
              <a:t> </a:t>
            </a:r>
            <a:r>
              <a:rPr sz="1800" spc="-20" dirty="0">
                <a:latin typeface="Georgia"/>
                <a:cs typeface="Georgia"/>
              </a:rPr>
              <a:t>'abc.txt')</a:t>
            </a:r>
            <a:endParaRPr sz="1800">
              <a:latin typeface="Georgia"/>
              <a:cs typeface="Georgia"/>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1FFFE01-8717-4C48-B216-CEE98BD8DD59}"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175</a:t>
            </a:fld>
            <a:endParaRPr lang="en-US"/>
          </a:p>
        </p:txBody>
      </p:sp>
      <p:sp>
        <p:nvSpPr>
          <p:cNvPr id="3" name="object 3"/>
          <p:cNvSpPr txBox="1"/>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20" dirty="0">
                <a:latin typeface="Georgia"/>
                <a:cs typeface="Georgia"/>
              </a:rPr>
              <a:t>Files</a:t>
            </a:r>
            <a:r>
              <a:rPr sz="2000" b="1" spc="-135" dirty="0">
                <a:latin typeface="Georgia"/>
                <a:cs typeface="Georgia"/>
              </a:rPr>
              <a:t> </a:t>
            </a:r>
            <a:r>
              <a:rPr sz="2000" b="1" spc="-130" dirty="0">
                <a:latin typeface="Georgia"/>
                <a:cs typeface="Georgia"/>
              </a:rPr>
              <a:t>I/O</a:t>
            </a:r>
            <a:endParaRPr sz="2000">
              <a:latin typeface="Georgia"/>
              <a:cs typeface="Georgia"/>
            </a:endParaRPr>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5645150" cy="2468245"/>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Georgia"/>
                <a:cs typeface="Georgia"/>
              </a:rPr>
              <a:t>Exercise</a:t>
            </a:r>
            <a:r>
              <a:rPr sz="1800" b="1" spc="-90" dirty="0">
                <a:latin typeface="Georgia"/>
                <a:cs typeface="Georgia"/>
              </a:rPr>
              <a:t> </a:t>
            </a:r>
            <a:r>
              <a:rPr sz="1800" b="1" spc="5" dirty="0">
                <a:latin typeface="Georgia"/>
                <a:cs typeface="Georgia"/>
              </a:rPr>
              <a:t>1:</a:t>
            </a:r>
            <a:endParaRPr sz="1800">
              <a:latin typeface="Georgia"/>
              <a:cs typeface="Georgia"/>
            </a:endParaRPr>
          </a:p>
          <a:p>
            <a:pPr>
              <a:lnSpc>
                <a:spcPct val="100000"/>
              </a:lnSpc>
              <a:spcBef>
                <a:spcPts val="50"/>
              </a:spcBef>
            </a:pPr>
            <a:endParaRPr sz="1650">
              <a:latin typeface="Times New Roman"/>
              <a:cs typeface="Times New Roman"/>
            </a:endParaRPr>
          </a:p>
          <a:p>
            <a:pPr marL="81915">
              <a:lnSpc>
                <a:spcPct val="100000"/>
              </a:lnSpc>
            </a:pP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15" dirty="0">
                <a:latin typeface="Georgia"/>
                <a:cs typeface="Georgia"/>
              </a:rPr>
              <a:t>assess </a:t>
            </a:r>
            <a:r>
              <a:rPr sz="1800" spc="-35" dirty="0">
                <a:latin typeface="Georgia"/>
                <a:cs typeface="Georgia"/>
              </a:rPr>
              <a:t>if </a:t>
            </a:r>
            <a:r>
              <a:rPr sz="1800" spc="-30" dirty="0">
                <a:latin typeface="Georgia"/>
                <a:cs typeface="Georgia"/>
              </a:rPr>
              <a:t>a </a:t>
            </a:r>
            <a:r>
              <a:rPr sz="1800" spc="-25" dirty="0">
                <a:latin typeface="Georgia"/>
                <a:cs typeface="Georgia"/>
              </a:rPr>
              <a:t>file </a:t>
            </a:r>
            <a:r>
              <a:rPr sz="1800" spc="-20" dirty="0">
                <a:latin typeface="Georgia"/>
                <a:cs typeface="Georgia"/>
              </a:rPr>
              <a:t>is closed </a:t>
            </a:r>
            <a:r>
              <a:rPr sz="1800" spc="-5" dirty="0">
                <a:latin typeface="Georgia"/>
                <a:cs typeface="Georgia"/>
              </a:rPr>
              <a:t>or</a:t>
            </a:r>
            <a:r>
              <a:rPr sz="1800" spc="-95" dirty="0">
                <a:latin typeface="Georgia"/>
                <a:cs typeface="Georgia"/>
              </a:rPr>
              <a:t> </a:t>
            </a:r>
            <a:r>
              <a:rPr sz="1800" spc="-45" dirty="0">
                <a:latin typeface="Georgia"/>
                <a:cs typeface="Georgia"/>
              </a:rPr>
              <a:t>not.</a:t>
            </a:r>
            <a:endParaRPr sz="1800">
              <a:latin typeface="Georgia"/>
              <a:cs typeface="Georgia"/>
            </a:endParaRPr>
          </a:p>
          <a:p>
            <a:pPr>
              <a:lnSpc>
                <a:spcPct val="100000"/>
              </a:lnSpc>
              <a:spcBef>
                <a:spcPts val="5"/>
              </a:spcBef>
            </a:pPr>
            <a:endParaRPr sz="2250">
              <a:latin typeface="Times New Roman"/>
              <a:cs typeface="Times New Roman"/>
            </a:endParaRPr>
          </a:p>
          <a:p>
            <a:pPr marL="81915" marR="3545840" indent="50165">
              <a:lnSpc>
                <a:spcPct val="120000"/>
              </a:lnSpc>
            </a:pPr>
            <a:r>
              <a:rPr sz="1800" spc="-45" dirty="0">
                <a:latin typeface="Georgia"/>
                <a:cs typeface="Georgia"/>
              </a:rPr>
              <a:t>f </a:t>
            </a:r>
            <a:r>
              <a:rPr sz="1800" spc="-165" dirty="0">
                <a:latin typeface="Georgia"/>
                <a:cs typeface="Georgia"/>
              </a:rPr>
              <a:t>= </a:t>
            </a:r>
            <a:r>
              <a:rPr sz="1800" spc="-25" dirty="0">
                <a:latin typeface="Georgia"/>
                <a:cs typeface="Georgia"/>
              </a:rPr>
              <a:t>open('abc.txt','r')  print(f.closed)  f.close()  print(f.closed)</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6" name="Date Placeholder 5"/>
          <p:cNvSpPr>
            <a:spLocks noGrp="1"/>
          </p:cNvSpPr>
          <p:nvPr>
            <p:ph type="dt" sz="half" idx="10"/>
          </p:nvPr>
        </p:nvSpPr>
        <p:spPr/>
        <p:txBody>
          <a:bodyPr/>
          <a:lstStyle/>
          <a:p>
            <a:fld id="{385ADF28-449E-48B4-9AC8-FE828E0ECF4A}"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176</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8069580" cy="1699895"/>
          </a:xfrm>
          <a:prstGeom prst="rect">
            <a:avLst/>
          </a:prstGeom>
        </p:spPr>
        <p:txBody>
          <a:bodyPr vert="horz" wrap="square" lIns="0" tIns="12700" rIns="0" bIns="0" rtlCol="0">
            <a:spAutoFit/>
          </a:bodyPr>
          <a:lstStyle/>
          <a:p>
            <a:pPr marL="12700">
              <a:lnSpc>
                <a:spcPct val="100000"/>
              </a:lnSpc>
              <a:spcBef>
                <a:spcPts val="100"/>
              </a:spcBef>
            </a:pPr>
            <a:r>
              <a:rPr sz="1800" b="1" spc="-114" dirty="0">
                <a:latin typeface="Georgia"/>
                <a:cs typeface="Georgia"/>
              </a:rPr>
              <a:t>File</a:t>
            </a:r>
            <a:r>
              <a:rPr sz="1800" b="1" spc="-90" dirty="0">
                <a:latin typeface="Georgia"/>
                <a:cs typeface="Georgia"/>
              </a:rPr>
              <a:t> </a:t>
            </a:r>
            <a:r>
              <a:rPr sz="1800" b="1" spc="-114" dirty="0">
                <a:latin typeface="Georgia"/>
                <a:cs typeface="Georgia"/>
              </a:rPr>
              <a:t>Positions</a:t>
            </a:r>
            <a:endParaRPr sz="1800">
              <a:latin typeface="Georgia"/>
              <a:cs typeface="Georgia"/>
            </a:endParaRPr>
          </a:p>
          <a:p>
            <a:pPr>
              <a:lnSpc>
                <a:spcPct val="100000"/>
              </a:lnSpc>
              <a:spcBef>
                <a:spcPts val="50"/>
              </a:spcBef>
            </a:pPr>
            <a:endParaRPr sz="1650">
              <a:latin typeface="Times New Roman"/>
              <a:cs typeface="Times New Roman"/>
            </a:endParaRPr>
          </a:p>
          <a:p>
            <a:pPr marL="424815" marR="506095" indent="-342900">
              <a:lnSpc>
                <a:spcPct val="100000"/>
              </a:lnSpc>
              <a:buFont typeface="Arial"/>
              <a:buChar char="•"/>
              <a:tabLst>
                <a:tab pos="424815" algn="l"/>
                <a:tab pos="425450" algn="l"/>
              </a:tabLst>
            </a:pPr>
            <a:r>
              <a:rPr sz="1800" b="1" spc="-75" dirty="0">
                <a:latin typeface="Georgia"/>
                <a:cs typeface="Georgia"/>
              </a:rPr>
              <a:t>tell() </a:t>
            </a:r>
            <a:r>
              <a:rPr sz="1800" b="1" spc="-130" dirty="0">
                <a:latin typeface="Georgia"/>
                <a:cs typeface="Georgia"/>
              </a:rPr>
              <a:t>method </a:t>
            </a:r>
            <a:r>
              <a:rPr sz="1800" b="1" spc="-160" dirty="0">
                <a:latin typeface="Georgia"/>
                <a:cs typeface="Georgia"/>
              </a:rPr>
              <a:t>: </a:t>
            </a:r>
            <a:r>
              <a:rPr sz="1800" spc="-45" dirty="0">
                <a:latin typeface="Georgia"/>
                <a:cs typeface="Georgia"/>
              </a:rPr>
              <a:t>Returns </a:t>
            </a:r>
            <a:r>
              <a:rPr sz="1800" spc="-25" dirty="0">
                <a:latin typeface="Georgia"/>
                <a:cs typeface="Georgia"/>
              </a:rPr>
              <a:t>the current </a:t>
            </a:r>
            <a:r>
              <a:rPr sz="1800" spc="-30" dirty="0">
                <a:latin typeface="Georgia"/>
                <a:cs typeface="Georgia"/>
              </a:rPr>
              <a:t>position </a:t>
            </a:r>
            <a:r>
              <a:rPr sz="1800" spc="-25" dirty="0">
                <a:latin typeface="Georgia"/>
                <a:cs typeface="Georgia"/>
              </a:rPr>
              <a:t>within the file (in </a:t>
            </a:r>
            <a:r>
              <a:rPr sz="1800" spc="-40" dirty="0">
                <a:latin typeface="Georgia"/>
                <a:cs typeface="Georgia"/>
              </a:rPr>
              <a:t>number </a:t>
            </a:r>
            <a:r>
              <a:rPr sz="1800" spc="-30" dirty="0">
                <a:latin typeface="Georgia"/>
                <a:cs typeface="Georgia"/>
              </a:rPr>
              <a:t>of  bytes.</a:t>
            </a:r>
            <a:endParaRPr sz="1800">
              <a:latin typeface="Georgia"/>
              <a:cs typeface="Georgia"/>
            </a:endParaRPr>
          </a:p>
          <a:p>
            <a:pPr marL="475615" indent="-393700">
              <a:lnSpc>
                <a:spcPct val="100000"/>
              </a:lnSpc>
              <a:spcBef>
                <a:spcPts val="434"/>
              </a:spcBef>
              <a:buFont typeface="Arial"/>
              <a:buChar char="•"/>
              <a:tabLst>
                <a:tab pos="475615" algn="l"/>
                <a:tab pos="476250" algn="l"/>
              </a:tabLst>
            </a:pPr>
            <a:r>
              <a:rPr sz="1800" b="1" spc="-95" dirty="0">
                <a:latin typeface="Georgia"/>
                <a:cs typeface="Georgia"/>
              </a:rPr>
              <a:t>seek(offset, </a:t>
            </a:r>
            <a:r>
              <a:rPr sz="1800" b="1" spc="-175" dirty="0">
                <a:latin typeface="Georgia"/>
                <a:cs typeface="Georgia"/>
              </a:rPr>
              <a:t>from_what) </a:t>
            </a:r>
            <a:r>
              <a:rPr sz="1800" b="1" spc="-130" dirty="0">
                <a:latin typeface="Georgia"/>
                <a:cs typeface="Georgia"/>
              </a:rPr>
              <a:t>method </a:t>
            </a:r>
            <a:r>
              <a:rPr sz="1800" b="1" spc="-160" dirty="0">
                <a:latin typeface="Georgia"/>
                <a:cs typeface="Georgia"/>
              </a:rPr>
              <a:t>: </a:t>
            </a:r>
            <a:r>
              <a:rPr sz="1800" spc="-25" dirty="0">
                <a:latin typeface="Georgia"/>
                <a:cs typeface="Georgia"/>
              </a:rPr>
              <a:t>offset </a:t>
            </a:r>
            <a:r>
              <a:rPr sz="1800" spc="-40" dirty="0">
                <a:latin typeface="Georgia"/>
                <a:cs typeface="Georgia"/>
              </a:rPr>
              <a:t>means </a:t>
            </a:r>
            <a:r>
              <a:rPr sz="1800" spc="-5" dirty="0">
                <a:latin typeface="Georgia"/>
                <a:cs typeface="Georgia"/>
              </a:rPr>
              <a:t>how </a:t>
            </a:r>
            <a:r>
              <a:rPr sz="1800" spc="-50" dirty="0">
                <a:latin typeface="Georgia"/>
                <a:cs typeface="Georgia"/>
              </a:rPr>
              <a:t>many </a:t>
            </a:r>
            <a:r>
              <a:rPr sz="1800" spc="-25" dirty="0">
                <a:latin typeface="Georgia"/>
                <a:cs typeface="Georgia"/>
              </a:rPr>
              <a:t>positions you</a:t>
            </a:r>
            <a:r>
              <a:rPr sz="1800" spc="165" dirty="0">
                <a:latin typeface="Georgia"/>
                <a:cs typeface="Georgia"/>
              </a:rPr>
              <a:t> </a:t>
            </a:r>
            <a:r>
              <a:rPr sz="1800" spc="-5" dirty="0">
                <a:latin typeface="Georgia"/>
                <a:cs typeface="Georgia"/>
              </a:rPr>
              <a:t>will</a:t>
            </a:r>
            <a:endParaRPr sz="1800">
              <a:latin typeface="Georgia"/>
              <a:cs typeface="Georgia"/>
            </a:endParaRPr>
          </a:p>
          <a:p>
            <a:pPr marL="424815">
              <a:lnSpc>
                <a:spcPct val="100000"/>
              </a:lnSpc>
            </a:pPr>
            <a:r>
              <a:rPr sz="1800" spc="-50" dirty="0">
                <a:latin typeface="Georgia"/>
                <a:cs typeface="Georgia"/>
              </a:rPr>
              <a:t>move; </a:t>
            </a:r>
            <a:r>
              <a:rPr sz="1800" spc="-80" dirty="0">
                <a:latin typeface="Georgia"/>
                <a:cs typeface="Georgia"/>
              </a:rPr>
              <a:t>from_what </a:t>
            </a:r>
            <a:r>
              <a:rPr sz="1800" spc="-25" dirty="0">
                <a:latin typeface="Georgia"/>
                <a:cs typeface="Georgia"/>
              </a:rPr>
              <a:t>defines </a:t>
            </a:r>
            <a:r>
              <a:rPr sz="1800" spc="-15" dirty="0">
                <a:latin typeface="Georgia"/>
                <a:cs typeface="Georgia"/>
              </a:rPr>
              <a:t>your </a:t>
            </a:r>
            <a:r>
              <a:rPr sz="1800" spc="-35" dirty="0">
                <a:latin typeface="Georgia"/>
                <a:cs typeface="Georgia"/>
              </a:rPr>
              <a:t>point </a:t>
            </a:r>
            <a:r>
              <a:rPr sz="1800" spc="-30" dirty="0">
                <a:latin typeface="Georgia"/>
                <a:cs typeface="Georgia"/>
              </a:rPr>
              <a:t>of</a:t>
            </a:r>
            <a:r>
              <a:rPr sz="1800" spc="-55" dirty="0">
                <a:latin typeface="Georgia"/>
                <a:cs typeface="Georgia"/>
              </a:rPr>
              <a:t> </a:t>
            </a:r>
            <a:r>
              <a:rPr sz="1800" spc="-25" dirty="0">
                <a:latin typeface="Georgia"/>
                <a:cs typeface="Georgia"/>
              </a:rPr>
              <a:t>reference:</a:t>
            </a:r>
            <a:endParaRPr sz="18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167D0F4-698B-4735-B827-C3481F188086}"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177</a:t>
            </a:fld>
            <a:endParaRPr lang="en-US"/>
          </a:p>
        </p:txBody>
      </p:sp>
      <p:sp>
        <p:nvSpPr>
          <p:cNvPr id="3" name="object 3"/>
          <p:cNvSpPr txBox="1"/>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20" dirty="0">
                <a:latin typeface="Georgia"/>
                <a:cs typeface="Georgia"/>
              </a:rPr>
              <a:t>Files</a:t>
            </a:r>
            <a:r>
              <a:rPr sz="2000" b="1" spc="-135" dirty="0">
                <a:latin typeface="Georgia"/>
                <a:cs typeface="Georgia"/>
              </a:rPr>
              <a:t> </a:t>
            </a:r>
            <a:r>
              <a:rPr sz="2000" b="1" spc="-130" dirty="0">
                <a:latin typeface="Georgia"/>
                <a:cs typeface="Georgia"/>
              </a:rPr>
              <a:t>I/O</a:t>
            </a:r>
            <a:endParaRPr sz="2000">
              <a:latin typeface="Georgia"/>
              <a:cs typeface="Georgia"/>
            </a:endParaRPr>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3570604" cy="2840990"/>
          </a:xfrm>
          <a:prstGeom prst="rect">
            <a:avLst/>
          </a:prstGeom>
        </p:spPr>
        <p:txBody>
          <a:bodyPr vert="horz" wrap="square" lIns="0" tIns="12700" rIns="0" bIns="0" rtlCol="0">
            <a:spAutoFit/>
          </a:bodyPr>
          <a:lstStyle/>
          <a:p>
            <a:pPr marL="12700">
              <a:lnSpc>
                <a:spcPct val="100000"/>
              </a:lnSpc>
              <a:spcBef>
                <a:spcPts val="100"/>
              </a:spcBef>
            </a:pPr>
            <a:r>
              <a:rPr sz="1800" b="1" spc="-114" dirty="0">
                <a:latin typeface="Georgia"/>
                <a:cs typeface="Georgia"/>
              </a:rPr>
              <a:t>File</a:t>
            </a:r>
            <a:r>
              <a:rPr sz="1800" b="1" spc="-90" dirty="0">
                <a:latin typeface="Georgia"/>
                <a:cs typeface="Georgia"/>
              </a:rPr>
              <a:t> </a:t>
            </a:r>
            <a:r>
              <a:rPr sz="1800" b="1" spc="-114" dirty="0">
                <a:latin typeface="Georgia"/>
                <a:cs typeface="Georgia"/>
              </a:rPr>
              <a:t>Positions</a:t>
            </a:r>
            <a:endParaRPr sz="1800">
              <a:latin typeface="Georgia"/>
              <a:cs typeface="Georgia"/>
            </a:endParaRPr>
          </a:p>
          <a:p>
            <a:pPr>
              <a:lnSpc>
                <a:spcPct val="100000"/>
              </a:lnSpc>
            </a:pPr>
            <a:endParaRPr sz="1700">
              <a:latin typeface="Times New Roman"/>
              <a:cs typeface="Times New Roman"/>
            </a:endParaRPr>
          </a:p>
          <a:p>
            <a:pPr marL="81915">
              <a:lnSpc>
                <a:spcPct val="100000"/>
              </a:lnSpc>
            </a:pPr>
            <a:r>
              <a:rPr sz="1600" spc="-45" dirty="0">
                <a:latin typeface="Georgia"/>
                <a:cs typeface="Georgia"/>
              </a:rPr>
              <a:t># </a:t>
            </a:r>
            <a:r>
              <a:rPr sz="1600" spc="-60" dirty="0">
                <a:latin typeface="Georgia"/>
                <a:cs typeface="Georgia"/>
              </a:rPr>
              <a:t>Open </a:t>
            </a:r>
            <a:r>
              <a:rPr sz="1600" spc="-30" dirty="0">
                <a:latin typeface="Georgia"/>
                <a:cs typeface="Georgia"/>
              </a:rPr>
              <a:t>a</a:t>
            </a:r>
            <a:r>
              <a:rPr sz="1600" spc="-15" dirty="0">
                <a:latin typeface="Georgia"/>
                <a:cs typeface="Georgia"/>
              </a:rPr>
              <a:t> </a:t>
            </a:r>
            <a:r>
              <a:rPr sz="1600" spc="-25" dirty="0">
                <a:latin typeface="Georgia"/>
                <a:cs typeface="Georgia"/>
              </a:rPr>
              <a:t>file</a:t>
            </a:r>
            <a:endParaRPr sz="1600">
              <a:latin typeface="Georgia"/>
              <a:cs typeface="Georgia"/>
            </a:endParaRPr>
          </a:p>
          <a:p>
            <a:pPr marL="81915">
              <a:lnSpc>
                <a:spcPct val="100000"/>
              </a:lnSpc>
              <a:spcBef>
                <a:spcPts val="385"/>
              </a:spcBef>
            </a:pPr>
            <a:r>
              <a:rPr sz="1600" spc="-45" dirty="0">
                <a:latin typeface="Georgia"/>
                <a:cs typeface="Georgia"/>
              </a:rPr>
              <a:t>fo </a:t>
            </a:r>
            <a:r>
              <a:rPr sz="1600" spc="-150" dirty="0">
                <a:latin typeface="Georgia"/>
                <a:cs typeface="Georgia"/>
              </a:rPr>
              <a:t>= </a:t>
            </a:r>
            <a:r>
              <a:rPr sz="1600" spc="-35" dirty="0">
                <a:latin typeface="Georgia"/>
                <a:cs typeface="Georgia"/>
              </a:rPr>
              <a:t>open("test.txt",</a:t>
            </a:r>
            <a:r>
              <a:rPr sz="1600" spc="-165" dirty="0">
                <a:latin typeface="Georgia"/>
                <a:cs typeface="Georgia"/>
              </a:rPr>
              <a:t> </a:t>
            </a:r>
            <a:r>
              <a:rPr sz="1600" spc="-45" dirty="0">
                <a:latin typeface="Georgia"/>
                <a:cs typeface="Georgia"/>
              </a:rPr>
              <a:t>"r+")</a:t>
            </a:r>
            <a:endParaRPr sz="1600">
              <a:latin typeface="Georgia"/>
              <a:cs typeface="Georgia"/>
            </a:endParaRPr>
          </a:p>
          <a:p>
            <a:pPr marL="81915">
              <a:lnSpc>
                <a:spcPct val="100000"/>
              </a:lnSpc>
              <a:spcBef>
                <a:spcPts val="385"/>
              </a:spcBef>
            </a:pPr>
            <a:r>
              <a:rPr sz="1600" spc="-5" dirty="0">
                <a:latin typeface="Georgia"/>
                <a:cs typeface="Georgia"/>
              </a:rPr>
              <a:t>str </a:t>
            </a:r>
            <a:r>
              <a:rPr sz="1600" spc="-145" dirty="0">
                <a:latin typeface="Georgia"/>
                <a:cs typeface="Georgia"/>
              </a:rPr>
              <a:t>=</a:t>
            </a:r>
            <a:r>
              <a:rPr sz="1600" spc="-70" dirty="0">
                <a:latin typeface="Georgia"/>
                <a:cs typeface="Georgia"/>
              </a:rPr>
              <a:t> </a:t>
            </a:r>
            <a:r>
              <a:rPr sz="1600" spc="-20" dirty="0">
                <a:latin typeface="Georgia"/>
                <a:cs typeface="Georgia"/>
              </a:rPr>
              <a:t>fo.read(10);</a:t>
            </a:r>
            <a:endParaRPr sz="1600">
              <a:latin typeface="Georgia"/>
              <a:cs typeface="Georgia"/>
            </a:endParaRPr>
          </a:p>
          <a:p>
            <a:pPr marL="81915">
              <a:lnSpc>
                <a:spcPct val="100000"/>
              </a:lnSpc>
              <a:spcBef>
                <a:spcPts val="385"/>
              </a:spcBef>
            </a:pPr>
            <a:r>
              <a:rPr sz="1600" spc="-30" dirty="0">
                <a:latin typeface="Georgia"/>
                <a:cs typeface="Georgia"/>
              </a:rPr>
              <a:t>print </a:t>
            </a:r>
            <a:r>
              <a:rPr sz="1600" spc="-40" dirty="0">
                <a:latin typeface="Georgia"/>
                <a:cs typeface="Georgia"/>
              </a:rPr>
              <a:t>("Read </a:t>
            </a:r>
            <a:r>
              <a:rPr sz="1600" spc="-45" dirty="0">
                <a:latin typeface="Georgia"/>
                <a:cs typeface="Georgia"/>
              </a:rPr>
              <a:t>String </a:t>
            </a:r>
            <a:r>
              <a:rPr sz="1600" spc="-20" dirty="0">
                <a:latin typeface="Georgia"/>
                <a:cs typeface="Georgia"/>
              </a:rPr>
              <a:t>is </a:t>
            </a:r>
            <a:r>
              <a:rPr sz="1600" spc="-80" dirty="0">
                <a:latin typeface="Georgia"/>
                <a:cs typeface="Georgia"/>
              </a:rPr>
              <a:t>: </a:t>
            </a:r>
            <a:r>
              <a:rPr sz="1600" spc="-75" dirty="0">
                <a:latin typeface="Georgia"/>
                <a:cs typeface="Georgia"/>
              </a:rPr>
              <a:t>",</a:t>
            </a:r>
            <a:r>
              <a:rPr sz="1600" spc="25" dirty="0">
                <a:latin typeface="Georgia"/>
                <a:cs typeface="Georgia"/>
              </a:rPr>
              <a:t> </a:t>
            </a:r>
            <a:r>
              <a:rPr sz="1600" spc="-5" dirty="0">
                <a:latin typeface="Georgia"/>
                <a:cs typeface="Georgia"/>
              </a:rPr>
              <a:t>str)</a:t>
            </a:r>
            <a:endParaRPr sz="1600">
              <a:latin typeface="Georgia"/>
              <a:cs typeface="Georgia"/>
            </a:endParaRPr>
          </a:p>
          <a:p>
            <a:pPr>
              <a:lnSpc>
                <a:spcPct val="100000"/>
              </a:lnSpc>
              <a:spcBef>
                <a:spcPts val="5"/>
              </a:spcBef>
            </a:pPr>
            <a:endParaRPr sz="2000">
              <a:latin typeface="Times New Roman"/>
              <a:cs typeface="Times New Roman"/>
            </a:endParaRPr>
          </a:p>
          <a:p>
            <a:pPr marL="81915" marR="1343025">
              <a:lnSpc>
                <a:spcPct val="120000"/>
              </a:lnSpc>
            </a:pPr>
            <a:r>
              <a:rPr sz="1600" spc="-45" dirty="0">
                <a:latin typeface="Georgia"/>
                <a:cs typeface="Georgia"/>
              </a:rPr>
              <a:t># Check </a:t>
            </a:r>
            <a:r>
              <a:rPr sz="1600" spc="-25" dirty="0">
                <a:latin typeface="Georgia"/>
                <a:cs typeface="Georgia"/>
              </a:rPr>
              <a:t>current</a:t>
            </a:r>
            <a:r>
              <a:rPr sz="1600" spc="-65" dirty="0">
                <a:latin typeface="Georgia"/>
                <a:cs typeface="Georgia"/>
              </a:rPr>
              <a:t> </a:t>
            </a:r>
            <a:r>
              <a:rPr sz="1600" spc="-25" dirty="0">
                <a:latin typeface="Georgia"/>
                <a:cs typeface="Georgia"/>
              </a:rPr>
              <a:t>position  position </a:t>
            </a:r>
            <a:r>
              <a:rPr sz="1600" spc="-150" dirty="0">
                <a:latin typeface="Georgia"/>
                <a:cs typeface="Georgia"/>
              </a:rPr>
              <a:t>=</a:t>
            </a:r>
            <a:r>
              <a:rPr sz="1600" spc="-50" dirty="0">
                <a:latin typeface="Georgia"/>
                <a:cs typeface="Georgia"/>
              </a:rPr>
              <a:t> </a:t>
            </a:r>
            <a:r>
              <a:rPr sz="1600" spc="-35" dirty="0">
                <a:latin typeface="Georgia"/>
                <a:cs typeface="Georgia"/>
              </a:rPr>
              <a:t>fo.tell();</a:t>
            </a:r>
            <a:endParaRPr sz="1600">
              <a:latin typeface="Georgia"/>
              <a:cs typeface="Georgia"/>
            </a:endParaRPr>
          </a:p>
          <a:p>
            <a:pPr marL="81915">
              <a:lnSpc>
                <a:spcPct val="100000"/>
              </a:lnSpc>
              <a:spcBef>
                <a:spcPts val="385"/>
              </a:spcBef>
            </a:pPr>
            <a:r>
              <a:rPr sz="1600" spc="-30" dirty="0">
                <a:latin typeface="Georgia"/>
                <a:cs typeface="Georgia"/>
              </a:rPr>
              <a:t>print </a:t>
            </a:r>
            <a:r>
              <a:rPr sz="1600" spc="-35" dirty="0">
                <a:latin typeface="Georgia"/>
                <a:cs typeface="Georgia"/>
              </a:rPr>
              <a:t>("Current </a:t>
            </a:r>
            <a:r>
              <a:rPr sz="1600" spc="-20" dirty="0">
                <a:latin typeface="Georgia"/>
                <a:cs typeface="Georgia"/>
              </a:rPr>
              <a:t>file </a:t>
            </a:r>
            <a:r>
              <a:rPr sz="1600" spc="-30" dirty="0">
                <a:latin typeface="Georgia"/>
                <a:cs typeface="Georgia"/>
              </a:rPr>
              <a:t>position </a:t>
            </a:r>
            <a:r>
              <a:rPr sz="1600" spc="-80" dirty="0">
                <a:latin typeface="Georgia"/>
                <a:cs typeface="Georgia"/>
              </a:rPr>
              <a:t>: </a:t>
            </a:r>
            <a:r>
              <a:rPr sz="1600" spc="-70" dirty="0">
                <a:latin typeface="Georgia"/>
                <a:cs typeface="Georgia"/>
              </a:rPr>
              <a:t>",</a:t>
            </a:r>
            <a:r>
              <a:rPr sz="1600" spc="-15" dirty="0">
                <a:latin typeface="Georgia"/>
                <a:cs typeface="Georgia"/>
              </a:rPr>
              <a:t> </a:t>
            </a:r>
            <a:r>
              <a:rPr sz="1600" spc="-25" dirty="0">
                <a:latin typeface="Georgia"/>
                <a:cs typeface="Georgia"/>
              </a:rPr>
              <a:t>position)</a:t>
            </a:r>
            <a:endParaRPr sz="1600">
              <a:latin typeface="Georgia"/>
              <a:cs typeface="Georgia"/>
            </a:endParaRPr>
          </a:p>
        </p:txBody>
      </p:sp>
      <p:sp>
        <p:nvSpPr>
          <p:cNvPr id="6" name="object 6"/>
          <p:cNvSpPr txBox="1"/>
          <p:nvPr/>
        </p:nvSpPr>
        <p:spPr>
          <a:xfrm>
            <a:off x="535940" y="4213631"/>
            <a:ext cx="4217670" cy="2366645"/>
          </a:xfrm>
          <a:prstGeom prst="rect">
            <a:avLst/>
          </a:prstGeom>
        </p:spPr>
        <p:txBody>
          <a:bodyPr vert="horz" wrap="square" lIns="0" tIns="12700" rIns="0" bIns="0" rtlCol="0">
            <a:spAutoFit/>
          </a:bodyPr>
          <a:lstStyle/>
          <a:p>
            <a:pPr marL="12700" marR="5080">
              <a:lnSpc>
                <a:spcPct val="120000"/>
              </a:lnSpc>
              <a:spcBef>
                <a:spcPts val="100"/>
              </a:spcBef>
            </a:pPr>
            <a:r>
              <a:rPr sz="1600" spc="-45" dirty="0">
                <a:latin typeface="Georgia"/>
                <a:cs typeface="Georgia"/>
              </a:rPr>
              <a:t># </a:t>
            </a:r>
            <a:r>
              <a:rPr sz="1600" spc="-35" dirty="0">
                <a:latin typeface="Georgia"/>
                <a:cs typeface="Georgia"/>
              </a:rPr>
              <a:t>Reposition </a:t>
            </a:r>
            <a:r>
              <a:rPr sz="1600" spc="-25" dirty="0">
                <a:latin typeface="Georgia"/>
                <a:cs typeface="Georgia"/>
              </a:rPr>
              <a:t>pointer at the </a:t>
            </a:r>
            <a:r>
              <a:rPr sz="1600" spc="-35" dirty="0">
                <a:latin typeface="Georgia"/>
                <a:cs typeface="Georgia"/>
              </a:rPr>
              <a:t>beginning </a:t>
            </a:r>
            <a:r>
              <a:rPr sz="1600" spc="-25" dirty="0">
                <a:latin typeface="Georgia"/>
                <a:cs typeface="Georgia"/>
              </a:rPr>
              <a:t>once </a:t>
            </a:r>
            <a:r>
              <a:rPr sz="1600" spc="-40" dirty="0">
                <a:latin typeface="Georgia"/>
                <a:cs typeface="Georgia"/>
              </a:rPr>
              <a:t>again  </a:t>
            </a:r>
            <a:r>
              <a:rPr sz="1600" spc="-25" dirty="0">
                <a:latin typeface="Georgia"/>
                <a:cs typeface="Georgia"/>
              </a:rPr>
              <a:t>position </a:t>
            </a:r>
            <a:r>
              <a:rPr sz="1600" spc="-150" dirty="0">
                <a:latin typeface="Georgia"/>
                <a:cs typeface="Georgia"/>
              </a:rPr>
              <a:t>=</a:t>
            </a:r>
            <a:r>
              <a:rPr sz="1600" spc="-45" dirty="0">
                <a:latin typeface="Georgia"/>
                <a:cs typeface="Georgia"/>
              </a:rPr>
              <a:t> fo.seek(0,0);</a:t>
            </a:r>
            <a:endParaRPr sz="1600">
              <a:latin typeface="Georgia"/>
              <a:cs typeface="Georgia"/>
            </a:endParaRPr>
          </a:p>
          <a:p>
            <a:pPr marL="12700">
              <a:lnSpc>
                <a:spcPct val="100000"/>
              </a:lnSpc>
              <a:spcBef>
                <a:spcPts val="384"/>
              </a:spcBef>
            </a:pPr>
            <a:r>
              <a:rPr sz="1600" spc="-5" dirty="0">
                <a:latin typeface="Georgia"/>
                <a:cs typeface="Georgia"/>
              </a:rPr>
              <a:t>str </a:t>
            </a:r>
            <a:r>
              <a:rPr sz="1600" spc="-150" dirty="0">
                <a:latin typeface="Georgia"/>
                <a:cs typeface="Georgia"/>
              </a:rPr>
              <a:t>=</a:t>
            </a:r>
            <a:r>
              <a:rPr sz="1600" spc="-65" dirty="0">
                <a:latin typeface="Georgia"/>
                <a:cs typeface="Georgia"/>
              </a:rPr>
              <a:t> </a:t>
            </a:r>
            <a:r>
              <a:rPr sz="1600" spc="-30" dirty="0">
                <a:latin typeface="Georgia"/>
                <a:cs typeface="Georgia"/>
              </a:rPr>
              <a:t>fo.read(5);</a:t>
            </a:r>
            <a:endParaRPr sz="1600">
              <a:latin typeface="Georgia"/>
              <a:cs typeface="Georgia"/>
            </a:endParaRPr>
          </a:p>
          <a:p>
            <a:pPr marL="12700">
              <a:lnSpc>
                <a:spcPct val="100000"/>
              </a:lnSpc>
              <a:spcBef>
                <a:spcPts val="385"/>
              </a:spcBef>
            </a:pPr>
            <a:r>
              <a:rPr sz="1600" spc="-30" dirty="0">
                <a:latin typeface="Georgia"/>
                <a:cs typeface="Georgia"/>
              </a:rPr>
              <a:t>print </a:t>
            </a:r>
            <a:r>
              <a:rPr sz="1600" spc="-70" dirty="0">
                <a:latin typeface="Georgia"/>
                <a:cs typeface="Georgia"/>
              </a:rPr>
              <a:t>("Again </a:t>
            </a:r>
            <a:r>
              <a:rPr sz="1600" spc="-20" dirty="0">
                <a:latin typeface="Georgia"/>
                <a:cs typeface="Georgia"/>
              </a:rPr>
              <a:t>read </a:t>
            </a:r>
            <a:r>
              <a:rPr sz="1600" spc="-40" dirty="0">
                <a:latin typeface="Georgia"/>
                <a:cs typeface="Georgia"/>
              </a:rPr>
              <a:t>String </a:t>
            </a:r>
            <a:r>
              <a:rPr sz="1600" spc="-15" dirty="0">
                <a:latin typeface="Georgia"/>
                <a:cs typeface="Georgia"/>
              </a:rPr>
              <a:t>is </a:t>
            </a:r>
            <a:r>
              <a:rPr sz="1600" spc="-80" dirty="0">
                <a:latin typeface="Georgia"/>
                <a:cs typeface="Georgia"/>
              </a:rPr>
              <a:t>: </a:t>
            </a:r>
            <a:r>
              <a:rPr sz="1600" spc="-70" dirty="0">
                <a:latin typeface="Georgia"/>
                <a:cs typeface="Georgia"/>
              </a:rPr>
              <a:t>",</a:t>
            </a:r>
            <a:r>
              <a:rPr sz="1600" spc="15" dirty="0">
                <a:latin typeface="Georgia"/>
                <a:cs typeface="Georgia"/>
              </a:rPr>
              <a:t> </a:t>
            </a:r>
            <a:r>
              <a:rPr sz="1600" spc="-5" dirty="0">
                <a:latin typeface="Georgia"/>
                <a:cs typeface="Georgia"/>
              </a:rPr>
              <a:t>str)</a:t>
            </a:r>
            <a:endParaRPr sz="1600">
              <a:latin typeface="Georgia"/>
              <a:cs typeface="Georgia"/>
            </a:endParaRPr>
          </a:p>
          <a:p>
            <a:pPr marL="12700">
              <a:lnSpc>
                <a:spcPct val="100000"/>
              </a:lnSpc>
              <a:spcBef>
                <a:spcPts val="385"/>
              </a:spcBef>
            </a:pPr>
            <a:r>
              <a:rPr sz="1600" spc="-25" dirty="0">
                <a:latin typeface="Georgia"/>
                <a:cs typeface="Georgia"/>
              </a:rPr>
              <a:t>position </a:t>
            </a:r>
            <a:r>
              <a:rPr sz="1600" spc="-150" dirty="0">
                <a:latin typeface="Georgia"/>
                <a:cs typeface="Georgia"/>
              </a:rPr>
              <a:t>=</a:t>
            </a:r>
            <a:r>
              <a:rPr sz="1600" spc="-45" dirty="0">
                <a:latin typeface="Georgia"/>
                <a:cs typeface="Georgia"/>
              </a:rPr>
              <a:t> </a:t>
            </a:r>
            <a:r>
              <a:rPr sz="1600" spc="-35" dirty="0">
                <a:latin typeface="Georgia"/>
                <a:cs typeface="Georgia"/>
              </a:rPr>
              <a:t>fo.tell();</a:t>
            </a:r>
            <a:endParaRPr sz="1600">
              <a:latin typeface="Georgia"/>
              <a:cs typeface="Georgia"/>
            </a:endParaRPr>
          </a:p>
          <a:p>
            <a:pPr marL="12700" marR="721360">
              <a:lnSpc>
                <a:spcPct val="120000"/>
              </a:lnSpc>
            </a:pPr>
            <a:r>
              <a:rPr sz="1600" spc="-30" dirty="0">
                <a:latin typeface="Georgia"/>
                <a:cs typeface="Georgia"/>
              </a:rPr>
              <a:t>print </a:t>
            </a:r>
            <a:r>
              <a:rPr sz="1600" spc="-35" dirty="0">
                <a:latin typeface="Georgia"/>
                <a:cs typeface="Georgia"/>
              </a:rPr>
              <a:t>("Current </a:t>
            </a:r>
            <a:r>
              <a:rPr sz="1600" spc="-25" dirty="0">
                <a:latin typeface="Georgia"/>
                <a:cs typeface="Georgia"/>
              </a:rPr>
              <a:t>file position </a:t>
            </a:r>
            <a:r>
              <a:rPr sz="1600" spc="-80" dirty="0">
                <a:latin typeface="Georgia"/>
                <a:cs typeface="Georgia"/>
              </a:rPr>
              <a:t>: </a:t>
            </a:r>
            <a:r>
              <a:rPr sz="1600" spc="-75" dirty="0">
                <a:latin typeface="Georgia"/>
                <a:cs typeface="Georgia"/>
              </a:rPr>
              <a:t>", </a:t>
            </a:r>
            <a:r>
              <a:rPr sz="1600" spc="-20" dirty="0">
                <a:latin typeface="Georgia"/>
                <a:cs typeface="Georgia"/>
              </a:rPr>
              <a:t>position)  </a:t>
            </a:r>
            <a:r>
              <a:rPr sz="1600" spc="-45" dirty="0">
                <a:latin typeface="Georgia"/>
                <a:cs typeface="Georgia"/>
              </a:rPr>
              <a:t># </a:t>
            </a:r>
            <a:r>
              <a:rPr sz="1600" spc="-35" dirty="0">
                <a:latin typeface="Georgia"/>
                <a:cs typeface="Georgia"/>
              </a:rPr>
              <a:t>Close </a:t>
            </a:r>
            <a:r>
              <a:rPr sz="1600" spc="-25" dirty="0">
                <a:latin typeface="Georgia"/>
                <a:cs typeface="Georgia"/>
              </a:rPr>
              <a:t>opend</a:t>
            </a:r>
            <a:r>
              <a:rPr sz="1600" spc="-45" dirty="0">
                <a:latin typeface="Georgia"/>
                <a:cs typeface="Georgia"/>
              </a:rPr>
              <a:t> </a:t>
            </a:r>
            <a:r>
              <a:rPr sz="1600" spc="-25" dirty="0">
                <a:latin typeface="Georgia"/>
                <a:cs typeface="Georgia"/>
              </a:rPr>
              <a:t>file</a:t>
            </a:r>
            <a:endParaRPr sz="1600">
              <a:latin typeface="Georgia"/>
              <a:cs typeface="Georgia"/>
            </a:endParaRPr>
          </a:p>
          <a:p>
            <a:pPr marL="12700">
              <a:lnSpc>
                <a:spcPct val="100000"/>
              </a:lnSpc>
              <a:spcBef>
                <a:spcPts val="384"/>
              </a:spcBef>
            </a:pPr>
            <a:r>
              <a:rPr sz="1600" spc="-25" dirty="0">
                <a:latin typeface="Georgia"/>
                <a:cs typeface="Georgia"/>
              </a:rPr>
              <a:t>fo.close()</a:t>
            </a:r>
            <a:endParaRPr sz="1600">
              <a:latin typeface="Georgia"/>
              <a:cs typeface="Georgia"/>
            </a:endParaRPr>
          </a:p>
        </p:txBody>
      </p:sp>
      <p:sp>
        <p:nvSpPr>
          <p:cNvPr id="10"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7" name="Date Placeholder 6"/>
          <p:cNvSpPr>
            <a:spLocks noGrp="1"/>
          </p:cNvSpPr>
          <p:nvPr>
            <p:ph type="dt" sz="half" idx="10"/>
          </p:nvPr>
        </p:nvSpPr>
        <p:spPr/>
        <p:txBody>
          <a:bodyPr/>
          <a:lstStyle/>
          <a:p>
            <a:fld id="{BD881BFC-FC7E-44BD-A581-F63046CAA38B}"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178</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8059420" cy="3291204"/>
          </a:xfrm>
          <a:prstGeom prst="rect">
            <a:avLst/>
          </a:prstGeom>
        </p:spPr>
        <p:txBody>
          <a:bodyPr vert="horz" wrap="square" lIns="0" tIns="12700" rIns="0" bIns="0" rtlCol="0">
            <a:spAutoFit/>
          </a:bodyPr>
          <a:lstStyle/>
          <a:p>
            <a:pPr marL="12700">
              <a:lnSpc>
                <a:spcPct val="100000"/>
              </a:lnSpc>
              <a:spcBef>
                <a:spcPts val="100"/>
              </a:spcBef>
            </a:pPr>
            <a:r>
              <a:rPr sz="1800" b="1" spc="-150" dirty="0">
                <a:latin typeface="Georgia"/>
                <a:cs typeface="Georgia"/>
              </a:rPr>
              <a:t>Renaming </a:t>
            </a:r>
            <a:r>
              <a:rPr sz="1800" b="1" spc="-135" dirty="0">
                <a:latin typeface="Georgia"/>
                <a:cs typeface="Georgia"/>
              </a:rPr>
              <a:t>and </a:t>
            </a:r>
            <a:r>
              <a:rPr sz="1800" b="1" spc="-110" dirty="0">
                <a:latin typeface="Georgia"/>
                <a:cs typeface="Georgia"/>
              </a:rPr>
              <a:t>Deleting</a:t>
            </a:r>
            <a:r>
              <a:rPr sz="1800" b="1" spc="50" dirty="0">
                <a:latin typeface="Georgia"/>
                <a:cs typeface="Georgia"/>
              </a:rPr>
              <a:t> </a:t>
            </a:r>
            <a:r>
              <a:rPr sz="1800" b="1" spc="-110" dirty="0">
                <a:latin typeface="Georgia"/>
                <a:cs typeface="Georgia"/>
              </a:rPr>
              <a:t>Files</a:t>
            </a:r>
            <a:endParaRPr sz="1800">
              <a:latin typeface="Georgia"/>
              <a:cs typeface="Georgia"/>
            </a:endParaRPr>
          </a:p>
          <a:p>
            <a:pPr>
              <a:lnSpc>
                <a:spcPct val="100000"/>
              </a:lnSpc>
              <a:spcBef>
                <a:spcPts val="50"/>
              </a:spcBef>
            </a:pPr>
            <a:endParaRPr sz="1650">
              <a:latin typeface="Times New Roman"/>
              <a:cs typeface="Times New Roman"/>
            </a:endParaRPr>
          </a:p>
          <a:p>
            <a:pPr marL="424815" marR="318135" indent="-342900">
              <a:lnSpc>
                <a:spcPct val="100000"/>
              </a:lnSpc>
              <a:buFont typeface="Arial"/>
              <a:buChar char="•"/>
              <a:tabLst>
                <a:tab pos="424815" algn="l"/>
                <a:tab pos="425450" algn="l"/>
              </a:tabLst>
            </a:pPr>
            <a:r>
              <a:rPr sz="1800" spc="-35" dirty="0">
                <a:latin typeface="Georgia"/>
                <a:cs typeface="Georgia"/>
              </a:rPr>
              <a:t>Python </a:t>
            </a:r>
            <a:r>
              <a:rPr sz="1800" b="1" spc="-114" dirty="0">
                <a:latin typeface="Georgia"/>
                <a:cs typeface="Georgia"/>
              </a:rPr>
              <a:t>os </a:t>
            </a:r>
            <a:r>
              <a:rPr sz="1800" b="1" spc="-130" dirty="0">
                <a:latin typeface="Georgia"/>
                <a:cs typeface="Georgia"/>
              </a:rPr>
              <a:t>module </a:t>
            </a:r>
            <a:r>
              <a:rPr sz="1800" spc="-20" dirty="0">
                <a:latin typeface="Georgia"/>
                <a:cs typeface="Georgia"/>
              </a:rPr>
              <a:t>provides </a:t>
            </a:r>
            <a:r>
              <a:rPr sz="1800" spc="-35" dirty="0">
                <a:latin typeface="Georgia"/>
                <a:cs typeface="Georgia"/>
              </a:rPr>
              <a:t>methods that </a:t>
            </a:r>
            <a:r>
              <a:rPr sz="1800" spc="-25" dirty="0">
                <a:latin typeface="Georgia"/>
                <a:cs typeface="Georgia"/>
              </a:rPr>
              <a:t>help you </a:t>
            </a:r>
            <a:r>
              <a:rPr sz="1800" spc="-30" dirty="0">
                <a:latin typeface="Georgia"/>
                <a:cs typeface="Georgia"/>
              </a:rPr>
              <a:t>perform </a:t>
            </a:r>
            <a:r>
              <a:rPr sz="1800" spc="-25" dirty="0">
                <a:latin typeface="Georgia"/>
                <a:cs typeface="Georgia"/>
              </a:rPr>
              <a:t>file-processing  </a:t>
            </a:r>
            <a:r>
              <a:rPr sz="1800" spc="-35" dirty="0">
                <a:latin typeface="Georgia"/>
                <a:cs typeface="Georgia"/>
              </a:rPr>
              <a:t>operations, such </a:t>
            </a:r>
            <a:r>
              <a:rPr sz="1800" spc="-20" dirty="0">
                <a:latin typeface="Georgia"/>
                <a:cs typeface="Georgia"/>
              </a:rPr>
              <a:t>as </a:t>
            </a:r>
            <a:r>
              <a:rPr sz="1800" spc="-40" dirty="0">
                <a:latin typeface="Georgia"/>
                <a:cs typeface="Georgia"/>
              </a:rPr>
              <a:t>renaming </a:t>
            </a:r>
            <a:r>
              <a:rPr sz="1800" spc="-45" dirty="0">
                <a:latin typeface="Georgia"/>
                <a:cs typeface="Georgia"/>
              </a:rPr>
              <a:t>and </a:t>
            </a:r>
            <a:r>
              <a:rPr sz="1800" spc="-25" dirty="0">
                <a:latin typeface="Georgia"/>
                <a:cs typeface="Georgia"/>
              </a:rPr>
              <a:t>deleting</a:t>
            </a:r>
            <a:r>
              <a:rPr sz="1800" spc="-105" dirty="0">
                <a:latin typeface="Georgia"/>
                <a:cs typeface="Georgia"/>
              </a:rPr>
              <a:t> </a:t>
            </a:r>
            <a:r>
              <a:rPr sz="1800" spc="-35" dirty="0">
                <a:latin typeface="Georgia"/>
                <a:cs typeface="Georgia"/>
              </a:rPr>
              <a:t>files.</a:t>
            </a:r>
            <a:endParaRPr sz="1800">
              <a:latin typeface="Georgia"/>
              <a:cs typeface="Georgia"/>
            </a:endParaRPr>
          </a:p>
          <a:p>
            <a:pPr marL="424815" indent="-342900">
              <a:lnSpc>
                <a:spcPct val="100000"/>
              </a:lnSpc>
              <a:spcBef>
                <a:spcPts val="434"/>
              </a:spcBef>
              <a:buFont typeface="Arial"/>
              <a:buChar char="•"/>
              <a:tabLst>
                <a:tab pos="424815" algn="l"/>
                <a:tab pos="425450" algn="l"/>
              </a:tabLst>
            </a:pPr>
            <a:r>
              <a:rPr sz="1800" spc="-105" dirty="0">
                <a:latin typeface="Georgia"/>
                <a:cs typeface="Georgia"/>
              </a:rPr>
              <a:t>To </a:t>
            </a:r>
            <a:r>
              <a:rPr sz="1800" spc="-20" dirty="0">
                <a:latin typeface="Georgia"/>
                <a:cs typeface="Georgia"/>
              </a:rPr>
              <a:t>use </a:t>
            </a:r>
            <a:r>
              <a:rPr sz="1800" spc="-30" dirty="0">
                <a:latin typeface="Georgia"/>
                <a:cs typeface="Georgia"/>
              </a:rPr>
              <a:t>this </a:t>
            </a:r>
            <a:r>
              <a:rPr sz="1800" spc="-40" dirty="0">
                <a:latin typeface="Georgia"/>
                <a:cs typeface="Georgia"/>
              </a:rPr>
              <a:t>module </a:t>
            </a:r>
            <a:r>
              <a:rPr sz="1800" spc="-25" dirty="0">
                <a:latin typeface="Georgia"/>
                <a:cs typeface="Georgia"/>
              </a:rPr>
              <a:t>you need </a:t>
            </a:r>
            <a:r>
              <a:rPr sz="1800" spc="-20" dirty="0">
                <a:latin typeface="Georgia"/>
                <a:cs typeface="Georgia"/>
              </a:rPr>
              <a:t>to </a:t>
            </a:r>
            <a:r>
              <a:rPr sz="1800" spc="-30" dirty="0">
                <a:latin typeface="Georgia"/>
                <a:cs typeface="Georgia"/>
              </a:rPr>
              <a:t>import </a:t>
            </a:r>
            <a:r>
              <a:rPr sz="1800" spc="-20" dirty="0">
                <a:latin typeface="Georgia"/>
                <a:cs typeface="Georgia"/>
              </a:rPr>
              <a:t>it first </a:t>
            </a:r>
            <a:r>
              <a:rPr sz="1800" spc="-45" dirty="0">
                <a:latin typeface="Georgia"/>
                <a:cs typeface="Georgia"/>
              </a:rPr>
              <a:t>and </a:t>
            </a:r>
            <a:r>
              <a:rPr sz="1800" spc="-35" dirty="0">
                <a:latin typeface="Georgia"/>
                <a:cs typeface="Georgia"/>
              </a:rPr>
              <a:t>then </a:t>
            </a:r>
            <a:r>
              <a:rPr sz="1800" spc="-25" dirty="0">
                <a:latin typeface="Georgia"/>
                <a:cs typeface="Georgia"/>
              </a:rPr>
              <a:t>you </a:t>
            </a:r>
            <a:r>
              <a:rPr sz="1800" spc="-40" dirty="0">
                <a:latin typeface="Georgia"/>
                <a:cs typeface="Georgia"/>
              </a:rPr>
              <a:t>can </a:t>
            </a:r>
            <a:r>
              <a:rPr sz="1800" spc="-30" dirty="0">
                <a:latin typeface="Georgia"/>
                <a:cs typeface="Georgia"/>
              </a:rPr>
              <a:t>call </a:t>
            </a:r>
            <a:r>
              <a:rPr sz="1800" spc="-40" dirty="0">
                <a:latin typeface="Georgia"/>
                <a:cs typeface="Georgia"/>
              </a:rPr>
              <a:t>any</a:t>
            </a:r>
            <a:r>
              <a:rPr sz="1800" spc="-70" dirty="0">
                <a:latin typeface="Georgia"/>
                <a:cs typeface="Georgia"/>
              </a:rPr>
              <a:t> </a:t>
            </a:r>
            <a:r>
              <a:rPr sz="1800" spc="-20" dirty="0">
                <a:latin typeface="Georgia"/>
                <a:cs typeface="Georgia"/>
              </a:rPr>
              <a:t>related</a:t>
            </a:r>
            <a:endParaRPr sz="1800">
              <a:latin typeface="Georgia"/>
              <a:cs typeface="Georgia"/>
            </a:endParaRPr>
          </a:p>
          <a:p>
            <a:pPr marL="424815">
              <a:lnSpc>
                <a:spcPct val="100000"/>
              </a:lnSpc>
            </a:pPr>
            <a:r>
              <a:rPr sz="1800" spc="-40" dirty="0">
                <a:latin typeface="Georgia"/>
                <a:cs typeface="Georgia"/>
              </a:rPr>
              <a:t>functions.</a:t>
            </a:r>
            <a:endParaRPr sz="1800">
              <a:latin typeface="Georgia"/>
              <a:cs typeface="Georgia"/>
            </a:endParaRPr>
          </a:p>
          <a:p>
            <a:pPr>
              <a:lnSpc>
                <a:spcPct val="100000"/>
              </a:lnSpc>
              <a:spcBef>
                <a:spcPts val="30"/>
              </a:spcBef>
            </a:pPr>
            <a:endParaRPr sz="2600">
              <a:latin typeface="Times New Roman"/>
              <a:cs typeface="Times New Roman"/>
            </a:endParaRPr>
          </a:p>
          <a:p>
            <a:pPr marL="81915">
              <a:lnSpc>
                <a:spcPct val="100000"/>
              </a:lnSpc>
              <a:spcBef>
                <a:spcPts val="5"/>
              </a:spcBef>
            </a:pPr>
            <a:r>
              <a:rPr sz="1800" b="1" spc="-105" dirty="0">
                <a:latin typeface="Georgia"/>
                <a:cs typeface="Georgia"/>
              </a:rPr>
              <a:t>The </a:t>
            </a:r>
            <a:r>
              <a:rPr sz="1800" b="1" spc="-114" dirty="0">
                <a:latin typeface="Georgia"/>
                <a:cs typeface="Georgia"/>
              </a:rPr>
              <a:t>rename() </a:t>
            </a:r>
            <a:r>
              <a:rPr sz="1800" b="1" spc="-145" dirty="0">
                <a:latin typeface="Georgia"/>
                <a:cs typeface="Georgia"/>
              </a:rPr>
              <a:t>Method</a:t>
            </a:r>
            <a:r>
              <a:rPr sz="1800" b="1" spc="-5" dirty="0">
                <a:latin typeface="Georgia"/>
                <a:cs typeface="Georgia"/>
              </a:rPr>
              <a:t> </a:t>
            </a:r>
            <a:r>
              <a:rPr sz="1800" b="1" spc="-160" dirty="0">
                <a:latin typeface="Georgia"/>
                <a:cs typeface="Georgia"/>
              </a:rPr>
              <a:t>:</a:t>
            </a:r>
            <a:endParaRPr sz="1800">
              <a:latin typeface="Georgia"/>
              <a:cs typeface="Georgia"/>
            </a:endParaRPr>
          </a:p>
          <a:p>
            <a:pPr marL="81915" marR="398780">
              <a:lnSpc>
                <a:spcPct val="100000"/>
              </a:lnSpc>
              <a:spcBef>
                <a:spcPts val="430"/>
              </a:spcBef>
            </a:pPr>
            <a:r>
              <a:rPr sz="1800" spc="-35" dirty="0">
                <a:latin typeface="Georgia"/>
                <a:cs typeface="Georgia"/>
              </a:rPr>
              <a:t>The </a:t>
            </a:r>
            <a:r>
              <a:rPr sz="1800" spc="-20" dirty="0">
                <a:latin typeface="Georgia"/>
                <a:cs typeface="Georgia"/>
              </a:rPr>
              <a:t>rename() </a:t>
            </a:r>
            <a:r>
              <a:rPr sz="1800" spc="-40" dirty="0">
                <a:latin typeface="Georgia"/>
                <a:cs typeface="Georgia"/>
              </a:rPr>
              <a:t>method </a:t>
            </a:r>
            <a:r>
              <a:rPr sz="1800" spc="-25" dirty="0">
                <a:latin typeface="Georgia"/>
                <a:cs typeface="Georgia"/>
              </a:rPr>
              <a:t>takes </a:t>
            </a:r>
            <a:r>
              <a:rPr sz="1800" dirty="0">
                <a:latin typeface="Georgia"/>
                <a:cs typeface="Georgia"/>
              </a:rPr>
              <a:t>two </a:t>
            </a:r>
            <a:r>
              <a:rPr sz="1800" spc="-45" dirty="0">
                <a:latin typeface="Georgia"/>
                <a:cs typeface="Georgia"/>
              </a:rPr>
              <a:t>arguments, </a:t>
            </a:r>
            <a:r>
              <a:rPr sz="1800" spc="-25" dirty="0">
                <a:latin typeface="Georgia"/>
                <a:cs typeface="Georgia"/>
              </a:rPr>
              <a:t>the current </a:t>
            </a:r>
            <a:r>
              <a:rPr sz="1800" spc="-35" dirty="0">
                <a:latin typeface="Georgia"/>
                <a:cs typeface="Georgia"/>
              </a:rPr>
              <a:t>filename </a:t>
            </a:r>
            <a:r>
              <a:rPr sz="1800" spc="-45" dirty="0">
                <a:latin typeface="Georgia"/>
                <a:cs typeface="Georgia"/>
              </a:rPr>
              <a:t>and </a:t>
            </a:r>
            <a:r>
              <a:rPr sz="1800" spc="-25" dirty="0">
                <a:latin typeface="Georgia"/>
                <a:cs typeface="Georgia"/>
              </a:rPr>
              <a:t>the </a:t>
            </a:r>
            <a:r>
              <a:rPr sz="1800" dirty="0">
                <a:latin typeface="Georgia"/>
                <a:cs typeface="Georgia"/>
              </a:rPr>
              <a:t>new  </a:t>
            </a:r>
            <a:r>
              <a:rPr sz="1800" spc="-45" dirty="0">
                <a:latin typeface="Georgia"/>
                <a:cs typeface="Georgia"/>
              </a:rPr>
              <a:t>filename.</a:t>
            </a:r>
            <a:endParaRPr sz="1800">
              <a:latin typeface="Georgia"/>
              <a:cs typeface="Georgia"/>
            </a:endParaRPr>
          </a:p>
          <a:p>
            <a:pPr marL="81915">
              <a:lnSpc>
                <a:spcPct val="100000"/>
              </a:lnSpc>
              <a:spcBef>
                <a:spcPts val="434"/>
              </a:spcBef>
            </a:pPr>
            <a:r>
              <a:rPr sz="1800" b="1" spc="-135" dirty="0">
                <a:latin typeface="Georgia"/>
                <a:cs typeface="Georgia"/>
              </a:rPr>
              <a:t>General Syntax </a:t>
            </a:r>
            <a:r>
              <a:rPr sz="1800" b="1" spc="-160" dirty="0">
                <a:latin typeface="Georgia"/>
                <a:cs typeface="Georgia"/>
              </a:rPr>
              <a:t>: </a:t>
            </a:r>
            <a:r>
              <a:rPr sz="1800" spc="-65" dirty="0">
                <a:latin typeface="Georgia"/>
                <a:cs typeface="Georgia"/>
              </a:rPr>
              <a:t>os.rename(current_file_name,</a:t>
            </a:r>
            <a:r>
              <a:rPr sz="1800" spc="-140" dirty="0">
                <a:latin typeface="Georgia"/>
                <a:cs typeface="Georgia"/>
              </a:rPr>
              <a:t> </a:t>
            </a:r>
            <a:r>
              <a:rPr sz="1800" spc="-90" dirty="0">
                <a:latin typeface="Georgia"/>
                <a:cs typeface="Georgia"/>
              </a:rPr>
              <a:t>new_file_name)</a:t>
            </a:r>
            <a:endParaRPr sz="1800">
              <a:latin typeface="Georgia"/>
              <a:cs typeface="Georgia"/>
            </a:endParaRPr>
          </a:p>
        </p:txBody>
      </p:sp>
      <p:sp>
        <p:nvSpPr>
          <p:cNvPr id="6" name="object 6"/>
          <p:cNvSpPr txBox="1"/>
          <p:nvPr/>
        </p:nvSpPr>
        <p:spPr>
          <a:xfrm>
            <a:off x="535940" y="4700393"/>
            <a:ext cx="4003040" cy="1013460"/>
          </a:xfrm>
          <a:prstGeom prst="rect">
            <a:avLst/>
          </a:prstGeom>
        </p:spPr>
        <p:txBody>
          <a:bodyPr vert="horz" wrap="square" lIns="0" tIns="67310" rIns="0" bIns="0" rtlCol="0">
            <a:spAutoFit/>
          </a:bodyPr>
          <a:lstStyle/>
          <a:p>
            <a:pPr marL="12700">
              <a:lnSpc>
                <a:spcPct val="100000"/>
              </a:lnSpc>
              <a:spcBef>
                <a:spcPts val="530"/>
              </a:spcBef>
            </a:pPr>
            <a:r>
              <a:rPr sz="1800" spc="-30" dirty="0">
                <a:latin typeface="Georgia"/>
                <a:cs typeface="Georgia"/>
              </a:rPr>
              <a:t>import</a:t>
            </a:r>
            <a:r>
              <a:rPr sz="1800" spc="-40" dirty="0">
                <a:latin typeface="Georgia"/>
                <a:cs typeface="Georgia"/>
              </a:rPr>
              <a:t> </a:t>
            </a:r>
            <a:r>
              <a:rPr sz="1800" spc="-10" dirty="0">
                <a:latin typeface="Georgia"/>
                <a:cs typeface="Georgia"/>
              </a:rPr>
              <a:t>os</a:t>
            </a:r>
            <a:endParaRPr sz="1800">
              <a:latin typeface="Georgia"/>
              <a:cs typeface="Georgia"/>
            </a:endParaRPr>
          </a:p>
          <a:p>
            <a:pPr marL="12700">
              <a:lnSpc>
                <a:spcPct val="100000"/>
              </a:lnSpc>
              <a:spcBef>
                <a:spcPts val="434"/>
              </a:spcBef>
            </a:pPr>
            <a:r>
              <a:rPr sz="1800" spc="-45" dirty="0">
                <a:latin typeface="Georgia"/>
                <a:cs typeface="Georgia"/>
              </a:rPr>
              <a:t># </a:t>
            </a:r>
            <a:r>
              <a:rPr sz="1800" spc="-60" dirty="0">
                <a:latin typeface="Georgia"/>
                <a:cs typeface="Georgia"/>
              </a:rPr>
              <a:t>Rename </a:t>
            </a:r>
            <a:r>
              <a:rPr sz="1800" spc="-30" dirty="0">
                <a:latin typeface="Georgia"/>
                <a:cs typeface="Georgia"/>
              </a:rPr>
              <a:t>a </a:t>
            </a:r>
            <a:r>
              <a:rPr sz="1800" spc="-25" dirty="0">
                <a:latin typeface="Georgia"/>
                <a:cs typeface="Georgia"/>
              </a:rPr>
              <a:t>file </a:t>
            </a:r>
            <a:r>
              <a:rPr sz="1800" spc="-45" dirty="0">
                <a:latin typeface="Georgia"/>
                <a:cs typeface="Georgia"/>
              </a:rPr>
              <a:t>from </a:t>
            </a:r>
            <a:r>
              <a:rPr sz="1800" spc="-5" dirty="0">
                <a:latin typeface="Georgia"/>
                <a:cs typeface="Georgia"/>
              </a:rPr>
              <a:t>test1.txt </a:t>
            </a:r>
            <a:r>
              <a:rPr sz="1800" spc="-20" dirty="0">
                <a:latin typeface="Georgia"/>
                <a:cs typeface="Georgia"/>
              </a:rPr>
              <a:t>to</a:t>
            </a:r>
            <a:r>
              <a:rPr sz="1800" spc="-50" dirty="0">
                <a:latin typeface="Georgia"/>
                <a:cs typeface="Georgia"/>
              </a:rPr>
              <a:t> </a:t>
            </a:r>
            <a:r>
              <a:rPr sz="1800" spc="-30" dirty="0">
                <a:latin typeface="Georgia"/>
                <a:cs typeface="Georgia"/>
              </a:rPr>
              <a:t>test2.txt</a:t>
            </a:r>
            <a:endParaRPr sz="1800">
              <a:latin typeface="Georgia"/>
              <a:cs typeface="Georgia"/>
            </a:endParaRPr>
          </a:p>
          <a:p>
            <a:pPr marL="12700">
              <a:lnSpc>
                <a:spcPct val="100000"/>
              </a:lnSpc>
              <a:spcBef>
                <a:spcPts val="430"/>
              </a:spcBef>
            </a:pPr>
            <a:r>
              <a:rPr sz="1800" spc="-35" dirty="0">
                <a:latin typeface="Georgia"/>
                <a:cs typeface="Georgia"/>
              </a:rPr>
              <a:t>os.rename( </a:t>
            </a:r>
            <a:r>
              <a:rPr sz="1800" spc="-40" dirty="0">
                <a:latin typeface="Georgia"/>
                <a:cs typeface="Georgia"/>
              </a:rPr>
              <a:t>"test.txt", </a:t>
            </a:r>
            <a:r>
              <a:rPr sz="1800" spc="-10" dirty="0">
                <a:latin typeface="Georgia"/>
                <a:cs typeface="Georgia"/>
              </a:rPr>
              <a:t>"test1.txt"</a:t>
            </a:r>
            <a:r>
              <a:rPr sz="1800" spc="10" dirty="0">
                <a:latin typeface="Georgia"/>
                <a:cs typeface="Georgia"/>
              </a:rPr>
              <a:t> )</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0BA0A3-276B-41DA-BA48-F2FFC5B5B38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179</a:t>
            </a:fld>
            <a:endParaRPr lang="en-US"/>
          </a:p>
        </p:txBody>
      </p:sp>
      <p:sp>
        <p:nvSpPr>
          <p:cNvPr id="3" name="object 3"/>
          <p:cNvSpPr txBox="1"/>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20" dirty="0">
                <a:latin typeface="Georgia"/>
                <a:cs typeface="Georgia"/>
              </a:rPr>
              <a:t>Files</a:t>
            </a:r>
            <a:r>
              <a:rPr sz="2000" b="1" spc="-135" dirty="0">
                <a:latin typeface="Georgia"/>
                <a:cs typeface="Georgia"/>
              </a:rPr>
              <a:t> </a:t>
            </a:r>
            <a:r>
              <a:rPr sz="2000" b="1" spc="-130" dirty="0">
                <a:latin typeface="Georgia"/>
                <a:cs typeface="Georgia"/>
              </a:rPr>
              <a:t>I/O</a:t>
            </a:r>
            <a:endParaRPr sz="2000">
              <a:latin typeface="Georgia"/>
              <a:cs typeface="Georgia"/>
            </a:endParaRPr>
          </a:p>
        </p:txBody>
      </p:sp>
      <p:sp>
        <p:nvSpPr>
          <p:cNvPr id="4" name="object 4"/>
          <p:cNvSpPr txBox="1"/>
          <p:nvPr/>
        </p:nvSpPr>
        <p:spPr>
          <a:xfrm>
            <a:off x="307340" y="1105661"/>
            <a:ext cx="7941945" cy="3763645"/>
          </a:xfrm>
          <a:prstGeom prst="rect">
            <a:avLst/>
          </a:prstGeom>
        </p:spPr>
        <p:txBody>
          <a:bodyPr vert="horz" wrap="square" lIns="0" tIns="12700" rIns="0" bIns="0" rtlCol="0">
            <a:spAutoFit/>
          </a:bodyPr>
          <a:lstStyle/>
          <a:p>
            <a:pPr marL="171450">
              <a:lnSpc>
                <a:spcPct val="100000"/>
              </a:lnSpc>
              <a:spcBef>
                <a:spcPts val="100"/>
              </a:spcBef>
            </a:pPr>
            <a:r>
              <a:rPr sz="1800" b="1" spc="-150" dirty="0">
                <a:latin typeface="Georgia"/>
                <a:cs typeface="Georgia"/>
              </a:rPr>
              <a:t>Renaming </a:t>
            </a:r>
            <a:r>
              <a:rPr sz="1800" b="1" spc="-135" dirty="0">
                <a:latin typeface="Georgia"/>
                <a:cs typeface="Georgia"/>
              </a:rPr>
              <a:t>and </a:t>
            </a:r>
            <a:r>
              <a:rPr sz="1800" b="1" spc="-110" dirty="0">
                <a:latin typeface="Georgia"/>
                <a:cs typeface="Georgia"/>
              </a:rPr>
              <a:t>Deleting</a:t>
            </a:r>
            <a:r>
              <a:rPr sz="1800" b="1" spc="50" dirty="0">
                <a:latin typeface="Georgia"/>
                <a:cs typeface="Georgia"/>
              </a:rPr>
              <a:t> </a:t>
            </a:r>
            <a:r>
              <a:rPr sz="1800" b="1" spc="-110" dirty="0">
                <a:latin typeface="Georgia"/>
                <a:cs typeface="Georgia"/>
              </a:rPr>
              <a:t>Files</a:t>
            </a:r>
            <a:endParaRPr sz="1800">
              <a:latin typeface="Georgia"/>
              <a:cs typeface="Georgia"/>
            </a:endParaRPr>
          </a:p>
          <a:p>
            <a:pPr>
              <a:lnSpc>
                <a:spcPct val="100000"/>
              </a:lnSpc>
              <a:spcBef>
                <a:spcPts val="50"/>
              </a:spcBef>
            </a:pPr>
            <a:endParaRPr sz="1650">
              <a:latin typeface="Times New Roman"/>
              <a:cs typeface="Times New Roman"/>
            </a:endParaRPr>
          </a:p>
          <a:p>
            <a:pPr marL="584200" marR="5080" indent="-342900">
              <a:lnSpc>
                <a:spcPct val="100000"/>
              </a:lnSpc>
              <a:buFont typeface="Arial"/>
              <a:buChar char="•"/>
              <a:tabLst>
                <a:tab pos="583565" algn="l"/>
                <a:tab pos="584200" algn="l"/>
              </a:tabLst>
            </a:pPr>
            <a:r>
              <a:rPr sz="1800" b="1" spc="-105" dirty="0">
                <a:latin typeface="Georgia"/>
                <a:cs typeface="Georgia"/>
              </a:rPr>
              <a:t>The </a:t>
            </a:r>
            <a:r>
              <a:rPr sz="1800" b="1" spc="-120" dirty="0">
                <a:latin typeface="Georgia"/>
                <a:cs typeface="Georgia"/>
              </a:rPr>
              <a:t>remove() </a:t>
            </a:r>
            <a:r>
              <a:rPr sz="1800" b="1" spc="-145" dirty="0">
                <a:latin typeface="Georgia"/>
                <a:cs typeface="Georgia"/>
              </a:rPr>
              <a:t>Method </a:t>
            </a:r>
            <a:r>
              <a:rPr sz="1800" b="1" spc="-160" dirty="0">
                <a:latin typeface="Georgia"/>
                <a:cs typeface="Georgia"/>
              </a:rPr>
              <a:t>: </a:t>
            </a:r>
            <a:r>
              <a:rPr sz="1800" spc="-100" dirty="0">
                <a:latin typeface="Georgia"/>
                <a:cs typeface="Georgia"/>
              </a:rPr>
              <a:t>You </a:t>
            </a:r>
            <a:r>
              <a:rPr sz="1800" spc="-40" dirty="0">
                <a:latin typeface="Georgia"/>
                <a:cs typeface="Georgia"/>
              </a:rPr>
              <a:t>can </a:t>
            </a:r>
            <a:r>
              <a:rPr sz="1800" spc="-20" dirty="0">
                <a:latin typeface="Georgia"/>
                <a:cs typeface="Georgia"/>
              </a:rPr>
              <a:t>use </a:t>
            </a:r>
            <a:r>
              <a:rPr sz="1800" spc="-25" dirty="0">
                <a:latin typeface="Georgia"/>
                <a:cs typeface="Georgia"/>
              </a:rPr>
              <a:t>the </a:t>
            </a:r>
            <a:r>
              <a:rPr sz="1800" spc="-20" dirty="0">
                <a:latin typeface="Georgia"/>
                <a:cs typeface="Georgia"/>
              </a:rPr>
              <a:t>remove() </a:t>
            </a:r>
            <a:r>
              <a:rPr sz="1800" spc="-40" dirty="0">
                <a:latin typeface="Georgia"/>
                <a:cs typeface="Georgia"/>
              </a:rPr>
              <a:t>method </a:t>
            </a:r>
            <a:r>
              <a:rPr sz="1800" spc="-20" dirty="0">
                <a:latin typeface="Georgia"/>
                <a:cs typeface="Georgia"/>
              </a:rPr>
              <a:t>to </a:t>
            </a:r>
            <a:r>
              <a:rPr sz="1800" spc="-15" dirty="0">
                <a:latin typeface="Georgia"/>
                <a:cs typeface="Georgia"/>
              </a:rPr>
              <a:t>delete </a:t>
            </a:r>
            <a:r>
              <a:rPr sz="1800" spc="-20" dirty="0">
                <a:latin typeface="Georgia"/>
                <a:cs typeface="Georgia"/>
              </a:rPr>
              <a:t>files by  </a:t>
            </a:r>
            <a:r>
              <a:rPr sz="1800" spc="-35" dirty="0">
                <a:latin typeface="Georgia"/>
                <a:cs typeface="Georgia"/>
              </a:rPr>
              <a:t>supplying </a:t>
            </a:r>
            <a:r>
              <a:rPr sz="1800" spc="-25" dirty="0">
                <a:latin typeface="Georgia"/>
                <a:cs typeface="Georgia"/>
              </a:rPr>
              <a:t>the </a:t>
            </a:r>
            <a:r>
              <a:rPr sz="1800" spc="-50" dirty="0">
                <a:latin typeface="Georgia"/>
                <a:cs typeface="Georgia"/>
              </a:rPr>
              <a:t>name </a:t>
            </a:r>
            <a:r>
              <a:rPr sz="1800" spc="-30" dirty="0">
                <a:latin typeface="Georgia"/>
                <a:cs typeface="Georgia"/>
              </a:rPr>
              <a:t>of </a:t>
            </a:r>
            <a:r>
              <a:rPr sz="1800" spc="-25" dirty="0">
                <a:latin typeface="Georgia"/>
                <a:cs typeface="Georgia"/>
              </a:rPr>
              <a:t>the file to </a:t>
            </a:r>
            <a:r>
              <a:rPr sz="1800" spc="-10" dirty="0">
                <a:latin typeface="Georgia"/>
                <a:cs typeface="Georgia"/>
              </a:rPr>
              <a:t>be </a:t>
            </a:r>
            <a:r>
              <a:rPr sz="1800" spc="-20" dirty="0">
                <a:latin typeface="Georgia"/>
                <a:cs typeface="Georgia"/>
              </a:rPr>
              <a:t>deleted as </a:t>
            </a:r>
            <a:r>
              <a:rPr sz="1800" spc="-25" dirty="0">
                <a:latin typeface="Georgia"/>
                <a:cs typeface="Georgia"/>
              </a:rPr>
              <a:t>the</a:t>
            </a:r>
            <a:r>
              <a:rPr sz="1800" spc="-190" dirty="0">
                <a:latin typeface="Georgia"/>
                <a:cs typeface="Georgia"/>
              </a:rPr>
              <a:t> </a:t>
            </a:r>
            <a:r>
              <a:rPr sz="1800" spc="-40" dirty="0">
                <a:latin typeface="Georgia"/>
                <a:cs typeface="Georgia"/>
              </a:rPr>
              <a:t>argument.</a:t>
            </a:r>
            <a:endParaRPr sz="1800">
              <a:latin typeface="Georgia"/>
              <a:cs typeface="Georgia"/>
            </a:endParaRPr>
          </a:p>
          <a:p>
            <a:pPr marL="241300" marR="3849370">
              <a:lnSpc>
                <a:spcPct val="240000"/>
              </a:lnSpc>
            </a:pPr>
            <a:r>
              <a:rPr sz="1800" b="1" spc="-135" dirty="0">
                <a:latin typeface="Georgia"/>
                <a:cs typeface="Georgia"/>
              </a:rPr>
              <a:t>General Syntax </a:t>
            </a:r>
            <a:r>
              <a:rPr sz="1800" b="1" spc="-160" dirty="0">
                <a:latin typeface="Georgia"/>
                <a:cs typeface="Georgia"/>
              </a:rPr>
              <a:t>: </a:t>
            </a:r>
            <a:r>
              <a:rPr sz="1800" spc="-55" dirty="0">
                <a:latin typeface="Georgia"/>
                <a:cs typeface="Georgia"/>
              </a:rPr>
              <a:t>os.remove(file_name)  </a:t>
            </a:r>
            <a:r>
              <a:rPr sz="1800" spc="-30" dirty="0">
                <a:latin typeface="Georgia"/>
                <a:cs typeface="Georgia"/>
              </a:rPr>
              <a:t>import</a:t>
            </a:r>
            <a:r>
              <a:rPr sz="1800" spc="-40" dirty="0">
                <a:latin typeface="Georgia"/>
                <a:cs typeface="Georgia"/>
              </a:rPr>
              <a:t> </a:t>
            </a:r>
            <a:r>
              <a:rPr sz="1800" spc="-10" dirty="0">
                <a:latin typeface="Georgia"/>
                <a:cs typeface="Georgia"/>
              </a:rPr>
              <a:t>os</a:t>
            </a:r>
            <a:endParaRPr sz="1800">
              <a:latin typeface="Georgia"/>
              <a:cs typeface="Georgia"/>
            </a:endParaRPr>
          </a:p>
          <a:p>
            <a:pPr>
              <a:lnSpc>
                <a:spcPct val="100000"/>
              </a:lnSpc>
              <a:spcBef>
                <a:spcPts val="10"/>
              </a:spcBef>
            </a:pPr>
            <a:endParaRPr sz="2250">
              <a:latin typeface="Times New Roman"/>
              <a:cs typeface="Times New Roman"/>
            </a:endParaRPr>
          </a:p>
          <a:p>
            <a:pPr marL="241300" marR="5657215">
              <a:lnSpc>
                <a:spcPct val="120000"/>
              </a:lnSpc>
            </a:pPr>
            <a:r>
              <a:rPr sz="1800" spc="-45" dirty="0">
                <a:latin typeface="Georgia"/>
                <a:cs typeface="Georgia"/>
              </a:rPr>
              <a:t># </a:t>
            </a:r>
            <a:r>
              <a:rPr sz="1800" spc="-35" dirty="0">
                <a:latin typeface="Georgia"/>
                <a:cs typeface="Georgia"/>
              </a:rPr>
              <a:t>Delete </a:t>
            </a:r>
            <a:r>
              <a:rPr sz="1800" spc="-25" dirty="0">
                <a:latin typeface="Georgia"/>
                <a:cs typeface="Georgia"/>
              </a:rPr>
              <a:t>file test.txt  </a:t>
            </a:r>
            <a:r>
              <a:rPr sz="1800" spc="-30" dirty="0">
                <a:latin typeface="Georgia"/>
                <a:cs typeface="Georgia"/>
              </a:rPr>
              <a:t>os.remove("test.txt")</a:t>
            </a:r>
            <a:endParaRPr sz="1800">
              <a:latin typeface="Georgia"/>
              <a:cs typeface="Georgia"/>
            </a:endParaRPr>
          </a:p>
          <a:p>
            <a:pPr marL="12700">
              <a:lnSpc>
                <a:spcPct val="100000"/>
              </a:lnSpc>
              <a:spcBef>
                <a:spcPts val="695"/>
              </a:spcBef>
            </a:pPr>
            <a:r>
              <a:rPr sz="1800" dirty="0">
                <a:latin typeface="Arial"/>
                <a:cs typeface="Arial"/>
              </a:rPr>
              <a:t>.</a:t>
            </a:r>
            <a:endParaRPr sz="1800">
              <a:latin typeface="Arial"/>
              <a:cs typeface="Arial"/>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397205"/>
            <a:ext cx="390144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10" dirty="0">
                <a:solidFill>
                  <a:srgbClr val="000000"/>
                </a:solidFill>
                <a:latin typeface="Trebuchet MS"/>
                <a:cs typeface="Trebuchet MS"/>
              </a:rPr>
              <a:t>Multi-Line</a:t>
            </a:r>
            <a:r>
              <a:rPr sz="2400" b="1" spc="-125" dirty="0">
                <a:solidFill>
                  <a:srgbClr val="000000"/>
                </a:solidFill>
                <a:latin typeface="Trebuchet MS"/>
                <a:cs typeface="Trebuchet MS"/>
              </a:rPr>
              <a:t> </a:t>
            </a:r>
            <a:r>
              <a:rPr sz="2400" b="1" spc="-135" dirty="0">
                <a:solidFill>
                  <a:srgbClr val="000000"/>
                </a:solidFill>
                <a:latin typeface="Trebuchet MS"/>
                <a:cs typeface="Trebuchet MS"/>
              </a:rPr>
              <a:t>Statements</a:t>
            </a:r>
            <a:endParaRPr sz="2400">
              <a:latin typeface="Trebuchet MS"/>
              <a:cs typeface="Trebuchet MS"/>
            </a:endParaRPr>
          </a:p>
        </p:txBody>
      </p:sp>
      <p:sp>
        <p:nvSpPr>
          <p:cNvPr id="5" name="Date Placeholder 4"/>
          <p:cNvSpPr>
            <a:spLocks noGrp="1"/>
          </p:cNvSpPr>
          <p:nvPr>
            <p:ph type="dt" sz="half" idx="10"/>
          </p:nvPr>
        </p:nvSpPr>
        <p:spPr/>
        <p:txBody>
          <a:bodyPr/>
          <a:lstStyle/>
          <a:p>
            <a:fld id="{A0A38E10-2839-4E19-AED6-D6A68AED4C4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4" name="object 4"/>
          <p:cNvSpPr txBox="1"/>
          <p:nvPr/>
        </p:nvSpPr>
        <p:spPr>
          <a:xfrm>
            <a:off x="535940" y="1625854"/>
            <a:ext cx="8035290" cy="2976245"/>
          </a:xfrm>
          <a:prstGeom prst="rect">
            <a:avLst/>
          </a:prstGeom>
        </p:spPr>
        <p:txBody>
          <a:bodyPr vert="horz" wrap="square" lIns="0" tIns="19050" rIns="0" bIns="0" rtlCol="0">
            <a:spAutoFit/>
          </a:bodyPr>
          <a:lstStyle/>
          <a:p>
            <a:pPr marL="355600" marR="5080" indent="-342900">
              <a:lnSpc>
                <a:spcPct val="97900"/>
              </a:lnSpc>
              <a:spcBef>
                <a:spcPts val="150"/>
              </a:spcBef>
              <a:buFont typeface="Arial"/>
              <a:buChar char="•"/>
              <a:tabLst>
                <a:tab pos="354965" algn="l"/>
                <a:tab pos="355600" algn="l"/>
              </a:tabLst>
            </a:pPr>
            <a:r>
              <a:rPr sz="2200" spc="-50" dirty="0">
                <a:latin typeface="Georgia"/>
                <a:cs typeface="Georgia"/>
              </a:rPr>
              <a:t>Statements </a:t>
            </a:r>
            <a:r>
              <a:rPr sz="2200" spc="-55" dirty="0">
                <a:latin typeface="Georgia"/>
                <a:cs typeface="Georgia"/>
              </a:rPr>
              <a:t>in </a:t>
            </a:r>
            <a:r>
              <a:rPr sz="2200" spc="-45" dirty="0">
                <a:latin typeface="Georgia"/>
                <a:cs typeface="Georgia"/>
              </a:rPr>
              <a:t>Python </a:t>
            </a:r>
            <a:r>
              <a:rPr sz="2200" spc="-30" dirty="0">
                <a:latin typeface="Georgia"/>
                <a:cs typeface="Georgia"/>
              </a:rPr>
              <a:t>typically </a:t>
            </a:r>
            <a:r>
              <a:rPr sz="2200" spc="-40" dirty="0">
                <a:latin typeface="Georgia"/>
                <a:cs typeface="Georgia"/>
              </a:rPr>
              <a:t>end </a:t>
            </a:r>
            <a:r>
              <a:rPr sz="2200" spc="-15" dirty="0">
                <a:latin typeface="Georgia"/>
                <a:cs typeface="Georgia"/>
              </a:rPr>
              <a:t>with </a:t>
            </a:r>
            <a:r>
              <a:rPr sz="2200" spc="-40" dirty="0">
                <a:latin typeface="Georgia"/>
                <a:cs typeface="Georgia"/>
              </a:rPr>
              <a:t>a </a:t>
            </a:r>
            <a:r>
              <a:rPr sz="2200" dirty="0">
                <a:latin typeface="Georgia"/>
                <a:cs typeface="Georgia"/>
              </a:rPr>
              <a:t>new </a:t>
            </a:r>
            <a:r>
              <a:rPr sz="2200" spc="-60" dirty="0">
                <a:latin typeface="Georgia"/>
                <a:cs typeface="Georgia"/>
              </a:rPr>
              <a:t>line. </a:t>
            </a:r>
            <a:r>
              <a:rPr sz="2200" spc="-45" dirty="0">
                <a:latin typeface="Georgia"/>
                <a:cs typeface="Georgia"/>
              </a:rPr>
              <a:t>Python does,  </a:t>
            </a:r>
            <a:r>
              <a:rPr sz="2200" spc="-60" dirty="0">
                <a:latin typeface="Georgia"/>
                <a:cs typeface="Georgia"/>
              </a:rPr>
              <a:t>however, </a:t>
            </a:r>
            <a:r>
              <a:rPr sz="2200" spc="-15" dirty="0">
                <a:latin typeface="Georgia"/>
                <a:cs typeface="Georgia"/>
              </a:rPr>
              <a:t>allow </a:t>
            </a:r>
            <a:r>
              <a:rPr sz="2200" spc="-30" dirty="0">
                <a:latin typeface="Georgia"/>
                <a:cs typeface="Georgia"/>
              </a:rPr>
              <a:t>the </a:t>
            </a:r>
            <a:r>
              <a:rPr sz="2200" spc="-25" dirty="0">
                <a:latin typeface="Georgia"/>
                <a:cs typeface="Georgia"/>
              </a:rPr>
              <a:t>use </a:t>
            </a:r>
            <a:r>
              <a:rPr sz="2200" spc="-40" dirty="0">
                <a:latin typeface="Georgia"/>
                <a:cs typeface="Georgia"/>
              </a:rPr>
              <a:t>of </a:t>
            </a:r>
            <a:r>
              <a:rPr sz="2200" spc="-30" dirty="0">
                <a:latin typeface="Georgia"/>
                <a:cs typeface="Georgia"/>
              </a:rPr>
              <a:t>the </a:t>
            </a:r>
            <a:r>
              <a:rPr sz="2200" spc="-40" dirty="0">
                <a:latin typeface="Georgia"/>
                <a:cs typeface="Georgia"/>
              </a:rPr>
              <a:t>line </a:t>
            </a:r>
            <a:r>
              <a:rPr sz="2200" spc="-45" dirty="0">
                <a:latin typeface="Georgia"/>
                <a:cs typeface="Georgia"/>
              </a:rPr>
              <a:t>continuation </a:t>
            </a:r>
            <a:r>
              <a:rPr sz="2200" spc="-30" dirty="0">
                <a:latin typeface="Georgia"/>
                <a:cs typeface="Georgia"/>
              </a:rPr>
              <a:t>character </a:t>
            </a:r>
            <a:r>
              <a:rPr sz="2200" spc="35" dirty="0">
                <a:latin typeface="Georgia"/>
                <a:cs typeface="Georgia"/>
              </a:rPr>
              <a:t>(\) </a:t>
            </a:r>
            <a:r>
              <a:rPr sz="2200" spc="-35" dirty="0">
                <a:latin typeface="Georgia"/>
                <a:cs typeface="Georgia"/>
              </a:rPr>
              <a:t>to  </a:t>
            </a:r>
            <a:r>
              <a:rPr sz="2200" spc="-30" dirty="0">
                <a:latin typeface="Georgia"/>
                <a:cs typeface="Georgia"/>
              </a:rPr>
              <a:t>denote </a:t>
            </a:r>
            <a:r>
              <a:rPr sz="2200" spc="-40" dirty="0">
                <a:latin typeface="Georgia"/>
                <a:cs typeface="Georgia"/>
              </a:rPr>
              <a:t>that </a:t>
            </a:r>
            <a:r>
              <a:rPr sz="2200" spc="-30" dirty="0">
                <a:latin typeface="Georgia"/>
                <a:cs typeface="Georgia"/>
              </a:rPr>
              <a:t>the </a:t>
            </a:r>
            <a:r>
              <a:rPr sz="2200" spc="-40" dirty="0">
                <a:latin typeface="Georgia"/>
                <a:cs typeface="Georgia"/>
              </a:rPr>
              <a:t>line should </a:t>
            </a:r>
            <a:r>
              <a:rPr sz="2200" spc="-50" dirty="0">
                <a:latin typeface="Georgia"/>
                <a:cs typeface="Georgia"/>
              </a:rPr>
              <a:t>continue. </a:t>
            </a:r>
            <a:r>
              <a:rPr sz="2200" spc="-85" dirty="0">
                <a:latin typeface="Georgia"/>
                <a:cs typeface="Georgia"/>
              </a:rPr>
              <a:t>For </a:t>
            </a:r>
            <a:r>
              <a:rPr sz="2200" spc="-50" dirty="0">
                <a:latin typeface="Georgia"/>
                <a:cs typeface="Georgia"/>
              </a:rPr>
              <a:t>example</a:t>
            </a:r>
            <a:r>
              <a:rPr sz="2200" spc="65" dirty="0">
                <a:latin typeface="Georgia"/>
                <a:cs typeface="Georgia"/>
              </a:rPr>
              <a:t> </a:t>
            </a:r>
            <a:r>
              <a:rPr sz="3200" spc="-275" dirty="0">
                <a:latin typeface="Arial"/>
                <a:cs typeface="Arial"/>
              </a:rPr>
              <a:t>−</a:t>
            </a:r>
            <a:endParaRPr sz="3200">
              <a:latin typeface="Arial"/>
              <a:cs typeface="Arial"/>
            </a:endParaRPr>
          </a:p>
          <a:p>
            <a:pPr>
              <a:lnSpc>
                <a:spcPct val="100000"/>
              </a:lnSpc>
              <a:spcBef>
                <a:spcPts val="40"/>
              </a:spcBef>
            </a:pPr>
            <a:endParaRPr sz="4550">
              <a:latin typeface="Times New Roman"/>
              <a:cs typeface="Times New Roman"/>
            </a:endParaRPr>
          </a:p>
          <a:p>
            <a:pPr marL="12700">
              <a:lnSpc>
                <a:spcPct val="100000"/>
              </a:lnSpc>
            </a:pPr>
            <a:r>
              <a:rPr sz="2200" spc="-30" dirty="0">
                <a:latin typeface="Georgia"/>
                <a:cs typeface="Georgia"/>
              </a:rPr>
              <a:t>total </a:t>
            </a:r>
            <a:r>
              <a:rPr sz="2200" spc="-200" dirty="0">
                <a:latin typeface="Georgia"/>
                <a:cs typeface="Georgia"/>
              </a:rPr>
              <a:t>= </a:t>
            </a:r>
            <a:r>
              <a:rPr sz="2200" spc="-110" dirty="0">
                <a:latin typeface="Georgia"/>
                <a:cs typeface="Georgia"/>
              </a:rPr>
              <a:t>item_one </a:t>
            </a:r>
            <a:r>
              <a:rPr sz="2200" spc="-200" dirty="0">
                <a:latin typeface="Georgia"/>
                <a:cs typeface="Georgia"/>
              </a:rPr>
              <a:t>+</a:t>
            </a:r>
            <a:r>
              <a:rPr sz="2200" spc="-150" dirty="0">
                <a:latin typeface="Georgia"/>
                <a:cs typeface="Georgia"/>
              </a:rPr>
              <a:t> </a:t>
            </a:r>
            <a:r>
              <a:rPr sz="2200" spc="45" dirty="0">
                <a:latin typeface="Georgia"/>
                <a:cs typeface="Georgia"/>
              </a:rPr>
              <a:t>\</a:t>
            </a:r>
            <a:endParaRPr sz="2200">
              <a:latin typeface="Georgia"/>
              <a:cs typeface="Georgia"/>
            </a:endParaRPr>
          </a:p>
          <a:p>
            <a:pPr marL="817244" marR="5697855">
              <a:lnSpc>
                <a:spcPct val="120000"/>
              </a:lnSpc>
            </a:pPr>
            <a:r>
              <a:rPr sz="2200" spc="-100" dirty="0">
                <a:latin typeface="Georgia"/>
                <a:cs typeface="Georgia"/>
              </a:rPr>
              <a:t>item_two </a:t>
            </a:r>
            <a:r>
              <a:rPr sz="2200" spc="-200" dirty="0">
                <a:latin typeface="Georgia"/>
                <a:cs typeface="Georgia"/>
              </a:rPr>
              <a:t>+ </a:t>
            </a:r>
            <a:r>
              <a:rPr sz="2200" spc="45" dirty="0">
                <a:latin typeface="Georgia"/>
                <a:cs typeface="Georgia"/>
              </a:rPr>
              <a:t>\  </a:t>
            </a:r>
            <a:r>
              <a:rPr sz="2200" spc="-90" dirty="0">
                <a:latin typeface="Georgia"/>
                <a:cs typeface="Georgia"/>
              </a:rPr>
              <a:t>item_three</a:t>
            </a:r>
            <a:endParaRPr sz="2200">
              <a:latin typeface="Georgia"/>
              <a:cs typeface="Georgia"/>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7" name="Date Placeholder 6"/>
          <p:cNvSpPr>
            <a:spLocks noGrp="1"/>
          </p:cNvSpPr>
          <p:nvPr>
            <p:ph type="dt" sz="half" idx="10"/>
          </p:nvPr>
        </p:nvSpPr>
        <p:spPr/>
        <p:txBody>
          <a:bodyPr/>
          <a:lstStyle/>
          <a:p>
            <a:fld id="{270F345A-4EFC-41C9-928F-A20BF1F3A078}"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180</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2261870" cy="299720"/>
          </a:xfrm>
          <a:prstGeom prst="rect">
            <a:avLst/>
          </a:prstGeom>
        </p:spPr>
        <p:txBody>
          <a:bodyPr vert="horz" wrap="square" lIns="0" tIns="12700" rIns="0" bIns="0" rtlCol="0">
            <a:spAutoFit/>
          </a:bodyPr>
          <a:lstStyle/>
          <a:p>
            <a:pPr marL="12700">
              <a:lnSpc>
                <a:spcPct val="100000"/>
              </a:lnSpc>
              <a:spcBef>
                <a:spcPts val="100"/>
              </a:spcBef>
            </a:pPr>
            <a:r>
              <a:rPr sz="1800" b="1" spc="-110" dirty="0">
                <a:latin typeface="Georgia"/>
                <a:cs typeface="Georgia"/>
              </a:rPr>
              <a:t>Directories </a:t>
            </a:r>
            <a:r>
              <a:rPr sz="1800" b="1" spc="-120" dirty="0">
                <a:latin typeface="Georgia"/>
                <a:cs typeface="Georgia"/>
              </a:rPr>
              <a:t>in</a:t>
            </a:r>
            <a:r>
              <a:rPr sz="1800" b="1" spc="-90" dirty="0">
                <a:latin typeface="Georgia"/>
                <a:cs typeface="Georgia"/>
              </a:rPr>
              <a:t> </a:t>
            </a:r>
            <a:r>
              <a:rPr sz="1800" b="1" spc="-120" dirty="0">
                <a:latin typeface="Georgia"/>
                <a:cs typeface="Georgia"/>
              </a:rPr>
              <a:t>Python</a:t>
            </a:r>
            <a:endParaRPr sz="1800">
              <a:latin typeface="Georgia"/>
              <a:cs typeface="Georgia"/>
            </a:endParaRPr>
          </a:p>
        </p:txBody>
      </p:sp>
      <p:sp>
        <p:nvSpPr>
          <p:cNvPr id="6" name="object 6"/>
          <p:cNvSpPr txBox="1"/>
          <p:nvPr/>
        </p:nvSpPr>
        <p:spPr>
          <a:xfrm>
            <a:off x="535940" y="1627378"/>
            <a:ext cx="8073390" cy="3373120"/>
          </a:xfrm>
          <a:prstGeom prst="rect">
            <a:avLst/>
          </a:prstGeom>
        </p:spPr>
        <p:txBody>
          <a:bodyPr vert="horz" wrap="square" lIns="0" tIns="12700" rIns="0" bIns="0" rtlCol="0">
            <a:spAutoFit/>
          </a:bodyPr>
          <a:lstStyle/>
          <a:p>
            <a:pPr marL="12700" marR="5080" algn="just">
              <a:lnSpc>
                <a:spcPct val="100000"/>
              </a:lnSpc>
              <a:spcBef>
                <a:spcPts val="100"/>
              </a:spcBef>
            </a:pPr>
            <a:r>
              <a:rPr sz="1800" spc="-55" dirty="0">
                <a:latin typeface="Georgia"/>
                <a:cs typeface="Georgia"/>
              </a:rPr>
              <a:t>All </a:t>
            </a:r>
            <a:r>
              <a:rPr sz="1800" spc="-20" dirty="0">
                <a:latin typeface="Georgia"/>
                <a:cs typeface="Georgia"/>
              </a:rPr>
              <a:t>files are </a:t>
            </a:r>
            <a:r>
              <a:rPr sz="1800" spc="-35" dirty="0">
                <a:latin typeface="Georgia"/>
                <a:cs typeface="Georgia"/>
              </a:rPr>
              <a:t>contained </a:t>
            </a:r>
            <a:r>
              <a:rPr sz="1800" spc="-25" dirty="0">
                <a:latin typeface="Georgia"/>
                <a:cs typeface="Georgia"/>
              </a:rPr>
              <a:t>within various directories, </a:t>
            </a:r>
            <a:r>
              <a:rPr sz="1800" spc="-45" dirty="0">
                <a:latin typeface="Georgia"/>
                <a:cs typeface="Georgia"/>
              </a:rPr>
              <a:t>and </a:t>
            </a:r>
            <a:r>
              <a:rPr sz="1800" spc="-35" dirty="0">
                <a:latin typeface="Georgia"/>
                <a:cs typeface="Georgia"/>
              </a:rPr>
              <a:t>Python </a:t>
            </a:r>
            <a:r>
              <a:rPr sz="1800" spc="-30" dirty="0">
                <a:latin typeface="Georgia"/>
                <a:cs typeface="Georgia"/>
              </a:rPr>
              <a:t>has </a:t>
            </a:r>
            <a:r>
              <a:rPr sz="1800" spc="-40" dirty="0">
                <a:latin typeface="Georgia"/>
                <a:cs typeface="Georgia"/>
              </a:rPr>
              <a:t>no </a:t>
            </a:r>
            <a:r>
              <a:rPr sz="1800" spc="-30" dirty="0">
                <a:latin typeface="Georgia"/>
                <a:cs typeface="Georgia"/>
              </a:rPr>
              <a:t>problem  </a:t>
            </a:r>
            <a:r>
              <a:rPr sz="1800" spc="-45" dirty="0">
                <a:latin typeface="Georgia"/>
                <a:cs typeface="Georgia"/>
              </a:rPr>
              <a:t>handling </a:t>
            </a:r>
            <a:r>
              <a:rPr sz="1800" spc="-15" dirty="0">
                <a:latin typeface="Georgia"/>
                <a:cs typeface="Georgia"/>
              </a:rPr>
              <a:t>these </a:t>
            </a:r>
            <a:r>
              <a:rPr sz="1800" spc="-45" dirty="0">
                <a:latin typeface="Georgia"/>
                <a:cs typeface="Georgia"/>
              </a:rPr>
              <a:t>too. </a:t>
            </a:r>
            <a:r>
              <a:rPr sz="1800" spc="-35" dirty="0">
                <a:latin typeface="Georgia"/>
                <a:cs typeface="Georgia"/>
              </a:rPr>
              <a:t>The </a:t>
            </a:r>
            <a:r>
              <a:rPr sz="1800" spc="-10" dirty="0">
                <a:latin typeface="Georgia"/>
                <a:cs typeface="Georgia"/>
              </a:rPr>
              <a:t>os </a:t>
            </a:r>
            <a:r>
              <a:rPr sz="1800" spc="-35" dirty="0">
                <a:latin typeface="Georgia"/>
                <a:cs typeface="Georgia"/>
              </a:rPr>
              <a:t>module </a:t>
            </a:r>
            <a:r>
              <a:rPr sz="1800" spc="-30" dirty="0">
                <a:latin typeface="Georgia"/>
                <a:cs typeface="Georgia"/>
              </a:rPr>
              <a:t>has </a:t>
            </a:r>
            <a:r>
              <a:rPr sz="1800" spc="-20" dirty="0">
                <a:latin typeface="Georgia"/>
                <a:cs typeface="Georgia"/>
              </a:rPr>
              <a:t>several </a:t>
            </a:r>
            <a:r>
              <a:rPr sz="1800" spc="-35" dirty="0">
                <a:latin typeface="Georgia"/>
                <a:cs typeface="Georgia"/>
              </a:rPr>
              <a:t>methods </a:t>
            </a:r>
            <a:r>
              <a:rPr sz="1800" spc="-30" dirty="0">
                <a:latin typeface="Georgia"/>
                <a:cs typeface="Georgia"/>
              </a:rPr>
              <a:t>that help </a:t>
            </a:r>
            <a:r>
              <a:rPr sz="1800" spc="-25" dirty="0">
                <a:latin typeface="Georgia"/>
                <a:cs typeface="Georgia"/>
              </a:rPr>
              <a:t>you </a:t>
            </a:r>
            <a:r>
              <a:rPr sz="1800" spc="-30" dirty="0">
                <a:latin typeface="Georgia"/>
                <a:cs typeface="Georgia"/>
              </a:rPr>
              <a:t>create,  </a:t>
            </a:r>
            <a:r>
              <a:rPr sz="1800" spc="-40" dirty="0">
                <a:latin typeface="Georgia"/>
                <a:cs typeface="Georgia"/>
              </a:rPr>
              <a:t>remove, </a:t>
            </a:r>
            <a:r>
              <a:rPr sz="1800" spc="-45" dirty="0">
                <a:latin typeface="Georgia"/>
                <a:cs typeface="Georgia"/>
              </a:rPr>
              <a:t>and </a:t>
            </a:r>
            <a:r>
              <a:rPr sz="1800" spc="-35" dirty="0">
                <a:latin typeface="Georgia"/>
                <a:cs typeface="Georgia"/>
              </a:rPr>
              <a:t>change</a:t>
            </a:r>
            <a:r>
              <a:rPr sz="1800" spc="-75" dirty="0">
                <a:latin typeface="Georgia"/>
                <a:cs typeface="Georgia"/>
              </a:rPr>
              <a:t> </a:t>
            </a:r>
            <a:r>
              <a:rPr sz="1800" spc="-25" dirty="0">
                <a:latin typeface="Georgia"/>
                <a:cs typeface="Georgia"/>
              </a:rPr>
              <a:t>directories.</a:t>
            </a:r>
            <a:endParaRPr sz="1800">
              <a:latin typeface="Georgia"/>
              <a:cs typeface="Georgia"/>
            </a:endParaRPr>
          </a:p>
          <a:p>
            <a:pPr>
              <a:lnSpc>
                <a:spcPct val="100000"/>
              </a:lnSpc>
              <a:spcBef>
                <a:spcPts val="35"/>
              </a:spcBef>
            </a:pPr>
            <a:endParaRPr sz="2600">
              <a:latin typeface="Times New Roman"/>
              <a:cs typeface="Times New Roman"/>
            </a:endParaRPr>
          </a:p>
          <a:p>
            <a:pPr marL="355600" marR="6350" indent="-342900">
              <a:lnSpc>
                <a:spcPct val="100000"/>
              </a:lnSpc>
              <a:buFont typeface="Arial"/>
              <a:buChar char="•"/>
              <a:tabLst>
                <a:tab pos="354965" algn="l"/>
                <a:tab pos="355600" algn="l"/>
              </a:tabLst>
            </a:pPr>
            <a:r>
              <a:rPr sz="1800" b="1" spc="-105" dirty="0">
                <a:latin typeface="Georgia"/>
                <a:cs typeface="Georgia"/>
              </a:rPr>
              <a:t>The </a:t>
            </a:r>
            <a:r>
              <a:rPr sz="1800" b="1" spc="-114" dirty="0">
                <a:latin typeface="Georgia"/>
                <a:cs typeface="Georgia"/>
              </a:rPr>
              <a:t>mkdir() </a:t>
            </a:r>
            <a:r>
              <a:rPr sz="1800" b="1" spc="-145" dirty="0">
                <a:latin typeface="Georgia"/>
                <a:cs typeface="Georgia"/>
              </a:rPr>
              <a:t>Method </a:t>
            </a:r>
            <a:r>
              <a:rPr sz="1800" b="1" spc="-160" dirty="0">
                <a:latin typeface="Georgia"/>
                <a:cs typeface="Georgia"/>
              </a:rPr>
              <a:t>: </a:t>
            </a:r>
            <a:r>
              <a:rPr sz="1800" spc="-105" dirty="0">
                <a:latin typeface="Georgia"/>
                <a:cs typeface="Georgia"/>
              </a:rPr>
              <a:t>You </a:t>
            </a:r>
            <a:r>
              <a:rPr sz="1800" spc="-45" dirty="0">
                <a:latin typeface="Georgia"/>
                <a:cs typeface="Georgia"/>
              </a:rPr>
              <a:t>can </a:t>
            </a:r>
            <a:r>
              <a:rPr sz="1800" spc="-20" dirty="0">
                <a:latin typeface="Georgia"/>
                <a:cs typeface="Georgia"/>
              </a:rPr>
              <a:t>use </a:t>
            </a:r>
            <a:r>
              <a:rPr sz="1800" spc="-25" dirty="0">
                <a:latin typeface="Georgia"/>
                <a:cs typeface="Georgia"/>
              </a:rPr>
              <a:t>the mkdir() </a:t>
            </a:r>
            <a:r>
              <a:rPr sz="1800" spc="-40" dirty="0">
                <a:latin typeface="Georgia"/>
                <a:cs typeface="Georgia"/>
              </a:rPr>
              <a:t>method </a:t>
            </a:r>
            <a:r>
              <a:rPr sz="1800" spc="-30" dirty="0">
                <a:latin typeface="Georgia"/>
                <a:cs typeface="Georgia"/>
              </a:rPr>
              <a:t>of </a:t>
            </a:r>
            <a:r>
              <a:rPr sz="1800" spc="-25" dirty="0">
                <a:latin typeface="Georgia"/>
                <a:cs typeface="Georgia"/>
              </a:rPr>
              <a:t>the </a:t>
            </a:r>
            <a:r>
              <a:rPr sz="1800" spc="-10" dirty="0">
                <a:latin typeface="Georgia"/>
                <a:cs typeface="Georgia"/>
              </a:rPr>
              <a:t>os </a:t>
            </a:r>
            <a:r>
              <a:rPr sz="1800" spc="-35" dirty="0">
                <a:latin typeface="Georgia"/>
                <a:cs typeface="Georgia"/>
              </a:rPr>
              <a:t>module </a:t>
            </a:r>
            <a:r>
              <a:rPr sz="1800" spc="-25" dirty="0">
                <a:latin typeface="Georgia"/>
                <a:cs typeface="Georgia"/>
              </a:rPr>
              <a:t>to  </a:t>
            </a:r>
            <a:r>
              <a:rPr sz="1800" spc="-15" dirty="0">
                <a:latin typeface="Georgia"/>
                <a:cs typeface="Georgia"/>
              </a:rPr>
              <a:t>create directories </a:t>
            </a:r>
            <a:r>
              <a:rPr sz="1800" spc="-45" dirty="0">
                <a:latin typeface="Georgia"/>
                <a:cs typeface="Georgia"/>
              </a:rPr>
              <a:t>in </a:t>
            </a:r>
            <a:r>
              <a:rPr sz="1800" spc="-25" dirty="0">
                <a:latin typeface="Georgia"/>
                <a:cs typeface="Georgia"/>
              </a:rPr>
              <a:t>the current</a:t>
            </a:r>
            <a:r>
              <a:rPr sz="1800" spc="-114" dirty="0">
                <a:latin typeface="Georgia"/>
                <a:cs typeface="Georgia"/>
              </a:rPr>
              <a:t> </a:t>
            </a:r>
            <a:r>
              <a:rPr sz="1800" spc="-40" dirty="0">
                <a:latin typeface="Georgia"/>
                <a:cs typeface="Georgia"/>
              </a:rPr>
              <a:t>directory.</a:t>
            </a:r>
            <a:endParaRPr sz="1800">
              <a:latin typeface="Georgia"/>
              <a:cs typeface="Georgia"/>
            </a:endParaRPr>
          </a:p>
          <a:p>
            <a:pPr marL="927100">
              <a:lnSpc>
                <a:spcPct val="100000"/>
              </a:lnSpc>
              <a:spcBef>
                <a:spcPts val="434"/>
              </a:spcBef>
            </a:pPr>
            <a:r>
              <a:rPr sz="1800" b="1" spc="-135" dirty="0">
                <a:latin typeface="Georgia"/>
                <a:cs typeface="Georgia"/>
              </a:rPr>
              <a:t>Syntax </a:t>
            </a:r>
            <a:r>
              <a:rPr sz="1800" b="1" spc="-160" dirty="0">
                <a:latin typeface="Georgia"/>
                <a:cs typeface="Georgia"/>
              </a:rPr>
              <a:t>:</a:t>
            </a:r>
            <a:r>
              <a:rPr sz="1800" b="1" spc="5" dirty="0">
                <a:latin typeface="Georgia"/>
                <a:cs typeface="Georgia"/>
              </a:rPr>
              <a:t> </a:t>
            </a:r>
            <a:r>
              <a:rPr sz="1800" spc="-30" dirty="0">
                <a:latin typeface="Georgia"/>
                <a:cs typeface="Georgia"/>
              </a:rPr>
              <a:t>os.mkdir("newdir“)</a:t>
            </a:r>
            <a:endParaRPr sz="1800">
              <a:latin typeface="Georgia"/>
              <a:cs typeface="Georgia"/>
            </a:endParaRPr>
          </a:p>
          <a:p>
            <a:pPr>
              <a:lnSpc>
                <a:spcPct val="100000"/>
              </a:lnSpc>
              <a:spcBef>
                <a:spcPts val="35"/>
              </a:spcBef>
            </a:pPr>
            <a:endParaRPr sz="2600">
              <a:latin typeface="Times New Roman"/>
              <a:cs typeface="Times New Roman"/>
            </a:endParaRPr>
          </a:p>
          <a:p>
            <a:pPr marL="355600" marR="5080" indent="-342900">
              <a:lnSpc>
                <a:spcPct val="100000"/>
              </a:lnSpc>
              <a:buFont typeface="Arial"/>
              <a:buChar char="•"/>
              <a:tabLst>
                <a:tab pos="354965" algn="l"/>
                <a:tab pos="355600" algn="l"/>
              </a:tabLst>
            </a:pPr>
            <a:r>
              <a:rPr sz="1800" b="1" spc="-105" dirty="0">
                <a:latin typeface="Georgia"/>
                <a:cs typeface="Georgia"/>
              </a:rPr>
              <a:t>The chdir() </a:t>
            </a:r>
            <a:r>
              <a:rPr sz="1800" b="1" spc="-140" dirty="0">
                <a:latin typeface="Georgia"/>
                <a:cs typeface="Georgia"/>
              </a:rPr>
              <a:t>Method </a:t>
            </a:r>
            <a:r>
              <a:rPr sz="1800" b="1" spc="-160" dirty="0">
                <a:latin typeface="Georgia"/>
                <a:cs typeface="Georgia"/>
              </a:rPr>
              <a:t>: </a:t>
            </a:r>
            <a:r>
              <a:rPr sz="1800" spc="-100" dirty="0">
                <a:latin typeface="Georgia"/>
                <a:cs typeface="Georgia"/>
              </a:rPr>
              <a:t>You </a:t>
            </a:r>
            <a:r>
              <a:rPr sz="1800" spc="-45" dirty="0">
                <a:latin typeface="Georgia"/>
                <a:cs typeface="Georgia"/>
              </a:rPr>
              <a:t>can </a:t>
            </a:r>
            <a:r>
              <a:rPr sz="1800" spc="-20" dirty="0">
                <a:latin typeface="Georgia"/>
                <a:cs typeface="Georgia"/>
              </a:rPr>
              <a:t>use </a:t>
            </a:r>
            <a:r>
              <a:rPr sz="1800" spc="-25" dirty="0">
                <a:latin typeface="Georgia"/>
                <a:cs typeface="Georgia"/>
              </a:rPr>
              <a:t>the </a:t>
            </a:r>
            <a:r>
              <a:rPr sz="1800" spc="-20" dirty="0">
                <a:latin typeface="Georgia"/>
                <a:cs typeface="Georgia"/>
              </a:rPr>
              <a:t>chdir() </a:t>
            </a:r>
            <a:r>
              <a:rPr sz="1800" spc="-40" dirty="0">
                <a:latin typeface="Georgia"/>
                <a:cs typeface="Georgia"/>
              </a:rPr>
              <a:t>method </a:t>
            </a:r>
            <a:r>
              <a:rPr sz="1800" spc="-20" dirty="0">
                <a:latin typeface="Georgia"/>
                <a:cs typeface="Georgia"/>
              </a:rPr>
              <a:t>to </a:t>
            </a:r>
            <a:r>
              <a:rPr sz="1800" spc="-40" dirty="0">
                <a:latin typeface="Georgia"/>
                <a:cs typeface="Georgia"/>
              </a:rPr>
              <a:t>change </a:t>
            </a:r>
            <a:r>
              <a:rPr sz="1800" spc="-25" dirty="0">
                <a:latin typeface="Georgia"/>
                <a:cs typeface="Georgia"/>
              </a:rPr>
              <a:t>the current  </a:t>
            </a:r>
            <a:r>
              <a:rPr sz="1800" spc="-40" dirty="0">
                <a:latin typeface="Georgia"/>
                <a:cs typeface="Georgia"/>
              </a:rPr>
              <a:t>directory.</a:t>
            </a:r>
            <a:endParaRPr sz="1800">
              <a:latin typeface="Georgia"/>
              <a:cs typeface="Georgia"/>
            </a:endParaRPr>
          </a:p>
          <a:p>
            <a:pPr marL="927100">
              <a:lnSpc>
                <a:spcPct val="100000"/>
              </a:lnSpc>
              <a:spcBef>
                <a:spcPts val="430"/>
              </a:spcBef>
            </a:pPr>
            <a:r>
              <a:rPr sz="1800" b="1" spc="-135" dirty="0">
                <a:latin typeface="Georgia"/>
                <a:cs typeface="Georgia"/>
              </a:rPr>
              <a:t>Syntax </a:t>
            </a:r>
            <a:r>
              <a:rPr sz="1800" b="1" spc="-160" dirty="0">
                <a:latin typeface="Georgia"/>
                <a:cs typeface="Georgia"/>
              </a:rPr>
              <a:t>:</a:t>
            </a:r>
            <a:r>
              <a:rPr sz="1800" b="1" spc="5" dirty="0">
                <a:latin typeface="Georgia"/>
                <a:cs typeface="Georgia"/>
              </a:rPr>
              <a:t> </a:t>
            </a:r>
            <a:r>
              <a:rPr sz="1800" spc="-20" dirty="0">
                <a:latin typeface="Georgia"/>
                <a:cs typeface="Georgia"/>
              </a:rPr>
              <a:t>os.chdir("/home/newdir")</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1908810"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0" dirty="0">
                <a:solidFill>
                  <a:srgbClr val="000000"/>
                </a:solidFill>
                <a:latin typeface="Georgia"/>
                <a:cs typeface="Georgia"/>
              </a:rPr>
              <a:t>Files</a:t>
            </a:r>
            <a:r>
              <a:rPr sz="2000" b="1" spc="-135" dirty="0">
                <a:solidFill>
                  <a:srgbClr val="000000"/>
                </a:solidFill>
                <a:latin typeface="Georgia"/>
                <a:cs typeface="Georgia"/>
              </a:rPr>
              <a:t> </a:t>
            </a:r>
            <a:r>
              <a:rPr sz="2000" b="1" spc="-130" dirty="0">
                <a:solidFill>
                  <a:srgbClr val="000000"/>
                </a:solidFill>
                <a:latin typeface="Georgia"/>
                <a:cs typeface="Georgia"/>
              </a:rPr>
              <a:t>I/O</a:t>
            </a:r>
            <a:endParaRPr sz="2000">
              <a:latin typeface="Georgia"/>
              <a:cs typeface="Georgia"/>
            </a:endParaRPr>
          </a:p>
        </p:txBody>
      </p:sp>
      <p:sp>
        <p:nvSpPr>
          <p:cNvPr id="5" name="Date Placeholder 4"/>
          <p:cNvSpPr>
            <a:spLocks noGrp="1"/>
          </p:cNvSpPr>
          <p:nvPr>
            <p:ph type="dt" sz="half" idx="10"/>
          </p:nvPr>
        </p:nvSpPr>
        <p:spPr/>
        <p:txBody>
          <a:bodyPr/>
          <a:lstStyle/>
          <a:p>
            <a:fld id="{5B84F975-EDC1-46A0-9664-30BE760D0A7E}"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181</a:t>
            </a:fld>
            <a:endParaRPr lang="en-US"/>
          </a:p>
        </p:txBody>
      </p:sp>
      <p:sp>
        <p:nvSpPr>
          <p:cNvPr id="4" name="object 4"/>
          <p:cNvSpPr txBox="1"/>
          <p:nvPr/>
        </p:nvSpPr>
        <p:spPr>
          <a:xfrm>
            <a:off x="307340" y="1105661"/>
            <a:ext cx="8301990" cy="3763645"/>
          </a:xfrm>
          <a:prstGeom prst="rect">
            <a:avLst/>
          </a:prstGeom>
        </p:spPr>
        <p:txBody>
          <a:bodyPr vert="horz" wrap="square" lIns="0" tIns="12700" rIns="0" bIns="0" rtlCol="0">
            <a:spAutoFit/>
          </a:bodyPr>
          <a:lstStyle/>
          <a:p>
            <a:pPr marL="171450">
              <a:lnSpc>
                <a:spcPct val="100000"/>
              </a:lnSpc>
              <a:spcBef>
                <a:spcPts val="100"/>
              </a:spcBef>
            </a:pPr>
            <a:r>
              <a:rPr sz="1800" b="1" spc="-110" dirty="0">
                <a:latin typeface="Georgia"/>
                <a:cs typeface="Georgia"/>
              </a:rPr>
              <a:t>Directories </a:t>
            </a:r>
            <a:r>
              <a:rPr sz="1800" b="1" spc="-120" dirty="0">
                <a:latin typeface="Georgia"/>
                <a:cs typeface="Georgia"/>
              </a:rPr>
              <a:t>in</a:t>
            </a:r>
            <a:r>
              <a:rPr sz="1800" b="1" spc="-100" dirty="0">
                <a:latin typeface="Georgia"/>
                <a:cs typeface="Georgia"/>
              </a:rPr>
              <a:t> </a:t>
            </a:r>
            <a:r>
              <a:rPr sz="1800" b="1" spc="-120" dirty="0">
                <a:latin typeface="Georgia"/>
                <a:cs typeface="Georgia"/>
              </a:rPr>
              <a:t>Python</a:t>
            </a:r>
            <a:endParaRPr sz="1800">
              <a:latin typeface="Georgia"/>
              <a:cs typeface="Georgia"/>
            </a:endParaRPr>
          </a:p>
          <a:p>
            <a:pPr>
              <a:lnSpc>
                <a:spcPct val="100000"/>
              </a:lnSpc>
              <a:spcBef>
                <a:spcPts val="50"/>
              </a:spcBef>
            </a:pPr>
            <a:endParaRPr sz="1650">
              <a:latin typeface="Times New Roman"/>
              <a:cs typeface="Times New Roman"/>
            </a:endParaRPr>
          </a:p>
          <a:p>
            <a:pPr marL="584200" marR="5080" indent="-342900" algn="just">
              <a:lnSpc>
                <a:spcPct val="100000"/>
              </a:lnSpc>
              <a:buFont typeface="Arial"/>
              <a:buChar char="•"/>
              <a:tabLst>
                <a:tab pos="584200" algn="l"/>
              </a:tabLst>
            </a:pPr>
            <a:r>
              <a:rPr sz="1800" b="1" spc="-105" dirty="0">
                <a:latin typeface="Georgia"/>
                <a:cs typeface="Georgia"/>
              </a:rPr>
              <a:t>The </a:t>
            </a:r>
            <a:r>
              <a:rPr sz="1800" b="1" spc="-100" dirty="0">
                <a:latin typeface="Georgia"/>
                <a:cs typeface="Georgia"/>
              </a:rPr>
              <a:t>getcwd() </a:t>
            </a:r>
            <a:r>
              <a:rPr sz="1800" b="1" spc="-145" dirty="0">
                <a:latin typeface="Georgia"/>
                <a:cs typeface="Georgia"/>
              </a:rPr>
              <a:t>Method </a:t>
            </a:r>
            <a:r>
              <a:rPr sz="1800" b="1" spc="-160" dirty="0">
                <a:latin typeface="Georgia"/>
                <a:cs typeface="Georgia"/>
              </a:rPr>
              <a:t>: </a:t>
            </a:r>
            <a:r>
              <a:rPr sz="1800" spc="-35" dirty="0">
                <a:latin typeface="Georgia"/>
                <a:cs typeface="Georgia"/>
              </a:rPr>
              <a:t>The </a:t>
            </a:r>
            <a:r>
              <a:rPr sz="1800" spc="-10" dirty="0">
                <a:latin typeface="Georgia"/>
                <a:cs typeface="Georgia"/>
              </a:rPr>
              <a:t>getcwd() </a:t>
            </a:r>
            <a:r>
              <a:rPr sz="1800" spc="-40" dirty="0">
                <a:latin typeface="Georgia"/>
                <a:cs typeface="Georgia"/>
              </a:rPr>
              <a:t>method </a:t>
            </a:r>
            <a:r>
              <a:rPr sz="1800" spc="-25" dirty="0">
                <a:latin typeface="Georgia"/>
                <a:cs typeface="Georgia"/>
              </a:rPr>
              <a:t>displays the </a:t>
            </a:r>
            <a:r>
              <a:rPr sz="1800" spc="-20" dirty="0">
                <a:latin typeface="Georgia"/>
                <a:cs typeface="Georgia"/>
              </a:rPr>
              <a:t>current working  </a:t>
            </a:r>
            <a:r>
              <a:rPr sz="1800" spc="-40" dirty="0">
                <a:latin typeface="Georgia"/>
                <a:cs typeface="Georgia"/>
              </a:rPr>
              <a:t>directory.</a:t>
            </a:r>
            <a:endParaRPr sz="1800">
              <a:latin typeface="Georgia"/>
              <a:cs typeface="Georgia"/>
            </a:endParaRPr>
          </a:p>
          <a:p>
            <a:pPr marL="1155700">
              <a:lnSpc>
                <a:spcPct val="100000"/>
              </a:lnSpc>
              <a:spcBef>
                <a:spcPts val="434"/>
              </a:spcBef>
              <a:tabLst>
                <a:tab pos="2070100" algn="l"/>
              </a:tabLst>
            </a:pPr>
            <a:r>
              <a:rPr sz="1800" b="1" spc="-135" dirty="0">
                <a:latin typeface="Georgia"/>
                <a:cs typeface="Georgia"/>
              </a:rPr>
              <a:t>Syntax:	</a:t>
            </a:r>
            <a:r>
              <a:rPr sz="1800" spc="-20" dirty="0">
                <a:latin typeface="Georgia"/>
                <a:cs typeface="Georgia"/>
              </a:rPr>
              <a:t>os.getcwd()</a:t>
            </a:r>
            <a:endParaRPr sz="1800">
              <a:latin typeface="Georgia"/>
              <a:cs typeface="Georgia"/>
            </a:endParaRPr>
          </a:p>
          <a:p>
            <a:pPr>
              <a:lnSpc>
                <a:spcPct val="100000"/>
              </a:lnSpc>
              <a:spcBef>
                <a:spcPts val="30"/>
              </a:spcBef>
            </a:pPr>
            <a:endParaRPr sz="2600">
              <a:latin typeface="Times New Roman"/>
              <a:cs typeface="Times New Roman"/>
            </a:endParaRPr>
          </a:p>
          <a:p>
            <a:pPr marL="584200" marR="5080" indent="-342900" algn="just">
              <a:lnSpc>
                <a:spcPct val="100000"/>
              </a:lnSpc>
              <a:spcBef>
                <a:spcPts val="5"/>
              </a:spcBef>
              <a:buFont typeface="Arial"/>
              <a:buChar char="•"/>
              <a:tabLst>
                <a:tab pos="584200" algn="l"/>
              </a:tabLst>
            </a:pPr>
            <a:r>
              <a:rPr sz="1800" b="1" spc="-105" dirty="0">
                <a:latin typeface="Georgia"/>
                <a:cs typeface="Georgia"/>
              </a:rPr>
              <a:t>The </a:t>
            </a:r>
            <a:r>
              <a:rPr sz="1800" b="1" spc="-114" dirty="0">
                <a:latin typeface="Georgia"/>
                <a:cs typeface="Georgia"/>
              </a:rPr>
              <a:t>rmdir() </a:t>
            </a:r>
            <a:r>
              <a:rPr sz="1800" b="1" spc="-145" dirty="0">
                <a:latin typeface="Georgia"/>
                <a:cs typeface="Georgia"/>
              </a:rPr>
              <a:t>Method </a:t>
            </a:r>
            <a:r>
              <a:rPr sz="1800" b="1" spc="-160" dirty="0">
                <a:latin typeface="Georgia"/>
                <a:cs typeface="Georgia"/>
              </a:rPr>
              <a:t>: </a:t>
            </a:r>
            <a:r>
              <a:rPr sz="1800" spc="-40" dirty="0">
                <a:latin typeface="Georgia"/>
                <a:cs typeface="Georgia"/>
              </a:rPr>
              <a:t>The </a:t>
            </a:r>
            <a:r>
              <a:rPr sz="1800" spc="-20" dirty="0">
                <a:latin typeface="Georgia"/>
                <a:cs typeface="Georgia"/>
              </a:rPr>
              <a:t>rmdir() </a:t>
            </a:r>
            <a:r>
              <a:rPr sz="1800" spc="-40" dirty="0">
                <a:latin typeface="Georgia"/>
                <a:cs typeface="Georgia"/>
              </a:rPr>
              <a:t>method </a:t>
            </a:r>
            <a:r>
              <a:rPr sz="1800" spc="-15" dirty="0">
                <a:latin typeface="Georgia"/>
                <a:cs typeface="Georgia"/>
              </a:rPr>
              <a:t>deletes </a:t>
            </a:r>
            <a:r>
              <a:rPr sz="1800" spc="-25" dirty="0">
                <a:latin typeface="Georgia"/>
                <a:cs typeface="Georgia"/>
              </a:rPr>
              <a:t>the </a:t>
            </a:r>
            <a:r>
              <a:rPr sz="1800" spc="-40" dirty="0">
                <a:latin typeface="Georgia"/>
                <a:cs typeface="Georgia"/>
              </a:rPr>
              <a:t>directory, </a:t>
            </a:r>
            <a:r>
              <a:rPr sz="1800" spc="-25" dirty="0">
                <a:latin typeface="Georgia"/>
                <a:cs typeface="Georgia"/>
              </a:rPr>
              <a:t>which </a:t>
            </a:r>
            <a:r>
              <a:rPr sz="1800" spc="-20" dirty="0">
                <a:latin typeface="Georgia"/>
                <a:cs typeface="Georgia"/>
              </a:rPr>
              <a:t>is  passed </a:t>
            </a:r>
            <a:r>
              <a:rPr sz="1800" spc="-15" dirty="0">
                <a:latin typeface="Georgia"/>
                <a:cs typeface="Georgia"/>
              </a:rPr>
              <a:t>as </a:t>
            </a:r>
            <a:r>
              <a:rPr sz="1800" spc="-50" dirty="0">
                <a:latin typeface="Georgia"/>
                <a:cs typeface="Georgia"/>
              </a:rPr>
              <a:t>an </a:t>
            </a:r>
            <a:r>
              <a:rPr sz="1800" spc="-35" dirty="0">
                <a:latin typeface="Georgia"/>
                <a:cs typeface="Georgia"/>
              </a:rPr>
              <a:t>argument </a:t>
            </a:r>
            <a:r>
              <a:rPr sz="1800" spc="-45" dirty="0">
                <a:latin typeface="Georgia"/>
                <a:cs typeface="Georgia"/>
              </a:rPr>
              <a:t>in </a:t>
            </a:r>
            <a:r>
              <a:rPr sz="1800" spc="-25" dirty="0">
                <a:latin typeface="Georgia"/>
                <a:cs typeface="Georgia"/>
              </a:rPr>
              <a:t>the </a:t>
            </a:r>
            <a:r>
              <a:rPr sz="1800" spc="-50" dirty="0">
                <a:latin typeface="Georgia"/>
                <a:cs typeface="Georgia"/>
              </a:rPr>
              <a:t>method. </a:t>
            </a:r>
            <a:r>
              <a:rPr sz="1800" spc="-30" dirty="0">
                <a:latin typeface="Georgia"/>
                <a:cs typeface="Georgia"/>
              </a:rPr>
              <a:t>Before removing a </a:t>
            </a:r>
            <a:r>
              <a:rPr sz="1800" spc="-40" dirty="0">
                <a:latin typeface="Georgia"/>
                <a:cs typeface="Georgia"/>
              </a:rPr>
              <a:t>directory, </a:t>
            </a:r>
            <a:r>
              <a:rPr sz="1800" spc="-35" dirty="0">
                <a:latin typeface="Georgia"/>
                <a:cs typeface="Georgia"/>
              </a:rPr>
              <a:t>all </a:t>
            </a:r>
            <a:r>
              <a:rPr sz="1800" spc="-25" dirty="0">
                <a:latin typeface="Georgia"/>
                <a:cs typeface="Georgia"/>
              </a:rPr>
              <a:t>the  contents </a:t>
            </a:r>
            <a:r>
              <a:rPr sz="1800" spc="-45" dirty="0">
                <a:latin typeface="Georgia"/>
                <a:cs typeface="Georgia"/>
              </a:rPr>
              <a:t>in </a:t>
            </a:r>
            <a:r>
              <a:rPr sz="1800" spc="-20" dirty="0">
                <a:latin typeface="Georgia"/>
                <a:cs typeface="Georgia"/>
              </a:rPr>
              <a:t>it </a:t>
            </a:r>
            <a:r>
              <a:rPr sz="1800" spc="-30" dirty="0">
                <a:latin typeface="Georgia"/>
                <a:cs typeface="Georgia"/>
              </a:rPr>
              <a:t>should </a:t>
            </a:r>
            <a:r>
              <a:rPr sz="1800" spc="-10" dirty="0">
                <a:latin typeface="Georgia"/>
                <a:cs typeface="Georgia"/>
              </a:rPr>
              <a:t>be</a:t>
            </a:r>
            <a:r>
              <a:rPr sz="1800" spc="-105" dirty="0">
                <a:latin typeface="Georgia"/>
                <a:cs typeface="Georgia"/>
              </a:rPr>
              <a:t> </a:t>
            </a:r>
            <a:r>
              <a:rPr sz="1800" spc="-40" dirty="0">
                <a:latin typeface="Georgia"/>
                <a:cs typeface="Georgia"/>
              </a:rPr>
              <a:t>removed.</a:t>
            </a:r>
            <a:endParaRPr sz="1800">
              <a:latin typeface="Georgia"/>
              <a:cs typeface="Georgia"/>
            </a:endParaRPr>
          </a:p>
          <a:p>
            <a:pPr marL="1155700">
              <a:lnSpc>
                <a:spcPct val="100000"/>
              </a:lnSpc>
              <a:spcBef>
                <a:spcPts val="430"/>
              </a:spcBef>
            </a:pPr>
            <a:r>
              <a:rPr sz="1800" b="1" spc="-135" dirty="0">
                <a:latin typeface="Georgia"/>
                <a:cs typeface="Georgia"/>
              </a:rPr>
              <a:t>Syntax:</a:t>
            </a:r>
            <a:r>
              <a:rPr sz="1800" b="1" spc="5" dirty="0">
                <a:latin typeface="Georgia"/>
                <a:cs typeface="Georgia"/>
              </a:rPr>
              <a:t> </a:t>
            </a:r>
            <a:r>
              <a:rPr sz="1800" spc="-25" dirty="0">
                <a:latin typeface="Georgia"/>
                <a:cs typeface="Georgia"/>
              </a:rPr>
              <a:t>os.rmdir('dirname')</a:t>
            </a:r>
            <a:endParaRPr sz="1800">
              <a:latin typeface="Georgia"/>
              <a:cs typeface="Georgia"/>
            </a:endParaRPr>
          </a:p>
          <a:p>
            <a:pPr>
              <a:lnSpc>
                <a:spcPct val="100000"/>
              </a:lnSpc>
            </a:pPr>
            <a:endParaRPr sz="2100">
              <a:latin typeface="Times New Roman"/>
              <a:cs typeface="Times New Roman"/>
            </a:endParaRPr>
          </a:p>
          <a:p>
            <a:pPr marL="12700">
              <a:lnSpc>
                <a:spcPct val="100000"/>
              </a:lnSpc>
              <a:spcBef>
                <a:spcPts val="1739"/>
              </a:spcBef>
            </a:pPr>
            <a:r>
              <a:rPr sz="1800" dirty="0">
                <a:latin typeface="Arial"/>
                <a:cs typeface="Arial"/>
              </a:rPr>
              <a:t>.</a:t>
            </a:r>
            <a:endParaRPr sz="1800">
              <a:latin typeface="Arial"/>
              <a:cs typeface="Arial"/>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8" name="Date Placeholder 7"/>
          <p:cNvSpPr>
            <a:spLocks noGrp="1"/>
          </p:cNvSpPr>
          <p:nvPr>
            <p:ph type="dt" sz="half" idx="10"/>
          </p:nvPr>
        </p:nvSpPr>
        <p:spPr/>
        <p:txBody>
          <a:bodyPr/>
          <a:lstStyle/>
          <a:p>
            <a:fld id="{EE37F3A8-613E-4018-9C89-EED6DCCB79FE}" type="datetime1">
              <a:rPr lang="en-US" smtClean="0"/>
              <a:pPr/>
              <a:t>6/28/2022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182</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8143875" cy="2632710"/>
          </a:xfrm>
          <a:prstGeom prst="rect">
            <a:avLst/>
          </a:prstGeom>
        </p:spPr>
        <p:txBody>
          <a:bodyPr vert="horz" wrap="square" lIns="0" tIns="12700" rIns="0" bIns="0" rtlCol="0">
            <a:spAutoFit/>
          </a:bodyPr>
          <a:lstStyle/>
          <a:p>
            <a:pPr marL="12700">
              <a:lnSpc>
                <a:spcPct val="100000"/>
              </a:lnSpc>
              <a:spcBef>
                <a:spcPts val="100"/>
              </a:spcBef>
            </a:pPr>
            <a:r>
              <a:rPr sz="1800" b="1" spc="-160" dirty="0">
                <a:latin typeface="Georgia"/>
                <a:cs typeface="Georgia"/>
              </a:rPr>
              <a:t>What </a:t>
            </a:r>
            <a:r>
              <a:rPr sz="1800" b="1" spc="-90" dirty="0">
                <a:latin typeface="Georgia"/>
                <a:cs typeface="Georgia"/>
              </a:rPr>
              <a:t>is</a:t>
            </a:r>
            <a:r>
              <a:rPr sz="1800" b="1" spc="-270" dirty="0">
                <a:latin typeface="Georgia"/>
                <a:cs typeface="Georgia"/>
              </a:rPr>
              <a:t> </a:t>
            </a:r>
            <a:r>
              <a:rPr sz="1800" b="1" spc="-135" dirty="0">
                <a:latin typeface="Georgia"/>
                <a:cs typeface="Georgia"/>
              </a:rPr>
              <a:t>Exception?</a:t>
            </a:r>
            <a:endParaRPr sz="1800">
              <a:latin typeface="Georgia"/>
              <a:cs typeface="Georgia"/>
            </a:endParaRPr>
          </a:p>
          <a:p>
            <a:pPr>
              <a:lnSpc>
                <a:spcPct val="100000"/>
              </a:lnSpc>
              <a:spcBef>
                <a:spcPts val="50"/>
              </a:spcBef>
            </a:pPr>
            <a:endParaRPr sz="1650">
              <a:latin typeface="Times New Roman"/>
              <a:cs typeface="Times New Roman"/>
            </a:endParaRPr>
          </a:p>
          <a:p>
            <a:pPr marL="424815" marR="6985" indent="-342900">
              <a:lnSpc>
                <a:spcPct val="100000"/>
              </a:lnSpc>
              <a:buFont typeface="Arial"/>
              <a:buChar char="•"/>
              <a:tabLst>
                <a:tab pos="424815" algn="l"/>
                <a:tab pos="425450" algn="l"/>
              </a:tabLst>
            </a:pPr>
            <a:r>
              <a:rPr sz="1800" spc="-80" dirty="0">
                <a:latin typeface="Georgia"/>
                <a:cs typeface="Georgia"/>
              </a:rPr>
              <a:t>An </a:t>
            </a:r>
            <a:r>
              <a:rPr sz="1800" spc="-30" dirty="0">
                <a:latin typeface="Georgia"/>
                <a:cs typeface="Georgia"/>
              </a:rPr>
              <a:t>exception </a:t>
            </a:r>
            <a:r>
              <a:rPr sz="1800" spc="-20" dirty="0">
                <a:latin typeface="Georgia"/>
                <a:cs typeface="Georgia"/>
              </a:rPr>
              <a:t>is </a:t>
            </a:r>
            <a:r>
              <a:rPr sz="1800" spc="-50" dirty="0">
                <a:latin typeface="Georgia"/>
                <a:cs typeface="Georgia"/>
              </a:rPr>
              <a:t>an </a:t>
            </a:r>
            <a:r>
              <a:rPr sz="1800" spc="-35" dirty="0">
                <a:latin typeface="Georgia"/>
                <a:cs typeface="Georgia"/>
              </a:rPr>
              <a:t>event, </a:t>
            </a:r>
            <a:r>
              <a:rPr sz="1800" spc="-25" dirty="0">
                <a:latin typeface="Georgia"/>
                <a:cs typeface="Georgia"/>
              </a:rPr>
              <a:t>which </a:t>
            </a:r>
            <a:r>
              <a:rPr sz="1800" spc="-20" dirty="0">
                <a:latin typeface="Georgia"/>
                <a:cs typeface="Georgia"/>
              </a:rPr>
              <a:t>occurs </a:t>
            </a:r>
            <a:r>
              <a:rPr sz="1800" spc="-30" dirty="0">
                <a:latin typeface="Georgia"/>
                <a:cs typeface="Georgia"/>
              </a:rPr>
              <a:t>during </a:t>
            </a:r>
            <a:r>
              <a:rPr sz="1800" spc="-25" dirty="0">
                <a:latin typeface="Georgia"/>
                <a:cs typeface="Georgia"/>
              </a:rPr>
              <a:t>the </a:t>
            </a:r>
            <a:r>
              <a:rPr sz="1800" spc="-35" dirty="0">
                <a:latin typeface="Georgia"/>
                <a:cs typeface="Georgia"/>
              </a:rPr>
              <a:t>execution </a:t>
            </a:r>
            <a:r>
              <a:rPr sz="1800" spc="-30" dirty="0">
                <a:latin typeface="Georgia"/>
                <a:cs typeface="Georgia"/>
              </a:rPr>
              <a:t>of a </a:t>
            </a:r>
            <a:r>
              <a:rPr sz="1800" spc="-40" dirty="0">
                <a:latin typeface="Georgia"/>
                <a:cs typeface="Georgia"/>
              </a:rPr>
              <a:t>program </a:t>
            </a:r>
            <a:r>
              <a:rPr sz="1800" spc="-35" dirty="0">
                <a:latin typeface="Georgia"/>
                <a:cs typeface="Georgia"/>
              </a:rPr>
              <a:t>that  </a:t>
            </a:r>
            <a:r>
              <a:rPr sz="1800" spc="-20" dirty="0">
                <a:latin typeface="Georgia"/>
                <a:cs typeface="Georgia"/>
              </a:rPr>
              <a:t>disrupts </a:t>
            </a:r>
            <a:r>
              <a:rPr sz="1800" spc="-25" dirty="0">
                <a:latin typeface="Georgia"/>
                <a:cs typeface="Georgia"/>
              </a:rPr>
              <a:t>the </a:t>
            </a:r>
            <a:r>
              <a:rPr sz="1800" spc="-35" dirty="0">
                <a:latin typeface="Georgia"/>
                <a:cs typeface="Georgia"/>
              </a:rPr>
              <a:t>normal </a:t>
            </a:r>
            <a:r>
              <a:rPr sz="1800" spc="-10" dirty="0">
                <a:latin typeface="Georgia"/>
                <a:cs typeface="Georgia"/>
              </a:rPr>
              <a:t>flow </a:t>
            </a:r>
            <a:r>
              <a:rPr sz="1800" spc="-30" dirty="0">
                <a:latin typeface="Georgia"/>
                <a:cs typeface="Georgia"/>
              </a:rPr>
              <a:t>of </a:t>
            </a:r>
            <a:r>
              <a:rPr sz="1800" spc="-25" dirty="0">
                <a:latin typeface="Georgia"/>
                <a:cs typeface="Georgia"/>
              </a:rPr>
              <a:t>the </a:t>
            </a:r>
            <a:r>
              <a:rPr sz="1800" spc="-30" dirty="0">
                <a:latin typeface="Georgia"/>
                <a:cs typeface="Georgia"/>
              </a:rPr>
              <a:t>program's</a:t>
            </a:r>
            <a:r>
              <a:rPr sz="1800" spc="-105" dirty="0">
                <a:latin typeface="Georgia"/>
                <a:cs typeface="Georgia"/>
              </a:rPr>
              <a:t> </a:t>
            </a:r>
            <a:r>
              <a:rPr sz="1800" spc="-35" dirty="0">
                <a:latin typeface="Georgia"/>
                <a:cs typeface="Georgia"/>
              </a:rPr>
              <a:t>instructions.</a:t>
            </a:r>
            <a:endParaRPr sz="1800">
              <a:latin typeface="Georgia"/>
              <a:cs typeface="Georgia"/>
            </a:endParaRPr>
          </a:p>
          <a:p>
            <a:pPr marL="424815" indent="-342900">
              <a:lnSpc>
                <a:spcPct val="100000"/>
              </a:lnSpc>
              <a:spcBef>
                <a:spcPts val="434"/>
              </a:spcBef>
              <a:buFont typeface="Arial"/>
              <a:buChar char="•"/>
              <a:tabLst>
                <a:tab pos="424815" algn="l"/>
                <a:tab pos="425450" algn="l"/>
              </a:tabLst>
            </a:pPr>
            <a:r>
              <a:rPr sz="1800" spc="-90" dirty="0">
                <a:latin typeface="Georgia"/>
                <a:cs typeface="Georgia"/>
              </a:rPr>
              <a:t>In </a:t>
            </a:r>
            <a:r>
              <a:rPr sz="1800" spc="-40" dirty="0">
                <a:latin typeface="Georgia"/>
                <a:cs typeface="Georgia"/>
              </a:rPr>
              <a:t>general, </a:t>
            </a:r>
            <a:r>
              <a:rPr sz="1800" spc="-15" dirty="0">
                <a:latin typeface="Georgia"/>
                <a:cs typeface="Georgia"/>
              </a:rPr>
              <a:t>when </a:t>
            </a:r>
            <a:r>
              <a:rPr sz="1800" spc="-30" dirty="0">
                <a:latin typeface="Georgia"/>
                <a:cs typeface="Georgia"/>
              </a:rPr>
              <a:t>a </a:t>
            </a:r>
            <a:r>
              <a:rPr sz="1800" spc="-35" dirty="0">
                <a:latin typeface="Georgia"/>
                <a:cs typeface="Georgia"/>
              </a:rPr>
              <a:t>Python </a:t>
            </a:r>
            <a:r>
              <a:rPr sz="1800" spc="-20" dirty="0">
                <a:latin typeface="Georgia"/>
                <a:cs typeface="Georgia"/>
              </a:rPr>
              <a:t>script encounters </a:t>
            </a:r>
            <a:r>
              <a:rPr sz="1800" spc="-30" dirty="0">
                <a:latin typeface="Georgia"/>
                <a:cs typeface="Georgia"/>
              </a:rPr>
              <a:t>a situation </a:t>
            </a:r>
            <a:r>
              <a:rPr sz="1800" spc="-35" dirty="0">
                <a:latin typeface="Georgia"/>
                <a:cs typeface="Georgia"/>
              </a:rPr>
              <a:t>that </a:t>
            </a:r>
            <a:r>
              <a:rPr sz="1800" spc="-20" dirty="0">
                <a:latin typeface="Georgia"/>
                <a:cs typeface="Georgia"/>
              </a:rPr>
              <a:t>it </a:t>
            </a:r>
            <a:r>
              <a:rPr sz="1800" spc="-40" dirty="0">
                <a:latin typeface="Georgia"/>
                <a:cs typeface="Georgia"/>
              </a:rPr>
              <a:t>cannot</a:t>
            </a:r>
            <a:r>
              <a:rPr sz="1800" spc="120" dirty="0">
                <a:latin typeface="Georgia"/>
                <a:cs typeface="Georgia"/>
              </a:rPr>
              <a:t> </a:t>
            </a:r>
            <a:r>
              <a:rPr sz="1800" spc="-20" dirty="0">
                <a:latin typeface="Georgia"/>
                <a:cs typeface="Georgia"/>
              </a:rPr>
              <a:t>cope</a:t>
            </a:r>
            <a:endParaRPr sz="1800">
              <a:latin typeface="Georgia"/>
              <a:cs typeface="Georgia"/>
            </a:endParaRPr>
          </a:p>
          <a:p>
            <a:pPr marL="424815">
              <a:lnSpc>
                <a:spcPct val="100000"/>
              </a:lnSpc>
            </a:pPr>
            <a:r>
              <a:rPr sz="1800" spc="-35" dirty="0">
                <a:latin typeface="Georgia"/>
                <a:cs typeface="Georgia"/>
              </a:rPr>
              <a:t>with, </a:t>
            </a:r>
            <a:r>
              <a:rPr sz="1800" spc="-20" dirty="0">
                <a:latin typeface="Georgia"/>
                <a:cs typeface="Georgia"/>
              </a:rPr>
              <a:t>it raises </a:t>
            </a:r>
            <a:r>
              <a:rPr sz="1800" spc="-50" dirty="0">
                <a:latin typeface="Georgia"/>
                <a:cs typeface="Georgia"/>
              </a:rPr>
              <a:t>an</a:t>
            </a:r>
            <a:r>
              <a:rPr sz="1800" spc="-55" dirty="0">
                <a:latin typeface="Georgia"/>
                <a:cs typeface="Georgia"/>
              </a:rPr>
              <a:t> </a:t>
            </a:r>
            <a:r>
              <a:rPr sz="1800" spc="-40" dirty="0">
                <a:latin typeface="Georgia"/>
                <a:cs typeface="Georgia"/>
              </a:rPr>
              <a:t>exception.</a:t>
            </a:r>
            <a:endParaRPr sz="1800">
              <a:latin typeface="Georgia"/>
              <a:cs typeface="Georgia"/>
            </a:endParaRPr>
          </a:p>
          <a:p>
            <a:pPr marL="475615" indent="-393700">
              <a:lnSpc>
                <a:spcPct val="100000"/>
              </a:lnSpc>
              <a:spcBef>
                <a:spcPts val="430"/>
              </a:spcBef>
              <a:buFont typeface="Arial"/>
              <a:buChar char="•"/>
              <a:tabLst>
                <a:tab pos="475615" algn="l"/>
                <a:tab pos="476250" algn="l"/>
              </a:tabLst>
            </a:pPr>
            <a:r>
              <a:rPr sz="1800" spc="-80" dirty="0">
                <a:latin typeface="Georgia"/>
                <a:cs typeface="Georgia"/>
              </a:rPr>
              <a:t>An </a:t>
            </a:r>
            <a:r>
              <a:rPr sz="1800" spc="-30" dirty="0">
                <a:latin typeface="Georgia"/>
                <a:cs typeface="Georgia"/>
              </a:rPr>
              <a:t>exception </a:t>
            </a:r>
            <a:r>
              <a:rPr sz="1800" spc="-20" dirty="0">
                <a:latin typeface="Georgia"/>
                <a:cs typeface="Georgia"/>
              </a:rPr>
              <a:t>is </a:t>
            </a:r>
            <a:r>
              <a:rPr sz="1800" spc="-30" dirty="0">
                <a:latin typeface="Georgia"/>
                <a:cs typeface="Georgia"/>
              </a:rPr>
              <a:t>a </a:t>
            </a:r>
            <a:r>
              <a:rPr sz="1800" spc="-35" dirty="0">
                <a:latin typeface="Georgia"/>
                <a:cs typeface="Georgia"/>
              </a:rPr>
              <a:t>Python </a:t>
            </a:r>
            <a:r>
              <a:rPr sz="1800" spc="-20" dirty="0">
                <a:latin typeface="Georgia"/>
                <a:cs typeface="Georgia"/>
              </a:rPr>
              <a:t>object </a:t>
            </a:r>
            <a:r>
              <a:rPr sz="1800" spc="-30" dirty="0">
                <a:latin typeface="Georgia"/>
                <a:cs typeface="Georgia"/>
              </a:rPr>
              <a:t>that </a:t>
            </a:r>
            <a:r>
              <a:rPr sz="1800" spc="-15" dirty="0">
                <a:latin typeface="Georgia"/>
                <a:cs typeface="Georgia"/>
              </a:rPr>
              <a:t>represents </a:t>
            </a:r>
            <a:r>
              <a:rPr sz="1800" spc="-50" dirty="0">
                <a:latin typeface="Georgia"/>
                <a:cs typeface="Georgia"/>
              </a:rPr>
              <a:t>an</a:t>
            </a:r>
            <a:r>
              <a:rPr sz="1800" spc="-110" dirty="0">
                <a:latin typeface="Georgia"/>
                <a:cs typeface="Georgia"/>
              </a:rPr>
              <a:t> </a:t>
            </a:r>
            <a:r>
              <a:rPr sz="1800" spc="-55" dirty="0">
                <a:latin typeface="Georgia"/>
                <a:cs typeface="Georgia"/>
              </a:rPr>
              <a:t>error.</a:t>
            </a:r>
            <a:endParaRPr sz="1800">
              <a:latin typeface="Georgia"/>
              <a:cs typeface="Georgia"/>
            </a:endParaRPr>
          </a:p>
          <a:p>
            <a:pPr marL="424815" marR="5715" indent="-342900">
              <a:lnSpc>
                <a:spcPct val="100000"/>
              </a:lnSpc>
              <a:spcBef>
                <a:spcPts val="434"/>
              </a:spcBef>
              <a:buFont typeface="Arial"/>
              <a:buChar char="•"/>
              <a:tabLst>
                <a:tab pos="424815" algn="l"/>
                <a:tab pos="425450" algn="l"/>
              </a:tabLst>
            </a:pPr>
            <a:r>
              <a:rPr sz="1800" spc="-55" dirty="0">
                <a:latin typeface="Georgia"/>
                <a:cs typeface="Georgia"/>
              </a:rPr>
              <a:t>When </a:t>
            </a:r>
            <a:r>
              <a:rPr sz="1800" spc="-30" dirty="0">
                <a:latin typeface="Georgia"/>
                <a:cs typeface="Georgia"/>
              </a:rPr>
              <a:t>a </a:t>
            </a:r>
            <a:r>
              <a:rPr sz="1800" spc="-35" dirty="0">
                <a:latin typeface="Georgia"/>
                <a:cs typeface="Georgia"/>
              </a:rPr>
              <a:t>Python </a:t>
            </a:r>
            <a:r>
              <a:rPr sz="1800" spc="-20" dirty="0">
                <a:latin typeface="Georgia"/>
                <a:cs typeface="Georgia"/>
              </a:rPr>
              <a:t>script raises </a:t>
            </a:r>
            <a:r>
              <a:rPr sz="1800" spc="-45" dirty="0">
                <a:latin typeface="Georgia"/>
                <a:cs typeface="Georgia"/>
              </a:rPr>
              <a:t>an </a:t>
            </a:r>
            <a:r>
              <a:rPr sz="1800" spc="-40" dirty="0">
                <a:latin typeface="Georgia"/>
                <a:cs typeface="Georgia"/>
              </a:rPr>
              <a:t>exception, </a:t>
            </a:r>
            <a:r>
              <a:rPr sz="1800" spc="-20" dirty="0">
                <a:latin typeface="Georgia"/>
                <a:cs typeface="Georgia"/>
              </a:rPr>
              <a:t>it </a:t>
            </a:r>
            <a:r>
              <a:rPr sz="1800" spc="-45" dirty="0">
                <a:latin typeface="Georgia"/>
                <a:cs typeface="Georgia"/>
              </a:rPr>
              <a:t>must </a:t>
            </a:r>
            <a:r>
              <a:rPr sz="1800" spc="-15" dirty="0">
                <a:latin typeface="Georgia"/>
                <a:cs typeface="Georgia"/>
              </a:rPr>
              <a:t>either </a:t>
            </a:r>
            <a:r>
              <a:rPr sz="1800" spc="-35" dirty="0">
                <a:latin typeface="Georgia"/>
                <a:cs typeface="Georgia"/>
              </a:rPr>
              <a:t>handle </a:t>
            </a:r>
            <a:r>
              <a:rPr sz="1800" spc="-25" dirty="0">
                <a:latin typeface="Georgia"/>
                <a:cs typeface="Georgia"/>
              </a:rPr>
              <a:t>the </a:t>
            </a:r>
            <a:r>
              <a:rPr sz="1800" spc="-35" dirty="0">
                <a:latin typeface="Georgia"/>
                <a:cs typeface="Georgia"/>
              </a:rPr>
              <a:t>exception  immediately </a:t>
            </a:r>
            <a:r>
              <a:rPr sz="1800" spc="-5" dirty="0">
                <a:latin typeface="Georgia"/>
                <a:cs typeface="Georgia"/>
              </a:rPr>
              <a:t>otherwise </a:t>
            </a:r>
            <a:r>
              <a:rPr sz="1800" spc="-20" dirty="0">
                <a:latin typeface="Georgia"/>
                <a:cs typeface="Georgia"/>
              </a:rPr>
              <a:t>it </a:t>
            </a:r>
            <a:r>
              <a:rPr sz="1800" spc="-25" dirty="0">
                <a:latin typeface="Georgia"/>
                <a:cs typeface="Georgia"/>
              </a:rPr>
              <a:t>terminates </a:t>
            </a:r>
            <a:r>
              <a:rPr sz="1800" spc="-45" dirty="0">
                <a:latin typeface="Georgia"/>
                <a:cs typeface="Georgia"/>
              </a:rPr>
              <a:t>and</a:t>
            </a:r>
            <a:r>
              <a:rPr sz="1800" spc="-135" dirty="0">
                <a:latin typeface="Georgia"/>
                <a:cs typeface="Georgia"/>
              </a:rPr>
              <a:t> </a:t>
            </a:r>
            <a:r>
              <a:rPr sz="1800" spc="-40" dirty="0">
                <a:latin typeface="Georgia"/>
                <a:cs typeface="Georgia"/>
              </a:rPr>
              <a:t>quits.</a:t>
            </a:r>
            <a:endParaRPr sz="1800">
              <a:latin typeface="Georgia"/>
              <a:cs typeface="Georgia"/>
            </a:endParaRPr>
          </a:p>
        </p:txBody>
      </p:sp>
      <p:sp>
        <p:nvSpPr>
          <p:cNvPr id="6" name="object 6"/>
          <p:cNvSpPr txBox="1"/>
          <p:nvPr/>
        </p:nvSpPr>
        <p:spPr>
          <a:xfrm>
            <a:off x="535940" y="4042028"/>
            <a:ext cx="8071484" cy="958215"/>
          </a:xfrm>
          <a:prstGeom prst="rect">
            <a:avLst/>
          </a:prstGeom>
        </p:spPr>
        <p:txBody>
          <a:bodyPr vert="horz" wrap="square" lIns="0" tIns="67310" rIns="0" bIns="0" rtlCol="0">
            <a:spAutoFit/>
          </a:bodyPr>
          <a:lstStyle/>
          <a:p>
            <a:pPr marL="355600" indent="-342900">
              <a:lnSpc>
                <a:spcPct val="100000"/>
              </a:lnSpc>
              <a:spcBef>
                <a:spcPts val="530"/>
              </a:spcBef>
              <a:buFont typeface="Arial"/>
              <a:buChar char="•"/>
              <a:tabLst>
                <a:tab pos="354965" algn="l"/>
                <a:tab pos="355600" algn="l"/>
              </a:tabLst>
            </a:pPr>
            <a:r>
              <a:rPr sz="1800" b="1" spc="-145" dirty="0">
                <a:latin typeface="Georgia"/>
                <a:cs typeface="Georgia"/>
              </a:rPr>
              <a:t>Handling </a:t>
            </a:r>
            <a:r>
              <a:rPr sz="1800" b="1" spc="-135" dirty="0">
                <a:latin typeface="Georgia"/>
                <a:cs typeface="Georgia"/>
              </a:rPr>
              <a:t>an </a:t>
            </a:r>
            <a:r>
              <a:rPr sz="1800" b="1" spc="-114" dirty="0">
                <a:latin typeface="Georgia"/>
                <a:cs typeface="Georgia"/>
              </a:rPr>
              <a:t>exception</a:t>
            </a:r>
            <a:r>
              <a:rPr sz="1800" b="1" spc="85" dirty="0">
                <a:latin typeface="Georgia"/>
                <a:cs typeface="Georgia"/>
              </a:rPr>
              <a:t> </a:t>
            </a:r>
            <a:r>
              <a:rPr sz="1800" b="1" spc="-160" dirty="0">
                <a:latin typeface="Georgia"/>
                <a:cs typeface="Georgia"/>
              </a:rPr>
              <a:t>:</a:t>
            </a:r>
            <a:endParaRPr sz="1800">
              <a:latin typeface="Georgia"/>
              <a:cs typeface="Georgia"/>
            </a:endParaRPr>
          </a:p>
          <a:p>
            <a:pPr marL="756285" marR="5080" indent="-287020">
              <a:lnSpc>
                <a:spcPct val="100000"/>
              </a:lnSpc>
              <a:spcBef>
                <a:spcPts val="430"/>
              </a:spcBef>
              <a:tabLst>
                <a:tab pos="756285" algn="l"/>
              </a:tabLst>
            </a:pPr>
            <a:r>
              <a:rPr sz="1800" dirty="0">
                <a:latin typeface="Arial"/>
                <a:cs typeface="Arial"/>
              </a:rPr>
              <a:t>–	</a:t>
            </a:r>
            <a:r>
              <a:rPr sz="1800" spc="-80" dirty="0">
                <a:latin typeface="Georgia"/>
                <a:cs typeface="Georgia"/>
              </a:rPr>
              <a:t>If </a:t>
            </a:r>
            <a:r>
              <a:rPr sz="1800" spc="-25" dirty="0">
                <a:latin typeface="Georgia"/>
                <a:cs typeface="Georgia"/>
              </a:rPr>
              <a:t>you </a:t>
            </a:r>
            <a:r>
              <a:rPr sz="1800" spc="-35" dirty="0">
                <a:latin typeface="Georgia"/>
                <a:cs typeface="Georgia"/>
              </a:rPr>
              <a:t>have </a:t>
            </a:r>
            <a:r>
              <a:rPr sz="1800" spc="-25" dirty="0">
                <a:latin typeface="Georgia"/>
                <a:cs typeface="Georgia"/>
              </a:rPr>
              <a:t>some suspicious </a:t>
            </a:r>
            <a:r>
              <a:rPr sz="1800" spc="-20" dirty="0">
                <a:latin typeface="Georgia"/>
                <a:cs typeface="Georgia"/>
              </a:rPr>
              <a:t>code </a:t>
            </a:r>
            <a:r>
              <a:rPr sz="1800" spc="-30" dirty="0">
                <a:latin typeface="Georgia"/>
                <a:cs typeface="Georgia"/>
              </a:rPr>
              <a:t>that </a:t>
            </a:r>
            <a:r>
              <a:rPr sz="1800" spc="-50" dirty="0">
                <a:latin typeface="Georgia"/>
                <a:cs typeface="Georgia"/>
              </a:rPr>
              <a:t>may </a:t>
            </a:r>
            <a:r>
              <a:rPr sz="1800" spc="-20" dirty="0">
                <a:latin typeface="Georgia"/>
                <a:cs typeface="Georgia"/>
              </a:rPr>
              <a:t>raise </a:t>
            </a:r>
            <a:r>
              <a:rPr sz="1800" spc="-50" dirty="0">
                <a:latin typeface="Georgia"/>
                <a:cs typeface="Georgia"/>
              </a:rPr>
              <a:t>an </a:t>
            </a:r>
            <a:r>
              <a:rPr sz="1800" spc="-40" dirty="0">
                <a:latin typeface="Georgia"/>
                <a:cs typeface="Georgia"/>
              </a:rPr>
              <a:t>exception, </a:t>
            </a:r>
            <a:r>
              <a:rPr sz="1800" spc="-25" dirty="0">
                <a:latin typeface="Georgia"/>
                <a:cs typeface="Georgia"/>
              </a:rPr>
              <a:t>you </a:t>
            </a:r>
            <a:r>
              <a:rPr sz="1800" spc="-55" dirty="0">
                <a:latin typeface="Georgia"/>
                <a:cs typeface="Georgia"/>
              </a:rPr>
              <a:t>can  </a:t>
            </a:r>
            <a:r>
              <a:rPr sz="1800" spc="-35" dirty="0">
                <a:latin typeface="Georgia"/>
                <a:cs typeface="Georgia"/>
              </a:rPr>
              <a:t>defend </a:t>
            </a:r>
            <a:r>
              <a:rPr sz="1800" spc="-15" dirty="0">
                <a:latin typeface="Georgia"/>
                <a:cs typeface="Georgia"/>
              </a:rPr>
              <a:t>your </a:t>
            </a:r>
            <a:r>
              <a:rPr sz="1800" spc="-40" dirty="0">
                <a:latin typeface="Georgia"/>
                <a:cs typeface="Georgia"/>
              </a:rPr>
              <a:t>program </a:t>
            </a:r>
            <a:r>
              <a:rPr sz="1800" spc="-20" dirty="0">
                <a:latin typeface="Georgia"/>
                <a:cs typeface="Georgia"/>
              </a:rPr>
              <a:t>by </a:t>
            </a:r>
            <a:r>
              <a:rPr sz="1800" spc="-40" dirty="0">
                <a:latin typeface="Georgia"/>
                <a:cs typeface="Georgia"/>
              </a:rPr>
              <a:t>placing </a:t>
            </a:r>
            <a:r>
              <a:rPr sz="1800" spc="-25" dirty="0">
                <a:latin typeface="Georgia"/>
                <a:cs typeface="Georgia"/>
              </a:rPr>
              <a:t>the suspicious </a:t>
            </a:r>
            <a:r>
              <a:rPr sz="1800" spc="-20" dirty="0">
                <a:latin typeface="Georgia"/>
                <a:cs typeface="Georgia"/>
              </a:rPr>
              <a:t>code </a:t>
            </a:r>
            <a:r>
              <a:rPr sz="1800" spc="-45" dirty="0">
                <a:latin typeface="Georgia"/>
                <a:cs typeface="Georgia"/>
              </a:rPr>
              <a:t>in </a:t>
            </a:r>
            <a:r>
              <a:rPr sz="1800" b="1" spc="-110" dirty="0">
                <a:latin typeface="Georgia"/>
                <a:cs typeface="Georgia"/>
              </a:rPr>
              <a:t>a </a:t>
            </a:r>
            <a:r>
              <a:rPr sz="1800" b="1" spc="-100" dirty="0">
                <a:latin typeface="Georgia"/>
                <a:cs typeface="Georgia"/>
              </a:rPr>
              <a:t>try:</a:t>
            </a:r>
            <a:r>
              <a:rPr sz="1800" b="1" spc="-65" dirty="0">
                <a:latin typeface="Georgia"/>
                <a:cs typeface="Georgia"/>
              </a:rPr>
              <a:t> </a:t>
            </a:r>
            <a:r>
              <a:rPr sz="1800" b="1" spc="-114" dirty="0">
                <a:latin typeface="Georgia"/>
                <a:cs typeface="Georgia"/>
              </a:rPr>
              <a:t>block.</a:t>
            </a:r>
            <a:endParaRPr sz="1800">
              <a:latin typeface="Georgia"/>
              <a:cs typeface="Georgia"/>
            </a:endParaRPr>
          </a:p>
        </p:txBody>
      </p:sp>
      <p:sp>
        <p:nvSpPr>
          <p:cNvPr id="7" name="object 7"/>
          <p:cNvSpPr txBox="1"/>
          <p:nvPr/>
        </p:nvSpPr>
        <p:spPr>
          <a:xfrm>
            <a:off x="993444" y="5359095"/>
            <a:ext cx="7617459" cy="574040"/>
          </a:xfrm>
          <a:prstGeom prst="rect">
            <a:avLst/>
          </a:prstGeom>
        </p:spPr>
        <p:txBody>
          <a:bodyPr vert="horz" wrap="square" lIns="0" tIns="12700" rIns="0" bIns="0" rtlCol="0">
            <a:spAutoFit/>
          </a:bodyPr>
          <a:lstStyle/>
          <a:p>
            <a:pPr marL="299085" marR="5080" indent="-287020">
              <a:lnSpc>
                <a:spcPct val="100000"/>
              </a:lnSpc>
              <a:spcBef>
                <a:spcPts val="100"/>
              </a:spcBef>
              <a:tabLst>
                <a:tab pos="299085" algn="l"/>
              </a:tabLst>
            </a:pPr>
            <a:r>
              <a:rPr sz="1800" dirty="0">
                <a:latin typeface="Arial"/>
                <a:cs typeface="Arial"/>
              </a:rPr>
              <a:t>–	</a:t>
            </a:r>
            <a:r>
              <a:rPr sz="1800" spc="-30" dirty="0">
                <a:latin typeface="Georgia"/>
                <a:cs typeface="Georgia"/>
              </a:rPr>
              <a:t>After </a:t>
            </a:r>
            <a:r>
              <a:rPr sz="1800" spc="-25" dirty="0">
                <a:latin typeface="Georgia"/>
                <a:cs typeface="Georgia"/>
              </a:rPr>
              <a:t>the </a:t>
            </a:r>
            <a:r>
              <a:rPr sz="1800" b="1" spc="-100" dirty="0">
                <a:latin typeface="Georgia"/>
                <a:cs typeface="Georgia"/>
              </a:rPr>
              <a:t>try: </a:t>
            </a:r>
            <a:r>
              <a:rPr sz="1800" b="1" spc="-105" dirty="0">
                <a:latin typeface="Georgia"/>
                <a:cs typeface="Georgia"/>
              </a:rPr>
              <a:t>block</a:t>
            </a:r>
            <a:r>
              <a:rPr sz="1800" spc="-105" dirty="0">
                <a:latin typeface="Georgia"/>
                <a:cs typeface="Georgia"/>
              </a:rPr>
              <a:t>, </a:t>
            </a:r>
            <a:r>
              <a:rPr sz="1800" spc="-30" dirty="0">
                <a:latin typeface="Georgia"/>
                <a:cs typeface="Georgia"/>
              </a:rPr>
              <a:t>include </a:t>
            </a:r>
            <a:r>
              <a:rPr sz="1800" spc="-45" dirty="0">
                <a:latin typeface="Georgia"/>
                <a:cs typeface="Georgia"/>
              </a:rPr>
              <a:t>an </a:t>
            </a:r>
            <a:r>
              <a:rPr sz="1800" b="1" spc="-114" dirty="0">
                <a:latin typeface="Georgia"/>
                <a:cs typeface="Georgia"/>
              </a:rPr>
              <a:t>except: </a:t>
            </a:r>
            <a:r>
              <a:rPr sz="1800" spc="-35" dirty="0">
                <a:latin typeface="Georgia"/>
                <a:cs typeface="Georgia"/>
              </a:rPr>
              <a:t>statement, </a:t>
            </a:r>
            <a:r>
              <a:rPr sz="1800" spc="-20" dirty="0">
                <a:latin typeface="Georgia"/>
                <a:cs typeface="Georgia"/>
              </a:rPr>
              <a:t>followed by </a:t>
            </a:r>
            <a:r>
              <a:rPr sz="1800" spc="-30" dirty="0">
                <a:latin typeface="Georgia"/>
                <a:cs typeface="Georgia"/>
              </a:rPr>
              <a:t>a </a:t>
            </a:r>
            <a:r>
              <a:rPr sz="1800" spc="-25" dirty="0">
                <a:latin typeface="Georgia"/>
                <a:cs typeface="Georgia"/>
              </a:rPr>
              <a:t>block </a:t>
            </a:r>
            <a:r>
              <a:rPr sz="1800" spc="-30" dirty="0">
                <a:latin typeface="Georgia"/>
                <a:cs typeface="Georgia"/>
              </a:rPr>
              <a:t>of  </a:t>
            </a:r>
            <a:r>
              <a:rPr sz="1800" spc="-20" dirty="0">
                <a:latin typeface="Georgia"/>
                <a:cs typeface="Georgia"/>
              </a:rPr>
              <a:t>code </a:t>
            </a:r>
            <a:r>
              <a:rPr sz="1800" spc="-25" dirty="0">
                <a:latin typeface="Georgia"/>
                <a:cs typeface="Georgia"/>
              </a:rPr>
              <a:t>which </a:t>
            </a:r>
            <a:r>
              <a:rPr sz="1800" spc="-30" dirty="0">
                <a:latin typeface="Georgia"/>
                <a:cs typeface="Georgia"/>
              </a:rPr>
              <a:t>handles </a:t>
            </a:r>
            <a:r>
              <a:rPr sz="1800" spc="-25" dirty="0">
                <a:latin typeface="Georgia"/>
                <a:cs typeface="Georgia"/>
              </a:rPr>
              <a:t>the </a:t>
            </a:r>
            <a:r>
              <a:rPr sz="1800" spc="-30" dirty="0">
                <a:latin typeface="Georgia"/>
                <a:cs typeface="Georgia"/>
              </a:rPr>
              <a:t>problem </a:t>
            </a:r>
            <a:r>
              <a:rPr sz="1800" spc="-20" dirty="0">
                <a:latin typeface="Georgia"/>
                <a:cs typeface="Georgia"/>
              </a:rPr>
              <a:t>as </a:t>
            </a:r>
            <a:r>
              <a:rPr sz="1800" spc="-25" dirty="0">
                <a:latin typeface="Georgia"/>
                <a:cs typeface="Georgia"/>
              </a:rPr>
              <a:t>elegantly </a:t>
            </a:r>
            <a:r>
              <a:rPr sz="1800" spc="-20" dirty="0">
                <a:latin typeface="Georgia"/>
                <a:cs typeface="Georgia"/>
              </a:rPr>
              <a:t>as</a:t>
            </a:r>
            <a:r>
              <a:rPr sz="1800" spc="-190" dirty="0">
                <a:latin typeface="Georgia"/>
                <a:cs typeface="Georgia"/>
              </a:rPr>
              <a:t> </a:t>
            </a:r>
            <a:r>
              <a:rPr sz="1800" spc="-30" dirty="0">
                <a:latin typeface="Georgia"/>
                <a:cs typeface="Georgia"/>
              </a:rPr>
              <a:t>possible.</a:t>
            </a:r>
            <a:endParaRPr sz="1800">
              <a:latin typeface="Georgia"/>
              <a:cs typeface="Georgia"/>
            </a:endParaRPr>
          </a:p>
        </p:txBody>
      </p:sp>
      <p:sp>
        <p:nvSpPr>
          <p:cNvPr id="10"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7" name="Date Placeholder 6"/>
          <p:cNvSpPr>
            <a:spLocks noGrp="1"/>
          </p:cNvSpPr>
          <p:nvPr>
            <p:ph type="dt" sz="half" idx="10"/>
          </p:nvPr>
        </p:nvSpPr>
        <p:spPr/>
        <p:txBody>
          <a:bodyPr/>
          <a:lstStyle/>
          <a:p>
            <a:fld id="{B3B798EA-9293-47BB-966F-A47844A30676}"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183</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4179570" cy="821690"/>
          </a:xfrm>
          <a:prstGeom prst="rect">
            <a:avLst/>
          </a:prstGeom>
        </p:spPr>
        <p:txBody>
          <a:bodyPr vert="horz" wrap="square" lIns="0" tIns="12700" rIns="0" bIns="0" rtlCol="0">
            <a:spAutoFit/>
          </a:bodyPr>
          <a:lstStyle/>
          <a:p>
            <a:pPr marL="12700">
              <a:lnSpc>
                <a:spcPct val="100000"/>
              </a:lnSpc>
              <a:spcBef>
                <a:spcPts val="100"/>
              </a:spcBef>
            </a:pPr>
            <a:r>
              <a:rPr sz="1800" b="1" spc="-130" dirty="0">
                <a:latin typeface="Georgia"/>
                <a:cs typeface="Georgia"/>
              </a:rPr>
              <a:t>Exception</a:t>
            </a:r>
            <a:r>
              <a:rPr sz="1800" b="1" spc="-70" dirty="0">
                <a:latin typeface="Georgia"/>
                <a:cs typeface="Georgia"/>
              </a:rPr>
              <a:t> </a:t>
            </a:r>
            <a:r>
              <a:rPr sz="1800" b="1" spc="-145" dirty="0">
                <a:latin typeface="Georgia"/>
                <a:cs typeface="Georgia"/>
              </a:rPr>
              <a:t>Handling</a:t>
            </a:r>
            <a:endParaRPr sz="1800">
              <a:latin typeface="Georgia"/>
              <a:cs typeface="Georgia"/>
            </a:endParaRPr>
          </a:p>
          <a:p>
            <a:pPr>
              <a:lnSpc>
                <a:spcPct val="100000"/>
              </a:lnSpc>
              <a:spcBef>
                <a:spcPts val="50"/>
              </a:spcBef>
            </a:pPr>
            <a:endParaRPr sz="1650">
              <a:latin typeface="Times New Roman"/>
              <a:cs typeface="Times New Roman"/>
            </a:endParaRPr>
          </a:p>
          <a:p>
            <a:pPr marL="81915">
              <a:lnSpc>
                <a:spcPct val="100000"/>
              </a:lnSpc>
            </a:pPr>
            <a:r>
              <a:rPr sz="1800" b="1" spc="-135" dirty="0">
                <a:latin typeface="Georgia"/>
                <a:cs typeface="Georgia"/>
              </a:rPr>
              <a:t>General Syntax </a:t>
            </a:r>
            <a:r>
              <a:rPr sz="1800" b="1" spc="-160" dirty="0">
                <a:latin typeface="Georgia"/>
                <a:cs typeface="Georgia"/>
              </a:rPr>
              <a:t>: </a:t>
            </a:r>
            <a:r>
              <a:rPr sz="1800" spc="-55" dirty="0">
                <a:latin typeface="Georgia"/>
                <a:cs typeface="Georgia"/>
              </a:rPr>
              <a:t>try....except...else</a:t>
            </a:r>
            <a:r>
              <a:rPr sz="1800" dirty="0">
                <a:latin typeface="Georgia"/>
                <a:cs typeface="Georgia"/>
              </a:rPr>
              <a:t> </a:t>
            </a:r>
            <a:r>
              <a:rPr sz="1800" spc="-25" dirty="0">
                <a:latin typeface="Georgia"/>
                <a:cs typeface="Georgia"/>
              </a:rPr>
              <a:t>blocks</a:t>
            </a:r>
            <a:endParaRPr sz="1800">
              <a:latin typeface="Georgia"/>
              <a:cs typeface="Georgia"/>
            </a:endParaRPr>
          </a:p>
        </p:txBody>
      </p:sp>
      <p:sp>
        <p:nvSpPr>
          <p:cNvPr id="6" name="object 6"/>
          <p:cNvSpPr txBox="1"/>
          <p:nvPr/>
        </p:nvSpPr>
        <p:spPr>
          <a:xfrm>
            <a:off x="535940" y="2231263"/>
            <a:ext cx="4721860" cy="3317875"/>
          </a:xfrm>
          <a:prstGeom prst="rect">
            <a:avLst/>
          </a:prstGeom>
        </p:spPr>
        <p:txBody>
          <a:bodyPr vert="horz" wrap="square" lIns="0" tIns="67310" rIns="0" bIns="0" rtlCol="0">
            <a:spAutoFit/>
          </a:bodyPr>
          <a:lstStyle/>
          <a:p>
            <a:pPr marL="12700">
              <a:lnSpc>
                <a:spcPct val="100000"/>
              </a:lnSpc>
              <a:spcBef>
                <a:spcPts val="530"/>
              </a:spcBef>
            </a:pPr>
            <a:r>
              <a:rPr sz="1800" spc="-20" dirty="0">
                <a:latin typeface="Georgia"/>
                <a:cs typeface="Georgia"/>
              </a:rPr>
              <a:t>try:</a:t>
            </a:r>
            <a:endParaRPr sz="1800">
              <a:latin typeface="Georgia"/>
              <a:cs typeface="Georgia"/>
            </a:endParaRPr>
          </a:p>
          <a:p>
            <a:pPr marL="165100">
              <a:lnSpc>
                <a:spcPct val="100000"/>
              </a:lnSpc>
              <a:spcBef>
                <a:spcPts val="430"/>
              </a:spcBef>
            </a:pPr>
            <a:r>
              <a:rPr sz="1800" spc="-100" dirty="0">
                <a:latin typeface="Georgia"/>
                <a:cs typeface="Georgia"/>
              </a:rPr>
              <a:t>You </a:t>
            </a:r>
            <a:r>
              <a:rPr sz="1800" spc="-30" dirty="0">
                <a:latin typeface="Georgia"/>
                <a:cs typeface="Georgia"/>
              </a:rPr>
              <a:t>do </a:t>
            </a:r>
            <a:r>
              <a:rPr sz="1800" spc="-15" dirty="0">
                <a:latin typeface="Georgia"/>
                <a:cs typeface="Georgia"/>
              </a:rPr>
              <a:t>your </a:t>
            </a:r>
            <a:r>
              <a:rPr sz="1800" spc="-25" dirty="0">
                <a:latin typeface="Georgia"/>
                <a:cs typeface="Georgia"/>
              </a:rPr>
              <a:t>operations</a:t>
            </a:r>
            <a:r>
              <a:rPr sz="1800" spc="-20" dirty="0">
                <a:latin typeface="Georgia"/>
                <a:cs typeface="Georgia"/>
              </a:rPr>
              <a:t> </a:t>
            </a:r>
            <a:r>
              <a:rPr sz="1800" spc="-30" dirty="0">
                <a:latin typeface="Georgia"/>
                <a:cs typeface="Georgia"/>
              </a:rPr>
              <a:t>here;</a:t>
            </a:r>
            <a:endParaRPr sz="1800">
              <a:latin typeface="Georgia"/>
              <a:cs typeface="Georgia"/>
            </a:endParaRPr>
          </a:p>
          <a:p>
            <a:pPr marL="165100">
              <a:lnSpc>
                <a:spcPct val="100000"/>
              </a:lnSpc>
              <a:spcBef>
                <a:spcPts val="434"/>
              </a:spcBef>
            </a:pPr>
            <a:r>
              <a:rPr sz="1800" spc="-120" dirty="0">
                <a:latin typeface="Georgia"/>
                <a:cs typeface="Georgia"/>
              </a:rPr>
              <a:t>......................</a:t>
            </a:r>
            <a:endParaRPr sz="1800">
              <a:latin typeface="Georgia"/>
              <a:cs typeface="Georgia"/>
            </a:endParaRPr>
          </a:p>
          <a:p>
            <a:pPr marL="12700">
              <a:lnSpc>
                <a:spcPct val="100000"/>
              </a:lnSpc>
              <a:spcBef>
                <a:spcPts val="430"/>
              </a:spcBef>
            </a:pPr>
            <a:r>
              <a:rPr sz="1800" spc="-30" dirty="0">
                <a:latin typeface="Georgia"/>
                <a:cs typeface="Georgia"/>
              </a:rPr>
              <a:t>except</a:t>
            </a:r>
            <a:r>
              <a:rPr sz="1800" spc="-40" dirty="0">
                <a:latin typeface="Georgia"/>
                <a:cs typeface="Georgia"/>
              </a:rPr>
              <a:t> </a:t>
            </a:r>
            <a:r>
              <a:rPr sz="1800" b="1" spc="-135" dirty="0">
                <a:latin typeface="Georgia"/>
                <a:cs typeface="Georgia"/>
              </a:rPr>
              <a:t>ExceptionI:</a:t>
            </a:r>
            <a:endParaRPr sz="1800">
              <a:latin typeface="Georgia"/>
              <a:cs typeface="Georgia"/>
            </a:endParaRPr>
          </a:p>
          <a:p>
            <a:pPr marL="165100">
              <a:lnSpc>
                <a:spcPct val="100000"/>
              </a:lnSpc>
              <a:spcBef>
                <a:spcPts val="434"/>
              </a:spcBef>
            </a:pPr>
            <a:r>
              <a:rPr sz="1800" spc="-80" dirty="0">
                <a:latin typeface="Georgia"/>
                <a:cs typeface="Georgia"/>
              </a:rPr>
              <a:t>If </a:t>
            </a:r>
            <a:r>
              <a:rPr sz="1800" spc="-20" dirty="0">
                <a:latin typeface="Georgia"/>
                <a:cs typeface="Georgia"/>
              </a:rPr>
              <a:t>there </a:t>
            </a:r>
            <a:r>
              <a:rPr sz="1800" spc="-15" dirty="0">
                <a:latin typeface="Georgia"/>
                <a:cs typeface="Georgia"/>
              </a:rPr>
              <a:t>is </a:t>
            </a:r>
            <a:r>
              <a:rPr sz="1800" spc="-60" dirty="0">
                <a:latin typeface="Georgia"/>
                <a:cs typeface="Georgia"/>
              </a:rPr>
              <a:t>ExceptionI, </a:t>
            </a:r>
            <a:r>
              <a:rPr sz="1800" spc="-35" dirty="0">
                <a:latin typeface="Georgia"/>
                <a:cs typeface="Georgia"/>
              </a:rPr>
              <a:t>then </a:t>
            </a:r>
            <a:r>
              <a:rPr sz="1800" spc="-25" dirty="0">
                <a:latin typeface="Georgia"/>
                <a:cs typeface="Georgia"/>
              </a:rPr>
              <a:t>execute </a:t>
            </a:r>
            <a:r>
              <a:rPr sz="1800" spc="-30" dirty="0">
                <a:latin typeface="Georgia"/>
                <a:cs typeface="Georgia"/>
              </a:rPr>
              <a:t>this</a:t>
            </a:r>
            <a:r>
              <a:rPr sz="1800" spc="-70" dirty="0">
                <a:latin typeface="Georgia"/>
                <a:cs typeface="Georgia"/>
              </a:rPr>
              <a:t> </a:t>
            </a:r>
            <a:r>
              <a:rPr sz="1800" spc="-40" dirty="0">
                <a:latin typeface="Georgia"/>
                <a:cs typeface="Georgia"/>
              </a:rPr>
              <a:t>block.</a:t>
            </a:r>
            <a:endParaRPr sz="1800">
              <a:latin typeface="Georgia"/>
              <a:cs typeface="Georgia"/>
            </a:endParaRPr>
          </a:p>
          <a:p>
            <a:pPr marL="12700">
              <a:lnSpc>
                <a:spcPct val="100000"/>
              </a:lnSpc>
              <a:spcBef>
                <a:spcPts val="430"/>
              </a:spcBef>
            </a:pPr>
            <a:r>
              <a:rPr sz="1800" spc="-30" dirty="0">
                <a:latin typeface="Georgia"/>
                <a:cs typeface="Georgia"/>
              </a:rPr>
              <a:t>except</a:t>
            </a:r>
            <a:r>
              <a:rPr sz="1800" spc="-40" dirty="0">
                <a:latin typeface="Georgia"/>
                <a:cs typeface="Georgia"/>
              </a:rPr>
              <a:t> </a:t>
            </a:r>
            <a:r>
              <a:rPr sz="1800" b="1" spc="-140" dirty="0">
                <a:latin typeface="Georgia"/>
                <a:cs typeface="Georgia"/>
              </a:rPr>
              <a:t>ExceptionII:</a:t>
            </a:r>
            <a:endParaRPr sz="1800">
              <a:latin typeface="Georgia"/>
              <a:cs typeface="Georgia"/>
            </a:endParaRPr>
          </a:p>
          <a:p>
            <a:pPr marL="165100">
              <a:lnSpc>
                <a:spcPct val="100000"/>
              </a:lnSpc>
              <a:spcBef>
                <a:spcPts val="434"/>
              </a:spcBef>
            </a:pPr>
            <a:r>
              <a:rPr sz="1800" spc="-80" dirty="0">
                <a:latin typeface="Georgia"/>
                <a:cs typeface="Georgia"/>
              </a:rPr>
              <a:t>If </a:t>
            </a:r>
            <a:r>
              <a:rPr sz="1800" spc="-20" dirty="0">
                <a:latin typeface="Georgia"/>
                <a:cs typeface="Georgia"/>
              </a:rPr>
              <a:t>there is </a:t>
            </a:r>
            <a:r>
              <a:rPr sz="1800" spc="-65" dirty="0">
                <a:latin typeface="Georgia"/>
                <a:cs typeface="Georgia"/>
              </a:rPr>
              <a:t>ExceptionII, </a:t>
            </a:r>
            <a:r>
              <a:rPr sz="1800" spc="-35" dirty="0">
                <a:latin typeface="Georgia"/>
                <a:cs typeface="Georgia"/>
              </a:rPr>
              <a:t>then </a:t>
            </a:r>
            <a:r>
              <a:rPr sz="1800" spc="-25" dirty="0">
                <a:latin typeface="Georgia"/>
                <a:cs typeface="Georgia"/>
              </a:rPr>
              <a:t>execute </a:t>
            </a:r>
            <a:r>
              <a:rPr sz="1800" spc="-30" dirty="0">
                <a:latin typeface="Georgia"/>
                <a:cs typeface="Georgia"/>
              </a:rPr>
              <a:t>this </a:t>
            </a:r>
            <a:r>
              <a:rPr sz="1800" spc="-40" dirty="0">
                <a:latin typeface="Georgia"/>
                <a:cs typeface="Georgia"/>
              </a:rPr>
              <a:t>block.</a:t>
            </a:r>
            <a:endParaRPr sz="1800">
              <a:latin typeface="Georgia"/>
              <a:cs typeface="Georgia"/>
            </a:endParaRPr>
          </a:p>
          <a:p>
            <a:pPr marL="165100">
              <a:lnSpc>
                <a:spcPct val="100000"/>
              </a:lnSpc>
              <a:spcBef>
                <a:spcPts val="430"/>
              </a:spcBef>
            </a:pPr>
            <a:r>
              <a:rPr sz="1800" spc="-120" dirty="0">
                <a:latin typeface="Georgia"/>
                <a:cs typeface="Georgia"/>
              </a:rPr>
              <a:t>......................</a:t>
            </a:r>
            <a:endParaRPr sz="1800">
              <a:latin typeface="Georgia"/>
              <a:cs typeface="Georgia"/>
            </a:endParaRPr>
          </a:p>
          <a:p>
            <a:pPr marL="12700">
              <a:lnSpc>
                <a:spcPct val="100000"/>
              </a:lnSpc>
              <a:spcBef>
                <a:spcPts val="434"/>
              </a:spcBef>
            </a:pPr>
            <a:r>
              <a:rPr sz="1800" spc="-25" dirty="0">
                <a:latin typeface="Georgia"/>
                <a:cs typeface="Georgia"/>
              </a:rPr>
              <a:t>else:</a:t>
            </a:r>
            <a:endParaRPr sz="1800">
              <a:latin typeface="Georgia"/>
              <a:cs typeface="Georgia"/>
            </a:endParaRPr>
          </a:p>
          <a:p>
            <a:pPr marL="165100">
              <a:lnSpc>
                <a:spcPct val="100000"/>
              </a:lnSpc>
              <a:spcBef>
                <a:spcPts val="434"/>
              </a:spcBef>
            </a:pPr>
            <a:r>
              <a:rPr sz="1800" spc="-80" dirty="0">
                <a:latin typeface="Georgia"/>
                <a:cs typeface="Georgia"/>
              </a:rPr>
              <a:t>If </a:t>
            </a:r>
            <a:r>
              <a:rPr sz="1800" spc="-20" dirty="0">
                <a:latin typeface="Georgia"/>
                <a:cs typeface="Georgia"/>
              </a:rPr>
              <a:t>there is </a:t>
            </a:r>
            <a:r>
              <a:rPr sz="1800" spc="-40" dirty="0">
                <a:latin typeface="Georgia"/>
                <a:cs typeface="Georgia"/>
              </a:rPr>
              <a:t>no </a:t>
            </a:r>
            <a:r>
              <a:rPr sz="1800" spc="-30" dirty="0">
                <a:latin typeface="Georgia"/>
                <a:cs typeface="Georgia"/>
              </a:rPr>
              <a:t>exception </a:t>
            </a:r>
            <a:r>
              <a:rPr sz="1800" spc="-35" dirty="0">
                <a:latin typeface="Georgia"/>
                <a:cs typeface="Georgia"/>
              </a:rPr>
              <a:t>then </a:t>
            </a:r>
            <a:r>
              <a:rPr sz="1800" spc="-25" dirty="0">
                <a:latin typeface="Georgia"/>
                <a:cs typeface="Georgia"/>
              </a:rPr>
              <a:t>execute </a:t>
            </a:r>
            <a:r>
              <a:rPr sz="1800" spc="-30" dirty="0">
                <a:latin typeface="Georgia"/>
                <a:cs typeface="Georgia"/>
              </a:rPr>
              <a:t>this</a:t>
            </a:r>
            <a:r>
              <a:rPr sz="1800" spc="-100" dirty="0">
                <a:latin typeface="Georgia"/>
                <a:cs typeface="Georgia"/>
              </a:rPr>
              <a:t> </a:t>
            </a:r>
            <a:r>
              <a:rPr sz="1800" spc="-40" dirty="0">
                <a:latin typeface="Georgia"/>
                <a:cs typeface="Georgia"/>
              </a:rPr>
              <a:t>block.</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7" name="Date Placeholder 6"/>
          <p:cNvSpPr>
            <a:spLocks noGrp="1"/>
          </p:cNvSpPr>
          <p:nvPr>
            <p:ph type="dt" sz="half" idx="10"/>
          </p:nvPr>
        </p:nvSpPr>
        <p:spPr/>
        <p:txBody>
          <a:bodyPr/>
          <a:lstStyle/>
          <a:p>
            <a:fld id="{2C77FCCB-DFBB-4272-A113-975E4627CB75}"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184</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6140" y="1105661"/>
            <a:ext cx="8067040" cy="2962275"/>
          </a:xfrm>
          <a:prstGeom prst="rect">
            <a:avLst/>
          </a:prstGeom>
        </p:spPr>
        <p:txBody>
          <a:bodyPr vert="horz" wrap="square" lIns="0" tIns="12700" rIns="0" bIns="0" rtlCol="0">
            <a:spAutoFit/>
          </a:bodyPr>
          <a:lstStyle/>
          <a:p>
            <a:pPr marL="12700">
              <a:lnSpc>
                <a:spcPct val="100000"/>
              </a:lnSpc>
              <a:spcBef>
                <a:spcPts val="100"/>
              </a:spcBef>
            </a:pPr>
            <a:r>
              <a:rPr sz="1800" b="1" spc="-114" dirty="0">
                <a:latin typeface="Georgia"/>
                <a:cs typeface="Georgia"/>
              </a:rPr>
              <a:t>Description </a:t>
            </a:r>
            <a:r>
              <a:rPr sz="1800" b="1" spc="-125" dirty="0">
                <a:latin typeface="Georgia"/>
                <a:cs typeface="Georgia"/>
              </a:rPr>
              <a:t>of </a:t>
            </a:r>
            <a:r>
              <a:rPr sz="1800" b="1" spc="-114" dirty="0">
                <a:latin typeface="Georgia"/>
                <a:cs typeface="Georgia"/>
              </a:rPr>
              <a:t>above</a:t>
            </a:r>
            <a:r>
              <a:rPr sz="1800" b="1" spc="25" dirty="0">
                <a:latin typeface="Georgia"/>
                <a:cs typeface="Georgia"/>
              </a:rPr>
              <a:t> </a:t>
            </a:r>
            <a:r>
              <a:rPr sz="1800" b="1" spc="-114" dirty="0">
                <a:latin typeface="Georgia"/>
                <a:cs typeface="Georgia"/>
              </a:rPr>
              <a:t>code</a:t>
            </a:r>
            <a:endParaRPr sz="1800">
              <a:latin typeface="Georgia"/>
              <a:cs typeface="Georgia"/>
            </a:endParaRPr>
          </a:p>
          <a:p>
            <a:pPr>
              <a:lnSpc>
                <a:spcPct val="100000"/>
              </a:lnSpc>
              <a:spcBef>
                <a:spcPts val="50"/>
              </a:spcBef>
            </a:pPr>
            <a:endParaRPr sz="1650">
              <a:latin typeface="Times New Roman"/>
              <a:cs typeface="Times New Roman"/>
            </a:endParaRPr>
          </a:p>
          <a:p>
            <a:pPr marL="424815" marR="6350" indent="-342900" algn="just">
              <a:lnSpc>
                <a:spcPct val="100000"/>
              </a:lnSpc>
              <a:buFont typeface="Arial"/>
              <a:buChar char="•"/>
              <a:tabLst>
                <a:tab pos="425450" algn="l"/>
              </a:tabLst>
            </a:pPr>
            <a:r>
              <a:rPr sz="1800" spc="-90" dirty="0">
                <a:latin typeface="Georgia"/>
                <a:cs typeface="Georgia"/>
              </a:rPr>
              <a:t>A </a:t>
            </a:r>
            <a:r>
              <a:rPr sz="1800" spc="-30" dirty="0">
                <a:latin typeface="Georgia"/>
                <a:cs typeface="Georgia"/>
              </a:rPr>
              <a:t>single </a:t>
            </a:r>
            <a:r>
              <a:rPr sz="1800" dirty="0">
                <a:latin typeface="Georgia"/>
                <a:cs typeface="Georgia"/>
              </a:rPr>
              <a:t>try </a:t>
            </a:r>
            <a:r>
              <a:rPr sz="1800" spc="-25" dirty="0">
                <a:latin typeface="Georgia"/>
                <a:cs typeface="Georgia"/>
              </a:rPr>
              <a:t>statement </a:t>
            </a:r>
            <a:r>
              <a:rPr sz="1800" spc="-45" dirty="0">
                <a:latin typeface="Georgia"/>
                <a:cs typeface="Georgia"/>
              </a:rPr>
              <a:t>can </a:t>
            </a:r>
            <a:r>
              <a:rPr sz="1800" spc="-40" dirty="0">
                <a:latin typeface="Georgia"/>
                <a:cs typeface="Georgia"/>
              </a:rPr>
              <a:t>have </a:t>
            </a:r>
            <a:r>
              <a:rPr sz="1800" spc="-35" dirty="0">
                <a:latin typeface="Georgia"/>
                <a:cs typeface="Georgia"/>
              </a:rPr>
              <a:t>multiple </a:t>
            </a:r>
            <a:r>
              <a:rPr sz="1800" spc="-30" dirty="0">
                <a:latin typeface="Georgia"/>
                <a:cs typeface="Georgia"/>
              </a:rPr>
              <a:t>except </a:t>
            </a:r>
            <a:r>
              <a:rPr sz="1800" spc="-35" dirty="0">
                <a:latin typeface="Georgia"/>
                <a:cs typeface="Georgia"/>
              </a:rPr>
              <a:t>statements. This </a:t>
            </a:r>
            <a:r>
              <a:rPr sz="1800" spc="-20" dirty="0">
                <a:latin typeface="Georgia"/>
                <a:cs typeface="Georgia"/>
              </a:rPr>
              <a:t>is </a:t>
            </a:r>
            <a:r>
              <a:rPr sz="1800" spc="-30" dirty="0">
                <a:latin typeface="Georgia"/>
                <a:cs typeface="Georgia"/>
              </a:rPr>
              <a:t>useful  </a:t>
            </a:r>
            <a:r>
              <a:rPr sz="1800" spc="-15" dirty="0">
                <a:latin typeface="Georgia"/>
                <a:cs typeface="Georgia"/>
              </a:rPr>
              <a:t>when </a:t>
            </a:r>
            <a:r>
              <a:rPr sz="1800" spc="-25" dirty="0">
                <a:latin typeface="Georgia"/>
                <a:cs typeface="Georgia"/>
              </a:rPr>
              <a:t>the </a:t>
            </a:r>
            <a:r>
              <a:rPr sz="1800" dirty="0">
                <a:latin typeface="Georgia"/>
                <a:cs typeface="Georgia"/>
              </a:rPr>
              <a:t>try </a:t>
            </a:r>
            <a:r>
              <a:rPr sz="1800" spc="-25" dirty="0">
                <a:latin typeface="Georgia"/>
                <a:cs typeface="Georgia"/>
              </a:rPr>
              <a:t>block </a:t>
            </a:r>
            <a:r>
              <a:rPr sz="1800" spc="-35" dirty="0">
                <a:latin typeface="Georgia"/>
                <a:cs typeface="Georgia"/>
              </a:rPr>
              <a:t>contains </a:t>
            </a:r>
            <a:r>
              <a:rPr sz="1800" spc="-25" dirty="0">
                <a:latin typeface="Georgia"/>
                <a:cs typeface="Georgia"/>
              </a:rPr>
              <a:t>statements </a:t>
            </a:r>
            <a:r>
              <a:rPr sz="1800" spc="-30" dirty="0">
                <a:latin typeface="Georgia"/>
                <a:cs typeface="Georgia"/>
              </a:rPr>
              <a:t>that </a:t>
            </a:r>
            <a:r>
              <a:rPr sz="1800" spc="-50" dirty="0">
                <a:latin typeface="Georgia"/>
                <a:cs typeface="Georgia"/>
              </a:rPr>
              <a:t>may </a:t>
            </a:r>
            <a:r>
              <a:rPr sz="1800" spc="-10" dirty="0">
                <a:latin typeface="Georgia"/>
                <a:cs typeface="Georgia"/>
              </a:rPr>
              <a:t>throw </a:t>
            </a:r>
            <a:r>
              <a:rPr sz="1800" spc="-30" dirty="0">
                <a:latin typeface="Georgia"/>
                <a:cs typeface="Georgia"/>
              </a:rPr>
              <a:t>different </a:t>
            </a:r>
            <a:r>
              <a:rPr sz="1800" spc="-5" dirty="0">
                <a:latin typeface="Georgia"/>
                <a:cs typeface="Georgia"/>
              </a:rPr>
              <a:t>types </a:t>
            </a:r>
            <a:r>
              <a:rPr sz="1800" spc="-30" dirty="0">
                <a:latin typeface="Georgia"/>
                <a:cs typeface="Georgia"/>
              </a:rPr>
              <a:t>of  </a:t>
            </a:r>
            <a:r>
              <a:rPr sz="1800" spc="-40" dirty="0">
                <a:latin typeface="Georgia"/>
                <a:cs typeface="Georgia"/>
              </a:rPr>
              <a:t>exceptions.</a:t>
            </a:r>
            <a:endParaRPr sz="1800">
              <a:latin typeface="Georgia"/>
              <a:cs typeface="Georgia"/>
            </a:endParaRPr>
          </a:p>
          <a:p>
            <a:pPr>
              <a:lnSpc>
                <a:spcPct val="100000"/>
              </a:lnSpc>
              <a:spcBef>
                <a:spcPts val="35"/>
              </a:spcBef>
              <a:buFont typeface="Arial"/>
              <a:buChar char="•"/>
            </a:pPr>
            <a:endParaRPr sz="2600">
              <a:latin typeface="Times New Roman"/>
              <a:cs typeface="Times New Roman"/>
            </a:endParaRPr>
          </a:p>
          <a:p>
            <a:pPr marL="424815" indent="-342900">
              <a:lnSpc>
                <a:spcPct val="100000"/>
              </a:lnSpc>
              <a:buFont typeface="Arial"/>
              <a:buChar char="•"/>
              <a:tabLst>
                <a:tab pos="424815" algn="l"/>
                <a:tab pos="425450" algn="l"/>
              </a:tabLst>
            </a:pPr>
            <a:r>
              <a:rPr sz="1800" spc="-100" dirty="0">
                <a:latin typeface="Georgia"/>
                <a:cs typeface="Georgia"/>
              </a:rPr>
              <a:t>You </a:t>
            </a:r>
            <a:r>
              <a:rPr sz="1800" spc="-45" dirty="0">
                <a:latin typeface="Georgia"/>
                <a:cs typeface="Georgia"/>
              </a:rPr>
              <a:t>can </a:t>
            </a:r>
            <a:r>
              <a:rPr sz="1800" spc="-25" dirty="0">
                <a:latin typeface="Georgia"/>
                <a:cs typeface="Georgia"/>
              </a:rPr>
              <a:t>also </a:t>
            </a:r>
            <a:r>
              <a:rPr sz="1800" spc="-20" dirty="0">
                <a:latin typeface="Georgia"/>
                <a:cs typeface="Georgia"/>
              </a:rPr>
              <a:t>provide </a:t>
            </a:r>
            <a:r>
              <a:rPr sz="1800" spc="-30" dirty="0">
                <a:latin typeface="Georgia"/>
                <a:cs typeface="Georgia"/>
              </a:rPr>
              <a:t>a </a:t>
            </a:r>
            <a:r>
              <a:rPr sz="1800" spc="-25" dirty="0">
                <a:latin typeface="Georgia"/>
                <a:cs typeface="Georgia"/>
              </a:rPr>
              <a:t>generic </a:t>
            </a:r>
            <a:r>
              <a:rPr sz="1800" spc="-30" dirty="0">
                <a:latin typeface="Georgia"/>
                <a:cs typeface="Georgia"/>
              </a:rPr>
              <a:t>except </a:t>
            </a:r>
            <a:r>
              <a:rPr sz="1800" spc="-35" dirty="0">
                <a:latin typeface="Georgia"/>
                <a:cs typeface="Georgia"/>
              </a:rPr>
              <a:t>clause, </a:t>
            </a:r>
            <a:r>
              <a:rPr sz="1800" spc="-25" dirty="0">
                <a:latin typeface="Georgia"/>
                <a:cs typeface="Georgia"/>
              </a:rPr>
              <a:t>which </a:t>
            </a:r>
            <a:r>
              <a:rPr sz="1800" spc="-30" dirty="0">
                <a:latin typeface="Georgia"/>
                <a:cs typeface="Georgia"/>
              </a:rPr>
              <a:t>handles </a:t>
            </a:r>
            <a:r>
              <a:rPr sz="1800" spc="-40" dirty="0">
                <a:latin typeface="Georgia"/>
                <a:cs typeface="Georgia"/>
              </a:rPr>
              <a:t>any</a:t>
            </a:r>
            <a:r>
              <a:rPr sz="1800" spc="-85" dirty="0">
                <a:latin typeface="Georgia"/>
                <a:cs typeface="Georgia"/>
              </a:rPr>
              <a:t> </a:t>
            </a:r>
            <a:r>
              <a:rPr sz="1800" spc="-40" dirty="0">
                <a:latin typeface="Georgia"/>
                <a:cs typeface="Georgia"/>
              </a:rPr>
              <a:t>exception.</a:t>
            </a:r>
            <a:endParaRPr sz="1800">
              <a:latin typeface="Georgia"/>
              <a:cs typeface="Georgia"/>
            </a:endParaRPr>
          </a:p>
          <a:p>
            <a:pPr>
              <a:lnSpc>
                <a:spcPct val="100000"/>
              </a:lnSpc>
              <a:spcBef>
                <a:spcPts val="35"/>
              </a:spcBef>
              <a:buFont typeface="Arial"/>
              <a:buChar char="•"/>
            </a:pPr>
            <a:endParaRPr sz="2600">
              <a:latin typeface="Times New Roman"/>
              <a:cs typeface="Times New Roman"/>
            </a:endParaRPr>
          </a:p>
          <a:p>
            <a:pPr marL="424815" marR="5080" indent="-342900" algn="just">
              <a:lnSpc>
                <a:spcPct val="100000"/>
              </a:lnSpc>
              <a:buFont typeface="Arial"/>
              <a:buChar char="•"/>
              <a:tabLst>
                <a:tab pos="425450" algn="l"/>
              </a:tabLst>
            </a:pPr>
            <a:r>
              <a:rPr sz="1800" spc="-30" dirty="0">
                <a:latin typeface="Georgia"/>
                <a:cs typeface="Georgia"/>
              </a:rPr>
              <a:t>After </a:t>
            </a:r>
            <a:r>
              <a:rPr sz="1800" spc="-25" dirty="0">
                <a:latin typeface="Georgia"/>
                <a:cs typeface="Georgia"/>
              </a:rPr>
              <a:t>the </a:t>
            </a:r>
            <a:r>
              <a:rPr sz="1800" spc="-30" dirty="0">
                <a:latin typeface="Georgia"/>
                <a:cs typeface="Georgia"/>
              </a:rPr>
              <a:t>except </a:t>
            </a:r>
            <a:r>
              <a:rPr sz="1800" spc="-25" dirty="0">
                <a:latin typeface="Georgia"/>
                <a:cs typeface="Georgia"/>
              </a:rPr>
              <a:t>clause(s), you </a:t>
            </a:r>
            <a:r>
              <a:rPr sz="1800" spc="-45" dirty="0">
                <a:latin typeface="Georgia"/>
                <a:cs typeface="Georgia"/>
              </a:rPr>
              <a:t>can </a:t>
            </a:r>
            <a:r>
              <a:rPr sz="1800" spc="-35" dirty="0">
                <a:latin typeface="Georgia"/>
                <a:cs typeface="Georgia"/>
              </a:rPr>
              <a:t>include </a:t>
            </a:r>
            <a:r>
              <a:rPr sz="1800" spc="-50" dirty="0">
                <a:latin typeface="Georgia"/>
                <a:cs typeface="Georgia"/>
              </a:rPr>
              <a:t>an </a:t>
            </a:r>
            <a:r>
              <a:rPr sz="1800" spc="-30" dirty="0">
                <a:latin typeface="Georgia"/>
                <a:cs typeface="Georgia"/>
              </a:rPr>
              <a:t>else-clause. </a:t>
            </a:r>
            <a:r>
              <a:rPr sz="1800" spc="-35" dirty="0">
                <a:latin typeface="Georgia"/>
                <a:cs typeface="Georgia"/>
              </a:rPr>
              <a:t>The </a:t>
            </a:r>
            <a:r>
              <a:rPr sz="1800" spc="-25" dirty="0">
                <a:latin typeface="Georgia"/>
                <a:cs typeface="Georgia"/>
              </a:rPr>
              <a:t>code </a:t>
            </a:r>
            <a:r>
              <a:rPr sz="1800" spc="-50" dirty="0">
                <a:latin typeface="Georgia"/>
                <a:cs typeface="Georgia"/>
              </a:rPr>
              <a:t>in </a:t>
            </a:r>
            <a:r>
              <a:rPr sz="1800" spc="-25" dirty="0">
                <a:latin typeface="Georgia"/>
                <a:cs typeface="Georgia"/>
              </a:rPr>
              <a:t>the else-  block executes </a:t>
            </a:r>
            <a:r>
              <a:rPr sz="1800" spc="-35" dirty="0">
                <a:latin typeface="Georgia"/>
                <a:cs typeface="Georgia"/>
              </a:rPr>
              <a:t>if </a:t>
            </a:r>
            <a:r>
              <a:rPr sz="1800" spc="-25" dirty="0">
                <a:latin typeface="Georgia"/>
                <a:cs typeface="Georgia"/>
              </a:rPr>
              <a:t>the </a:t>
            </a:r>
            <a:r>
              <a:rPr sz="1800" spc="-20" dirty="0">
                <a:latin typeface="Georgia"/>
                <a:cs typeface="Georgia"/>
              </a:rPr>
              <a:t>code </a:t>
            </a:r>
            <a:r>
              <a:rPr sz="1800" spc="-45" dirty="0">
                <a:latin typeface="Georgia"/>
                <a:cs typeface="Georgia"/>
              </a:rPr>
              <a:t>in </a:t>
            </a:r>
            <a:r>
              <a:rPr sz="1800" spc="-25" dirty="0">
                <a:latin typeface="Georgia"/>
                <a:cs typeface="Georgia"/>
              </a:rPr>
              <a:t>the </a:t>
            </a:r>
            <a:r>
              <a:rPr sz="1800" spc="-20" dirty="0">
                <a:latin typeface="Georgia"/>
                <a:cs typeface="Georgia"/>
              </a:rPr>
              <a:t>try: </a:t>
            </a:r>
            <a:r>
              <a:rPr sz="1800" spc="-25" dirty="0">
                <a:latin typeface="Georgia"/>
                <a:cs typeface="Georgia"/>
              </a:rPr>
              <a:t>block </a:t>
            </a:r>
            <a:r>
              <a:rPr sz="1800" spc="-15" dirty="0">
                <a:latin typeface="Georgia"/>
                <a:cs typeface="Georgia"/>
              </a:rPr>
              <a:t>does </a:t>
            </a:r>
            <a:r>
              <a:rPr sz="1800" spc="-30" dirty="0">
                <a:latin typeface="Georgia"/>
                <a:cs typeface="Georgia"/>
              </a:rPr>
              <a:t>not </a:t>
            </a:r>
            <a:r>
              <a:rPr sz="1800" spc="-20" dirty="0">
                <a:latin typeface="Georgia"/>
                <a:cs typeface="Georgia"/>
              </a:rPr>
              <a:t>raise </a:t>
            </a:r>
            <a:r>
              <a:rPr sz="1800" spc="-50" dirty="0">
                <a:latin typeface="Georgia"/>
                <a:cs typeface="Georgia"/>
              </a:rPr>
              <a:t>an</a:t>
            </a:r>
            <a:r>
              <a:rPr sz="1800" spc="-220" dirty="0">
                <a:latin typeface="Georgia"/>
                <a:cs typeface="Georgia"/>
              </a:rPr>
              <a:t> </a:t>
            </a:r>
            <a:r>
              <a:rPr sz="1800" spc="-40" dirty="0">
                <a:latin typeface="Georgia"/>
                <a:cs typeface="Georgia"/>
              </a:rPr>
              <a:t>exception.</a:t>
            </a:r>
            <a:endParaRPr sz="1800">
              <a:latin typeface="Georgia"/>
              <a:cs typeface="Georgia"/>
            </a:endParaRPr>
          </a:p>
        </p:txBody>
      </p:sp>
      <p:sp>
        <p:nvSpPr>
          <p:cNvPr id="6" name="object 6"/>
          <p:cNvSpPr txBox="1"/>
          <p:nvPr/>
        </p:nvSpPr>
        <p:spPr>
          <a:xfrm>
            <a:off x="535940" y="4426077"/>
            <a:ext cx="7995920" cy="574040"/>
          </a:xfrm>
          <a:prstGeom prst="rect">
            <a:avLst/>
          </a:prstGeom>
        </p:spPr>
        <p:txBody>
          <a:bodyPr vert="horz" wrap="square" lIns="0" tIns="12700" rIns="0" bIns="0" rtlCol="0">
            <a:spAutoFit/>
          </a:bodyPr>
          <a:lstStyle/>
          <a:p>
            <a:pPr marL="355600" marR="5080" indent="-342900">
              <a:lnSpc>
                <a:spcPct val="100000"/>
              </a:lnSpc>
              <a:spcBef>
                <a:spcPts val="100"/>
              </a:spcBef>
              <a:buFont typeface="Arial"/>
              <a:buChar char="•"/>
              <a:tabLst>
                <a:tab pos="354965" algn="l"/>
                <a:tab pos="355600" algn="l"/>
              </a:tabLst>
            </a:pPr>
            <a:r>
              <a:rPr sz="1800" spc="-35" dirty="0">
                <a:latin typeface="Georgia"/>
                <a:cs typeface="Georgia"/>
              </a:rPr>
              <a:t>The </a:t>
            </a:r>
            <a:r>
              <a:rPr sz="1800" spc="-25" dirty="0">
                <a:latin typeface="Georgia"/>
                <a:cs typeface="Georgia"/>
              </a:rPr>
              <a:t>else-block </a:t>
            </a:r>
            <a:r>
              <a:rPr sz="1800" spc="-20" dirty="0">
                <a:latin typeface="Georgia"/>
                <a:cs typeface="Georgia"/>
              </a:rPr>
              <a:t>is </a:t>
            </a:r>
            <a:r>
              <a:rPr sz="1800" spc="-30" dirty="0">
                <a:latin typeface="Georgia"/>
                <a:cs typeface="Georgia"/>
              </a:rPr>
              <a:t>a </a:t>
            </a:r>
            <a:r>
              <a:rPr sz="1800" spc="-25" dirty="0">
                <a:latin typeface="Georgia"/>
                <a:cs typeface="Georgia"/>
              </a:rPr>
              <a:t>good place </a:t>
            </a:r>
            <a:r>
              <a:rPr sz="1800" spc="-30" dirty="0">
                <a:latin typeface="Georgia"/>
                <a:cs typeface="Georgia"/>
              </a:rPr>
              <a:t>for </a:t>
            </a:r>
            <a:r>
              <a:rPr sz="1800" spc="-20" dirty="0">
                <a:latin typeface="Georgia"/>
                <a:cs typeface="Georgia"/>
              </a:rPr>
              <a:t>code </a:t>
            </a:r>
            <a:r>
              <a:rPr sz="1800" spc="-30" dirty="0">
                <a:latin typeface="Georgia"/>
                <a:cs typeface="Georgia"/>
              </a:rPr>
              <a:t>that </a:t>
            </a:r>
            <a:r>
              <a:rPr sz="1800" spc="-15" dirty="0">
                <a:latin typeface="Georgia"/>
                <a:cs typeface="Georgia"/>
              </a:rPr>
              <a:t>does </a:t>
            </a:r>
            <a:r>
              <a:rPr sz="1800" spc="-30" dirty="0">
                <a:latin typeface="Georgia"/>
                <a:cs typeface="Georgia"/>
              </a:rPr>
              <a:t>not </a:t>
            </a:r>
            <a:r>
              <a:rPr sz="1800" spc="-25" dirty="0">
                <a:latin typeface="Georgia"/>
                <a:cs typeface="Georgia"/>
              </a:rPr>
              <a:t>need the </a:t>
            </a:r>
            <a:r>
              <a:rPr sz="1800" spc="-20" dirty="0">
                <a:latin typeface="Georgia"/>
                <a:cs typeface="Georgia"/>
              </a:rPr>
              <a:t>try: </a:t>
            </a:r>
            <a:r>
              <a:rPr sz="1800" spc="-15" dirty="0">
                <a:latin typeface="Georgia"/>
                <a:cs typeface="Georgia"/>
              </a:rPr>
              <a:t>block's  </a:t>
            </a:r>
            <a:r>
              <a:rPr sz="1800" spc="-35" dirty="0">
                <a:latin typeface="Georgia"/>
                <a:cs typeface="Georgia"/>
              </a:rPr>
              <a:t>protection.</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7" name="Date Placeholder 6"/>
          <p:cNvSpPr>
            <a:spLocks noGrp="1"/>
          </p:cNvSpPr>
          <p:nvPr>
            <p:ph type="dt" sz="half" idx="10"/>
          </p:nvPr>
        </p:nvSpPr>
        <p:spPr/>
        <p:txBody>
          <a:bodyPr/>
          <a:lstStyle/>
          <a:p>
            <a:fld id="{2897CD21-8C51-4854-8B57-99B69B8310C4}"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185</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535940" y="1627378"/>
            <a:ext cx="7920355" cy="574040"/>
          </a:xfrm>
          <a:prstGeom prst="rect">
            <a:avLst/>
          </a:prstGeom>
        </p:spPr>
        <p:txBody>
          <a:bodyPr vert="horz" wrap="square" lIns="0" tIns="12700" rIns="0" bIns="0" rtlCol="0">
            <a:spAutoFit/>
          </a:bodyPr>
          <a:lstStyle/>
          <a:p>
            <a:pPr marL="355600" marR="5080" indent="-342900">
              <a:lnSpc>
                <a:spcPct val="100000"/>
              </a:lnSpc>
              <a:spcBef>
                <a:spcPts val="100"/>
              </a:spcBef>
              <a:buFont typeface="Arial"/>
              <a:buChar char="•"/>
              <a:tabLst>
                <a:tab pos="354965" algn="l"/>
                <a:tab pos="355600" algn="l"/>
              </a:tabLst>
            </a:pPr>
            <a:r>
              <a:rPr sz="1800" spc="-40" dirty="0">
                <a:latin typeface="Georgia"/>
                <a:cs typeface="Georgia"/>
              </a:rPr>
              <a:t>This example </a:t>
            </a:r>
            <a:r>
              <a:rPr sz="1800" spc="-20" dirty="0">
                <a:latin typeface="Georgia"/>
                <a:cs typeface="Georgia"/>
              </a:rPr>
              <a:t>opens </a:t>
            </a:r>
            <a:r>
              <a:rPr sz="1800" spc="-30" dirty="0">
                <a:latin typeface="Georgia"/>
                <a:cs typeface="Georgia"/>
              </a:rPr>
              <a:t>a </a:t>
            </a:r>
            <a:r>
              <a:rPr sz="1800" spc="-45" dirty="0">
                <a:latin typeface="Georgia"/>
                <a:cs typeface="Georgia"/>
              </a:rPr>
              <a:t>file, </a:t>
            </a:r>
            <a:r>
              <a:rPr sz="1800" dirty="0">
                <a:latin typeface="Georgia"/>
                <a:cs typeface="Georgia"/>
              </a:rPr>
              <a:t>writes </a:t>
            </a:r>
            <a:r>
              <a:rPr sz="1800" spc="-30" dirty="0">
                <a:latin typeface="Georgia"/>
                <a:cs typeface="Georgia"/>
              </a:rPr>
              <a:t>content </a:t>
            </a:r>
            <a:r>
              <a:rPr sz="1800" spc="-45" dirty="0">
                <a:latin typeface="Georgia"/>
                <a:cs typeface="Georgia"/>
              </a:rPr>
              <a:t>in the, </a:t>
            </a:r>
            <a:r>
              <a:rPr sz="1800" spc="-35" dirty="0">
                <a:latin typeface="Georgia"/>
                <a:cs typeface="Georgia"/>
              </a:rPr>
              <a:t>if </a:t>
            </a:r>
            <a:r>
              <a:rPr sz="1800" spc="-25" dirty="0">
                <a:latin typeface="Georgia"/>
                <a:cs typeface="Georgia"/>
              </a:rPr>
              <a:t>file </a:t>
            </a:r>
            <a:r>
              <a:rPr sz="1800" spc="-10" dirty="0">
                <a:latin typeface="Georgia"/>
                <a:cs typeface="Georgia"/>
              </a:rPr>
              <a:t>is </a:t>
            </a:r>
            <a:r>
              <a:rPr sz="1800" spc="-35" dirty="0">
                <a:latin typeface="Georgia"/>
                <a:cs typeface="Georgia"/>
              </a:rPr>
              <a:t>not </a:t>
            </a:r>
            <a:r>
              <a:rPr sz="1800" spc="-20" dirty="0">
                <a:latin typeface="Georgia"/>
                <a:cs typeface="Georgia"/>
              </a:rPr>
              <a:t>present </a:t>
            </a:r>
            <a:r>
              <a:rPr sz="1800" spc="-35" dirty="0">
                <a:latin typeface="Georgia"/>
                <a:cs typeface="Georgia"/>
              </a:rPr>
              <a:t>then  </a:t>
            </a:r>
            <a:r>
              <a:rPr sz="1800" spc="-25" dirty="0">
                <a:latin typeface="Georgia"/>
                <a:cs typeface="Georgia"/>
              </a:rPr>
              <a:t>generate the </a:t>
            </a:r>
            <a:r>
              <a:rPr sz="1800" spc="-70" dirty="0">
                <a:latin typeface="Georgia"/>
                <a:cs typeface="Georgia"/>
              </a:rPr>
              <a:t>IOError</a:t>
            </a:r>
            <a:r>
              <a:rPr sz="1800" spc="-20" dirty="0">
                <a:latin typeface="Georgia"/>
                <a:cs typeface="Georgia"/>
              </a:rPr>
              <a:t> </a:t>
            </a:r>
            <a:r>
              <a:rPr sz="1800" spc="-30" dirty="0">
                <a:latin typeface="Georgia"/>
                <a:cs typeface="Georgia"/>
              </a:rPr>
              <a:t>smoothly</a:t>
            </a:r>
            <a:endParaRPr sz="1800">
              <a:latin typeface="Georgia"/>
              <a:cs typeface="Georgia"/>
            </a:endParaRPr>
          </a:p>
        </p:txBody>
      </p:sp>
      <p:sp>
        <p:nvSpPr>
          <p:cNvPr id="6" name="object 6"/>
          <p:cNvSpPr txBox="1"/>
          <p:nvPr/>
        </p:nvSpPr>
        <p:spPr>
          <a:xfrm>
            <a:off x="535940" y="2505582"/>
            <a:ext cx="5426075" cy="2659380"/>
          </a:xfrm>
          <a:prstGeom prst="rect">
            <a:avLst/>
          </a:prstGeom>
        </p:spPr>
        <p:txBody>
          <a:bodyPr vert="horz" wrap="square" lIns="0" tIns="67310" rIns="0" bIns="0" rtlCol="0">
            <a:spAutoFit/>
          </a:bodyPr>
          <a:lstStyle/>
          <a:p>
            <a:pPr marL="12700">
              <a:lnSpc>
                <a:spcPct val="100000"/>
              </a:lnSpc>
              <a:spcBef>
                <a:spcPts val="530"/>
              </a:spcBef>
            </a:pPr>
            <a:r>
              <a:rPr sz="1800" spc="-20" dirty="0">
                <a:latin typeface="Georgia"/>
                <a:cs typeface="Georgia"/>
              </a:rPr>
              <a:t>try:</a:t>
            </a:r>
            <a:endParaRPr sz="1800">
              <a:latin typeface="Georgia"/>
              <a:cs typeface="Georgia"/>
            </a:endParaRPr>
          </a:p>
          <a:p>
            <a:pPr marL="165100">
              <a:lnSpc>
                <a:spcPct val="100000"/>
              </a:lnSpc>
              <a:spcBef>
                <a:spcPts val="434"/>
              </a:spcBef>
            </a:pPr>
            <a:r>
              <a:rPr sz="1800" spc="-50" dirty="0">
                <a:latin typeface="Georgia"/>
                <a:cs typeface="Georgia"/>
              </a:rPr>
              <a:t>fh </a:t>
            </a:r>
            <a:r>
              <a:rPr sz="1800" spc="-165" dirty="0">
                <a:latin typeface="Georgia"/>
                <a:cs typeface="Georgia"/>
              </a:rPr>
              <a:t>= </a:t>
            </a:r>
            <a:r>
              <a:rPr sz="1800" spc="-30" dirty="0">
                <a:latin typeface="Georgia"/>
                <a:cs typeface="Georgia"/>
              </a:rPr>
              <a:t>open("testfile,txt",</a:t>
            </a:r>
            <a:r>
              <a:rPr sz="1800" spc="-150" dirty="0">
                <a:latin typeface="Georgia"/>
                <a:cs typeface="Georgia"/>
              </a:rPr>
              <a:t> </a:t>
            </a:r>
            <a:r>
              <a:rPr sz="1800" spc="-5" dirty="0">
                <a:latin typeface="Georgia"/>
                <a:cs typeface="Georgia"/>
              </a:rPr>
              <a:t>"w")</a:t>
            </a:r>
            <a:endParaRPr sz="1800">
              <a:latin typeface="Georgia"/>
              <a:cs typeface="Georgia"/>
            </a:endParaRPr>
          </a:p>
          <a:p>
            <a:pPr marL="165100">
              <a:lnSpc>
                <a:spcPct val="100000"/>
              </a:lnSpc>
              <a:spcBef>
                <a:spcPts val="430"/>
              </a:spcBef>
            </a:pPr>
            <a:r>
              <a:rPr sz="1800" spc="-25" dirty="0">
                <a:latin typeface="Georgia"/>
                <a:cs typeface="Georgia"/>
              </a:rPr>
              <a:t>fh.write("This </a:t>
            </a:r>
            <a:r>
              <a:rPr sz="1800" spc="-20" dirty="0">
                <a:latin typeface="Georgia"/>
                <a:cs typeface="Georgia"/>
              </a:rPr>
              <a:t>is </a:t>
            </a:r>
            <a:r>
              <a:rPr sz="1800" spc="-55" dirty="0">
                <a:latin typeface="Georgia"/>
                <a:cs typeface="Georgia"/>
              </a:rPr>
              <a:t>my </a:t>
            </a:r>
            <a:r>
              <a:rPr sz="1800" spc="-15" dirty="0">
                <a:latin typeface="Georgia"/>
                <a:cs typeface="Georgia"/>
              </a:rPr>
              <a:t>test </a:t>
            </a:r>
            <a:r>
              <a:rPr sz="1800" spc="-25" dirty="0">
                <a:latin typeface="Georgia"/>
                <a:cs typeface="Georgia"/>
              </a:rPr>
              <a:t>file </a:t>
            </a:r>
            <a:r>
              <a:rPr sz="1800" spc="-30" dirty="0">
                <a:latin typeface="Georgia"/>
                <a:cs typeface="Georgia"/>
              </a:rPr>
              <a:t>for exception</a:t>
            </a:r>
            <a:r>
              <a:rPr sz="1800" spc="-80" dirty="0">
                <a:latin typeface="Georgia"/>
                <a:cs typeface="Georgia"/>
              </a:rPr>
              <a:t> </a:t>
            </a:r>
            <a:r>
              <a:rPr sz="1800" spc="-45" dirty="0">
                <a:latin typeface="Georgia"/>
                <a:cs typeface="Georgia"/>
              </a:rPr>
              <a:t>handling!!")</a:t>
            </a:r>
            <a:endParaRPr sz="1800">
              <a:latin typeface="Georgia"/>
              <a:cs typeface="Georgia"/>
            </a:endParaRPr>
          </a:p>
          <a:p>
            <a:pPr marL="12700">
              <a:lnSpc>
                <a:spcPct val="100000"/>
              </a:lnSpc>
              <a:spcBef>
                <a:spcPts val="434"/>
              </a:spcBef>
            </a:pPr>
            <a:r>
              <a:rPr sz="1800" spc="-30" dirty="0">
                <a:latin typeface="Georgia"/>
                <a:cs typeface="Georgia"/>
              </a:rPr>
              <a:t>except</a:t>
            </a:r>
            <a:r>
              <a:rPr sz="1800" spc="-40" dirty="0">
                <a:latin typeface="Georgia"/>
                <a:cs typeface="Georgia"/>
              </a:rPr>
              <a:t> </a:t>
            </a:r>
            <a:r>
              <a:rPr sz="1800" spc="-70" dirty="0">
                <a:latin typeface="Georgia"/>
                <a:cs typeface="Georgia"/>
              </a:rPr>
              <a:t>IOError:</a:t>
            </a:r>
            <a:endParaRPr sz="1800">
              <a:latin typeface="Georgia"/>
              <a:cs typeface="Georgia"/>
            </a:endParaRPr>
          </a:p>
          <a:p>
            <a:pPr marL="12700" marR="1105535" indent="152400">
              <a:lnSpc>
                <a:spcPct val="120000"/>
              </a:lnSpc>
            </a:pPr>
            <a:r>
              <a:rPr sz="1800" spc="-30" dirty="0">
                <a:latin typeface="Georgia"/>
                <a:cs typeface="Georgia"/>
              </a:rPr>
              <a:t>print </a:t>
            </a:r>
            <a:r>
              <a:rPr sz="1800" spc="-40" dirty="0">
                <a:latin typeface="Georgia"/>
                <a:cs typeface="Georgia"/>
              </a:rPr>
              <a:t>("Error: </a:t>
            </a:r>
            <a:r>
              <a:rPr sz="1800" spc="-10" dirty="0">
                <a:latin typeface="Georgia"/>
                <a:cs typeface="Georgia"/>
              </a:rPr>
              <a:t>can\'t </a:t>
            </a:r>
            <a:r>
              <a:rPr sz="1800" spc="-45" dirty="0">
                <a:latin typeface="Georgia"/>
                <a:cs typeface="Georgia"/>
              </a:rPr>
              <a:t>find </a:t>
            </a:r>
            <a:r>
              <a:rPr sz="1800" spc="-25" dirty="0">
                <a:latin typeface="Georgia"/>
                <a:cs typeface="Georgia"/>
              </a:rPr>
              <a:t>file </a:t>
            </a:r>
            <a:r>
              <a:rPr sz="1800" spc="-5" dirty="0">
                <a:latin typeface="Georgia"/>
                <a:cs typeface="Georgia"/>
              </a:rPr>
              <a:t>or </a:t>
            </a:r>
            <a:r>
              <a:rPr sz="1800" spc="-20" dirty="0">
                <a:latin typeface="Georgia"/>
                <a:cs typeface="Georgia"/>
              </a:rPr>
              <a:t>read </a:t>
            </a:r>
            <a:r>
              <a:rPr sz="1800" spc="-40" dirty="0">
                <a:latin typeface="Georgia"/>
                <a:cs typeface="Georgia"/>
              </a:rPr>
              <a:t>data“)  </a:t>
            </a:r>
            <a:r>
              <a:rPr sz="1800" spc="-25" dirty="0">
                <a:latin typeface="Georgia"/>
                <a:cs typeface="Georgia"/>
              </a:rPr>
              <a:t>else:</a:t>
            </a:r>
            <a:endParaRPr sz="1800">
              <a:latin typeface="Georgia"/>
              <a:cs typeface="Georgia"/>
            </a:endParaRPr>
          </a:p>
          <a:p>
            <a:pPr marL="165100" marR="636270">
              <a:lnSpc>
                <a:spcPct val="120000"/>
              </a:lnSpc>
            </a:pPr>
            <a:r>
              <a:rPr sz="1800" spc="-30" dirty="0">
                <a:latin typeface="Georgia"/>
                <a:cs typeface="Georgia"/>
              </a:rPr>
              <a:t>print </a:t>
            </a:r>
            <a:r>
              <a:rPr sz="1800" spc="-35" dirty="0">
                <a:latin typeface="Georgia"/>
                <a:cs typeface="Georgia"/>
              </a:rPr>
              <a:t>("Written </a:t>
            </a:r>
            <a:r>
              <a:rPr sz="1800" spc="-30" dirty="0">
                <a:latin typeface="Georgia"/>
                <a:cs typeface="Georgia"/>
              </a:rPr>
              <a:t>content </a:t>
            </a:r>
            <a:r>
              <a:rPr sz="1800" spc="-45" dirty="0">
                <a:latin typeface="Georgia"/>
                <a:cs typeface="Georgia"/>
              </a:rPr>
              <a:t>in </a:t>
            </a:r>
            <a:r>
              <a:rPr sz="1800" spc="-25" dirty="0">
                <a:latin typeface="Georgia"/>
                <a:cs typeface="Georgia"/>
              </a:rPr>
              <a:t>the file successfully“)  </a:t>
            </a:r>
            <a:r>
              <a:rPr sz="1800" spc="-30" dirty="0">
                <a:latin typeface="Georgia"/>
                <a:cs typeface="Georgia"/>
              </a:rPr>
              <a:t>fh.close()</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7" name="Date Placeholder 6"/>
          <p:cNvSpPr>
            <a:spLocks noGrp="1"/>
          </p:cNvSpPr>
          <p:nvPr>
            <p:ph type="dt" sz="half" idx="10"/>
          </p:nvPr>
        </p:nvSpPr>
        <p:spPr/>
        <p:txBody>
          <a:bodyPr/>
          <a:lstStyle/>
          <a:p>
            <a:fld id="{B34ED597-E4BF-463B-9EF0-52BB0C797232}"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186</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535940" y="1572514"/>
            <a:ext cx="5426075" cy="3317875"/>
          </a:xfrm>
          <a:prstGeom prst="rect">
            <a:avLst/>
          </a:prstGeom>
        </p:spPr>
        <p:txBody>
          <a:bodyPr vert="horz" wrap="square" lIns="0" tIns="67310" rIns="0" bIns="0" rtlCol="0">
            <a:spAutoFit/>
          </a:bodyPr>
          <a:lstStyle/>
          <a:p>
            <a:pPr marL="12700">
              <a:lnSpc>
                <a:spcPct val="100000"/>
              </a:lnSpc>
              <a:spcBef>
                <a:spcPts val="530"/>
              </a:spcBef>
            </a:pPr>
            <a:r>
              <a:rPr sz="1800" spc="-20" dirty="0">
                <a:latin typeface="Georgia"/>
                <a:cs typeface="Georgia"/>
              </a:rPr>
              <a:t>try:</a:t>
            </a:r>
            <a:endParaRPr sz="1800">
              <a:latin typeface="Georgia"/>
              <a:cs typeface="Georgia"/>
            </a:endParaRPr>
          </a:p>
          <a:p>
            <a:pPr marL="165100">
              <a:lnSpc>
                <a:spcPct val="100000"/>
              </a:lnSpc>
              <a:spcBef>
                <a:spcPts val="430"/>
              </a:spcBef>
            </a:pPr>
            <a:r>
              <a:rPr sz="1800" spc="-50" dirty="0">
                <a:latin typeface="Georgia"/>
                <a:cs typeface="Georgia"/>
              </a:rPr>
              <a:t>fh </a:t>
            </a:r>
            <a:r>
              <a:rPr sz="1800" spc="-165" dirty="0">
                <a:latin typeface="Georgia"/>
                <a:cs typeface="Georgia"/>
              </a:rPr>
              <a:t>= </a:t>
            </a:r>
            <a:r>
              <a:rPr sz="1800" spc="-20" dirty="0">
                <a:latin typeface="Georgia"/>
                <a:cs typeface="Georgia"/>
              </a:rPr>
              <a:t>open("testfile1.txt",</a:t>
            </a:r>
            <a:r>
              <a:rPr sz="1800" spc="-140" dirty="0">
                <a:latin typeface="Georgia"/>
                <a:cs typeface="Georgia"/>
              </a:rPr>
              <a:t> </a:t>
            </a:r>
            <a:r>
              <a:rPr sz="1800" spc="-20" dirty="0">
                <a:latin typeface="Georgia"/>
                <a:cs typeface="Georgia"/>
              </a:rPr>
              <a:t>"r")</a:t>
            </a:r>
            <a:endParaRPr sz="1800">
              <a:latin typeface="Georgia"/>
              <a:cs typeface="Georgia"/>
            </a:endParaRPr>
          </a:p>
          <a:p>
            <a:pPr marL="12700" marR="5080" indent="152400">
              <a:lnSpc>
                <a:spcPct val="120000"/>
              </a:lnSpc>
              <a:spcBef>
                <a:spcPts val="5"/>
              </a:spcBef>
            </a:pPr>
            <a:r>
              <a:rPr sz="1800" spc="-25" dirty="0">
                <a:latin typeface="Georgia"/>
                <a:cs typeface="Georgia"/>
              </a:rPr>
              <a:t>fh.write("This </a:t>
            </a:r>
            <a:r>
              <a:rPr sz="1800" spc="-20" dirty="0">
                <a:latin typeface="Georgia"/>
                <a:cs typeface="Georgia"/>
              </a:rPr>
              <a:t>is </a:t>
            </a:r>
            <a:r>
              <a:rPr sz="1800" spc="-55" dirty="0">
                <a:latin typeface="Georgia"/>
                <a:cs typeface="Georgia"/>
              </a:rPr>
              <a:t>my </a:t>
            </a:r>
            <a:r>
              <a:rPr sz="1800" spc="-15" dirty="0">
                <a:latin typeface="Georgia"/>
                <a:cs typeface="Georgia"/>
              </a:rPr>
              <a:t>test </a:t>
            </a:r>
            <a:r>
              <a:rPr sz="1800" spc="-25" dirty="0">
                <a:latin typeface="Georgia"/>
                <a:cs typeface="Georgia"/>
              </a:rPr>
              <a:t>file </a:t>
            </a:r>
            <a:r>
              <a:rPr sz="1800" spc="-30" dirty="0">
                <a:latin typeface="Georgia"/>
                <a:cs typeface="Georgia"/>
              </a:rPr>
              <a:t>for exception </a:t>
            </a:r>
            <a:r>
              <a:rPr sz="1800" spc="-45" dirty="0">
                <a:latin typeface="Georgia"/>
                <a:cs typeface="Georgia"/>
              </a:rPr>
              <a:t>handling!!")  </a:t>
            </a:r>
            <a:r>
              <a:rPr sz="1800" spc="-30" dirty="0">
                <a:latin typeface="Georgia"/>
                <a:cs typeface="Georgia"/>
              </a:rPr>
              <a:t>except</a:t>
            </a:r>
            <a:r>
              <a:rPr sz="1800" spc="-40" dirty="0">
                <a:latin typeface="Georgia"/>
                <a:cs typeface="Georgia"/>
              </a:rPr>
              <a:t> </a:t>
            </a:r>
            <a:r>
              <a:rPr sz="1800" spc="-90" dirty="0">
                <a:latin typeface="Georgia"/>
                <a:cs typeface="Georgia"/>
              </a:rPr>
              <a:t>:</a:t>
            </a:r>
            <a:endParaRPr sz="1800">
              <a:latin typeface="Georgia"/>
              <a:cs typeface="Georgia"/>
            </a:endParaRPr>
          </a:p>
          <a:p>
            <a:pPr marL="12700" marR="570230">
              <a:lnSpc>
                <a:spcPct val="120000"/>
              </a:lnSpc>
            </a:pPr>
            <a:r>
              <a:rPr sz="1800" spc="-70" dirty="0">
                <a:latin typeface="Georgia"/>
                <a:cs typeface="Georgia"/>
              </a:rPr>
              <a:t>#If </a:t>
            </a:r>
            <a:r>
              <a:rPr sz="1800" spc="-20" dirty="0">
                <a:latin typeface="Georgia"/>
                <a:cs typeface="Georgia"/>
              </a:rPr>
              <a:t>there is </a:t>
            </a:r>
            <a:r>
              <a:rPr sz="1800" spc="-40" dirty="0">
                <a:latin typeface="Georgia"/>
                <a:cs typeface="Georgia"/>
              </a:rPr>
              <a:t>any exception, </a:t>
            </a:r>
            <a:r>
              <a:rPr sz="1800" spc="-35" dirty="0">
                <a:latin typeface="Georgia"/>
                <a:cs typeface="Georgia"/>
              </a:rPr>
              <a:t>then </a:t>
            </a:r>
            <a:r>
              <a:rPr sz="1800" spc="-25" dirty="0">
                <a:latin typeface="Georgia"/>
                <a:cs typeface="Georgia"/>
              </a:rPr>
              <a:t>execute </a:t>
            </a:r>
            <a:r>
              <a:rPr sz="1800" spc="-30" dirty="0">
                <a:latin typeface="Georgia"/>
                <a:cs typeface="Georgia"/>
              </a:rPr>
              <a:t>this </a:t>
            </a:r>
            <a:r>
              <a:rPr sz="1800" spc="-40" dirty="0">
                <a:latin typeface="Georgia"/>
                <a:cs typeface="Georgia"/>
              </a:rPr>
              <a:t>block.  </a:t>
            </a:r>
            <a:r>
              <a:rPr sz="1800" spc="-30" dirty="0">
                <a:latin typeface="Georgia"/>
                <a:cs typeface="Georgia"/>
              </a:rPr>
              <a:t>print </a:t>
            </a:r>
            <a:r>
              <a:rPr sz="1800" spc="-40" dirty="0">
                <a:latin typeface="Georgia"/>
                <a:cs typeface="Georgia"/>
              </a:rPr>
              <a:t>("Error: </a:t>
            </a:r>
            <a:r>
              <a:rPr sz="1800" spc="-10" dirty="0">
                <a:latin typeface="Georgia"/>
                <a:cs typeface="Georgia"/>
              </a:rPr>
              <a:t>can\'t </a:t>
            </a:r>
            <a:r>
              <a:rPr sz="1800" spc="-45" dirty="0">
                <a:latin typeface="Georgia"/>
                <a:cs typeface="Georgia"/>
              </a:rPr>
              <a:t>find </a:t>
            </a:r>
            <a:r>
              <a:rPr sz="1800" spc="-25" dirty="0">
                <a:latin typeface="Georgia"/>
                <a:cs typeface="Georgia"/>
              </a:rPr>
              <a:t>file </a:t>
            </a:r>
            <a:r>
              <a:rPr sz="1800" spc="-5" dirty="0">
                <a:latin typeface="Georgia"/>
                <a:cs typeface="Georgia"/>
              </a:rPr>
              <a:t>or </a:t>
            </a:r>
            <a:r>
              <a:rPr sz="1800" spc="-20" dirty="0">
                <a:latin typeface="Georgia"/>
                <a:cs typeface="Georgia"/>
              </a:rPr>
              <a:t>read</a:t>
            </a:r>
            <a:r>
              <a:rPr sz="1800" spc="-85" dirty="0">
                <a:latin typeface="Georgia"/>
                <a:cs typeface="Georgia"/>
              </a:rPr>
              <a:t> </a:t>
            </a:r>
            <a:r>
              <a:rPr sz="1800" spc="-35" dirty="0">
                <a:latin typeface="Georgia"/>
                <a:cs typeface="Georgia"/>
              </a:rPr>
              <a:t>data")</a:t>
            </a:r>
            <a:endParaRPr sz="1800">
              <a:latin typeface="Georgia"/>
              <a:cs typeface="Georgia"/>
            </a:endParaRPr>
          </a:p>
          <a:p>
            <a:pPr marL="12700">
              <a:lnSpc>
                <a:spcPct val="100000"/>
              </a:lnSpc>
              <a:spcBef>
                <a:spcPts val="434"/>
              </a:spcBef>
            </a:pPr>
            <a:r>
              <a:rPr sz="1800" spc="-25" dirty="0">
                <a:latin typeface="Georgia"/>
                <a:cs typeface="Georgia"/>
              </a:rPr>
              <a:t>else:</a:t>
            </a:r>
            <a:endParaRPr sz="1800">
              <a:latin typeface="Georgia"/>
              <a:cs typeface="Georgia"/>
            </a:endParaRPr>
          </a:p>
          <a:p>
            <a:pPr marL="12700" marR="719455">
              <a:lnSpc>
                <a:spcPct val="120000"/>
              </a:lnSpc>
            </a:pPr>
            <a:r>
              <a:rPr sz="1800" spc="-70" dirty="0">
                <a:latin typeface="Georgia"/>
                <a:cs typeface="Georgia"/>
              </a:rPr>
              <a:t>#If </a:t>
            </a:r>
            <a:r>
              <a:rPr sz="1800" spc="-20" dirty="0">
                <a:latin typeface="Georgia"/>
                <a:cs typeface="Georgia"/>
              </a:rPr>
              <a:t>there is </a:t>
            </a:r>
            <a:r>
              <a:rPr sz="1800" spc="-40" dirty="0">
                <a:latin typeface="Georgia"/>
                <a:cs typeface="Georgia"/>
              </a:rPr>
              <a:t>no </a:t>
            </a:r>
            <a:r>
              <a:rPr sz="1800" spc="-30" dirty="0">
                <a:latin typeface="Georgia"/>
                <a:cs typeface="Georgia"/>
              </a:rPr>
              <a:t>exception </a:t>
            </a:r>
            <a:r>
              <a:rPr sz="1800" spc="-35" dirty="0">
                <a:latin typeface="Georgia"/>
                <a:cs typeface="Georgia"/>
              </a:rPr>
              <a:t>then </a:t>
            </a:r>
            <a:r>
              <a:rPr sz="1800" spc="-25" dirty="0">
                <a:latin typeface="Georgia"/>
                <a:cs typeface="Georgia"/>
              </a:rPr>
              <a:t>execute </a:t>
            </a:r>
            <a:r>
              <a:rPr sz="1800" spc="-30" dirty="0">
                <a:latin typeface="Georgia"/>
                <a:cs typeface="Georgia"/>
              </a:rPr>
              <a:t>this </a:t>
            </a:r>
            <a:r>
              <a:rPr sz="1800" spc="-40" dirty="0">
                <a:latin typeface="Georgia"/>
                <a:cs typeface="Georgia"/>
              </a:rPr>
              <a:t>block.  </a:t>
            </a:r>
            <a:r>
              <a:rPr sz="1800" spc="-30" dirty="0">
                <a:latin typeface="Georgia"/>
                <a:cs typeface="Georgia"/>
              </a:rPr>
              <a:t>print </a:t>
            </a:r>
            <a:r>
              <a:rPr sz="1800" spc="-35" dirty="0">
                <a:latin typeface="Georgia"/>
                <a:cs typeface="Georgia"/>
              </a:rPr>
              <a:t>("Written </a:t>
            </a:r>
            <a:r>
              <a:rPr sz="1800" spc="-30" dirty="0">
                <a:latin typeface="Georgia"/>
                <a:cs typeface="Georgia"/>
              </a:rPr>
              <a:t>content </a:t>
            </a:r>
            <a:r>
              <a:rPr sz="1800" spc="-45" dirty="0">
                <a:latin typeface="Georgia"/>
                <a:cs typeface="Georgia"/>
              </a:rPr>
              <a:t>in </a:t>
            </a:r>
            <a:r>
              <a:rPr sz="1800" spc="-25" dirty="0">
                <a:latin typeface="Georgia"/>
                <a:cs typeface="Georgia"/>
              </a:rPr>
              <a:t>the file</a:t>
            </a:r>
            <a:r>
              <a:rPr sz="1800" spc="-40" dirty="0">
                <a:latin typeface="Georgia"/>
                <a:cs typeface="Georgia"/>
              </a:rPr>
              <a:t> </a:t>
            </a:r>
            <a:r>
              <a:rPr sz="1800" spc="-25" dirty="0">
                <a:latin typeface="Georgia"/>
                <a:cs typeface="Georgia"/>
              </a:rPr>
              <a:t>successfully")</a:t>
            </a:r>
            <a:endParaRPr sz="1800">
              <a:latin typeface="Georgia"/>
              <a:cs typeface="Georgia"/>
            </a:endParaRPr>
          </a:p>
          <a:p>
            <a:pPr marL="165100">
              <a:lnSpc>
                <a:spcPct val="100000"/>
              </a:lnSpc>
              <a:spcBef>
                <a:spcPts val="430"/>
              </a:spcBef>
            </a:pPr>
            <a:r>
              <a:rPr sz="1800" spc="-30" dirty="0">
                <a:latin typeface="Georgia"/>
                <a:cs typeface="Georgia"/>
              </a:rPr>
              <a:t>fh.close()</a:t>
            </a:r>
            <a:endParaRPr sz="1800">
              <a:latin typeface="Georgia"/>
              <a:cs typeface="Georgia"/>
            </a:endParaRPr>
          </a:p>
        </p:txBody>
      </p:sp>
      <p:sp>
        <p:nvSpPr>
          <p:cNvPr id="6" name="object 6"/>
          <p:cNvSpPr txBox="1"/>
          <p:nvPr/>
        </p:nvSpPr>
        <p:spPr>
          <a:xfrm>
            <a:off x="622503" y="1017778"/>
            <a:ext cx="3917950" cy="299720"/>
          </a:xfrm>
          <a:prstGeom prst="rect">
            <a:avLst/>
          </a:prstGeom>
        </p:spPr>
        <p:txBody>
          <a:bodyPr vert="horz" wrap="square" lIns="0" tIns="12700" rIns="0" bIns="0" rtlCol="0">
            <a:spAutoFit/>
          </a:bodyPr>
          <a:lstStyle/>
          <a:p>
            <a:pPr marL="12700">
              <a:lnSpc>
                <a:spcPct val="100000"/>
              </a:lnSpc>
              <a:spcBef>
                <a:spcPts val="100"/>
              </a:spcBef>
            </a:pPr>
            <a:r>
              <a:rPr sz="1800" b="1" spc="-105" dirty="0">
                <a:latin typeface="Georgia"/>
                <a:cs typeface="Georgia"/>
              </a:rPr>
              <a:t>The </a:t>
            </a:r>
            <a:r>
              <a:rPr sz="1800" b="1" i="1" spc="70" dirty="0">
                <a:latin typeface="Times New Roman"/>
                <a:cs typeface="Times New Roman"/>
              </a:rPr>
              <a:t>except </a:t>
            </a:r>
            <a:r>
              <a:rPr sz="1800" b="1" spc="-130" dirty="0">
                <a:latin typeface="Georgia"/>
                <a:cs typeface="Georgia"/>
              </a:rPr>
              <a:t>Clause </a:t>
            </a:r>
            <a:r>
              <a:rPr sz="1800" b="1" spc="-105" dirty="0">
                <a:latin typeface="Georgia"/>
                <a:cs typeface="Georgia"/>
              </a:rPr>
              <a:t>with </a:t>
            </a:r>
            <a:r>
              <a:rPr sz="1800" b="1" spc="-210" dirty="0">
                <a:latin typeface="Georgia"/>
                <a:cs typeface="Georgia"/>
              </a:rPr>
              <a:t>No</a:t>
            </a:r>
            <a:r>
              <a:rPr sz="1800" b="1" spc="-50" dirty="0">
                <a:latin typeface="Georgia"/>
                <a:cs typeface="Georgia"/>
              </a:rPr>
              <a:t> </a:t>
            </a:r>
            <a:r>
              <a:rPr sz="1800" b="1" spc="-130" dirty="0">
                <a:latin typeface="Georgia"/>
                <a:cs typeface="Georgia"/>
              </a:rPr>
              <a:t>Exceptions</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7" name="Date Placeholder 6"/>
          <p:cNvSpPr>
            <a:spLocks noGrp="1"/>
          </p:cNvSpPr>
          <p:nvPr>
            <p:ph type="dt" sz="half" idx="10"/>
          </p:nvPr>
        </p:nvSpPr>
        <p:spPr/>
        <p:txBody>
          <a:bodyPr/>
          <a:lstStyle/>
          <a:p>
            <a:fld id="{193DFBE7-B47D-4BE7-BD2B-BA763F265172}"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187</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535940" y="2505582"/>
            <a:ext cx="6242050" cy="2988945"/>
          </a:xfrm>
          <a:prstGeom prst="rect">
            <a:avLst/>
          </a:prstGeom>
        </p:spPr>
        <p:txBody>
          <a:bodyPr vert="horz" wrap="square" lIns="0" tIns="67310" rIns="0" bIns="0" rtlCol="0">
            <a:spAutoFit/>
          </a:bodyPr>
          <a:lstStyle/>
          <a:p>
            <a:pPr marL="12700">
              <a:lnSpc>
                <a:spcPct val="100000"/>
              </a:lnSpc>
              <a:spcBef>
                <a:spcPts val="530"/>
              </a:spcBef>
            </a:pPr>
            <a:r>
              <a:rPr sz="1800" spc="-20" dirty="0">
                <a:latin typeface="Georgia"/>
                <a:cs typeface="Georgia"/>
              </a:rPr>
              <a:t>try:</a:t>
            </a:r>
            <a:endParaRPr sz="1800">
              <a:latin typeface="Georgia"/>
              <a:cs typeface="Georgia"/>
            </a:endParaRPr>
          </a:p>
          <a:p>
            <a:pPr marL="165100">
              <a:lnSpc>
                <a:spcPct val="100000"/>
              </a:lnSpc>
              <a:spcBef>
                <a:spcPts val="434"/>
              </a:spcBef>
            </a:pPr>
            <a:r>
              <a:rPr sz="1800" spc="-50" dirty="0">
                <a:latin typeface="Georgia"/>
                <a:cs typeface="Georgia"/>
              </a:rPr>
              <a:t>fh </a:t>
            </a:r>
            <a:r>
              <a:rPr sz="1800" spc="-165" dirty="0">
                <a:latin typeface="Georgia"/>
                <a:cs typeface="Georgia"/>
              </a:rPr>
              <a:t>= </a:t>
            </a:r>
            <a:r>
              <a:rPr sz="1800" spc="-20" dirty="0">
                <a:latin typeface="Georgia"/>
                <a:cs typeface="Georgia"/>
              </a:rPr>
              <a:t>open("testfile1.txt",</a:t>
            </a:r>
            <a:r>
              <a:rPr sz="1800" spc="-140" dirty="0">
                <a:latin typeface="Georgia"/>
                <a:cs typeface="Georgia"/>
              </a:rPr>
              <a:t> </a:t>
            </a:r>
            <a:r>
              <a:rPr sz="1800" spc="-20" dirty="0">
                <a:latin typeface="Georgia"/>
                <a:cs typeface="Georgia"/>
              </a:rPr>
              <a:t>"r")</a:t>
            </a:r>
            <a:endParaRPr sz="1800">
              <a:latin typeface="Georgia"/>
              <a:cs typeface="Georgia"/>
            </a:endParaRPr>
          </a:p>
          <a:p>
            <a:pPr marL="165100">
              <a:lnSpc>
                <a:spcPct val="100000"/>
              </a:lnSpc>
              <a:spcBef>
                <a:spcPts val="430"/>
              </a:spcBef>
            </a:pPr>
            <a:r>
              <a:rPr sz="1800" spc="-25" dirty="0">
                <a:latin typeface="Georgia"/>
                <a:cs typeface="Georgia"/>
              </a:rPr>
              <a:t>fh.write("This </a:t>
            </a:r>
            <a:r>
              <a:rPr sz="1800" spc="-20" dirty="0">
                <a:latin typeface="Georgia"/>
                <a:cs typeface="Georgia"/>
              </a:rPr>
              <a:t>is </a:t>
            </a:r>
            <a:r>
              <a:rPr sz="1800" spc="-55" dirty="0">
                <a:latin typeface="Georgia"/>
                <a:cs typeface="Georgia"/>
              </a:rPr>
              <a:t>my </a:t>
            </a:r>
            <a:r>
              <a:rPr sz="1800" spc="-15" dirty="0">
                <a:latin typeface="Georgia"/>
                <a:cs typeface="Georgia"/>
              </a:rPr>
              <a:t>test </a:t>
            </a:r>
            <a:r>
              <a:rPr sz="1800" spc="-25" dirty="0">
                <a:latin typeface="Georgia"/>
                <a:cs typeface="Georgia"/>
              </a:rPr>
              <a:t>file </a:t>
            </a:r>
            <a:r>
              <a:rPr sz="1800" spc="-30" dirty="0">
                <a:latin typeface="Georgia"/>
                <a:cs typeface="Georgia"/>
              </a:rPr>
              <a:t>for exception</a:t>
            </a:r>
            <a:r>
              <a:rPr sz="1800" spc="-70" dirty="0">
                <a:latin typeface="Georgia"/>
                <a:cs typeface="Georgia"/>
              </a:rPr>
              <a:t> </a:t>
            </a:r>
            <a:r>
              <a:rPr sz="1800" spc="-45" dirty="0">
                <a:latin typeface="Georgia"/>
                <a:cs typeface="Georgia"/>
              </a:rPr>
              <a:t>handling!!")</a:t>
            </a:r>
            <a:endParaRPr sz="1800">
              <a:latin typeface="Georgia"/>
              <a:cs typeface="Georgia"/>
            </a:endParaRPr>
          </a:p>
          <a:p>
            <a:pPr marL="165100">
              <a:lnSpc>
                <a:spcPct val="100000"/>
              </a:lnSpc>
              <a:spcBef>
                <a:spcPts val="434"/>
              </a:spcBef>
            </a:pPr>
            <a:r>
              <a:rPr sz="1800" spc="10" dirty="0">
                <a:latin typeface="Georgia"/>
                <a:cs typeface="Georgia"/>
              </a:rPr>
              <a:t>10/0</a:t>
            </a:r>
            <a:endParaRPr sz="1800">
              <a:latin typeface="Georgia"/>
              <a:cs typeface="Georgia"/>
            </a:endParaRPr>
          </a:p>
          <a:p>
            <a:pPr marL="12700">
              <a:lnSpc>
                <a:spcPct val="100000"/>
              </a:lnSpc>
              <a:spcBef>
                <a:spcPts val="430"/>
              </a:spcBef>
            </a:pPr>
            <a:r>
              <a:rPr sz="1800" spc="-30" dirty="0">
                <a:latin typeface="Georgia"/>
                <a:cs typeface="Georgia"/>
              </a:rPr>
              <a:t>except </a:t>
            </a:r>
            <a:r>
              <a:rPr sz="1800" b="1" spc="-190" dirty="0">
                <a:latin typeface="Georgia"/>
                <a:cs typeface="Georgia"/>
              </a:rPr>
              <a:t>IOError,</a:t>
            </a:r>
            <a:r>
              <a:rPr sz="1800" b="1" spc="-80" dirty="0">
                <a:latin typeface="Georgia"/>
                <a:cs typeface="Georgia"/>
              </a:rPr>
              <a:t> </a:t>
            </a:r>
            <a:r>
              <a:rPr sz="1800" b="1" spc="-130" dirty="0">
                <a:latin typeface="Georgia"/>
                <a:cs typeface="Georgia"/>
              </a:rPr>
              <a:t>ArithmeticError:</a:t>
            </a:r>
            <a:endParaRPr sz="1800">
              <a:latin typeface="Georgia"/>
              <a:cs typeface="Georgia"/>
            </a:endParaRPr>
          </a:p>
          <a:p>
            <a:pPr marL="12700" marR="5080" indent="152400">
              <a:lnSpc>
                <a:spcPct val="120000"/>
              </a:lnSpc>
            </a:pPr>
            <a:r>
              <a:rPr sz="1800" spc="-30" dirty="0">
                <a:latin typeface="Georgia"/>
                <a:cs typeface="Georgia"/>
              </a:rPr>
              <a:t>print </a:t>
            </a:r>
            <a:r>
              <a:rPr sz="1800" spc="-40" dirty="0">
                <a:latin typeface="Georgia"/>
                <a:cs typeface="Georgia"/>
              </a:rPr>
              <a:t>("Error: </a:t>
            </a:r>
            <a:r>
              <a:rPr sz="1800" spc="-10" dirty="0">
                <a:latin typeface="Georgia"/>
                <a:cs typeface="Georgia"/>
              </a:rPr>
              <a:t>can\'t </a:t>
            </a:r>
            <a:r>
              <a:rPr sz="1800" spc="-45" dirty="0">
                <a:latin typeface="Georgia"/>
                <a:cs typeface="Georgia"/>
              </a:rPr>
              <a:t>find </a:t>
            </a:r>
            <a:r>
              <a:rPr sz="1800" spc="-25" dirty="0">
                <a:latin typeface="Georgia"/>
                <a:cs typeface="Georgia"/>
              </a:rPr>
              <a:t>file </a:t>
            </a:r>
            <a:r>
              <a:rPr sz="1800" spc="-5" dirty="0">
                <a:latin typeface="Georgia"/>
                <a:cs typeface="Georgia"/>
              </a:rPr>
              <a:t>or </a:t>
            </a:r>
            <a:r>
              <a:rPr sz="1800" spc="-20" dirty="0">
                <a:latin typeface="Georgia"/>
                <a:cs typeface="Georgia"/>
              </a:rPr>
              <a:t>read </a:t>
            </a:r>
            <a:r>
              <a:rPr sz="1800" spc="-50" dirty="0">
                <a:latin typeface="Georgia"/>
                <a:cs typeface="Georgia"/>
              </a:rPr>
              <a:t>data",FileNotFoundError)  </a:t>
            </a:r>
            <a:r>
              <a:rPr sz="1800" spc="-25" dirty="0">
                <a:latin typeface="Georgia"/>
                <a:cs typeface="Georgia"/>
              </a:rPr>
              <a:t>else:</a:t>
            </a:r>
            <a:endParaRPr sz="1800">
              <a:latin typeface="Georgia"/>
              <a:cs typeface="Georgia"/>
            </a:endParaRPr>
          </a:p>
          <a:p>
            <a:pPr marL="165100">
              <a:lnSpc>
                <a:spcPct val="100000"/>
              </a:lnSpc>
              <a:spcBef>
                <a:spcPts val="434"/>
              </a:spcBef>
            </a:pPr>
            <a:r>
              <a:rPr sz="1800" spc="-30" dirty="0">
                <a:latin typeface="Georgia"/>
                <a:cs typeface="Georgia"/>
              </a:rPr>
              <a:t>print </a:t>
            </a:r>
            <a:r>
              <a:rPr sz="1800" spc="-35" dirty="0">
                <a:latin typeface="Georgia"/>
                <a:cs typeface="Georgia"/>
              </a:rPr>
              <a:t>("Written </a:t>
            </a:r>
            <a:r>
              <a:rPr sz="1800" spc="-30" dirty="0">
                <a:latin typeface="Georgia"/>
                <a:cs typeface="Georgia"/>
              </a:rPr>
              <a:t>content </a:t>
            </a:r>
            <a:r>
              <a:rPr sz="1800" spc="-45" dirty="0">
                <a:latin typeface="Georgia"/>
                <a:cs typeface="Georgia"/>
              </a:rPr>
              <a:t>in </a:t>
            </a:r>
            <a:r>
              <a:rPr sz="1800" spc="-25" dirty="0">
                <a:latin typeface="Georgia"/>
                <a:cs typeface="Georgia"/>
              </a:rPr>
              <a:t>the file</a:t>
            </a:r>
            <a:r>
              <a:rPr sz="1800" spc="-75" dirty="0">
                <a:latin typeface="Georgia"/>
                <a:cs typeface="Georgia"/>
              </a:rPr>
              <a:t> </a:t>
            </a:r>
            <a:r>
              <a:rPr sz="1800" spc="-25" dirty="0">
                <a:latin typeface="Georgia"/>
                <a:cs typeface="Georgia"/>
              </a:rPr>
              <a:t>successfully")</a:t>
            </a:r>
            <a:endParaRPr sz="1800">
              <a:latin typeface="Georgia"/>
              <a:cs typeface="Georgia"/>
            </a:endParaRPr>
          </a:p>
          <a:p>
            <a:pPr marL="165100">
              <a:lnSpc>
                <a:spcPct val="100000"/>
              </a:lnSpc>
              <a:spcBef>
                <a:spcPts val="434"/>
              </a:spcBef>
            </a:pPr>
            <a:r>
              <a:rPr sz="1800" spc="-30" dirty="0">
                <a:latin typeface="Georgia"/>
                <a:cs typeface="Georgia"/>
              </a:rPr>
              <a:t>fh.close()</a:t>
            </a:r>
            <a:endParaRPr sz="1800">
              <a:latin typeface="Georgia"/>
              <a:cs typeface="Georgia"/>
            </a:endParaRPr>
          </a:p>
        </p:txBody>
      </p:sp>
      <p:sp>
        <p:nvSpPr>
          <p:cNvPr id="6" name="object 6"/>
          <p:cNvSpPr txBox="1"/>
          <p:nvPr/>
        </p:nvSpPr>
        <p:spPr>
          <a:xfrm>
            <a:off x="535940" y="1017778"/>
            <a:ext cx="7920355" cy="1183640"/>
          </a:xfrm>
          <a:prstGeom prst="rect">
            <a:avLst/>
          </a:prstGeom>
        </p:spPr>
        <p:txBody>
          <a:bodyPr vert="horz" wrap="square" lIns="0" tIns="12700" rIns="0" bIns="0" rtlCol="0">
            <a:spAutoFit/>
          </a:bodyPr>
          <a:lstStyle/>
          <a:p>
            <a:pPr marL="99060">
              <a:lnSpc>
                <a:spcPct val="100000"/>
              </a:lnSpc>
              <a:spcBef>
                <a:spcPts val="100"/>
              </a:spcBef>
            </a:pPr>
            <a:r>
              <a:rPr sz="1800" b="1" spc="-105" dirty="0">
                <a:latin typeface="Georgia"/>
                <a:cs typeface="Georgia"/>
              </a:rPr>
              <a:t>The </a:t>
            </a:r>
            <a:r>
              <a:rPr sz="1800" b="1" spc="-110" dirty="0">
                <a:latin typeface="Georgia"/>
                <a:cs typeface="Georgia"/>
              </a:rPr>
              <a:t>except </a:t>
            </a:r>
            <a:r>
              <a:rPr sz="1800" b="1" spc="-130" dirty="0">
                <a:latin typeface="Georgia"/>
                <a:cs typeface="Georgia"/>
              </a:rPr>
              <a:t>Clause </a:t>
            </a:r>
            <a:r>
              <a:rPr sz="1800" b="1" spc="-105" dirty="0">
                <a:latin typeface="Georgia"/>
                <a:cs typeface="Georgia"/>
              </a:rPr>
              <a:t>with </a:t>
            </a:r>
            <a:r>
              <a:rPr sz="1800" b="1" spc="-120" dirty="0">
                <a:latin typeface="Georgia"/>
                <a:cs typeface="Georgia"/>
              </a:rPr>
              <a:t>Multiple</a:t>
            </a:r>
            <a:r>
              <a:rPr sz="1800" b="1" spc="110" dirty="0">
                <a:latin typeface="Georgia"/>
                <a:cs typeface="Georgia"/>
              </a:rPr>
              <a:t> </a:t>
            </a:r>
            <a:r>
              <a:rPr sz="1800" b="1" spc="-130" dirty="0">
                <a:latin typeface="Georgia"/>
                <a:cs typeface="Georgia"/>
              </a:rPr>
              <a:t>Exceptions</a:t>
            </a:r>
            <a:endParaRPr sz="1800">
              <a:latin typeface="Georgia"/>
              <a:cs typeface="Georgia"/>
            </a:endParaRPr>
          </a:p>
          <a:p>
            <a:pPr>
              <a:lnSpc>
                <a:spcPct val="100000"/>
              </a:lnSpc>
              <a:spcBef>
                <a:spcPts val="50"/>
              </a:spcBef>
            </a:pPr>
            <a:endParaRPr sz="2250">
              <a:latin typeface="Times New Roman"/>
              <a:cs typeface="Times New Roman"/>
            </a:endParaRPr>
          </a:p>
          <a:p>
            <a:pPr marL="12700" marR="5080">
              <a:lnSpc>
                <a:spcPct val="100000"/>
              </a:lnSpc>
            </a:pPr>
            <a:r>
              <a:rPr sz="1800" spc="-105" dirty="0">
                <a:latin typeface="Georgia"/>
                <a:cs typeface="Georgia"/>
              </a:rPr>
              <a:t>You </a:t>
            </a:r>
            <a:r>
              <a:rPr sz="1800" spc="-45" dirty="0">
                <a:latin typeface="Georgia"/>
                <a:cs typeface="Georgia"/>
              </a:rPr>
              <a:t>can </a:t>
            </a:r>
            <a:r>
              <a:rPr sz="1800" spc="-30" dirty="0">
                <a:latin typeface="Georgia"/>
                <a:cs typeface="Georgia"/>
              </a:rPr>
              <a:t>also </a:t>
            </a:r>
            <a:r>
              <a:rPr sz="1800" spc="-20" dirty="0">
                <a:latin typeface="Georgia"/>
                <a:cs typeface="Georgia"/>
              </a:rPr>
              <a:t>use </a:t>
            </a:r>
            <a:r>
              <a:rPr sz="1800" spc="-25" dirty="0">
                <a:latin typeface="Georgia"/>
                <a:cs typeface="Georgia"/>
              </a:rPr>
              <a:t>the </a:t>
            </a:r>
            <a:r>
              <a:rPr sz="1800" spc="-35" dirty="0">
                <a:latin typeface="Georgia"/>
                <a:cs typeface="Georgia"/>
              </a:rPr>
              <a:t>same </a:t>
            </a:r>
            <a:r>
              <a:rPr sz="1800" spc="-25" dirty="0">
                <a:latin typeface="Georgia"/>
                <a:cs typeface="Georgia"/>
              </a:rPr>
              <a:t>except statement </a:t>
            </a:r>
            <a:r>
              <a:rPr sz="1800" spc="-20" dirty="0">
                <a:latin typeface="Georgia"/>
                <a:cs typeface="Georgia"/>
              </a:rPr>
              <a:t>to </a:t>
            </a:r>
            <a:r>
              <a:rPr sz="1800" spc="-40" dirty="0">
                <a:latin typeface="Georgia"/>
                <a:cs typeface="Georgia"/>
              </a:rPr>
              <a:t>handle </a:t>
            </a:r>
            <a:r>
              <a:rPr sz="1800" spc="-35" dirty="0">
                <a:latin typeface="Georgia"/>
                <a:cs typeface="Georgia"/>
              </a:rPr>
              <a:t>multiple </a:t>
            </a:r>
            <a:r>
              <a:rPr sz="1800" spc="-30" dirty="0">
                <a:latin typeface="Georgia"/>
                <a:cs typeface="Georgia"/>
              </a:rPr>
              <a:t>exceptions </a:t>
            </a:r>
            <a:r>
              <a:rPr sz="1800" spc="-25" dirty="0">
                <a:latin typeface="Georgia"/>
                <a:cs typeface="Georgia"/>
              </a:rPr>
              <a:t>as  </a:t>
            </a:r>
            <a:r>
              <a:rPr sz="1800" spc="-20" dirty="0">
                <a:latin typeface="Georgia"/>
                <a:cs typeface="Georgia"/>
              </a:rPr>
              <a:t>follows</a:t>
            </a:r>
            <a:r>
              <a:rPr sz="1800" spc="-50" dirty="0">
                <a:latin typeface="Georgia"/>
                <a:cs typeface="Georgia"/>
              </a:rPr>
              <a:t> </a:t>
            </a:r>
            <a:r>
              <a:rPr sz="1800" spc="-165" dirty="0">
                <a:latin typeface="Georgia"/>
                <a:cs typeface="Georgia"/>
              </a:rPr>
              <a:t>−</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7" name="Date Placeholder 6"/>
          <p:cNvSpPr>
            <a:spLocks noGrp="1"/>
          </p:cNvSpPr>
          <p:nvPr>
            <p:ph type="dt" sz="half" idx="10"/>
          </p:nvPr>
        </p:nvSpPr>
        <p:spPr/>
        <p:txBody>
          <a:bodyPr/>
          <a:lstStyle/>
          <a:p>
            <a:fld id="{A08A968A-B43F-422D-B5ED-E816C5E23EB1}"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188</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535940" y="2779902"/>
            <a:ext cx="4632325" cy="2330450"/>
          </a:xfrm>
          <a:prstGeom prst="rect">
            <a:avLst/>
          </a:prstGeom>
        </p:spPr>
        <p:txBody>
          <a:bodyPr vert="horz" wrap="square" lIns="0" tIns="12700" rIns="0" bIns="0" rtlCol="0">
            <a:spAutoFit/>
          </a:bodyPr>
          <a:lstStyle/>
          <a:p>
            <a:pPr marL="62865" marR="3502660" indent="-50800">
              <a:lnSpc>
                <a:spcPct val="120000"/>
              </a:lnSpc>
              <a:spcBef>
                <a:spcPts val="100"/>
              </a:spcBef>
            </a:pPr>
            <a:r>
              <a:rPr sz="1800" spc="-15" dirty="0">
                <a:latin typeface="Georgia"/>
                <a:cs typeface="Georgia"/>
              </a:rPr>
              <a:t>while</a:t>
            </a:r>
            <a:r>
              <a:rPr sz="1800" spc="-95" dirty="0">
                <a:latin typeface="Georgia"/>
                <a:cs typeface="Georgia"/>
              </a:rPr>
              <a:t> </a:t>
            </a:r>
            <a:r>
              <a:rPr sz="1800" spc="-50" dirty="0">
                <a:latin typeface="Georgia"/>
                <a:cs typeface="Georgia"/>
              </a:rPr>
              <a:t>True:  </a:t>
            </a:r>
            <a:r>
              <a:rPr sz="1800" spc="-20" dirty="0">
                <a:latin typeface="Georgia"/>
                <a:cs typeface="Georgia"/>
              </a:rPr>
              <a:t>try:</a:t>
            </a:r>
            <a:endParaRPr sz="1800">
              <a:latin typeface="Georgia"/>
              <a:cs typeface="Georgia"/>
            </a:endParaRPr>
          </a:p>
          <a:p>
            <a:pPr marL="114300" marR="156845">
              <a:lnSpc>
                <a:spcPts val="2590"/>
              </a:lnSpc>
              <a:spcBef>
                <a:spcPts val="160"/>
              </a:spcBef>
            </a:pPr>
            <a:r>
              <a:rPr sz="1800" spc="-45" dirty="0">
                <a:latin typeface="Georgia"/>
                <a:cs typeface="Georgia"/>
              </a:rPr>
              <a:t>num=int(input("Enter </a:t>
            </a:r>
            <a:r>
              <a:rPr sz="1800" spc="-50" dirty="0">
                <a:latin typeface="Georgia"/>
                <a:cs typeface="Georgia"/>
              </a:rPr>
              <a:t>an </a:t>
            </a:r>
            <a:r>
              <a:rPr sz="1800" spc="-20" dirty="0">
                <a:latin typeface="Georgia"/>
                <a:cs typeface="Georgia"/>
              </a:rPr>
              <a:t>integer </a:t>
            </a:r>
            <a:r>
              <a:rPr sz="1800" spc="-40" dirty="0">
                <a:latin typeface="Georgia"/>
                <a:cs typeface="Georgia"/>
              </a:rPr>
              <a:t>number:"))  </a:t>
            </a:r>
            <a:r>
              <a:rPr sz="1800" spc="-35" dirty="0">
                <a:latin typeface="Georgia"/>
                <a:cs typeface="Georgia"/>
              </a:rPr>
              <a:t>if </a:t>
            </a:r>
            <a:r>
              <a:rPr sz="1800" spc="-65" dirty="0">
                <a:latin typeface="Georgia"/>
                <a:cs typeface="Georgia"/>
              </a:rPr>
              <a:t>num </a:t>
            </a:r>
            <a:r>
              <a:rPr sz="1800" spc="-165" dirty="0">
                <a:latin typeface="Georgia"/>
                <a:cs typeface="Georgia"/>
              </a:rPr>
              <a:t>&lt;= </a:t>
            </a:r>
            <a:r>
              <a:rPr sz="1800" spc="55" dirty="0">
                <a:latin typeface="Georgia"/>
                <a:cs typeface="Georgia"/>
              </a:rPr>
              <a:t>10 </a:t>
            </a:r>
            <a:r>
              <a:rPr sz="1800" spc="-45" dirty="0">
                <a:latin typeface="Georgia"/>
                <a:cs typeface="Georgia"/>
              </a:rPr>
              <a:t>and </a:t>
            </a:r>
            <a:r>
              <a:rPr sz="1800" spc="-65" dirty="0">
                <a:latin typeface="Georgia"/>
                <a:cs typeface="Georgia"/>
              </a:rPr>
              <a:t>num</a:t>
            </a:r>
            <a:r>
              <a:rPr sz="1800" spc="-245" dirty="0">
                <a:latin typeface="Georgia"/>
                <a:cs typeface="Georgia"/>
              </a:rPr>
              <a:t> </a:t>
            </a:r>
            <a:r>
              <a:rPr sz="1800" spc="-15" dirty="0">
                <a:latin typeface="Georgia"/>
                <a:cs typeface="Georgia"/>
              </a:rPr>
              <a:t>&gt;1:</a:t>
            </a:r>
            <a:endParaRPr sz="1800">
              <a:latin typeface="Georgia"/>
              <a:cs typeface="Georgia"/>
            </a:endParaRPr>
          </a:p>
          <a:p>
            <a:pPr marL="62865" marR="3747135" indent="254000">
              <a:lnSpc>
                <a:spcPts val="2590"/>
              </a:lnSpc>
              <a:spcBef>
                <a:spcPts val="5"/>
              </a:spcBef>
            </a:pPr>
            <a:r>
              <a:rPr sz="1800" spc="-15" dirty="0">
                <a:latin typeface="Georgia"/>
                <a:cs typeface="Georgia"/>
              </a:rPr>
              <a:t>b</a:t>
            </a:r>
            <a:r>
              <a:rPr sz="1800" spc="-40" dirty="0">
                <a:latin typeface="Georgia"/>
                <a:cs typeface="Georgia"/>
              </a:rPr>
              <a:t>r</a:t>
            </a:r>
            <a:r>
              <a:rPr sz="1800" spc="-15" dirty="0">
                <a:latin typeface="Georgia"/>
                <a:cs typeface="Georgia"/>
              </a:rPr>
              <a:t>eak  </a:t>
            </a:r>
            <a:r>
              <a:rPr sz="1800" spc="-35" dirty="0">
                <a:latin typeface="Georgia"/>
                <a:cs typeface="Georgia"/>
              </a:rPr>
              <a:t>except:</a:t>
            </a:r>
            <a:endParaRPr sz="1800">
              <a:latin typeface="Georgia"/>
              <a:cs typeface="Georgia"/>
            </a:endParaRPr>
          </a:p>
          <a:p>
            <a:pPr marL="114300">
              <a:lnSpc>
                <a:spcPct val="100000"/>
              </a:lnSpc>
              <a:spcBef>
                <a:spcPts val="275"/>
              </a:spcBef>
            </a:pPr>
            <a:r>
              <a:rPr sz="1800" spc="-30" dirty="0">
                <a:latin typeface="Georgia"/>
                <a:cs typeface="Georgia"/>
              </a:rPr>
              <a:t>print("That </a:t>
            </a:r>
            <a:r>
              <a:rPr sz="1800" spc="-20" dirty="0">
                <a:latin typeface="Georgia"/>
                <a:cs typeface="Georgia"/>
              </a:rPr>
              <a:t>is </a:t>
            </a:r>
            <a:r>
              <a:rPr sz="1800" spc="-30" dirty="0">
                <a:latin typeface="Georgia"/>
                <a:cs typeface="Georgia"/>
              </a:rPr>
              <a:t>not a valid </a:t>
            </a:r>
            <a:r>
              <a:rPr sz="1800" spc="-40" dirty="0">
                <a:latin typeface="Georgia"/>
                <a:cs typeface="Georgia"/>
              </a:rPr>
              <a:t>number!Try</a:t>
            </a:r>
            <a:r>
              <a:rPr sz="1800" spc="-155" dirty="0">
                <a:latin typeface="Georgia"/>
                <a:cs typeface="Georgia"/>
              </a:rPr>
              <a:t> </a:t>
            </a:r>
            <a:r>
              <a:rPr sz="1800" spc="-70" dirty="0">
                <a:latin typeface="Georgia"/>
                <a:cs typeface="Georgia"/>
              </a:rPr>
              <a:t>again...")</a:t>
            </a:r>
            <a:endParaRPr sz="1800">
              <a:latin typeface="Georgia"/>
              <a:cs typeface="Georgia"/>
            </a:endParaRPr>
          </a:p>
        </p:txBody>
      </p:sp>
      <p:sp>
        <p:nvSpPr>
          <p:cNvPr id="6" name="object 6"/>
          <p:cNvSpPr txBox="1"/>
          <p:nvPr/>
        </p:nvSpPr>
        <p:spPr>
          <a:xfrm>
            <a:off x="535940" y="1017778"/>
            <a:ext cx="7920990" cy="1458595"/>
          </a:xfrm>
          <a:prstGeom prst="rect">
            <a:avLst/>
          </a:prstGeom>
        </p:spPr>
        <p:txBody>
          <a:bodyPr vert="horz" wrap="square" lIns="0" tIns="12700" rIns="0" bIns="0" rtlCol="0">
            <a:spAutoFit/>
          </a:bodyPr>
          <a:lstStyle/>
          <a:p>
            <a:pPr marL="99060">
              <a:lnSpc>
                <a:spcPct val="100000"/>
              </a:lnSpc>
              <a:spcBef>
                <a:spcPts val="100"/>
              </a:spcBef>
            </a:pPr>
            <a:r>
              <a:rPr sz="1800" b="1" spc="-125" dirty="0">
                <a:latin typeface="Georgia"/>
                <a:cs typeface="Georgia"/>
              </a:rPr>
              <a:t>Exercise</a:t>
            </a:r>
            <a:endParaRPr sz="1800">
              <a:latin typeface="Georgia"/>
              <a:cs typeface="Georgia"/>
            </a:endParaRPr>
          </a:p>
          <a:p>
            <a:pPr>
              <a:lnSpc>
                <a:spcPct val="100000"/>
              </a:lnSpc>
              <a:spcBef>
                <a:spcPts val="50"/>
              </a:spcBef>
            </a:pPr>
            <a:endParaRPr sz="2250">
              <a:latin typeface="Times New Roman"/>
              <a:cs typeface="Times New Roman"/>
            </a:endParaRPr>
          </a:p>
          <a:p>
            <a:pPr marL="12700" marR="5080" algn="just">
              <a:lnSpc>
                <a:spcPct val="100000"/>
              </a:lnSpc>
            </a:pPr>
            <a:r>
              <a:rPr sz="1800" spc="-40" dirty="0">
                <a:latin typeface="Georgia"/>
                <a:cs typeface="Georgia"/>
              </a:rPr>
              <a:t>Write </a:t>
            </a:r>
            <a:r>
              <a:rPr sz="1800" spc="-30" dirty="0">
                <a:latin typeface="Georgia"/>
                <a:cs typeface="Georgia"/>
              </a:rPr>
              <a:t>a </a:t>
            </a:r>
            <a:r>
              <a:rPr sz="1800" spc="-35" dirty="0">
                <a:latin typeface="Georgia"/>
                <a:cs typeface="Georgia"/>
              </a:rPr>
              <a:t>program </a:t>
            </a:r>
            <a:r>
              <a:rPr sz="1800" spc="-30" dirty="0">
                <a:latin typeface="Georgia"/>
                <a:cs typeface="Georgia"/>
              </a:rPr>
              <a:t>that </a:t>
            </a:r>
            <a:r>
              <a:rPr sz="1800" spc="-25" dirty="0">
                <a:latin typeface="Georgia"/>
                <a:cs typeface="Georgia"/>
              </a:rPr>
              <a:t>ask </a:t>
            </a:r>
            <a:r>
              <a:rPr sz="1800" spc="-30" dirty="0">
                <a:latin typeface="Georgia"/>
                <a:cs typeface="Georgia"/>
              </a:rPr>
              <a:t>for </a:t>
            </a:r>
            <a:r>
              <a:rPr sz="1800" spc="-50" dirty="0">
                <a:latin typeface="Georgia"/>
                <a:cs typeface="Georgia"/>
              </a:rPr>
              <a:t>an </a:t>
            </a:r>
            <a:r>
              <a:rPr sz="1800" spc="-20" dirty="0">
                <a:latin typeface="Georgia"/>
                <a:cs typeface="Georgia"/>
              </a:rPr>
              <a:t>integer </a:t>
            </a:r>
            <a:r>
              <a:rPr sz="1800" spc="-75" dirty="0">
                <a:latin typeface="Georgia"/>
                <a:cs typeface="Georgia"/>
              </a:rPr>
              <a:t>number. </a:t>
            </a:r>
            <a:r>
              <a:rPr sz="1800" spc="-35" dirty="0">
                <a:latin typeface="Georgia"/>
                <a:cs typeface="Georgia"/>
              </a:rPr>
              <a:t>Accepted </a:t>
            </a:r>
            <a:r>
              <a:rPr sz="1800" spc="-40" dirty="0">
                <a:latin typeface="Georgia"/>
                <a:cs typeface="Georgia"/>
              </a:rPr>
              <a:t>number </a:t>
            </a:r>
            <a:r>
              <a:rPr sz="1800" spc="-30" dirty="0">
                <a:latin typeface="Georgia"/>
                <a:cs typeface="Georgia"/>
              </a:rPr>
              <a:t>should </a:t>
            </a:r>
            <a:r>
              <a:rPr sz="1800" spc="-10" dirty="0">
                <a:latin typeface="Georgia"/>
                <a:cs typeface="Georgia"/>
              </a:rPr>
              <a:t>be </a:t>
            </a:r>
            <a:r>
              <a:rPr sz="1800" spc="-45" dirty="0">
                <a:latin typeface="Georgia"/>
                <a:cs typeface="Georgia"/>
              </a:rPr>
              <a:t>in  </a:t>
            </a:r>
            <a:r>
              <a:rPr sz="1800" spc="-10" dirty="0">
                <a:latin typeface="Georgia"/>
                <a:cs typeface="Georgia"/>
              </a:rPr>
              <a:t>between </a:t>
            </a:r>
            <a:r>
              <a:rPr sz="1800" spc="220" dirty="0">
                <a:latin typeface="Georgia"/>
                <a:cs typeface="Georgia"/>
              </a:rPr>
              <a:t>1 </a:t>
            </a:r>
            <a:r>
              <a:rPr sz="1800" spc="-20" dirty="0">
                <a:latin typeface="Georgia"/>
                <a:cs typeface="Georgia"/>
              </a:rPr>
              <a:t>to </a:t>
            </a:r>
            <a:r>
              <a:rPr sz="1800" spc="60" dirty="0">
                <a:latin typeface="Georgia"/>
                <a:cs typeface="Georgia"/>
              </a:rPr>
              <a:t>10 </a:t>
            </a:r>
            <a:r>
              <a:rPr sz="1800" spc="-45" dirty="0">
                <a:latin typeface="Georgia"/>
                <a:cs typeface="Georgia"/>
              </a:rPr>
              <a:t>and </a:t>
            </a:r>
            <a:r>
              <a:rPr sz="1800" spc="-20" dirty="0">
                <a:latin typeface="Georgia"/>
                <a:cs typeface="Georgia"/>
              </a:rPr>
              <a:t>break </a:t>
            </a:r>
            <a:r>
              <a:rPr sz="1800" spc="-25" dirty="0">
                <a:latin typeface="Georgia"/>
                <a:cs typeface="Georgia"/>
              </a:rPr>
              <a:t>the </a:t>
            </a:r>
            <a:r>
              <a:rPr sz="1800" spc="-45" dirty="0">
                <a:latin typeface="Georgia"/>
                <a:cs typeface="Georgia"/>
              </a:rPr>
              <a:t>loop. </a:t>
            </a:r>
            <a:r>
              <a:rPr sz="1800" spc="-35" dirty="0">
                <a:latin typeface="Georgia"/>
                <a:cs typeface="Georgia"/>
              </a:rPr>
              <a:t>if </a:t>
            </a:r>
            <a:r>
              <a:rPr sz="1800" spc="-30" dirty="0">
                <a:latin typeface="Georgia"/>
                <a:cs typeface="Georgia"/>
              </a:rPr>
              <a:t>not </a:t>
            </a:r>
            <a:r>
              <a:rPr sz="1800" spc="-35" dirty="0">
                <a:latin typeface="Georgia"/>
                <a:cs typeface="Georgia"/>
              </a:rPr>
              <a:t>then </a:t>
            </a:r>
            <a:r>
              <a:rPr sz="1800" spc="-25" dirty="0">
                <a:latin typeface="Georgia"/>
                <a:cs typeface="Georgia"/>
              </a:rPr>
              <a:t>generate the </a:t>
            </a:r>
            <a:r>
              <a:rPr sz="1800" spc="-35" dirty="0">
                <a:latin typeface="Georgia"/>
                <a:cs typeface="Georgia"/>
              </a:rPr>
              <a:t>exception </a:t>
            </a:r>
            <a:r>
              <a:rPr sz="1800" spc="-45" dirty="0">
                <a:latin typeface="Georgia"/>
                <a:cs typeface="Georgia"/>
              </a:rPr>
              <a:t>and </a:t>
            </a:r>
            <a:r>
              <a:rPr sz="1800" spc="-30" dirty="0">
                <a:latin typeface="Georgia"/>
                <a:cs typeface="Georgia"/>
              </a:rPr>
              <a:t>print  </a:t>
            </a:r>
            <a:r>
              <a:rPr sz="1800" spc="-45" dirty="0">
                <a:latin typeface="Georgia"/>
                <a:cs typeface="Georgia"/>
              </a:rPr>
              <a:t>an </a:t>
            </a:r>
            <a:r>
              <a:rPr sz="1800" spc="-5" dirty="0">
                <a:latin typeface="Georgia"/>
                <a:cs typeface="Georgia"/>
              </a:rPr>
              <a:t>error</a:t>
            </a:r>
            <a:r>
              <a:rPr sz="1800" spc="-35" dirty="0">
                <a:latin typeface="Georgia"/>
                <a:cs typeface="Georgia"/>
              </a:rPr>
              <a:t> </a:t>
            </a:r>
            <a:r>
              <a:rPr sz="1800" spc="-40" dirty="0">
                <a:latin typeface="Georgia"/>
                <a:cs typeface="Georgia"/>
              </a:rPr>
              <a:t>message.</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5" name="Date Placeholder 4"/>
          <p:cNvSpPr>
            <a:spLocks noGrp="1"/>
          </p:cNvSpPr>
          <p:nvPr>
            <p:ph type="dt" sz="half" idx="10"/>
          </p:nvPr>
        </p:nvSpPr>
        <p:spPr/>
        <p:txBody>
          <a:bodyPr/>
          <a:lstStyle/>
          <a:p>
            <a:fld id="{594334AD-8742-494C-B776-04B01FAD5922}"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189</a:t>
            </a:fld>
            <a:endParaRPr lang="en-US"/>
          </a:p>
        </p:txBody>
      </p:sp>
      <p:sp>
        <p:nvSpPr>
          <p:cNvPr id="4" name="object 4"/>
          <p:cNvSpPr txBox="1"/>
          <p:nvPr/>
        </p:nvSpPr>
        <p:spPr>
          <a:xfrm>
            <a:off x="307340" y="1017778"/>
            <a:ext cx="8145145" cy="3851275"/>
          </a:xfrm>
          <a:prstGeom prst="rect">
            <a:avLst/>
          </a:prstGeom>
        </p:spPr>
        <p:txBody>
          <a:bodyPr vert="horz" wrap="square" lIns="0" tIns="12700" rIns="0" bIns="0" rtlCol="0">
            <a:spAutoFit/>
          </a:bodyPr>
          <a:lstStyle/>
          <a:p>
            <a:pPr marL="327660">
              <a:lnSpc>
                <a:spcPct val="100000"/>
              </a:lnSpc>
              <a:spcBef>
                <a:spcPts val="100"/>
              </a:spcBef>
            </a:pPr>
            <a:r>
              <a:rPr sz="1800" b="1" spc="-105" dirty="0">
                <a:latin typeface="Georgia"/>
                <a:cs typeface="Georgia"/>
              </a:rPr>
              <a:t>The </a:t>
            </a:r>
            <a:r>
              <a:rPr sz="1800" b="1" spc="-95" dirty="0">
                <a:latin typeface="Georgia"/>
                <a:cs typeface="Georgia"/>
              </a:rPr>
              <a:t>try-finally</a:t>
            </a:r>
            <a:r>
              <a:rPr sz="1800" b="1" spc="-50" dirty="0">
                <a:latin typeface="Georgia"/>
                <a:cs typeface="Georgia"/>
              </a:rPr>
              <a:t> </a:t>
            </a:r>
            <a:r>
              <a:rPr sz="1800" b="1" spc="-130" dirty="0">
                <a:latin typeface="Georgia"/>
                <a:cs typeface="Georgia"/>
              </a:rPr>
              <a:t>Clause</a:t>
            </a:r>
            <a:endParaRPr sz="1800">
              <a:latin typeface="Georgia"/>
              <a:cs typeface="Georgia"/>
            </a:endParaRPr>
          </a:p>
          <a:p>
            <a:pPr>
              <a:lnSpc>
                <a:spcPct val="100000"/>
              </a:lnSpc>
              <a:spcBef>
                <a:spcPts val="50"/>
              </a:spcBef>
            </a:pPr>
            <a:endParaRPr sz="2250">
              <a:latin typeface="Times New Roman"/>
              <a:cs typeface="Times New Roman"/>
            </a:endParaRPr>
          </a:p>
          <a:p>
            <a:pPr marL="241300" marR="5080">
              <a:lnSpc>
                <a:spcPct val="100000"/>
              </a:lnSpc>
            </a:pPr>
            <a:r>
              <a:rPr sz="1800" spc="-35" dirty="0">
                <a:latin typeface="Georgia"/>
                <a:cs typeface="Georgia"/>
              </a:rPr>
              <a:t>The finally </a:t>
            </a:r>
            <a:r>
              <a:rPr sz="1800" spc="-30" dirty="0">
                <a:latin typeface="Georgia"/>
                <a:cs typeface="Georgia"/>
              </a:rPr>
              <a:t>block </a:t>
            </a:r>
            <a:r>
              <a:rPr sz="1800" spc="-20" dirty="0">
                <a:latin typeface="Georgia"/>
                <a:cs typeface="Georgia"/>
              </a:rPr>
              <a:t>is </a:t>
            </a:r>
            <a:r>
              <a:rPr sz="1800" spc="-30" dirty="0">
                <a:latin typeface="Georgia"/>
                <a:cs typeface="Georgia"/>
              </a:rPr>
              <a:t>a </a:t>
            </a:r>
            <a:r>
              <a:rPr sz="1800" spc="-25" dirty="0">
                <a:latin typeface="Georgia"/>
                <a:cs typeface="Georgia"/>
              </a:rPr>
              <a:t>place </a:t>
            </a:r>
            <a:r>
              <a:rPr sz="1800" spc="-20" dirty="0">
                <a:latin typeface="Georgia"/>
                <a:cs typeface="Georgia"/>
              </a:rPr>
              <a:t>to </a:t>
            </a:r>
            <a:r>
              <a:rPr sz="1800" spc="-35" dirty="0">
                <a:latin typeface="Georgia"/>
                <a:cs typeface="Georgia"/>
              </a:rPr>
              <a:t>put </a:t>
            </a:r>
            <a:r>
              <a:rPr sz="1800" spc="-40" dirty="0">
                <a:latin typeface="Georgia"/>
                <a:cs typeface="Georgia"/>
              </a:rPr>
              <a:t>any </a:t>
            </a:r>
            <a:r>
              <a:rPr sz="1800" spc="-20" dirty="0">
                <a:latin typeface="Georgia"/>
                <a:cs typeface="Georgia"/>
              </a:rPr>
              <a:t>code </a:t>
            </a:r>
            <a:r>
              <a:rPr sz="1800" spc="-30" dirty="0">
                <a:latin typeface="Georgia"/>
                <a:cs typeface="Georgia"/>
              </a:rPr>
              <a:t>that </a:t>
            </a:r>
            <a:r>
              <a:rPr sz="1800" spc="-45" dirty="0">
                <a:latin typeface="Georgia"/>
                <a:cs typeface="Georgia"/>
              </a:rPr>
              <a:t>must </a:t>
            </a:r>
            <a:r>
              <a:rPr sz="1800" spc="-40" dirty="0">
                <a:latin typeface="Georgia"/>
                <a:cs typeface="Georgia"/>
              </a:rPr>
              <a:t>execute, </a:t>
            </a:r>
            <a:r>
              <a:rPr sz="1800" spc="-10" dirty="0">
                <a:latin typeface="Georgia"/>
                <a:cs typeface="Georgia"/>
              </a:rPr>
              <a:t>whether </a:t>
            </a:r>
            <a:r>
              <a:rPr sz="1800" spc="-25" dirty="0">
                <a:latin typeface="Georgia"/>
                <a:cs typeface="Georgia"/>
              </a:rPr>
              <a:t>the </a:t>
            </a:r>
            <a:r>
              <a:rPr sz="1800" spc="-20" dirty="0">
                <a:latin typeface="Georgia"/>
                <a:cs typeface="Georgia"/>
              </a:rPr>
              <a:t>try-  </a:t>
            </a:r>
            <a:r>
              <a:rPr sz="1800" spc="-25" dirty="0">
                <a:latin typeface="Georgia"/>
                <a:cs typeface="Georgia"/>
              </a:rPr>
              <a:t>block raised </a:t>
            </a:r>
            <a:r>
              <a:rPr sz="1800" spc="-50" dirty="0">
                <a:latin typeface="Georgia"/>
                <a:cs typeface="Georgia"/>
              </a:rPr>
              <a:t>an </a:t>
            </a:r>
            <a:r>
              <a:rPr sz="1800" spc="-30" dirty="0">
                <a:latin typeface="Georgia"/>
                <a:cs typeface="Georgia"/>
              </a:rPr>
              <a:t>exception </a:t>
            </a:r>
            <a:r>
              <a:rPr sz="1800" spc="-5" dirty="0">
                <a:latin typeface="Georgia"/>
                <a:cs typeface="Georgia"/>
              </a:rPr>
              <a:t>or</a:t>
            </a:r>
            <a:r>
              <a:rPr sz="1800" spc="-65" dirty="0">
                <a:latin typeface="Georgia"/>
                <a:cs typeface="Georgia"/>
              </a:rPr>
              <a:t> </a:t>
            </a:r>
            <a:r>
              <a:rPr sz="1800" spc="-45" dirty="0">
                <a:latin typeface="Georgia"/>
                <a:cs typeface="Georgia"/>
              </a:rPr>
              <a:t>not.</a:t>
            </a:r>
            <a:endParaRPr sz="1800">
              <a:latin typeface="Georgia"/>
              <a:cs typeface="Georgia"/>
            </a:endParaRPr>
          </a:p>
          <a:p>
            <a:pPr marL="241300">
              <a:lnSpc>
                <a:spcPct val="100000"/>
              </a:lnSpc>
              <a:spcBef>
                <a:spcPts val="434"/>
              </a:spcBef>
            </a:pPr>
            <a:r>
              <a:rPr sz="1800" spc="-30" dirty="0">
                <a:latin typeface="Georgia"/>
                <a:cs typeface="Georgia"/>
              </a:rPr>
              <a:t>The </a:t>
            </a:r>
            <a:r>
              <a:rPr sz="1800" spc="-25" dirty="0">
                <a:latin typeface="Georgia"/>
                <a:cs typeface="Georgia"/>
              </a:rPr>
              <a:t>syntax </a:t>
            </a:r>
            <a:r>
              <a:rPr sz="1800" spc="-30" dirty="0">
                <a:latin typeface="Georgia"/>
                <a:cs typeface="Georgia"/>
              </a:rPr>
              <a:t>of </a:t>
            </a:r>
            <a:r>
              <a:rPr sz="1800" spc="-25" dirty="0">
                <a:latin typeface="Georgia"/>
                <a:cs typeface="Georgia"/>
              </a:rPr>
              <a:t>the </a:t>
            </a:r>
            <a:r>
              <a:rPr sz="1800" spc="-30" dirty="0">
                <a:latin typeface="Georgia"/>
                <a:cs typeface="Georgia"/>
              </a:rPr>
              <a:t>try-finally statement </a:t>
            </a:r>
            <a:r>
              <a:rPr sz="1800" spc="-15" dirty="0">
                <a:latin typeface="Georgia"/>
                <a:cs typeface="Georgia"/>
              </a:rPr>
              <a:t>is </a:t>
            </a:r>
            <a:r>
              <a:rPr sz="1800" spc="-30" dirty="0">
                <a:latin typeface="Georgia"/>
                <a:cs typeface="Georgia"/>
              </a:rPr>
              <a:t>this</a:t>
            </a:r>
            <a:r>
              <a:rPr sz="1800" spc="-150" dirty="0">
                <a:latin typeface="Georgia"/>
                <a:cs typeface="Georgia"/>
              </a:rPr>
              <a:t> </a:t>
            </a:r>
            <a:r>
              <a:rPr sz="1800" spc="-160" dirty="0">
                <a:latin typeface="Georgia"/>
                <a:cs typeface="Georgia"/>
              </a:rPr>
              <a:t>−</a:t>
            </a:r>
            <a:endParaRPr sz="1800">
              <a:latin typeface="Georgia"/>
              <a:cs typeface="Georgia"/>
            </a:endParaRPr>
          </a:p>
          <a:p>
            <a:pPr>
              <a:lnSpc>
                <a:spcPct val="100000"/>
              </a:lnSpc>
              <a:spcBef>
                <a:spcPts val="35"/>
              </a:spcBef>
            </a:pPr>
            <a:endParaRPr sz="2600">
              <a:latin typeface="Times New Roman"/>
              <a:cs typeface="Times New Roman"/>
            </a:endParaRPr>
          </a:p>
          <a:p>
            <a:pPr marL="241300">
              <a:lnSpc>
                <a:spcPct val="100000"/>
              </a:lnSpc>
            </a:pPr>
            <a:r>
              <a:rPr sz="1800" spc="-20" dirty="0">
                <a:latin typeface="Georgia"/>
                <a:cs typeface="Georgia"/>
              </a:rPr>
              <a:t>try:</a:t>
            </a:r>
            <a:endParaRPr sz="1800">
              <a:latin typeface="Georgia"/>
              <a:cs typeface="Georgia"/>
            </a:endParaRPr>
          </a:p>
          <a:p>
            <a:pPr marL="393700">
              <a:lnSpc>
                <a:spcPct val="100000"/>
              </a:lnSpc>
              <a:spcBef>
                <a:spcPts val="430"/>
              </a:spcBef>
            </a:pPr>
            <a:r>
              <a:rPr sz="1800" spc="-50" dirty="0">
                <a:latin typeface="Georgia"/>
                <a:cs typeface="Georgia"/>
              </a:rPr>
              <a:t>fh </a:t>
            </a:r>
            <a:r>
              <a:rPr sz="1800" spc="-165" dirty="0">
                <a:latin typeface="Georgia"/>
                <a:cs typeface="Georgia"/>
              </a:rPr>
              <a:t>= </a:t>
            </a:r>
            <a:r>
              <a:rPr sz="1800" spc="-30" dirty="0">
                <a:latin typeface="Georgia"/>
                <a:cs typeface="Georgia"/>
              </a:rPr>
              <a:t>open("testfile",</a:t>
            </a:r>
            <a:r>
              <a:rPr sz="1800" spc="-165" dirty="0">
                <a:latin typeface="Georgia"/>
                <a:cs typeface="Georgia"/>
              </a:rPr>
              <a:t> </a:t>
            </a:r>
            <a:r>
              <a:rPr sz="1800" spc="-5" dirty="0">
                <a:latin typeface="Georgia"/>
                <a:cs typeface="Georgia"/>
              </a:rPr>
              <a:t>"w")</a:t>
            </a:r>
            <a:endParaRPr sz="1800">
              <a:latin typeface="Georgia"/>
              <a:cs typeface="Georgia"/>
            </a:endParaRPr>
          </a:p>
          <a:p>
            <a:pPr marL="393700">
              <a:lnSpc>
                <a:spcPct val="100000"/>
              </a:lnSpc>
              <a:spcBef>
                <a:spcPts val="434"/>
              </a:spcBef>
            </a:pPr>
            <a:r>
              <a:rPr sz="1800" spc="-30" dirty="0">
                <a:latin typeface="Georgia"/>
                <a:cs typeface="Georgia"/>
              </a:rPr>
              <a:t>fh.write("This </a:t>
            </a:r>
            <a:r>
              <a:rPr sz="1800" spc="-15" dirty="0">
                <a:latin typeface="Georgia"/>
                <a:cs typeface="Georgia"/>
              </a:rPr>
              <a:t>is </a:t>
            </a:r>
            <a:r>
              <a:rPr sz="1800" spc="-55" dirty="0">
                <a:latin typeface="Georgia"/>
                <a:cs typeface="Georgia"/>
              </a:rPr>
              <a:t>my </a:t>
            </a:r>
            <a:r>
              <a:rPr sz="1800" spc="-15" dirty="0">
                <a:latin typeface="Georgia"/>
                <a:cs typeface="Georgia"/>
              </a:rPr>
              <a:t>test </a:t>
            </a:r>
            <a:r>
              <a:rPr sz="1800" spc="-25" dirty="0">
                <a:latin typeface="Georgia"/>
                <a:cs typeface="Georgia"/>
              </a:rPr>
              <a:t>file </a:t>
            </a:r>
            <a:r>
              <a:rPr sz="1800" spc="-30" dirty="0">
                <a:latin typeface="Georgia"/>
                <a:cs typeface="Georgia"/>
              </a:rPr>
              <a:t>for exception</a:t>
            </a:r>
            <a:r>
              <a:rPr sz="1800" spc="-75" dirty="0">
                <a:latin typeface="Georgia"/>
                <a:cs typeface="Georgia"/>
              </a:rPr>
              <a:t> </a:t>
            </a:r>
            <a:r>
              <a:rPr sz="1800" spc="-45" dirty="0">
                <a:latin typeface="Georgia"/>
                <a:cs typeface="Georgia"/>
              </a:rPr>
              <a:t>handling!!")</a:t>
            </a:r>
            <a:endParaRPr sz="1800">
              <a:latin typeface="Georgia"/>
              <a:cs typeface="Georgia"/>
            </a:endParaRPr>
          </a:p>
          <a:p>
            <a:pPr marL="241300">
              <a:lnSpc>
                <a:spcPct val="100000"/>
              </a:lnSpc>
              <a:spcBef>
                <a:spcPts val="434"/>
              </a:spcBef>
            </a:pPr>
            <a:r>
              <a:rPr sz="1800" spc="-40" dirty="0">
                <a:latin typeface="Georgia"/>
                <a:cs typeface="Georgia"/>
              </a:rPr>
              <a:t>finally:</a:t>
            </a:r>
            <a:endParaRPr sz="1800">
              <a:latin typeface="Georgia"/>
              <a:cs typeface="Georgia"/>
            </a:endParaRPr>
          </a:p>
          <a:p>
            <a:pPr marL="393700">
              <a:lnSpc>
                <a:spcPct val="100000"/>
              </a:lnSpc>
              <a:spcBef>
                <a:spcPts val="430"/>
              </a:spcBef>
            </a:pPr>
            <a:r>
              <a:rPr sz="1800" spc="-30" dirty="0">
                <a:latin typeface="Georgia"/>
                <a:cs typeface="Georgia"/>
              </a:rPr>
              <a:t>print </a:t>
            </a:r>
            <a:r>
              <a:rPr sz="1800" spc="-45" dirty="0">
                <a:latin typeface="Georgia"/>
                <a:cs typeface="Georgia"/>
              </a:rPr>
              <a:t>"Error: </a:t>
            </a:r>
            <a:r>
              <a:rPr sz="1800" spc="-10" dirty="0">
                <a:latin typeface="Georgia"/>
                <a:cs typeface="Georgia"/>
              </a:rPr>
              <a:t>can\'t </a:t>
            </a:r>
            <a:r>
              <a:rPr sz="1800" spc="-45" dirty="0">
                <a:latin typeface="Georgia"/>
                <a:cs typeface="Georgia"/>
              </a:rPr>
              <a:t>find </a:t>
            </a:r>
            <a:r>
              <a:rPr sz="1800" spc="-25" dirty="0">
                <a:latin typeface="Georgia"/>
                <a:cs typeface="Georgia"/>
              </a:rPr>
              <a:t>file </a:t>
            </a:r>
            <a:r>
              <a:rPr sz="1800" spc="-5" dirty="0">
                <a:latin typeface="Georgia"/>
                <a:cs typeface="Georgia"/>
              </a:rPr>
              <a:t>or </a:t>
            </a:r>
            <a:r>
              <a:rPr sz="1800" spc="-20" dirty="0">
                <a:latin typeface="Georgia"/>
                <a:cs typeface="Georgia"/>
              </a:rPr>
              <a:t>read</a:t>
            </a:r>
            <a:r>
              <a:rPr sz="1800" spc="-95" dirty="0">
                <a:latin typeface="Georgia"/>
                <a:cs typeface="Georgia"/>
              </a:rPr>
              <a:t> </a:t>
            </a:r>
            <a:r>
              <a:rPr sz="1800" spc="-40" dirty="0">
                <a:latin typeface="Georgia"/>
                <a:cs typeface="Georgia"/>
              </a:rPr>
              <a:t>data"</a:t>
            </a:r>
            <a:endParaRPr sz="1800">
              <a:latin typeface="Georgia"/>
              <a:cs typeface="Georgia"/>
            </a:endParaRPr>
          </a:p>
          <a:p>
            <a:pPr marL="12700">
              <a:lnSpc>
                <a:spcPct val="100000"/>
              </a:lnSpc>
              <a:spcBef>
                <a:spcPts val="695"/>
              </a:spcBef>
            </a:pPr>
            <a:r>
              <a:rPr sz="1800" dirty="0">
                <a:latin typeface="Arial"/>
                <a:cs typeface="Arial"/>
              </a:rPr>
              <a:t>.</a:t>
            </a:r>
            <a:endParaRPr sz="1800">
              <a:latin typeface="Arial"/>
              <a:cs typeface="Arial"/>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397205"/>
            <a:ext cx="2842895" cy="391795"/>
          </a:xfrm>
          <a:prstGeom prst="rect">
            <a:avLst/>
          </a:prstGeom>
        </p:spPr>
        <p:txBody>
          <a:bodyPr vert="horz" wrap="square" lIns="0" tIns="12700" rIns="0" bIns="0" rtlCol="0">
            <a:spAutoFit/>
          </a:bodyPr>
          <a:lstStyle/>
          <a:p>
            <a:pPr marL="12700">
              <a:lnSpc>
                <a:spcPct val="100000"/>
              </a:lnSpc>
              <a:spcBef>
                <a:spcPts val="100"/>
              </a:spcBef>
            </a:pPr>
            <a:r>
              <a:rPr sz="2400" b="1" spc="-165" dirty="0">
                <a:solidFill>
                  <a:srgbClr val="000000"/>
                </a:solidFill>
                <a:latin typeface="Georgia"/>
                <a:cs typeface="Georgia"/>
              </a:rPr>
              <a:t>Quotation </a:t>
            </a:r>
            <a:r>
              <a:rPr sz="2400" b="1" spc="-155" dirty="0">
                <a:solidFill>
                  <a:srgbClr val="000000"/>
                </a:solidFill>
                <a:latin typeface="Georgia"/>
                <a:cs typeface="Georgia"/>
              </a:rPr>
              <a:t>in</a:t>
            </a:r>
            <a:r>
              <a:rPr sz="2400" b="1" spc="-45" dirty="0">
                <a:solidFill>
                  <a:srgbClr val="000000"/>
                </a:solidFill>
                <a:latin typeface="Georgia"/>
                <a:cs typeface="Georgia"/>
              </a:rPr>
              <a:t> </a:t>
            </a:r>
            <a:r>
              <a:rPr sz="2400" b="1" spc="-160" dirty="0">
                <a:solidFill>
                  <a:srgbClr val="000000"/>
                </a:solidFill>
                <a:latin typeface="Georgia"/>
                <a:cs typeface="Georgia"/>
              </a:rPr>
              <a:t>Python</a:t>
            </a:r>
            <a:endParaRPr sz="2400">
              <a:latin typeface="Georgia"/>
              <a:cs typeface="Georgia"/>
            </a:endParaRPr>
          </a:p>
        </p:txBody>
      </p:sp>
      <p:sp>
        <p:nvSpPr>
          <p:cNvPr id="5" name="Date Placeholder 4"/>
          <p:cNvSpPr>
            <a:spLocks noGrp="1"/>
          </p:cNvSpPr>
          <p:nvPr>
            <p:ph type="dt" sz="half" idx="10"/>
          </p:nvPr>
        </p:nvSpPr>
        <p:spPr/>
        <p:txBody>
          <a:bodyPr/>
          <a:lstStyle/>
          <a:p>
            <a:fld id="{53400DA6-EB92-412D-B618-3058C1A2C592}"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4" name="object 4"/>
          <p:cNvSpPr txBox="1"/>
          <p:nvPr/>
        </p:nvSpPr>
        <p:spPr>
          <a:xfrm>
            <a:off x="535940" y="1625854"/>
            <a:ext cx="7926705" cy="3781425"/>
          </a:xfrm>
          <a:prstGeom prst="rect">
            <a:avLst/>
          </a:prstGeom>
        </p:spPr>
        <p:txBody>
          <a:bodyPr vert="horz" wrap="square" lIns="0" tIns="12065" rIns="0" bIns="0" rtlCol="0">
            <a:spAutoFit/>
          </a:bodyPr>
          <a:lstStyle/>
          <a:p>
            <a:pPr marL="355600" marR="5080" indent="-342900" algn="just">
              <a:lnSpc>
                <a:spcPct val="100000"/>
              </a:lnSpc>
              <a:spcBef>
                <a:spcPts val="95"/>
              </a:spcBef>
              <a:buFont typeface="Arial"/>
              <a:buChar char="•"/>
              <a:tabLst>
                <a:tab pos="355600" algn="l"/>
              </a:tabLst>
            </a:pPr>
            <a:r>
              <a:rPr sz="2200" spc="-45" dirty="0">
                <a:latin typeface="Georgia"/>
                <a:cs typeface="Georgia"/>
              </a:rPr>
              <a:t>Python </a:t>
            </a:r>
            <a:r>
              <a:rPr sz="2200" spc="-30" dirty="0">
                <a:latin typeface="Georgia"/>
                <a:cs typeface="Georgia"/>
              </a:rPr>
              <a:t>accepts </a:t>
            </a:r>
            <a:r>
              <a:rPr sz="2200" spc="-35" dirty="0">
                <a:latin typeface="Georgia"/>
                <a:cs typeface="Georgia"/>
              </a:rPr>
              <a:t>single </a:t>
            </a:r>
            <a:r>
              <a:rPr sz="2200" spc="-20" dirty="0">
                <a:latin typeface="Georgia"/>
                <a:cs typeface="Georgia"/>
              </a:rPr>
              <a:t>('), </a:t>
            </a:r>
            <a:r>
              <a:rPr sz="2200" spc="-30" dirty="0">
                <a:latin typeface="Georgia"/>
                <a:cs typeface="Georgia"/>
              </a:rPr>
              <a:t>double </a:t>
            </a:r>
            <a:r>
              <a:rPr sz="2200" spc="-10" dirty="0">
                <a:latin typeface="Georgia"/>
                <a:cs typeface="Georgia"/>
              </a:rPr>
              <a:t>(") </a:t>
            </a:r>
            <a:r>
              <a:rPr sz="2200" spc="-60" dirty="0">
                <a:latin typeface="Georgia"/>
                <a:cs typeface="Georgia"/>
              </a:rPr>
              <a:t>and </a:t>
            </a:r>
            <a:r>
              <a:rPr sz="2200" spc="-20" dirty="0">
                <a:latin typeface="Georgia"/>
                <a:cs typeface="Georgia"/>
              </a:rPr>
              <a:t>triple </a:t>
            </a:r>
            <a:r>
              <a:rPr sz="2200" spc="35" dirty="0">
                <a:latin typeface="Georgia"/>
                <a:cs typeface="Georgia"/>
              </a:rPr>
              <a:t>(''' </a:t>
            </a:r>
            <a:r>
              <a:rPr sz="2200" spc="-10" dirty="0">
                <a:latin typeface="Georgia"/>
                <a:cs typeface="Georgia"/>
              </a:rPr>
              <a:t>or </a:t>
            </a:r>
            <a:r>
              <a:rPr sz="2200" spc="-35" dirty="0">
                <a:latin typeface="Georgia"/>
                <a:cs typeface="Georgia"/>
              </a:rPr>
              <a:t>""") </a:t>
            </a:r>
            <a:r>
              <a:rPr sz="2200" spc="-25" dirty="0">
                <a:latin typeface="Georgia"/>
                <a:cs typeface="Georgia"/>
              </a:rPr>
              <a:t>quotes  </a:t>
            </a:r>
            <a:r>
              <a:rPr sz="2200" spc="-35" dirty="0">
                <a:latin typeface="Georgia"/>
                <a:cs typeface="Georgia"/>
              </a:rPr>
              <a:t>to </a:t>
            </a:r>
            <a:r>
              <a:rPr sz="2200" spc="-30" dirty="0">
                <a:latin typeface="Georgia"/>
                <a:cs typeface="Georgia"/>
              </a:rPr>
              <a:t>denote string </a:t>
            </a:r>
            <a:r>
              <a:rPr sz="2200" spc="-45" dirty="0">
                <a:latin typeface="Georgia"/>
                <a:cs typeface="Georgia"/>
              </a:rPr>
              <a:t>literals, </a:t>
            </a:r>
            <a:r>
              <a:rPr sz="2200" spc="-25" dirty="0">
                <a:latin typeface="Georgia"/>
                <a:cs typeface="Georgia"/>
              </a:rPr>
              <a:t>as </a:t>
            </a:r>
            <a:r>
              <a:rPr sz="2200" spc="-45" dirty="0">
                <a:latin typeface="Georgia"/>
                <a:cs typeface="Georgia"/>
              </a:rPr>
              <a:t>long </a:t>
            </a:r>
            <a:r>
              <a:rPr sz="2200" spc="-25" dirty="0">
                <a:latin typeface="Georgia"/>
                <a:cs typeface="Georgia"/>
              </a:rPr>
              <a:t>as </a:t>
            </a:r>
            <a:r>
              <a:rPr sz="2200" spc="-30" dirty="0">
                <a:latin typeface="Georgia"/>
                <a:cs typeface="Georgia"/>
              </a:rPr>
              <a:t>the </a:t>
            </a:r>
            <a:r>
              <a:rPr sz="2200" spc="-40" dirty="0">
                <a:latin typeface="Georgia"/>
                <a:cs typeface="Georgia"/>
              </a:rPr>
              <a:t>same </a:t>
            </a:r>
            <a:r>
              <a:rPr sz="2200" spc="-10" dirty="0">
                <a:latin typeface="Georgia"/>
                <a:cs typeface="Georgia"/>
              </a:rPr>
              <a:t>type </a:t>
            </a:r>
            <a:r>
              <a:rPr sz="2200" spc="-40" dirty="0">
                <a:latin typeface="Georgia"/>
                <a:cs typeface="Georgia"/>
              </a:rPr>
              <a:t>of </a:t>
            </a:r>
            <a:r>
              <a:rPr sz="2200" spc="-30" dirty="0">
                <a:latin typeface="Georgia"/>
                <a:cs typeface="Georgia"/>
              </a:rPr>
              <a:t>quote </a:t>
            </a:r>
            <a:r>
              <a:rPr sz="2200" spc="-15" dirty="0">
                <a:latin typeface="Georgia"/>
                <a:cs typeface="Georgia"/>
              </a:rPr>
              <a:t>starts  </a:t>
            </a:r>
            <a:r>
              <a:rPr sz="2200" spc="-60" dirty="0">
                <a:latin typeface="Georgia"/>
                <a:cs typeface="Georgia"/>
              </a:rPr>
              <a:t>and </a:t>
            </a:r>
            <a:r>
              <a:rPr sz="2200" spc="-30" dirty="0">
                <a:latin typeface="Georgia"/>
                <a:cs typeface="Georgia"/>
              </a:rPr>
              <a:t>ends the</a:t>
            </a:r>
            <a:r>
              <a:rPr sz="2200" spc="-20" dirty="0">
                <a:latin typeface="Georgia"/>
                <a:cs typeface="Georgia"/>
              </a:rPr>
              <a:t> </a:t>
            </a:r>
            <a:r>
              <a:rPr sz="2200" spc="-45" dirty="0">
                <a:latin typeface="Georgia"/>
                <a:cs typeface="Georgia"/>
              </a:rPr>
              <a:t>string.</a:t>
            </a:r>
            <a:endParaRPr sz="2200">
              <a:latin typeface="Georgia"/>
              <a:cs typeface="Georgia"/>
            </a:endParaRPr>
          </a:p>
          <a:p>
            <a:pPr marL="355600" marR="420370" indent="-342900">
              <a:lnSpc>
                <a:spcPct val="100000"/>
              </a:lnSpc>
              <a:spcBef>
                <a:spcPts val="530"/>
              </a:spcBef>
              <a:buFont typeface="Arial"/>
              <a:buChar char="•"/>
              <a:tabLst>
                <a:tab pos="354965" algn="l"/>
                <a:tab pos="355600" algn="l"/>
              </a:tabLst>
            </a:pPr>
            <a:r>
              <a:rPr sz="2200" spc="-45" dirty="0">
                <a:latin typeface="Georgia"/>
                <a:cs typeface="Georgia"/>
              </a:rPr>
              <a:t>The </a:t>
            </a:r>
            <a:r>
              <a:rPr sz="2200" spc="-20" dirty="0">
                <a:latin typeface="Georgia"/>
                <a:cs typeface="Georgia"/>
              </a:rPr>
              <a:t>triple </a:t>
            </a:r>
            <a:r>
              <a:rPr sz="2200" spc="-25" dirty="0">
                <a:latin typeface="Georgia"/>
                <a:cs typeface="Georgia"/>
              </a:rPr>
              <a:t>quotes are </a:t>
            </a:r>
            <a:r>
              <a:rPr sz="2200" spc="-30" dirty="0">
                <a:latin typeface="Georgia"/>
                <a:cs typeface="Georgia"/>
              </a:rPr>
              <a:t>used </a:t>
            </a:r>
            <a:r>
              <a:rPr sz="2200" spc="-35" dirty="0">
                <a:latin typeface="Georgia"/>
                <a:cs typeface="Georgia"/>
              </a:rPr>
              <a:t>to </a:t>
            </a:r>
            <a:r>
              <a:rPr sz="2200" spc="-40" dirty="0">
                <a:latin typeface="Georgia"/>
                <a:cs typeface="Georgia"/>
              </a:rPr>
              <a:t>span </a:t>
            </a:r>
            <a:r>
              <a:rPr sz="2200" spc="-30" dirty="0">
                <a:latin typeface="Georgia"/>
                <a:cs typeface="Georgia"/>
              </a:rPr>
              <a:t>the string </a:t>
            </a:r>
            <a:r>
              <a:rPr sz="2200" spc="-25" dirty="0">
                <a:latin typeface="Georgia"/>
                <a:cs typeface="Georgia"/>
              </a:rPr>
              <a:t>across </a:t>
            </a:r>
            <a:r>
              <a:rPr sz="2200" spc="-45" dirty="0">
                <a:latin typeface="Georgia"/>
                <a:cs typeface="Georgia"/>
              </a:rPr>
              <a:t>multiple  </a:t>
            </a:r>
            <a:r>
              <a:rPr sz="2200" spc="-55" dirty="0">
                <a:latin typeface="Georgia"/>
                <a:cs typeface="Georgia"/>
              </a:rPr>
              <a:t>lines. </a:t>
            </a:r>
            <a:r>
              <a:rPr sz="2200" spc="-85" dirty="0">
                <a:latin typeface="Georgia"/>
                <a:cs typeface="Georgia"/>
              </a:rPr>
              <a:t>For </a:t>
            </a:r>
            <a:r>
              <a:rPr sz="2200" spc="-60" dirty="0">
                <a:latin typeface="Georgia"/>
                <a:cs typeface="Georgia"/>
              </a:rPr>
              <a:t>example, </a:t>
            </a:r>
            <a:r>
              <a:rPr sz="2200" spc="-40" dirty="0">
                <a:latin typeface="Georgia"/>
                <a:cs typeface="Georgia"/>
              </a:rPr>
              <a:t>all </a:t>
            </a:r>
            <a:r>
              <a:rPr sz="2200" spc="-30" dirty="0">
                <a:latin typeface="Georgia"/>
                <a:cs typeface="Georgia"/>
              </a:rPr>
              <a:t>the </a:t>
            </a:r>
            <a:r>
              <a:rPr sz="2200" spc="-35" dirty="0">
                <a:latin typeface="Georgia"/>
                <a:cs typeface="Georgia"/>
              </a:rPr>
              <a:t>following </a:t>
            </a:r>
            <a:r>
              <a:rPr sz="2200" spc="-25" dirty="0">
                <a:latin typeface="Georgia"/>
                <a:cs typeface="Georgia"/>
              </a:rPr>
              <a:t>are </a:t>
            </a:r>
            <a:r>
              <a:rPr sz="2200" spc="-40" dirty="0">
                <a:latin typeface="Georgia"/>
                <a:cs typeface="Georgia"/>
              </a:rPr>
              <a:t>legal</a:t>
            </a:r>
            <a:r>
              <a:rPr sz="2200" spc="90" dirty="0">
                <a:latin typeface="Georgia"/>
                <a:cs typeface="Georgia"/>
              </a:rPr>
              <a:t> </a:t>
            </a:r>
            <a:r>
              <a:rPr sz="2200" spc="-200" dirty="0">
                <a:latin typeface="Georgia"/>
                <a:cs typeface="Georgia"/>
              </a:rPr>
              <a:t>−</a:t>
            </a:r>
            <a:endParaRPr sz="2200">
              <a:latin typeface="Georgia"/>
              <a:cs typeface="Georgia"/>
            </a:endParaRPr>
          </a:p>
          <a:p>
            <a:pPr>
              <a:lnSpc>
                <a:spcPct val="100000"/>
              </a:lnSpc>
              <a:spcBef>
                <a:spcPts val="20"/>
              </a:spcBef>
            </a:pPr>
            <a:endParaRPr sz="3200">
              <a:latin typeface="Times New Roman"/>
              <a:cs typeface="Times New Roman"/>
            </a:endParaRPr>
          </a:p>
          <a:p>
            <a:pPr marL="12700">
              <a:lnSpc>
                <a:spcPct val="100000"/>
              </a:lnSpc>
            </a:pPr>
            <a:r>
              <a:rPr sz="2200" spc="-10" dirty="0">
                <a:latin typeface="Georgia"/>
                <a:cs typeface="Georgia"/>
              </a:rPr>
              <a:t>word </a:t>
            </a:r>
            <a:r>
              <a:rPr sz="2200" spc="-200" dirty="0">
                <a:latin typeface="Georgia"/>
                <a:cs typeface="Georgia"/>
              </a:rPr>
              <a:t>=</a:t>
            </a:r>
            <a:r>
              <a:rPr sz="2200" spc="-95" dirty="0">
                <a:latin typeface="Georgia"/>
                <a:cs typeface="Georgia"/>
              </a:rPr>
              <a:t> </a:t>
            </a:r>
            <a:r>
              <a:rPr sz="2200" spc="5" dirty="0">
                <a:latin typeface="Georgia"/>
                <a:cs typeface="Georgia"/>
              </a:rPr>
              <a:t>'word'</a:t>
            </a:r>
            <a:endParaRPr sz="2200">
              <a:latin typeface="Georgia"/>
              <a:cs typeface="Georgia"/>
            </a:endParaRPr>
          </a:p>
          <a:p>
            <a:pPr marL="12700" marR="3228340">
              <a:lnSpc>
                <a:spcPct val="120000"/>
              </a:lnSpc>
            </a:pPr>
            <a:r>
              <a:rPr sz="2200" spc="-30" dirty="0">
                <a:latin typeface="Georgia"/>
                <a:cs typeface="Georgia"/>
              </a:rPr>
              <a:t>sentence </a:t>
            </a:r>
            <a:r>
              <a:rPr sz="2200" spc="-200" dirty="0">
                <a:latin typeface="Georgia"/>
                <a:cs typeface="Georgia"/>
              </a:rPr>
              <a:t>= </a:t>
            </a:r>
            <a:r>
              <a:rPr sz="2200" spc="-50" dirty="0">
                <a:latin typeface="Georgia"/>
                <a:cs typeface="Georgia"/>
              </a:rPr>
              <a:t>"This </a:t>
            </a:r>
            <a:r>
              <a:rPr sz="2200" spc="-25" dirty="0">
                <a:latin typeface="Georgia"/>
                <a:cs typeface="Georgia"/>
              </a:rPr>
              <a:t>is </a:t>
            </a:r>
            <a:r>
              <a:rPr sz="2200" spc="-40" dirty="0">
                <a:latin typeface="Georgia"/>
                <a:cs typeface="Georgia"/>
              </a:rPr>
              <a:t>a </a:t>
            </a:r>
            <a:r>
              <a:rPr sz="2200" spc="-55" dirty="0">
                <a:latin typeface="Georgia"/>
                <a:cs typeface="Georgia"/>
              </a:rPr>
              <a:t>sentence."  </a:t>
            </a:r>
            <a:r>
              <a:rPr sz="2200" spc="-45" dirty="0">
                <a:latin typeface="Georgia"/>
                <a:cs typeface="Georgia"/>
              </a:rPr>
              <a:t>paragraph </a:t>
            </a:r>
            <a:r>
              <a:rPr sz="2200" spc="-200" dirty="0">
                <a:latin typeface="Georgia"/>
                <a:cs typeface="Georgia"/>
              </a:rPr>
              <a:t>= </a:t>
            </a:r>
            <a:r>
              <a:rPr sz="2200" spc="-45" dirty="0">
                <a:latin typeface="Georgia"/>
                <a:cs typeface="Georgia"/>
              </a:rPr>
              <a:t>"""This </a:t>
            </a:r>
            <a:r>
              <a:rPr sz="2200" spc="-25" dirty="0">
                <a:latin typeface="Georgia"/>
                <a:cs typeface="Georgia"/>
              </a:rPr>
              <a:t>is </a:t>
            </a:r>
            <a:r>
              <a:rPr sz="2200" spc="-40" dirty="0">
                <a:latin typeface="Georgia"/>
                <a:cs typeface="Georgia"/>
              </a:rPr>
              <a:t>a </a:t>
            </a:r>
            <a:r>
              <a:rPr sz="2200" spc="-55" dirty="0">
                <a:latin typeface="Georgia"/>
                <a:cs typeface="Georgia"/>
              </a:rPr>
              <a:t>paragraph. </a:t>
            </a:r>
            <a:r>
              <a:rPr sz="2200" spc="-85" dirty="0">
                <a:latin typeface="Georgia"/>
                <a:cs typeface="Georgia"/>
              </a:rPr>
              <a:t>It</a:t>
            </a:r>
            <a:r>
              <a:rPr sz="2200" spc="-185" dirty="0">
                <a:latin typeface="Georgia"/>
                <a:cs typeface="Georgia"/>
              </a:rPr>
              <a:t> </a:t>
            </a:r>
            <a:r>
              <a:rPr sz="2200" spc="-25" dirty="0">
                <a:latin typeface="Georgia"/>
                <a:cs typeface="Georgia"/>
              </a:rPr>
              <a:t>is</a:t>
            </a:r>
            <a:endParaRPr sz="2200">
              <a:latin typeface="Georgia"/>
              <a:cs typeface="Georgia"/>
            </a:endParaRPr>
          </a:p>
          <a:p>
            <a:pPr marL="12700">
              <a:lnSpc>
                <a:spcPct val="100000"/>
              </a:lnSpc>
              <a:spcBef>
                <a:spcPts val="530"/>
              </a:spcBef>
            </a:pPr>
            <a:r>
              <a:rPr sz="2200" spc="-50" dirty="0">
                <a:latin typeface="Georgia"/>
                <a:cs typeface="Georgia"/>
              </a:rPr>
              <a:t>made up </a:t>
            </a:r>
            <a:r>
              <a:rPr sz="2200" spc="-40" dirty="0">
                <a:latin typeface="Georgia"/>
                <a:cs typeface="Georgia"/>
              </a:rPr>
              <a:t>of </a:t>
            </a:r>
            <a:r>
              <a:rPr sz="2200" spc="-45" dirty="0">
                <a:latin typeface="Georgia"/>
                <a:cs typeface="Georgia"/>
              </a:rPr>
              <a:t>multiple </a:t>
            </a:r>
            <a:r>
              <a:rPr sz="2200" spc="-35" dirty="0">
                <a:latin typeface="Georgia"/>
                <a:cs typeface="Georgia"/>
              </a:rPr>
              <a:t>lines </a:t>
            </a:r>
            <a:r>
              <a:rPr sz="2200" spc="-60" dirty="0">
                <a:latin typeface="Georgia"/>
                <a:cs typeface="Georgia"/>
              </a:rPr>
              <a:t>and</a:t>
            </a:r>
            <a:r>
              <a:rPr sz="2200" spc="-15" dirty="0">
                <a:latin typeface="Georgia"/>
                <a:cs typeface="Georgia"/>
              </a:rPr>
              <a:t> </a:t>
            </a:r>
            <a:r>
              <a:rPr sz="2200" spc="-55" dirty="0">
                <a:latin typeface="Georgia"/>
                <a:cs typeface="Georgia"/>
              </a:rPr>
              <a:t>sentences."""</a:t>
            </a:r>
            <a:endParaRPr sz="2200">
              <a:latin typeface="Georgia"/>
              <a:cs typeface="Georgia"/>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7" name="Date Placeholder 6"/>
          <p:cNvSpPr>
            <a:spLocks noGrp="1"/>
          </p:cNvSpPr>
          <p:nvPr>
            <p:ph type="dt" sz="half" idx="10"/>
          </p:nvPr>
        </p:nvSpPr>
        <p:spPr/>
        <p:txBody>
          <a:bodyPr/>
          <a:lstStyle/>
          <a:p>
            <a:fld id="{EB3690DB-F006-41A3-B62C-7E8DD95876CB}"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190</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535940" y="2505582"/>
            <a:ext cx="5426075" cy="2330450"/>
          </a:xfrm>
          <a:prstGeom prst="rect">
            <a:avLst/>
          </a:prstGeom>
        </p:spPr>
        <p:txBody>
          <a:bodyPr vert="horz" wrap="square" lIns="0" tIns="67310" rIns="0" bIns="0" rtlCol="0">
            <a:spAutoFit/>
          </a:bodyPr>
          <a:lstStyle/>
          <a:p>
            <a:pPr marL="12700">
              <a:lnSpc>
                <a:spcPct val="100000"/>
              </a:lnSpc>
              <a:spcBef>
                <a:spcPts val="530"/>
              </a:spcBef>
            </a:pPr>
            <a:r>
              <a:rPr sz="1800" spc="-20" dirty="0">
                <a:latin typeface="Georgia"/>
                <a:cs typeface="Georgia"/>
              </a:rPr>
              <a:t>try:</a:t>
            </a:r>
            <a:endParaRPr sz="1800">
              <a:latin typeface="Georgia"/>
              <a:cs typeface="Georgia"/>
            </a:endParaRPr>
          </a:p>
          <a:p>
            <a:pPr marL="165100">
              <a:lnSpc>
                <a:spcPct val="100000"/>
              </a:lnSpc>
              <a:spcBef>
                <a:spcPts val="434"/>
              </a:spcBef>
            </a:pPr>
            <a:r>
              <a:rPr sz="1800" spc="-50" dirty="0">
                <a:latin typeface="Georgia"/>
                <a:cs typeface="Georgia"/>
              </a:rPr>
              <a:t>fh </a:t>
            </a:r>
            <a:r>
              <a:rPr sz="1800" spc="-165" dirty="0">
                <a:latin typeface="Georgia"/>
                <a:cs typeface="Georgia"/>
              </a:rPr>
              <a:t>= </a:t>
            </a:r>
            <a:r>
              <a:rPr sz="1800" spc="-30" dirty="0">
                <a:latin typeface="Georgia"/>
                <a:cs typeface="Georgia"/>
              </a:rPr>
              <a:t>open("testfile",</a:t>
            </a:r>
            <a:r>
              <a:rPr sz="1800" spc="-165" dirty="0">
                <a:latin typeface="Georgia"/>
                <a:cs typeface="Georgia"/>
              </a:rPr>
              <a:t> </a:t>
            </a:r>
            <a:r>
              <a:rPr sz="1800" spc="-20" dirty="0">
                <a:latin typeface="Georgia"/>
                <a:cs typeface="Georgia"/>
              </a:rPr>
              <a:t>"r")</a:t>
            </a:r>
            <a:endParaRPr sz="1800">
              <a:latin typeface="Georgia"/>
              <a:cs typeface="Georgia"/>
            </a:endParaRPr>
          </a:p>
          <a:p>
            <a:pPr marL="165100">
              <a:lnSpc>
                <a:spcPct val="100000"/>
              </a:lnSpc>
              <a:spcBef>
                <a:spcPts val="430"/>
              </a:spcBef>
            </a:pPr>
            <a:r>
              <a:rPr sz="1800" spc="-25" dirty="0">
                <a:latin typeface="Georgia"/>
                <a:cs typeface="Georgia"/>
              </a:rPr>
              <a:t>fh.write("This </a:t>
            </a:r>
            <a:r>
              <a:rPr sz="1800" spc="-20" dirty="0">
                <a:latin typeface="Georgia"/>
                <a:cs typeface="Georgia"/>
              </a:rPr>
              <a:t>is </a:t>
            </a:r>
            <a:r>
              <a:rPr sz="1800" spc="-55" dirty="0">
                <a:latin typeface="Georgia"/>
                <a:cs typeface="Georgia"/>
              </a:rPr>
              <a:t>my </a:t>
            </a:r>
            <a:r>
              <a:rPr sz="1800" spc="-15" dirty="0">
                <a:latin typeface="Georgia"/>
                <a:cs typeface="Georgia"/>
              </a:rPr>
              <a:t>test </a:t>
            </a:r>
            <a:r>
              <a:rPr sz="1800" spc="-25" dirty="0">
                <a:latin typeface="Georgia"/>
                <a:cs typeface="Georgia"/>
              </a:rPr>
              <a:t>file </a:t>
            </a:r>
            <a:r>
              <a:rPr sz="1800" spc="-30" dirty="0">
                <a:latin typeface="Georgia"/>
                <a:cs typeface="Georgia"/>
              </a:rPr>
              <a:t>for exception</a:t>
            </a:r>
            <a:r>
              <a:rPr sz="1800" spc="-80" dirty="0">
                <a:latin typeface="Georgia"/>
                <a:cs typeface="Georgia"/>
              </a:rPr>
              <a:t> </a:t>
            </a:r>
            <a:r>
              <a:rPr sz="1800" spc="-45" dirty="0">
                <a:latin typeface="Georgia"/>
                <a:cs typeface="Georgia"/>
              </a:rPr>
              <a:t>handling!!")</a:t>
            </a:r>
            <a:endParaRPr sz="1800">
              <a:latin typeface="Georgia"/>
              <a:cs typeface="Georgia"/>
            </a:endParaRPr>
          </a:p>
          <a:p>
            <a:pPr marL="12700">
              <a:lnSpc>
                <a:spcPct val="100000"/>
              </a:lnSpc>
              <a:spcBef>
                <a:spcPts val="434"/>
              </a:spcBef>
            </a:pPr>
            <a:r>
              <a:rPr sz="1800" spc="-30" dirty="0">
                <a:latin typeface="Georgia"/>
                <a:cs typeface="Georgia"/>
              </a:rPr>
              <a:t>except</a:t>
            </a:r>
            <a:r>
              <a:rPr sz="1800" spc="-40" dirty="0">
                <a:latin typeface="Georgia"/>
                <a:cs typeface="Georgia"/>
              </a:rPr>
              <a:t> </a:t>
            </a:r>
            <a:r>
              <a:rPr sz="1800" spc="-70" dirty="0">
                <a:latin typeface="Georgia"/>
                <a:cs typeface="Georgia"/>
              </a:rPr>
              <a:t>IOError,argument:</a:t>
            </a:r>
            <a:endParaRPr sz="1800">
              <a:latin typeface="Georgia"/>
              <a:cs typeface="Georgia"/>
            </a:endParaRPr>
          </a:p>
          <a:p>
            <a:pPr marL="12700" marR="52705" indent="202565">
              <a:lnSpc>
                <a:spcPct val="120000"/>
              </a:lnSpc>
            </a:pPr>
            <a:r>
              <a:rPr sz="1800" spc="-30" dirty="0">
                <a:latin typeface="Georgia"/>
                <a:cs typeface="Georgia"/>
              </a:rPr>
              <a:t>print </a:t>
            </a:r>
            <a:r>
              <a:rPr sz="1800" spc="-40" dirty="0">
                <a:latin typeface="Georgia"/>
                <a:cs typeface="Georgia"/>
              </a:rPr>
              <a:t>("Error: </a:t>
            </a:r>
            <a:r>
              <a:rPr sz="1800" spc="-10" dirty="0">
                <a:latin typeface="Georgia"/>
                <a:cs typeface="Georgia"/>
              </a:rPr>
              <a:t>can\'t </a:t>
            </a:r>
            <a:r>
              <a:rPr sz="1800" spc="-45" dirty="0">
                <a:latin typeface="Georgia"/>
                <a:cs typeface="Georgia"/>
              </a:rPr>
              <a:t>find </a:t>
            </a:r>
            <a:r>
              <a:rPr sz="1800" spc="-25" dirty="0">
                <a:latin typeface="Georgia"/>
                <a:cs typeface="Georgia"/>
              </a:rPr>
              <a:t>file </a:t>
            </a:r>
            <a:r>
              <a:rPr sz="1800" spc="-5" dirty="0">
                <a:latin typeface="Georgia"/>
                <a:cs typeface="Georgia"/>
              </a:rPr>
              <a:t>or </a:t>
            </a:r>
            <a:r>
              <a:rPr sz="1800" spc="-20" dirty="0">
                <a:latin typeface="Georgia"/>
                <a:cs typeface="Georgia"/>
              </a:rPr>
              <a:t>read </a:t>
            </a:r>
            <a:r>
              <a:rPr sz="1800" spc="-40" dirty="0">
                <a:latin typeface="Georgia"/>
                <a:cs typeface="Georgia"/>
              </a:rPr>
              <a:t>data",argument)  finally:</a:t>
            </a:r>
            <a:endParaRPr sz="1800">
              <a:latin typeface="Georgia"/>
              <a:cs typeface="Georgia"/>
            </a:endParaRPr>
          </a:p>
          <a:p>
            <a:pPr marL="165100">
              <a:lnSpc>
                <a:spcPct val="100000"/>
              </a:lnSpc>
              <a:spcBef>
                <a:spcPts val="430"/>
              </a:spcBef>
            </a:pPr>
            <a:r>
              <a:rPr sz="1800" spc="-30" dirty="0">
                <a:latin typeface="Georgia"/>
                <a:cs typeface="Georgia"/>
              </a:rPr>
              <a:t>print </a:t>
            </a:r>
            <a:r>
              <a:rPr sz="1800" spc="-40" dirty="0">
                <a:latin typeface="Georgia"/>
                <a:cs typeface="Georgia"/>
              </a:rPr>
              <a:t>("Finally </a:t>
            </a:r>
            <a:r>
              <a:rPr sz="1800" spc="-45" dirty="0">
                <a:latin typeface="Georgia"/>
                <a:cs typeface="Georgia"/>
              </a:rPr>
              <a:t>Executed </a:t>
            </a:r>
            <a:r>
              <a:rPr sz="1800" spc="-60" dirty="0">
                <a:latin typeface="Georgia"/>
                <a:cs typeface="Georgia"/>
              </a:rPr>
              <a:t>!"</a:t>
            </a:r>
            <a:r>
              <a:rPr sz="1800" spc="-20" dirty="0">
                <a:latin typeface="Georgia"/>
                <a:cs typeface="Georgia"/>
              </a:rPr>
              <a:t> </a:t>
            </a:r>
            <a:r>
              <a:rPr sz="1800" spc="10" dirty="0">
                <a:latin typeface="Georgia"/>
                <a:cs typeface="Georgia"/>
              </a:rPr>
              <a:t>)</a:t>
            </a:r>
            <a:endParaRPr sz="1800">
              <a:latin typeface="Georgia"/>
              <a:cs typeface="Georgia"/>
            </a:endParaRPr>
          </a:p>
        </p:txBody>
      </p:sp>
      <p:sp>
        <p:nvSpPr>
          <p:cNvPr id="6" name="object 6"/>
          <p:cNvSpPr txBox="1"/>
          <p:nvPr/>
        </p:nvSpPr>
        <p:spPr>
          <a:xfrm>
            <a:off x="535940" y="1017778"/>
            <a:ext cx="7920355" cy="1183640"/>
          </a:xfrm>
          <a:prstGeom prst="rect">
            <a:avLst/>
          </a:prstGeom>
        </p:spPr>
        <p:txBody>
          <a:bodyPr vert="horz" wrap="square" lIns="0" tIns="12700" rIns="0" bIns="0" rtlCol="0">
            <a:spAutoFit/>
          </a:bodyPr>
          <a:lstStyle/>
          <a:p>
            <a:pPr marL="99060">
              <a:lnSpc>
                <a:spcPct val="100000"/>
              </a:lnSpc>
              <a:spcBef>
                <a:spcPts val="100"/>
              </a:spcBef>
            </a:pPr>
            <a:r>
              <a:rPr sz="1800" b="1" spc="-135" dirty="0">
                <a:latin typeface="Georgia"/>
                <a:cs typeface="Georgia"/>
              </a:rPr>
              <a:t>Argument </a:t>
            </a:r>
            <a:r>
              <a:rPr sz="1800" b="1" spc="-125" dirty="0">
                <a:latin typeface="Georgia"/>
                <a:cs typeface="Georgia"/>
              </a:rPr>
              <a:t>of </a:t>
            </a:r>
            <a:r>
              <a:rPr sz="1800" b="1" spc="-135" dirty="0">
                <a:latin typeface="Georgia"/>
                <a:cs typeface="Georgia"/>
              </a:rPr>
              <a:t>an</a:t>
            </a:r>
            <a:r>
              <a:rPr sz="1800" b="1" spc="50" dirty="0">
                <a:latin typeface="Georgia"/>
                <a:cs typeface="Georgia"/>
              </a:rPr>
              <a:t> </a:t>
            </a:r>
            <a:r>
              <a:rPr sz="1800" b="1" spc="-130" dirty="0">
                <a:latin typeface="Georgia"/>
                <a:cs typeface="Georgia"/>
              </a:rPr>
              <a:t>Exception</a:t>
            </a:r>
            <a:endParaRPr sz="1800">
              <a:latin typeface="Georgia"/>
              <a:cs typeface="Georgia"/>
            </a:endParaRPr>
          </a:p>
          <a:p>
            <a:pPr>
              <a:lnSpc>
                <a:spcPct val="100000"/>
              </a:lnSpc>
              <a:spcBef>
                <a:spcPts val="50"/>
              </a:spcBef>
            </a:pPr>
            <a:endParaRPr sz="2250">
              <a:latin typeface="Times New Roman"/>
              <a:cs typeface="Times New Roman"/>
            </a:endParaRPr>
          </a:p>
          <a:p>
            <a:pPr marL="12700" marR="5080">
              <a:lnSpc>
                <a:spcPct val="100000"/>
              </a:lnSpc>
            </a:pPr>
            <a:r>
              <a:rPr sz="1800" spc="-80" dirty="0">
                <a:latin typeface="Georgia"/>
                <a:cs typeface="Georgia"/>
              </a:rPr>
              <a:t>An </a:t>
            </a:r>
            <a:r>
              <a:rPr sz="1800" spc="-35" dirty="0">
                <a:latin typeface="Georgia"/>
                <a:cs typeface="Georgia"/>
              </a:rPr>
              <a:t>exception </a:t>
            </a:r>
            <a:r>
              <a:rPr sz="1800" spc="-45" dirty="0">
                <a:latin typeface="Georgia"/>
                <a:cs typeface="Georgia"/>
              </a:rPr>
              <a:t>can  </a:t>
            </a:r>
            <a:r>
              <a:rPr sz="1800" spc="-35" dirty="0">
                <a:latin typeface="Georgia"/>
                <a:cs typeface="Georgia"/>
              </a:rPr>
              <a:t>have </a:t>
            </a:r>
            <a:r>
              <a:rPr sz="1800" spc="-50" dirty="0">
                <a:latin typeface="Georgia"/>
                <a:cs typeface="Georgia"/>
              </a:rPr>
              <a:t>an </a:t>
            </a:r>
            <a:r>
              <a:rPr sz="1800" spc="-45" dirty="0">
                <a:latin typeface="Georgia"/>
                <a:cs typeface="Georgia"/>
              </a:rPr>
              <a:t>argument,</a:t>
            </a:r>
            <a:r>
              <a:rPr sz="1800" spc="340" dirty="0">
                <a:latin typeface="Georgia"/>
                <a:cs typeface="Georgia"/>
              </a:rPr>
              <a:t> </a:t>
            </a:r>
            <a:r>
              <a:rPr sz="1800" spc="-25" dirty="0">
                <a:latin typeface="Georgia"/>
                <a:cs typeface="Georgia"/>
              </a:rPr>
              <a:t>which </a:t>
            </a:r>
            <a:r>
              <a:rPr sz="1800" spc="-20" dirty="0">
                <a:latin typeface="Georgia"/>
                <a:cs typeface="Georgia"/>
              </a:rPr>
              <a:t>is </a:t>
            </a:r>
            <a:r>
              <a:rPr sz="1800" spc="-30" dirty="0">
                <a:latin typeface="Georgia"/>
                <a:cs typeface="Georgia"/>
              </a:rPr>
              <a:t>a </a:t>
            </a:r>
            <a:r>
              <a:rPr sz="1800" spc="-25" dirty="0">
                <a:latin typeface="Georgia"/>
                <a:cs typeface="Georgia"/>
              </a:rPr>
              <a:t>value </a:t>
            </a:r>
            <a:r>
              <a:rPr sz="1800" spc="-35" dirty="0">
                <a:latin typeface="Georgia"/>
                <a:cs typeface="Georgia"/>
              </a:rPr>
              <a:t>that </a:t>
            </a:r>
            <a:r>
              <a:rPr sz="1800" spc="-25" dirty="0">
                <a:latin typeface="Georgia"/>
                <a:cs typeface="Georgia"/>
              </a:rPr>
              <a:t>gives </a:t>
            </a:r>
            <a:r>
              <a:rPr sz="1800" spc="-35" dirty="0">
                <a:latin typeface="Georgia"/>
                <a:cs typeface="Georgia"/>
              </a:rPr>
              <a:t>additional  </a:t>
            </a:r>
            <a:r>
              <a:rPr sz="1800" spc="-40" dirty="0">
                <a:latin typeface="Georgia"/>
                <a:cs typeface="Georgia"/>
              </a:rPr>
              <a:t>information </a:t>
            </a:r>
            <a:r>
              <a:rPr sz="1800" spc="-30" dirty="0">
                <a:latin typeface="Georgia"/>
                <a:cs typeface="Georgia"/>
              </a:rPr>
              <a:t>about </a:t>
            </a:r>
            <a:r>
              <a:rPr sz="1800" spc="-25" dirty="0">
                <a:latin typeface="Georgia"/>
                <a:cs typeface="Georgia"/>
              </a:rPr>
              <a:t>the </a:t>
            </a:r>
            <a:r>
              <a:rPr sz="1800" spc="-40" dirty="0">
                <a:latin typeface="Georgia"/>
                <a:cs typeface="Georgia"/>
              </a:rPr>
              <a:t>problem. </a:t>
            </a:r>
            <a:r>
              <a:rPr sz="1800" spc="-35" dirty="0">
                <a:latin typeface="Georgia"/>
                <a:cs typeface="Georgia"/>
              </a:rPr>
              <a:t>The </a:t>
            </a:r>
            <a:r>
              <a:rPr sz="1800" spc="-25" dirty="0">
                <a:latin typeface="Georgia"/>
                <a:cs typeface="Georgia"/>
              </a:rPr>
              <a:t>contents </a:t>
            </a:r>
            <a:r>
              <a:rPr sz="1800" spc="-30" dirty="0">
                <a:latin typeface="Georgia"/>
                <a:cs typeface="Georgia"/>
              </a:rPr>
              <a:t>of </a:t>
            </a:r>
            <a:r>
              <a:rPr sz="1800" spc="-25" dirty="0">
                <a:latin typeface="Georgia"/>
                <a:cs typeface="Georgia"/>
              </a:rPr>
              <a:t>the </a:t>
            </a:r>
            <a:r>
              <a:rPr sz="1800" spc="-40" dirty="0">
                <a:latin typeface="Georgia"/>
                <a:cs typeface="Georgia"/>
              </a:rPr>
              <a:t>argument </a:t>
            </a:r>
            <a:r>
              <a:rPr sz="1800" spc="-10" dirty="0">
                <a:latin typeface="Georgia"/>
                <a:cs typeface="Georgia"/>
              </a:rPr>
              <a:t>vary </a:t>
            </a:r>
            <a:r>
              <a:rPr sz="1800" spc="-20" dirty="0">
                <a:latin typeface="Georgia"/>
                <a:cs typeface="Georgia"/>
              </a:rPr>
              <a:t>by</a:t>
            </a:r>
            <a:r>
              <a:rPr sz="1800" spc="-80" dirty="0">
                <a:latin typeface="Georgia"/>
                <a:cs typeface="Georgia"/>
              </a:rPr>
              <a:t> </a:t>
            </a:r>
            <a:r>
              <a:rPr sz="1800" spc="-40" dirty="0">
                <a:latin typeface="Georgia"/>
                <a:cs typeface="Georgia"/>
              </a:rPr>
              <a:t>exception.</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7" name="Date Placeholder 6"/>
          <p:cNvSpPr>
            <a:spLocks noGrp="1"/>
          </p:cNvSpPr>
          <p:nvPr>
            <p:ph type="dt" sz="half" idx="10"/>
          </p:nvPr>
        </p:nvSpPr>
        <p:spPr/>
        <p:txBody>
          <a:bodyPr/>
          <a:lstStyle/>
          <a:p>
            <a:fld id="{3348647A-4C70-4BD6-9E23-2DDD68A3686B}"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191</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535940" y="4480940"/>
            <a:ext cx="2372360" cy="683895"/>
          </a:xfrm>
          <a:prstGeom prst="rect">
            <a:avLst/>
          </a:prstGeom>
        </p:spPr>
        <p:txBody>
          <a:bodyPr vert="horz" wrap="square" lIns="0" tIns="12700" rIns="0" bIns="0" rtlCol="0">
            <a:spAutoFit/>
          </a:bodyPr>
          <a:lstStyle/>
          <a:p>
            <a:pPr marL="114300" marR="5080" indent="-102235">
              <a:lnSpc>
                <a:spcPct val="120000"/>
              </a:lnSpc>
              <a:spcBef>
                <a:spcPts val="100"/>
              </a:spcBef>
            </a:pPr>
            <a:r>
              <a:rPr sz="1800" spc="-30" dirty="0">
                <a:latin typeface="Georgia"/>
                <a:cs typeface="Georgia"/>
              </a:rPr>
              <a:t>except </a:t>
            </a:r>
            <a:r>
              <a:rPr sz="1800" spc="-55" dirty="0">
                <a:latin typeface="Georgia"/>
                <a:cs typeface="Georgia"/>
              </a:rPr>
              <a:t>ValueError </a:t>
            </a:r>
            <a:r>
              <a:rPr sz="1800" spc="-20" dirty="0">
                <a:latin typeface="Georgia"/>
                <a:cs typeface="Georgia"/>
              </a:rPr>
              <a:t>as </a:t>
            </a:r>
            <a:r>
              <a:rPr sz="1800" spc="-35" dirty="0">
                <a:latin typeface="Georgia"/>
                <a:cs typeface="Georgia"/>
              </a:rPr>
              <a:t>ve:  </a:t>
            </a:r>
            <a:r>
              <a:rPr sz="1800" spc="-15" dirty="0">
                <a:latin typeface="Georgia"/>
                <a:cs typeface="Georgia"/>
              </a:rPr>
              <a:t>print(ve)</a:t>
            </a:r>
            <a:endParaRPr sz="1800">
              <a:latin typeface="Georgia"/>
              <a:cs typeface="Georgia"/>
            </a:endParaRPr>
          </a:p>
        </p:txBody>
      </p:sp>
      <p:sp>
        <p:nvSpPr>
          <p:cNvPr id="6" name="object 6"/>
          <p:cNvSpPr txBox="1"/>
          <p:nvPr/>
        </p:nvSpPr>
        <p:spPr>
          <a:xfrm>
            <a:off x="535940" y="1017778"/>
            <a:ext cx="7919720" cy="3159760"/>
          </a:xfrm>
          <a:prstGeom prst="rect">
            <a:avLst/>
          </a:prstGeom>
        </p:spPr>
        <p:txBody>
          <a:bodyPr vert="horz" wrap="square" lIns="0" tIns="12700" rIns="0" bIns="0" rtlCol="0">
            <a:spAutoFit/>
          </a:bodyPr>
          <a:lstStyle/>
          <a:p>
            <a:pPr marL="99060">
              <a:lnSpc>
                <a:spcPct val="100000"/>
              </a:lnSpc>
              <a:spcBef>
                <a:spcPts val="100"/>
              </a:spcBef>
            </a:pPr>
            <a:r>
              <a:rPr sz="1800" b="1" spc="-130" dirty="0">
                <a:latin typeface="Georgia"/>
                <a:cs typeface="Georgia"/>
              </a:rPr>
              <a:t>Raising </a:t>
            </a:r>
            <a:r>
              <a:rPr sz="1800" b="1" spc="-135" dirty="0">
                <a:latin typeface="Georgia"/>
                <a:cs typeface="Georgia"/>
              </a:rPr>
              <a:t>an</a:t>
            </a:r>
            <a:r>
              <a:rPr sz="1800" b="1" dirty="0">
                <a:latin typeface="Georgia"/>
                <a:cs typeface="Georgia"/>
              </a:rPr>
              <a:t> </a:t>
            </a:r>
            <a:r>
              <a:rPr sz="1800" b="1" spc="-130" dirty="0">
                <a:latin typeface="Georgia"/>
                <a:cs typeface="Georgia"/>
              </a:rPr>
              <a:t>Exceptions</a:t>
            </a:r>
            <a:endParaRPr sz="1800">
              <a:latin typeface="Georgia"/>
              <a:cs typeface="Georgia"/>
            </a:endParaRPr>
          </a:p>
          <a:p>
            <a:pPr>
              <a:lnSpc>
                <a:spcPct val="100000"/>
              </a:lnSpc>
              <a:spcBef>
                <a:spcPts val="50"/>
              </a:spcBef>
            </a:pPr>
            <a:endParaRPr sz="2250">
              <a:latin typeface="Times New Roman"/>
              <a:cs typeface="Times New Roman"/>
            </a:endParaRPr>
          </a:p>
          <a:p>
            <a:pPr marL="12700" marR="5080">
              <a:lnSpc>
                <a:spcPct val="100000"/>
              </a:lnSpc>
            </a:pPr>
            <a:r>
              <a:rPr sz="1800" spc="-105" dirty="0">
                <a:latin typeface="Georgia"/>
                <a:cs typeface="Georgia"/>
              </a:rPr>
              <a:t>You </a:t>
            </a:r>
            <a:r>
              <a:rPr sz="1800" spc="-45" dirty="0">
                <a:latin typeface="Georgia"/>
                <a:cs typeface="Georgia"/>
              </a:rPr>
              <a:t>can </a:t>
            </a:r>
            <a:r>
              <a:rPr sz="1800" spc="-20" dirty="0">
                <a:latin typeface="Georgia"/>
                <a:cs typeface="Georgia"/>
              </a:rPr>
              <a:t>raise </a:t>
            </a:r>
            <a:r>
              <a:rPr sz="1800" spc="-30" dirty="0">
                <a:latin typeface="Georgia"/>
                <a:cs typeface="Georgia"/>
              </a:rPr>
              <a:t>exceptions </a:t>
            </a:r>
            <a:r>
              <a:rPr sz="1800" spc="-45" dirty="0">
                <a:latin typeface="Georgia"/>
                <a:cs typeface="Georgia"/>
              </a:rPr>
              <a:t>in </a:t>
            </a:r>
            <a:r>
              <a:rPr sz="1800" spc="-20" dirty="0">
                <a:latin typeface="Georgia"/>
                <a:cs typeface="Georgia"/>
              </a:rPr>
              <a:t>several </a:t>
            </a:r>
            <a:r>
              <a:rPr sz="1800" spc="-10" dirty="0">
                <a:latin typeface="Georgia"/>
                <a:cs typeface="Georgia"/>
              </a:rPr>
              <a:t>ways </a:t>
            </a:r>
            <a:r>
              <a:rPr sz="1800" spc="-20" dirty="0">
                <a:latin typeface="Georgia"/>
                <a:cs typeface="Georgia"/>
              </a:rPr>
              <a:t>by </a:t>
            </a:r>
            <a:r>
              <a:rPr sz="1800" spc="-30" dirty="0">
                <a:latin typeface="Georgia"/>
                <a:cs typeface="Georgia"/>
              </a:rPr>
              <a:t>using </a:t>
            </a:r>
            <a:r>
              <a:rPr sz="1800" spc="-25" dirty="0">
                <a:latin typeface="Georgia"/>
                <a:cs typeface="Georgia"/>
              </a:rPr>
              <a:t>the </a:t>
            </a:r>
            <a:r>
              <a:rPr sz="1800" spc="-20" dirty="0">
                <a:latin typeface="Georgia"/>
                <a:cs typeface="Georgia"/>
              </a:rPr>
              <a:t>raise </a:t>
            </a:r>
            <a:r>
              <a:rPr sz="1800" spc="-35" dirty="0">
                <a:latin typeface="Georgia"/>
                <a:cs typeface="Georgia"/>
              </a:rPr>
              <a:t>statement. </a:t>
            </a:r>
            <a:r>
              <a:rPr sz="1800" spc="-40" dirty="0">
                <a:latin typeface="Georgia"/>
                <a:cs typeface="Georgia"/>
              </a:rPr>
              <a:t>Following  </a:t>
            </a:r>
            <a:r>
              <a:rPr sz="1800" spc="-20" dirty="0">
                <a:latin typeface="Georgia"/>
                <a:cs typeface="Georgia"/>
              </a:rPr>
              <a:t>is </a:t>
            </a:r>
            <a:r>
              <a:rPr sz="1800" spc="-25" dirty="0">
                <a:latin typeface="Georgia"/>
                <a:cs typeface="Georgia"/>
              </a:rPr>
              <a:t>the </a:t>
            </a:r>
            <a:r>
              <a:rPr sz="1800" spc="-40" dirty="0">
                <a:latin typeface="Georgia"/>
                <a:cs typeface="Georgia"/>
              </a:rPr>
              <a:t>example </a:t>
            </a:r>
            <a:r>
              <a:rPr sz="1800" spc="-30" dirty="0">
                <a:latin typeface="Georgia"/>
                <a:cs typeface="Georgia"/>
              </a:rPr>
              <a:t>of</a:t>
            </a:r>
            <a:r>
              <a:rPr sz="1800" spc="-80" dirty="0">
                <a:latin typeface="Georgia"/>
                <a:cs typeface="Georgia"/>
              </a:rPr>
              <a:t> </a:t>
            </a:r>
            <a:r>
              <a:rPr sz="1800" spc="-45" dirty="0">
                <a:latin typeface="Georgia"/>
                <a:cs typeface="Georgia"/>
              </a:rPr>
              <a:t>it.</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40"/>
              </a:spcBef>
            </a:pPr>
            <a:endParaRPr sz="2750">
              <a:latin typeface="Times New Roman"/>
              <a:cs typeface="Times New Roman"/>
            </a:endParaRPr>
          </a:p>
          <a:p>
            <a:pPr marL="12700">
              <a:lnSpc>
                <a:spcPct val="100000"/>
              </a:lnSpc>
              <a:spcBef>
                <a:spcPts val="5"/>
              </a:spcBef>
            </a:pPr>
            <a:r>
              <a:rPr sz="1800" spc="-20" dirty="0">
                <a:latin typeface="Georgia"/>
                <a:cs typeface="Georgia"/>
              </a:rPr>
              <a:t>try:</a:t>
            </a:r>
            <a:endParaRPr sz="1800">
              <a:latin typeface="Georgia"/>
              <a:cs typeface="Georgia"/>
            </a:endParaRPr>
          </a:p>
          <a:p>
            <a:pPr marL="114300">
              <a:lnSpc>
                <a:spcPct val="100000"/>
              </a:lnSpc>
              <a:spcBef>
                <a:spcPts val="430"/>
              </a:spcBef>
            </a:pPr>
            <a:r>
              <a:rPr sz="1800" spc="-45" dirty="0">
                <a:latin typeface="Georgia"/>
                <a:cs typeface="Georgia"/>
              </a:rPr>
              <a:t>num=int(input("Enter </a:t>
            </a:r>
            <a:r>
              <a:rPr sz="1800" spc="-50" dirty="0">
                <a:latin typeface="Georgia"/>
                <a:cs typeface="Georgia"/>
              </a:rPr>
              <a:t>an </a:t>
            </a:r>
            <a:r>
              <a:rPr sz="1800" spc="-20" dirty="0">
                <a:latin typeface="Georgia"/>
                <a:cs typeface="Georgia"/>
              </a:rPr>
              <a:t>integer</a:t>
            </a:r>
            <a:r>
              <a:rPr sz="1800" spc="-40" dirty="0">
                <a:latin typeface="Georgia"/>
                <a:cs typeface="Georgia"/>
              </a:rPr>
              <a:t> number:"))</a:t>
            </a:r>
            <a:endParaRPr sz="1800">
              <a:latin typeface="Georgia"/>
              <a:cs typeface="Georgia"/>
            </a:endParaRPr>
          </a:p>
          <a:p>
            <a:pPr marL="114300">
              <a:lnSpc>
                <a:spcPct val="100000"/>
              </a:lnSpc>
              <a:spcBef>
                <a:spcPts val="434"/>
              </a:spcBef>
            </a:pPr>
            <a:r>
              <a:rPr sz="1800" spc="-35" dirty="0">
                <a:latin typeface="Georgia"/>
                <a:cs typeface="Georgia"/>
              </a:rPr>
              <a:t>if</a:t>
            </a:r>
            <a:r>
              <a:rPr sz="1800" spc="-50" dirty="0">
                <a:latin typeface="Georgia"/>
                <a:cs typeface="Georgia"/>
              </a:rPr>
              <a:t> num&lt;10:</a:t>
            </a:r>
            <a:endParaRPr sz="1800">
              <a:latin typeface="Georgia"/>
              <a:cs typeface="Georgia"/>
            </a:endParaRPr>
          </a:p>
          <a:p>
            <a:pPr marL="266700">
              <a:lnSpc>
                <a:spcPct val="100000"/>
              </a:lnSpc>
              <a:spcBef>
                <a:spcPts val="430"/>
              </a:spcBef>
            </a:pPr>
            <a:r>
              <a:rPr sz="1800" spc="-20" dirty="0">
                <a:latin typeface="Georgia"/>
                <a:cs typeface="Georgia"/>
              </a:rPr>
              <a:t>raise </a:t>
            </a:r>
            <a:r>
              <a:rPr sz="1800" spc="-45" dirty="0">
                <a:latin typeface="Georgia"/>
                <a:cs typeface="Georgia"/>
              </a:rPr>
              <a:t>ValueError("That </a:t>
            </a:r>
            <a:r>
              <a:rPr sz="1800" spc="-20" dirty="0">
                <a:latin typeface="Georgia"/>
                <a:cs typeface="Georgia"/>
              </a:rPr>
              <a:t>is </a:t>
            </a:r>
            <a:r>
              <a:rPr sz="1800" spc="-30" dirty="0">
                <a:latin typeface="Georgia"/>
                <a:cs typeface="Georgia"/>
              </a:rPr>
              <a:t>not a </a:t>
            </a:r>
            <a:r>
              <a:rPr sz="1800" spc="-25" dirty="0">
                <a:latin typeface="Georgia"/>
                <a:cs typeface="Georgia"/>
              </a:rPr>
              <a:t>positive</a:t>
            </a:r>
            <a:r>
              <a:rPr sz="1800" spc="-95" dirty="0">
                <a:latin typeface="Georgia"/>
                <a:cs typeface="Georgia"/>
              </a:rPr>
              <a:t> </a:t>
            </a:r>
            <a:r>
              <a:rPr sz="1800" spc="-40" dirty="0">
                <a:latin typeface="Georgia"/>
                <a:cs typeface="Georgia"/>
              </a:rPr>
              <a:t>number!")</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5" name="Date Placeholder 4"/>
          <p:cNvSpPr>
            <a:spLocks noGrp="1"/>
          </p:cNvSpPr>
          <p:nvPr>
            <p:ph type="dt" sz="half" idx="10"/>
          </p:nvPr>
        </p:nvSpPr>
        <p:spPr/>
        <p:txBody>
          <a:bodyPr/>
          <a:lstStyle/>
          <a:p>
            <a:fld id="{D3D34D6D-D0D3-41FA-887C-D8251A7219E7}"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192</a:t>
            </a:fld>
            <a:endParaRPr lang="en-US"/>
          </a:p>
        </p:txBody>
      </p:sp>
      <p:sp>
        <p:nvSpPr>
          <p:cNvPr id="4" name="object 4"/>
          <p:cNvSpPr txBox="1"/>
          <p:nvPr/>
        </p:nvSpPr>
        <p:spPr>
          <a:xfrm>
            <a:off x="307340" y="1017778"/>
            <a:ext cx="7553959" cy="4531360"/>
          </a:xfrm>
          <a:prstGeom prst="rect">
            <a:avLst/>
          </a:prstGeom>
        </p:spPr>
        <p:txBody>
          <a:bodyPr vert="horz" wrap="square" lIns="0" tIns="12700" rIns="0" bIns="0" rtlCol="0">
            <a:spAutoFit/>
          </a:bodyPr>
          <a:lstStyle/>
          <a:p>
            <a:pPr marL="327660">
              <a:lnSpc>
                <a:spcPct val="100000"/>
              </a:lnSpc>
              <a:spcBef>
                <a:spcPts val="100"/>
              </a:spcBef>
            </a:pPr>
            <a:r>
              <a:rPr sz="1800" b="1" spc="-125" dirty="0">
                <a:latin typeface="Georgia"/>
                <a:cs typeface="Georgia"/>
              </a:rPr>
              <a:t>Exercise</a:t>
            </a:r>
            <a:r>
              <a:rPr sz="1800" b="1" spc="-90" dirty="0">
                <a:latin typeface="Georgia"/>
                <a:cs typeface="Georgia"/>
              </a:rPr>
              <a:t> </a:t>
            </a:r>
            <a:r>
              <a:rPr sz="1800" b="1" spc="-65" dirty="0">
                <a:latin typeface="Georgia"/>
                <a:cs typeface="Georgia"/>
              </a:rPr>
              <a:t>2</a:t>
            </a:r>
            <a:endParaRPr sz="1800">
              <a:latin typeface="Georgia"/>
              <a:cs typeface="Georgia"/>
            </a:endParaRPr>
          </a:p>
          <a:p>
            <a:pPr marL="241300" marR="5080">
              <a:lnSpc>
                <a:spcPts val="5190"/>
              </a:lnSpc>
              <a:spcBef>
                <a:spcPts val="285"/>
              </a:spcBef>
            </a:pPr>
            <a:r>
              <a:rPr sz="1800" spc="-40" dirty="0">
                <a:latin typeface="Georgia"/>
                <a:cs typeface="Georgia"/>
              </a:rPr>
              <a:t>Write </a:t>
            </a:r>
            <a:r>
              <a:rPr sz="1800" spc="-30" dirty="0">
                <a:latin typeface="Georgia"/>
                <a:cs typeface="Georgia"/>
              </a:rPr>
              <a:t>a </a:t>
            </a:r>
            <a:r>
              <a:rPr sz="1800" spc="-35" dirty="0">
                <a:latin typeface="Georgia"/>
                <a:cs typeface="Georgia"/>
              </a:rPr>
              <a:t>function </a:t>
            </a:r>
            <a:r>
              <a:rPr sz="1800" spc="-20" dirty="0">
                <a:latin typeface="Georgia"/>
                <a:cs typeface="Georgia"/>
              </a:rPr>
              <a:t>to </a:t>
            </a:r>
            <a:r>
              <a:rPr sz="1800" spc="-30" dirty="0">
                <a:latin typeface="Georgia"/>
                <a:cs typeface="Georgia"/>
              </a:rPr>
              <a:t>compute </a:t>
            </a:r>
            <a:r>
              <a:rPr sz="1800" spc="-10" dirty="0">
                <a:latin typeface="Georgia"/>
                <a:cs typeface="Georgia"/>
              </a:rPr>
              <a:t>5/0 </a:t>
            </a:r>
            <a:r>
              <a:rPr sz="1800" spc="-45" dirty="0">
                <a:latin typeface="Georgia"/>
                <a:cs typeface="Georgia"/>
              </a:rPr>
              <a:t>and </a:t>
            </a:r>
            <a:r>
              <a:rPr sz="1800" spc="-20" dirty="0">
                <a:latin typeface="Georgia"/>
                <a:cs typeface="Georgia"/>
              </a:rPr>
              <a:t>use </a:t>
            </a:r>
            <a:r>
              <a:rPr sz="1800" spc="-15" dirty="0">
                <a:latin typeface="Georgia"/>
                <a:cs typeface="Georgia"/>
              </a:rPr>
              <a:t>try/except </a:t>
            </a:r>
            <a:r>
              <a:rPr sz="1800" spc="-20" dirty="0">
                <a:latin typeface="Georgia"/>
                <a:cs typeface="Georgia"/>
              </a:rPr>
              <a:t>to </a:t>
            </a:r>
            <a:r>
              <a:rPr sz="1800" spc="-35" dirty="0">
                <a:latin typeface="Georgia"/>
                <a:cs typeface="Georgia"/>
              </a:rPr>
              <a:t>catch </a:t>
            </a:r>
            <a:r>
              <a:rPr sz="1800" spc="-25" dirty="0">
                <a:latin typeface="Georgia"/>
                <a:cs typeface="Georgia"/>
              </a:rPr>
              <a:t>the </a:t>
            </a:r>
            <a:r>
              <a:rPr sz="1800" spc="-30" dirty="0">
                <a:latin typeface="Georgia"/>
                <a:cs typeface="Georgia"/>
              </a:rPr>
              <a:t>exceptions  def</a:t>
            </a:r>
            <a:r>
              <a:rPr sz="1800" spc="-35" dirty="0">
                <a:latin typeface="Georgia"/>
                <a:cs typeface="Georgia"/>
              </a:rPr>
              <a:t> </a:t>
            </a:r>
            <a:r>
              <a:rPr sz="1800" spc="-20" dirty="0">
                <a:latin typeface="Georgia"/>
                <a:cs typeface="Georgia"/>
              </a:rPr>
              <a:t>throws():</a:t>
            </a:r>
            <a:endParaRPr sz="1800">
              <a:latin typeface="Georgia"/>
              <a:cs typeface="Georgia"/>
            </a:endParaRPr>
          </a:p>
          <a:p>
            <a:pPr marL="443865">
              <a:lnSpc>
                <a:spcPts val="1910"/>
              </a:lnSpc>
            </a:pPr>
            <a:r>
              <a:rPr sz="1800" spc="-20" dirty="0">
                <a:latin typeface="Georgia"/>
                <a:cs typeface="Georgia"/>
              </a:rPr>
              <a:t>return</a:t>
            </a:r>
            <a:r>
              <a:rPr sz="1800" spc="-25" dirty="0">
                <a:latin typeface="Georgia"/>
                <a:cs typeface="Georgia"/>
              </a:rPr>
              <a:t> </a:t>
            </a:r>
            <a:r>
              <a:rPr sz="1800" spc="-10" dirty="0">
                <a:latin typeface="Georgia"/>
                <a:cs typeface="Georgia"/>
              </a:rPr>
              <a:t>5/0</a:t>
            </a:r>
            <a:endParaRPr sz="1800">
              <a:latin typeface="Georgia"/>
              <a:cs typeface="Georgia"/>
            </a:endParaRPr>
          </a:p>
          <a:p>
            <a:pPr>
              <a:lnSpc>
                <a:spcPct val="100000"/>
              </a:lnSpc>
              <a:spcBef>
                <a:spcPts val="35"/>
              </a:spcBef>
            </a:pPr>
            <a:endParaRPr sz="2600">
              <a:latin typeface="Times New Roman"/>
              <a:cs typeface="Times New Roman"/>
            </a:endParaRPr>
          </a:p>
          <a:p>
            <a:pPr marL="241300">
              <a:lnSpc>
                <a:spcPct val="100000"/>
              </a:lnSpc>
            </a:pPr>
            <a:r>
              <a:rPr sz="1800" spc="-20" dirty="0">
                <a:latin typeface="Georgia"/>
                <a:cs typeface="Georgia"/>
              </a:rPr>
              <a:t>try:</a:t>
            </a:r>
            <a:endParaRPr sz="1800">
              <a:latin typeface="Georgia"/>
              <a:cs typeface="Georgia"/>
            </a:endParaRPr>
          </a:p>
          <a:p>
            <a:pPr marL="443865">
              <a:lnSpc>
                <a:spcPct val="100000"/>
              </a:lnSpc>
              <a:spcBef>
                <a:spcPts val="434"/>
              </a:spcBef>
            </a:pPr>
            <a:r>
              <a:rPr sz="1800" spc="-10" dirty="0">
                <a:latin typeface="Georgia"/>
                <a:cs typeface="Georgia"/>
              </a:rPr>
              <a:t>throws()</a:t>
            </a:r>
            <a:endParaRPr sz="1800">
              <a:latin typeface="Georgia"/>
              <a:cs typeface="Georgia"/>
            </a:endParaRPr>
          </a:p>
          <a:p>
            <a:pPr marL="443865" marR="4597400" indent="-203200">
              <a:lnSpc>
                <a:spcPct val="120000"/>
              </a:lnSpc>
            </a:pPr>
            <a:r>
              <a:rPr sz="1800" spc="-30" dirty="0">
                <a:latin typeface="Georgia"/>
                <a:cs typeface="Georgia"/>
              </a:rPr>
              <a:t>except </a:t>
            </a:r>
            <a:r>
              <a:rPr sz="1800" spc="-45" dirty="0">
                <a:latin typeface="Georgia"/>
                <a:cs typeface="Georgia"/>
              </a:rPr>
              <a:t>ZeroDivisionError:  </a:t>
            </a:r>
            <a:r>
              <a:rPr sz="1800" spc="-30" dirty="0">
                <a:latin typeface="Georgia"/>
                <a:cs typeface="Georgia"/>
              </a:rPr>
              <a:t>print </a:t>
            </a:r>
            <a:r>
              <a:rPr sz="1800" spc="-25" dirty="0">
                <a:latin typeface="Georgia"/>
                <a:cs typeface="Georgia"/>
              </a:rPr>
              <a:t>("division </a:t>
            </a:r>
            <a:r>
              <a:rPr sz="1800" spc="-20" dirty="0">
                <a:latin typeface="Georgia"/>
                <a:cs typeface="Georgia"/>
              </a:rPr>
              <a:t>by</a:t>
            </a:r>
            <a:r>
              <a:rPr sz="1800" spc="-85" dirty="0">
                <a:latin typeface="Georgia"/>
                <a:cs typeface="Georgia"/>
              </a:rPr>
              <a:t> </a:t>
            </a:r>
            <a:r>
              <a:rPr sz="1800" spc="-20" dirty="0">
                <a:latin typeface="Georgia"/>
                <a:cs typeface="Georgia"/>
              </a:rPr>
              <a:t>zero!")</a:t>
            </a:r>
            <a:endParaRPr sz="1800">
              <a:latin typeface="Georgia"/>
              <a:cs typeface="Georgia"/>
            </a:endParaRPr>
          </a:p>
          <a:p>
            <a:pPr marL="12700">
              <a:lnSpc>
                <a:spcPct val="100000"/>
              </a:lnSpc>
              <a:spcBef>
                <a:spcPts val="265"/>
              </a:spcBef>
            </a:pPr>
            <a:r>
              <a:rPr sz="1800" dirty="0">
                <a:latin typeface="Arial"/>
                <a:cs typeface="Arial"/>
              </a:rPr>
              <a:t>.</a:t>
            </a:r>
            <a:endParaRPr sz="1800">
              <a:latin typeface="Arial"/>
              <a:cs typeface="Arial"/>
            </a:endParaRPr>
          </a:p>
          <a:p>
            <a:pPr marL="241300">
              <a:lnSpc>
                <a:spcPct val="100000"/>
              </a:lnSpc>
              <a:spcBef>
                <a:spcPts val="600"/>
              </a:spcBef>
            </a:pPr>
            <a:r>
              <a:rPr sz="1800" spc="-40" dirty="0">
                <a:latin typeface="Georgia"/>
                <a:cs typeface="Georgia"/>
              </a:rPr>
              <a:t>finally:</a:t>
            </a:r>
            <a:endParaRPr sz="1800">
              <a:latin typeface="Georgia"/>
              <a:cs typeface="Georgia"/>
            </a:endParaRPr>
          </a:p>
          <a:p>
            <a:pPr marL="443865">
              <a:lnSpc>
                <a:spcPct val="100000"/>
              </a:lnSpc>
              <a:spcBef>
                <a:spcPts val="434"/>
              </a:spcBef>
            </a:pPr>
            <a:r>
              <a:rPr sz="1800" spc="-30" dirty="0">
                <a:latin typeface="Georgia"/>
                <a:cs typeface="Georgia"/>
              </a:rPr>
              <a:t>print('In </a:t>
            </a:r>
            <a:r>
              <a:rPr sz="1800" spc="-35" dirty="0">
                <a:latin typeface="Georgia"/>
                <a:cs typeface="Georgia"/>
              </a:rPr>
              <a:t>finally </a:t>
            </a:r>
            <a:r>
              <a:rPr sz="1800" spc="-25" dirty="0">
                <a:latin typeface="Georgia"/>
                <a:cs typeface="Georgia"/>
              </a:rPr>
              <a:t>block </a:t>
            </a:r>
            <a:r>
              <a:rPr sz="1800" spc="-30" dirty="0">
                <a:latin typeface="Georgia"/>
                <a:cs typeface="Georgia"/>
              </a:rPr>
              <a:t>for</a:t>
            </a:r>
            <a:r>
              <a:rPr sz="1800" spc="-60" dirty="0">
                <a:latin typeface="Georgia"/>
                <a:cs typeface="Georgia"/>
              </a:rPr>
              <a:t> </a:t>
            </a:r>
            <a:r>
              <a:rPr sz="1800" spc="-25" dirty="0">
                <a:latin typeface="Georgia"/>
                <a:cs typeface="Georgia"/>
              </a:rPr>
              <a:t>cleanup')</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348932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55" dirty="0">
                <a:solidFill>
                  <a:srgbClr val="000000"/>
                </a:solidFill>
                <a:latin typeface="Georgia"/>
                <a:cs typeface="Georgia"/>
              </a:rPr>
              <a:t>Errors </a:t>
            </a:r>
            <a:r>
              <a:rPr sz="2000" b="1" spc="-145" dirty="0">
                <a:solidFill>
                  <a:srgbClr val="000000"/>
                </a:solidFill>
                <a:latin typeface="Georgia"/>
                <a:cs typeface="Georgia"/>
              </a:rPr>
              <a:t>and</a:t>
            </a:r>
            <a:r>
              <a:rPr sz="2000" b="1" dirty="0">
                <a:solidFill>
                  <a:srgbClr val="000000"/>
                </a:solidFill>
                <a:latin typeface="Georgia"/>
                <a:cs typeface="Georgia"/>
              </a:rPr>
              <a:t> </a:t>
            </a:r>
            <a:r>
              <a:rPr sz="2000" b="1" spc="-140" dirty="0">
                <a:solidFill>
                  <a:srgbClr val="000000"/>
                </a:solidFill>
                <a:latin typeface="Georgia"/>
                <a:cs typeface="Georgia"/>
              </a:rPr>
              <a:t>Exceptions</a:t>
            </a:r>
            <a:endParaRPr sz="2000">
              <a:latin typeface="Georgia"/>
              <a:cs typeface="Georgia"/>
            </a:endParaRPr>
          </a:p>
        </p:txBody>
      </p:sp>
      <p:sp>
        <p:nvSpPr>
          <p:cNvPr id="5" name="Date Placeholder 4"/>
          <p:cNvSpPr>
            <a:spLocks noGrp="1"/>
          </p:cNvSpPr>
          <p:nvPr>
            <p:ph type="dt" sz="half" idx="10"/>
          </p:nvPr>
        </p:nvSpPr>
        <p:spPr/>
        <p:txBody>
          <a:bodyPr/>
          <a:lstStyle/>
          <a:p>
            <a:fld id="{F28DAFA8-F878-4052-B0F3-DF86DBA1A96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193</a:t>
            </a:fld>
            <a:endParaRPr lang="en-US"/>
          </a:p>
        </p:txBody>
      </p:sp>
      <p:sp>
        <p:nvSpPr>
          <p:cNvPr id="4" name="object 4"/>
          <p:cNvSpPr txBox="1"/>
          <p:nvPr/>
        </p:nvSpPr>
        <p:spPr>
          <a:xfrm>
            <a:off x="307340" y="1017778"/>
            <a:ext cx="7553959" cy="4531360"/>
          </a:xfrm>
          <a:prstGeom prst="rect">
            <a:avLst/>
          </a:prstGeom>
        </p:spPr>
        <p:txBody>
          <a:bodyPr vert="horz" wrap="square" lIns="0" tIns="12700" rIns="0" bIns="0" rtlCol="0">
            <a:spAutoFit/>
          </a:bodyPr>
          <a:lstStyle/>
          <a:p>
            <a:pPr marL="327660">
              <a:lnSpc>
                <a:spcPct val="100000"/>
              </a:lnSpc>
              <a:spcBef>
                <a:spcPts val="100"/>
              </a:spcBef>
            </a:pPr>
            <a:r>
              <a:rPr sz="1800" b="1" spc="-125" dirty="0">
                <a:latin typeface="Georgia"/>
                <a:cs typeface="Georgia"/>
              </a:rPr>
              <a:t>Exercise</a:t>
            </a:r>
            <a:r>
              <a:rPr sz="1800" b="1" spc="-90" dirty="0">
                <a:latin typeface="Georgia"/>
                <a:cs typeface="Georgia"/>
              </a:rPr>
              <a:t> </a:t>
            </a:r>
            <a:r>
              <a:rPr sz="1800" b="1" spc="-65" dirty="0">
                <a:latin typeface="Georgia"/>
                <a:cs typeface="Georgia"/>
              </a:rPr>
              <a:t>2</a:t>
            </a:r>
            <a:endParaRPr sz="1800">
              <a:latin typeface="Georgia"/>
              <a:cs typeface="Georgia"/>
            </a:endParaRPr>
          </a:p>
          <a:p>
            <a:pPr marL="241300" marR="5080">
              <a:lnSpc>
                <a:spcPts val="5190"/>
              </a:lnSpc>
              <a:spcBef>
                <a:spcPts val="285"/>
              </a:spcBef>
            </a:pPr>
            <a:r>
              <a:rPr sz="1800" spc="-40" dirty="0">
                <a:latin typeface="Georgia"/>
                <a:cs typeface="Georgia"/>
              </a:rPr>
              <a:t>Write </a:t>
            </a:r>
            <a:r>
              <a:rPr sz="1800" spc="-30" dirty="0">
                <a:latin typeface="Georgia"/>
                <a:cs typeface="Georgia"/>
              </a:rPr>
              <a:t>a </a:t>
            </a:r>
            <a:r>
              <a:rPr sz="1800" spc="-35" dirty="0">
                <a:latin typeface="Georgia"/>
                <a:cs typeface="Georgia"/>
              </a:rPr>
              <a:t>function </a:t>
            </a:r>
            <a:r>
              <a:rPr sz="1800" spc="-20" dirty="0">
                <a:latin typeface="Georgia"/>
                <a:cs typeface="Georgia"/>
              </a:rPr>
              <a:t>to </a:t>
            </a:r>
            <a:r>
              <a:rPr sz="1800" spc="-30" dirty="0">
                <a:latin typeface="Georgia"/>
                <a:cs typeface="Georgia"/>
              </a:rPr>
              <a:t>compute </a:t>
            </a:r>
            <a:r>
              <a:rPr sz="1800" spc="-10" dirty="0">
                <a:latin typeface="Georgia"/>
                <a:cs typeface="Georgia"/>
              </a:rPr>
              <a:t>5/0 </a:t>
            </a:r>
            <a:r>
              <a:rPr sz="1800" spc="-45" dirty="0">
                <a:latin typeface="Georgia"/>
                <a:cs typeface="Georgia"/>
              </a:rPr>
              <a:t>and </a:t>
            </a:r>
            <a:r>
              <a:rPr sz="1800" spc="-20" dirty="0">
                <a:latin typeface="Georgia"/>
                <a:cs typeface="Georgia"/>
              </a:rPr>
              <a:t>use </a:t>
            </a:r>
            <a:r>
              <a:rPr sz="1800" spc="-15" dirty="0">
                <a:latin typeface="Georgia"/>
                <a:cs typeface="Georgia"/>
              </a:rPr>
              <a:t>try/except </a:t>
            </a:r>
            <a:r>
              <a:rPr sz="1800" spc="-20" dirty="0">
                <a:latin typeface="Georgia"/>
                <a:cs typeface="Georgia"/>
              </a:rPr>
              <a:t>to </a:t>
            </a:r>
            <a:r>
              <a:rPr sz="1800" spc="-35" dirty="0">
                <a:latin typeface="Georgia"/>
                <a:cs typeface="Georgia"/>
              </a:rPr>
              <a:t>catch </a:t>
            </a:r>
            <a:r>
              <a:rPr sz="1800" spc="-25" dirty="0">
                <a:latin typeface="Georgia"/>
                <a:cs typeface="Georgia"/>
              </a:rPr>
              <a:t>the </a:t>
            </a:r>
            <a:r>
              <a:rPr sz="1800" spc="-30" dirty="0">
                <a:latin typeface="Georgia"/>
                <a:cs typeface="Georgia"/>
              </a:rPr>
              <a:t>exceptions  def</a:t>
            </a:r>
            <a:r>
              <a:rPr sz="1800" spc="-35" dirty="0">
                <a:latin typeface="Georgia"/>
                <a:cs typeface="Georgia"/>
              </a:rPr>
              <a:t> </a:t>
            </a:r>
            <a:r>
              <a:rPr sz="1800" spc="-20" dirty="0">
                <a:latin typeface="Georgia"/>
                <a:cs typeface="Georgia"/>
              </a:rPr>
              <a:t>throws():</a:t>
            </a:r>
            <a:endParaRPr sz="1800">
              <a:latin typeface="Georgia"/>
              <a:cs typeface="Georgia"/>
            </a:endParaRPr>
          </a:p>
          <a:p>
            <a:pPr marL="443865">
              <a:lnSpc>
                <a:spcPts val="1910"/>
              </a:lnSpc>
            </a:pPr>
            <a:r>
              <a:rPr sz="1800" spc="-20" dirty="0">
                <a:latin typeface="Georgia"/>
                <a:cs typeface="Georgia"/>
              </a:rPr>
              <a:t>return</a:t>
            </a:r>
            <a:r>
              <a:rPr sz="1800" spc="-25" dirty="0">
                <a:latin typeface="Georgia"/>
                <a:cs typeface="Georgia"/>
              </a:rPr>
              <a:t> </a:t>
            </a:r>
            <a:r>
              <a:rPr sz="1800" spc="-10" dirty="0">
                <a:latin typeface="Georgia"/>
                <a:cs typeface="Georgia"/>
              </a:rPr>
              <a:t>5/0</a:t>
            </a:r>
            <a:endParaRPr sz="1800">
              <a:latin typeface="Georgia"/>
              <a:cs typeface="Georgia"/>
            </a:endParaRPr>
          </a:p>
          <a:p>
            <a:pPr>
              <a:lnSpc>
                <a:spcPct val="100000"/>
              </a:lnSpc>
              <a:spcBef>
                <a:spcPts val="35"/>
              </a:spcBef>
            </a:pPr>
            <a:endParaRPr sz="2600">
              <a:latin typeface="Times New Roman"/>
              <a:cs typeface="Times New Roman"/>
            </a:endParaRPr>
          </a:p>
          <a:p>
            <a:pPr marL="241300">
              <a:lnSpc>
                <a:spcPct val="100000"/>
              </a:lnSpc>
            </a:pPr>
            <a:r>
              <a:rPr sz="1800" spc="-20" dirty="0">
                <a:latin typeface="Georgia"/>
                <a:cs typeface="Georgia"/>
              </a:rPr>
              <a:t>try:</a:t>
            </a:r>
            <a:endParaRPr sz="1800">
              <a:latin typeface="Georgia"/>
              <a:cs typeface="Georgia"/>
            </a:endParaRPr>
          </a:p>
          <a:p>
            <a:pPr marL="443865">
              <a:lnSpc>
                <a:spcPct val="100000"/>
              </a:lnSpc>
              <a:spcBef>
                <a:spcPts val="434"/>
              </a:spcBef>
            </a:pPr>
            <a:r>
              <a:rPr sz="1800" spc="-10" dirty="0">
                <a:latin typeface="Georgia"/>
                <a:cs typeface="Georgia"/>
              </a:rPr>
              <a:t>throws()</a:t>
            </a:r>
            <a:endParaRPr sz="1800">
              <a:latin typeface="Georgia"/>
              <a:cs typeface="Georgia"/>
            </a:endParaRPr>
          </a:p>
          <a:p>
            <a:pPr marL="443865" marR="4597400" indent="-203200">
              <a:lnSpc>
                <a:spcPct val="120000"/>
              </a:lnSpc>
            </a:pPr>
            <a:r>
              <a:rPr sz="1800" spc="-30" dirty="0">
                <a:latin typeface="Georgia"/>
                <a:cs typeface="Georgia"/>
              </a:rPr>
              <a:t>except </a:t>
            </a:r>
            <a:r>
              <a:rPr sz="1800" spc="-45" dirty="0">
                <a:latin typeface="Georgia"/>
                <a:cs typeface="Georgia"/>
              </a:rPr>
              <a:t>ZeroDivisionError:  </a:t>
            </a:r>
            <a:r>
              <a:rPr sz="1800" spc="-30" dirty="0">
                <a:latin typeface="Georgia"/>
                <a:cs typeface="Georgia"/>
              </a:rPr>
              <a:t>print </a:t>
            </a:r>
            <a:r>
              <a:rPr sz="1800" spc="-25" dirty="0">
                <a:latin typeface="Georgia"/>
                <a:cs typeface="Georgia"/>
              </a:rPr>
              <a:t>("division </a:t>
            </a:r>
            <a:r>
              <a:rPr sz="1800" spc="-20" dirty="0">
                <a:latin typeface="Georgia"/>
                <a:cs typeface="Georgia"/>
              </a:rPr>
              <a:t>by</a:t>
            </a:r>
            <a:r>
              <a:rPr sz="1800" spc="-85" dirty="0">
                <a:latin typeface="Georgia"/>
                <a:cs typeface="Georgia"/>
              </a:rPr>
              <a:t> </a:t>
            </a:r>
            <a:r>
              <a:rPr sz="1800" spc="-20" dirty="0">
                <a:latin typeface="Georgia"/>
                <a:cs typeface="Georgia"/>
              </a:rPr>
              <a:t>zero!")</a:t>
            </a:r>
            <a:endParaRPr sz="1800">
              <a:latin typeface="Georgia"/>
              <a:cs typeface="Georgia"/>
            </a:endParaRPr>
          </a:p>
          <a:p>
            <a:pPr marL="12700">
              <a:lnSpc>
                <a:spcPct val="100000"/>
              </a:lnSpc>
              <a:spcBef>
                <a:spcPts val="265"/>
              </a:spcBef>
            </a:pPr>
            <a:r>
              <a:rPr sz="1800" dirty="0">
                <a:latin typeface="Arial"/>
                <a:cs typeface="Arial"/>
              </a:rPr>
              <a:t>.</a:t>
            </a:r>
            <a:endParaRPr sz="1800">
              <a:latin typeface="Arial"/>
              <a:cs typeface="Arial"/>
            </a:endParaRPr>
          </a:p>
          <a:p>
            <a:pPr marL="241300">
              <a:lnSpc>
                <a:spcPct val="100000"/>
              </a:lnSpc>
              <a:spcBef>
                <a:spcPts val="600"/>
              </a:spcBef>
            </a:pPr>
            <a:r>
              <a:rPr sz="1800" spc="-40" dirty="0">
                <a:latin typeface="Georgia"/>
                <a:cs typeface="Georgia"/>
              </a:rPr>
              <a:t>finally:</a:t>
            </a:r>
            <a:endParaRPr sz="1800">
              <a:latin typeface="Georgia"/>
              <a:cs typeface="Georgia"/>
            </a:endParaRPr>
          </a:p>
          <a:p>
            <a:pPr marL="443865">
              <a:lnSpc>
                <a:spcPct val="100000"/>
              </a:lnSpc>
              <a:spcBef>
                <a:spcPts val="434"/>
              </a:spcBef>
            </a:pPr>
            <a:r>
              <a:rPr sz="1800" spc="-30" dirty="0">
                <a:latin typeface="Georgia"/>
                <a:cs typeface="Georgia"/>
              </a:rPr>
              <a:t>print('In </a:t>
            </a:r>
            <a:r>
              <a:rPr sz="1800" spc="-35" dirty="0">
                <a:latin typeface="Georgia"/>
                <a:cs typeface="Georgia"/>
              </a:rPr>
              <a:t>finally </a:t>
            </a:r>
            <a:r>
              <a:rPr sz="1800" spc="-25" dirty="0">
                <a:latin typeface="Georgia"/>
                <a:cs typeface="Georgia"/>
              </a:rPr>
              <a:t>block </a:t>
            </a:r>
            <a:r>
              <a:rPr sz="1800" spc="-30" dirty="0">
                <a:latin typeface="Georgia"/>
                <a:cs typeface="Georgia"/>
              </a:rPr>
              <a:t>for</a:t>
            </a:r>
            <a:r>
              <a:rPr sz="1800" spc="-60" dirty="0">
                <a:latin typeface="Georgia"/>
                <a:cs typeface="Georgia"/>
              </a:rPr>
              <a:t> </a:t>
            </a:r>
            <a:r>
              <a:rPr sz="1800" spc="-25" dirty="0">
                <a:latin typeface="Georgia"/>
                <a:cs typeface="Georgia"/>
              </a:rPr>
              <a:t>cleanup')</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80975"/>
          </a:xfrm>
        </p:spPr>
        <p:txBody>
          <a:bodyPr>
            <a:normAutofit fontScale="90000"/>
          </a:bodyPr>
          <a:lstStyle/>
          <a:p>
            <a:r>
              <a:rPr lang="en-US" dirty="0" err="1" smtClean="0"/>
              <a:t>Eg</a:t>
            </a:r>
            <a:endParaRPr lang="en-IN" dirty="0"/>
          </a:p>
        </p:txBody>
      </p:sp>
      <p:sp>
        <p:nvSpPr>
          <p:cNvPr id="3" name="Content Placeholder 2"/>
          <p:cNvSpPr>
            <a:spLocks noGrp="1"/>
          </p:cNvSpPr>
          <p:nvPr>
            <p:ph idx="1"/>
          </p:nvPr>
        </p:nvSpPr>
        <p:spPr>
          <a:xfrm>
            <a:off x="457200" y="685800"/>
            <a:ext cx="8229600" cy="5440363"/>
          </a:xfrm>
        </p:spPr>
        <p:txBody>
          <a:bodyPr>
            <a:normAutofit fontScale="62500" lnSpcReduction="20000"/>
          </a:bodyPr>
          <a:lstStyle/>
          <a:p>
            <a:pPr marL="0" lvl="0" indent="0" eaLnBrk="0" fontAlgn="base" hangingPunct="0">
              <a:spcBef>
                <a:spcPct val="0"/>
              </a:spcBef>
              <a:spcAft>
                <a:spcPct val="0"/>
              </a:spcAft>
              <a:buNone/>
            </a:pP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a:latin typeface="Consolas" panose="020B0609020204030204" pitchFamily="49" charset="0"/>
              </a:rPr>
              <a:t>fun(a):</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if</a:t>
            </a:r>
            <a:r>
              <a:rPr lang="en-US" altLang="en-US" sz="1800" dirty="0">
                <a:latin typeface="Consolas" panose="020B0609020204030204" pitchFamily="49" charset="0"/>
              </a:rPr>
              <a:t> </a:t>
            </a:r>
            <a:r>
              <a:rPr lang="en-US" altLang="en-US" dirty="0">
                <a:latin typeface="Consolas" panose="020B0609020204030204" pitchFamily="49" charset="0"/>
              </a:rPr>
              <a:t>a &lt; 4:</a:t>
            </a:r>
            <a:endParaRPr lang="en-US" altLang="en-US" sz="1800" dirty="0"/>
          </a:p>
          <a:p>
            <a:pPr marL="0" lvl="0" indent="0" eaLnBrk="0" fontAlgn="base" hangingPunct="0">
              <a:spcBef>
                <a:spcPct val="0"/>
              </a:spcBef>
              <a:spcAft>
                <a:spcPct val="0"/>
              </a:spcAft>
              <a:buNone/>
            </a:pPr>
            <a:r>
              <a:rPr lang="en-US" altLang="en-US" sz="4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throws </a:t>
            </a:r>
            <a:r>
              <a:rPr lang="en-US" altLang="en-US" dirty="0" err="1">
                <a:latin typeface="Consolas" panose="020B0609020204030204" pitchFamily="49" charset="0"/>
              </a:rPr>
              <a:t>ZeroDivisionError</a:t>
            </a:r>
            <a:r>
              <a:rPr lang="en-US" altLang="en-US" dirty="0">
                <a:latin typeface="Consolas" panose="020B0609020204030204" pitchFamily="49" charset="0"/>
              </a:rPr>
              <a:t> </a:t>
            </a:r>
            <a:r>
              <a:rPr lang="en-US" altLang="en-US" dirty="0" smtClean="0">
                <a:latin typeface="Consolas" panose="020B0609020204030204" pitchFamily="49" charset="0"/>
              </a:rPr>
              <a:t>fora </a:t>
            </a:r>
            <a:r>
              <a:rPr lang="en-US" altLang="en-US" dirty="0">
                <a:latin typeface="Consolas" panose="020B0609020204030204" pitchFamily="49" charset="0"/>
              </a:rPr>
              <a:t>= 3</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b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a</a:t>
            </a:r>
            <a:r>
              <a:rPr lang="en-US" altLang="en-US" b="1" dirty="0">
                <a:latin typeface="Consolas" panose="020B0609020204030204" pitchFamily="49" charset="0"/>
              </a:rPr>
              <a:t>/</a:t>
            </a:r>
            <a:r>
              <a:rPr lang="en-US" altLang="en-US" dirty="0">
                <a:latin typeface="Consolas" panose="020B0609020204030204" pitchFamily="49" charset="0"/>
              </a:rPr>
              <a:t>(a</a:t>
            </a:r>
            <a:r>
              <a:rPr lang="en-US" altLang="en-US" b="1" dirty="0">
                <a:latin typeface="Consolas" panose="020B0609020204030204" pitchFamily="49" charset="0"/>
              </a:rPr>
              <a:t>-</a:t>
            </a:r>
            <a:r>
              <a:rPr lang="en-US" altLang="en-US" dirty="0">
                <a:latin typeface="Consolas" panose="020B0609020204030204" pitchFamily="49" charset="0"/>
              </a:rPr>
              <a:t>3)</a:t>
            </a:r>
            <a:endParaRPr lang="en-US" altLang="en-US" sz="1800" dirty="0"/>
          </a:p>
          <a:p>
            <a:pPr marL="0" lvl="0" indent="0" eaLnBrk="0" fontAlgn="base" hangingPunct="0">
              <a:spcBef>
                <a:spcPct val="0"/>
              </a:spcBef>
              <a:spcAft>
                <a:spcPct val="0"/>
              </a:spcAft>
              <a:buNone/>
            </a:pPr>
            <a:r>
              <a:rPr lang="en-US" altLang="en-US" sz="4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throws </a:t>
            </a:r>
            <a:r>
              <a:rPr lang="en-US" altLang="en-US" dirty="0" err="1">
                <a:latin typeface="Consolas" panose="020B0609020204030204" pitchFamily="49" charset="0"/>
              </a:rPr>
              <a:t>NameError</a:t>
            </a:r>
            <a:r>
              <a:rPr lang="en-US" altLang="en-US" dirty="0">
                <a:latin typeface="Consolas" panose="020B0609020204030204" pitchFamily="49" charset="0"/>
              </a:rPr>
              <a:t> if a &gt;= 4</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print("Value of b = ", b)</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a:latin typeface="Consolas" panose="020B0609020204030204" pitchFamily="49" charset="0"/>
              </a:rPr>
              <a:t>try</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fun(3)</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fun(5)</a:t>
            </a:r>
            <a:endParaRPr lang="en-US" altLang="en-US" sz="1800" dirty="0"/>
          </a:p>
          <a:p>
            <a:pPr marL="0" lvl="0" indent="0" eaLnBrk="0" fontAlgn="base" hangingPunct="0">
              <a:spcBef>
                <a:spcPct val="0"/>
              </a:spcBef>
              <a:spcAft>
                <a:spcPct val="0"/>
              </a:spcAft>
              <a:buNone/>
            </a:pPr>
            <a:r>
              <a:rPr lang="en-US" altLang="en-US" sz="4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note that braces () are necessary here for</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multiple exceptions</a:t>
            </a:r>
            <a:endParaRPr lang="en-US" altLang="en-US" sz="1800" dirty="0"/>
          </a:p>
          <a:p>
            <a:pPr marL="0" lvl="0" indent="0" eaLnBrk="0" fontAlgn="base" hangingPunct="0">
              <a:spcBef>
                <a:spcPct val="0"/>
              </a:spcBef>
              <a:spcAft>
                <a:spcPct val="0"/>
              </a:spcAft>
              <a:buNone/>
            </a:pPr>
            <a:r>
              <a:rPr lang="en-US" altLang="en-US" b="1" dirty="0">
                <a:latin typeface="Consolas" panose="020B0609020204030204" pitchFamily="49" charset="0"/>
              </a:rPr>
              <a:t>except</a:t>
            </a:r>
            <a:r>
              <a:rPr lang="en-US" altLang="en-US" sz="1800" dirty="0">
                <a:latin typeface="Consolas" panose="020B0609020204030204" pitchFamily="49" charset="0"/>
              </a:rPr>
              <a:t> </a:t>
            </a:r>
            <a:r>
              <a:rPr lang="en-US" altLang="en-US" dirty="0" err="1">
                <a:latin typeface="Consolas" panose="020B0609020204030204" pitchFamily="49" charset="0"/>
              </a:rPr>
              <a:t>ZeroDivisionError</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a:t>
            </a:r>
            <a:r>
              <a:rPr lang="en-US" altLang="en-US" dirty="0" err="1">
                <a:latin typeface="Consolas" panose="020B0609020204030204" pitchFamily="49" charset="0"/>
              </a:rPr>
              <a:t>ZeroDivisionError</a:t>
            </a:r>
            <a:r>
              <a:rPr lang="en-US" altLang="en-US" dirty="0">
                <a:latin typeface="Consolas" panose="020B0609020204030204" pitchFamily="49" charset="0"/>
              </a:rPr>
              <a:t> Occurred and Handled")</a:t>
            </a:r>
            <a:endParaRPr lang="en-US" altLang="en-US" sz="1800" dirty="0"/>
          </a:p>
          <a:p>
            <a:pPr marL="0" lvl="0" indent="0" eaLnBrk="0" fontAlgn="base" hangingPunct="0">
              <a:spcBef>
                <a:spcPct val="0"/>
              </a:spcBef>
              <a:spcAft>
                <a:spcPct val="0"/>
              </a:spcAft>
              <a:buNone/>
            </a:pPr>
            <a:r>
              <a:rPr lang="en-US" altLang="en-US" b="1" dirty="0">
                <a:latin typeface="Consolas" panose="020B0609020204030204" pitchFamily="49" charset="0"/>
              </a:rPr>
              <a:t>except</a:t>
            </a:r>
            <a:r>
              <a:rPr lang="en-US" altLang="en-US" sz="1800" dirty="0">
                <a:latin typeface="Consolas" panose="020B0609020204030204" pitchFamily="49" charset="0"/>
              </a:rPr>
              <a:t> </a:t>
            </a:r>
            <a:r>
              <a:rPr lang="en-US" altLang="en-US" dirty="0" err="1">
                <a:latin typeface="Consolas" panose="020B0609020204030204" pitchFamily="49" charset="0"/>
              </a:rPr>
              <a:t>NameError</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a:t>
            </a:r>
            <a:r>
              <a:rPr lang="en-US" altLang="en-US" dirty="0" err="1">
                <a:latin typeface="Consolas" panose="020B0609020204030204" pitchFamily="49" charset="0"/>
              </a:rPr>
              <a:t>NameError</a:t>
            </a:r>
            <a:r>
              <a:rPr lang="en-US" altLang="en-US" dirty="0">
                <a:latin typeface="Consolas" panose="020B0609020204030204" pitchFamily="49" charset="0"/>
              </a:rPr>
              <a:t> Occurred and Handled")</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194</a:t>
            </a:fld>
            <a:endParaRPr lang="en-US"/>
          </a:p>
        </p:txBody>
      </p:sp>
    </p:spTree>
    <p:extLst>
      <p:ext uri="{BB962C8B-B14F-4D97-AF65-F5344CB8AC3E}">
        <p14:creationId xmlns:p14="http://schemas.microsoft.com/office/powerpoint/2010/main" val="286156719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82562"/>
          </a:xfrm>
        </p:spPr>
        <p:txBody>
          <a:bodyPr>
            <a:normAutofit fontScale="90000"/>
          </a:bodyPr>
          <a:lstStyle/>
          <a:p>
            <a:r>
              <a:rPr lang="en-US" dirty="0" err="1" smtClean="0"/>
              <a:t>Eg</a:t>
            </a:r>
            <a:r>
              <a:rPr lang="en-US" dirty="0" smtClean="0"/>
              <a:t> </a:t>
            </a:r>
            <a:endParaRPr lang="en-IN"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marL="0" lvl="0" indent="0" eaLnBrk="0" fontAlgn="base" hangingPunct="0">
              <a:spcBef>
                <a:spcPct val="0"/>
              </a:spcBef>
              <a:spcAft>
                <a:spcPct val="0"/>
              </a:spcAft>
              <a:buNone/>
            </a:pPr>
            <a:r>
              <a:rPr lang="en-US" altLang="en-US" b="1" dirty="0">
                <a:latin typeface="Consolas" panose="020B0609020204030204" pitchFamily="49" charset="0"/>
              </a:rPr>
              <a:t>try</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k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5</a:t>
            </a:r>
            <a:r>
              <a:rPr lang="en-US" altLang="en-US" b="1" dirty="0">
                <a:latin typeface="Consolas" panose="020B0609020204030204" pitchFamily="49" charset="0"/>
              </a:rPr>
              <a:t>//</a:t>
            </a:r>
            <a:r>
              <a:rPr lang="en-US" altLang="en-US" dirty="0">
                <a:latin typeface="Consolas" panose="020B0609020204030204" pitchFamily="49" charset="0"/>
              </a:rPr>
              <a:t>0</a:t>
            </a:r>
            <a:r>
              <a:rPr lang="en-US" altLang="en-US" sz="1800" dirty="0">
                <a:latin typeface="Consolas" panose="020B0609020204030204" pitchFamily="49" charset="0"/>
              </a:rPr>
              <a:t>  </a:t>
            </a:r>
            <a:r>
              <a:rPr lang="en-US" altLang="en-US" dirty="0">
                <a:latin typeface="Consolas" panose="020B0609020204030204" pitchFamily="49" charset="0"/>
              </a:rPr>
              <a:t># raises divide by zero exception.</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print(k)</a:t>
            </a:r>
            <a:endParaRPr lang="en-US" altLang="en-US" sz="1800" dirty="0"/>
          </a:p>
          <a:p>
            <a:pPr marL="0" lvl="0" indent="0" eaLnBrk="0" fontAlgn="base" hangingPunct="0">
              <a:spcBef>
                <a:spcPct val="0"/>
              </a:spcBef>
              <a:spcAft>
                <a:spcPct val="0"/>
              </a:spcAft>
              <a:buNone/>
            </a:pPr>
            <a:r>
              <a:rPr lang="en-US" altLang="en-US" sz="4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handles </a:t>
            </a:r>
            <a:r>
              <a:rPr lang="en-US" altLang="en-US" dirty="0" err="1">
                <a:latin typeface="Consolas" panose="020B0609020204030204" pitchFamily="49" charset="0"/>
              </a:rPr>
              <a:t>zerodivision</a:t>
            </a:r>
            <a:r>
              <a:rPr lang="en-US" altLang="en-US" dirty="0">
                <a:latin typeface="Consolas" panose="020B0609020204030204" pitchFamily="49" charset="0"/>
              </a:rPr>
              <a:t> exception</a:t>
            </a:r>
            <a:endParaRPr lang="en-US" altLang="en-US" sz="1800" dirty="0"/>
          </a:p>
          <a:p>
            <a:pPr marL="0" lvl="0" indent="0" eaLnBrk="0" fontAlgn="base" hangingPunct="0">
              <a:spcBef>
                <a:spcPct val="0"/>
              </a:spcBef>
              <a:spcAft>
                <a:spcPct val="0"/>
              </a:spcAft>
              <a:buNone/>
            </a:pPr>
            <a:r>
              <a:rPr lang="en-US" altLang="en-US" b="1" dirty="0">
                <a:latin typeface="Consolas" panose="020B0609020204030204" pitchFamily="49" charset="0"/>
              </a:rPr>
              <a:t>except</a:t>
            </a:r>
            <a:r>
              <a:rPr lang="en-US" altLang="en-US" sz="1800" dirty="0">
                <a:latin typeface="Consolas" panose="020B0609020204030204" pitchFamily="49" charset="0"/>
              </a:rPr>
              <a:t> </a:t>
            </a:r>
            <a:r>
              <a:rPr lang="en-US" altLang="en-US" dirty="0" err="1">
                <a:latin typeface="Consolas" panose="020B0609020204030204" pitchFamily="49" charset="0"/>
              </a:rPr>
              <a:t>ZeroDivisionError</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("Can't divide by zero")</a:t>
            </a:r>
            <a:endParaRPr lang="en-US" altLang="en-US" sz="1800" dirty="0"/>
          </a:p>
          <a:p>
            <a:pPr marL="0" lvl="0" indent="0" eaLnBrk="0" fontAlgn="base" hangingPunct="0">
              <a:spcBef>
                <a:spcPct val="0"/>
              </a:spcBef>
              <a:spcAft>
                <a:spcPct val="0"/>
              </a:spcAft>
              <a:buNone/>
            </a:pPr>
            <a:r>
              <a:rPr lang="en-US" altLang="en-US" sz="4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a:latin typeface="Consolas" panose="020B0609020204030204" pitchFamily="49" charset="0"/>
              </a:rPr>
              <a:t>finally</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 this block is always executed</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 regardless of exception generation.</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print('This is always executed')</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195</a:t>
            </a:fld>
            <a:endParaRPr lang="en-US"/>
          </a:p>
        </p:txBody>
      </p:sp>
    </p:spTree>
    <p:extLst>
      <p:ext uri="{BB962C8B-B14F-4D97-AF65-F5344CB8AC3E}">
        <p14:creationId xmlns:p14="http://schemas.microsoft.com/office/powerpoint/2010/main" val="27640816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endParaRPr lang="en-IN" dirty="0"/>
          </a:p>
        </p:txBody>
      </p:sp>
      <p:sp>
        <p:nvSpPr>
          <p:cNvPr id="3" name="Content Placeholder 2"/>
          <p:cNvSpPr>
            <a:spLocks noGrp="1"/>
          </p:cNvSpPr>
          <p:nvPr>
            <p:ph idx="1"/>
          </p:nvPr>
        </p:nvSpPr>
        <p:spPr>
          <a:xfrm>
            <a:off x="1484811" y="1804261"/>
            <a:ext cx="8229600" cy="4525963"/>
          </a:xfrm>
        </p:spPr>
        <p:txBody>
          <a:bodyPr/>
          <a:lstStyle/>
          <a:p>
            <a:pPr marL="0" lvl="0" indent="0" eaLnBrk="0" fontAlgn="base" hangingPunct="0">
              <a:spcBef>
                <a:spcPct val="0"/>
              </a:spcBef>
              <a:spcAft>
                <a:spcPct val="0"/>
              </a:spcAft>
              <a:buNone/>
            </a:pPr>
            <a:r>
              <a:rPr lang="en-US" altLang="en-US" b="1" dirty="0">
                <a:latin typeface="Consolas" panose="020B0609020204030204" pitchFamily="49" charset="0"/>
              </a:rPr>
              <a:t>try</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raise</a:t>
            </a:r>
            <a:r>
              <a:rPr lang="en-US" altLang="en-US" sz="1800" dirty="0">
                <a:latin typeface="Consolas" panose="020B0609020204030204" pitchFamily="49" charset="0"/>
              </a:rPr>
              <a:t> </a:t>
            </a:r>
            <a:r>
              <a:rPr lang="en-US" altLang="en-US" dirty="0" err="1">
                <a:latin typeface="Consolas" panose="020B0609020204030204" pitchFamily="49" charset="0"/>
              </a:rPr>
              <a:t>NameError</a:t>
            </a:r>
            <a:r>
              <a:rPr lang="en-US" altLang="en-US" dirty="0">
                <a:latin typeface="Consolas" panose="020B0609020204030204" pitchFamily="49" charset="0"/>
              </a:rPr>
              <a:t>("Hi there")  </a:t>
            </a:r>
            <a:endParaRPr lang="en-US" altLang="en-US" dirty="0" smtClean="0">
              <a:latin typeface="Consolas" panose="020B0609020204030204" pitchFamily="49" charset="0"/>
            </a:endParaRPr>
          </a:p>
          <a:p>
            <a:pPr marL="0" lvl="0" indent="0" eaLnBrk="0" fontAlgn="base" hangingPunct="0">
              <a:spcBef>
                <a:spcPct val="0"/>
              </a:spcBef>
              <a:spcAft>
                <a:spcPct val="0"/>
              </a:spcAft>
              <a:buNone/>
            </a:pPr>
            <a:r>
              <a:rPr lang="en-US" altLang="en-US" dirty="0" smtClean="0">
                <a:latin typeface="Consolas" panose="020B0609020204030204" pitchFamily="49" charset="0"/>
              </a:rPr>
              <a:t># </a:t>
            </a:r>
            <a:r>
              <a:rPr lang="en-US" altLang="en-US" dirty="0">
                <a:latin typeface="Consolas" panose="020B0609020204030204" pitchFamily="49" charset="0"/>
              </a:rPr>
              <a:t>Raise Error</a:t>
            </a:r>
            <a:endParaRPr lang="en-US" altLang="en-US" sz="1800" dirty="0"/>
          </a:p>
          <a:p>
            <a:pPr marL="0" lvl="0" indent="0" eaLnBrk="0" fontAlgn="base" hangingPunct="0">
              <a:spcBef>
                <a:spcPct val="0"/>
              </a:spcBef>
              <a:spcAft>
                <a:spcPct val="0"/>
              </a:spcAft>
              <a:buNone/>
            </a:pPr>
            <a:r>
              <a:rPr lang="en-US" altLang="en-US" b="1" dirty="0">
                <a:latin typeface="Consolas" panose="020B0609020204030204" pitchFamily="49" charset="0"/>
              </a:rPr>
              <a:t>except</a:t>
            </a:r>
            <a:r>
              <a:rPr lang="en-US" altLang="en-US" sz="1800" dirty="0">
                <a:latin typeface="Consolas" panose="020B0609020204030204" pitchFamily="49" charset="0"/>
              </a:rPr>
              <a:t> </a:t>
            </a:r>
            <a:r>
              <a:rPr lang="en-US" altLang="en-US" dirty="0" err="1">
                <a:latin typeface="Consolas" panose="020B0609020204030204" pitchFamily="49" charset="0"/>
              </a:rPr>
              <a:t>NameError</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a:t>
            </a:r>
            <a:r>
              <a:rPr lang="en-US" altLang="en-US" sz="1800" dirty="0">
                <a:latin typeface="Consolas" panose="020B0609020204030204" pitchFamily="49" charset="0"/>
              </a:rPr>
              <a:t> </a:t>
            </a:r>
            <a:r>
              <a:rPr lang="en-US" altLang="en-US" dirty="0">
                <a:latin typeface="Consolas" panose="020B0609020204030204" pitchFamily="49" charset="0"/>
              </a:rPr>
              <a:t>("An exception")</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raise</a:t>
            </a:r>
            <a:r>
              <a:rPr lang="en-US" altLang="en-US" sz="1800" dirty="0">
                <a:latin typeface="Consolas" panose="020B0609020204030204" pitchFamily="49" charset="0"/>
              </a:rPr>
              <a:t>  </a:t>
            </a:r>
            <a:r>
              <a:rPr lang="en-US" altLang="en-US" dirty="0">
                <a:latin typeface="Consolas" panose="020B0609020204030204" pitchFamily="49" charset="0"/>
              </a:rPr>
              <a:t># To determine whether the exception was raised or not</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196</a:t>
            </a:fld>
            <a:endParaRPr lang="en-US"/>
          </a:p>
        </p:txBody>
      </p:sp>
    </p:spTree>
    <p:extLst>
      <p:ext uri="{BB962C8B-B14F-4D97-AF65-F5344CB8AC3E}">
        <p14:creationId xmlns:p14="http://schemas.microsoft.com/office/powerpoint/2010/main" val="210946942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Some of the common Exception Errors are :</a:t>
            </a:r>
            <a:endParaRPr lang="en-IN" dirty="0"/>
          </a:p>
        </p:txBody>
      </p:sp>
      <p:sp>
        <p:nvSpPr>
          <p:cNvPr id="3" name="Content Placeholder 2"/>
          <p:cNvSpPr>
            <a:spLocks noGrp="1"/>
          </p:cNvSpPr>
          <p:nvPr>
            <p:ph idx="1"/>
          </p:nvPr>
        </p:nvSpPr>
        <p:spPr/>
        <p:txBody>
          <a:bodyPr>
            <a:normAutofit/>
          </a:bodyPr>
          <a:lstStyle/>
          <a:p>
            <a:pPr fontAlgn="base"/>
            <a:r>
              <a:rPr lang="en-US" b="1" dirty="0" err="1" smtClean="0"/>
              <a:t>IOError</a:t>
            </a:r>
            <a:r>
              <a:rPr lang="en-US" b="1" dirty="0"/>
              <a:t>: </a:t>
            </a:r>
            <a:r>
              <a:rPr lang="en-US" dirty="0"/>
              <a:t>if the file can’t be opened</a:t>
            </a:r>
          </a:p>
          <a:p>
            <a:pPr fontAlgn="base"/>
            <a:r>
              <a:rPr lang="en-US" b="1" dirty="0" err="1"/>
              <a:t>KeyboardInterrupt</a:t>
            </a:r>
            <a:r>
              <a:rPr lang="en-US" b="1" dirty="0"/>
              <a:t>: </a:t>
            </a:r>
            <a:r>
              <a:rPr lang="en-US" dirty="0"/>
              <a:t>when an unrequired key is pressed by the user</a:t>
            </a:r>
          </a:p>
          <a:p>
            <a:pPr fontAlgn="base"/>
            <a:r>
              <a:rPr lang="en-US" b="1" dirty="0" err="1"/>
              <a:t>ValueError</a:t>
            </a:r>
            <a:r>
              <a:rPr lang="en-US" b="1" dirty="0"/>
              <a:t>: </a:t>
            </a:r>
            <a:r>
              <a:rPr lang="en-US" dirty="0"/>
              <a:t>when built-in function receives a wrong argument</a:t>
            </a:r>
          </a:p>
          <a:p>
            <a:pPr fontAlgn="base"/>
            <a:r>
              <a:rPr lang="en-US" b="1" dirty="0" err="1"/>
              <a:t>EOFError</a:t>
            </a:r>
            <a:r>
              <a:rPr lang="en-US" b="1" dirty="0"/>
              <a:t>: </a:t>
            </a:r>
            <a:r>
              <a:rPr lang="en-US" dirty="0"/>
              <a:t>if End-Of-File is hit without reading any data</a:t>
            </a:r>
          </a:p>
          <a:p>
            <a:pPr fontAlgn="base"/>
            <a:r>
              <a:rPr lang="en-US" b="1" dirty="0" err="1"/>
              <a:t>ImportError</a:t>
            </a:r>
            <a:r>
              <a:rPr lang="en-US" b="1" dirty="0"/>
              <a:t>: </a:t>
            </a:r>
            <a:r>
              <a:rPr lang="en-US" dirty="0"/>
              <a:t>if it is unable to find the module</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197</a:t>
            </a:fld>
            <a:endParaRPr lang="en-US"/>
          </a:p>
        </p:txBody>
      </p:sp>
    </p:spTree>
    <p:extLst>
      <p:ext uri="{BB962C8B-B14F-4D97-AF65-F5344CB8AC3E}">
        <p14:creationId xmlns:p14="http://schemas.microsoft.com/office/powerpoint/2010/main" val="161550551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7175"/>
          </a:xfrm>
        </p:spPr>
        <p:txBody>
          <a:bodyPr>
            <a:normAutofit fontScale="90000"/>
          </a:bodyPr>
          <a:lstStyle/>
          <a:p>
            <a:r>
              <a:rPr lang="en-US" dirty="0" err="1" smtClean="0"/>
              <a:t>eg</a:t>
            </a:r>
            <a:endParaRPr lang="en-IN" dirty="0"/>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pPr marL="0" lvl="0" indent="0" eaLnBrk="0" fontAlgn="base" hangingPunct="0">
              <a:spcBef>
                <a:spcPct val="0"/>
              </a:spcBef>
              <a:spcAft>
                <a:spcPct val="0"/>
              </a:spcAft>
              <a:buNone/>
            </a:pPr>
            <a:r>
              <a:rPr lang="en-US" altLang="en-US" dirty="0">
                <a:latin typeface="Consolas" panose="020B0609020204030204" pitchFamily="49" charset="0"/>
              </a:rPr>
              <a:t># try for unsafe code</a:t>
            </a:r>
            <a:endParaRPr lang="en-US" altLang="en-US" sz="1800" dirty="0"/>
          </a:p>
          <a:p>
            <a:pPr marL="0" lvl="0" indent="0" eaLnBrk="0" fontAlgn="base" hangingPunct="0">
              <a:spcBef>
                <a:spcPct val="0"/>
              </a:spcBef>
              <a:spcAft>
                <a:spcPct val="0"/>
              </a:spcAft>
              <a:buNone/>
            </a:pPr>
            <a:r>
              <a:rPr lang="en-US" altLang="en-US" b="1" dirty="0">
                <a:latin typeface="Consolas" panose="020B0609020204030204" pitchFamily="49" charset="0"/>
              </a:rPr>
              <a:t>try</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amount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1999</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if</a:t>
            </a:r>
            <a:r>
              <a:rPr lang="en-US" altLang="en-US" sz="1800" dirty="0">
                <a:latin typeface="Consolas" panose="020B0609020204030204" pitchFamily="49" charset="0"/>
              </a:rPr>
              <a:t> </a:t>
            </a:r>
            <a:r>
              <a:rPr lang="en-US" altLang="en-US" dirty="0">
                <a:latin typeface="Consolas" panose="020B0609020204030204" pitchFamily="49" charset="0"/>
              </a:rPr>
              <a:t>amount &lt; 2999:</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raise the </a:t>
            </a:r>
            <a:r>
              <a:rPr lang="en-US" altLang="en-US" dirty="0" err="1">
                <a:latin typeface="Consolas" panose="020B0609020204030204" pitchFamily="49" charset="0"/>
              </a:rPr>
              <a:t>ValueError</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raise</a:t>
            </a:r>
            <a:r>
              <a:rPr lang="en-US" altLang="en-US" sz="1800" dirty="0">
                <a:latin typeface="Consolas" panose="020B0609020204030204" pitchFamily="49" charset="0"/>
              </a:rPr>
              <a:t> </a:t>
            </a:r>
            <a:r>
              <a:rPr lang="en-US" altLang="en-US" dirty="0" err="1">
                <a:latin typeface="Consolas" panose="020B0609020204030204" pitchFamily="49" charset="0"/>
              </a:rPr>
              <a:t>ValueError</a:t>
            </a:r>
            <a:r>
              <a:rPr lang="en-US" altLang="en-US" dirty="0">
                <a:latin typeface="Consolas" panose="020B0609020204030204" pitchFamily="49" charset="0"/>
              </a:rPr>
              <a:t>("please add money in your account")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else</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("You are eligible to purchase DSA Self Paced course")</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if false then raise the value error</a:t>
            </a:r>
            <a:endParaRPr lang="en-US" altLang="en-US" sz="1800" dirty="0"/>
          </a:p>
          <a:p>
            <a:pPr marL="0" lvl="0" indent="0" eaLnBrk="0" fontAlgn="base" hangingPunct="0">
              <a:spcBef>
                <a:spcPct val="0"/>
              </a:spcBef>
              <a:spcAft>
                <a:spcPct val="0"/>
              </a:spcAft>
              <a:buNone/>
            </a:pPr>
            <a:r>
              <a:rPr lang="en-US" altLang="en-US" b="1" dirty="0">
                <a:latin typeface="Consolas" panose="020B0609020204030204" pitchFamily="49" charset="0"/>
              </a:rPr>
              <a:t>except</a:t>
            </a:r>
            <a:r>
              <a:rPr lang="en-US" altLang="en-US" sz="1800" dirty="0">
                <a:latin typeface="Consolas" panose="020B0609020204030204" pitchFamily="49" charset="0"/>
              </a:rPr>
              <a:t> </a:t>
            </a:r>
            <a:r>
              <a:rPr lang="en-US" altLang="en-US" dirty="0" err="1">
                <a:latin typeface="Consolas" panose="020B0609020204030204" pitchFamily="49" charset="0"/>
              </a:rPr>
              <a:t>ValueError</a:t>
            </a:r>
            <a:r>
              <a:rPr lang="en-US" altLang="en-US" dirty="0">
                <a:latin typeface="Consolas" panose="020B0609020204030204" pitchFamily="49" charset="0"/>
              </a:rPr>
              <a:t> as e:</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print(e)</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198</a:t>
            </a:fld>
            <a:endParaRPr lang="en-US"/>
          </a:p>
        </p:txBody>
      </p:sp>
    </p:spTree>
    <p:extLst>
      <p:ext uri="{BB962C8B-B14F-4D97-AF65-F5344CB8AC3E}">
        <p14:creationId xmlns:p14="http://schemas.microsoft.com/office/powerpoint/2010/main" val="7627726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a:t>
            </a:r>
            <a:endParaRPr lang="en-IN" dirty="0"/>
          </a:p>
        </p:txBody>
      </p:sp>
      <p:sp>
        <p:nvSpPr>
          <p:cNvPr id="3" name="Content Placeholder 2"/>
          <p:cNvSpPr>
            <a:spLocks noGrp="1"/>
          </p:cNvSpPr>
          <p:nvPr>
            <p:ph idx="1"/>
          </p:nvPr>
        </p:nvSpPr>
        <p:spPr>
          <a:xfrm>
            <a:off x="457200" y="1600200"/>
            <a:ext cx="8458200" cy="4756150"/>
          </a:xfrm>
        </p:spPr>
        <p:txBody>
          <a:bodyPr>
            <a:normAutofit fontScale="70000" lnSpcReduction="20000"/>
          </a:bodyPr>
          <a:lstStyle/>
          <a:p>
            <a:pPr marL="0" indent="0">
              <a:buNone/>
            </a:pPr>
            <a:r>
              <a:rPr lang="en-IN" dirty="0"/>
              <a:t>class </a:t>
            </a:r>
            <a:r>
              <a:rPr lang="en-IN" dirty="0" smtClean="0"/>
              <a:t>Error(Exception):</a:t>
            </a:r>
          </a:p>
          <a:p>
            <a:pPr marL="0" indent="0">
              <a:buNone/>
            </a:pPr>
            <a:r>
              <a:rPr lang="en-IN" dirty="0"/>
              <a:t>	</a:t>
            </a:r>
            <a:r>
              <a:rPr lang="en-IN" dirty="0" smtClean="0"/>
              <a:t>pass</a:t>
            </a:r>
          </a:p>
          <a:p>
            <a:pPr marL="0" indent="0">
              <a:buNone/>
            </a:pPr>
            <a:r>
              <a:rPr lang="en-IN" dirty="0" smtClean="0"/>
              <a:t>class </a:t>
            </a:r>
            <a:r>
              <a:rPr lang="en-IN" dirty="0" err="1"/>
              <a:t>zerodivision</a:t>
            </a:r>
            <a:r>
              <a:rPr lang="en-IN" dirty="0"/>
              <a:t>(Error):    </a:t>
            </a:r>
            <a:endParaRPr lang="en-IN" dirty="0" smtClean="0"/>
          </a:p>
          <a:p>
            <a:pPr marL="0" indent="0">
              <a:buNone/>
            </a:pPr>
            <a:r>
              <a:rPr lang="en-IN" dirty="0"/>
              <a:t>	</a:t>
            </a:r>
            <a:r>
              <a:rPr lang="en-IN" dirty="0" smtClean="0"/>
              <a:t>pass</a:t>
            </a:r>
          </a:p>
          <a:p>
            <a:pPr marL="0" indent="0">
              <a:buNone/>
            </a:pPr>
            <a:r>
              <a:rPr lang="en-IN" dirty="0" smtClean="0"/>
              <a:t>try</a:t>
            </a:r>
            <a:r>
              <a:rPr lang="en-IN" dirty="0"/>
              <a:t>:    </a:t>
            </a:r>
            <a:endParaRPr lang="en-IN" dirty="0" smtClean="0"/>
          </a:p>
          <a:p>
            <a:pPr marL="0" indent="0">
              <a:buNone/>
            </a:pPr>
            <a:r>
              <a:rPr lang="en-IN" dirty="0"/>
              <a:t>	</a:t>
            </a:r>
            <a:r>
              <a:rPr lang="en-IN" dirty="0" err="1" smtClean="0"/>
              <a:t>i_num</a:t>
            </a:r>
            <a:r>
              <a:rPr lang="en-IN" dirty="0" smtClean="0"/>
              <a:t> </a:t>
            </a:r>
            <a:r>
              <a:rPr lang="en-IN" dirty="0"/>
              <a:t>= </a:t>
            </a:r>
            <a:r>
              <a:rPr lang="en-IN" dirty="0" err="1"/>
              <a:t>int</a:t>
            </a:r>
            <a:r>
              <a:rPr lang="en-IN" dirty="0"/>
              <a:t>(input("Enter a number: "))    </a:t>
            </a:r>
            <a:endParaRPr lang="en-IN" dirty="0" smtClean="0"/>
          </a:p>
          <a:p>
            <a:pPr marL="0" indent="0">
              <a:buNone/>
            </a:pPr>
            <a:r>
              <a:rPr lang="en-IN" dirty="0"/>
              <a:t>	</a:t>
            </a:r>
            <a:r>
              <a:rPr lang="en-IN" dirty="0" smtClean="0"/>
              <a:t>if </a:t>
            </a:r>
            <a:r>
              <a:rPr lang="en-IN" dirty="0" err="1"/>
              <a:t>i_num</a:t>
            </a:r>
            <a:r>
              <a:rPr lang="en-IN" dirty="0"/>
              <a:t> ==0:    	</a:t>
            </a:r>
            <a:endParaRPr lang="en-IN" dirty="0" smtClean="0"/>
          </a:p>
          <a:p>
            <a:pPr marL="0" indent="0">
              <a:buNone/>
            </a:pPr>
            <a:r>
              <a:rPr lang="en-IN" dirty="0"/>
              <a:t>	</a:t>
            </a:r>
            <a:r>
              <a:rPr lang="en-IN" dirty="0" smtClean="0"/>
              <a:t>	raise </a:t>
            </a:r>
            <a:r>
              <a:rPr lang="en-IN" dirty="0" err="1"/>
              <a:t>zerodivision</a:t>
            </a:r>
            <a:r>
              <a:rPr lang="en-IN" dirty="0"/>
              <a:t>    </a:t>
            </a:r>
            <a:endParaRPr lang="en-IN" dirty="0" smtClean="0"/>
          </a:p>
          <a:p>
            <a:pPr marL="0" indent="0">
              <a:buNone/>
            </a:pPr>
            <a:r>
              <a:rPr lang="en-IN" dirty="0"/>
              <a:t>	</a:t>
            </a:r>
            <a:r>
              <a:rPr lang="en-IN" dirty="0" smtClean="0"/>
              <a:t>else</a:t>
            </a:r>
            <a:r>
              <a:rPr lang="en-IN" dirty="0"/>
              <a:t>:         </a:t>
            </a:r>
            <a:endParaRPr lang="en-IN" dirty="0" smtClean="0"/>
          </a:p>
          <a:p>
            <a:pPr marL="0" indent="0">
              <a:buNone/>
            </a:pPr>
            <a:r>
              <a:rPr lang="en-IN" dirty="0"/>
              <a:t>	</a:t>
            </a:r>
            <a:r>
              <a:rPr lang="en-IN" dirty="0" smtClean="0"/>
              <a:t>	print</a:t>
            </a:r>
            <a:r>
              <a:rPr lang="en-IN" dirty="0"/>
              <a:t>("No is: ", </a:t>
            </a:r>
            <a:r>
              <a:rPr lang="en-IN" dirty="0" err="1"/>
              <a:t>i_num</a:t>
            </a:r>
            <a:r>
              <a:rPr lang="en-IN" dirty="0" smtClean="0"/>
              <a:t>)</a:t>
            </a:r>
          </a:p>
          <a:p>
            <a:pPr marL="0" indent="0">
              <a:buNone/>
            </a:pPr>
            <a:r>
              <a:rPr lang="en-IN" dirty="0" smtClean="0"/>
              <a:t>except </a:t>
            </a:r>
            <a:r>
              <a:rPr lang="en-IN" dirty="0" err="1"/>
              <a:t>zerodivision</a:t>
            </a:r>
            <a:r>
              <a:rPr lang="en-IN" dirty="0"/>
              <a:t>:    </a:t>
            </a:r>
            <a:endParaRPr lang="en-IN" dirty="0" smtClean="0"/>
          </a:p>
          <a:p>
            <a:pPr marL="0" indent="0">
              <a:buNone/>
            </a:pPr>
            <a:r>
              <a:rPr lang="en-IN" dirty="0"/>
              <a:t>	</a:t>
            </a:r>
            <a:r>
              <a:rPr lang="en-IN" dirty="0" smtClean="0"/>
              <a:t>print</a:t>
            </a:r>
            <a:r>
              <a:rPr lang="en-IN" dirty="0"/>
              <a:t>("Input value is zero, try again!")    </a:t>
            </a:r>
            <a:endParaRPr lang="en-IN" dirty="0" smtClean="0"/>
          </a:p>
          <a:p>
            <a:pPr marL="0" indent="0">
              <a:buNone/>
            </a:pPr>
            <a:r>
              <a:rPr lang="en-IN" dirty="0"/>
              <a:t>	</a:t>
            </a:r>
            <a:r>
              <a:rPr lang="en-IN" dirty="0" smtClean="0"/>
              <a:t>print</a:t>
            </a:r>
            <a:r>
              <a:rPr lang="en-IN" dirty="0"/>
              <a:t>()</a:t>
            </a:r>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199</a:t>
            </a:fld>
            <a:endParaRPr lang="en-US"/>
          </a:p>
        </p:txBody>
      </p:sp>
    </p:spTree>
    <p:extLst>
      <p:ext uri="{BB962C8B-B14F-4D97-AF65-F5344CB8AC3E}">
        <p14:creationId xmlns:p14="http://schemas.microsoft.com/office/powerpoint/2010/main" val="2437842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64994" y="1196174"/>
            <a:ext cx="6625590" cy="3043555"/>
          </a:xfrm>
          <a:prstGeom prst="rect">
            <a:avLst/>
          </a:prstGeom>
        </p:spPr>
        <p:txBody>
          <a:bodyPr vert="horz" wrap="square" lIns="0" tIns="80010" rIns="0" bIns="0" rtlCol="0">
            <a:spAutoFit/>
          </a:bodyPr>
          <a:lstStyle/>
          <a:p>
            <a:pPr marL="12700">
              <a:lnSpc>
                <a:spcPct val="100000"/>
              </a:lnSpc>
              <a:spcBef>
                <a:spcPts val="630"/>
              </a:spcBef>
            </a:pPr>
            <a:r>
              <a:rPr sz="2200" b="1" spc="-190" dirty="0">
                <a:latin typeface="Georgia"/>
                <a:cs typeface="Georgia"/>
              </a:rPr>
              <a:t>Guido </a:t>
            </a:r>
            <a:r>
              <a:rPr sz="2200" b="1" spc="-155" dirty="0">
                <a:latin typeface="Georgia"/>
                <a:cs typeface="Georgia"/>
              </a:rPr>
              <a:t>van</a:t>
            </a:r>
            <a:r>
              <a:rPr sz="2200" b="1" spc="-330" dirty="0">
                <a:latin typeface="Georgia"/>
                <a:cs typeface="Georgia"/>
              </a:rPr>
              <a:t> </a:t>
            </a:r>
            <a:r>
              <a:rPr sz="2200" b="1" spc="-204" dirty="0">
                <a:latin typeface="Georgia"/>
                <a:cs typeface="Georgia"/>
              </a:rPr>
              <a:t>Rossum</a:t>
            </a:r>
            <a:endParaRPr sz="2200">
              <a:latin typeface="Georgia"/>
              <a:cs typeface="Georgia"/>
            </a:endParaRPr>
          </a:p>
          <a:p>
            <a:pPr marL="355600" marR="5080" indent="-342900">
              <a:lnSpc>
                <a:spcPct val="100000"/>
              </a:lnSpc>
              <a:spcBef>
                <a:spcPts val="530"/>
              </a:spcBef>
              <a:buFont typeface="Arial"/>
              <a:buChar char="•"/>
              <a:tabLst>
                <a:tab pos="354965" algn="l"/>
                <a:tab pos="355600" algn="l"/>
              </a:tabLst>
            </a:pPr>
            <a:r>
              <a:rPr sz="2200" spc="-80" dirty="0">
                <a:latin typeface="Georgia"/>
                <a:cs typeface="Georgia"/>
              </a:rPr>
              <a:t>Dutch </a:t>
            </a:r>
            <a:r>
              <a:rPr sz="2200" spc="-45" dirty="0">
                <a:latin typeface="Georgia"/>
                <a:cs typeface="Georgia"/>
              </a:rPr>
              <a:t>programmer </a:t>
            </a:r>
            <a:r>
              <a:rPr sz="2200" spc="-15" dirty="0">
                <a:latin typeface="Georgia"/>
                <a:cs typeface="Georgia"/>
              </a:rPr>
              <a:t>who </a:t>
            </a:r>
            <a:r>
              <a:rPr sz="2200" spc="-25" dirty="0">
                <a:latin typeface="Georgia"/>
                <a:cs typeface="Georgia"/>
              </a:rPr>
              <a:t>is </a:t>
            </a:r>
            <a:r>
              <a:rPr sz="2200" spc="-15" dirty="0">
                <a:latin typeface="Georgia"/>
                <a:cs typeface="Georgia"/>
              </a:rPr>
              <a:t>best </a:t>
            </a:r>
            <a:r>
              <a:rPr sz="2200" spc="-30" dirty="0">
                <a:latin typeface="Georgia"/>
                <a:cs typeface="Georgia"/>
              </a:rPr>
              <a:t>known </a:t>
            </a:r>
            <a:r>
              <a:rPr sz="2200" spc="-20" dirty="0">
                <a:latin typeface="Georgia"/>
                <a:cs typeface="Georgia"/>
              </a:rPr>
              <a:t>as </a:t>
            </a:r>
            <a:r>
              <a:rPr sz="2200" spc="-30" dirty="0">
                <a:latin typeface="Georgia"/>
                <a:cs typeface="Georgia"/>
              </a:rPr>
              <a:t>the </a:t>
            </a:r>
            <a:r>
              <a:rPr sz="2200" spc="-35" dirty="0">
                <a:latin typeface="Georgia"/>
                <a:cs typeface="Georgia"/>
              </a:rPr>
              <a:t>author  </a:t>
            </a:r>
            <a:r>
              <a:rPr sz="2200" spc="-40" dirty="0">
                <a:latin typeface="Georgia"/>
                <a:cs typeface="Georgia"/>
              </a:rPr>
              <a:t>of </a:t>
            </a:r>
            <a:r>
              <a:rPr sz="2200" spc="-30" dirty="0">
                <a:latin typeface="Georgia"/>
                <a:cs typeface="Georgia"/>
              </a:rPr>
              <a:t>the </a:t>
            </a:r>
            <a:r>
              <a:rPr sz="2200" spc="-45" dirty="0">
                <a:latin typeface="Georgia"/>
                <a:cs typeface="Georgia"/>
              </a:rPr>
              <a:t>Python </a:t>
            </a:r>
            <a:r>
              <a:rPr sz="2200" spc="-55" dirty="0">
                <a:latin typeface="Georgia"/>
                <a:cs typeface="Georgia"/>
              </a:rPr>
              <a:t>programming</a:t>
            </a:r>
            <a:r>
              <a:rPr sz="2200" spc="-35" dirty="0">
                <a:latin typeface="Georgia"/>
                <a:cs typeface="Georgia"/>
              </a:rPr>
              <a:t> </a:t>
            </a:r>
            <a:r>
              <a:rPr sz="2200" spc="-55" dirty="0">
                <a:latin typeface="Georgia"/>
                <a:cs typeface="Georgia"/>
              </a:rPr>
              <a:t>language.</a:t>
            </a:r>
            <a:endParaRPr sz="2200">
              <a:latin typeface="Georgia"/>
              <a:cs typeface="Georgia"/>
            </a:endParaRPr>
          </a:p>
          <a:p>
            <a:pPr marL="355600" indent="-342900">
              <a:lnSpc>
                <a:spcPct val="100000"/>
              </a:lnSpc>
              <a:spcBef>
                <a:spcPts val="525"/>
              </a:spcBef>
              <a:buFont typeface="Arial"/>
              <a:buChar char="•"/>
              <a:tabLst>
                <a:tab pos="354965" algn="l"/>
                <a:tab pos="355600" algn="l"/>
              </a:tabLst>
            </a:pPr>
            <a:r>
              <a:rPr sz="2200" spc="-60" dirty="0">
                <a:latin typeface="Georgia"/>
                <a:cs typeface="Georgia"/>
              </a:rPr>
              <a:t>As </a:t>
            </a:r>
            <a:r>
              <a:rPr sz="2200" spc="-40" dirty="0">
                <a:latin typeface="Georgia"/>
                <a:cs typeface="Georgia"/>
              </a:rPr>
              <a:t>of </a:t>
            </a:r>
            <a:r>
              <a:rPr sz="2200" spc="-95" dirty="0">
                <a:latin typeface="Georgia"/>
                <a:cs typeface="Georgia"/>
              </a:rPr>
              <a:t>January </a:t>
            </a:r>
            <a:r>
              <a:rPr sz="2200" spc="-10" dirty="0">
                <a:latin typeface="Georgia"/>
                <a:cs typeface="Georgia"/>
              </a:rPr>
              <a:t>2013, </a:t>
            </a:r>
            <a:r>
              <a:rPr sz="2200" spc="-150" dirty="0">
                <a:latin typeface="Georgia"/>
                <a:cs typeface="Georgia"/>
              </a:rPr>
              <a:t>I </a:t>
            </a:r>
            <a:r>
              <a:rPr sz="2200" spc="-5" dirty="0">
                <a:latin typeface="Georgia"/>
                <a:cs typeface="Georgia"/>
              </a:rPr>
              <a:t>work </a:t>
            </a:r>
            <a:r>
              <a:rPr sz="2200" spc="-35" dirty="0">
                <a:latin typeface="Georgia"/>
                <a:cs typeface="Georgia"/>
              </a:rPr>
              <a:t>for</a:t>
            </a:r>
            <a:r>
              <a:rPr sz="2200" spc="75" dirty="0">
                <a:latin typeface="Georgia"/>
                <a:cs typeface="Georgia"/>
              </a:rPr>
              <a:t> </a:t>
            </a:r>
            <a:r>
              <a:rPr sz="2200" spc="-75" dirty="0">
                <a:latin typeface="Georgia"/>
                <a:cs typeface="Georgia"/>
              </a:rPr>
              <a:t>Dropbox.</a:t>
            </a:r>
            <a:endParaRPr sz="2200">
              <a:latin typeface="Georgia"/>
              <a:cs typeface="Georgia"/>
            </a:endParaRPr>
          </a:p>
          <a:p>
            <a:pPr marL="355600" marR="5080" indent="-342900">
              <a:lnSpc>
                <a:spcPct val="100000"/>
              </a:lnSpc>
              <a:spcBef>
                <a:spcPts val="530"/>
              </a:spcBef>
              <a:buFont typeface="Arial"/>
              <a:buChar char="•"/>
              <a:tabLst>
                <a:tab pos="354965" algn="l"/>
                <a:tab pos="355600" algn="l"/>
                <a:tab pos="1195070" algn="l"/>
                <a:tab pos="2621915" algn="l"/>
                <a:tab pos="3444875" algn="l"/>
                <a:tab pos="3977004" algn="l"/>
                <a:tab pos="5400675" algn="l"/>
                <a:tab pos="6283325" algn="l"/>
              </a:tabLst>
            </a:pPr>
            <a:r>
              <a:rPr sz="2200" spc="-190" dirty="0">
                <a:latin typeface="Georgia"/>
                <a:cs typeface="Georgia"/>
              </a:rPr>
              <a:t>F</a:t>
            </a:r>
            <a:r>
              <a:rPr sz="2200" spc="-30" dirty="0">
                <a:latin typeface="Georgia"/>
                <a:cs typeface="Georgia"/>
              </a:rPr>
              <a:t>r</a:t>
            </a:r>
            <a:r>
              <a:rPr sz="2200" spc="-70" dirty="0">
                <a:latin typeface="Georgia"/>
                <a:cs typeface="Georgia"/>
              </a:rPr>
              <a:t>om</a:t>
            </a:r>
            <a:r>
              <a:rPr sz="2200" dirty="0">
                <a:latin typeface="Georgia"/>
                <a:cs typeface="Georgia"/>
              </a:rPr>
              <a:t>	</a:t>
            </a:r>
            <a:r>
              <a:rPr sz="2200" spc="-190" dirty="0">
                <a:latin typeface="Georgia"/>
                <a:cs typeface="Georgia"/>
              </a:rPr>
              <a:t>D</a:t>
            </a:r>
            <a:r>
              <a:rPr sz="2200" spc="-15" dirty="0">
                <a:latin typeface="Georgia"/>
                <a:cs typeface="Georgia"/>
              </a:rPr>
              <a:t>e</a:t>
            </a:r>
            <a:r>
              <a:rPr sz="2200" spc="-10" dirty="0">
                <a:latin typeface="Georgia"/>
                <a:cs typeface="Georgia"/>
              </a:rPr>
              <a:t>c</a:t>
            </a:r>
            <a:r>
              <a:rPr sz="2200" spc="10" dirty="0">
                <a:latin typeface="Georgia"/>
                <a:cs typeface="Georgia"/>
              </a:rPr>
              <a:t>e</a:t>
            </a:r>
            <a:r>
              <a:rPr sz="2200" spc="-55" dirty="0">
                <a:latin typeface="Georgia"/>
                <a:cs typeface="Georgia"/>
              </a:rPr>
              <a:t>mb</a:t>
            </a:r>
            <a:r>
              <a:rPr sz="2200" spc="-45" dirty="0">
                <a:latin typeface="Georgia"/>
                <a:cs typeface="Georgia"/>
              </a:rPr>
              <a:t>e</a:t>
            </a:r>
            <a:r>
              <a:rPr sz="2200" spc="5" dirty="0">
                <a:latin typeface="Georgia"/>
                <a:cs typeface="Georgia"/>
              </a:rPr>
              <a:t>r</a:t>
            </a:r>
            <a:r>
              <a:rPr sz="2200" dirty="0">
                <a:latin typeface="Georgia"/>
                <a:cs typeface="Georgia"/>
              </a:rPr>
              <a:t>	</a:t>
            </a:r>
            <a:r>
              <a:rPr sz="2200" spc="-65" dirty="0">
                <a:latin typeface="Georgia"/>
                <a:cs typeface="Georgia"/>
              </a:rPr>
              <a:t>200</a:t>
            </a:r>
            <a:r>
              <a:rPr sz="2200" spc="-55" dirty="0">
                <a:latin typeface="Georgia"/>
                <a:cs typeface="Georgia"/>
              </a:rPr>
              <a:t>5</a:t>
            </a:r>
            <a:r>
              <a:rPr sz="2200" dirty="0">
                <a:latin typeface="Georgia"/>
                <a:cs typeface="Georgia"/>
              </a:rPr>
              <a:t>	</a:t>
            </a:r>
            <a:r>
              <a:rPr sz="2200" spc="-35" dirty="0">
                <a:latin typeface="Georgia"/>
                <a:cs typeface="Georgia"/>
              </a:rPr>
              <a:t>ti</a:t>
            </a:r>
            <a:r>
              <a:rPr sz="2200" spc="-25" dirty="0">
                <a:latin typeface="Georgia"/>
                <a:cs typeface="Georgia"/>
              </a:rPr>
              <a:t>l</a:t>
            </a:r>
            <a:r>
              <a:rPr sz="2200" spc="-35" dirty="0">
                <a:latin typeface="Georgia"/>
                <a:cs typeface="Georgia"/>
              </a:rPr>
              <a:t>l</a:t>
            </a:r>
            <a:r>
              <a:rPr sz="2200" dirty="0">
                <a:latin typeface="Georgia"/>
                <a:cs typeface="Georgia"/>
              </a:rPr>
              <a:t>	</a:t>
            </a:r>
            <a:r>
              <a:rPr sz="2200" spc="-114" dirty="0">
                <a:latin typeface="Georgia"/>
                <a:cs typeface="Georgia"/>
              </a:rPr>
              <a:t>D</a:t>
            </a:r>
            <a:r>
              <a:rPr sz="2200" spc="-70" dirty="0">
                <a:latin typeface="Georgia"/>
                <a:cs typeface="Georgia"/>
              </a:rPr>
              <a:t>e</a:t>
            </a:r>
            <a:r>
              <a:rPr sz="2200" spc="-35" dirty="0">
                <a:latin typeface="Georgia"/>
                <a:cs typeface="Georgia"/>
              </a:rPr>
              <a:t>ce</a:t>
            </a:r>
            <a:r>
              <a:rPr sz="2200" spc="-60" dirty="0">
                <a:latin typeface="Georgia"/>
                <a:cs typeface="Georgia"/>
              </a:rPr>
              <a:t>m</a:t>
            </a:r>
            <a:r>
              <a:rPr sz="2200" spc="-15" dirty="0">
                <a:latin typeface="Georgia"/>
                <a:cs typeface="Georgia"/>
              </a:rPr>
              <a:t>be</a:t>
            </a:r>
            <a:r>
              <a:rPr sz="2200" spc="-5" dirty="0">
                <a:latin typeface="Georgia"/>
                <a:cs typeface="Georgia"/>
              </a:rPr>
              <a:t>r</a:t>
            </a:r>
            <a:r>
              <a:rPr sz="2200" dirty="0">
                <a:latin typeface="Georgia"/>
                <a:cs typeface="Georgia"/>
              </a:rPr>
              <a:t>	</a:t>
            </a:r>
            <a:r>
              <a:rPr sz="2200" spc="-75" dirty="0">
                <a:latin typeface="Georgia"/>
                <a:cs typeface="Georgia"/>
              </a:rPr>
              <a:t>2</a:t>
            </a:r>
            <a:r>
              <a:rPr sz="2200" spc="-90" dirty="0">
                <a:latin typeface="Georgia"/>
                <a:cs typeface="Georgia"/>
              </a:rPr>
              <a:t>0</a:t>
            </a:r>
            <a:r>
              <a:rPr sz="2200" spc="275" dirty="0">
                <a:latin typeface="Georgia"/>
                <a:cs typeface="Georgia"/>
              </a:rPr>
              <a:t>1</a:t>
            </a:r>
            <a:r>
              <a:rPr sz="2200" spc="-20" dirty="0">
                <a:latin typeface="Georgia"/>
                <a:cs typeface="Georgia"/>
              </a:rPr>
              <a:t>2</a:t>
            </a:r>
            <a:r>
              <a:rPr sz="2200" spc="-145" dirty="0">
                <a:latin typeface="Georgia"/>
                <a:cs typeface="Georgia"/>
              </a:rPr>
              <a:t>,</a:t>
            </a:r>
            <a:r>
              <a:rPr sz="2200" dirty="0">
                <a:latin typeface="Georgia"/>
                <a:cs typeface="Georgia"/>
              </a:rPr>
              <a:t>	</a:t>
            </a:r>
            <a:r>
              <a:rPr sz="2200" spc="-100" dirty="0">
                <a:latin typeface="Georgia"/>
                <a:cs typeface="Georgia"/>
              </a:rPr>
              <a:t>He  </a:t>
            </a:r>
            <a:r>
              <a:rPr sz="2200" spc="-15" dirty="0">
                <a:latin typeface="Georgia"/>
                <a:cs typeface="Georgia"/>
              </a:rPr>
              <a:t>worked </a:t>
            </a:r>
            <a:r>
              <a:rPr sz="2200" spc="-35" dirty="0">
                <a:latin typeface="Georgia"/>
                <a:cs typeface="Georgia"/>
              </a:rPr>
              <a:t>for</a:t>
            </a:r>
            <a:r>
              <a:rPr sz="2200" spc="-75" dirty="0">
                <a:latin typeface="Georgia"/>
                <a:cs typeface="Georgia"/>
              </a:rPr>
              <a:t> Google.</a:t>
            </a:r>
            <a:endParaRPr sz="2200">
              <a:latin typeface="Georgia"/>
              <a:cs typeface="Georgia"/>
            </a:endParaRPr>
          </a:p>
          <a:p>
            <a:pPr marL="355600" marR="6350" indent="-342900">
              <a:lnSpc>
                <a:spcPct val="100000"/>
              </a:lnSpc>
              <a:spcBef>
                <a:spcPts val="530"/>
              </a:spcBef>
              <a:buFont typeface="Arial"/>
              <a:buChar char="•"/>
              <a:tabLst>
                <a:tab pos="354965" algn="l"/>
                <a:tab pos="355600" algn="l"/>
              </a:tabLst>
            </a:pPr>
            <a:r>
              <a:rPr sz="2200" spc="-140" dirty="0">
                <a:latin typeface="Georgia"/>
                <a:cs typeface="Georgia"/>
              </a:rPr>
              <a:t>He </a:t>
            </a:r>
            <a:r>
              <a:rPr sz="2200" spc="-55" dirty="0">
                <a:latin typeface="Georgia"/>
                <a:cs typeface="Georgia"/>
              </a:rPr>
              <a:t>had </a:t>
            </a:r>
            <a:r>
              <a:rPr sz="2200" spc="-40" dirty="0">
                <a:latin typeface="Georgia"/>
                <a:cs typeface="Georgia"/>
              </a:rPr>
              <a:t>a </a:t>
            </a:r>
            <a:r>
              <a:rPr sz="2200" spc="-25" dirty="0">
                <a:latin typeface="Georgia"/>
                <a:cs typeface="Georgia"/>
              </a:rPr>
              <a:t>deal </a:t>
            </a:r>
            <a:r>
              <a:rPr sz="2200" spc="-5" dirty="0">
                <a:latin typeface="Georgia"/>
                <a:cs typeface="Georgia"/>
              </a:rPr>
              <a:t>where </a:t>
            </a:r>
            <a:r>
              <a:rPr sz="2200" spc="-135" dirty="0">
                <a:latin typeface="Georgia"/>
                <a:cs typeface="Georgia"/>
              </a:rPr>
              <a:t>He </a:t>
            </a:r>
            <a:r>
              <a:rPr sz="2200" spc="-50" dirty="0">
                <a:latin typeface="Georgia"/>
                <a:cs typeface="Georgia"/>
              </a:rPr>
              <a:t>can </a:t>
            </a:r>
            <a:r>
              <a:rPr sz="2200" spc="-30" dirty="0">
                <a:latin typeface="Georgia"/>
                <a:cs typeface="Georgia"/>
              </a:rPr>
              <a:t>spend </a:t>
            </a:r>
            <a:r>
              <a:rPr sz="2200" spc="-40" dirty="0">
                <a:latin typeface="Georgia"/>
                <a:cs typeface="Georgia"/>
              </a:rPr>
              <a:t>up </a:t>
            </a:r>
            <a:r>
              <a:rPr sz="2200" spc="-35" dirty="0">
                <a:latin typeface="Georgia"/>
                <a:cs typeface="Georgia"/>
              </a:rPr>
              <a:t>to </a:t>
            </a:r>
            <a:r>
              <a:rPr sz="2200" spc="20" dirty="0">
                <a:latin typeface="Georgia"/>
                <a:cs typeface="Georgia"/>
              </a:rPr>
              <a:t>50% </a:t>
            </a:r>
            <a:r>
              <a:rPr sz="2200" spc="-40" dirty="0">
                <a:latin typeface="Georgia"/>
                <a:cs typeface="Georgia"/>
              </a:rPr>
              <a:t>of his  </a:t>
            </a:r>
            <a:r>
              <a:rPr sz="2200" spc="-45" dirty="0">
                <a:latin typeface="Georgia"/>
                <a:cs typeface="Georgia"/>
              </a:rPr>
              <a:t>time </a:t>
            </a:r>
            <a:r>
              <a:rPr sz="2200" spc="-50" dirty="0">
                <a:latin typeface="Georgia"/>
                <a:cs typeface="Georgia"/>
              </a:rPr>
              <a:t>on </a:t>
            </a:r>
            <a:r>
              <a:rPr sz="2200" spc="-45" dirty="0">
                <a:latin typeface="Georgia"/>
                <a:cs typeface="Georgia"/>
              </a:rPr>
              <a:t>Python</a:t>
            </a:r>
            <a:r>
              <a:rPr sz="2200" spc="-25" dirty="0">
                <a:latin typeface="Georgia"/>
                <a:cs typeface="Georgia"/>
              </a:rPr>
              <a:t> </a:t>
            </a:r>
            <a:r>
              <a:rPr sz="2200" spc="-55" dirty="0">
                <a:latin typeface="Georgia"/>
                <a:cs typeface="Georgia"/>
              </a:rPr>
              <a:t>Development.</a:t>
            </a:r>
            <a:endParaRPr sz="2200">
              <a:latin typeface="Georgia"/>
              <a:cs typeface="Georgia"/>
            </a:endParaRPr>
          </a:p>
        </p:txBody>
      </p:sp>
      <p:sp>
        <p:nvSpPr>
          <p:cNvPr id="3" name="object 3"/>
          <p:cNvSpPr/>
          <p:nvPr/>
        </p:nvSpPr>
        <p:spPr>
          <a:xfrm>
            <a:off x="0" y="800100"/>
            <a:ext cx="880872" cy="1234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lang="en-US" dirty="0">
              <a:latin typeface="Arial"/>
              <a:cs typeface="Arial"/>
            </a:endParaRPr>
          </a:p>
        </p:txBody>
      </p:sp>
      <p:sp>
        <p:nvSpPr>
          <p:cNvPr id="8" name="object 8"/>
          <p:cNvSpPr txBox="1">
            <a:spLocks noGrp="1"/>
          </p:cNvSpPr>
          <p:nvPr>
            <p:ph type="title"/>
          </p:nvPr>
        </p:nvSpPr>
        <p:spPr>
          <a:xfrm>
            <a:off x="151587" y="406349"/>
            <a:ext cx="213106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0" dirty="0">
                <a:solidFill>
                  <a:srgbClr val="000000"/>
                </a:solidFill>
                <a:latin typeface="Georgia"/>
                <a:cs typeface="Georgia"/>
              </a:rPr>
              <a:t> </a:t>
            </a:r>
            <a:r>
              <a:rPr sz="2400" b="1" spc="-170" dirty="0">
                <a:solidFill>
                  <a:srgbClr val="000000"/>
                </a:solidFill>
                <a:latin typeface="Georgia"/>
                <a:cs typeface="Georgia"/>
              </a:rPr>
              <a:t>History</a:t>
            </a:r>
            <a:endParaRPr sz="2400">
              <a:latin typeface="Georgia"/>
              <a:cs typeface="Georgia"/>
            </a:endParaRPr>
          </a:p>
        </p:txBody>
      </p:sp>
      <p:sp>
        <p:nvSpPr>
          <p:cNvPr id="10" name="Date Placeholder 9"/>
          <p:cNvSpPr>
            <a:spLocks noGrp="1"/>
          </p:cNvSpPr>
          <p:nvPr>
            <p:ph type="dt" sz="half" idx="10"/>
          </p:nvPr>
        </p:nvSpPr>
        <p:spPr/>
        <p:txBody>
          <a:bodyPr/>
          <a:lstStyle/>
          <a:p>
            <a:fld id="{7F2D615C-276E-4DE5-8F9D-016C5C8343E9}" type="datetime1">
              <a:rPr lang="en-US" smtClean="0"/>
              <a:pPr/>
              <a:t>6/28/2022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a:t>
            </a:fld>
            <a:endParaRPr lang="en-US"/>
          </a:p>
        </p:txBody>
      </p:sp>
      <p:sp>
        <p:nvSpPr>
          <p:cNvPr id="9" name="object 9"/>
          <p:cNvSpPr/>
          <p:nvPr/>
        </p:nvSpPr>
        <p:spPr>
          <a:xfrm>
            <a:off x="72720" y="1238250"/>
            <a:ext cx="1984629" cy="264795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397205"/>
            <a:ext cx="2921635" cy="391795"/>
          </a:xfrm>
          <a:prstGeom prst="rect">
            <a:avLst/>
          </a:prstGeom>
        </p:spPr>
        <p:txBody>
          <a:bodyPr vert="horz" wrap="square" lIns="0" tIns="12700" rIns="0" bIns="0" rtlCol="0">
            <a:spAutoFit/>
          </a:bodyPr>
          <a:lstStyle/>
          <a:p>
            <a:pPr marL="12700">
              <a:lnSpc>
                <a:spcPct val="100000"/>
              </a:lnSpc>
              <a:spcBef>
                <a:spcPts val="100"/>
              </a:spcBef>
            </a:pPr>
            <a:r>
              <a:rPr sz="2400" b="1" spc="-210" dirty="0">
                <a:solidFill>
                  <a:srgbClr val="000000"/>
                </a:solidFill>
                <a:latin typeface="Georgia"/>
                <a:cs typeface="Georgia"/>
              </a:rPr>
              <a:t>Comments </a:t>
            </a:r>
            <a:r>
              <a:rPr sz="2400" b="1" spc="-155" dirty="0">
                <a:solidFill>
                  <a:srgbClr val="000000"/>
                </a:solidFill>
                <a:latin typeface="Georgia"/>
                <a:cs typeface="Georgia"/>
              </a:rPr>
              <a:t>in</a:t>
            </a:r>
            <a:r>
              <a:rPr sz="2400" b="1" spc="-30" dirty="0">
                <a:solidFill>
                  <a:srgbClr val="000000"/>
                </a:solidFill>
                <a:latin typeface="Georgia"/>
                <a:cs typeface="Georgia"/>
              </a:rPr>
              <a:t> </a:t>
            </a:r>
            <a:r>
              <a:rPr sz="2400" b="1" spc="-160" dirty="0">
                <a:solidFill>
                  <a:srgbClr val="000000"/>
                </a:solidFill>
                <a:latin typeface="Georgia"/>
                <a:cs typeface="Georgia"/>
              </a:rPr>
              <a:t>Python</a:t>
            </a:r>
            <a:endParaRPr sz="2400">
              <a:latin typeface="Georgia"/>
              <a:cs typeface="Georgia"/>
            </a:endParaRPr>
          </a:p>
        </p:txBody>
      </p:sp>
      <p:sp>
        <p:nvSpPr>
          <p:cNvPr id="5" name="Date Placeholder 4"/>
          <p:cNvSpPr>
            <a:spLocks noGrp="1"/>
          </p:cNvSpPr>
          <p:nvPr>
            <p:ph type="dt" sz="half" idx="10"/>
          </p:nvPr>
        </p:nvSpPr>
        <p:spPr/>
        <p:txBody>
          <a:bodyPr/>
          <a:lstStyle/>
          <a:p>
            <a:fld id="{957F7E69-5FA7-40F7-A630-75842479260A}"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4" name="object 4"/>
          <p:cNvSpPr txBox="1"/>
          <p:nvPr/>
        </p:nvSpPr>
        <p:spPr>
          <a:xfrm>
            <a:off x="535940" y="1625854"/>
            <a:ext cx="7741920" cy="4049395"/>
          </a:xfrm>
          <a:prstGeom prst="rect">
            <a:avLst/>
          </a:prstGeom>
        </p:spPr>
        <p:txBody>
          <a:bodyPr vert="horz" wrap="square" lIns="0" tIns="12065" rIns="0" bIns="0" rtlCol="0">
            <a:spAutoFit/>
          </a:bodyPr>
          <a:lstStyle/>
          <a:p>
            <a:pPr marL="355600" marR="756285" indent="-342900">
              <a:lnSpc>
                <a:spcPct val="100000"/>
              </a:lnSpc>
              <a:spcBef>
                <a:spcPts val="95"/>
              </a:spcBef>
              <a:buFont typeface="Arial"/>
              <a:buChar char="•"/>
              <a:tabLst>
                <a:tab pos="354965" algn="l"/>
                <a:tab pos="355600" algn="l"/>
              </a:tabLst>
            </a:pPr>
            <a:r>
              <a:rPr sz="2200" spc="-110" dirty="0">
                <a:latin typeface="Georgia"/>
                <a:cs typeface="Georgia"/>
              </a:rPr>
              <a:t>A </a:t>
            </a:r>
            <a:r>
              <a:rPr sz="2200" spc="-50" dirty="0">
                <a:latin typeface="Georgia"/>
                <a:cs typeface="Georgia"/>
              </a:rPr>
              <a:t>hash </a:t>
            </a:r>
            <a:r>
              <a:rPr sz="2200" spc="-40" dirty="0">
                <a:latin typeface="Georgia"/>
                <a:cs typeface="Georgia"/>
              </a:rPr>
              <a:t>sign </a:t>
            </a:r>
            <a:r>
              <a:rPr sz="2200" spc="-10" dirty="0">
                <a:latin typeface="Georgia"/>
                <a:cs typeface="Georgia"/>
              </a:rPr>
              <a:t>(#) </a:t>
            </a:r>
            <a:r>
              <a:rPr sz="2200" spc="-40" dirty="0">
                <a:latin typeface="Georgia"/>
                <a:cs typeface="Georgia"/>
              </a:rPr>
              <a:t>that </a:t>
            </a:r>
            <a:r>
              <a:rPr sz="2200" spc="-25" dirty="0">
                <a:latin typeface="Georgia"/>
                <a:cs typeface="Georgia"/>
              </a:rPr>
              <a:t>is </a:t>
            </a:r>
            <a:r>
              <a:rPr sz="2200" spc="-45" dirty="0">
                <a:latin typeface="Georgia"/>
                <a:cs typeface="Georgia"/>
              </a:rPr>
              <a:t>not </a:t>
            </a:r>
            <a:r>
              <a:rPr sz="2200" spc="-35" dirty="0">
                <a:latin typeface="Georgia"/>
                <a:cs typeface="Georgia"/>
              </a:rPr>
              <a:t>inside </a:t>
            </a:r>
            <a:r>
              <a:rPr sz="2200" spc="-40" dirty="0">
                <a:latin typeface="Georgia"/>
                <a:cs typeface="Georgia"/>
              </a:rPr>
              <a:t>a </a:t>
            </a:r>
            <a:r>
              <a:rPr sz="2200" spc="-30" dirty="0">
                <a:latin typeface="Georgia"/>
                <a:cs typeface="Georgia"/>
              </a:rPr>
              <a:t>string </a:t>
            </a:r>
            <a:r>
              <a:rPr sz="2200" spc="-35" dirty="0">
                <a:latin typeface="Georgia"/>
                <a:cs typeface="Georgia"/>
              </a:rPr>
              <a:t>literal begins </a:t>
            </a:r>
            <a:r>
              <a:rPr sz="2200" spc="-40" dirty="0">
                <a:latin typeface="Georgia"/>
                <a:cs typeface="Georgia"/>
              </a:rPr>
              <a:t>a  </a:t>
            </a:r>
            <a:r>
              <a:rPr sz="2200" spc="-65" dirty="0">
                <a:latin typeface="Georgia"/>
                <a:cs typeface="Georgia"/>
              </a:rPr>
              <a:t>comment.</a:t>
            </a:r>
            <a:endParaRPr sz="2200">
              <a:latin typeface="Georgia"/>
              <a:cs typeface="Georgia"/>
            </a:endParaRPr>
          </a:p>
          <a:p>
            <a:pPr marL="355600" marR="5080" indent="-342900">
              <a:lnSpc>
                <a:spcPct val="100000"/>
              </a:lnSpc>
              <a:spcBef>
                <a:spcPts val="530"/>
              </a:spcBef>
              <a:buFont typeface="Arial"/>
              <a:buChar char="•"/>
              <a:tabLst>
                <a:tab pos="354965" algn="l"/>
                <a:tab pos="355600" algn="l"/>
              </a:tabLst>
            </a:pPr>
            <a:r>
              <a:rPr sz="2200" spc="-65" dirty="0">
                <a:latin typeface="Georgia"/>
                <a:cs typeface="Georgia"/>
              </a:rPr>
              <a:t>All </a:t>
            </a:r>
            <a:r>
              <a:rPr sz="2200" spc="-30" dirty="0">
                <a:latin typeface="Georgia"/>
                <a:cs typeface="Georgia"/>
              </a:rPr>
              <a:t>characters after the </a:t>
            </a:r>
            <a:r>
              <a:rPr sz="2200" spc="-60" dirty="0">
                <a:latin typeface="Georgia"/>
                <a:cs typeface="Georgia"/>
              </a:rPr>
              <a:t># and </a:t>
            </a:r>
            <a:r>
              <a:rPr sz="2200" spc="-50" dirty="0">
                <a:latin typeface="Georgia"/>
                <a:cs typeface="Georgia"/>
              </a:rPr>
              <a:t>up </a:t>
            </a:r>
            <a:r>
              <a:rPr sz="2200" spc="-35" dirty="0">
                <a:latin typeface="Georgia"/>
                <a:cs typeface="Georgia"/>
              </a:rPr>
              <a:t>to </a:t>
            </a:r>
            <a:r>
              <a:rPr sz="2200" spc="-30" dirty="0">
                <a:latin typeface="Georgia"/>
                <a:cs typeface="Georgia"/>
              </a:rPr>
              <a:t>the </a:t>
            </a:r>
            <a:r>
              <a:rPr sz="2200" spc="-40" dirty="0">
                <a:latin typeface="Georgia"/>
                <a:cs typeface="Georgia"/>
              </a:rPr>
              <a:t>end of </a:t>
            </a:r>
            <a:r>
              <a:rPr sz="2200" spc="-30" dirty="0">
                <a:latin typeface="Georgia"/>
                <a:cs typeface="Georgia"/>
              </a:rPr>
              <a:t>the </a:t>
            </a:r>
            <a:r>
              <a:rPr sz="2200" spc="-40" dirty="0">
                <a:latin typeface="Georgia"/>
                <a:cs typeface="Georgia"/>
              </a:rPr>
              <a:t>physical line  </a:t>
            </a:r>
            <a:r>
              <a:rPr sz="2200" spc="-25" dirty="0">
                <a:latin typeface="Georgia"/>
                <a:cs typeface="Georgia"/>
              </a:rPr>
              <a:t>are part </a:t>
            </a:r>
            <a:r>
              <a:rPr sz="2200" spc="-40" dirty="0">
                <a:latin typeface="Georgia"/>
                <a:cs typeface="Georgia"/>
              </a:rPr>
              <a:t>of </a:t>
            </a:r>
            <a:r>
              <a:rPr sz="2200" spc="-30" dirty="0">
                <a:latin typeface="Georgia"/>
                <a:cs typeface="Georgia"/>
              </a:rPr>
              <a:t>the </a:t>
            </a:r>
            <a:r>
              <a:rPr sz="2200" spc="-55" dirty="0">
                <a:latin typeface="Georgia"/>
                <a:cs typeface="Georgia"/>
              </a:rPr>
              <a:t>comment </a:t>
            </a:r>
            <a:r>
              <a:rPr sz="2200" spc="-60" dirty="0">
                <a:latin typeface="Georgia"/>
                <a:cs typeface="Georgia"/>
              </a:rPr>
              <a:t>and </a:t>
            </a:r>
            <a:r>
              <a:rPr sz="2200" spc="-30" dirty="0">
                <a:latin typeface="Georgia"/>
                <a:cs typeface="Georgia"/>
              </a:rPr>
              <a:t>the </a:t>
            </a:r>
            <a:r>
              <a:rPr sz="2200" spc="-45" dirty="0">
                <a:latin typeface="Georgia"/>
                <a:cs typeface="Georgia"/>
              </a:rPr>
              <a:t>Python </a:t>
            </a:r>
            <a:r>
              <a:rPr sz="2200" spc="-25" dirty="0">
                <a:latin typeface="Georgia"/>
                <a:cs typeface="Georgia"/>
              </a:rPr>
              <a:t>interpreter </a:t>
            </a:r>
            <a:r>
              <a:rPr sz="2200" spc="-30" dirty="0">
                <a:latin typeface="Georgia"/>
                <a:cs typeface="Georgia"/>
              </a:rPr>
              <a:t>ignores  </a:t>
            </a:r>
            <a:r>
              <a:rPr sz="2200" spc="-75" dirty="0">
                <a:latin typeface="Georgia"/>
                <a:cs typeface="Georgia"/>
              </a:rPr>
              <a:t>them.</a:t>
            </a:r>
            <a:endParaRPr sz="2200">
              <a:latin typeface="Georgia"/>
              <a:cs typeface="Georgia"/>
            </a:endParaRPr>
          </a:p>
          <a:p>
            <a:pPr>
              <a:lnSpc>
                <a:spcPct val="100000"/>
              </a:lnSpc>
              <a:spcBef>
                <a:spcPts val="20"/>
              </a:spcBef>
            </a:pPr>
            <a:endParaRPr sz="3200">
              <a:latin typeface="Times New Roman"/>
              <a:cs typeface="Times New Roman"/>
            </a:endParaRPr>
          </a:p>
          <a:p>
            <a:pPr marL="12700">
              <a:lnSpc>
                <a:spcPct val="100000"/>
              </a:lnSpc>
            </a:pPr>
            <a:r>
              <a:rPr sz="2200" b="1" spc="-145" dirty="0">
                <a:latin typeface="Georgia"/>
                <a:cs typeface="Georgia"/>
              </a:rPr>
              <a:t>Multiple </a:t>
            </a:r>
            <a:r>
              <a:rPr sz="2200" b="1" spc="-150" dirty="0">
                <a:latin typeface="Georgia"/>
                <a:cs typeface="Georgia"/>
              </a:rPr>
              <a:t>Statements </a:t>
            </a:r>
            <a:r>
              <a:rPr sz="2200" b="1" spc="-175" dirty="0">
                <a:latin typeface="Georgia"/>
                <a:cs typeface="Georgia"/>
              </a:rPr>
              <a:t>on </a:t>
            </a:r>
            <a:r>
              <a:rPr sz="2200" b="1" spc="-140" dirty="0">
                <a:latin typeface="Georgia"/>
                <a:cs typeface="Georgia"/>
              </a:rPr>
              <a:t>a </a:t>
            </a:r>
            <a:r>
              <a:rPr sz="2200" b="1" spc="-155" dirty="0">
                <a:latin typeface="Georgia"/>
                <a:cs typeface="Georgia"/>
              </a:rPr>
              <a:t>Single</a:t>
            </a:r>
            <a:r>
              <a:rPr sz="2200" b="1" spc="225" dirty="0">
                <a:latin typeface="Georgia"/>
                <a:cs typeface="Georgia"/>
              </a:rPr>
              <a:t> </a:t>
            </a:r>
            <a:r>
              <a:rPr sz="2200" b="1" spc="-170" dirty="0">
                <a:latin typeface="Georgia"/>
                <a:cs typeface="Georgia"/>
              </a:rPr>
              <a:t>Line</a:t>
            </a:r>
            <a:endParaRPr sz="2200">
              <a:latin typeface="Georgia"/>
              <a:cs typeface="Georgia"/>
            </a:endParaRPr>
          </a:p>
          <a:p>
            <a:pPr marL="12700" marR="151130">
              <a:lnSpc>
                <a:spcPct val="100000"/>
              </a:lnSpc>
              <a:spcBef>
                <a:spcPts val="525"/>
              </a:spcBef>
            </a:pPr>
            <a:r>
              <a:rPr sz="2200" spc="-45" dirty="0">
                <a:latin typeface="Georgia"/>
                <a:cs typeface="Georgia"/>
              </a:rPr>
              <a:t>The </a:t>
            </a:r>
            <a:r>
              <a:rPr sz="2200" spc="-40" dirty="0">
                <a:latin typeface="Georgia"/>
                <a:cs typeface="Georgia"/>
              </a:rPr>
              <a:t>semicolon </a:t>
            </a:r>
            <a:r>
              <a:rPr sz="2200" spc="10" dirty="0">
                <a:latin typeface="Georgia"/>
                <a:cs typeface="Georgia"/>
              </a:rPr>
              <a:t>( </a:t>
            </a:r>
            <a:r>
              <a:rPr sz="2200" spc="-110" dirty="0">
                <a:latin typeface="Georgia"/>
                <a:cs typeface="Georgia"/>
              </a:rPr>
              <a:t>; </a:t>
            </a:r>
            <a:r>
              <a:rPr sz="2200" spc="10" dirty="0">
                <a:latin typeface="Georgia"/>
                <a:cs typeface="Georgia"/>
              </a:rPr>
              <a:t>) </a:t>
            </a:r>
            <a:r>
              <a:rPr sz="2200" spc="-20" dirty="0">
                <a:latin typeface="Georgia"/>
                <a:cs typeface="Georgia"/>
              </a:rPr>
              <a:t>allows </a:t>
            </a:r>
            <a:r>
              <a:rPr sz="2200" spc="-45" dirty="0">
                <a:latin typeface="Georgia"/>
                <a:cs typeface="Georgia"/>
              </a:rPr>
              <a:t>multiple </a:t>
            </a:r>
            <a:r>
              <a:rPr sz="2200" spc="-30" dirty="0">
                <a:latin typeface="Georgia"/>
                <a:cs typeface="Georgia"/>
              </a:rPr>
              <a:t>statements </a:t>
            </a:r>
            <a:r>
              <a:rPr sz="2200" spc="-50" dirty="0">
                <a:latin typeface="Georgia"/>
                <a:cs typeface="Georgia"/>
              </a:rPr>
              <a:t>on </a:t>
            </a:r>
            <a:r>
              <a:rPr sz="2200" spc="-30" dirty="0">
                <a:latin typeface="Georgia"/>
                <a:cs typeface="Georgia"/>
              </a:rPr>
              <a:t>the </a:t>
            </a:r>
            <a:r>
              <a:rPr sz="2200" spc="-35" dirty="0">
                <a:latin typeface="Georgia"/>
                <a:cs typeface="Georgia"/>
              </a:rPr>
              <a:t>single </a:t>
            </a:r>
            <a:r>
              <a:rPr sz="2200" spc="-40" dirty="0">
                <a:latin typeface="Georgia"/>
                <a:cs typeface="Georgia"/>
              </a:rPr>
              <a:t>line  </a:t>
            </a:r>
            <a:r>
              <a:rPr sz="2200" spc="-50" dirty="0">
                <a:latin typeface="Georgia"/>
                <a:cs typeface="Georgia"/>
              </a:rPr>
              <a:t>given </a:t>
            </a:r>
            <a:r>
              <a:rPr sz="2200" spc="-40" dirty="0">
                <a:latin typeface="Georgia"/>
                <a:cs typeface="Georgia"/>
              </a:rPr>
              <a:t>that </a:t>
            </a:r>
            <a:r>
              <a:rPr sz="2200" spc="-30" dirty="0">
                <a:latin typeface="Georgia"/>
                <a:cs typeface="Georgia"/>
              </a:rPr>
              <a:t>neither </a:t>
            </a:r>
            <a:r>
              <a:rPr sz="2200" spc="-35" dirty="0">
                <a:latin typeface="Georgia"/>
                <a:cs typeface="Georgia"/>
              </a:rPr>
              <a:t>statement </a:t>
            </a:r>
            <a:r>
              <a:rPr sz="2200" spc="-15" dirty="0">
                <a:latin typeface="Georgia"/>
                <a:cs typeface="Georgia"/>
              </a:rPr>
              <a:t>starts </a:t>
            </a:r>
            <a:r>
              <a:rPr sz="2200" spc="-40" dirty="0">
                <a:latin typeface="Georgia"/>
                <a:cs typeface="Georgia"/>
              </a:rPr>
              <a:t>a </a:t>
            </a:r>
            <a:r>
              <a:rPr sz="2200" dirty="0">
                <a:latin typeface="Georgia"/>
                <a:cs typeface="Georgia"/>
              </a:rPr>
              <a:t>new </a:t>
            </a:r>
            <a:r>
              <a:rPr sz="2200" spc="-25" dirty="0">
                <a:latin typeface="Georgia"/>
                <a:cs typeface="Georgia"/>
              </a:rPr>
              <a:t>code </a:t>
            </a:r>
            <a:r>
              <a:rPr sz="2200" spc="-50" dirty="0">
                <a:latin typeface="Georgia"/>
                <a:cs typeface="Georgia"/>
              </a:rPr>
              <a:t>block. </a:t>
            </a:r>
            <a:r>
              <a:rPr sz="2200" spc="-80" dirty="0">
                <a:latin typeface="Georgia"/>
                <a:cs typeface="Georgia"/>
              </a:rPr>
              <a:t>Here </a:t>
            </a:r>
            <a:r>
              <a:rPr sz="2200" spc="-25" dirty="0">
                <a:latin typeface="Georgia"/>
                <a:cs typeface="Georgia"/>
              </a:rPr>
              <a:t>is </a:t>
            </a:r>
            <a:r>
              <a:rPr sz="2200" spc="-40" dirty="0">
                <a:latin typeface="Georgia"/>
                <a:cs typeface="Georgia"/>
              </a:rPr>
              <a:t>a  sample snip </a:t>
            </a:r>
            <a:r>
              <a:rPr sz="2200" spc="-45" dirty="0">
                <a:latin typeface="Georgia"/>
                <a:cs typeface="Georgia"/>
              </a:rPr>
              <a:t>using </a:t>
            </a:r>
            <a:r>
              <a:rPr sz="2200" spc="-30" dirty="0">
                <a:latin typeface="Georgia"/>
                <a:cs typeface="Georgia"/>
              </a:rPr>
              <a:t>the</a:t>
            </a:r>
            <a:r>
              <a:rPr sz="2200" spc="-15" dirty="0">
                <a:latin typeface="Georgia"/>
                <a:cs typeface="Georgia"/>
              </a:rPr>
              <a:t> </a:t>
            </a:r>
            <a:r>
              <a:rPr sz="2200" spc="-50" dirty="0">
                <a:latin typeface="Georgia"/>
                <a:cs typeface="Georgia"/>
              </a:rPr>
              <a:t>semicolon.</a:t>
            </a:r>
            <a:endParaRPr sz="2200">
              <a:latin typeface="Georgia"/>
              <a:cs typeface="Georgia"/>
            </a:endParaRPr>
          </a:p>
          <a:p>
            <a:pPr marL="12700">
              <a:lnSpc>
                <a:spcPct val="100000"/>
              </a:lnSpc>
              <a:spcBef>
                <a:spcPts val="530"/>
              </a:spcBef>
            </a:pPr>
            <a:r>
              <a:rPr sz="2200" b="1" spc="-150" dirty="0">
                <a:latin typeface="Georgia"/>
                <a:cs typeface="Georgia"/>
              </a:rPr>
              <a:t>import </a:t>
            </a:r>
            <a:r>
              <a:rPr sz="2200" b="1" spc="-140" dirty="0">
                <a:latin typeface="Georgia"/>
                <a:cs typeface="Georgia"/>
              </a:rPr>
              <a:t>sys; x </a:t>
            </a:r>
            <a:r>
              <a:rPr sz="2200" b="1" spc="-250" dirty="0">
                <a:latin typeface="Georgia"/>
                <a:cs typeface="Georgia"/>
              </a:rPr>
              <a:t>= </a:t>
            </a:r>
            <a:r>
              <a:rPr sz="2200" b="1" spc="-135" dirty="0">
                <a:latin typeface="Georgia"/>
                <a:cs typeface="Georgia"/>
              </a:rPr>
              <a:t>'foo'; sys.stdout.write(x </a:t>
            </a:r>
            <a:r>
              <a:rPr sz="2200" b="1" spc="-250" dirty="0">
                <a:latin typeface="Georgia"/>
                <a:cs typeface="Georgia"/>
              </a:rPr>
              <a:t>+</a:t>
            </a:r>
            <a:r>
              <a:rPr sz="2200" b="1" spc="-170" dirty="0">
                <a:latin typeface="Georgia"/>
                <a:cs typeface="Georgia"/>
              </a:rPr>
              <a:t> </a:t>
            </a:r>
            <a:r>
              <a:rPr sz="2200" b="1" spc="-75" dirty="0">
                <a:latin typeface="Georgia"/>
                <a:cs typeface="Georgia"/>
              </a:rPr>
              <a:t>'\n')</a:t>
            </a:r>
            <a:endParaRPr sz="2200">
              <a:latin typeface="Georgia"/>
              <a:cs typeface="Georgia"/>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028" y="381000"/>
            <a:ext cx="8229600" cy="6176157"/>
          </a:xfrm>
        </p:spPr>
        <p:txBody>
          <a:bodyPr>
            <a:normAutofit fontScale="40000" lnSpcReduction="20000"/>
          </a:bodyPr>
          <a:lstStyle/>
          <a:p>
            <a:pPr marL="0" indent="0">
              <a:buNone/>
            </a:pPr>
            <a:r>
              <a:rPr lang="en-US" sz="4300" dirty="0"/>
              <a:t># class Error is derived from super class Exception</a:t>
            </a:r>
          </a:p>
          <a:p>
            <a:pPr marL="0" indent="0">
              <a:buNone/>
            </a:pPr>
            <a:r>
              <a:rPr lang="en-US" sz="4300" dirty="0"/>
              <a:t>class Error(Exception):</a:t>
            </a:r>
          </a:p>
          <a:p>
            <a:pPr marL="0" indent="0">
              <a:buNone/>
            </a:pPr>
            <a:endParaRPr lang="en-US" sz="4300" dirty="0"/>
          </a:p>
          <a:p>
            <a:pPr marL="0" indent="0">
              <a:buNone/>
            </a:pPr>
            <a:r>
              <a:rPr lang="en-US" sz="4300" dirty="0"/>
              <a:t>	# Error is derived class for Exception, but</a:t>
            </a:r>
          </a:p>
          <a:p>
            <a:pPr marL="0" indent="0">
              <a:buNone/>
            </a:pPr>
            <a:r>
              <a:rPr lang="en-US" sz="4300" dirty="0"/>
              <a:t>	# Base class for exceptions in this module</a:t>
            </a:r>
          </a:p>
          <a:p>
            <a:pPr marL="0" indent="0">
              <a:buNone/>
            </a:pPr>
            <a:r>
              <a:rPr lang="en-US" sz="4300" dirty="0"/>
              <a:t>	pass</a:t>
            </a:r>
          </a:p>
          <a:p>
            <a:pPr marL="0" indent="0">
              <a:buNone/>
            </a:pPr>
            <a:endParaRPr lang="en-US" sz="4300" dirty="0"/>
          </a:p>
          <a:p>
            <a:pPr marL="0" indent="0">
              <a:buNone/>
            </a:pPr>
            <a:r>
              <a:rPr lang="en-US" sz="4300" dirty="0"/>
              <a:t>class </a:t>
            </a:r>
            <a:r>
              <a:rPr lang="en-US" sz="4300" dirty="0" err="1"/>
              <a:t>TransitionError</a:t>
            </a:r>
            <a:r>
              <a:rPr lang="en-US" sz="4300" dirty="0"/>
              <a:t>(Error):</a:t>
            </a:r>
          </a:p>
          <a:p>
            <a:pPr marL="0" indent="0">
              <a:buNone/>
            </a:pPr>
            <a:endParaRPr lang="en-US" sz="4300" dirty="0"/>
          </a:p>
          <a:p>
            <a:pPr marL="0" indent="0">
              <a:buNone/>
            </a:pPr>
            <a:r>
              <a:rPr lang="en-US" sz="4300" dirty="0"/>
              <a:t>	# Raised when an operation attempts a state</a:t>
            </a:r>
          </a:p>
          <a:p>
            <a:pPr marL="0" indent="0">
              <a:buNone/>
            </a:pPr>
            <a:r>
              <a:rPr lang="en-US" sz="4300" dirty="0"/>
              <a:t>	# transition that's not allowed.</a:t>
            </a:r>
          </a:p>
          <a:p>
            <a:pPr marL="0" indent="0">
              <a:buNone/>
            </a:pPr>
            <a:r>
              <a:rPr lang="en-US" sz="4300" dirty="0"/>
              <a:t>	</a:t>
            </a:r>
            <a:r>
              <a:rPr lang="en-US" sz="4300" dirty="0" err="1"/>
              <a:t>def</a:t>
            </a:r>
            <a:r>
              <a:rPr lang="en-US" sz="4300" dirty="0"/>
              <a:t> __</a:t>
            </a:r>
            <a:r>
              <a:rPr lang="en-US" sz="4300" dirty="0" err="1"/>
              <a:t>init</a:t>
            </a:r>
            <a:r>
              <a:rPr lang="en-US" sz="4300" dirty="0"/>
              <a:t>__(self, </a:t>
            </a:r>
            <a:r>
              <a:rPr lang="en-US" sz="4300" dirty="0" err="1"/>
              <a:t>prev</a:t>
            </a:r>
            <a:r>
              <a:rPr lang="en-US" sz="4300" dirty="0"/>
              <a:t>, </a:t>
            </a:r>
            <a:r>
              <a:rPr lang="en-US" sz="4300" dirty="0" err="1"/>
              <a:t>nex</a:t>
            </a:r>
            <a:r>
              <a:rPr lang="en-US" sz="4300" dirty="0"/>
              <a:t>, </a:t>
            </a:r>
            <a:r>
              <a:rPr lang="en-US" sz="4300" dirty="0" err="1"/>
              <a:t>msg</a:t>
            </a:r>
            <a:r>
              <a:rPr lang="en-US" sz="4300" dirty="0"/>
              <a:t>):</a:t>
            </a:r>
          </a:p>
          <a:p>
            <a:pPr marL="0" indent="0">
              <a:buNone/>
            </a:pPr>
            <a:r>
              <a:rPr lang="en-US" sz="4300" dirty="0"/>
              <a:t>		</a:t>
            </a:r>
            <a:r>
              <a:rPr lang="en-US" sz="4300" dirty="0" err="1"/>
              <a:t>self.prev</a:t>
            </a:r>
            <a:r>
              <a:rPr lang="en-US" sz="4300" dirty="0"/>
              <a:t> = </a:t>
            </a:r>
            <a:r>
              <a:rPr lang="en-US" sz="4300" dirty="0" err="1"/>
              <a:t>prev</a:t>
            </a:r>
            <a:endParaRPr lang="en-US" sz="4300" dirty="0"/>
          </a:p>
          <a:p>
            <a:pPr marL="0" indent="0">
              <a:buNone/>
            </a:pPr>
            <a:r>
              <a:rPr lang="en-US" sz="4300" dirty="0"/>
              <a:t>		</a:t>
            </a:r>
            <a:r>
              <a:rPr lang="en-US" sz="4300" dirty="0" err="1"/>
              <a:t>self.next</a:t>
            </a:r>
            <a:r>
              <a:rPr lang="en-US" sz="4300" dirty="0"/>
              <a:t> = </a:t>
            </a:r>
            <a:r>
              <a:rPr lang="en-US" sz="4300" dirty="0" err="1"/>
              <a:t>nex</a:t>
            </a:r>
            <a:endParaRPr lang="en-US" sz="4300" dirty="0"/>
          </a:p>
          <a:p>
            <a:pPr marL="0" indent="0">
              <a:buNone/>
            </a:pPr>
            <a:endParaRPr lang="en-US" sz="4300" dirty="0"/>
          </a:p>
          <a:p>
            <a:pPr marL="0" indent="0">
              <a:buNone/>
            </a:pPr>
            <a:r>
              <a:rPr lang="en-US" sz="4300" dirty="0"/>
              <a:t>		# Error message thrown is saved in </a:t>
            </a:r>
            <a:r>
              <a:rPr lang="en-US" sz="4300" dirty="0" err="1"/>
              <a:t>msg</a:t>
            </a:r>
            <a:endParaRPr lang="en-US" sz="4300" dirty="0"/>
          </a:p>
          <a:p>
            <a:pPr marL="0" indent="0">
              <a:buNone/>
            </a:pPr>
            <a:r>
              <a:rPr lang="en-US" sz="4300" dirty="0"/>
              <a:t>		self.msg = </a:t>
            </a:r>
            <a:r>
              <a:rPr lang="en-US" sz="4300" dirty="0" err="1"/>
              <a:t>msg</a:t>
            </a:r>
            <a:endParaRPr lang="en-US" sz="4300" dirty="0"/>
          </a:p>
          <a:p>
            <a:pPr marL="0" indent="0">
              <a:buNone/>
            </a:pPr>
            <a:r>
              <a:rPr lang="en-US" sz="4300" dirty="0"/>
              <a:t>try:</a:t>
            </a:r>
          </a:p>
          <a:p>
            <a:pPr marL="0" indent="0">
              <a:buNone/>
            </a:pPr>
            <a:r>
              <a:rPr lang="en-US" sz="4300" dirty="0"/>
              <a:t>	raise(</a:t>
            </a:r>
            <a:r>
              <a:rPr lang="en-US" sz="4300" dirty="0" err="1"/>
              <a:t>TransitionError</a:t>
            </a:r>
            <a:r>
              <a:rPr lang="en-US" sz="4300" dirty="0"/>
              <a:t>(2,3*2,"Not Allowed"))</a:t>
            </a:r>
          </a:p>
          <a:p>
            <a:pPr marL="0" indent="0">
              <a:buNone/>
            </a:pPr>
            <a:endParaRPr lang="en-US" sz="4300" dirty="0"/>
          </a:p>
          <a:p>
            <a:pPr marL="0" indent="0">
              <a:buNone/>
            </a:pPr>
            <a:r>
              <a:rPr lang="en-US" sz="4300" dirty="0"/>
              <a:t># Value of Exception is stored in error</a:t>
            </a:r>
          </a:p>
          <a:p>
            <a:pPr marL="0" indent="0">
              <a:buNone/>
            </a:pPr>
            <a:r>
              <a:rPr lang="en-US" sz="4300" dirty="0"/>
              <a:t>except </a:t>
            </a:r>
            <a:r>
              <a:rPr lang="en-US" sz="4300" dirty="0" err="1"/>
              <a:t>TransitionError</a:t>
            </a:r>
            <a:r>
              <a:rPr lang="en-US" sz="4300" dirty="0"/>
              <a:t> as error:</a:t>
            </a:r>
          </a:p>
          <a:p>
            <a:pPr marL="0" indent="0">
              <a:buNone/>
            </a:pPr>
            <a:r>
              <a:rPr lang="en-US" sz="4300" dirty="0"/>
              <a:t>	print('Exception occurred: ',error.msg)</a:t>
            </a:r>
          </a:p>
          <a:p>
            <a:pPr marL="0" indent="0">
              <a:buNone/>
            </a:pP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200</a:t>
            </a:fld>
            <a:endParaRPr lang="en-US"/>
          </a:p>
        </p:txBody>
      </p:sp>
    </p:spTree>
    <p:extLst>
      <p:ext uri="{BB962C8B-B14F-4D97-AF65-F5344CB8AC3E}">
        <p14:creationId xmlns:p14="http://schemas.microsoft.com/office/powerpoint/2010/main" val="98231636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Thread</a:t>
            </a:r>
            <a:endParaRPr lang="en-IN" dirty="0"/>
          </a:p>
        </p:txBody>
      </p:sp>
      <p:sp>
        <p:nvSpPr>
          <p:cNvPr id="3" name="Content Placeholder 2"/>
          <p:cNvSpPr>
            <a:spLocks noGrp="1"/>
          </p:cNvSpPr>
          <p:nvPr>
            <p:ph idx="1"/>
          </p:nvPr>
        </p:nvSpPr>
        <p:spPr/>
        <p:txBody>
          <a:bodyPr>
            <a:normAutofit/>
          </a:bodyPr>
          <a:lstStyle/>
          <a:p>
            <a:pPr fontAlgn="base"/>
            <a:r>
              <a:rPr lang="en-US" dirty="0" smtClean="0"/>
              <a:t>In </a:t>
            </a:r>
            <a:r>
              <a:rPr lang="en-US" dirty="0"/>
              <a:t>computing, a </a:t>
            </a:r>
            <a:r>
              <a:rPr lang="en-US" b="1" dirty="0"/>
              <a:t>process</a:t>
            </a:r>
            <a:r>
              <a:rPr lang="en-US" dirty="0"/>
              <a:t> is an instance of a computer program that is being executed. Any process has 3 basic components:</a:t>
            </a:r>
          </a:p>
          <a:p>
            <a:pPr lvl="1" fontAlgn="base"/>
            <a:r>
              <a:rPr lang="en-US" dirty="0" smtClean="0"/>
              <a:t>An </a:t>
            </a:r>
            <a:r>
              <a:rPr lang="en-US" dirty="0"/>
              <a:t>executable program.</a:t>
            </a:r>
          </a:p>
          <a:p>
            <a:pPr lvl="1" fontAlgn="base"/>
            <a:r>
              <a:rPr lang="en-US" dirty="0"/>
              <a:t>The associated data needed by the program (variables, work space, buffers, etc.)</a:t>
            </a:r>
          </a:p>
          <a:p>
            <a:pPr lvl="1" fontAlgn="base"/>
            <a:r>
              <a:rPr lang="en-US" dirty="0"/>
              <a:t>The execution context of the program (State of process)</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201</a:t>
            </a:fld>
            <a:endParaRPr lang="en-US"/>
          </a:p>
        </p:txBody>
      </p:sp>
    </p:spTree>
    <p:extLst>
      <p:ext uri="{BB962C8B-B14F-4D97-AF65-F5344CB8AC3E}">
        <p14:creationId xmlns:p14="http://schemas.microsoft.com/office/powerpoint/2010/main" val="87757989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fontAlgn="base"/>
            <a:r>
              <a:rPr lang="en-US" dirty="0"/>
              <a:t>A </a:t>
            </a:r>
            <a:r>
              <a:rPr lang="en-US" b="1" dirty="0"/>
              <a:t>thread</a:t>
            </a:r>
            <a:r>
              <a:rPr lang="en-US" dirty="0"/>
              <a:t> is an entity within a process that can be scheduled for execution. Also, it is the smallest unit of processing that can be performed in an OS (Operating System).</a:t>
            </a:r>
          </a:p>
          <a:p>
            <a:pPr fontAlgn="base"/>
            <a:r>
              <a:rPr lang="en-US" dirty="0"/>
              <a:t>In simple words, a </a:t>
            </a:r>
            <a:r>
              <a:rPr lang="en-US" b="1" dirty="0"/>
              <a:t>thread</a:t>
            </a:r>
            <a:r>
              <a:rPr lang="en-US" dirty="0"/>
              <a:t> is a sequence of such instructions within a program that can be executed independently of other code. For simplicity, you can assume that a thread is simply a subset of a process!</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202</a:t>
            </a:fld>
            <a:endParaRPr lang="en-US"/>
          </a:p>
        </p:txBody>
      </p:sp>
    </p:spTree>
    <p:extLst>
      <p:ext uri="{BB962C8B-B14F-4D97-AF65-F5344CB8AC3E}">
        <p14:creationId xmlns:p14="http://schemas.microsoft.com/office/powerpoint/2010/main" val="242877186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thread contains all this information in a </a:t>
            </a:r>
            <a:r>
              <a:rPr lang="en-US" b="1" dirty="0"/>
              <a:t>Thread Control Block (TCB)</a:t>
            </a:r>
            <a:r>
              <a:rPr lang="en-US" dirty="0"/>
              <a:t>:</a:t>
            </a:r>
            <a:endParaRPr lang="en-IN"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fontAlgn="base"/>
            <a:r>
              <a:rPr lang="en-US" b="1" dirty="0"/>
              <a:t>Thread Identifier:</a:t>
            </a:r>
            <a:r>
              <a:rPr lang="en-US" dirty="0"/>
              <a:t> Unique id (TID) is assigned to every new thread</a:t>
            </a:r>
          </a:p>
          <a:p>
            <a:pPr fontAlgn="base"/>
            <a:r>
              <a:rPr lang="en-US" b="1" dirty="0"/>
              <a:t>Stack pointer:</a:t>
            </a:r>
            <a:r>
              <a:rPr lang="en-US" dirty="0"/>
              <a:t> Points to thread’s stack in the process. Stack contains the local variables under thread’s scope.</a:t>
            </a:r>
          </a:p>
          <a:p>
            <a:pPr fontAlgn="base"/>
            <a:r>
              <a:rPr lang="en-US" b="1" dirty="0"/>
              <a:t>Program counter:</a:t>
            </a:r>
            <a:r>
              <a:rPr lang="en-US" dirty="0"/>
              <a:t> a register which stores the address of the instruction currently being executed by thread.</a:t>
            </a:r>
          </a:p>
          <a:p>
            <a:pPr fontAlgn="base"/>
            <a:r>
              <a:rPr lang="en-US" b="1" dirty="0"/>
              <a:t>Thread state:</a:t>
            </a:r>
            <a:r>
              <a:rPr lang="en-US" dirty="0"/>
              <a:t> can be running, ready, waiting, start or done.</a:t>
            </a:r>
          </a:p>
          <a:p>
            <a:pPr fontAlgn="base"/>
            <a:r>
              <a:rPr lang="en-US" b="1" dirty="0"/>
              <a:t>Thread’s register set:</a:t>
            </a:r>
            <a:r>
              <a:rPr lang="en-US" dirty="0"/>
              <a:t> registers assigned to thread for computations.</a:t>
            </a:r>
          </a:p>
          <a:p>
            <a:pPr fontAlgn="base"/>
            <a:r>
              <a:rPr lang="en-US" b="1" dirty="0"/>
              <a:t>Parent process Pointer:</a:t>
            </a:r>
            <a:r>
              <a:rPr lang="en-US" dirty="0"/>
              <a:t> A pointer to the Process control block (PCB) of the process that the thread lives on</a:t>
            </a:r>
            <a:r>
              <a:rPr lang="en-US" dirty="0" smtClean="0"/>
              <a:t>.</a:t>
            </a:r>
            <a:endParaRPr lang="en-US"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203</a:t>
            </a:fld>
            <a:endParaRPr lang="en-US"/>
          </a:p>
        </p:txBody>
      </p:sp>
    </p:spTree>
    <p:extLst>
      <p:ext uri="{BB962C8B-B14F-4D97-AF65-F5344CB8AC3E}">
        <p14:creationId xmlns:p14="http://schemas.microsoft.com/office/powerpoint/2010/main" val="138541442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Multithreading</a:t>
            </a:r>
            <a:endParaRPr lang="en-IN" dirty="0"/>
          </a:p>
        </p:txBody>
      </p:sp>
      <p:sp>
        <p:nvSpPr>
          <p:cNvPr id="3" name="Content Placeholder 2"/>
          <p:cNvSpPr>
            <a:spLocks noGrp="1"/>
          </p:cNvSpPr>
          <p:nvPr>
            <p:ph idx="1"/>
          </p:nvPr>
        </p:nvSpPr>
        <p:spPr/>
        <p:txBody>
          <a:bodyPr/>
          <a:lstStyle/>
          <a:p>
            <a:pPr fontAlgn="base"/>
            <a:r>
              <a:rPr lang="en-US" dirty="0" smtClean="0"/>
              <a:t>Multiple </a:t>
            </a:r>
            <a:r>
              <a:rPr lang="en-US" dirty="0"/>
              <a:t>threads can exist within one process where:</a:t>
            </a:r>
          </a:p>
          <a:p>
            <a:pPr fontAlgn="base"/>
            <a:r>
              <a:rPr lang="en-US" dirty="0"/>
              <a:t>Each thread contains its own </a:t>
            </a:r>
            <a:r>
              <a:rPr lang="en-US" b="1" dirty="0"/>
              <a:t>register set</a:t>
            </a:r>
            <a:r>
              <a:rPr lang="en-US" dirty="0"/>
              <a:t> and </a:t>
            </a:r>
            <a:r>
              <a:rPr lang="en-US" b="1" dirty="0"/>
              <a:t>local variables (stored in stack)</a:t>
            </a:r>
            <a:r>
              <a:rPr lang="en-US" dirty="0"/>
              <a:t>.</a:t>
            </a:r>
          </a:p>
          <a:p>
            <a:pPr fontAlgn="base"/>
            <a:r>
              <a:rPr lang="en-US" dirty="0"/>
              <a:t>All thread of a process share </a:t>
            </a:r>
            <a:r>
              <a:rPr lang="en-US" b="1" dirty="0"/>
              <a:t>global variables (stored in heap)</a:t>
            </a:r>
            <a:r>
              <a:rPr lang="en-US" dirty="0"/>
              <a:t> and the </a:t>
            </a:r>
            <a:r>
              <a:rPr lang="en-US" b="1" dirty="0"/>
              <a:t>program code</a:t>
            </a:r>
            <a:r>
              <a:rPr lang="en-US" dirty="0"/>
              <a:t>.</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204</a:t>
            </a:fld>
            <a:endParaRPr lang="en-US"/>
          </a:p>
        </p:txBody>
      </p:sp>
    </p:spTree>
    <p:extLst>
      <p:ext uri="{BB962C8B-B14F-4D97-AF65-F5344CB8AC3E}">
        <p14:creationId xmlns:p14="http://schemas.microsoft.com/office/powerpoint/2010/main" val="181689944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205</a:t>
            </a:fld>
            <a:endParaRPr lang="en-US"/>
          </a:p>
        </p:txBody>
      </p:sp>
      <p:pic>
        <p:nvPicPr>
          <p:cNvPr id="6" name="Picture 5"/>
          <p:cNvPicPr>
            <a:picLocks noChangeAspect="1"/>
          </p:cNvPicPr>
          <p:nvPr/>
        </p:nvPicPr>
        <p:blipFill>
          <a:blip r:embed="rId2"/>
          <a:stretch>
            <a:fillRect/>
          </a:stretch>
        </p:blipFill>
        <p:spPr>
          <a:xfrm>
            <a:off x="457199" y="239220"/>
            <a:ext cx="8341990" cy="5780580"/>
          </a:xfrm>
          <a:prstGeom prst="rect">
            <a:avLst/>
          </a:prstGeom>
        </p:spPr>
      </p:pic>
    </p:spTree>
    <p:extLst>
      <p:ext uri="{BB962C8B-B14F-4D97-AF65-F5344CB8AC3E}">
        <p14:creationId xmlns:p14="http://schemas.microsoft.com/office/powerpoint/2010/main" val="35598140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err="1" smtClean="0"/>
              <a:t>Eg</a:t>
            </a:r>
            <a:endParaRPr lang="en-IN" dirty="0"/>
          </a:p>
        </p:txBody>
      </p:sp>
      <p:sp>
        <p:nvSpPr>
          <p:cNvPr id="3" name="Content Placeholder 2"/>
          <p:cNvSpPr>
            <a:spLocks noGrp="1"/>
          </p:cNvSpPr>
          <p:nvPr>
            <p:ph idx="1"/>
          </p:nvPr>
        </p:nvSpPr>
        <p:spPr>
          <a:xfrm>
            <a:off x="457200" y="609600"/>
            <a:ext cx="8229600" cy="5516563"/>
          </a:xfrm>
        </p:spPr>
        <p:txBody>
          <a:bodyPr>
            <a:normAutofit fontScale="40000" lnSpcReduction="20000"/>
          </a:bodyPr>
          <a:lstStyle/>
          <a:p>
            <a:pPr marL="0" lvl="0" indent="0" eaLnBrk="0" fontAlgn="base" hangingPunct="0">
              <a:spcBef>
                <a:spcPct val="0"/>
              </a:spcBef>
              <a:spcAft>
                <a:spcPct val="0"/>
              </a:spcAft>
              <a:buNone/>
            </a:pPr>
            <a:r>
              <a:rPr lang="en-US" altLang="en-US" b="1" dirty="0">
                <a:latin typeface="Consolas" panose="020B0609020204030204" pitchFamily="49" charset="0"/>
              </a:rPr>
              <a:t>import</a:t>
            </a:r>
            <a:r>
              <a:rPr lang="en-US" altLang="en-US" sz="1800" dirty="0">
                <a:latin typeface="Consolas" panose="020B0609020204030204" pitchFamily="49" charset="0"/>
              </a:rPr>
              <a:t> </a:t>
            </a:r>
            <a:r>
              <a:rPr lang="en-US" altLang="en-US" dirty="0">
                <a:latin typeface="Consolas" panose="020B0609020204030204" pitchFamily="49" charset="0"/>
              </a:rPr>
              <a:t>threading</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err="1">
                <a:latin typeface="Consolas" panose="020B0609020204030204" pitchFamily="49" charset="0"/>
              </a:rPr>
              <a:t>print_cube</a:t>
            </a:r>
            <a:r>
              <a:rPr lang="en-US" altLang="en-US" dirty="0">
                <a:latin typeface="Consolas" panose="020B0609020204030204" pitchFamily="49" charset="0"/>
              </a:rPr>
              <a:t>(</a:t>
            </a:r>
            <a:r>
              <a:rPr lang="en-US" altLang="en-US" dirty="0" err="1">
                <a:latin typeface="Consolas" panose="020B0609020204030204" pitchFamily="49" charset="0"/>
              </a:rPr>
              <a:t>num</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function to print cube of given </a:t>
            </a:r>
            <a:r>
              <a:rPr lang="en-US" altLang="en-US" dirty="0" err="1">
                <a:latin typeface="Consolas" panose="020B0609020204030204" pitchFamily="49" charset="0"/>
              </a:rPr>
              <a:t>num</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a:t>
            </a:r>
            <a:r>
              <a:rPr lang="en-US" altLang="en-US" dirty="0" smtClean="0">
                <a:latin typeface="Consolas" panose="020B0609020204030204" pitchFamily="49" charset="0"/>
              </a:rPr>
              <a:t>Cube:”, </a:t>
            </a:r>
            <a:r>
              <a:rPr lang="en-US" altLang="en-US" dirty="0" err="1" smtClean="0">
                <a:latin typeface="Consolas" panose="020B0609020204030204" pitchFamily="49" charset="0"/>
              </a:rPr>
              <a:t>num</a:t>
            </a:r>
            <a:r>
              <a:rPr lang="en-US" altLang="en-US" dirty="0" smtClean="0">
                <a:latin typeface="Consolas" panose="020B0609020204030204" pitchFamily="49" charset="0"/>
              </a:rPr>
              <a:t>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err="1">
                <a:latin typeface="Consolas" panose="020B0609020204030204" pitchFamily="49" charset="0"/>
              </a:rPr>
              <a:t>num</a:t>
            </a:r>
            <a:r>
              <a:rPr lang="en-US" altLang="en-US" dirty="0">
                <a:latin typeface="Consolas" panose="020B0609020204030204" pitchFamily="49" charset="0"/>
              </a:rPr>
              <a:t>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err="1">
                <a:latin typeface="Consolas" panose="020B0609020204030204" pitchFamily="49" charset="0"/>
              </a:rPr>
              <a:t>num</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err="1">
                <a:latin typeface="Consolas" panose="020B0609020204030204" pitchFamily="49" charset="0"/>
              </a:rPr>
              <a:t>print_square</a:t>
            </a:r>
            <a:r>
              <a:rPr lang="en-US" altLang="en-US" dirty="0">
                <a:latin typeface="Consolas" panose="020B0609020204030204" pitchFamily="49" charset="0"/>
              </a:rPr>
              <a:t>(</a:t>
            </a:r>
            <a:r>
              <a:rPr lang="en-US" altLang="en-US" dirty="0" err="1">
                <a:latin typeface="Consolas" panose="020B0609020204030204" pitchFamily="49" charset="0"/>
              </a:rPr>
              <a:t>num</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function to print square of given </a:t>
            </a:r>
            <a:r>
              <a:rPr lang="en-US" altLang="en-US" dirty="0" err="1">
                <a:latin typeface="Consolas" panose="020B0609020204030204" pitchFamily="49" charset="0"/>
              </a:rPr>
              <a:t>num</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a:t>
            </a:r>
            <a:r>
              <a:rPr lang="en-US" altLang="en-US" dirty="0" smtClean="0">
                <a:latin typeface="Consolas" panose="020B0609020204030204" pitchFamily="49" charset="0"/>
              </a:rPr>
              <a:t>Square:”, format(</a:t>
            </a:r>
            <a:r>
              <a:rPr lang="en-US" altLang="en-US" dirty="0" err="1" smtClean="0">
                <a:latin typeface="Consolas" panose="020B0609020204030204" pitchFamily="49" charset="0"/>
              </a:rPr>
              <a:t>num</a:t>
            </a:r>
            <a:r>
              <a:rPr lang="en-US" altLang="en-US" dirty="0" smtClean="0">
                <a:latin typeface="Consolas" panose="020B0609020204030204" pitchFamily="49" charset="0"/>
              </a:rPr>
              <a:t>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err="1">
                <a:latin typeface="Consolas" panose="020B0609020204030204" pitchFamily="49" charset="0"/>
              </a:rPr>
              <a:t>num</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a:latin typeface="Consolas" panose="020B0609020204030204" pitchFamily="49" charset="0"/>
              </a:rPr>
              <a:t>if</a:t>
            </a:r>
            <a:r>
              <a:rPr lang="en-US" altLang="en-US" sz="1800" dirty="0">
                <a:latin typeface="Consolas" panose="020B0609020204030204" pitchFamily="49" charset="0"/>
              </a:rPr>
              <a:t> </a:t>
            </a:r>
            <a:r>
              <a:rPr lang="en-US" altLang="en-US" dirty="0">
                <a:latin typeface="Consolas" panose="020B0609020204030204" pitchFamily="49" charset="0"/>
              </a:rPr>
              <a:t>__name__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"__main__":</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 creating thread</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t1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err="1">
                <a:latin typeface="Consolas" panose="020B0609020204030204" pitchFamily="49" charset="0"/>
              </a:rPr>
              <a:t>threading.Thread</a:t>
            </a:r>
            <a:r>
              <a:rPr lang="en-US" altLang="en-US" dirty="0">
                <a:latin typeface="Consolas" panose="020B0609020204030204" pitchFamily="49" charset="0"/>
              </a:rPr>
              <a:t>(target</a:t>
            </a:r>
            <a:r>
              <a:rPr lang="en-US" altLang="en-US" b="1" dirty="0">
                <a:latin typeface="Consolas" panose="020B0609020204030204" pitchFamily="49" charset="0"/>
              </a:rPr>
              <a:t>=</a:t>
            </a:r>
            <a:r>
              <a:rPr lang="en-US" altLang="en-US" dirty="0" err="1">
                <a:latin typeface="Consolas" panose="020B0609020204030204" pitchFamily="49" charset="0"/>
              </a:rPr>
              <a:t>print_square</a:t>
            </a:r>
            <a:r>
              <a:rPr lang="en-US" altLang="en-US" dirty="0">
                <a:latin typeface="Consolas" panose="020B0609020204030204" pitchFamily="49" charset="0"/>
              </a:rPr>
              <a:t>, </a:t>
            </a:r>
            <a:r>
              <a:rPr lang="en-US" altLang="en-US" dirty="0" err="1">
                <a:latin typeface="Consolas" panose="020B0609020204030204" pitchFamily="49" charset="0"/>
              </a:rPr>
              <a:t>args</a:t>
            </a:r>
            <a:r>
              <a:rPr lang="en-US" altLang="en-US" b="1" dirty="0">
                <a:latin typeface="Consolas" panose="020B0609020204030204" pitchFamily="49" charset="0"/>
              </a:rPr>
              <a:t>=</a:t>
            </a:r>
            <a:r>
              <a:rPr lang="en-US" altLang="en-US" dirty="0">
                <a:latin typeface="Consolas" panose="020B0609020204030204" pitchFamily="49" charset="0"/>
              </a:rPr>
              <a:t>(10,))</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t2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err="1">
                <a:latin typeface="Consolas" panose="020B0609020204030204" pitchFamily="49" charset="0"/>
              </a:rPr>
              <a:t>threading.Thread</a:t>
            </a:r>
            <a:r>
              <a:rPr lang="en-US" altLang="en-US" dirty="0">
                <a:latin typeface="Consolas" panose="020B0609020204030204" pitchFamily="49" charset="0"/>
              </a:rPr>
              <a:t>(target</a:t>
            </a:r>
            <a:r>
              <a:rPr lang="en-US" altLang="en-US" b="1" dirty="0">
                <a:latin typeface="Consolas" panose="020B0609020204030204" pitchFamily="49" charset="0"/>
              </a:rPr>
              <a:t>=</a:t>
            </a:r>
            <a:r>
              <a:rPr lang="en-US" altLang="en-US" dirty="0" err="1">
                <a:latin typeface="Consolas" panose="020B0609020204030204" pitchFamily="49" charset="0"/>
              </a:rPr>
              <a:t>print_cube</a:t>
            </a:r>
            <a:r>
              <a:rPr lang="en-US" altLang="en-US" dirty="0">
                <a:latin typeface="Consolas" panose="020B0609020204030204" pitchFamily="49" charset="0"/>
              </a:rPr>
              <a:t>, </a:t>
            </a:r>
            <a:r>
              <a:rPr lang="en-US" altLang="en-US" dirty="0" err="1">
                <a:latin typeface="Consolas" panose="020B0609020204030204" pitchFamily="49" charset="0"/>
              </a:rPr>
              <a:t>args</a:t>
            </a:r>
            <a:r>
              <a:rPr lang="en-US" altLang="en-US" b="1" dirty="0">
                <a:latin typeface="Consolas" panose="020B0609020204030204" pitchFamily="49" charset="0"/>
              </a:rPr>
              <a:t>=</a:t>
            </a:r>
            <a:r>
              <a:rPr lang="en-US" altLang="en-US" dirty="0">
                <a:latin typeface="Consolas" panose="020B0609020204030204" pitchFamily="49" charset="0"/>
              </a:rPr>
              <a:t>(10,))</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starting thread 1</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t1.start()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 starting thread 2</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t2.start()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wait until thread 1 is completely executed</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t1.join()</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 wait until thread 2 is completely executed</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t2.join()</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both threads completely executed</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print("Done!")</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206</a:t>
            </a:fld>
            <a:endParaRPr lang="en-US"/>
          </a:p>
        </p:txBody>
      </p:sp>
    </p:spTree>
    <p:extLst>
      <p:ext uri="{BB962C8B-B14F-4D97-AF65-F5344CB8AC3E}">
        <p14:creationId xmlns:p14="http://schemas.microsoft.com/office/powerpoint/2010/main" val="66818905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endParaRPr lang="en-IN" dirty="0"/>
          </a:p>
        </p:txBody>
      </p:sp>
      <p:sp>
        <p:nvSpPr>
          <p:cNvPr id="3" name="Content Placeholder 2"/>
          <p:cNvSpPr>
            <a:spLocks noGrp="1"/>
          </p:cNvSpPr>
          <p:nvPr>
            <p:ph idx="1"/>
          </p:nvPr>
        </p:nvSpPr>
        <p:spPr/>
        <p:txBody>
          <a:bodyPr>
            <a:normAutofit fontScale="77500" lnSpcReduction="20000"/>
          </a:bodyPr>
          <a:lstStyle/>
          <a:p>
            <a:pPr marL="0" lvl="0" indent="0" eaLnBrk="0" fontAlgn="base" hangingPunct="0">
              <a:spcBef>
                <a:spcPct val="0"/>
              </a:spcBef>
              <a:spcAft>
                <a:spcPct val="0"/>
              </a:spcAft>
              <a:buNone/>
            </a:pPr>
            <a:r>
              <a:rPr lang="en-US" altLang="en-US" b="1" dirty="0">
                <a:latin typeface="Consolas" panose="020B0609020204030204" pitchFamily="49" charset="0"/>
              </a:rPr>
              <a:t>import</a:t>
            </a:r>
            <a:r>
              <a:rPr lang="en-US" altLang="en-US" sz="1800" dirty="0">
                <a:latin typeface="Consolas" panose="020B0609020204030204" pitchFamily="49" charset="0"/>
              </a:rPr>
              <a:t> </a:t>
            </a:r>
            <a:r>
              <a:rPr lang="en-US" altLang="en-US" dirty="0">
                <a:latin typeface="Consolas" panose="020B0609020204030204" pitchFamily="49" charset="0"/>
              </a:rPr>
              <a:t>threading</a:t>
            </a:r>
            <a:endParaRPr lang="en-US" altLang="en-US" sz="1800" dirty="0"/>
          </a:p>
          <a:p>
            <a:pPr marL="0" lvl="0" indent="0" eaLnBrk="0" fontAlgn="base" hangingPunct="0">
              <a:spcBef>
                <a:spcPct val="0"/>
              </a:spcBef>
              <a:spcAft>
                <a:spcPct val="0"/>
              </a:spcAft>
              <a:buNone/>
            </a:pPr>
            <a:r>
              <a:rPr lang="en-US" altLang="en-US" b="1" dirty="0">
                <a:latin typeface="Consolas" panose="020B0609020204030204" pitchFamily="49" charset="0"/>
              </a:rPr>
              <a:t>import</a:t>
            </a:r>
            <a:r>
              <a:rPr lang="en-US" altLang="en-US" sz="1800" dirty="0">
                <a:latin typeface="Consolas" panose="020B0609020204030204" pitchFamily="49" charset="0"/>
              </a:rPr>
              <a:t> </a:t>
            </a:r>
            <a:r>
              <a:rPr lang="en-US" altLang="en-US" dirty="0" err="1">
                <a:latin typeface="Consolas" panose="020B0609020204030204" pitchFamily="49" charset="0"/>
              </a:rPr>
              <a:t>os</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a:latin typeface="Consolas" panose="020B0609020204030204" pitchFamily="49" charset="0"/>
              </a:rPr>
              <a:t>task1():</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("Task 1 assigned to thread: </a:t>
            </a:r>
            <a:r>
              <a:rPr lang="en-US" altLang="en-US" dirty="0" smtClean="0">
                <a:latin typeface="Consolas" panose="020B0609020204030204" pitchFamily="49" charset="0"/>
              </a:rPr>
              <a:t>“,(</a:t>
            </a:r>
            <a:r>
              <a:rPr lang="en-US" altLang="en-US" dirty="0" err="1" smtClean="0">
                <a:latin typeface="Consolas" panose="020B0609020204030204" pitchFamily="49" charset="0"/>
              </a:rPr>
              <a:t>threading.current_thread</a:t>
            </a:r>
            <a:r>
              <a:rPr lang="en-US" altLang="en-US" dirty="0">
                <a:latin typeface="Consolas" panose="020B0609020204030204" pitchFamily="49" charset="0"/>
              </a:rPr>
              <a:t>().name))</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("ID of process running task 1: </a:t>
            </a:r>
            <a:r>
              <a:rPr lang="en-US" altLang="en-US" dirty="0" smtClean="0">
                <a:latin typeface="Consolas" panose="020B0609020204030204" pitchFamily="49" charset="0"/>
              </a:rPr>
              <a:t>“, (</a:t>
            </a:r>
            <a:r>
              <a:rPr lang="en-US" altLang="en-US" dirty="0" err="1" smtClean="0">
                <a:latin typeface="Consolas" panose="020B0609020204030204" pitchFamily="49" charset="0"/>
              </a:rPr>
              <a:t>os.getpid</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a:latin typeface="Consolas" panose="020B0609020204030204" pitchFamily="49" charset="0"/>
              </a:rPr>
              <a:t>task2():</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("Task 2 assigned to thread: </a:t>
            </a:r>
            <a:r>
              <a:rPr lang="en-US" altLang="en-US" dirty="0" smtClean="0">
                <a:latin typeface="Consolas" panose="020B0609020204030204" pitchFamily="49" charset="0"/>
              </a:rPr>
              <a:t>“,(</a:t>
            </a:r>
            <a:r>
              <a:rPr lang="en-US" altLang="en-US" dirty="0" err="1" smtClean="0">
                <a:latin typeface="Consolas" panose="020B0609020204030204" pitchFamily="49" charset="0"/>
              </a:rPr>
              <a:t>threading.current_thread</a:t>
            </a:r>
            <a:r>
              <a:rPr lang="en-US" altLang="en-US" dirty="0">
                <a:latin typeface="Consolas" panose="020B0609020204030204" pitchFamily="49" charset="0"/>
              </a:rPr>
              <a:t>().name))</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print("ID of process running task 2: </a:t>
            </a:r>
            <a:r>
              <a:rPr lang="en-US" altLang="en-US" dirty="0" smtClean="0">
                <a:latin typeface="Consolas" panose="020B0609020204030204" pitchFamily="49" charset="0"/>
              </a:rPr>
              <a:t>“,(</a:t>
            </a:r>
            <a:r>
              <a:rPr lang="en-US" altLang="en-US" dirty="0" err="1" smtClean="0">
                <a:latin typeface="Consolas" panose="020B0609020204030204" pitchFamily="49" charset="0"/>
              </a:rPr>
              <a:t>os.getpid</a:t>
            </a:r>
            <a:r>
              <a:rPr lang="en-US" altLang="en-US" dirty="0">
                <a:latin typeface="Consolas" panose="020B0609020204030204" pitchFamily="49" charset="0"/>
              </a:rPr>
              <a:t>()))</a:t>
            </a:r>
            <a:endParaRPr lang="en-US" altLang="en-US" sz="1800" dirty="0"/>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207</a:t>
            </a:fld>
            <a:endParaRPr lang="en-US"/>
          </a:p>
        </p:txBody>
      </p:sp>
    </p:spTree>
    <p:extLst>
      <p:ext uri="{BB962C8B-B14F-4D97-AF65-F5344CB8AC3E}">
        <p14:creationId xmlns:p14="http://schemas.microsoft.com/office/powerpoint/2010/main" val="146497617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marL="0" lvl="0" indent="0" eaLnBrk="0" fontAlgn="base" hangingPunct="0">
              <a:spcBef>
                <a:spcPct val="0"/>
              </a:spcBef>
              <a:spcAft>
                <a:spcPct val="0"/>
              </a:spcAft>
              <a:buNone/>
            </a:pPr>
            <a:r>
              <a:rPr lang="en-US" altLang="en-US" b="1" dirty="0">
                <a:latin typeface="Consolas" panose="020B0609020204030204" pitchFamily="49" charset="0"/>
              </a:rPr>
              <a:t>if</a:t>
            </a:r>
            <a:r>
              <a:rPr lang="en-US" altLang="en-US" sz="1800" dirty="0">
                <a:latin typeface="Consolas" panose="020B0609020204030204" pitchFamily="49" charset="0"/>
              </a:rPr>
              <a:t> </a:t>
            </a:r>
            <a:r>
              <a:rPr lang="en-US" altLang="en-US" dirty="0">
                <a:latin typeface="Consolas" panose="020B0609020204030204" pitchFamily="49" charset="0"/>
              </a:rPr>
              <a:t>__name__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"__main__":</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print ID of current process</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("ID of process running main program</a:t>
            </a:r>
            <a:r>
              <a:rPr lang="en-US" altLang="en-US" dirty="0" smtClean="0">
                <a:latin typeface="Consolas" panose="020B0609020204030204" pitchFamily="49" charset="0"/>
              </a:rPr>
              <a:t>:“,(</a:t>
            </a:r>
            <a:r>
              <a:rPr lang="en-US" altLang="en-US" dirty="0" err="1" smtClean="0">
                <a:latin typeface="Consolas" panose="020B0609020204030204" pitchFamily="49" charset="0"/>
              </a:rPr>
              <a:t>os.getpid</a:t>
            </a:r>
            <a:r>
              <a:rPr lang="en-US" altLang="en-US" dirty="0" smtClean="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print name of main thread</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("Main thread name</a:t>
            </a:r>
            <a:r>
              <a:rPr lang="en-US" altLang="en-US" dirty="0" smtClean="0">
                <a:latin typeface="Consolas" panose="020B0609020204030204" pitchFamily="49" charset="0"/>
              </a:rPr>
              <a:t>:”, (</a:t>
            </a:r>
            <a:r>
              <a:rPr lang="en-US" altLang="en-US" dirty="0" err="1" smtClean="0">
                <a:latin typeface="Consolas" panose="020B0609020204030204" pitchFamily="49" charset="0"/>
              </a:rPr>
              <a:t>threading.current_thread</a:t>
            </a:r>
            <a:r>
              <a:rPr lang="en-US" altLang="en-US" dirty="0">
                <a:latin typeface="Consolas" panose="020B0609020204030204" pitchFamily="49" charset="0"/>
              </a:rPr>
              <a:t>().name))</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creating threads</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t1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err="1">
                <a:latin typeface="Consolas" panose="020B0609020204030204" pitchFamily="49" charset="0"/>
              </a:rPr>
              <a:t>threading.Thread</a:t>
            </a:r>
            <a:r>
              <a:rPr lang="en-US" altLang="en-US" dirty="0">
                <a:latin typeface="Consolas" panose="020B0609020204030204" pitchFamily="49" charset="0"/>
              </a:rPr>
              <a:t>(target</a:t>
            </a:r>
            <a:r>
              <a:rPr lang="en-US" altLang="en-US" b="1" dirty="0">
                <a:latin typeface="Consolas" panose="020B0609020204030204" pitchFamily="49" charset="0"/>
              </a:rPr>
              <a:t>=</a:t>
            </a:r>
            <a:r>
              <a:rPr lang="en-US" altLang="en-US" dirty="0">
                <a:latin typeface="Consolas" panose="020B0609020204030204" pitchFamily="49" charset="0"/>
              </a:rPr>
              <a:t>task1, name</a:t>
            </a:r>
            <a:r>
              <a:rPr lang="en-US" altLang="en-US" b="1" dirty="0">
                <a:latin typeface="Consolas" panose="020B0609020204030204" pitchFamily="49" charset="0"/>
              </a:rPr>
              <a:t>=</a:t>
            </a:r>
            <a:r>
              <a:rPr lang="en-US" altLang="en-US" dirty="0">
                <a:latin typeface="Consolas" panose="020B0609020204030204" pitchFamily="49" charset="0"/>
              </a:rPr>
              <a:t>'t1')</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t2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err="1">
                <a:latin typeface="Consolas" panose="020B0609020204030204" pitchFamily="49" charset="0"/>
              </a:rPr>
              <a:t>threading.Thread</a:t>
            </a:r>
            <a:r>
              <a:rPr lang="en-US" altLang="en-US" dirty="0">
                <a:latin typeface="Consolas" panose="020B0609020204030204" pitchFamily="49" charset="0"/>
              </a:rPr>
              <a:t>(target</a:t>
            </a:r>
            <a:r>
              <a:rPr lang="en-US" altLang="en-US" b="1" dirty="0">
                <a:latin typeface="Consolas" panose="020B0609020204030204" pitchFamily="49" charset="0"/>
              </a:rPr>
              <a:t>=</a:t>
            </a:r>
            <a:r>
              <a:rPr lang="en-US" altLang="en-US" dirty="0">
                <a:latin typeface="Consolas" panose="020B0609020204030204" pitchFamily="49" charset="0"/>
              </a:rPr>
              <a:t>task2, name</a:t>
            </a:r>
            <a:r>
              <a:rPr lang="en-US" altLang="en-US" b="1" dirty="0">
                <a:latin typeface="Consolas" panose="020B0609020204030204" pitchFamily="49" charset="0"/>
              </a:rPr>
              <a:t>=</a:t>
            </a:r>
            <a:r>
              <a:rPr lang="en-US" altLang="en-US" dirty="0">
                <a:latin typeface="Consolas" panose="020B0609020204030204" pitchFamily="49" charset="0"/>
              </a:rPr>
              <a:t>'t2')  </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starting threads</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t1.start()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t2.start()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wait until all threads finish</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t1.join()</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t2.join()</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208</a:t>
            </a:fld>
            <a:endParaRPr lang="en-US"/>
          </a:p>
        </p:txBody>
      </p:sp>
    </p:spTree>
    <p:extLst>
      <p:ext uri="{BB962C8B-B14F-4D97-AF65-F5344CB8AC3E}">
        <p14:creationId xmlns:p14="http://schemas.microsoft.com/office/powerpoint/2010/main" val="305210311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Synchronization between threads</a:t>
            </a:r>
            <a:endParaRPr lang="en-IN" dirty="0"/>
          </a:p>
        </p:txBody>
      </p:sp>
      <p:sp>
        <p:nvSpPr>
          <p:cNvPr id="3" name="Content Placeholder 2"/>
          <p:cNvSpPr>
            <a:spLocks noGrp="1"/>
          </p:cNvSpPr>
          <p:nvPr>
            <p:ph idx="1"/>
          </p:nvPr>
        </p:nvSpPr>
        <p:spPr/>
        <p:txBody>
          <a:bodyPr/>
          <a:lstStyle/>
          <a:p>
            <a:pPr fontAlgn="base"/>
            <a:r>
              <a:rPr lang="en-US" dirty="0" smtClean="0"/>
              <a:t>Thread </a:t>
            </a:r>
            <a:r>
              <a:rPr lang="en-US" dirty="0"/>
              <a:t>synchronization is defined as a mechanism which ensures that two or more concurrent threads do not simultaneously execute some particular program segment known as </a:t>
            </a:r>
            <a:r>
              <a:rPr lang="en-US" b="1" dirty="0"/>
              <a:t>critical section</a:t>
            </a:r>
            <a:r>
              <a:rPr lang="en-US" dirty="0" smtClean="0"/>
              <a:t>.</a:t>
            </a:r>
          </a:p>
          <a:p>
            <a:pPr fontAlgn="base"/>
            <a:r>
              <a:rPr lang="en-US" i="1" dirty="0"/>
              <a:t>Critical section refers to the parts of the program where the shared resource is accessed.</a:t>
            </a:r>
            <a:endParaRPr lang="en-US" dirty="0"/>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209</a:t>
            </a:fld>
            <a:endParaRPr lang="en-US"/>
          </a:p>
        </p:txBody>
      </p:sp>
    </p:spTree>
    <p:extLst>
      <p:ext uri="{BB962C8B-B14F-4D97-AF65-F5344CB8AC3E}">
        <p14:creationId xmlns:p14="http://schemas.microsoft.com/office/powerpoint/2010/main" val="33827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2">
                    <a:lumMod val="60000"/>
                    <a:lumOff val="40000"/>
                  </a:schemeClr>
                </a:solidFill>
                <a:latin typeface="Arial"/>
                <a:cs typeface="Arial"/>
              </a:rPr>
              <a:t>DYPSOM</a:t>
            </a:r>
          </a:p>
        </p:txBody>
      </p:sp>
      <p:sp>
        <p:nvSpPr>
          <p:cNvPr id="3" name="object 3"/>
          <p:cNvSpPr txBox="1">
            <a:spLocks noGrp="1"/>
          </p:cNvSpPr>
          <p:nvPr>
            <p:ph type="title"/>
          </p:nvPr>
        </p:nvSpPr>
        <p:spPr>
          <a:xfrm>
            <a:off x="151587" y="397205"/>
            <a:ext cx="5058410" cy="391795"/>
          </a:xfrm>
          <a:prstGeom prst="rect">
            <a:avLst/>
          </a:prstGeom>
        </p:spPr>
        <p:txBody>
          <a:bodyPr vert="horz" wrap="square" lIns="0" tIns="12700" rIns="0" bIns="0" rtlCol="0">
            <a:spAutoFit/>
          </a:bodyPr>
          <a:lstStyle/>
          <a:p>
            <a:pPr marL="12700">
              <a:lnSpc>
                <a:spcPct val="100000"/>
              </a:lnSpc>
              <a:spcBef>
                <a:spcPts val="100"/>
              </a:spcBef>
            </a:pPr>
            <a:r>
              <a:rPr sz="2400" b="1" spc="-155" dirty="0">
                <a:solidFill>
                  <a:srgbClr val="000000"/>
                </a:solidFill>
                <a:latin typeface="Georgia"/>
                <a:cs typeface="Georgia"/>
              </a:rPr>
              <a:t>Multiple </a:t>
            </a:r>
            <a:r>
              <a:rPr sz="2400" b="1" spc="-165" dirty="0">
                <a:solidFill>
                  <a:srgbClr val="000000"/>
                </a:solidFill>
                <a:latin typeface="Georgia"/>
                <a:cs typeface="Georgia"/>
              </a:rPr>
              <a:t>Statement </a:t>
            </a:r>
            <a:r>
              <a:rPr sz="2400" b="1" spc="-204" dirty="0">
                <a:solidFill>
                  <a:srgbClr val="000000"/>
                </a:solidFill>
                <a:latin typeface="Georgia"/>
                <a:cs typeface="Georgia"/>
              </a:rPr>
              <a:t>Groups </a:t>
            </a:r>
            <a:r>
              <a:rPr sz="2400" b="1" spc="-140" dirty="0">
                <a:solidFill>
                  <a:srgbClr val="000000"/>
                </a:solidFill>
                <a:latin typeface="Georgia"/>
                <a:cs typeface="Georgia"/>
              </a:rPr>
              <a:t>as</a:t>
            </a:r>
            <a:r>
              <a:rPr sz="2400" b="1" spc="-225" dirty="0">
                <a:solidFill>
                  <a:srgbClr val="000000"/>
                </a:solidFill>
                <a:latin typeface="Georgia"/>
                <a:cs typeface="Georgia"/>
              </a:rPr>
              <a:t> </a:t>
            </a:r>
            <a:r>
              <a:rPr sz="2400" b="1" spc="-165" dirty="0">
                <a:solidFill>
                  <a:srgbClr val="000000"/>
                </a:solidFill>
                <a:latin typeface="Georgia"/>
                <a:cs typeface="Georgia"/>
              </a:rPr>
              <a:t>Suites</a:t>
            </a:r>
            <a:endParaRPr sz="2400">
              <a:latin typeface="Georgia"/>
              <a:cs typeface="Georgia"/>
            </a:endParaRPr>
          </a:p>
        </p:txBody>
      </p:sp>
      <p:sp>
        <p:nvSpPr>
          <p:cNvPr id="5" name="Date Placeholder 4"/>
          <p:cNvSpPr>
            <a:spLocks noGrp="1"/>
          </p:cNvSpPr>
          <p:nvPr>
            <p:ph type="dt" sz="half" idx="10"/>
          </p:nvPr>
        </p:nvSpPr>
        <p:spPr/>
        <p:txBody>
          <a:bodyPr/>
          <a:lstStyle/>
          <a:p>
            <a:fld id="{438B9A9A-0780-4275-9C5B-D96B5FF12D0E}"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4" name="object 4"/>
          <p:cNvSpPr txBox="1"/>
          <p:nvPr/>
        </p:nvSpPr>
        <p:spPr>
          <a:xfrm>
            <a:off x="535940" y="1595374"/>
            <a:ext cx="8074025" cy="4446905"/>
          </a:xfrm>
          <a:prstGeom prst="rect">
            <a:avLst/>
          </a:prstGeom>
        </p:spPr>
        <p:txBody>
          <a:bodyPr vert="horz" wrap="square" lIns="0" tIns="43180" rIns="0" bIns="0" rtlCol="0">
            <a:spAutoFit/>
          </a:bodyPr>
          <a:lstStyle/>
          <a:p>
            <a:pPr marL="355600" marR="5080" indent="-342900" algn="just">
              <a:lnSpc>
                <a:spcPct val="90100"/>
              </a:lnSpc>
              <a:spcBef>
                <a:spcPts val="340"/>
              </a:spcBef>
              <a:buFont typeface="Arial"/>
              <a:buChar char="•"/>
              <a:tabLst>
                <a:tab pos="355600" algn="l"/>
              </a:tabLst>
            </a:pPr>
            <a:r>
              <a:rPr sz="2000" spc="-95" dirty="0">
                <a:latin typeface="Georgia"/>
                <a:cs typeface="Georgia"/>
              </a:rPr>
              <a:t>A </a:t>
            </a:r>
            <a:r>
              <a:rPr sz="2000" spc="-35" dirty="0">
                <a:latin typeface="Georgia"/>
                <a:cs typeface="Georgia"/>
              </a:rPr>
              <a:t>group of </a:t>
            </a:r>
            <a:r>
              <a:rPr sz="2000" spc="-40" dirty="0">
                <a:latin typeface="Georgia"/>
                <a:cs typeface="Georgia"/>
              </a:rPr>
              <a:t>individual statements, </a:t>
            </a:r>
            <a:r>
              <a:rPr sz="2000" spc="-30" dirty="0">
                <a:latin typeface="Georgia"/>
                <a:cs typeface="Georgia"/>
              </a:rPr>
              <a:t>which </a:t>
            </a:r>
            <a:r>
              <a:rPr sz="2000" spc="-50" dirty="0">
                <a:latin typeface="Georgia"/>
                <a:cs typeface="Georgia"/>
              </a:rPr>
              <a:t>make </a:t>
            </a:r>
            <a:r>
              <a:rPr sz="2000" spc="-30" dirty="0">
                <a:latin typeface="Georgia"/>
                <a:cs typeface="Georgia"/>
              </a:rPr>
              <a:t>a </a:t>
            </a:r>
            <a:r>
              <a:rPr sz="2000" spc="-35" dirty="0">
                <a:latin typeface="Georgia"/>
                <a:cs typeface="Georgia"/>
              </a:rPr>
              <a:t>single </a:t>
            </a:r>
            <a:r>
              <a:rPr sz="2000" spc="-20" dirty="0">
                <a:latin typeface="Georgia"/>
                <a:cs typeface="Georgia"/>
              </a:rPr>
              <a:t>code </a:t>
            </a:r>
            <a:r>
              <a:rPr sz="2000" spc="-25" dirty="0">
                <a:latin typeface="Georgia"/>
                <a:cs typeface="Georgia"/>
              </a:rPr>
              <a:t>block </a:t>
            </a:r>
            <a:r>
              <a:rPr sz="2000" spc="-20" dirty="0">
                <a:latin typeface="Georgia"/>
                <a:cs typeface="Georgia"/>
              </a:rPr>
              <a:t>are  </a:t>
            </a:r>
            <a:r>
              <a:rPr sz="2000" spc="-25" dirty="0">
                <a:latin typeface="Georgia"/>
                <a:cs typeface="Georgia"/>
              </a:rPr>
              <a:t>called </a:t>
            </a:r>
            <a:r>
              <a:rPr sz="2000" b="1" spc="-110" dirty="0">
                <a:latin typeface="Georgia"/>
                <a:cs typeface="Georgia"/>
              </a:rPr>
              <a:t>suites </a:t>
            </a:r>
            <a:r>
              <a:rPr sz="2000" spc="-60" dirty="0">
                <a:latin typeface="Georgia"/>
                <a:cs typeface="Georgia"/>
              </a:rPr>
              <a:t>in </a:t>
            </a:r>
            <a:r>
              <a:rPr sz="2000" spc="-50" dirty="0">
                <a:latin typeface="Georgia"/>
                <a:cs typeface="Georgia"/>
              </a:rPr>
              <a:t>Python. </a:t>
            </a:r>
            <a:r>
              <a:rPr sz="2000" spc="-65" dirty="0">
                <a:latin typeface="Georgia"/>
                <a:cs typeface="Georgia"/>
              </a:rPr>
              <a:t>Compound </a:t>
            </a:r>
            <a:r>
              <a:rPr sz="2000" spc="-5" dirty="0">
                <a:latin typeface="Georgia"/>
                <a:cs typeface="Georgia"/>
              </a:rPr>
              <a:t>or </a:t>
            </a:r>
            <a:r>
              <a:rPr sz="2000" spc="-45" dirty="0">
                <a:latin typeface="Georgia"/>
                <a:cs typeface="Georgia"/>
              </a:rPr>
              <a:t>complex </a:t>
            </a:r>
            <a:r>
              <a:rPr sz="2000" spc="-40" dirty="0">
                <a:latin typeface="Georgia"/>
                <a:cs typeface="Georgia"/>
              </a:rPr>
              <a:t>statements, </a:t>
            </a:r>
            <a:r>
              <a:rPr sz="2000" spc="-35" dirty="0">
                <a:latin typeface="Georgia"/>
                <a:cs typeface="Georgia"/>
              </a:rPr>
              <a:t>such </a:t>
            </a:r>
            <a:r>
              <a:rPr sz="2000" spc="-25" dirty="0">
                <a:latin typeface="Georgia"/>
                <a:cs typeface="Georgia"/>
              </a:rPr>
              <a:t>as </a:t>
            </a:r>
            <a:r>
              <a:rPr sz="2000" spc="-75" dirty="0">
                <a:latin typeface="Georgia"/>
                <a:cs typeface="Georgia"/>
              </a:rPr>
              <a:t>if,  </a:t>
            </a:r>
            <a:r>
              <a:rPr sz="2000" spc="-35" dirty="0">
                <a:latin typeface="Georgia"/>
                <a:cs typeface="Georgia"/>
              </a:rPr>
              <a:t>while, </a:t>
            </a:r>
            <a:r>
              <a:rPr sz="2000" spc="-50" dirty="0">
                <a:latin typeface="Georgia"/>
                <a:cs typeface="Georgia"/>
              </a:rPr>
              <a:t>def, and </a:t>
            </a:r>
            <a:r>
              <a:rPr sz="2000" spc="-20" dirty="0">
                <a:latin typeface="Georgia"/>
                <a:cs typeface="Georgia"/>
              </a:rPr>
              <a:t>class require </a:t>
            </a:r>
            <a:r>
              <a:rPr sz="2000" spc="-30" dirty="0">
                <a:latin typeface="Georgia"/>
                <a:cs typeface="Georgia"/>
              </a:rPr>
              <a:t>a </a:t>
            </a:r>
            <a:r>
              <a:rPr sz="2000" spc="-20" dirty="0">
                <a:latin typeface="Georgia"/>
                <a:cs typeface="Georgia"/>
              </a:rPr>
              <a:t>header </a:t>
            </a:r>
            <a:r>
              <a:rPr sz="2000" spc="-35" dirty="0">
                <a:latin typeface="Georgia"/>
                <a:cs typeface="Georgia"/>
              </a:rPr>
              <a:t>line </a:t>
            </a:r>
            <a:r>
              <a:rPr sz="2000" spc="-50" dirty="0">
                <a:latin typeface="Georgia"/>
                <a:cs typeface="Georgia"/>
              </a:rPr>
              <a:t>and </a:t>
            </a:r>
            <a:r>
              <a:rPr sz="2000" spc="-30" dirty="0">
                <a:latin typeface="Georgia"/>
                <a:cs typeface="Georgia"/>
              </a:rPr>
              <a:t>a</a:t>
            </a:r>
            <a:r>
              <a:rPr sz="2000" spc="-245" dirty="0">
                <a:latin typeface="Georgia"/>
                <a:cs typeface="Georgia"/>
              </a:rPr>
              <a:t> </a:t>
            </a:r>
            <a:r>
              <a:rPr sz="2000" spc="-40" dirty="0">
                <a:latin typeface="Georgia"/>
                <a:cs typeface="Georgia"/>
              </a:rPr>
              <a:t>suite.</a:t>
            </a:r>
            <a:endParaRPr sz="2000">
              <a:latin typeface="Georgia"/>
              <a:cs typeface="Georgia"/>
            </a:endParaRPr>
          </a:p>
          <a:p>
            <a:pPr>
              <a:lnSpc>
                <a:spcPct val="100000"/>
              </a:lnSpc>
              <a:spcBef>
                <a:spcPts val="45"/>
              </a:spcBef>
              <a:buFont typeface="Arial"/>
              <a:buChar char="•"/>
            </a:pPr>
            <a:endParaRPr sz="2700">
              <a:latin typeface="Times New Roman"/>
              <a:cs typeface="Times New Roman"/>
            </a:endParaRPr>
          </a:p>
          <a:p>
            <a:pPr marL="355600" marR="6350" indent="-342900" algn="just">
              <a:lnSpc>
                <a:spcPts val="2160"/>
              </a:lnSpc>
              <a:buFont typeface="Arial"/>
              <a:buChar char="•"/>
              <a:tabLst>
                <a:tab pos="355600" algn="l"/>
              </a:tabLst>
            </a:pPr>
            <a:r>
              <a:rPr sz="2000" spc="-50" dirty="0">
                <a:latin typeface="Georgia"/>
                <a:cs typeface="Georgia"/>
              </a:rPr>
              <a:t>Header </a:t>
            </a:r>
            <a:r>
              <a:rPr sz="2000" spc="-30" dirty="0">
                <a:latin typeface="Georgia"/>
                <a:cs typeface="Georgia"/>
              </a:rPr>
              <a:t>lines </a:t>
            </a:r>
            <a:r>
              <a:rPr sz="2000" spc="-35" dirty="0">
                <a:latin typeface="Georgia"/>
                <a:cs typeface="Georgia"/>
              </a:rPr>
              <a:t>begin </a:t>
            </a:r>
            <a:r>
              <a:rPr sz="2000" spc="-25" dirty="0">
                <a:latin typeface="Georgia"/>
                <a:cs typeface="Georgia"/>
              </a:rPr>
              <a:t>the </a:t>
            </a:r>
            <a:r>
              <a:rPr sz="2000" spc="-30" dirty="0">
                <a:latin typeface="Georgia"/>
                <a:cs typeface="Georgia"/>
              </a:rPr>
              <a:t>statement </a:t>
            </a:r>
            <a:r>
              <a:rPr sz="2000" spc="-5" dirty="0">
                <a:latin typeface="Georgia"/>
                <a:cs typeface="Georgia"/>
              </a:rPr>
              <a:t>(with </a:t>
            </a:r>
            <a:r>
              <a:rPr sz="2000" spc="-20" dirty="0">
                <a:latin typeface="Georgia"/>
                <a:cs typeface="Georgia"/>
              </a:rPr>
              <a:t>the </a:t>
            </a:r>
            <a:r>
              <a:rPr sz="2000" spc="-10" dirty="0">
                <a:latin typeface="Georgia"/>
                <a:cs typeface="Georgia"/>
              </a:rPr>
              <a:t>keyword) </a:t>
            </a:r>
            <a:r>
              <a:rPr sz="2000" spc="-45" dirty="0">
                <a:latin typeface="Georgia"/>
                <a:cs typeface="Georgia"/>
              </a:rPr>
              <a:t>and </a:t>
            </a:r>
            <a:r>
              <a:rPr sz="2000" spc="-35" dirty="0">
                <a:latin typeface="Georgia"/>
                <a:cs typeface="Georgia"/>
              </a:rPr>
              <a:t>terminate  </a:t>
            </a:r>
            <a:r>
              <a:rPr sz="2000" spc="-10" dirty="0">
                <a:latin typeface="Georgia"/>
                <a:cs typeface="Georgia"/>
              </a:rPr>
              <a:t>with </a:t>
            </a:r>
            <a:r>
              <a:rPr sz="2000" spc="-30" dirty="0">
                <a:latin typeface="Georgia"/>
                <a:cs typeface="Georgia"/>
              </a:rPr>
              <a:t>a </a:t>
            </a:r>
            <a:r>
              <a:rPr sz="2000" spc="-35" dirty="0">
                <a:latin typeface="Georgia"/>
                <a:cs typeface="Georgia"/>
              </a:rPr>
              <a:t>colon </a:t>
            </a:r>
            <a:r>
              <a:rPr sz="2000" spc="15" dirty="0">
                <a:latin typeface="Georgia"/>
                <a:cs typeface="Georgia"/>
              </a:rPr>
              <a:t>( </a:t>
            </a:r>
            <a:r>
              <a:rPr sz="2000" spc="-100" dirty="0">
                <a:latin typeface="Georgia"/>
                <a:cs typeface="Georgia"/>
              </a:rPr>
              <a:t>: </a:t>
            </a:r>
            <a:r>
              <a:rPr sz="2000" spc="15" dirty="0">
                <a:latin typeface="Georgia"/>
                <a:cs typeface="Georgia"/>
              </a:rPr>
              <a:t>) </a:t>
            </a:r>
            <a:r>
              <a:rPr sz="2000" spc="-45" dirty="0">
                <a:latin typeface="Georgia"/>
                <a:cs typeface="Georgia"/>
              </a:rPr>
              <a:t>and </a:t>
            </a:r>
            <a:r>
              <a:rPr sz="2000" spc="-20" dirty="0">
                <a:latin typeface="Georgia"/>
                <a:cs typeface="Georgia"/>
              </a:rPr>
              <a:t>are </a:t>
            </a:r>
            <a:r>
              <a:rPr sz="2000" spc="-25" dirty="0">
                <a:latin typeface="Georgia"/>
                <a:cs typeface="Georgia"/>
              </a:rPr>
              <a:t>followed </a:t>
            </a:r>
            <a:r>
              <a:rPr sz="2000" spc="-15" dirty="0">
                <a:latin typeface="Georgia"/>
                <a:cs typeface="Georgia"/>
              </a:rPr>
              <a:t>by </a:t>
            </a:r>
            <a:r>
              <a:rPr sz="2000" spc="-25" dirty="0">
                <a:latin typeface="Georgia"/>
                <a:cs typeface="Georgia"/>
              </a:rPr>
              <a:t>one </a:t>
            </a:r>
            <a:r>
              <a:rPr sz="2000" spc="-5" dirty="0">
                <a:latin typeface="Georgia"/>
                <a:cs typeface="Georgia"/>
              </a:rPr>
              <a:t>or </a:t>
            </a:r>
            <a:r>
              <a:rPr sz="2000" spc="-35" dirty="0">
                <a:latin typeface="Georgia"/>
                <a:cs typeface="Georgia"/>
              </a:rPr>
              <a:t>more </a:t>
            </a:r>
            <a:r>
              <a:rPr sz="2000" spc="-30" dirty="0">
                <a:latin typeface="Georgia"/>
                <a:cs typeface="Georgia"/>
              </a:rPr>
              <a:t>lines which </a:t>
            </a:r>
            <a:r>
              <a:rPr sz="2000" spc="-50" dirty="0">
                <a:latin typeface="Georgia"/>
                <a:cs typeface="Georgia"/>
              </a:rPr>
              <a:t>make </a:t>
            </a:r>
            <a:r>
              <a:rPr sz="2000" spc="-55" dirty="0">
                <a:latin typeface="Georgia"/>
                <a:cs typeface="Georgia"/>
              </a:rPr>
              <a:t>up  </a:t>
            </a:r>
            <a:r>
              <a:rPr sz="2000" spc="-20" dirty="0">
                <a:latin typeface="Georgia"/>
                <a:cs typeface="Georgia"/>
              </a:rPr>
              <a:t>the </a:t>
            </a:r>
            <a:r>
              <a:rPr sz="2000" spc="-40" dirty="0">
                <a:latin typeface="Georgia"/>
                <a:cs typeface="Georgia"/>
              </a:rPr>
              <a:t>suite. </a:t>
            </a:r>
            <a:r>
              <a:rPr sz="2000" spc="-70" dirty="0">
                <a:latin typeface="Georgia"/>
                <a:cs typeface="Georgia"/>
              </a:rPr>
              <a:t>For </a:t>
            </a:r>
            <a:r>
              <a:rPr sz="2000" spc="-40" dirty="0">
                <a:latin typeface="Georgia"/>
                <a:cs typeface="Georgia"/>
              </a:rPr>
              <a:t>example</a:t>
            </a:r>
            <a:r>
              <a:rPr sz="2000" spc="-140" dirty="0">
                <a:latin typeface="Georgia"/>
                <a:cs typeface="Georgia"/>
              </a:rPr>
              <a:t> </a:t>
            </a:r>
            <a:r>
              <a:rPr sz="2000" spc="-180" dirty="0">
                <a:latin typeface="Georgia"/>
                <a:cs typeface="Georgia"/>
              </a:rPr>
              <a:t>−</a:t>
            </a:r>
            <a:endParaRPr sz="2000">
              <a:latin typeface="Georgia"/>
              <a:cs typeface="Georgia"/>
            </a:endParaRPr>
          </a:p>
          <a:p>
            <a:pPr>
              <a:lnSpc>
                <a:spcPct val="100000"/>
              </a:lnSpc>
              <a:spcBef>
                <a:spcPts val="25"/>
              </a:spcBef>
            </a:pPr>
            <a:endParaRPr sz="2250">
              <a:latin typeface="Times New Roman"/>
              <a:cs typeface="Times New Roman"/>
            </a:endParaRPr>
          </a:p>
          <a:p>
            <a:pPr marL="178435" marR="6435090" indent="-166370">
              <a:lnSpc>
                <a:spcPct val="110000"/>
              </a:lnSpc>
            </a:pPr>
            <a:r>
              <a:rPr sz="2000" b="1" spc="-105" dirty="0">
                <a:latin typeface="Georgia"/>
                <a:cs typeface="Georgia"/>
              </a:rPr>
              <a:t>if </a:t>
            </a:r>
            <a:r>
              <a:rPr sz="2000" b="1" spc="-120" dirty="0">
                <a:latin typeface="Georgia"/>
                <a:cs typeface="Georgia"/>
              </a:rPr>
              <a:t>expression</a:t>
            </a:r>
            <a:r>
              <a:rPr sz="2000" b="1" spc="-165" dirty="0">
                <a:latin typeface="Georgia"/>
                <a:cs typeface="Georgia"/>
              </a:rPr>
              <a:t> </a:t>
            </a:r>
            <a:r>
              <a:rPr sz="2000" b="1" spc="-175" dirty="0">
                <a:latin typeface="Georgia"/>
                <a:cs typeface="Georgia"/>
              </a:rPr>
              <a:t>:  </a:t>
            </a:r>
            <a:r>
              <a:rPr sz="2000" b="1" spc="-105" dirty="0">
                <a:latin typeface="Georgia"/>
                <a:cs typeface="Georgia"/>
              </a:rPr>
              <a:t>suite</a:t>
            </a:r>
            <a:endParaRPr sz="2000">
              <a:latin typeface="Georgia"/>
              <a:cs typeface="Georgia"/>
            </a:endParaRPr>
          </a:p>
          <a:p>
            <a:pPr marL="12700">
              <a:lnSpc>
                <a:spcPct val="100000"/>
              </a:lnSpc>
              <a:spcBef>
                <a:spcPts val="240"/>
              </a:spcBef>
            </a:pPr>
            <a:r>
              <a:rPr sz="2000" b="1" spc="-95" dirty="0">
                <a:latin typeface="Georgia"/>
                <a:cs typeface="Georgia"/>
              </a:rPr>
              <a:t>elif </a:t>
            </a:r>
            <a:r>
              <a:rPr sz="2000" b="1" spc="-120" dirty="0">
                <a:latin typeface="Georgia"/>
                <a:cs typeface="Georgia"/>
              </a:rPr>
              <a:t>expression</a:t>
            </a:r>
            <a:r>
              <a:rPr sz="2000" b="1" spc="-100" dirty="0">
                <a:latin typeface="Georgia"/>
                <a:cs typeface="Georgia"/>
              </a:rPr>
              <a:t> </a:t>
            </a:r>
            <a:r>
              <a:rPr sz="2000" b="1" spc="-175" dirty="0">
                <a:latin typeface="Georgia"/>
                <a:cs typeface="Georgia"/>
              </a:rPr>
              <a:t>:</a:t>
            </a:r>
            <a:endParaRPr sz="2000">
              <a:latin typeface="Georgia"/>
              <a:cs typeface="Georgia"/>
            </a:endParaRPr>
          </a:p>
          <a:p>
            <a:pPr marL="178435">
              <a:lnSpc>
                <a:spcPct val="100000"/>
              </a:lnSpc>
              <a:spcBef>
                <a:spcPts val="244"/>
              </a:spcBef>
            </a:pPr>
            <a:r>
              <a:rPr sz="2000" b="1" spc="-100" dirty="0">
                <a:latin typeface="Georgia"/>
                <a:cs typeface="Georgia"/>
              </a:rPr>
              <a:t>suite</a:t>
            </a:r>
            <a:endParaRPr sz="2000">
              <a:latin typeface="Georgia"/>
              <a:cs typeface="Georgia"/>
            </a:endParaRPr>
          </a:p>
          <a:p>
            <a:pPr marL="178435" marR="7312025" indent="-166370">
              <a:lnSpc>
                <a:spcPct val="110000"/>
              </a:lnSpc>
            </a:pPr>
            <a:r>
              <a:rPr sz="2000" b="1" spc="-85" dirty="0">
                <a:latin typeface="Georgia"/>
                <a:cs typeface="Georgia"/>
              </a:rPr>
              <a:t>else </a:t>
            </a:r>
            <a:r>
              <a:rPr sz="2000" b="1" spc="-175" dirty="0">
                <a:latin typeface="Georgia"/>
                <a:cs typeface="Georgia"/>
              </a:rPr>
              <a:t>:  </a:t>
            </a:r>
            <a:r>
              <a:rPr sz="2000" b="1" spc="-114" dirty="0">
                <a:latin typeface="Georgia"/>
                <a:cs typeface="Georgia"/>
              </a:rPr>
              <a:t>s</a:t>
            </a:r>
            <a:r>
              <a:rPr sz="2000" b="1" spc="-145" dirty="0">
                <a:latin typeface="Georgia"/>
                <a:cs typeface="Georgia"/>
              </a:rPr>
              <a:t>u</a:t>
            </a:r>
            <a:r>
              <a:rPr sz="2000" b="1" spc="-80" dirty="0">
                <a:latin typeface="Georgia"/>
                <a:cs typeface="Georgia"/>
              </a:rPr>
              <a:t>i</a:t>
            </a:r>
            <a:r>
              <a:rPr sz="2000" b="1" spc="-90" dirty="0">
                <a:latin typeface="Georgia"/>
                <a:cs typeface="Georgia"/>
              </a:rPr>
              <a:t>t</a:t>
            </a:r>
            <a:r>
              <a:rPr sz="2000" b="1" spc="-80" dirty="0">
                <a:latin typeface="Georgia"/>
                <a:cs typeface="Georgia"/>
              </a:rPr>
              <a:t>e</a:t>
            </a:r>
            <a:endParaRPr sz="2000">
              <a:latin typeface="Georgia"/>
              <a:cs typeface="Georgia"/>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381000" y="274638"/>
            <a:ext cx="8305800" cy="5821362"/>
          </a:xfrm>
          <a:prstGeom prst="rect">
            <a:avLst/>
          </a:prstGeom>
        </p:spPr>
      </p:pic>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210</a:t>
            </a:fld>
            <a:endParaRPr lang="en-US"/>
          </a:p>
        </p:txBody>
      </p:sp>
    </p:spTree>
    <p:extLst>
      <p:ext uri="{BB962C8B-B14F-4D97-AF65-F5344CB8AC3E}">
        <p14:creationId xmlns:p14="http://schemas.microsoft.com/office/powerpoint/2010/main" val="97880479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a:t>A race condition occurs when two or more threads can access shared data and they try to change it at the same time. As a result, the values of variables may be unpredictable and vary depending on the timings of context switches of the processes.</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211</a:t>
            </a:fld>
            <a:endParaRPr lang="en-US"/>
          </a:p>
        </p:txBody>
      </p:sp>
    </p:spTree>
    <p:extLst>
      <p:ext uri="{BB962C8B-B14F-4D97-AF65-F5344CB8AC3E}">
        <p14:creationId xmlns:p14="http://schemas.microsoft.com/office/powerpoint/2010/main" val="44539738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err="1" smtClean="0"/>
              <a:t>eg</a:t>
            </a:r>
            <a:endParaRPr lang="en-IN" dirty="0"/>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marL="0" lvl="0" indent="0" eaLnBrk="0" fontAlgn="base" hangingPunct="0">
              <a:spcBef>
                <a:spcPct val="0"/>
              </a:spcBef>
              <a:spcAft>
                <a:spcPct val="0"/>
              </a:spcAft>
              <a:buNone/>
            </a:pPr>
            <a:r>
              <a:rPr lang="en-US" altLang="en-US" b="1" dirty="0">
                <a:latin typeface="Consolas" panose="020B0609020204030204" pitchFamily="49" charset="0"/>
              </a:rPr>
              <a:t>import</a:t>
            </a:r>
            <a:r>
              <a:rPr lang="en-US" altLang="en-US" sz="1800" dirty="0">
                <a:latin typeface="Consolas" panose="020B0609020204030204" pitchFamily="49" charset="0"/>
              </a:rPr>
              <a:t> </a:t>
            </a:r>
            <a:r>
              <a:rPr lang="en-US" altLang="en-US" dirty="0">
                <a:latin typeface="Consolas" panose="020B0609020204030204" pitchFamily="49" charset="0"/>
              </a:rPr>
              <a:t>threading</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global variable x</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x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0</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a:latin typeface="Consolas" panose="020B0609020204030204" pitchFamily="49" charset="0"/>
              </a:rPr>
              <a:t>increment():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function to increment global variable x</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global</a:t>
            </a:r>
            <a:r>
              <a:rPr lang="en-US" altLang="en-US" sz="1800" dirty="0">
                <a:latin typeface="Consolas" panose="020B0609020204030204" pitchFamily="49" charset="0"/>
              </a:rPr>
              <a:t> </a:t>
            </a:r>
            <a:r>
              <a:rPr lang="en-US" altLang="en-US" dirty="0">
                <a:latin typeface="Consolas" panose="020B0609020204030204" pitchFamily="49" charset="0"/>
              </a:rPr>
              <a:t>x</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x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1</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err="1">
                <a:latin typeface="Consolas" panose="020B0609020204030204" pitchFamily="49" charset="0"/>
              </a:rPr>
              <a:t>thread_task</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task for thread</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calls increment function 100000 times.</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for</a:t>
            </a:r>
            <a:r>
              <a:rPr lang="en-US" altLang="en-US" sz="1800" dirty="0">
                <a:latin typeface="Consolas" panose="020B0609020204030204" pitchFamily="49" charset="0"/>
              </a:rPr>
              <a:t> </a:t>
            </a:r>
            <a:r>
              <a:rPr lang="en-US" altLang="en-US" dirty="0">
                <a:latin typeface="Consolas" panose="020B0609020204030204" pitchFamily="49" charset="0"/>
              </a:rPr>
              <a:t>_ </a:t>
            </a:r>
            <a:r>
              <a:rPr lang="en-US" altLang="en-US" b="1" dirty="0">
                <a:latin typeface="Consolas" panose="020B0609020204030204" pitchFamily="49" charset="0"/>
              </a:rPr>
              <a:t>in</a:t>
            </a:r>
            <a:r>
              <a:rPr lang="en-US" altLang="en-US" sz="1800" dirty="0">
                <a:latin typeface="Consolas" panose="020B0609020204030204" pitchFamily="49" charset="0"/>
              </a:rPr>
              <a:t> </a:t>
            </a:r>
            <a:r>
              <a:rPr lang="en-US" altLang="en-US" dirty="0">
                <a:latin typeface="Consolas" panose="020B0609020204030204" pitchFamily="49" charset="0"/>
              </a:rPr>
              <a:t>range(100000):</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increment()</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212</a:t>
            </a:fld>
            <a:endParaRPr lang="en-US"/>
          </a:p>
        </p:txBody>
      </p:sp>
    </p:spTree>
    <p:extLst>
      <p:ext uri="{BB962C8B-B14F-4D97-AF65-F5344CB8AC3E}">
        <p14:creationId xmlns:p14="http://schemas.microsoft.com/office/powerpoint/2010/main" val="406032318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marL="0" lvl="0" indent="0" eaLnBrk="0" fontAlgn="base" hangingPunct="0">
              <a:spcBef>
                <a:spcPct val="0"/>
              </a:spcBef>
              <a:spcAft>
                <a:spcPct val="0"/>
              </a:spcAft>
              <a:buNone/>
            </a:pP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err="1">
                <a:latin typeface="Consolas" panose="020B0609020204030204" pitchFamily="49" charset="0"/>
              </a:rPr>
              <a:t>main_task</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global</a:t>
            </a:r>
            <a:r>
              <a:rPr lang="en-US" altLang="en-US" sz="1800" dirty="0">
                <a:latin typeface="Consolas" panose="020B0609020204030204" pitchFamily="49" charset="0"/>
              </a:rPr>
              <a:t> </a:t>
            </a:r>
            <a:r>
              <a:rPr lang="en-US" altLang="en-US" dirty="0">
                <a:latin typeface="Consolas" panose="020B0609020204030204" pitchFamily="49" charset="0"/>
              </a:rPr>
              <a:t>x</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 setting global variable x as 0</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x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0</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creating threads</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t1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err="1">
                <a:latin typeface="Consolas" panose="020B0609020204030204" pitchFamily="49" charset="0"/>
              </a:rPr>
              <a:t>threading.Thread</a:t>
            </a:r>
            <a:r>
              <a:rPr lang="en-US" altLang="en-US" dirty="0">
                <a:latin typeface="Consolas" panose="020B0609020204030204" pitchFamily="49" charset="0"/>
              </a:rPr>
              <a:t>(target</a:t>
            </a:r>
            <a:r>
              <a:rPr lang="en-US" altLang="en-US" b="1" dirty="0">
                <a:latin typeface="Consolas" panose="020B0609020204030204" pitchFamily="49" charset="0"/>
              </a:rPr>
              <a:t>=</a:t>
            </a:r>
            <a:r>
              <a:rPr lang="en-US" altLang="en-US" dirty="0" err="1">
                <a:latin typeface="Consolas" panose="020B0609020204030204" pitchFamily="49" charset="0"/>
              </a:rPr>
              <a:t>thread_task</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t2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err="1">
                <a:latin typeface="Consolas" panose="020B0609020204030204" pitchFamily="49" charset="0"/>
              </a:rPr>
              <a:t>threading.Thread</a:t>
            </a:r>
            <a:r>
              <a:rPr lang="en-US" altLang="en-US" dirty="0">
                <a:latin typeface="Consolas" panose="020B0609020204030204" pitchFamily="49" charset="0"/>
              </a:rPr>
              <a:t>(target</a:t>
            </a:r>
            <a:r>
              <a:rPr lang="en-US" altLang="en-US" b="1" dirty="0">
                <a:latin typeface="Consolas" panose="020B0609020204030204" pitchFamily="49" charset="0"/>
              </a:rPr>
              <a:t>=</a:t>
            </a:r>
            <a:r>
              <a:rPr lang="en-US" altLang="en-US" dirty="0" err="1">
                <a:latin typeface="Consolas" panose="020B0609020204030204" pitchFamily="49" charset="0"/>
              </a:rPr>
              <a:t>thread_task</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start threads</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t1.start()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t2.start()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 wait until threads finish their job</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t1.join()</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t2.join()</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sz="1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a:latin typeface="Consolas" panose="020B0609020204030204" pitchFamily="49" charset="0"/>
              </a:rPr>
              <a:t>if</a:t>
            </a:r>
            <a:r>
              <a:rPr lang="en-US" altLang="en-US" sz="1800" dirty="0">
                <a:latin typeface="Consolas" panose="020B0609020204030204" pitchFamily="49" charset="0"/>
              </a:rPr>
              <a:t> </a:t>
            </a:r>
            <a:r>
              <a:rPr lang="en-US" altLang="en-US" dirty="0">
                <a:latin typeface="Consolas" panose="020B0609020204030204" pitchFamily="49" charset="0"/>
              </a:rPr>
              <a:t>__name__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"__main__":</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for</a:t>
            </a:r>
            <a:r>
              <a:rPr lang="en-US" altLang="en-US" sz="1800"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a:t>
            </a:r>
            <a:r>
              <a:rPr lang="en-US" altLang="en-US" b="1" dirty="0">
                <a:latin typeface="Consolas" panose="020B0609020204030204" pitchFamily="49" charset="0"/>
              </a:rPr>
              <a:t>in</a:t>
            </a:r>
            <a:r>
              <a:rPr lang="en-US" altLang="en-US" sz="1800" dirty="0">
                <a:latin typeface="Consolas" panose="020B0609020204030204" pitchFamily="49" charset="0"/>
              </a:rPr>
              <a:t> </a:t>
            </a:r>
            <a:r>
              <a:rPr lang="en-US" altLang="en-US" dirty="0">
                <a:latin typeface="Consolas" panose="020B0609020204030204" pitchFamily="49" charset="0"/>
              </a:rPr>
              <a:t>range(10):</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dirty="0" err="1">
                <a:latin typeface="Consolas" panose="020B0609020204030204" pitchFamily="49" charset="0"/>
              </a:rPr>
              <a:t>main_task</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("Iteration {0}: x = {1}".format(</a:t>
            </a:r>
            <a:r>
              <a:rPr lang="en-US" altLang="en-US" dirty="0" err="1">
                <a:latin typeface="Consolas" panose="020B0609020204030204" pitchFamily="49" charset="0"/>
              </a:rPr>
              <a:t>i,x</a:t>
            </a:r>
            <a:r>
              <a:rPr lang="en-US" altLang="en-US" dirty="0">
                <a:latin typeface="Consolas" panose="020B0609020204030204" pitchFamily="49" charset="0"/>
              </a:rPr>
              <a:t>))</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213</a:t>
            </a:fld>
            <a:endParaRPr lang="en-US"/>
          </a:p>
        </p:txBody>
      </p:sp>
    </p:spTree>
    <p:extLst>
      <p:ext uri="{BB962C8B-B14F-4D97-AF65-F5344CB8AC3E}">
        <p14:creationId xmlns:p14="http://schemas.microsoft.com/office/powerpoint/2010/main" val="315583532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5" name="Date Placeholder 4"/>
          <p:cNvSpPr>
            <a:spLocks noGrp="1"/>
          </p:cNvSpPr>
          <p:nvPr>
            <p:ph type="dt" sz="half" idx="10"/>
          </p:nvPr>
        </p:nvSpPr>
        <p:spPr/>
        <p:txBody>
          <a:bodyPr/>
          <a:lstStyle/>
          <a:p>
            <a:fld id="{8DFF676F-D6F0-4CF1-A979-16EB9D1E76B4}"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214</a:t>
            </a:fld>
            <a:endParaRPr lang="en-US"/>
          </a:p>
        </p:txBody>
      </p:sp>
      <p:sp>
        <p:nvSpPr>
          <p:cNvPr id="4" name="object 4"/>
          <p:cNvSpPr txBox="1"/>
          <p:nvPr/>
        </p:nvSpPr>
        <p:spPr>
          <a:xfrm>
            <a:off x="307340" y="1017778"/>
            <a:ext cx="8454390" cy="5464175"/>
          </a:xfrm>
          <a:prstGeom prst="rect">
            <a:avLst/>
          </a:prstGeom>
        </p:spPr>
        <p:txBody>
          <a:bodyPr vert="horz" wrap="square" lIns="0" tIns="12700" rIns="0" bIns="0" rtlCol="0">
            <a:spAutoFit/>
          </a:bodyPr>
          <a:lstStyle/>
          <a:p>
            <a:pPr marL="241300">
              <a:lnSpc>
                <a:spcPct val="100000"/>
              </a:lnSpc>
              <a:spcBef>
                <a:spcPts val="100"/>
              </a:spcBef>
            </a:pPr>
            <a:r>
              <a:rPr sz="1800" b="1" spc="-110" dirty="0">
                <a:latin typeface="Georgia"/>
                <a:cs typeface="Georgia"/>
              </a:rPr>
              <a:t>Overview </a:t>
            </a:r>
            <a:r>
              <a:rPr sz="1800" b="1" spc="-125" dirty="0">
                <a:latin typeface="Georgia"/>
                <a:cs typeface="Georgia"/>
              </a:rPr>
              <a:t>of </a:t>
            </a:r>
            <a:r>
              <a:rPr sz="1800" b="1" spc="-210" dirty="0">
                <a:latin typeface="Georgia"/>
                <a:cs typeface="Georgia"/>
              </a:rPr>
              <a:t>OOP</a:t>
            </a:r>
            <a:r>
              <a:rPr sz="1800" b="1" spc="15" dirty="0">
                <a:latin typeface="Georgia"/>
                <a:cs typeface="Georgia"/>
              </a:rPr>
              <a:t> </a:t>
            </a:r>
            <a:r>
              <a:rPr sz="1800" b="1" spc="-125" dirty="0">
                <a:latin typeface="Georgia"/>
                <a:cs typeface="Georgia"/>
              </a:rPr>
              <a:t>Terminology</a:t>
            </a:r>
            <a:endParaRPr sz="1800">
              <a:latin typeface="Georgia"/>
              <a:cs typeface="Georgia"/>
            </a:endParaRPr>
          </a:p>
          <a:p>
            <a:pPr>
              <a:lnSpc>
                <a:spcPct val="100000"/>
              </a:lnSpc>
              <a:spcBef>
                <a:spcPts val="50"/>
              </a:spcBef>
            </a:pPr>
            <a:endParaRPr sz="2250">
              <a:latin typeface="Times New Roman"/>
              <a:cs typeface="Times New Roman"/>
            </a:endParaRPr>
          </a:p>
          <a:p>
            <a:pPr marL="241300" marR="5080" algn="just">
              <a:lnSpc>
                <a:spcPct val="100000"/>
              </a:lnSpc>
            </a:pPr>
            <a:r>
              <a:rPr sz="1800" b="1" spc="-135" dirty="0">
                <a:latin typeface="Georgia"/>
                <a:cs typeface="Georgia"/>
              </a:rPr>
              <a:t>Class: </a:t>
            </a:r>
            <a:r>
              <a:rPr sz="1800" spc="-90" dirty="0">
                <a:latin typeface="Georgia"/>
                <a:cs typeface="Georgia"/>
              </a:rPr>
              <a:t>A </a:t>
            </a:r>
            <a:r>
              <a:rPr sz="1800" spc="-25" dirty="0">
                <a:latin typeface="Georgia"/>
                <a:cs typeface="Georgia"/>
              </a:rPr>
              <a:t>user-defined </a:t>
            </a:r>
            <a:r>
              <a:rPr sz="1800" spc="-15" dirty="0">
                <a:latin typeface="Georgia"/>
                <a:cs typeface="Georgia"/>
              </a:rPr>
              <a:t>prototype </a:t>
            </a:r>
            <a:r>
              <a:rPr sz="1800" spc="-30" dirty="0">
                <a:latin typeface="Georgia"/>
                <a:cs typeface="Georgia"/>
              </a:rPr>
              <a:t>for </a:t>
            </a:r>
            <a:r>
              <a:rPr sz="1800" spc="-50" dirty="0">
                <a:latin typeface="Georgia"/>
                <a:cs typeface="Georgia"/>
              </a:rPr>
              <a:t>an </a:t>
            </a:r>
            <a:r>
              <a:rPr sz="1800" spc="-20" dirty="0">
                <a:latin typeface="Georgia"/>
                <a:cs typeface="Georgia"/>
              </a:rPr>
              <a:t>object </a:t>
            </a:r>
            <a:r>
              <a:rPr sz="1800" spc="-30" dirty="0">
                <a:latin typeface="Georgia"/>
                <a:cs typeface="Georgia"/>
              </a:rPr>
              <a:t>that </a:t>
            </a:r>
            <a:r>
              <a:rPr sz="1800" spc="-25" dirty="0">
                <a:latin typeface="Georgia"/>
                <a:cs typeface="Georgia"/>
              </a:rPr>
              <a:t>defines </a:t>
            </a:r>
            <a:r>
              <a:rPr sz="1800" spc="-30" dirty="0">
                <a:latin typeface="Georgia"/>
                <a:cs typeface="Georgia"/>
              </a:rPr>
              <a:t>a </a:t>
            </a:r>
            <a:r>
              <a:rPr sz="1800" spc="-5" dirty="0">
                <a:latin typeface="Georgia"/>
                <a:cs typeface="Georgia"/>
              </a:rPr>
              <a:t>set </a:t>
            </a:r>
            <a:r>
              <a:rPr sz="1800" spc="-30" dirty="0">
                <a:latin typeface="Georgia"/>
                <a:cs typeface="Georgia"/>
              </a:rPr>
              <a:t>of </a:t>
            </a:r>
            <a:r>
              <a:rPr sz="1800" spc="-15" dirty="0">
                <a:latin typeface="Georgia"/>
                <a:cs typeface="Georgia"/>
              </a:rPr>
              <a:t>attributes </a:t>
            </a:r>
            <a:r>
              <a:rPr sz="1800" spc="-35" dirty="0">
                <a:latin typeface="Georgia"/>
                <a:cs typeface="Georgia"/>
              </a:rPr>
              <a:t>that  </a:t>
            </a:r>
            <a:r>
              <a:rPr sz="1800" spc="-20" dirty="0">
                <a:latin typeface="Georgia"/>
                <a:cs typeface="Georgia"/>
              </a:rPr>
              <a:t>characterize </a:t>
            </a:r>
            <a:r>
              <a:rPr sz="1800" spc="-40" dirty="0">
                <a:latin typeface="Georgia"/>
                <a:cs typeface="Georgia"/>
              </a:rPr>
              <a:t>any </a:t>
            </a:r>
            <a:r>
              <a:rPr sz="1800" spc="-25" dirty="0">
                <a:latin typeface="Georgia"/>
                <a:cs typeface="Georgia"/>
              </a:rPr>
              <a:t>object </a:t>
            </a:r>
            <a:r>
              <a:rPr sz="1800" spc="-30" dirty="0">
                <a:latin typeface="Georgia"/>
                <a:cs typeface="Georgia"/>
              </a:rPr>
              <a:t>of </a:t>
            </a:r>
            <a:r>
              <a:rPr sz="1800" spc="-25" dirty="0">
                <a:latin typeface="Georgia"/>
                <a:cs typeface="Georgia"/>
              </a:rPr>
              <a:t>the </a:t>
            </a:r>
            <a:r>
              <a:rPr sz="1800" spc="-40" dirty="0">
                <a:latin typeface="Georgia"/>
                <a:cs typeface="Georgia"/>
              </a:rPr>
              <a:t>class. </a:t>
            </a:r>
            <a:r>
              <a:rPr sz="1800" spc="-35" dirty="0">
                <a:latin typeface="Georgia"/>
                <a:cs typeface="Georgia"/>
              </a:rPr>
              <a:t>The </a:t>
            </a:r>
            <a:r>
              <a:rPr sz="1800" spc="-20" dirty="0">
                <a:latin typeface="Georgia"/>
                <a:cs typeface="Georgia"/>
              </a:rPr>
              <a:t>attributes are </a:t>
            </a:r>
            <a:r>
              <a:rPr sz="1800" spc="-30" dirty="0">
                <a:latin typeface="Georgia"/>
                <a:cs typeface="Georgia"/>
              </a:rPr>
              <a:t>data members </a:t>
            </a:r>
            <a:r>
              <a:rPr sz="1800" spc="-20" dirty="0">
                <a:latin typeface="Georgia"/>
                <a:cs typeface="Georgia"/>
              </a:rPr>
              <a:t>(class  variables </a:t>
            </a:r>
            <a:r>
              <a:rPr sz="1800" spc="-45" dirty="0">
                <a:latin typeface="Georgia"/>
                <a:cs typeface="Georgia"/>
              </a:rPr>
              <a:t>and </a:t>
            </a:r>
            <a:r>
              <a:rPr sz="1800" spc="-25" dirty="0">
                <a:latin typeface="Georgia"/>
                <a:cs typeface="Georgia"/>
              </a:rPr>
              <a:t>instance </a:t>
            </a:r>
            <a:r>
              <a:rPr sz="1800" spc="-15" dirty="0">
                <a:latin typeface="Georgia"/>
                <a:cs typeface="Georgia"/>
              </a:rPr>
              <a:t>variables) </a:t>
            </a:r>
            <a:r>
              <a:rPr sz="1800" spc="-45" dirty="0">
                <a:latin typeface="Georgia"/>
                <a:cs typeface="Georgia"/>
              </a:rPr>
              <a:t>and methods, </a:t>
            </a:r>
            <a:r>
              <a:rPr sz="1800" spc="-20" dirty="0">
                <a:latin typeface="Georgia"/>
                <a:cs typeface="Georgia"/>
              </a:rPr>
              <a:t>accessed </a:t>
            </a:r>
            <a:r>
              <a:rPr sz="1800" spc="-15" dirty="0">
                <a:latin typeface="Georgia"/>
                <a:cs typeface="Georgia"/>
              </a:rPr>
              <a:t>via </a:t>
            </a:r>
            <a:r>
              <a:rPr sz="1800" spc="-20" dirty="0">
                <a:latin typeface="Georgia"/>
                <a:cs typeface="Georgia"/>
              </a:rPr>
              <a:t>dot</a:t>
            </a:r>
            <a:r>
              <a:rPr sz="1800" spc="-150" dirty="0">
                <a:latin typeface="Georgia"/>
                <a:cs typeface="Georgia"/>
              </a:rPr>
              <a:t> </a:t>
            </a:r>
            <a:r>
              <a:rPr sz="1800" spc="-45" dirty="0">
                <a:latin typeface="Georgia"/>
                <a:cs typeface="Georgia"/>
              </a:rPr>
              <a:t>notation.</a:t>
            </a:r>
            <a:endParaRPr sz="1800">
              <a:latin typeface="Georgia"/>
              <a:cs typeface="Georgia"/>
            </a:endParaRPr>
          </a:p>
          <a:p>
            <a:pPr>
              <a:lnSpc>
                <a:spcPct val="100000"/>
              </a:lnSpc>
              <a:spcBef>
                <a:spcPts val="40"/>
              </a:spcBef>
            </a:pPr>
            <a:endParaRPr sz="2600">
              <a:latin typeface="Times New Roman"/>
              <a:cs typeface="Times New Roman"/>
            </a:endParaRPr>
          </a:p>
          <a:p>
            <a:pPr marL="241300" marR="8255" algn="just">
              <a:lnSpc>
                <a:spcPct val="100000"/>
              </a:lnSpc>
            </a:pPr>
            <a:r>
              <a:rPr sz="1800" b="1" spc="-130" dirty="0">
                <a:latin typeface="Georgia"/>
                <a:cs typeface="Georgia"/>
              </a:rPr>
              <a:t>Data </a:t>
            </a:r>
            <a:r>
              <a:rPr sz="1800" b="1" spc="-145" dirty="0">
                <a:latin typeface="Georgia"/>
                <a:cs typeface="Georgia"/>
              </a:rPr>
              <a:t>member: </a:t>
            </a:r>
            <a:r>
              <a:rPr sz="1800" spc="-90" dirty="0">
                <a:latin typeface="Georgia"/>
                <a:cs typeface="Georgia"/>
              </a:rPr>
              <a:t>A </a:t>
            </a:r>
            <a:r>
              <a:rPr sz="1800" spc="-20" dirty="0">
                <a:latin typeface="Georgia"/>
                <a:cs typeface="Georgia"/>
              </a:rPr>
              <a:t>class </a:t>
            </a:r>
            <a:r>
              <a:rPr sz="1800" spc="-25" dirty="0">
                <a:latin typeface="Georgia"/>
                <a:cs typeface="Georgia"/>
              </a:rPr>
              <a:t>variable </a:t>
            </a:r>
            <a:r>
              <a:rPr sz="1800" spc="-5" dirty="0">
                <a:latin typeface="Georgia"/>
                <a:cs typeface="Georgia"/>
              </a:rPr>
              <a:t>or </a:t>
            </a:r>
            <a:r>
              <a:rPr sz="1800" spc="-30" dirty="0">
                <a:latin typeface="Georgia"/>
                <a:cs typeface="Georgia"/>
              </a:rPr>
              <a:t>instance </a:t>
            </a:r>
            <a:r>
              <a:rPr sz="1800" spc="-25" dirty="0">
                <a:latin typeface="Georgia"/>
                <a:cs typeface="Georgia"/>
              </a:rPr>
              <a:t>variable </a:t>
            </a:r>
            <a:r>
              <a:rPr sz="1800" spc="-30" dirty="0">
                <a:latin typeface="Georgia"/>
                <a:cs typeface="Georgia"/>
              </a:rPr>
              <a:t>that </a:t>
            </a:r>
            <a:r>
              <a:rPr sz="1800" spc="-35" dirty="0">
                <a:latin typeface="Georgia"/>
                <a:cs typeface="Georgia"/>
              </a:rPr>
              <a:t>holds </a:t>
            </a:r>
            <a:r>
              <a:rPr sz="1800" spc="-30" dirty="0">
                <a:latin typeface="Georgia"/>
                <a:cs typeface="Georgia"/>
              </a:rPr>
              <a:t>data </a:t>
            </a:r>
            <a:r>
              <a:rPr sz="1800" spc="-25" dirty="0">
                <a:latin typeface="Georgia"/>
                <a:cs typeface="Georgia"/>
              </a:rPr>
              <a:t>associated </a:t>
            </a:r>
            <a:r>
              <a:rPr sz="1800" spc="-10" dirty="0">
                <a:latin typeface="Georgia"/>
                <a:cs typeface="Georgia"/>
              </a:rPr>
              <a:t>with  </a:t>
            </a:r>
            <a:r>
              <a:rPr sz="1800" spc="-30" dirty="0">
                <a:latin typeface="Georgia"/>
                <a:cs typeface="Georgia"/>
              </a:rPr>
              <a:t>a </a:t>
            </a:r>
            <a:r>
              <a:rPr sz="1800" spc="-20" dirty="0">
                <a:latin typeface="Georgia"/>
                <a:cs typeface="Georgia"/>
              </a:rPr>
              <a:t>class </a:t>
            </a:r>
            <a:r>
              <a:rPr sz="1800" spc="-45" dirty="0">
                <a:latin typeface="Georgia"/>
                <a:cs typeface="Georgia"/>
              </a:rPr>
              <a:t>and </a:t>
            </a:r>
            <a:r>
              <a:rPr sz="1800" spc="-15" dirty="0">
                <a:latin typeface="Georgia"/>
                <a:cs typeface="Georgia"/>
              </a:rPr>
              <a:t>its</a:t>
            </a:r>
            <a:r>
              <a:rPr sz="1800" spc="-75" dirty="0">
                <a:latin typeface="Georgia"/>
                <a:cs typeface="Georgia"/>
              </a:rPr>
              <a:t> </a:t>
            </a:r>
            <a:r>
              <a:rPr sz="1800" spc="-30" dirty="0">
                <a:latin typeface="Georgia"/>
                <a:cs typeface="Georgia"/>
              </a:rPr>
              <a:t>objects.</a:t>
            </a:r>
            <a:endParaRPr sz="1800">
              <a:latin typeface="Georgia"/>
              <a:cs typeface="Georgia"/>
            </a:endParaRPr>
          </a:p>
          <a:p>
            <a:pPr>
              <a:lnSpc>
                <a:spcPct val="100000"/>
              </a:lnSpc>
              <a:spcBef>
                <a:spcPts val="35"/>
              </a:spcBef>
            </a:pPr>
            <a:endParaRPr sz="2600">
              <a:latin typeface="Times New Roman"/>
              <a:cs typeface="Times New Roman"/>
            </a:endParaRPr>
          </a:p>
          <a:p>
            <a:pPr marL="241300" marR="5080" algn="just">
              <a:lnSpc>
                <a:spcPct val="100000"/>
              </a:lnSpc>
            </a:pPr>
            <a:r>
              <a:rPr sz="1800" b="1" spc="-135" dirty="0">
                <a:latin typeface="Georgia"/>
                <a:cs typeface="Georgia"/>
              </a:rPr>
              <a:t>Function </a:t>
            </a:r>
            <a:r>
              <a:rPr sz="1800" b="1" spc="-120" dirty="0">
                <a:latin typeface="Georgia"/>
                <a:cs typeface="Georgia"/>
              </a:rPr>
              <a:t>overloading: </a:t>
            </a:r>
            <a:r>
              <a:rPr sz="1800" spc="-40" dirty="0">
                <a:latin typeface="Georgia"/>
                <a:cs typeface="Georgia"/>
              </a:rPr>
              <a:t>The assignment </a:t>
            </a:r>
            <a:r>
              <a:rPr sz="1800" spc="-30" dirty="0">
                <a:latin typeface="Georgia"/>
                <a:cs typeface="Georgia"/>
              </a:rPr>
              <a:t>of </a:t>
            </a:r>
            <a:r>
              <a:rPr sz="1800" spc="-35" dirty="0">
                <a:latin typeface="Georgia"/>
                <a:cs typeface="Georgia"/>
              </a:rPr>
              <a:t>more </a:t>
            </a:r>
            <a:r>
              <a:rPr sz="1800" spc="-45" dirty="0">
                <a:latin typeface="Georgia"/>
                <a:cs typeface="Georgia"/>
              </a:rPr>
              <a:t>than </a:t>
            </a:r>
            <a:r>
              <a:rPr sz="1800" spc="-30" dirty="0">
                <a:latin typeface="Georgia"/>
                <a:cs typeface="Georgia"/>
              </a:rPr>
              <a:t>one </a:t>
            </a:r>
            <a:r>
              <a:rPr sz="1800" spc="-25" dirty="0">
                <a:latin typeface="Georgia"/>
                <a:cs typeface="Georgia"/>
              </a:rPr>
              <a:t>behavior </a:t>
            </a:r>
            <a:r>
              <a:rPr sz="1800" spc="-30" dirty="0">
                <a:latin typeface="Georgia"/>
                <a:cs typeface="Georgia"/>
              </a:rPr>
              <a:t>to a </a:t>
            </a:r>
            <a:r>
              <a:rPr sz="1800" spc="-25" dirty="0">
                <a:latin typeface="Georgia"/>
                <a:cs typeface="Georgia"/>
              </a:rPr>
              <a:t>particular  </a:t>
            </a:r>
            <a:r>
              <a:rPr sz="1800" spc="-45" dirty="0">
                <a:latin typeface="Georgia"/>
                <a:cs typeface="Georgia"/>
              </a:rPr>
              <a:t>function. </a:t>
            </a:r>
            <a:r>
              <a:rPr sz="1800" spc="-35" dirty="0">
                <a:latin typeface="Georgia"/>
                <a:cs typeface="Georgia"/>
              </a:rPr>
              <a:t>The </a:t>
            </a:r>
            <a:r>
              <a:rPr sz="1800" spc="-30" dirty="0">
                <a:latin typeface="Georgia"/>
                <a:cs typeface="Georgia"/>
              </a:rPr>
              <a:t>operation </a:t>
            </a:r>
            <a:r>
              <a:rPr sz="1800" spc="-25" dirty="0">
                <a:latin typeface="Georgia"/>
                <a:cs typeface="Georgia"/>
              </a:rPr>
              <a:t>performed </a:t>
            </a:r>
            <a:r>
              <a:rPr sz="1800" spc="-15" dirty="0">
                <a:latin typeface="Georgia"/>
                <a:cs typeface="Georgia"/>
              </a:rPr>
              <a:t>varies </a:t>
            </a:r>
            <a:r>
              <a:rPr sz="1800" spc="-20" dirty="0">
                <a:latin typeface="Georgia"/>
                <a:cs typeface="Georgia"/>
              </a:rPr>
              <a:t>by </a:t>
            </a:r>
            <a:r>
              <a:rPr sz="1800" spc="-25" dirty="0">
                <a:latin typeface="Georgia"/>
                <a:cs typeface="Georgia"/>
              </a:rPr>
              <a:t>the </a:t>
            </a:r>
            <a:r>
              <a:rPr sz="1800" spc="-10" dirty="0">
                <a:latin typeface="Georgia"/>
                <a:cs typeface="Georgia"/>
              </a:rPr>
              <a:t>types </a:t>
            </a:r>
            <a:r>
              <a:rPr sz="1800" spc="-30" dirty="0">
                <a:latin typeface="Georgia"/>
                <a:cs typeface="Georgia"/>
              </a:rPr>
              <a:t>of </a:t>
            </a:r>
            <a:r>
              <a:rPr sz="1800" spc="-20" dirty="0">
                <a:latin typeface="Georgia"/>
                <a:cs typeface="Georgia"/>
              </a:rPr>
              <a:t>objects </a:t>
            </a:r>
            <a:r>
              <a:rPr sz="1800" spc="-5" dirty="0">
                <a:latin typeface="Georgia"/>
                <a:cs typeface="Georgia"/>
              </a:rPr>
              <a:t>or </a:t>
            </a:r>
            <a:r>
              <a:rPr sz="1800" spc="-30" dirty="0">
                <a:latin typeface="Georgia"/>
                <a:cs typeface="Georgia"/>
              </a:rPr>
              <a:t>arguments  </a:t>
            </a:r>
            <a:r>
              <a:rPr sz="1800" spc="-45" dirty="0">
                <a:latin typeface="Georgia"/>
                <a:cs typeface="Georgia"/>
              </a:rPr>
              <a:t>involved.</a:t>
            </a:r>
            <a:endParaRPr sz="1800">
              <a:latin typeface="Georgia"/>
              <a:cs typeface="Georgia"/>
            </a:endParaRPr>
          </a:p>
          <a:p>
            <a:pPr marL="12700">
              <a:lnSpc>
                <a:spcPts val="1989"/>
              </a:lnSpc>
            </a:pPr>
            <a:r>
              <a:rPr sz="1800" dirty="0">
                <a:latin typeface="Arial"/>
                <a:cs typeface="Arial"/>
              </a:rPr>
              <a:t>.</a:t>
            </a:r>
            <a:endParaRPr sz="1800">
              <a:latin typeface="Arial"/>
              <a:cs typeface="Arial"/>
            </a:endParaRPr>
          </a:p>
          <a:p>
            <a:pPr marL="241300" marR="6350" algn="just">
              <a:lnSpc>
                <a:spcPct val="100000"/>
              </a:lnSpc>
              <a:spcBef>
                <a:spcPts val="1030"/>
              </a:spcBef>
            </a:pPr>
            <a:r>
              <a:rPr sz="1800" b="1" spc="-155" dirty="0">
                <a:latin typeface="Georgia"/>
                <a:cs typeface="Georgia"/>
              </a:rPr>
              <a:t>Member </a:t>
            </a:r>
            <a:r>
              <a:rPr sz="1800" b="1" spc="-135" dirty="0">
                <a:latin typeface="Georgia"/>
                <a:cs typeface="Georgia"/>
              </a:rPr>
              <a:t>Function </a:t>
            </a:r>
            <a:r>
              <a:rPr sz="1800" b="1" spc="-114" dirty="0">
                <a:latin typeface="Georgia"/>
                <a:cs typeface="Georgia"/>
              </a:rPr>
              <a:t>or </a:t>
            </a:r>
            <a:r>
              <a:rPr sz="1800" b="1" spc="-145" dirty="0">
                <a:latin typeface="Georgia"/>
                <a:cs typeface="Georgia"/>
              </a:rPr>
              <a:t>Method </a:t>
            </a:r>
            <a:r>
              <a:rPr sz="1800" spc="-90" dirty="0">
                <a:latin typeface="Georgia"/>
                <a:cs typeface="Georgia"/>
              </a:rPr>
              <a:t>: A </a:t>
            </a:r>
            <a:r>
              <a:rPr sz="1800" spc="-25" dirty="0">
                <a:latin typeface="Georgia"/>
                <a:cs typeface="Georgia"/>
              </a:rPr>
              <a:t>special </a:t>
            </a:r>
            <a:r>
              <a:rPr sz="1800" spc="-40" dirty="0">
                <a:latin typeface="Georgia"/>
                <a:cs typeface="Georgia"/>
              </a:rPr>
              <a:t>kind </a:t>
            </a:r>
            <a:r>
              <a:rPr sz="1800" spc="-30" dirty="0">
                <a:latin typeface="Georgia"/>
                <a:cs typeface="Georgia"/>
              </a:rPr>
              <a:t>of </a:t>
            </a:r>
            <a:r>
              <a:rPr sz="1800" spc="-35" dirty="0">
                <a:latin typeface="Georgia"/>
                <a:cs typeface="Georgia"/>
              </a:rPr>
              <a:t>function that </a:t>
            </a:r>
            <a:r>
              <a:rPr sz="1800" spc="-20" dirty="0">
                <a:latin typeface="Georgia"/>
                <a:cs typeface="Georgia"/>
              </a:rPr>
              <a:t>is </a:t>
            </a:r>
            <a:r>
              <a:rPr sz="1800" spc="-30" dirty="0">
                <a:latin typeface="Georgia"/>
                <a:cs typeface="Georgia"/>
              </a:rPr>
              <a:t>defined </a:t>
            </a:r>
            <a:r>
              <a:rPr sz="1800" spc="-45" dirty="0">
                <a:latin typeface="Georgia"/>
                <a:cs typeface="Georgia"/>
              </a:rPr>
              <a:t>in </a:t>
            </a:r>
            <a:r>
              <a:rPr sz="1800" spc="-30" dirty="0">
                <a:latin typeface="Georgia"/>
                <a:cs typeface="Georgia"/>
              </a:rPr>
              <a:t>a </a:t>
            </a:r>
            <a:r>
              <a:rPr sz="1800" spc="-20" dirty="0">
                <a:latin typeface="Georgia"/>
                <a:cs typeface="Georgia"/>
              </a:rPr>
              <a:t>class  </a:t>
            </a:r>
            <a:r>
              <a:rPr sz="1800" spc="-40" dirty="0">
                <a:latin typeface="Georgia"/>
                <a:cs typeface="Georgia"/>
              </a:rPr>
              <a:t>definition.</a:t>
            </a:r>
            <a:endParaRPr sz="1800">
              <a:latin typeface="Georgia"/>
              <a:cs typeface="Georgia"/>
            </a:endParaRPr>
          </a:p>
          <a:p>
            <a:pPr>
              <a:lnSpc>
                <a:spcPct val="100000"/>
              </a:lnSpc>
              <a:spcBef>
                <a:spcPts val="40"/>
              </a:spcBef>
            </a:pPr>
            <a:endParaRPr sz="2600">
              <a:latin typeface="Times New Roman"/>
              <a:cs typeface="Times New Roman"/>
            </a:endParaRPr>
          </a:p>
          <a:p>
            <a:pPr marL="241300" marR="5715" algn="just">
              <a:lnSpc>
                <a:spcPct val="100000"/>
              </a:lnSpc>
            </a:pPr>
            <a:r>
              <a:rPr sz="1800" b="1" spc="-125" dirty="0">
                <a:latin typeface="Georgia"/>
                <a:cs typeface="Georgia"/>
              </a:rPr>
              <a:t>Instance </a:t>
            </a:r>
            <a:r>
              <a:rPr sz="1800" b="1" spc="-105" dirty="0">
                <a:latin typeface="Georgia"/>
                <a:cs typeface="Georgia"/>
              </a:rPr>
              <a:t>variable: </a:t>
            </a:r>
            <a:r>
              <a:rPr sz="1800" spc="-90" dirty="0">
                <a:latin typeface="Georgia"/>
                <a:cs typeface="Georgia"/>
              </a:rPr>
              <a:t>A </a:t>
            </a:r>
            <a:r>
              <a:rPr sz="1800" spc="-25" dirty="0">
                <a:latin typeface="Georgia"/>
                <a:cs typeface="Georgia"/>
              </a:rPr>
              <a:t>variable </a:t>
            </a:r>
            <a:r>
              <a:rPr sz="1800" spc="-30" dirty="0">
                <a:latin typeface="Georgia"/>
                <a:cs typeface="Georgia"/>
              </a:rPr>
              <a:t>that </a:t>
            </a:r>
            <a:r>
              <a:rPr sz="1800" spc="-20" dirty="0">
                <a:latin typeface="Georgia"/>
                <a:cs typeface="Georgia"/>
              </a:rPr>
              <a:t>is </a:t>
            </a:r>
            <a:r>
              <a:rPr sz="1800" spc="-30" dirty="0">
                <a:latin typeface="Georgia"/>
                <a:cs typeface="Georgia"/>
              </a:rPr>
              <a:t>defined </a:t>
            </a:r>
            <a:r>
              <a:rPr sz="1800" spc="-25" dirty="0">
                <a:latin typeface="Georgia"/>
                <a:cs typeface="Georgia"/>
              </a:rPr>
              <a:t>inside </a:t>
            </a:r>
            <a:r>
              <a:rPr sz="1800" spc="-30" dirty="0">
                <a:latin typeface="Georgia"/>
                <a:cs typeface="Georgia"/>
              </a:rPr>
              <a:t>a </a:t>
            </a:r>
            <a:r>
              <a:rPr sz="1800" spc="-40" dirty="0">
                <a:latin typeface="Georgia"/>
                <a:cs typeface="Georgia"/>
              </a:rPr>
              <a:t>method </a:t>
            </a:r>
            <a:r>
              <a:rPr sz="1800" spc="-45" dirty="0">
                <a:latin typeface="Georgia"/>
                <a:cs typeface="Georgia"/>
              </a:rPr>
              <a:t>and </a:t>
            </a:r>
            <a:r>
              <a:rPr sz="1800" spc="-25" dirty="0">
                <a:latin typeface="Georgia"/>
                <a:cs typeface="Georgia"/>
              </a:rPr>
              <a:t>belongs </a:t>
            </a:r>
            <a:r>
              <a:rPr sz="1800" spc="-35" dirty="0">
                <a:latin typeface="Georgia"/>
                <a:cs typeface="Georgia"/>
              </a:rPr>
              <a:t>only </a:t>
            </a:r>
            <a:r>
              <a:rPr sz="1800" spc="-25" dirty="0">
                <a:latin typeface="Georgia"/>
                <a:cs typeface="Georgia"/>
              </a:rPr>
              <a:t>to  the current </a:t>
            </a:r>
            <a:r>
              <a:rPr sz="1800" spc="-30" dirty="0">
                <a:latin typeface="Georgia"/>
                <a:cs typeface="Georgia"/>
              </a:rPr>
              <a:t>instance of a</a:t>
            </a:r>
            <a:r>
              <a:rPr sz="1800" spc="-105" dirty="0">
                <a:latin typeface="Georgia"/>
                <a:cs typeface="Georgia"/>
              </a:rPr>
              <a:t> </a:t>
            </a:r>
            <a:r>
              <a:rPr sz="1800" spc="-40" dirty="0">
                <a:latin typeface="Georgia"/>
                <a:cs typeface="Georgia"/>
              </a:rPr>
              <a:t>class.</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5" name="Date Placeholder 4"/>
          <p:cNvSpPr>
            <a:spLocks noGrp="1"/>
          </p:cNvSpPr>
          <p:nvPr>
            <p:ph type="dt" sz="half" idx="10"/>
          </p:nvPr>
        </p:nvSpPr>
        <p:spPr/>
        <p:txBody>
          <a:bodyPr/>
          <a:lstStyle/>
          <a:p>
            <a:fld id="{2163599F-343C-4BD7-8977-92184388262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215</a:t>
            </a:fld>
            <a:endParaRPr lang="en-US"/>
          </a:p>
        </p:txBody>
      </p:sp>
      <p:sp>
        <p:nvSpPr>
          <p:cNvPr id="4" name="object 4"/>
          <p:cNvSpPr txBox="1"/>
          <p:nvPr/>
        </p:nvSpPr>
        <p:spPr>
          <a:xfrm>
            <a:off x="307340" y="1017778"/>
            <a:ext cx="8454390" cy="3851275"/>
          </a:xfrm>
          <a:prstGeom prst="rect">
            <a:avLst/>
          </a:prstGeom>
        </p:spPr>
        <p:txBody>
          <a:bodyPr vert="horz" wrap="square" lIns="0" tIns="12700" rIns="0" bIns="0" rtlCol="0">
            <a:spAutoFit/>
          </a:bodyPr>
          <a:lstStyle/>
          <a:p>
            <a:pPr marL="241300">
              <a:lnSpc>
                <a:spcPct val="100000"/>
              </a:lnSpc>
              <a:spcBef>
                <a:spcPts val="100"/>
              </a:spcBef>
            </a:pPr>
            <a:r>
              <a:rPr sz="1800" b="1" spc="-110" dirty="0">
                <a:latin typeface="Georgia"/>
                <a:cs typeface="Georgia"/>
              </a:rPr>
              <a:t>Overview </a:t>
            </a:r>
            <a:r>
              <a:rPr sz="1800" b="1" spc="-125" dirty="0">
                <a:latin typeface="Georgia"/>
                <a:cs typeface="Georgia"/>
              </a:rPr>
              <a:t>of </a:t>
            </a:r>
            <a:r>
              <a:rPr sz="1800" b="1" spc="-210" dirty="0">
                <a:latin typeface="Georgia"/>
                <a:cs typeface="Georgia"/>
              </a:rPr>
              <a:t>OOP</a:t>
            </a:r>
            <a:r>
              <a:rPr sz="1800" b="1" spc="15" dirty="0">
                <a:latin typeface="Georgia"/>
                <a:cs typeface="Georgia"/>
              </a:rPr>
              <a:t> </a:t>
            </a:r>
            <a:r>
              <a:rPr sz="1800" b="1" spc="-125" dirty="0">
                <a:latin typeface="Georgia"/>
                <a:cs typeface="Georgia"/>
              </a:rPr>
              <a:t>Terminology</a:t>
            </a:r>
            <a:endParaRPr sz="1800">
              <a:latin typeface="Georgia"/>
              <a:cs typeface="Georgia"/>
            </a:endParaRPr>
          </a:p>
          <a:p>
            <a:pPr>
              <a:lnSpc>
                <a:spcPct val="100000"/>
              </a:lnSpc>
              <a:spcBef>
                <a:spcPts val="50"/>
              </a:spcBef>
            </a:pPr>
            <a:endParaRPr sz="2250">
              <a:latin typeface="Times New Roman"/>
              <a:cs typeface="Times New Roman"/>
            </a:endParaRPr>
          </a:p>
          <a:p>
            <a:pPr marL="241300" marR="6985">
              <a:lnSpc>
                <a:spcPct val="100000"/>
              </a:lnSpc>
            </a:pPr>
            <a:r>
              <a:rPr sz="1800" b="1" spc="-120" dirty="0">
                <a:latin typeface="Georgia"/>
                <a:cs typeface="Georgia"/>
              </a:rPr>
              <a:t>Inheritance: </a:t>
            </a:r>
            <a:r>
              <a:rPr sz="1800" spc="-40" dirty="0">
                <a:latin typeface="Georgia"/>
                <a:cs typeface="Georgia"/>
              </a:rPr>
              <a:t>The </a:t>
            </a:r>
            <a:r>
              <a:rPr sz="1800" spc="-30" dirty="0">
                <a:latin typeface="Georgia"/>
                <a:cs typeface="Georgia"/>
              </a:rPr>
              <a:t>transfer of </a:t>
            </a:r>
            <a:r>
              <a:rPr sz="1800" spc="-20" dirty="0">
                <a:latin typeface="Georgia"/>
                <a:cs typeface="Georgia"/>
              </a:rPr>
              <a:t>the </a:t>
            </a:r>
            <a:r>
              <a:rPr sz="1800" spc="-25" dirty="0">
                <a:latin typeface="Georgia"/>
                <a:cs typeface="Georgia"/>
              </a:rPr>
              <a:t>characteristics </a:t>
            </a:r>
            <a:r>
              <a:rPr sz="1800" spc="-30" dirty="0">
                <a:latin typeface="Georgia"/>
                <a:cs typeface="Georgia"/>
              </a:rPr>
              <a:t>of a </a:t>
            </a:r>
            <a:r>
              <a:rPr sz="1800" spc="-20" dirty="0">
                <a:latin typeface="Georgia"/>
                <a:cs typeface="Georgia"/>
              </a:rPr>
              <a:t>class to </a:t>
            </a:r>
            <a:r>
              <a:rPr sz="1800" spc="-15" dirty="0">
                <a:latin typeface="Georgia"/>
                <a:cs typeface="Georgia"/>
              </a:rPr>
              <a:t>other classes </a:t>
            </a:r>
            <a:r>
              <a:rPr sz="1800" spc="-30" dirty="0">
                <a:latin typeface="Georgia"/>
                <a:cs typeface="Georgia"/>
              </a:rPr>
              <a:t>that </a:t>
            </a:r>
            <a:r>
              <a:rPr sz="1800" spc="-20" dirty="0">
                <a:latin typeface="Georgia"/>
                <a:cs typeface="Georgia"/>
              </a:rPr>
              <a:t>are  derived </a:t>
            </a:r>
            <a:r>
              <a:rPr sz="1800" spc="-45" dirty="0">
                <a:latin typeface="Georgia"/>
                <a:cs typeface="Georgia"/>
              </a:rPr>
              <a:t>from</a:t>
            </a:r>
            <a:r>
              <a:rPr sz="1800" spc="-35" dirty="0">
                <a:latin typeface="Georgia"/>
                <a:cs typeface="Georgia"/>
              </a:rPr>
              <a:t> </a:t>
            </a:r>
            <a:r>
              <a:rPr sz="1800" spc="-45" dirty="0">
                <a:latin typeface="Georgia"/>
                <a:cs typeface="Georgia"/>
              </a:rPr>
              <a:t>it.</a:t>
            </a:r>
            <a:endParaRPr sz="1800">
              <a:latin typeface="Georgia"/>
              <a:cs typeface="Georgia"/>
            </a:endParaRPr>
          </a:p>
          <a:p>
            <a:pPr>
              <a:lnSpc>
                <a:spcPct val="100000"/>
              </a:lnSpc>
              <a:spcBef>
                <a:spcPts val="40"/>
              </a:spcBef>
            </a:pPr>
            <a:endParaRPr sz="2600">
              <a:latin typeface="Times New Roman"/>
              <a:cs typeface="Times New Roman"/>
            </a:endParaRPr>
          </a:p>
          <a:p>
            <a:pPr marL="241300" marR="5080">
              <a:lnSpc>
                <a:spcPct val="100000"/>
              </a:lnSpc>
            </a:pPr>
            <a:r>
              <a:rPr sz="1800" b="1" spc="-125" dirty="0">
                <a:latin typeface="Georgia"/>
                <a:cs typeface="Georgia"/>
              </a:rPr>
              <a:t>Operator </a:t>
            </a:r>
            <a:r>
              <a:rPr sz="1800" b="1" spc="-120" dirty="0">
                <a:latin typeface="Georgia"/>
                <a:cs typeface="Georgia"/>
              </a:rPr>
              <a:t>overloading: </a:t>
            </a:r>
            <a:r>
              <a:rPr sz="1800" spc="-40" dirty="0">
                <a:latin typeface="Georgia"/>
                <a:cs typeface="Georgia"/>
              </a:rPr>
              <a:t>The </a:t>
            </a:r>
            <a:r>
              <a:rPr sz="1800" spc="-35" dirty="0">
                <a:latin typeface="Georgia"/>
                <a:cs typeface="Georgia"/>
              </a:rPr>
              <a:t>assignment </a:t>
            </a:r>
            <a:r>
              <a:rPr sz="1800" spc="-30" dirty="0">
                <a:latin typeface="Georgia"/>
                <a:cs typeface="Georgia"/>
              </a:rPr>
              <a:t>of more </a:t>
            </a:r>
            <a:r>
              <a:rPr sz="1800" spc="-45" dirty="0">
                <a:latin typeface="Georgia"/>
                <a:cs typeface="Georgia"/>
              </a:rPr>
              <a:t>than </a:t>
            </a:r>
            <a:r>
              <a:rPr sz="1800" spc="-30" dirty="0">
                <a:latin typeface="Georgia"/>
                <a:cs typeface="Georgia"/>
              </a:rPr>
              <a:t>one </a:t>
            </a:r>
            <a:r>
              <a:rPr sz="1800" spc="-40" dirty="0">
                <a:latin typeface="Georgia"/>
                <a:cs typeface="Georgia"/>
              </a:rPr>
              <a:t>function </a:t>
            </a:r>
            <a:r>
              <a:rPr sz="1800" spc="-30" dirty="0">
                <a:latin typeface="Georgia"/>
                <a:cs typeface="Georgia"/>
              </a:rPr>
              <a:t>to a </a:t>
            </a:r>
            <a:r>
              <a:rPr sz="1800" spc="-25" dirty="0">
                <a:latin typeface="Georgia"/>
                <a:cs typeface="Georgia"/>
              </a:rPr>
              <a:t>particular  </a:t>
            </a:r>
            <a:r>
              <a:rPr sz="1800" spc="-50" dirty="0">
                <a:latin typeface="Georgia"/>
                <a:cs typeface="Georgia"/>
              </a:rPr>
              <a:t>operator.</a:t>
            </a:r>
            <a:endParaRPr sz="1800">
              <a:latin typeface="Georgia"/>
              <a:cs typeface="Georgia"/>
            </a:endParaRPr>
          </a:p>
          <a:p>
            <a:pPr>
              <a:lnSpc>
                <a:spcPct val="100000"/>
              </a:lnSpc>
              <a:spcBef>
                <a:spcPts val="30"/>
              </a:spcBef>
            </a:pPr>
            <a:endParaRPr sz="2600">
              <a:latin typeface="Times New Roman"/>
              <a:cs typeface="Times New Roman"/>
            </a:endParaRPr>
          </a:p>
          <a:p>
            <a:pPr marL="241300" marR="5080">
              <a:lnSpc>
                <a:spcPct val="100000"/>
              </a:lnSpc>
              <a:spcBef>
                <a:spcPts val="5"/>
              </a:spcBef>
            </a:pPr>
            <a:r>
              <a:rPr sz="1800" b="1" spc="-120" dirty="0">
                <a:latin typeface="Georgia"/>
                <a:cs typeface="Georgia"/>
              </a:rPr>
              <a:t>Object: </a:t>
            </a:r>
            <a:r>
              <a:rPr sz="1800" spc="-90" dirty="0">
                <a:latin typeface="Georgia"/>
                <a:cs typeface="Georgia"/>
              </a:rPr>
              <a:t>A </a:t>
            </a:r>
            <a:r>
              <a:rPr sz="1800" spc="-35" dirty="0">
                <a:latin typeface="Georgia"/>
                <a:cs typeface="Georgia"/>
              </a:rPr>
              <a:t>unique </a:t>
            </a:r>
            <a:r>
              <a:rPr sz="1800" spc="-30" dirty="0">
                <a:latin typeface="Georgia"/>
                <a:cs typeface="Georgia"/>
              </a:rPr>
              <a:t>instance of a data </a:t>
            </a:r>
            <a:r>
              <a:rPr sz="1800" spc="-15" dirty="0">
                <a:latin typeface="Georgia"/>
                <a:cs typeface="Georgia"/>
              </a:rPr>
              <a:t>structure that's </a:t>
            </a:r>
            <a:r>
              <a:rPr sz="1800" spc="-30" dirty="0">
                <a:latin typeface="Georgia"/>
                <a:cs typeface="Georgia"/>
              </a:rPr>
              <a:t>defined </a:t>
            </a:r>
            <a:r>
              <a:rPr sz="1800" spc="-20" dirty="0">
                <a:latin typeface="Georgia"/>
                <a:cs typeface="Georgia"/>
              </a:rPr>
              <a:t>by </a:t>
            </a:r>
            <a:r>
              <a:rPr sz="1800" spc="-15" dirty="0">
                <a:latin typeface="Georgia"/>
                <a:cs typeface="Georgia"/>
              </a:rPr>
              <a:t>its </a:t>
            </a:r>
            <a:r>
              <a:rPr sz="1800" spc="-40" dirty="0">
                <a:latin typeface="Georgia"/>
                <a:cs typeface="Georgia"/>
              </a:rPr>
              <a:t>class. </a:t>
            </a:r>
            <a:r>
              <a:rPr sz="1800" spc="-70" dirty="0">
                <a:latin typeface="Georgia"/>
                <a:cs typeface="Georgia"/>
              </a:rPr>
              <a:t>An </a:t>
            </a:r>
            <a:r>
              <a:rPr sz="1800" spc="-20" dirty="0">
                <a:latin typeface="Georgia"/>
                <a:cs typeface="Georgia"/>
              </a:rPr>
              <a:t>object  </a:t>
            </a:r>
            <a:r>
              <a:rPr sz="1800" spc="-25" dirty="0">
                <a:latin typeface="Georgia"/>
                <a:cs typeface="Georgia"/>
              </a:rPr>
              <a:t>comprises </a:t>
            </a:r>
            <a:r>
              <a:rPr sz="1800" spc="-30" dirty="0">
                <a:latin typeface="Georgia"/>
                <a:cs typeface="Georgia"/>
              </a:rPr>
              <a:t>both data members </a:t>
            </a:r>
            <a:r>
              <a:rPr sz="1800" spc="-20" dirty="0">
                <a:latin typeface="Georgia"/>
                <a:cs typeface="Georgia"/>
              </a:rPr>
              <a:t>(class variables </a:t>
            </a:r>
            <a:r>
              <a:rPr sz="1800" spc="-45" dirty="0">
                <a:latin typeface="Georgia"/>
                <a:cs typeface="Georgia"/>
              </a:rPr>
              <a:t>and </a:t>
            </a:r>
            <a:r>
              <a:rPr sz="1800" spc="-30" dirty="0">
                <a:latin typeface="Georgia"/>
                <a:cs typeface="Georgia"/>
              </a:rPr>
              <a:t>instance </a:t>
            </a:r>
            <a:r>
              <a:rPr sz="1800" spc="-20" dirty="0">
                <a:latin typeface="Georgia"/>
                <a:cs typeface="Georgia"/>
              </a:rPr>
              <a:t>variables) </a:t>
            </a:r>
            <a:r>
              <a:rPr sz="1800" spc="-45" dirty="0">
                <a:latin typeface="Georgia"/>
                <a:cs typeface="Georgia"/>
              </a:rPr>
              <a:t>and</a:t>
            </a:r>
            <a:r>
              <a:rPr sz="1800" spc="-85" dirty="0">
                <a:latin typeface="Georgia"/>
                <a:cs typeface="Georgia"/>
              </a:rPr>
              <a:t> </a:t>
            </a:r>
            <a:r>
              <a:rPr sz="1800" spc="-45" dirty="0">
                <a:latin typeface="Georgia"/>
                <a:cs typeface="Georgia"/>
              </a:rPr>
              <a:t>methods.</a:t>
            </a:r>
            <a:endParaRPr sz="1800">
              <a:latin typeface="Georgia"/>
              <a:cs typeface="Georgia"/>
            </a:endParaRPr>
          </a:p>
          <a:p>
            <a:pPr>
              <a:lnSpc>
                <a:spcPct val="100000"/>
              </a:lnSpc>
            </a:pPr>
            <a:endParaRPr sz="2100">
              <a:latin typeface="Times New Roman"/>
              <a:cs typeface="Times New Roman"/>
            </a:endParaRPr>
          </a:p>
          <a:p>
            <a:pPr marL="12700">
              <a:lnSpc>
                <a:spcPct val="100000"/>
              </a:lnSpc>
              <a:spcBef>
                <a:spcPts val="1735"/>
              </a:spcBef>
            </a:pPr>
            <a:r>
              <a:rPr sz="1800" dirty="0">
                <a:latin typeface="Arial"/>
                <a:cs typeface="Arial"/>
              </a:rPr>
              <a:t>.</a:t>
            </a:r>
            <a:endParaRPr sz="1800">
              <a:latin typeface="Arial"/>
              <a:cs typeface="Arial"/>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15" name="Date Placeholder 14"/>
          <p:cNvSpPr>
            <a:spLocks noGrp="1"/>
          </p:cNvSpPr>
          <p:nvPr>
            <p:ph type="dt" sz="half" idx="10"/>
          </p:nvPr>
        </p:nvSpPr>
        <p:spPr/>
        <p:txBody>
          <a:bodyPr/>
          <a:lstStyle/>
          <a:p>
            <a:fld id="{1A21670D-39C1-4189-8AF1-6A35B1D60EFE}" type="datetime1">
              <a:rPr lang="en-US" smtClean="0"/>
              <a:pPr/>
              <a:t>6/28/2022</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216</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726304" y="4151757"/>
            <a:ext cx="64643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Georgia"/>
                <a:cs typeface="Georgia"/>
              </a:rPr>
              <a:t>s</a:t>
            </a:r>
            <a:r>
              <a:rPr sz="1800" spc="-20" dirty="0">
                <a:latin typeface="Georgia"/>
                <a:cs typeface="Georgia"/>
              </a:rPr>
              <a:t>tr</a:t>
            </a:r>
            <a:r>
              <a:rPr sz="1800" spc="-10" dirty="0">
                <a:latin typeface="Georgia"/>
                <a:cs typeface="Georgia"/>
              </a:rPr>
              <a:t>i</a:t>
            </a:r>
            <a:r>
              <a:rPr sz="1800" spc="-75" dirty="0">
                <a:latin typeface="Georgia"/>
                <a:cs typeface="Georgia"/>
              </a:rPr>
              <a:t>ng,</a:t>
            </a:r>
            <a:endParaRPr sz="1800">
              <a:latin typeface="Georgia"/>
              <a:cs typeface="Georgia"/>
            </a:endParaRPr>
          </a:p>
        </p:txBody>
      </p:sp>
      <p:sp>
        <p:nvSpPr>
          <p:cNvPr id="6" name="object 6"/>
          <p:cNvSpPr txBox="1"/>
          <p:nvPr/>
        </p:nvSpPr>
        <p:spPr>
          <a:xfrm>
            <a:off x="5562980" y="4151757"/>
            <a:ext cx="61658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Georgia"/>
                <a:cs typeface="Georgia"/>
              </a:rPr>
              <a:t>w</a:t>
            </a:r>
            <a:r>
              <a:rPr sz="1800" spc="-45" dirty="0">
                <a:latin typeface="Georgia"/>
                <a:cs typeface="Georgia"/>
              </a:rPr>
              <a:t>hi</a:t>
            </a:r>
            <a:r>
              <a:rPr sz="1800" spc="-40" dirty="0">
                <a:latin typeface="Georgia"/>
                <a:cs typeface="Georgia"/>
              </a:rPr>
              <a:t>c</a:t>
            </a:r>
            <a:r>
              <a:rPr sz="1800" spc="-55" dirty="0">
                <a:latin typeface="Georgia"/>
                <a:cs typeface="Georgia"/>
              </a:rPr>
              <a:t>h</a:t>
            </a:r>
            <a:endParaRPr sz="1800">
              <a:latin typeface="Georgia"/>
              <a:cs typeface="Georgia"/>
            </a:endParaRPr>
          </a:p>
        </p:txBody>
      </p:sp>
      <p:sp>
        <p:nvSpPr>
          <p:cNvPr id="7" name="object 7"/>
          <p:cNvSpPr txBox="1"/>
          <p:nvPr/>
        </p:nvSpPr>
        <p:spPr>
          <a:xfrm>
            <a:off x="6369177" y="4151757"/>
            <a:ext cx="2393315" cy="299720"/>
          </a:xfrm>
          <a:prstGeom prst="rect">
            <a:avLst/>
          </a:prstGeom>
        </p:spPr>
        <p:txBody>
          <a:bodyPr vert="horz" wrap="square" lIns="0" tIns="12700" rIns="0" bIns="0" rtlCol="0">
            <a:spAutoFit/>
          </a:bodyPr>
          <a:lstStyle/>
          <a:p>
            <a:pPr marL="12700">
              <a:lnSpc>
                <a:spcPct val="100000"/>
              </a:lnSpc>
              <a:spcBef>
                <a:spcPts val="100"/>
              </a:spcBef>
              <a:tabLst>
                <a:tab pos="564515" algn="l"/>
                <a:tab pos="1015365" algn="l"/>
                <a:tab pos="2088514" algn="l"/>
              </a:tabLst>
            </a:pPr>
            <a:r>
              <a:rPr sz="1800" spc="-25" dirty="0">
                <a:latin typeface="Georgia"/>
                <a:cs typeface="Georgia"/>
              </a:rPr>
              <a:t>c</a:t>
            </a:r>
            <a:r>
              <a:rPr sz="1800" spc="-50" dirty="0">
                <a:latin typeface="Georgia"/>
                <a:cs typeface="Georgia"/>
              </a:rPr>
              <a:t>a</a:t>
            </a:r>
            <a:r>
              <a:rPr sz="1800" spc="-60" dirty="0">
                <a:latin typeface="Georgia"/>
                <a:cs typeface="Georgia"/>
              </a:rPr>
              <a:t>n</a:t>
            </a:r>
            <a:r>
              <a:rPr sz="1800" dirty="0">
                <a:latin typeface="Georgia"/>
                <a:cs typeface="Georgia"/>
              </a:rPr>
              <a:t>	</a:t>
            </a:r>
            <a:r>
              <a:rPr sz="1800" spc="-15" dirty="0">
                <a:latin typeface="Georgia"/>
                <a:cs typeface="Georgia"/>
              </a:rPr>
              <a:t>b</a:t>
            </a:r>
            <a:r>
              <a:rPr sz="1800" spc="-10" dirty="0">
                <a:latin typeface="Georgia"/>
                <a:cs typeface="Georgia"/>
              </a:rPr>
              <a:t>e</a:t>
            </a:r>
            <a:r>
              <a:rPr sz="1800" dirty="0">
                <a:latin typeface="Georgia"/>
                <a:cs typeface="Georgia"/>
              </a:rPr>
              <a:t>	</a:t>
            </a:r>
            <a:r>
              <a:rPr sz="1800" spc="-35" dirty="0">
                <a:latin typeface="Georgia"/>
                <a:cs typeface="Georgia"/>
              </a:rPr>
              <a:t>acc</a:t>
            </a:r>
            <a:r>
              <a:rPr sz="1800" dirty="0">
                <a:latin typeface="Georgia"/>
                <a:cs typeface="Georgia"/>
              </a:rPr>
              <a:t>e</a:t>
            </a:r>
            <a:r>
              <a:rPr sz="1800" spc="-10" dirty="0">
                <a:latin typeface="Georgia"/>
                <a:cs typeface="Georgia"/>
              </a:rPr>
              <a:t>ss</a:t>
            </a:r>
            <a:r>
              <a:rPr sz="1800" spc="-15" dirty="0">
                <a:latin typeface="Georgia"/>
                <a:cs typeface="Georgia"/>
              </a:rPr>
              <a:t>ed</a:t>
            </a:r>
            <a:r>
              <a:rPr sz="1800" dirty="0">
                <a:latin typeface="Georgia"/>
                <a:cs typeface="Georgia"/>
              </a:rPr>
              <a:t>	</a:t>
            </a:r>
            <a:r>
              <a:rPr sz="1800" spc="-10" dirty="0">
                <a:latin typeface="Georgia"/>
                <a:cs typeface="Georgia"/>
              </a:rPr>
              <a:t>v</a:t>
            </a:r>
            <a:r>
              <a:rPr sz="1800" spc="-5" dirty="0">
                <a:latin typeface="Georgia"/>
                <a:cs typeface="Georgia"/>
              </a:rPr>
              <a:t>i</a:t>
            </a:r>
            <a:r>
              <a:rPr sz="1800" spc="-30" dirty="0">
                <a:latin typeface="Georgia"/>
                <a:cs typeface="Georgia"/>
              </a:rPr>
              <a:t>a</a:t>
            </a:r>
            <a:endParaRPr sz="1800">
              <a:latin typeface="Georgia"/>
              <a:cs typeface="Georgia"/>
            </a:endParaRPr>
          </a:p>
        </p:txBody>
      </p:sp>
      <p:sp>
        <p:nvSpPr>
          <p:cNvPr id="8" name="object 8"/>
          <p:cNvSpPr txBox="1"/>
          <p:nvPr/>
        </p:nvSpPr>
        <p:spPr>
          <a:xfrm>
            <a:off x="535940" y="2779902"/>
            <a:ext cx="4000500" cy="1946275"/>
          </a:xfrm>
          <a:prstGeom prst="rect">
            <a:avLst/>
          </a:prstGeom>
        </p:spPr>
        <p:txBody>
          <a:bodyPr vert="horz" wrap="square" lIns="0" tIns="67310" rIns="0" bIns="0" rtlCol="0">
            <a:spAutoFit/>
          </a:bodyPr>
          <a:lstStyle/>
          <a:p>
            <a:pPr marL="12700">
              <a:lnSpc>
                <a:spcPct val="100000"/>
              </a:lnSpc>
              <a:spcBef>
                <a:spcPts val="530"/>
              </a:spcBef>
            </a:pPr>
            <a:r>
              <a:rPr sz="1800" spc="-20" dirty="0">
                <a:latin typeface="Georgia"/>
                <a:cs typeface="Georgia"/>
              </a:rPr>
              <a:t>class</a:t>
            </a:r>
            <a:r>
              <a:rPr sz="1800" spc="-40" dirty="0">
                <a:latin typeface="Georgia"/>
                <a:cs typeface="Georgia"/>
              </a:rPr>
              <a:t> </a:t>
            </a:r>
            <a:r>
              <a:rPr sz="1800" spc="-60" dirty="0">
                <a:latin typeface="Georgia"/>
                <a:cs typeface="Georgia"/>
              </a:rPr>
              <a:t>ClassName:</a:t>
            </a:r>
            <a:endParaRPr sz="1800">
              <a:latin typeface="Georgia"/>
              <a:cs typeface="Georgia"/>
            </a:endParaRPr>
          </a:p>
          <a:p>
            <a:pPr marL="165100" marR="202565">
              <a:lnSpc>
                <a:spcPct val="120000"/>
              </a:lnSpc>
            </a:pPr>
            <a:r>
              <a:rPr sz="1800" spc="-40" dirty="0">
                <a:latin typeface="Georgia"/>
                <a:cs typeface="Georgia"/>
              </a:rPr>
              <a:t>'Optional </a:t>
            </a:r>
            <a:r>
              <a:rPr sz="1800" spc="-20" dirty="0">
                <a:latin typeface="Georgia"/>
                <a:cs typeface="Georgia"/>
              </a:rPr>
              <a:t>class </a:t>
            </a:r>
            <a:r>
              <a:rPr sz="1800" spc="-35" dirty="0">
                <a:latin typeface="Georgia"/>
                <a:cs typeface="Georgia"/>
              </a:rPr>
              <a:t>documentation </a:t>
            </a:r>
            <a:r>
              <a:rPr sz="1800" spc="-20" dirty="0">
                <a:latin typeface="Georgia"/>
                <a:cs typeface="Georgia"/>
              </a:rPr>
              <a:t>string'  </a:t>
            </a:r>
            <a:r>
              <a:rPr sz="1800" spc="-75" dirty="0">
                <a:latin typeface="Georgia"/>
                <a:cs typeface="Georgia"/>
              </a:rPr>
              <a:t>class_suite…..</a:t>
            </a:r>
            <a:endParaRPr sz="1800">
              <a:latin typeface="Georgia"/>
              <a:cs typeface="Georgia"/>
            </a:endParaRPr>
          </a:p>
          <a:p>
            <a:pPr>
              <a:lnSpc>
                <a:spcPct val="100000"/>
              </a:lnSpc>
              <a:spcBef>
                <a:spcPts val="35"/>
              </a:spcBef>
            </a:pPr>
            <a:endParaRPr sz="2600">
              <a:latin typeface="Times New Roman"/>
              <a:cs typeface="Times New Roman"/>
            </a:endParaRPr>
          </a:p>
          <a:p>
            <a:pPr marL="355600" marR="5080" indent="-342900">
              <a:lnSpc>
                <a:spcPct val="100000"/>
              </a:lnSpc>
              <a:buFont typeface="Arial"/>
              <a:buChar char="•"/>
              <a:tabLst>
                <a:tab pos="354965" algn="l"/>
                <a:tab pos="355600" algn="l"/>
                <a:tab pos="943610" algn="l"/>
                <a:tab pos="1626235" algn="l"/>
                <a:tab pos="2176780" algn="l"/>
                <a:tab pos="2503170" algn="l"/>
              </a:tabLst>
            </a:pPr>
            <a:r>
              <a:rPr sz="1800" spc="-35" dirty="0">
                <a:latin typeface="Georgia"/>
                <a:cs typeface="Georgia"/>
              </a:rPr>
              <a:t>The	</a:t>
            </a:r>
            <a:r>
              <a:rPr sz="1800" spc="-40" dirty="0">
                <a:latin typeface="Georgia"/>
                <a:cs typeface="Georgia"/>
              </a:rPr>
              <a:t>c</a:t>
            </a:r>
            <a:r>
              <a:rPr sz="1800" spc="-25" dirty="0">
                <a:latin typeface="Georgia"/>
                <a:cs typeface="Georgia"/>
              </a:rPr>
              <a:t>las</a:t>
            </a:r>
            <a:r>
              <a:rPr sz="1800" spc="-20" dirty="0">
                <a:latin typeface="Georgia"/>
                <a:cs typeface="Georgia"/>
              </a:rPr>
              <a:t>s</a:t>
            </a:r>
            <a:r>
              <a:rPr sz="1800" dirty="0">
                <a:latin typeface="Georgia"/>
                <a:cs typeface="Georgia"/>
              </a:rPr>
              <a:t>	</a:t>
            </a:r>
            <a:r>
              <a:rPr sz="1800" spc="-30" dirty="0">
                <a:latin typeface="Georgia"/>
                <a:cs typeface="Georgia"/>
              </a:rPr>
              <a:t>has</a:t>
            </a:r>
            <a:r>
              <a:rPr sz="1800" dirty="0">
                <a:latin typeface="Georgia"/>
                <a:cs typeface="Georgia"/>
              </a:rPr>
              <a:t>	</a:t>
            </a:r>
            <a:r>
              <a:rPr sz="1800" spc="-30" dirty="0">
                <a:latin typeface="Georgia"/>
                <a:cs typeface="Georgia"/>
              </a:rPr>
              <a:t>a</a:t>
            </a:r>
            <a:r>
              <a:rPr sz="1800" dirty="0">
                <a:latin typeface="Georgia"/>
                <a:cs typeface="Georgia"/>
              </a:rPr>
              <a:t>	</a:t>
            </a:r>
            <a:r>
              <a:rPr sz="1800" spc="-40" dirty="0">
                <a:latin typeface="Georgia"/>
                <a:cs typeface="Georgia"/>
              </a:rPr>
              <a:t>documen</a:t>
            </a:r>
            <a:r>
              <a:rPr sz="1800" spc="-30" dirty="0">
                <a:latin typeface="Georgia"/>
                <a:cs typeface="Georgia"/>
              </a:rPr>
              <a:t>tat</a:t>
            </a:r>
            <a:r>
              <a:rPr sz="1800" spc="-15" dirty="0">
                <a:latin typeface="Georgia"/>
                <a:cs typeface="Georgia"/>
              </a:rPr>
              <a:t>i</a:t>
            </a:r>
            <a:r>
              <a:rPr sz="1800" spc="-25" dirty="0">
                <a:latin typeface="Georgia"/>
                <a:cs typeface="Georgia"/>
              </a:rPr>
              <a:t>o</a:t>
            </a:r>
            <a:r>
              <a:rPr sz="1800" spc="-40" dirty="0">
                <a:latin typeface="Georgia"/>
                <a:cs typeface="Georgia"/>
              </a:rPr>
              <a:t>n  </a:t>
            </a:r>
            <a:r>
              <a:rPr sz="1800" spc="-65" dirty="0">
                <a:latin typeface="Georgia"/>
                <a:cs typeface="Georgia"/>
              </a:rPr>
              <a:t>ClassName. </a:t>
            </a:r>
            <a:r>
              <a:rPr sz="1800" spc="-25" dirty="0">
                <a:latin typeface="Georgia"/>
                <a:cs typeface="Georgia"/>
              </a:rPr>
              <a:t>doc</a:t>
            </a:r>
            <a:r>
              <a:rPr sz="1800" spc="345" dirty="0">
                <a:latin typeface="Georgia"/>
                <a:cs typeface="Georgia"/>
              </a:rPr>
              <a:t> </a:t>
            </a:r>
            <a:r>
              <a:rPr sz="1800" spc="-120" dirty="0">
                <a:latin typeface="Georgia"/>
                <a:cs typeface="Georgia"/>
              </a:rPr>
              <a:t>.</a:t>
            </a:r>
            <a:endParaRPr sz="1800">
              <a:latin typeface="Georgia"/>
              <a:cs typeface="Georgia"/>
            </a:endParaRPr>
          </a:p>
        </p:txBody>
      </p:sp>
      <p:sp>
        <p:nvSpPr>
          <p:cNvPr id="9" name="object 9"/>
          <p:cNvSpPr txBox="1"/>
          <p:nvPr/>
        </p:nvSpPr>
        <p:spPr>
          <a:xfrm>
            <a:off x="4788789" y="5084521"/>
            <a:ext cx="1129030" cy="300355"/>
          </a:xfrm>
          <a:prstGeom prst="rect">
            <a:avLst/>
          </a:prstGeom>
        </p:spPr>
        <p:txBody>
          <a:bodyPr vert="horz" wrap="square" lIns="0" tIns="12700" rIns="0" bIns="0" rtlCol="0">
            <a:spAutoFit/>
          </a:bodyPr>
          <a:lstStyle/>
          <a:p>
            <a:pPr marL="12700">
              <a:lnSpc>
                <a:spcPct val="100000"/>
              </a:lnSpc>
              <a:spcBef>
                <a:spcPts val="100"/>
              </a:spcBef>
            </a:pPr>
            <a:r>
              <a:rPr sz="1800" spc="-40" dirty="0">
                <a:latin typeface="Georgia"/>
                <a:cs typeface="Georgia"/>
              </a:rPr>
              <a:t>component</a:t>
            </a:r>
            <a:endParaRPr sz="1800">
              <a:latin typeface="Georgia"/>
              <a:cs typeface="Georgia"/>
            </a:endParaRPr>
          </a:p>
        </p:txBody>
      </p:sp>
      <p:sp>
        <p:nvSpPr>
          <p:cNvPr id="10" name="object 10"/>
          <p:cNvSpPr txBox="1"/>
          <p:nvPr/>
        </p:nvSpPr>
        <p:spPr>
          <a:xfrm>
            <a:off x="6055233" y="5084521"/>
            <a:ext cx="1104900"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Georgia"/>
                <a:cs typeface="Georgia"/>
              </a:rPr>
              <a:t>statements</a:t>
            </a:r>
            <a:endParaRPr sz="1800">
              <a:latin typeface="Georgia"/>
              <a:cs typeface="Georgia"/>
            </a:endParaRPr>
          </a:p>
        </p:txBody>
      </p:sp>
      <p:sp>
        <p:nvSpPr>
          <p:cNvPr id="11" name="object 11"/>
          <p:cNvSpPr txBox="1"/>
          <p:nvPr/>
        </p:nvSpPr>
        <p:spPr>
          <a:xfrm>
            <a:off x="7297673" y="5084521"/>
            <a:ext cx="830580"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Georgia"/>
                <a:cs typeface="Georgia"/>
              </a:rPr>
              <a:t>defini</a:t>
            </a:r>
            <a:r>
              <a:rPr sz="1800" spc="-50" dirty="0">
                <a:latin typeface="Georgia"/>
                <a:cs typeface="Georgia"/>
              </a:rPr>
              <a:t>ng</a:t>
            </a:r>
            <a:endParaRPr sz="1800">
              <a:latin typeface="Georgia"/>
              <a:cs typeface="Georgia"/>
            </a:endParaRPr>
          </a:p>
        </p:txBody>
      </p:sp>
      <p:sp>
        <p:nvSpPr>
          <p:cNvPr id="12" name="object 12"/>
          <p:cNvSpPr txBox="1"/>
          <p:nvPr/>
        </p:nvSpPr>
        <p:spPr>
          <a:xfrm>
            <a:off x="8263890" y="5084521"/>
            <a:ext cx="495934" cy="300355"/>
          </a:xfrm>
          <a:prstGeom prst="rect">
            <a:avLst/>
          </a:prstGeom>
        </p:spPr>
        <p:txBody>
          <a:bodyPr vert="horz" wrap="square" lIns="0" tIns="12700" rIns="0" bIns="0" rtlCol="0">
            <a:spAutoFit/>
          </a:bodyPr>
          <a:lstStyle/>
          <a:p>
            <a:pPr marL="12700">
              <a:lnSpc>
                <a:spcPct val="100000"/>
              </a:lnSpc>
              <a:spcBef>
                <a:spcPts val="100"/>
              </a:spcBef>
            </a:pPr>
            <a:r>
              <a:rPr sz="1800" spc="-20" dirty="0">
                <a:latin typeface="Georgia"/>
                <a:cs typeface="Georgia"/>
              </a:rPr>
              <a:t>cla</a:t>
            </a:r>
            <a:r>
              <a:rPr sz="1800" spc="-35" dirty="0">
                <a:latin typeface="Georgia"/>
                <a:cs typeface="Georgia"/>
              </a:rPr>
              <a:t>s</a:t>
            </a:r>
            <a:r>
              <a:rPr sz="1800" spc="-5" dirty="0">
                <a:latin typeface="Georgia"/>
                <a:cs typeface="Georgia"/>
              </a:rPr>
              <a:t>s</a:t>
            </a:r>
            <a:endParaRPr sz="1800">
              <a:latin typeface="Georgia"/>
              <a:cs typeface="Georgia"/>
            </a:endParaRPr>
          </a:p>
        </p:txBody>
      </p:sp>
      <p:sp>
        <p:nvSpPr>
          <p:cNvPr id="13" name="object 13"/>
          <p:cNvSpPr txBox="1"/>
          <p:nvPr/>
        </p:nvSpPr>
        <p:spPr>
          <a:xfrm>
            <a:off x="535940" y="5084521"/>
            <a:ext cx="4258310" cy="57467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 pos="892175" algn="l"/>
                <a:tab pos="2083435" algn="l"/>
                <a:tab pos="3032125" algn="l"/>
                <a:tab pos="3387090" algn="l"/>
                <a:tab pos="3786504" algn="l"/>
              </a:tabLst>
            </a:pPr>
            <a:r>
              <a:rPr sz="1800" spc="-30" dirty="0">
                <a:latin typeface="Georgia"/>
                <a:cs typeface="Georgia"/>
              </a:rPr>
              <a:t>The	</a:t>
            </a:r>
            <a:r>
              <a:rPr sz="1800" spc="-65" dirty="0">
                <a:latin typeface="Georgia"/>
                <a:cs typeface="Georgia"/>
              </a:rPr>
              <a:t>class_suite	</a:t>
            </a:r>
            <a:r>
              <a:rPr sz="1800" spc="-20" dirty="0">
                <a:latin typeface="Georgia"/>
                <a:cs typeface="Georgia"/>
              </a:rPr>
              <a:t>consists	</a:t>
            </a:r>
            <a:r>
              <a:rPr sz="1800" spc="-30" dirty="0">
                <a:latin typeface="Georgia"/>
                <a:cs typeface="Georgia"/>
              </a:rPr>
              <a:t>of	all	</a:t>
            </a:r>
            <a:r>
              <a:rPr sz="1800" spc="-25" dirty="0">
                <a:latin typeface="Georgia"/>
                <a:cs typeface="Georgia"/>
              </a:rPr>
              <a:t>the</a:t>
            </a:r>
            <a:endParaRPr sz="1800">
              <a:latin typeface="Georgia"/>
              <a:cs typeface="Georgia"/>
            </a:endParaRPr>
          </a:p>
          <a:p>
            <a:pPr marL="355600">
              <a:lnSpc>
                <a:spcPct val="100000"/>
              </a:lnSpc>
            </a:pPr>
            <a:r>
              <a:rPr sz="1800" spc="-45" dirty="0">
                <a:latin typeface="Georgia"/>
                <a:cs typeface="Georgia"/>
              </a:rPr>
              <a:t>members, </a:t>
            </a:r>
            <a:r>
              <a:rPr sz="1800" spc="-30" dirty="0">
                <a:latin typeface="Georgia"/>
                <a:cs typeface="Georgia"/>
              </a:rPr>
              <a:t>data </a:t>
            </a:r>
            <a:r>
              <a:rPr sz="1800" spc="-20" dirty="0">
                <a:latin typeface="Georgia"/>
                <a:cs typeface="Georgia"/>
              </a:rPr>
              <a:t>attributes </a:t>
            </a:r>
            <a:r>
              <a:rPr sz="1800" spc="-45" dirty="0">
                <a:latin typeface="Georgia"/>
                <a:cs typeface="Georgia"/>
              </a:rPr>
              <a:t>and</a:t>
            </a:r>
            <a:r>
              <a:rPr sz="1800" spc="-60" dirty="0">
                <a:latin typeface="Georgia"/>
                <a:cs typeface="Georgia"/>
              </a:rPr>
              <a:t> </a:t>
            </a:r>
            <a:r>
              <a:rPr sz="1800" spc="-40" dirty="0">
                <a:latin typeface="Georgia"/>
                <a:cs typeface="Georgia"/>
              </a:rPr>
              <a:t>functions.</a:t>
            </a:r>
            <a:endParaRPr sz="1800">
              <a:latin typeface="Georgia"/>
              <a:cs typeface="Georgia"/>
            </a:endParaRPr>
          </a:p>
        </p:txBody>
      </p:sp>
      <p:sp>
        <p:nvSpPr>
          <p:cNvPr id="14" name="object 14"/>
          <p:cNvSpPr txBox="1"/>
          <p:nvPr/>
        </p:nvSpPr>
        <p:spPr>
          <a:xfrm>
            <a:off x="535940" y="1017778"/>
            <a:ext cx="8225155" cy="145859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Creating</a:t>
            </a:r>
            <a:r>
              <a:rPr sz="1800" b="1" spc="-70" dirty="0">
                <a:latin typeface="Georgia"/>
                <a:cs typeface="Georgia"/>
              </a:rPr>
              <a:t> </a:t>
            </a:r>
            <a:r>
              <a:rPr sz="1800" b="1" spc="-120" dirty="0">
                <a:latin typeface="Georgia"/>
                <a:cs typeface="Georgia"/>
              </a:rPr>
              <a:t>Classes</a:t>
            </a:r>
            <a:endParaRPr sz="1800">
              <a:latin typeface="Georgia"/>
              <a:cs typeface="Georgia"/>
            </a:endParaRPr>
          </a:p>
          <a:p>
            <a:pPr>
              <a:lnSpc>
                <a:spcPct val="100000"/>
              </a:lnSpc>
              <a:spcBef>
                <a:spcPts val="50"/>
              </a:spcBef>
            </a:pPr>
            <a:endParaRPr sz="2250">
              <a:latin typeface="Times New Roman"/>
              <a:cs typeface="Times New Roman"/>
            </a:endParaRPr>
          </a:p>
          <a:p>
            <a:pPr marL="12700" marR="5080" algn="just">
              <a:lnSpc>
                <a:spcPct val="100000"/>
              </a:lnSpc>
            </a:pPr>
            <a:r>
              <a:rPr sz="1800" spc="-35" dirty="0">
                <a:latin typeface="Georgia"/>
                <a:cs typeface="Georgia"/>
              </a:rPr>
              <a:t>The </a:t>
            </a:r>
            <a:r>
              <a:rPr sz="1800" b="1" spc="-100" dirty="0">
                <a:latin typeface="Georgia"/>
                <a:cs typeface="Georgia"/>
              </a:rPr>
              <a:t>class </a:t>
            </a:r>
            <a:r>
              <a:rPr sz="1800" spc="-30" dirty="0">
                <a:latin typeface="Georgia"/>
                <a:cs typeface="Georgia"/>
              </a:rPr>
              <a:t>statement </a:t>
            </a:r>
            <a:r>
              <a:rPr sz="1800" spc="-15" dirty="0">
                <a:latin typeface="Georgia"/>
                <a:cs typeface="Georgia"/>
              </a:rPr>
              <a:t>creates </a:t>
            </a:r>
            <a:r>
              <a:rPr sz="1800" spc="-30" dirty="0">
                <a:latin typeface="Georgia"/>
                <a:cs typeface="Georgia"/>
              </a:rPr>
              <a:t>a </a:t>
            </a:r>
            <a:r>
              <a:rPr sz="1800" dirty="0">
                <a:latin typeface="Georgia"/>
                <a:cs typeface="Georgia"/>
              </a:rPr>
              <a:t>new </a:t>
            </a:r>
            <a:r>
              <a:rPr sz="1800" spc="-20" dirty="0">
                <a:latin typeface="Georgia"/>
                <a:cs typeface="Georgia"/>
              </a:rPr>
              <a:t>class </a:t>
            </a:r>
            <a:r>
              <a:rPr sz="1800" spc="-40" dirty="0">
                <a:latin typeface="Georgia"/>
                <a:cs typeface="Georgia"/>
              </a:rPr>
              <a:t>definition. The </a:t>
            </a:r>
            <a:r>
              <a:rPr sz="1800" spc="-50" dirty="0">
                <a:latin typeface="Georgia"/>
                <a:cs typeface="Georgia"/>
              </a:rPr>
              <a:t>name </a:t>
            </a:r>
            <a:r>
              <a:rPr sz="1800" spc="-30" dirty="0">
                <a:latin typeface="Georgia"/>
                <a:cs typeface="Georgia"/>
              </a:rPr>
              <a:t>of </a:t>
            </a:r>
            <a:r>
              <a:rPr sz="1800" spc="-25" dirty="0">
                <a:latin typeface="Georgia"/>
                <a:cs typeface="Georgia"/>
              </a:rPr>
              <a:t>the </a:t>
            </a:r>
            <a:r>
              <a:rPr sz="1800" spc="-20" dirty="0">
                <a:latin typeface="Georgia"/>
                <a:cs typeface="Georgia"/>
              </a:rPr>
              <a:t>class  </a:t>
            </a:r>
            <a:r>
              <a:rPr sz="1800" spc="-35" dirty="0">
                <a:latin typeface="Georgia"/>
                <a:cs typeface="Georgia"/>
              </a:rPr>
              <a:t>immediately </a:t>
            </a:r>
            <a:r>
              <a:rPr sz="1800" spc="-20" dirty="0">
                <a:latin typeface="Georgia"/>
                <a:cs typeface="Georgia"/>
              </a:rPr>
              <a:t>follows </a:t>
            </a:r>
            <a:r>
              <a:rPr sz="1800" spc="-25" dirty="0">
                <a:latin typeface="Georgia"/>
                <a:cs typeface="Georgia"/>
              </a:rPr>
              <a:t>the </a:t>
            </a:r>
            <a:r>
              <a:rPr sz="1800" spc="-10" dirty="0">
                <a:latin typeface="Georgia"/>
                <a:cs typeface="Georgia"/>
              </a:rPr>
              <a:t>keyword </a:t>
            </a:r>
            <a:r>
              <a:rPr sz="1800" spc="-20" dirty="0">
                <a:latin typeface="Georgia"/>
                <a:cs typeface="Georgia"/>
              </a:rPr>
              <a:t>class followed by </a:t>
            </a:r>
            <a:r>
              <a:rPr sz="1800" spc="-30" dirty="0">
                <a:latin typeface="Georgia"/>
                <a:cs typeface="Georgia"/>
              </a:rPr>
              <a:t>a colon </a:t>
            </a:r>
            <a:r>
              <a:rPr sz="1800" spc="-20" dirty="0">
                <a:latin typeface="Georgia"/>
                <a:cs typeface="Georgia"/>
              </a:rPr>
              <a:t>as follows </a:t>
            </a:r>
            <a:r>
              <a:rPr sz="1800" spc="-35" dirty="0">
                <a:latin typeface="Georgia"/>
                <a:cs typeface="Georgia"/>
              </a:rPr>
              <a:t>−variables </a:t>
            </a:r>
            <a:r>
              <a:rPr sz="1800" spc="-50" dirty="0">
                <a:latin typeface="Georgia"/>
                <a:cs typeface="Georgia"/>
              </a:rPr>
              <a:t>and  </a:t>
            </a:r>
            <a:r>
              <a:rPr sz="1800" spc="-45" dirty="0">
                <a:latin typeface="Georgia"/>
                <a:cs typeface="Georgia"/>
              </a:rPr>
              <a:t>methods.</a:t>
            </a:r>
            <a:endParaRPr sz="1800">
              <a:latin typeface="Georgia"/>
              <a:cs typeface="Georgia"/>
            </a:endParaRPr>
          </a:p>
        </p:txBody>
      </p:sp>
      <p:sp>
        <p:nvSpPr>
          <p:cNvPr id="1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8" name="Date Placeholder 7"/>
          <p:cNvSpPr>
            <a:spLocks noGrp="1"/>
          </p:cNvSpPr>
          <p:nvPr>
            <p:ph type="dt" sz="half" idx="10"/>
          </p:nvPr>
        </p:nvSpPr>
        <p:spPr/>
        <p:txBody>
          <a:bodyPr/>
          <a:lstStyle/>
          <a:p>
            <a:fld id="{8DB8F6EE-706D-47E2-B9E5-E9393B40F413}" type="datetime1">
              <a:rPr lang="en-US" smtClean="0"/>
              <a:pPr/>
              <a:t>6/28/2022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217</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688340" y="4535804"/>
            <a:ext cx="5056505" cy="683895"/>
          </a:xfrm>
          <a:prstGeom prst="rect">
            <a:avLst/>
          </a:prstGeom>
        </p:spPr>
        <p:txBody>
          <a:bodyPr vert="horz" wrap="square" lIns="0" tIns="67310" rIns="0" bIns="0" rtlCol="0">
            <a:spAutoFit/>
          </a:bodyPr>
          <a:lstStyle/>
          <a:p>
            <a:pPr marL="12700">
              <a:lnSpc>
                <a:spcPct val="100000"/>
              </a:lnSpc>
              <a:spcBef>
                <a:spcPts val="530"/>
              </a:spcBef>
            </a:pPr>
            <a:r>
              <a:rPr sz="1800" spc="-30" dirty="0">
                <a:latin typeface="Georgia"/>
                <a:cs typeface="Georgia"/>
              </a:rPr>
              <a:t>def</a:t>
            </a:r>
            <a:r>
              <a:rPr sz="1800" spc="-35" dirty="0">
                <a:latin typeface="Georgia"/>
                <a:cs typeface="Georgia"/>
              </a:rPr>
              <a:t> displayCount(self):</a:t>
            </a:r>
            <a:endParaRPr sz="1800">
              <a:latin typeface="Georgia"/>
              <a:cs typeface="Georgia"/>
            </a:endParaRPr>
          </a:p>
          <a:p>
            <a:pPr marL="114300">
              <a:lnSpc>
                <a:spcPct val="100000"/>
              </a:lnSpc>
              <a:spcBef>
                <a:spcPts val="430"/>
              </a:spcBef>
            </a:pPr>
            <a:r>
              <a:rPr sz="1800" spc="-30" dirty="0">
                <a:latin typeface="Georgia"/>
                <a:cs typeface="Georgia"/>
              </a:rPr>
              <a:t>print </a:t>
            </a:r>
            <a:r>
              <a:rPr sz="1800" spc="-55" dirty="0">
                <a:latin typeface="Georgia"/>
                <a:cs typeface="Georgia"/>
              </a:rPr>
              <a:t>"Total </a:t>
            </a:r>
            <a:r>
              <a:rPr sz="1800" spc="-45" dirty="0">
                <a:latin typeface="Georgia"/>
                <a:cs typeface="Georgia"/>
              </a:rPr>
              <a:t>Employee </a:t>
            </a:r>
            <a:r>
              <a:rPr sz="1800" spc="15" dirty="0">
                <a:latin typeface="Georgia"/>
                <a:cs typeface="Georgia"/>
              </a:rPr>
              <a:t>%d" </a:t>
            </a:r>
            <a:r>
              <a:rPr sz="1800" spc="130" dirty="0">
                <a:latin typeface="Georgia"/>
                <a:cs typeface="Georgia"/>
              </a:rPr>
              <a:t>%</a:t>
            </a:r>
            <a:r>
              <a:rPr sz="1800" spc="-50" dirty="0">
                <a:latin typeface="Georgia"/>
                <a:cs typeface="Georgia"/>
              </a:rPr>
              <a:t> </a:t>
            </a:r>
            <a:r>
              <a:rPr sz="1800" spc="-55" dirty="0">
                <a:latin typeface="Georgia"/>
                <a:cs typeface="Georgia"/>
              </a:rPr>
              <a:t>Employee.empCount</a:t>
            </a:r>
            <a:endParaRPr sz="1800">
              <a:latin typeface="Georgia"/>
              <a:cs typeface="Georgia"/>
            </a:endParaRPr>
          </a:p>
        </p:txBody>
      </p:sp>
      <p:sp>
        <p:nvSpPr>
          <p:cNvPr id="6" name="object 6"/>
          <p:cNvSpPr txBox="1"/>
          <p:nvPr/>
        </p:nvSpPr>
        <p:spPr>
          <a:xfrm>
            <a:off x="688340" y="5523687"/>
            <a:ext cx="4884420" cy="673261"/>
          </a:xfrm>
          <a:prstGeom prst="rect">
            <a:avLst/>
          </a:prstGeom>
        </p:spPr>
        <p:txBody>
          <a:bodyPr vert="horz" wrap="square" lIns="0" tIns="67310" rIns="0" bIns="0" rtlCol="0">
            <a:spAutoFit/>
          </a:bodyPr>
          <a:lstStyle/>
          <a:p>
            <a:pPr marL="12700">
              <a:lnSpc>
                <a:spcPct val="100000"/>
              </a:lnSpc>
              <a:spcBef>
                <a:spcPts val="530"/>
              </a:spcBef>
            </a:pPr>
            <a:r>
              <a:rPr sz="1800" spc="-30" dirty="0">
                <a:latin typeface="Georgia"/>
                <a:cs typeface="Georgia"/>
              </a:rPr>
              <a:t>def</a:t>
            </a:r>
            <a:r>
              <a:rPr sz="1800" spc="-35" dirty="0">
                <a:latin typeface="Georgia"/>
                <a:cs typeface="Georgia"/>
              </a:rPr>
              <a:t> </a:t>
            </a:r>
            <a:r>
              <a:rPr sz="1800" spc="-30" dirty="0">
                <a:latin typeface="Georgia"/>
                <a:cs typeface="Georgia"/>
              </a:rPr>
              <a:t>displayEmployee(self):</a:t>
            </a:r>
            <a:endParaRPr sz="1800">
              <a:latin typeface="Georgia"/>
              <a:cs typeface="Georgia"/>
            </a:endParaRPr>
          </a:p>
          <a:p>
            <a:pPr marL="165100">
              <a:lnSpc>
                <a:spcPct val="100000"/>
              </a:lnSpc>
              <a:spcBef>
                <a:spcPts val="434"/>
              </a:spcBef>
            </a:pPr>
            <a:r>
              <a:rPr sz="1800" spc="-30" dirty="0">
                <a:latin typeface="Georgia"/>
                <a:cs typeface="Georgia"/>
              </a:rPr>
              <a:t>print </a:t>
            </a:r>
            <a:r>
              <a:rPr sz="1800" spc="-65" dirty="0">
                <a:latin typeface="Georgia"/>
                <a:cs typeface="Georgia"/>
              </a:rPr>
              <a:t>"Name </a:t>
            </a:r>
            <a:r>
              <a:rPr sz="1800" spc="-90" dirty="0">
                <a:latin typeface="Georgia"/>
                <a:cs typeface="Georgia"/>
              </a:rPr>
              <a:t>: </a:t>
            </a:r>
            <a:r>
              <a:rPr sz="1800" spc="-75" dirty="0">
                <a:latin typeface="Georgia"/>
                <a:cs typeface="Georgia"/>
              </a:rPr>
              <a:t>", </a:t>
            </a:r>
            <a:r>
              <a:rPr sz="1800" spc="-50" dirty="0">
                <a:latin typeface="Georgia"/>
                <a:cs typeface="Georgia"/>
              </a:rPr>
              <a:t>self.name, </a:t>
            </a:r>
            <a:r>
              <a:rPr sz="1800" spc="-75" dirty="0">
                <a:latin typeface="Georgia"/>
                <a:cs typeface="Georgia"/>
              </a:rPr>
              <a:t>", </a:t>
            </a:r>
            <a:r>
              <a:rPr sz="1800" spc="-45" dirty="0">
                <a:latin typeface="Georgia"/>
                <a:cs typeface="Georgia"/>
              </a:rPr>
              <a:t>Salary: </a:t>
            </a:r>
            <a:r>
              <a:rPr sz="1800" spc="-75" dirty="0">
                <a:latin typeface="Georgia"/>
                <a:cs typeface="Georgia"/>
              </a:rPr>
              <a:t>",</a:t>
            </a:r>
            <a:r>
              <a:rPr sz="1800" spc="235" dirty="0">
                <a:latin typeface="Georgia"/>
                <a:cs typeface="Georgia"/>
              </a:rPr>
              <a:t> </a:t>
            </a:r>
            <a:r>
              <a:rPr sz="1800" spc="-30" dirty="0">
                <a:latin typeface="Georgia"/>
                <a:cs typeface="Georgia"/>
              </a:rPr>
              <a:t>self.salary</a:t>
            </a:r>
            <a:endParaRPr sz="1800">
              <a:latin typeface="Georgia"/>
              <a:cs typeface="Georgia"/>
            </a:endParaRPr>
          </a:p>
        </p:txBody>
      </p:sp>
      <p:sp>
        <p:nvSpPr>
          <p:cNvPr id="7" name="object 7"/>
          <p:cNvSpPr txBox="1"/>
          <p:nvPr/>
        </p:nvSpPr>
        <p:spPr>
          <a:xfrm>
            <a:off x="535940" y="1017778"/>
            <a:ext cx="3893820" cy="3214370"/>
          </a:xfrm>
          <a:prstGeom prst="rect">
            <a:avLst/>
          </a:prstGeom>
        </p:spPr>
        <p:txBody>
          <a:bodyPr vert="horz" wrap="square" lIns="0" tIns="12700" rIns="0" bIns="0" rtlCol="0">
            <a:spAutoFit/>
          </a:bodyPr>
          <a:lstStyle/>
          <a:p>
            <a:pPr marL="12700">
              <a:lnSpc>
                <a:spcPct val="100000"/>
              </a:lnSpc>
              <a:spcBef>
                <a:spcPts val="100"/>
              </a:spcBef>
            </a:pPr>
            <a:r>
              <a:rPr sz="1800" b="1" spc="-145" dirty="0">
                <a:latin typeface="Georgia"/>
                <a:cs typeface="Georgia"/>
              </a:rPr>
              <a:t>Example</a:t>
            </a:r>
            <a:endParaRPr sz="1800">
              <a:latin typeface="Georgia"/>
              <a:cs typeface="Georgia"/>
            </a:endParaRPr>
          </a:p>
          <a:p>
            <a:pPr>
              <a:lnSpc>
                <a:spcPct val="100000"/>
              </a:lnSpc>
              <a:spcBef>
                <a:spcPts val="50"/>
              </a:spcBef>
            </a:pPr>
            <a:endParaRPr sz="2250">
              <a:latin typeface="Times New Roman"/>
              <a:cs typeface="Times New Roman"/>
            </a:endParaRPr>
          </a:p>
          <a:p>
            <a:pPr marL="12700">
              <a:lnSpc>
                <a:spcPct val="100000"/>
              </a:lnSpc>
            </a:pPr>
            <a:r>
              <a:rPr sz="1800" spc="-20" dirty="0">
                <a:latin typeface="Georgia"/>
                <a:cs typeface="Georgia"/>
              </a:rPr>
              <a:t>class</a:t>
            </a:r>
            <a:r>
              <a:rPr sz="1800" spc="-120" dirty="0">
                <a:latin typeface="Georgia"/>
                <a:cs typeface="Georgia"/>
              </a:rPr>
              <a:t> </a:t>
            </a:r>
            <a:r>
              <a:rPr sz="1800" spc="-50" dirty="0">
                <a:latin typeface="Georgia"/>
                <a:cs typeface="Georgia"/>
              </a:rPr>
              <a:t>Employee:</a:t>
            </a:r>
            <a:endParaRPr sz="1800">
              <a:latin typeface="Georgia"/>
              <a:cs typeface="Georgia"/>
            </a:endParaRPr>
          </a:p>
          <a:p>
            <a:pPr marL="165100" marR="5080">
              <a:lnSpc>
                <a:spcPts val="2600"/>
              </a:lnSpc>
              <a:spcBef>
                <a:spcPts val="155"/>
              </a:spcBef>
            </a:pPr>
            <a:r>
              <a:rPr sz="1800" spc="-55" dirty="0">
                <a:latin typeface="Georgia"/>
                <a:cs typeface="Georgia"/>
              </a:rPr>
              <a:t>'Common </a:t>
            </a:r>
            <a:r>
              <a:rPr sz="1800" spc="-20" dirty="0">
                <a:latin typeface="Georgia"/>
                <a:cs typeface="Georgia"/>
              </a:rPr>
              <a:t>base class </a:t>
            </a:r>
            <a:r>
              <a:rPr sz="1800" spc="-30" dirty="0">
                <a:latin typeface="Georgia"/>
                <a:cs typeface="Georgia"/>
              </a:rPr>
              <a:t>for </a:t>
            </a:r>
            <a:r>
              <a:rPr sz="1800" spc="-35" dirty="0">
                <a:latin typeface="Georgia"/>
                <a:cs typeface="Georgia"/>
              </a:rPr>
              <a:t>all</a:t>
            </a:r>
            <a:r>
              <a:rPr sz="1800" spc="-105" dirty="0">
                <a:latin typeface="Georgia"/>
                <a:cs typeface="Georgia"/>
              </a:rPr>
              <a:t> </a:t>
            </a:r>
            <a:r>
              <a:rPr sz="1800" spc="-15" dirty="0">
                <a:latin typeface="Georgia"/>
                <a:cs typeface="Georgia"/>
              </a:rPr>
              <a:t>employees'  </a:t>
            </a:r>
            <a:r>
              <a:rPr sz="1800" spc="-50" dirty="0">
                <a:latin typeface="Georgia"/>
                <a:cs typeface="Georgia"/>
              </a:rPr>
              <a:t>empCount </a:t>
            </a:r>
            <a:r>
              <a:rPr sz="1800" spc="-165" dirty="0">
                <a:latin typeface="Georgia"/>
                <a:cs typeface="Georgia"/>
              </a:rPr>
              <a:t>=</a:t>
            </a:r>
            <a:r>
              <a:rPr sz="1800" spc="-25" dirty="0">
                <a:latin typeface="Georgia"/>
                <a:cs typeface="Georgia"/>
              </a:rPr>
              <a:t> </a:t>
            </a:r>
            <a:r>
              <a:rPr sz="1800" spc="-110" dirty="0">
                <a:latin typeface="Georgia"/>
                <a:cs typeface="Georgia"/>
              </a:rPr>
              <a:t>0</a:t>
            </a:r>
            <a:endParaRPr sz="1800">
              <a:latin typeface="Georgia"/>
              <a:cs typeface="Georgia"/>
            </a:endParaRPr>
          </a:p>
          <a:p>
            <a:pPr>
              <a:lnSpc>
                <a:spcPct val="100000"/>
              </a:lnSpc>
              <a:spcBef>
                <a:spcPts val="10"/>
              </a:spcBef>
            </a:pPr>
            <a:endParaRPr sz="2100">
              <a:latin typeface="Times New Roman"/>
              <a:cs typeface="Times New Roman"/>
            </a:endParaRPr>
          </a:p>
          <a:p>
            <a:pPr marL="317500" marR="786765" indent="-152400">
              <a:lnSpc>
                <a:spcPct val="120000"/>
              </a:lnSpc>
            </a:pPr>
            <a:r>
              <a:rPr sz="1800" spc="-30" dirty="0">
                <a:latin typeface="Georgia"/>
                <a:cs typeface="Georgia"/>
              </a:rPr>
              <a:t>def</a:t>
            </a:r>
            <a:r>
              <a:rPr sz="1800" u="heavy" spc="-30" dirty="0">
                <a:uFill>
                  <a:solidFill>
                    <a:srgbClr val="000000"/>
                  </a:solidFill>
                </a:uFill>
                <a:latin typeface="Georgia"/>
                <a:cs typeface="Georgia"/>
              </a:rPr>
              <a:t> </a:t>
            </a:r>
            <a:r>
              <a:rPr sz="1800" spc="-35" dirty="0">
                <a:latin typeface="Georgia"/>
                <a:cs typeface="Georgia"/>
              </a:rPr>
              <a:t>init</a:t>
            </a:r>
            <a:r>
              <a:rPr sz="1800" u="heavy" spc="-35" dirty="0">
                <a:uFill>
                  <a:solidFill>
                    <a:srgbClr val="000000"/>
                  </a:solidFill>
                </a:uFill>
                <a:latin typeface="Georgia"/>
                <a:cs typeface="Georgia"/>
              </a:rPr>
              <a:t> </a:t>
            </a:r>
            <a:r>
              <a:rPr sz="1800" spc="-35" dirty="0">
                <a:latin typeface="Georgia"/>
                <a:cs typeface="Georgia"/>
              </a:rPr>
              <a:t>(self, </a:t>
            </a:r>
            <a:r>
              <a:rPr sz="1800" spc="-65" dirty="0">
                <a:latin typeface="Georgia"/>
                <a:cs typeface="Georgia"/>
              </a:rPr>
              <a:t>name, </a:t>
            </a:r>
            <a:r>
              <a:rPr sz="1800" spc="-25" dirty="0">
                <a:latin typeface="Georgia"/>
                <a:cs typeface="Georgia"/>
              </a:rPr>
              <a:t>salary):  </a:t>
            </a:r>
            <a:r>
              <a:rPr sz="1800" spc="-45" dirty="0">
                <a:latin typeface="Georgia"/>
                <a:cs typeface="Georgia"/>
              </a:rPr>
              <a:t>self.name </a:t>
            </a:r>
            <a:r>
              <a:rPr sz="1800" spc="-165" dirty="0">
                <a:latin typeface="Georgia"/>
                <a:cs typeface="Georgia"/>
              </a:rPr>
              <a:t>=</a:t>
            </a:r>
            <a:r>
              <a:rPr sz="1800" spc="-30" dirty="0">
                <a:latin typeface="Georgia"/>
                <a:cs typeface="Georgia"/>
              </a:rPr>
              <a:t> </a:t>
            </a:r>
            <a:r>
              <a:rPr sz="1800" spc="-50" dirty="0">
                <a:latin typeface="Georgia"/>
                <a:cs typeface="Georgia"/>
              </a:rPr>
              <a:t>name</a:t>
            </a:r>
            <a:endParaRPr sz="1800">
              <a:latin typeface="Georgia"/>
              <a:cs typeface="Georgia"/>
            </a:endParaRPr>
          </a:p>
          <a:p>
            <a:pPr marL="317500">
              <a:lnSpc>
                <a:spcPct val="100000"/>
              </a:lnSpc>
              <a:spcBef>
                <a:spcPts val="434"/>
              </a:spcBef>
            </a:pPr>
            <a:r>
              <a:rPr sz="1800" spc="-30" dirty="0">
                <a:latin typeface="Georgia"/>
                <a:cs typeface="Georgia"/>
              </a:rPr>
              <a:t>self.salary </a:t>
            </a:r>
            <a:r>
              <a:rPr sz="1800" spc="-160" dirty="0">
                <a:latin typeface="Georgia"/>
                <a:cs typeface="Georgia"/>
              </a:rPr>
              <a:t>=</a:t>
            </a:r>
            <a:r>
              <a:rPr sz="1800" spc="-20" dirty="0">
                <a:latin typeface="Georgia"/>
                <a:cs typeface="Georgia"/>
              </a:rPr>
              <a:t> </a:t>
            </a:r>
            <a:r>
              <a:rPr sz="1800" spc="-15" dirty="0">
                <a:latin typeface="Georgia"/>
                <a:cs typeface="Georgia"/>
              </a:rPr>
              <a:t>salary</a:t>
            </a:r>
            <a:endParaRPr sz="1800">
              <a:latin typeface="Georgia"/>
              <a:cs typeface="Georgia"/>
            </a:endParaRPr>
          </a:p>
          <a:p>
            <a:pPr marL="317500">
              <a:lnSpc>
                <a:spcPct val="100000"/>
              </a:lnSpc>
              <a:spcBef>
                <a:spcPts val="430"/>
              </a:spcBef>
            </a:pPr>
            <a:r>
              <a:rPr sz="1800" spc="-55" dirty="0">
                <a:latin typeface="Georgia"/>
                <a:cs typeface="Georgia"/>
              </a:rPr>
              <a:t>Employee.empCount </a:t>
            </a:r>
            <a:r>
              <a:rPr sz="1800" spc="-165" dirty="0">
                <a:latin typeface="Georgia"/>
                <a:cs typeface="Georgia"/>
              </a:rPr>
              <a:t>+=</a:t>
            </a:r>
            <a:r>
              <a:rPr sz="1800" spc="-25" dirty="0">
                <a:latin typeface="Georgia"/>
                <a:cs typeface="Georgia"/>
              </a:rPr>
              <a:t> </a:t>
            </a:r>
            <a:r>
              <a:rPr sz="1800" spc="220" dirty="0">
                <a:latin typeface="Georgia"/>
                <a:cs typeface="Georgia"/>
              </a:rPr>
              <a:t>1</a:t>
            </a:r>
            <a:endParaRPr sz="1800">
              <a:latin typeface="Georgia"/>
              <a:cs typeface="Georgia"/>
            </a:endParaRPr>
          </a:p>
        </p:txBody>
      </p:sp>
      <p:sp>
        <p:nvSpPr>
          <p:cNvPr id="10"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7" name="Date Placeholder 6"/>
          <p:cNvSpPr>
            <a:spLocks noGrp="1"/>
          </p:cNvSpPr>
          <p:nvPr>
            <p:ph type="dt" sz="half" idx="10"/>
          </p:nvPr>
        </p:nvSpPr>
        <p:spPr/>
        <p:txBody>
          <a:bodyPr/>
          <a:lstStyle/>
          <a:p>
            <a:fld id="{03EA5265-F766-4248-B2F5-5A999130B65C}"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218</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535940" y="4042029"/>
            <a:ext cx="8226425" cy="848360"/>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a:buChar char="•"/>
              <a:tabLst>
                <a:tab pos="355600" algn="l"/>
              </a:tabLst>
            </a:pPr>
            <a:r>
              <a:rPr sz="1800" spc="-105" dirty="0">
                <a:latin typeface="Georgia"/>
                <a:cs typeface="Georgia"/>
              </a:rPr>
              <a:t>You </a:t>
            </a:r>
            <a:r>
              <a:rPr sz="1800" spc="-20" dirty="0">
                <a:latin typeface="Georgia"/>
                <a:cs typeface="Georgia"/>
              </a:rPr>
              <a:t>declare </a:t>
            </a:r>
            <a:r>
              <a:rPr sz="1800" spc="-15" dirty="0">
                <a:latin typeface="Georgia"/>
                <a:cs typeface="Georgia"/>
              </a:rPr>
              <a:t>other </a:t>
            </a:r>
            <a:r>
              <a:rPr sz="1800" spc="-20" dirty="0">
                <a:latin typeface="Georgia"/>
                <a:cs typeface="Georgia"/>
              </a:rPr>
              <a:t>class </a:t>
            </a:r>
            <a:r>
              <a:rPr sz="1800" spc="-35" dirty="0">
                <a:latin typeface="Georgia"/>
                <a:cs typeface="Georgia"/>
              </a:rPr>
              <a:t>methods </a:t>
            </a:r>
            <a:r>
              <a:rPr sz="1800" spc="-30" dirty="0">
                <a:latin typeface="Georgia"/>
                <a:cs typeface="Georgia"/>
              </a:rPr>
              <a:t>like </a:t>
            </a:r>
            <a:r>
              <a:rPr sz="1800" spc="-35" dirty="0">
                <a:latin typeface="Georgia"/>
                <a:cs typeface="Georgia"/>
              </a:rPr>
              <a:t>normal functions </a:t>
            </a:r>
            <a:r>
              <a:rPr sz="1800" spc="-10" dirty="0">
                <a:latin typeface="Georgia"/>
                <a:cs typeface="Georgia"/>
              </a:rPr>
              <a:t>with </a:t>
            </a:r>
            <a:r>
              <a:rPr sz="1800" spc="-25" dirty="0">
                <a:latin typeface="Georgia"/>
                <a:cs typeface="Georgia"/>
              </a:rPr>
              <a:t>the </a:t>
            </a:r>
            <a:r>
              <a:rPr sz="1800" spc="-35" dirty="0">
                <a:latin typeface="Georgia"/>
                <a:cs typeface="Georgia"/>
              </a:rPr>
              <a:t>exception that  </a:t>
            </a:r>
            <a:r>
              <a:rPr sz="1800" spc="-25" dirty="0">
                <a:latin typeface="Georgia"/>
                <a:cs typeface="Georgia"/>
              </a:rPr>
              <a:t>the </a:t>
            </a:r>
            <a:r>
              <a:rPr sz="1800" spc="-20" dirty="0">
                <a:latin typeface="Georgia"/>
                <a:cs typeface="Georgia"/>
              </a:rPr>
              <a:t>first </a:t>
            </a:r>
            <a:r>
              <a:rPr sz="1800" spc="-35" dirty="0">
                <a:latin typeface="Georgia"/>
                <a:cs typeface="Georgia"/>
              </a:rPr>
              <a:t>argument </a:t>
            </a:r>
            <a:r>
              <a:rPr sz="1800" spc="-20" dirty="0">
                <a:latin typeface="Georgia"/>
                <a:cs typeface="Georgia"/>
              </a:rPr>
              <a:t>to </a:t>
            </a:r>
            <a:r>
              <a:rPr sz="1800" spc="-30" dirty="0">
                <a:latin typeface="Georgia"/>
                <a:cs typeface="Georgia"/>
              </a:rPr>
              <a:t>each </a:t>
            </a:r>
            <a:r>
              <a:rPr sz="1800" spc="-40" dirty="0">
                <a:latin typeface="Georgia"/>
                <a:cs typeface="Georgia"/>
              </a:rPr>
              <a:t>method </a:t>
            </a:r>
            <a:r>
              <a:rPr sz="1800" spc="-20" dirty="0">
                <a:latin typeface="Georgia"/>
                <a:cs typeface="Georgia"/>
              </a:rPr>
              <a:t>is </a:t>
            </a:r>
            <a:r>
              <a:rPr sz="1800" b="1" spc="-100" dirty="0">
                <a:latin typeface="Georgia"/>
                <a:cs typeface="Georgia"/>
              </a:rPr>
              <a:t>self</a:t>
            </a:r>
            <a:r>
              <a:rPr sz="1800" spc="-100" dirty="0">
                <a:latin typeface="Georgia"/>
                <a:cs typeface="Georgia"/>
              </a:rPr>
              <a:t>. </a:t>
            </a:r>
            <a:r>
              <a:rPr sz="1800" spc="-35" dirty="0">
                <a:latin typeface="Georgia"/>
                <a:cs typeface="Georgia"/>
              </a:rPr>
              <a:t>Python </a:t>
            </a:r>
            <a:r>
              <a:rPr sz="1800" spc="-30" dirty="0">
                <a:latin typeface="Georgia"/>
                <a:cs typeface="Georgia"/>
              </a:rPr>
              <a:t>adds </a:t>
            </a:r>
            <a:r>
              <a:rPr sz="1800" spc="-25" dirty="0">
                <a:latin typeface="Georgia"/>
                <a:cs typeface="Georgia"/>
              </a:rPr>
              <a:t>the </a:t>
            </a:r>
            <a:r>
              <a:rPr sz="1800" spc="-20" dirty="0">
                <a:latin typeface="Georgia"/>
                <a:cs typeface="Georgia"/>
              </a:rPr>
              <a:t>self </a:t>
            </a:r>
            <a:r>
              <a:rPr sz="1800" spc="-35" dirty="0">
                <a:latin typeface="Georgia"/>
                <a:cs typeface="Georgia"/>
              </a:rPr>
              <a:t>argument </a:t>
            </a:r>
            <a:r>
              <a:rPr sz="1800" spc="-20" dirty="0">
                <a:latin typeface="Georgia"/>
                <a:cs typeface="Georgia"/>
              </a:rPr>
              <a:t>to </a:t>
            </a:r>
            <a:r>
              <a:rPr sz="1800" spc="-25" dirty="0">
                <a:latin typeface="Georgia"/>
                <a:cs typeface="Georgia"/>
              </a:rPr>
              <a:t>the  list </a:t>
            </a:r>
            <a:r>
              <a:rPr sz="1800" spc="-30" dirty="0">
                <a:latin typeface="Georgia"/>
                <a:cs typeface="Georgia"/>
              </a:rPr>
              <a:t>for </a:t>
            </a:r>
            <a:r>
              <a:rPr sz="1800" spc="-40" dirty="0">
                <a:latin typeface="Georgia"/>
                <a:cs typeface="Georgia"/>
              </a:rPr>
              <a:t>you; </a:t>
            </a:r>
            <a:r>
              <a:rPr sz="1800" spc="-25" dirty="0">
                <a:latin typeface="Georgia"/>
                <a:cs typeface="Georgia"/>
              </a:rPr>
              <a:t>you </a:t>
            </a:r>
            <a:r>
              <a:rPr sz="1800" spc="-30" dirty="0">
                <a:latin typeface="Georgia"/>
                <a:cs typeface="Georgia"/>
              </a:rPr>
              <a:t>do not </a:t>
            </a:r>
            <a:r>
              <a:rPr sz="1800" spc="-25" dirty="0">
                <a:latin typeface="Georgia"/>
                <a:cs typeface="Georgia"/>
              </a:rPr>
              <a:t>need </a:t>
            </a:r>
            <a:r>
              <a:rPr sz="1800" spc="-20" dirty="0">
                <a:latin typeface="Georgia"/>
                <a:cs typeface="Georgia"/>
              </a:rPr>
              <a:t>to </a:t>
            </a:r>
            <a:r>
              <a:rPr sz="1800" spc="-30" dirty="0">
                <a:latin typeface="Georgia"/>
                <a:cs typeface="Georgia"/>
              </a:rPr>
              <a:t>include </a:t>
            </a:r>
            <a:r>
              <a:rPr sz="1800" spc="-20" dirty="0">
                <a:latin typeface="Georgia"/>
                <a:cs typeface="Georgia"/>
              </a:rPr>
              <a:t>it </a:t>
            </a:r>
            <a:r>
              <a:rPr sz="1800" spc="-15" dirty="0">
                <a:latin typeface="Georgia"/>
                <a:cs typeface="Georgia"/>
              </a:rPr>
              <a:t>when </a:t>
            </a:r>
            <a:r>
              <a:rPr sz="1800" spc="-25" dirty="0">
                <a:latin typeface="Georgia"/>
                <a:cs typeface="Georgia"/>
              </a:rPr>
              <a:t>you </a:t>
            </a:r>
            <a:r>
              <a:rPr sz="1800" spc="-30" dirty="0">
                <a:latin typeface="Georgia"/>
                <a:cs typeface="Georgia"/>
              </a:rPr>
              <a:t>call </a:t>
            </a:r>
            <a:r>
              <a:rPr sz="1800" spc="-25" dirty="0">
                <a:latin typeface="Georgia"/>
                <a:cs typeface="Georgia"/>
              </a:rPr>
              <a:t>the</a:t>
            </a:r>
            <a:r>
              <a:rPr sz="1800" spc="-215" dirty="0">
                <a:latin typeface="Georgia"/>
                <a:cs typeface="Georgia"/>
              </a:rPr>
              <a:t> </a:t>
            </a:r>
            <a:r>
              <a:rPr sz="1800" spc="-45" dirty="0">
                <a:latin typeface="Georgia"/>
                <a:cs typeface="Georgia"/>
              </a:rPr>
              <a:t>methods.</a:t>
            </a:r>
            <a:endParaRPr sz="1800">
              <a:latin typeface="Georgia"/>
              <a:cs typeface="Georgia"/>
            </a:endParaRPr>
          </a:p>
        </p:txBody>
      </p:sp>
      <p:sp>
        <p:nvSpPr>
          <p:cNvPr id="6" name="object 6"/>
          <p:cNvSpPr txBox="1"/>
          <p:nvPr/>
        </p:nvSpPr>
        <p:spPr>
          <a:xfrm>
            <a:off x="535940" y="1017778"/>
            <a:ext cx="8225790" cy="2665730"/>
          </a:xfrm>
          <a:prstGeom prst="rect">
            <a:avLst/>
          </a:prstGeom>
        </p:spPr>
        <p:txBody>
          <a:bodyPr vert="horz" wrap="square" lIns="0" tIns="12700" rIns="0" bIns="0" rtlCol="0">
            <a:spAutoFit/>
          </a:bodyPr>
          <a:lstStyle/>
          <a:p>
            <a:pPr marL="12700">
              <a:lnSpc>
                <a:spcPct val="100000"/>
              </a:lnSpc>
              <a:spcBef>
                <a:spcPts val="100"/>
              </a:spcBef>
            </a:pPr>
            <a:r>
              <a:rPr sz="1800" b="1" spc="-114" dirty="0">
                <a:latin typeface="Georgia"/>
                <a:cs typeface="Georgia"/>
              </a:rPr>
              <a:t>Description </a:t>
            </a:r>
            <a:r>
              <a:rPr sz="1800" b="1" spc="-125" dirty="0">
                <a:latin typeface="Georgia"/>
                <a:cs typeface="Georgia"/>
              </a:rPr>
              <a:t>of</a:t>
            </a:r>
            <a:r>
              <a:rPr sz="1800" b="1" spc="-30" dirty="0">
                <a:latin typeface="Georgia"/>
                <a:cs typeface="Georgia"/>
              </a:rPr>
              <a:t> </a:t>
            </a:r>
            <a:r>
              <a:rPr sz="1800" b="1" spc="-145" dirty="0">
                <a:latin typeface="Georgia"/>
                <a:cs typeface="Georgia"/>
              </a:rPr>
              <a:t>Example</a:t>
            </a:r>
            <a:endParaRPr sz="1800">
              <a:latin typeface="Georgia"/>
              <a:cs typeface="Georgia"/>
            </a:endParaRPr>
          </a:p>
          <a:p>
            <a:pPr>
              <a:lnSpc>
                <a:spcPct val="100000"/>
              </a:lnSpc>
              <a:spcBef>
                <a:spcPts val="50"/>
              </a:spcBef>
            </a:pPr>
            <a:endParaRPr sz="2250">
              <a:latin typeface="Times New Roman"/>
              <a:cs typeface="Times New Roman"/>
            </a:endParaRPr>
          </a:p>
          <a:p>
            <a:pPr marL="355600" marR="5080" indent="-342900" algn="just">
              <a:lnSpc>
                <a:spcPct val="100000"/>
              </a:lnSpc>
              <a:buFont typeface="Arial"/>
              <a:buChar char="•"/>
              <a:tabLst>
                <a:tab pos="355600" algn="l"/>
              </a:tabLst>
            </a:pPr>
            <a:r>
              <a:rPr sz="1800" spc="-35" dirty="0">
                <a:latin typeface="Georgia"/>
                <a:cs typeface="Georgia"/>
              </a:rPr>
              <a:t>The </a:t>
            </a:r>
            <a:r>
              <a:rPr sz="1800" spc="-25" dirty="0">
                <a:latin typeface="Georgia"/>
                <a:cs typeface="Georgia"/>
              </a:rPr>
              <a:t>variable </a:t>
            </a:r>
            <a:r>
              <a:rPr sz="1800" b="1" spc="-150" dirty="0">
                <a:latin typeface="Georgia"/>
                <a:cs typeface="Georgia"/>
              </a:rPr>
              <a:t>empCount </a:t>
            </a:r>
            <a:r>
              <a:rPr sz="1800" spc="-20" dirty="0">
                <a:latin typeface="Georgia"/>
                <a:cs typeface="Georgia"/>
              </a:rPr>
              <a:t>is </a:t>
            </a:r>
            <a:r>
              <a:rPr sz="1800" spc="-30" dirty="0">
                <a:latin typeface="Georgia"/>
                <a:cs typeface="Georgia"/>
              </a:rPr>
              <a:t>a </a:t>
            </a:r>
            <a:r>
              <a:rPr sz="1800" spc="-20" dirty="0">
                <a:latin typeface="Georgia"/>
                <a:cs typeface="Georgia"/>
              </a:rPr>
              <a:t>class </a:t>
            </a:r>
            <a:r>
              <a:rPr sz="1800" spc="-25" dirty="0">
                <a:latin typeface="Georgia"/>
                <a:cs typeface="Georgia"/>
              </a:rPr>
              <a:t>variable </a:t>
            </a:r>
            <a:r>
              <a:rPr sz="1800" spc="-5" dirty="0">
                <a:latin typeface="Georgia"/>
                <a:cs typeface="Georgia"/>
              </a:rPr>
              <a:t>whose </a:t>
            </a:r>
            <a:r>
              <a:rPr sz="1800" spc="-25" dirty="0">
                <a:latin typeface="Georgia"/>
                <a:cs typeface="Georgia"/>
              </a:rPr>
              <a:t>value </a:t>
            </a:r>
            <a:r>
              <a:rPr sz="1800" spc="-20" dirty="0">
                <a:latin typeface="Georgia"/>
                <a:cs typeface="Georgia"/>
              </a:rPr>
              <a:t>is </a:t>
            </a:r>
            <a:r>
              <a:rPr sz="1800" spc="-25" dirty="0">
                <a:latin typeface="Georgia"/>
                <a:cs typeface="Georgia"/>
              </a:rPr>
              <a:t>shared </a:t>
            </a:r>
            <a:r>
              <a:rPr sz="1800" spc="-50" dirty="0">
                <a:latin typeface="Georgia"/>
                <a:cs typeface="Georgia"/>
              </a:rPr>
              <a:t>among </a:t>
            </a:r>
            <a:r>
              <a:rPr sz="1800" spc="-35" dirty="0">
                <a:latin typeface="Georgia"/>
                <a:cs typeface="Georgia"/>
              </a:rPr>
              <a:t>all  </a:t>
            </a:r>
            <a:r>
              <a:rPr sz="1800" spc="-30" dirty="0">
                <a:latin typeface="Georgia"/>
                <a:cs typeface="Georgia"/>
              </a:rPr>
              <a:t>instances of a this </a:t>
            </a:r>
            <a:r>
              <a:rPr sz="1800" spc="-40" dirty="0">
                <a:latin typeface="Georgia"/>
                <a:cs typeface="Georgia"/>
              </a:rPr>
              <a:t>class. </a:t>
            </a:r>
            <a:r>
              <a:rPr sz="1800" spc="-35" dirty="0">
                <a:latin typeface="Georgia"/>
                <a:cs typeface="Georgia"/>
              </a:rPr>
              <a:t>This </a:t>
            </a:r>
            <a:r>
              <a:rPr sz="1800" spc="-45" dirty="0">
                <a:latin typeface="Georgia"/>
                <a:cs typeface="Georgia"/>
              </a:rPr>
              <a:t>can </a:t>
            </a:r>
            <a:r>
              <a:rPr sz="1800" spc="-10" dirty="0">
                <a:latin typeface="Georgia"/>
                <a:cs typeface="Georgia"/>
              </a:rPr>
              <a:t>be </a:t>
            </a:r>
            <a:r>
              <a:rPr sz="1800" spc="-20" dirty="0">
                <a:latin typeface="Georgia"/>
                <a:cs typeface="Georgia"/>
              </a:rPr>
              <a:t>accessed as </a:t>
            </a:r>
            <a:r>
              <a:rPr sz="1800" b="1" spc="-145" dirty="0">
                <a:latin typeface="Georgia"/>
                <a:cs typeface="Georgia"/>
              </a:rPr>
              <a:t>Employee.empCount </a:t>
            </a:r>
            <a:r>
              <a:rPr sz="1800" spc="-40" dirty="0">
                <a:latin typeface="Georgia"/>
                <a:cs typeface="Georgia"/>
              </a:rPr>
              <a:t>from  </a:t>
            </a:r>
            <a:r>
              <a:rPr sz="1800" spc="-25" dirty="0">
                <a:latin typeface="Georgia"/>
                <a:cs typeface="Georgia"/>
              </a:rPr>
              <a:t>inside the </a:t>
            </a:r>
            <a:r>
              <a:rPr sz="1800" spc="-20" dirty="0">
                <a:latin typeface="Georgia"/>
                <a:cs typeface="Georgia"/>
              </a:rPr>
              <a:t>class </a:t>
            </a:r>
            <a:r>
              <a:rPr sz="1800" spc="-5" dirty="0">
                <a:latin typeface="Georgia"/>
                <a:cs typeface="Georgia"/>
              </a:rPr>
              <a:t>or </a:t>
            </a:r>
            <a:r>
              <a:rPr sz="1800" spc="-20" dirty="0">
                <a:latin typeface="Georgia"/>
                <a:cs typeface="Georgia"/>
              </a:rPr>
              <a:t>outside </a:t>
            </a:r>
            <a:r>
              <a:rPr sz="1800" spc="-25" dirty="0">
                <a:latin typeface="Georgia"/>
                <a:cs typeface="Georgia"/>
              </a:rPr>
              <a:t>the</a:t>
            </a:r>
            <a:r>
              <a:rPr sz="1800" spc="-160" dirty="0">
                <a:latin typeface="Georgia"/>
                <a:cs typeface="Georgia"/>
              </a:rPr>
              <a:t> </a:t>
            </a:r>
            <a:r>
              <a:rPr sz="1800" spc="-40" dirty="0">
                <a:latin typeface="Georgia"/>
                <a:cs typeface="Georgia"/>
              </a:rPr>
              <a:t>class.</a:t>
            </a:r>
            <a:endParaRPr sz="1800">
              <a:latin typeface="Georgia"/>
              <a:cs typeface="Georgia"/>
            </a:endParaRPr>
          </a:p>
          <a:p>
            <a:pPr>
              <a:lnSpc>
                <a:spcPct val="100000"/>
              </a:lnSpc>
              <a:spcBef>
                <a:spcPts val="40"/>
              </a:spcBef>
              <a:buFont typeface="Arial"/>
              <a:buChar char="•"/>
            </a:pPr>
            <a:endParaRPr sz="2600">
              <a:latin typeface="Times New Roman"/>
              <a:cs typeface="Times New Roman"/>
            </a:endParaRPr>
          </a:p>
          <a:p>
            <a:pPr marL="355600" marR="5715" indent="-342900" algn="just">
              <a:lnSpc>
                <a:spcPct val="100000"/>
              </a:lnSpc>
              <a:buFont typeface="Arial"/>
              <a:buChar char="•"/>
              <a:tabLst>
                <a:tab pos="355600" algn="l"/>
              </a:tabLst>
            </a:pPr>
            <a:r>
              <a:rPr sz="1800" spc="-35" dirty="0">
                <a:latin typeface="Georgia"/>
                <a:cs typeface="Georgia"/>
              </a:rPr>
              <a:t>The </a:t>
            </a:r>
            <a:r>
              <a:rPr sz="1800" spc="-20" dirty="0">
                <a:latin typeface="Georgia"/>
                <a:cs typeface="Georgia"/>
              </a:rPr>
              <a:t>first </a:t>
            </a:r>
            <a:r>
              <a:rPr sz="1800" spc="-40" dirty="0">
                <a:latin typeface="Georgia"/>
                <a:cs typeface="Georgia"/>
              </a:rPr>
              <a:t>method </a:t>
            </a:r>
            <a:r>
              <a:rPr sz="1800" spc="-35" dirty="0">
                <a:latin typeface="Georgia"/>
                <a:cs typeface="Georgia"/>
              </a:rPr>
              <a:t>init </a:t>
            </a:r>
            <a:r>
              <a:rPr sz="1800" spc="10" dirty="0">
                <a:latin typeface="Georgia"/>
                <a:cs typeface="Georgia"/>
              </a:rPr>
              <a:t>() </a:t>
            </a:r>
            <a:r>
              <a:rPr sz="1800" spc="-20" dirty="0">
                <a:latin typeface="Georgia"/>
                <a:cs typeface="Georgia"/>
              </a:rPr>
              <a:t>is </a:t>
            </a:r>
            <a:r>
              <a:rPr sz="1800" spc="-30" dirty="0">
                <a:latin typeface="Georgia"/>
                <a:cs typeface="Georgia"/>
              </a:rPr>
              <a:t>a </a:t>
            </a:r>
            <a:r>
              <a:rPr sz="1800" spc="-25" dirty="0">
                <a:latin typeface="Georgia"/>
                <a:cs typeface="Georgia"/>
              </a:rPr>
              <a:t>special </a:t>
            </a:r>
            <a:r>
              <a:rPr sz="1800" spc="-50" dirty="0">
                <a:latin typeface="Georgia"/>
                <a:cs typeface="Georgia"/>
              </a:rPr>
              <a:t>method, </a:t>
            </a:r>
            <a:r>
              <a:rPr sz="1800" spc="-25" dirty="0">
                <a:latin typeface="Georgia"/>
                <a:cs typeface="Georgia"/>
              </a:rPr>
              <a:t>which </a:t>
            </a:r>
            <a:r>
              <a:rPr sz="1800" spc="-20" dirty="0">
                <a:latin typeface="Georgia"/>
                <a:cs typeface="Georgia"/>
              </a:rPr>
              <a:t>is </a:t>
            </a:r>
            <a:r>
              <a:rPr sz="1800" spc="-30" dirty="0">
                <a:latin typeface="Georgia"/>
                <a:cs typeface="Georgia"/>
              </a:rPr>
              <a:t>called </a:t>
            </a:r>
            <a:r>
              <a:rPr sz="1800" spc="-20" dirty="0">
                <a:latin typeface="Georgia"/>
                <a:cs typeface="Georgia"/>
              </a:rPr>
              <a:t>class </a:t>
            </a:r>
            <a:r>
              <a:rPr sz="1800" spc="-25" dirty="0">
                <a:latin typeface="Georgia"/>
                <a:cs typeface="Georgia"/>
              </a:rPr>
              <a:t>constructor  </a:t>
            </a:r>
            <a:r>
              <a:rPr sz="1800" spc="-5" dirty="0">
                <a:latin typeface="Georgia"/>
                <a:cs typeface="Georgia"/>
              </a:rPr>
              <a:t>or </a:t>
            </a:r>
            <a:r>
              <a:rPr sz="1800" spc="-30" dirty="0">
                <a:latin typeface="Georgia"/>
                <a:cs typeface="Georgia"/>
              </a:rPr>
              <a:t>initialization </a:t>
            </a:r>
            <a:r>
              <a:rPr sz="1800" spc="-40" dirty="0">
                <a:latin typeface="Georgia"/>
                <a:cs typeface="Georgia"/>
              </a:rPr>
              <a:t>method </a:t>
            </a:r>
            <a:r>
              <a:rPr sz="1800" spc="-30" dirty="0">
                <a:latin typeface="Georgia"/>
                <a:cs typeface="Georgia"/>
              </a:rPr>
              <a:t>that </a:t>
            </a:r>
            <a:r>
              <a:rPr sz="1800" spc="-40" dirty="0">
                <a:latin typeface="Georgia"/>
                <a:cs typeface="Georgia"/>
              </a:rPr>
              <a:t>Python </a:t>
            </a:r>
            <a:r>
              <a:rPr sz="1800" spc="-25" dirty="0">
                <a:latin typeface="Georgia"/>
                <a:cs typeface="Georgia"/>
              </a:rPr>
              <a:t>calls </a:t>
            </a:r>
            <a:r>
              <a:rPr sz="1800" spc="-20" dirty="0">
                <a:latin typeface="Georgia"/>
                <a:cs typeface="Georgia"/>
              </a:rPr>
              <a:t>when </a:t>
            </a:r>
            <a:r>
              <a:rPr sz="1800" spc="-25" dirty="0">
                <a:latin typeface="Georgia"/>
                <a:cs typeface="Georgia"/>
              </a:rPr>
              <a:t>you </a:t>
            </a:r>
            <a:r>
              <a:rPr sz="1800" spc="-15" dirty="0">
                <a:latin typeface="Georgia"/>
                <a:cs typeface="Georgia"/>
              </a:rPr>
              <a:t>create </a:t>
            </a:r>
            <a:r>
              <a:rPr sz="1800" spc="-30" dirty="0">
                <a:latin typeface="Georgia"/>
                <a:cs typeface="Georgia"/>
              </a:rPr>
              <a:t>a </a:t>
            </a:r>
            <a:r>
              <a:rPr sz="1800" spc="-5" dirty="0">
                <a:latin typeface="Georgia"/>
                <a:cs typeface="Georgia"/>
              </a:rPr>
              <a:t>new </a:t>
            </a:r>
            <a:r>
              <a:rPr sz="1800" spc="-30" dirty="0">
                <a:latin typeface="Georgia"/>
                <a:cs typeface="Georgia"/>
              </a:rPr>
              <a:t>instance of this  </a:t>
            </a:r>
            <a:r>
              <a:rPr sz="1800" spc="-40" dirty="0">
                <a:latin typeface="Georgia"/>
                <a:cs typeface="Georgia"/>
              </a:rPr>
              <a:t>class.</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2537221-299B-43EC-9C86-74619C7E0696}"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219</a:t>
            </a:fld>
            <a:endParaRPr lang="en-US"/>
          </a:p>
        </p:txBody>
      </p:sp>
      <p:sp>
        <p:nvSpPr>
          <p:cNvPr id="3" name="object 3"/>
          <p:cNvSpPr txBox="1"/>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25" dirty="0">
                <a:latin typeface="Georgia"/>
                <a:cs typeface="Georgia"/>
              </a:rPr>
              <a:t>Object Oriented</a:t>
            </a:r>
            <a:endParaRPr sz="2000">
              <a:latin typeface="Georgia"/>
              <a:cs typeface="Georgia"/>
            </a:endParaRPr>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535940" y="3877436"/>
            <a:ext cx="5130800" cy="1013460"/>
          </a:xfrm>
          <a:prstGeom prst="rect">
            <a:avLst/>
          </a:prstGeom>
        </p:spPr>
        <p:txBody>
          <a:bodyPr vert="horz" wrap="square" lIns="0" tIns="12700" rIns="0" bIns="0" rtlCol="0">
            <a:spAutoFit/>
          </a:bodyPr>
          <a:lstStyle/>
          <a:p>
            <a:pPr marL="12700" marR="2670810">
              <a:lnSpc>
                <a:spcPct val="120000"/>
              </a:lnSpc>
              <a:spcBef>
                <a:spcPts val="100"/>
              </a:spcBef>
            </a:pPr>
            <a:r>
              <a:rPr sz="1800" spc="-40" dirty="0">
                <a:latin typeface="Georgia"/>
                <a:cs typeface="Georgia"/>
              </a:rPr>
              <a:t>emp</a:t>
            </a:r>
            <a:r>
              <a:rPr sz="1800" spc="215" dirty="0">
                <a:latin typeface="Georgia"/>
                <a:cs typeface="Georgia"/>
              </a:rPr>
              <a:t>1</a:t>
            </a:r>
            <a:r>
              <a:rPr sz="1800" spc="-120" dirty="0">
                <a:latin typeface="Georgia"/>
                <a:cs typeface="Georgia"/>
              </a:rPr>
              <a:t>.</a:t>
            </a:r>
            <a:r>
              <a:rPr sz="1800" spc="-25" dirty="0">
                <a:latin typeface="Georgia"/>
                <a:cs typeface="Georgia"/>
              </a:rPr>
              <a:t>di</a:t>
            </a:r>
            <a:r>
              <a:rPr sz="1800" spc="-30" dirty="0">
                <a:latin typeface="Georgia"/>
                <a:cs typeface="Georgia"/>
              </a:rPr>
              <a:t>s</a:t>
            </a:r>
            <a:r>
              <a:rPr sz="1800" spc="-35" dirty="0">
                <a:latin typeface="Georgia"/>
                <a:cs typeface="Georgia"/>
              </a:rPr>
              <a:t>pl</a:t>
            </a:r>
            <a:r>
              <a:rPr sz="1800" spc="-75" dirty="0">
                <a:latin typeface="Georgia"/>
                <a:cs typeface="Georgia"/>
              </a:rPr>
              <a:t>a</a:t>
            </a:r>
            <a:r>
              <a:rPr sz="1800" spc="-50" dirty="0">
                <a:latin typeface="Georgia"/>
                <a:cs typeface="Georgia"/>
              </a:rPr>
              <a:t>yEmpl</a:t>
            </a:r>
            <a:r>
              <a:rPr sz="1800" spc="-65" dirty="0">
                <a:latin typeface="Georgia"/>
                <a:cs typeface="Georgia"/>
              </a:rPr>
              <a:t>o</a:t>
            </a:r>
            <a:r>
              <a:rPr sz="1800" spc="-15" dirty="0">
                <a:latin typeface="Georgia"/>
                <a:cs typeface="Georgia"/>
              </a:rPr>
              <a:t>y</a:t>
            </a:r>
            <a:r>
              <a:rPr sz="1800" spc="5" dirty="0">
                <a:latin typeface="Georgia"/>
                <a:cs typeface="Georgia"/>
              </a:rPr>
              <a:t>e</a:t>
            </a:r>
            <a:r>
              <a:rPr sz="1800" dirty="0">
                <a:latin typeface="Georgia"/>
                <a:cs typeface="Georgia"/>
              </a:rPr>
              <a:t>e</a:t>
            </a:r>
            <a:r>
              <a:rPr sz="1800" spc="5" dirty="0">
                <a:latin typeface="Georgia"/>
                <a:cs typeface="Georgia"/>
              </a:rPr>
              <a:t>()  </a:t>
            </a:r>
            <a:r>
              <a:rPr sz="1800" spc="-40" dirty="0">
                <a:latin typeface="Georgia"/>
                <a:cs typeface="Georgia"/>
              </a:rPr>
              <a:t>emp</a:t>
            </a:r>
            <a:r>
              <a:rPr sz="1800" spc="-15" dirty="0">
                <a:latin typeface="Georgia"/>
                <a:cs typeface="Georgia"/>
              </a:rPr>
              <a:t>2</a:t>
            </a:r>
            <a:r>
              <a:rPr sz="1800" spc="-120" dirty="0">
                <a:latin typeface="Georgia"/>
                <a:cs typeface="Georgia"/>
              </a:rPr>
              <a:t>.</a:t>
            </a:r>
            <a:r>
              <a:rPr sz="1800" spc="-25" dirty="0">
                <a:latin typeface="Georgia"/>
                <a:cs typeface="Georgia"/>
              </a:rPr>
              <a:t>di</a:t>
            </a:r>
            <a:r>
              <a:rPr sz="1800" spc="-30" dirty="0">
                <a:latin typeface="Georgia"/>
                <a:cs typeface="Georgia"/>
              </a:rPr>
              <a:t>s</a:t>
            </a:r>
            <a:r>
              <a:rPr sz="1800" spc="-35" dirty="0">
                <a:latin typeface="Georgia"/>
                <a:cs typeface="Georgia"/>
              </a:rPr>
              <a:t>pl</a:t>
            </a:r>
            <a:r>
              <a:rPr sz="1800" spc="-75" dirty="0">
                <a:latin typeface="Georgia"/>
                <a:cs typeface="Georgia"/>
              </a:rPr>
              <a:t>a</a:t>
            </a:r>
            <a:r>
              <a:rPr sz="1800" spc="-50" dirty="0">
                <a:latin typeface="Georgia"/>
                <a:cs typeface="Georgia"/>
              </a:rPr>
              <a:t>yEmpl</a:t>
            </a:r>
            <a:r>
              <a:rPr sz="1800" spc="-65" dirty="0">
                <a:latin typeface="Georgia"/>
                <a:cs typeface="Georgia"/>
              </a:rPr>
              <a:t>o</a:t>
            </a:r>
            <a:r>
              <a:rPr sz="1800" spc="-15" dirty="0">
                <a:latin typeface="Georgia"/>
                <a:cs typeface="Georgia"/>
              </a:rPr>
              <a:t>y</a:t>
            </a:r>
            <a:r>
              <a:rPr sz="1800" spc="10" dirty="0">
                <a:latin typeface="Georgia"/>
                <a:cs typeface="Georgia"/>
              </a:rPr>
              <a:t>ee</a:t>
            </a:r>
            <a:r>
              <a:rPr sz="1800" spc="-5" dirty="0">
                <a:latin typeface="Georgia"/>
                <a:cs typeface="Georgia"/>
              </a:rPr>
              <a:t>(</a:t>
            </a:r>
            <a:r>
              <a:rPr sz="1800" spc="10" dirty="0">
                <a:latin typeface="Georgia"/>
                <a:cs typeface="Georgia"/>
              </a:rPr>
              <a:t>)</a:t>
            </a:r>
            <a:endParaRPr sz="1800">
              <a:latin typeface="Georgia"/>
              <a:cs typeface="Georgia"/>
            </a:endParaRPr>
          </a:p>
          <a:p>
            <a:pPr marL="12700">
              <a:lnSpc>
                <a:spcPct val="100000"/>
              </a:lnSpc>
              <a:spcBef>
                <a:spcPts val="430"/>
              </a:spcBef>
            </a:pPr>
            <a:r>
              <a:rPr sz="1800" spc="-30" dirty="0">
                <a:latin typeface="Georgia"/>
                <a:cs typeface="Georgia"/>
              </a:rPr>
              <a:t>print </a:t>
            </a:r>
            <a:r>
              <a:rPr sz="1800" spc="-45" dirty="0">
                <a:latin typeface="Georgia"/>
                <a:cs typeface="Georgia"/>
              </a:rPr>
              <a:t>("Total Employee </a:t>
            </a:r>
            <a:r>
              <a:rPr sz="1800" spc="15" dirty="0">
                <a:latin typeface="Georgia"/>
                <a:cs typeface="Georgia"/>
              </a:rPr>
              <a:t>%d" </a:t>
            </a:r>
            <a:r>
              <a:rPr sz="1800" spc="130" dirty="0">
                <a:latin typeface="Georgia"/>
                <a:cs typeface="Georgia"/>
              </a:rPr>
              <a:t>%</a:t>
            </a:r>
            <a:r>
              <a:rPr sz="1800" spc="-70" dirty="0">
                <a:latin typeface="Georgia"/>
                <a:cs typeface="Georgia"/>
              </a:rPr>
              <a:t> </a:t>
            </a:r>
            <a:r>
              <a:rPr sz="1800" spc="-50" dirty="0">
                <a:latin typeface="Georgia"/>
                <a:cs typeface="Georgia"/>
              </a:rPr>
              <a:t>Employee.empCount)</a:t>
            </a:r>
            <a:endParaRPr sz="1800">
              <a:latin typeface="Georgia"/>
              <a:cs typeface="Georgia"/>
            </a:endParaRPr>
          </a:p>
        </p:txBody>
      </p:sp>
      <p:sp>
        <p:nvSpPr>
          <p:cNvPr id="6" name="object 6"/>
          <p:cNvSpPr txBox="1"/>
          <p:nvPr/>
        </p:nvSpPr>
        <p:spPr>
          <a:xfrm>
            <a:off x="535940" y="1017778"/>
            <a:ext cx="5240655" cy="255587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Creating </a:t>
            </a:r>
            <a:r>
              <a:rPr sz="1800" b="1" spc="-125" dirty="0">
                <a:latin typeface="Georgia"/>
                <a:cs typeface="Georgia"/>
              </a:rPr>
              <a:t>Instance</a:t>
            </a:r>
            <a:r>
              <a:rPr sz="1800" b="1" spc="-20" dirty="0">
                <a:latin typeface="Georgia"/>
                <a:cs typeface="Georgia"/>
              </a:rPr>
              <a:t> </a:t>
            </a:r>
            <a:r>
              <a:rPr sz="1800" b="1" spc="-114" dirty="0">
                <a:latin typeface="Georgia"/>
                <a:cs typeface="Georgia"/>
              </a:rPr>
              <a:t>Objects</a:t>
            </a:r>
            <a:endParaRPr sz="1800">
              <a:latin typeface="Georgia"/>
              <a:cs typeface="Georgia"/>
            </a:endParaRPr>
          </a:p>
          <a:p>
            <a:pPr>
              <a:lnSpc>
                <a:spcPct val="100000"/>
              </a:lnSpc>
              <a:spcBef>
                <a:spcPts val="20"/>
              </a:spcBef>
            </a:pPr>
            <a:endParaRPr sz="1900">
              <a:latin typeface="Times New Roman"/>
              <a:cs typeface="Times New Roman"/>
            </a:endParaRPr>
          </a:p>
          <a:p>
            <a:pPr marL="367665" marR="283845" indent="-355600">
              <a:lnSpc>
                <a:spcPct val="120000"/>
              </a:lnSpc>
            </a:pPr>
            <a:r>
              <a:rPr sz="1800" spc="-35" dirty="0">
                <a:latin typeface="Georgia"/>
                <a:cs typeface="Georgia"/>
              </a:rPr>
              <a:t>#"This </a:t>
            </a:r>
            <a:r>
              <a:rPr sz="1800" spc="-20" dirty="0">
                <a:latin typeface="Georgia"/>
                <a:cs typeface="Georgia"/>
              </a:rPr>
              <a:t>would </a:t>
            </a:r>
            <a:r>
              <a:rPr sz="1800" spc="-15" dirty="0">
                <a:latin typeface="Georgia"/>
                <a:cs typeface="Georgia"/>
              </a:rPr>
              <a:t>create </a:t>
            </a:r>
            <a:r>
              <a:rPr sz="1800" spc="-20" dirty="0">
                <a:latin typeface="Georgia"/>
                <a:cs typeface="Georgia"/>
              </a:rPr>
              <a:t>first object </a:t>
            </a:r>
            <a:r>
              <a:rPr sz="1800" spc="-30" dirty="0">
                <a:latin typeface="Georgia"/>
                <a:cs typeface="Georgia"/>
              </a:rPr>
              <a:t>of </a:t>
            </a:r>
            <a:r>
              <a:rPr sz="1800" spc="-45" dirty="0">
                <a:latin typeface="Georgia"/>
                <a:cs typeface="Georgia"/>
              </a:rPr>
              <a:t>Employee</a:t>
            </a:r>
            <a:r>
              <a:rPr sz="1800" spc="-145" dirty="0">
                <a:latin typeface="Georgia"/>
                <a:cs typeface="Georgia"/>
              </a:rPr>
              <a:t> </a:t>
            </a:r>
            <a:r>
              <a:rPr sz="1800" spc="-25" dirty="0">
                <a:latin typeface="Georgia"/>
                <a:cs typeface="Georgia"/>
              </a:rPr>
              <a:t>class"  </a:t>
            </a:r>
            <a:r>
              <a:rPr sz="1800" spc="25" dirty="0">
                <a:latin typeface="Georgia"/>
                <a:cs typeface="Georgia"/>
              </a:rPr>
              <a:t>emp1 </a:t>
            </a:r>
            <a:r>
              <a:rPr sz="1800" spc="-165" dirty="0">
                <a:latin typeface="Georgia"/>
                <a:cs typeface="Georgia"/>
              </a:rPr>
              <a:t>= </a:t>
            </a:r>
            <a:r>
              <a:rPr sz="1800" spc="-65" dirty="0">
                <a:latin typeface="Georgia"/>
                <a:cs typeface="Georgia"/>
              </a:rPr>
              <a:t>Employee(“Amit",</a:t>
            </a:r>
            <a:r>
              <a:rPr sz="1800" spc="-220" dirty="0">
                <a:latin typeface="Georgia"/>
                <a:cs typeface="Georgia"/>
              </a:rPr>
              <a:t> </a:t>
            </a:r>
            <a:r>
              <a:rPr sz="1800" spc="-70" dirty="0">
                <a:latin typeface="Georgia"/>
                <a:cs typeface="Georgia"/>
              </a:rPr>
              <a:t>2000)</a:t>
            </a:r>
            <a:endParaRPr sz="1800">
              <a:latin typeface="Georgia"/>
              <a:cs typeface="Georgia"/>
            </a:endParaRPr>
          </a:p>
          <a:p>
            <a:pPr marL="266700" marR="5080" indent="-254635">
              <a:lnSpc>
                <a:spcPct val="120000"/>
              </a:lnSpc>
              <a:spcBef>
                <a:spcPts val="5"/>
              </a:spcBef>
            </a:pPr>
            <a:r>
              <a:rPr sz="1800" spc="-35" dirty="0">
                <a:latin typeface="Georgia"/>
                <a:cs typeface="Georgia"/>
              </a:rPr>
              <a:t>#"This </a:t>
            </a:r>
            <a:r>
              <a:rPr sz="1800" spc="-20" dirty="0">
                <a:latin typeface="Georgia"/>
                <a:cs typeface="Georgia"/>
              </a:rPr>
              <a:t>would </a:t>
            </a:r>
            <a:r>
              <a:rPr sz="1800" spc="-15" dirty="0">
                <a:latin typeface="Georgia"/>
                <a:cs typeface="Georgia"/>
              </a:rPr>
              <a:t>create </a:t>
            </a:r>
            <a:r>
              <a:rPr sz="1800" spc="-25" dirty="0">
                <a:latin typeface="Georgia"/>
                <a:cs typeface="Georgia"/>
              </a:rPr>
              <a:t>second </a:t>
            </a:r>
            <a:r>
              <a:rPr sz="1800" spc="-20" dirty="0">
                <a:latin typeface="Georgia"/>
                <a:cs typeface="Georgia"/>
              </a:rPr>
              <a:t>object </a:t>
            </a:r>
            <a:r>
              <a:rPr sz="1800" spc="-30" dirty="0">
                <a:latin typeface="Georgia"/>
                <a:cs typeface="Georgia"/>
              </a:rPr>
              <a:t>of </a:t>
            </a:r>
            <a:r>
              <a:rPr sz="1800" spc="-45" dirty="0">
                <a:latin typeface="Georgia"/>
                <a:cs typeface="Georgia"/>
              </a:rPr>
              <a:t>Employee</a:t>
            </a:r>
            <a:r>
              <a:rPr sz="1800" spc="-175" dirty="0">
                <a:latin typeface="Georgia"/>
                <a:cs typeface="Georgia"/>
              </a:rPr>
              <a:t> </a:t>
            </a:r>
            <a:r>
              <a:rPr sz="1800" spc="-25" dirty="0">
                <a:latin typeface="Georgia"/>
                <a:cs typeface="Georgia"/>
              </a:rPr>
              <a:t>class"  </a:t>
            </a:r>
            <a:r>
              <a:rPr sz="1800" spc="-35" dirty="0">
                <a:latin typeface="Georgia"/>
                <a:cs typeface="Georgia"/>
              </a:rPr>
              <a:t>emp2 </a:t>
            </a:r>
            <a:r>
              <a:rPr sz="1800" spc="-165" dirty="0">
                <a:latin typeface="Georgia"/>
                <a:cs typeface="Georgia"/>
              </a:rPr>
              <a:t>= </a:t>
            </a:r>
            <a:r>
              <a:rPr sz="1800" spc="-55" dirty="0">
                <a:latin typeface="Georgia"/>
                <a:cs typeface="Georgia"/>
              </a:rPr>
              <a:t>Employee(“Sumit",</a:t>
            </a:r>
            <a:r>
              <a:rPr sz="1800" spc="-165" dirty="0">
                <a:latin typeface="Georgia"/>
                <a:cs typeface="Georgia"/>
              </a:rPr>
              <a:t> </a:t>
            </a:r>
            <a:r>
              <a:rPr sz="1800" spc="-60" dirty="0">
                <a:latin typeface="Georgia"/>
                <a:cs typeface="Georgia"/>
              </a:rPr>
              <a:t>5000)</a:t>
            </a:r>
            <a:endParaRPr sz="1800">
              <a:latin typeface="Georgia"/>
              <a:cs typeface="Georgia"/>
            </a:endParaRPr>
          </a:p>
          <a:p>
            <a:pPr>
              <a:lnSpc>
                <a:spcPct val="100000"/>
              </a:lnSpc>
              <a:spcBef>
                <a:spcPts val="35"/>
              </a:spcBef>
            </a:pPr>
            <a:endParaRPr sz="2600">
              <a:latin typeface="Times New Roman"/>
              <a:cs typeface="Times New Roman"/>
            </a:endParaRPr>
          </a:p>
          <a:p>
            <a:pPr marL="12700">
              <a:lnSpc>
                <a:spcPct val="100000"/>
              </a:lnSpc>
            </a:pPr>
            <a:r>
              <a:rPr sz="1800" b="1" spc="-120" dirty="0">
                <a:latin typeface="Georgia"/>
                <a:cs typeface="Georgia"/>
              </a:rPr>
              <a:t>Accessing</a:t>
            </a:r>
            <a:r>
              <a:rPr sz="1800" b="1" spc="-65" dirty="0">
                <a:latin typeface="Georgia"/>
                <a:cs typeface="Georgia"/>
              </a:rPr>
              <a:t> </a:t>
            </a:r>
            <a:r>
              <a:rPr sz="1800" b="1" spc="-105" dirty="0">
                <a:latin typeface="Georgia"/>
                <a:cs typeface="Georgia"/>
              </a:rPr>
              <a:t>Attributes</a:t>
            </a:r>
            <a:endParaRPr sz="1800">
              <a:latin typeface="Georgia"/>
              <a:cs typeface="Georgia"/>
            </a:endParaRPr>
          </a:p>
        </p:txBody>
      </p:sp>
      <p:sp>
        <p:nvSpPr>
          <p:cNvPr id="9"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397205"/>
            <a:ext cx="4318000" cy="391795"/>
          </a:xfrm>
          <a:prstGeom prst="rect">
            <a:avLst/>
          </a:prstGeom>
        </p:spPr>
        <p:txBody>
          <a:bodyPr vert="horz" wrap="square" lIns="0" tIns="12700" rIns="0" bIns="0" rtlCol="0">
            <a:spAutoFit/>
          </a:bodyPr>
          <a:lstStyle/>
          <a:p>
            <a:pPr marL="12700">
              <a:lnSpc>
                <a:spcPct val="100000"/>
              </a:lnSpc>
              <a:spcBef>
                <a:spcPts val="100"/>
              </a:spcBef>
            </a:pPr>
            <a:r>
              <a:rPr sz="2400" b="1" spc="-170" dirty="0">
                <a:solidFill>
                  <a:srgbClr val="000000"/>
                </a:solidFill>
                <a:latin typeface="Georgia"/>
                <a:cs typeface="Georgia"/>
              </a:rPr>
              <a:t>Variable </a:t>
            </a:r>
            <a:r>
              <a:rPr sz="2400" b="1" spc="-155" dirty="0">
                <a:solidFill>
                  <a:srgbClr val="000000"/>
                </a:solidFill>
                <a:latin typeface="Georgia"/>
                <a:cs typeface="Georgia"/>
              </a:rPr>
              <a:t>Declaration in</a:t>
            </a:r>
            <a:r>
              <a:rPr sz="2400" b="1" spc="55" dirty="0">
                <a:solidFill>
                  <a:srgbClr val="000000"/>
                </a:solidFill>
                <a:latin typeface="Georgia"/>
                <a:cs typeface="Georgia"/>
              </a:rPr>
              <a:t> </a:t>
            </a:r>
            <a:r>
              <a:rPr sz="2400" b="1" spc="-160" dirty="0">
                <a:solidFill>
                  <a:srgbClr val="000000"/>
                </a:solidFill>
                <a:latin typeface="Georgia"/>
                <a:cs typeface="Georgia"/>
              </a:rPr>
              <a:t>Python</a:t>
            </a:r>
            <a:endParaRPr sz="2400">
              <a:latin typeface="Georgia"/>
              <a:cs typeface="Georgia"/>
            </a:endParaRPr>
          </a:p>
        </p:txBody>
      </p:sp>
      <p:sp>
        <p:nvSpPr>
          <p:cNvPr id="7" name="Date Placeholder 6"/>
          <p:cNvSpPr>
            <a:spLocks noGrp="1"/>
          </p:cNvSpPr>
          <p:nvPr>
            <p:ph type="dt" sz="half" idx="10"/>
          </p:nvPr>
        </p:nvSpPr>
        <p:spPr/>
        <p:txBody>
          <a:bodyPr/>
          <a:lstStyle/>
          <a:p>
            <a:fld id="{4B3C901B-7C68-48FD-863F-DA6B3340804D}"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a:p>
        </p:txBody>
      </p:sp>
      <p:sp>
        <p:nvSpPr>
          <p:cNvPr id="4" name="object 4"/>
          <p:cNvSpPr txBox="1"/>
          <p:nvPr/>
        </p:nvSpPr>
        <p:spPr>
          <a:xfrm>
            <a:off x="535940" y="1592325"/>
            <a:ext cx="8072755" cy="1635125"/>
          </a:xfrm>
          <a:prstGeom prst="rect">
            <a:avLst/>
          </a:prstGeom>
        </p:spPr>
        <p:txBody>
          <a:bodyPr vert="horz" wrap="square" lIns="0" tIns="45719" rIns="0" bIns="0" rtlCol="0">
            <a:spAutoFit/>
          </a:bodyPr>
          <a:lstStyle/>
          <a:p>
            <a:pPr marL="355600" marR="5080" indent="-342900" algn="just">
              <a:lnSpc>
                <a:spcPct val="90000"/>
              </a:lnSpc>
              <a:spcBef>
                <a:spcPts val="359"/>
              </a:spcBef>
              <a:buFont typeface="Arial"/>
              <a:buChar char="•"/>
              <a:tabLst>
                <a:tab pos="355600" algn="l"/>
              </a:tabLst>
            </a:pPr>
            <a:r>
              <a:rPr sz="2200" spc="-45" dirty="0">
                <a:latin typeface="Georgia"/>
                <a:cs typeface="Georgia"/>
              </a:rPr>
              <a:t>Python </a:t>
            </a:r>
            <a:r>
              <a:rPr sz="2200" spc="-25" dirty="0">
                <a:latin typeface="Georgia"/>
                <a:cs typeface="Georgia"/>
              </a:rPr>
              <a:t>variables </a:t>
            </a:r>
            <a:r>
              <a:rPr sz="2200" spc="-35" dirty="0">
                <a:latin typeface="Georgia"/>
                <a:cs typeface="Georgia"/>
              </a:rPr>
              <a:t>do </a:t>
            </a:r>
            <a:r>
              <a:rPr sz="2200" spc="-40" dirty="0">
                <a:latin typeface="Georgia"/>
                <a:cs typeface="Georgia"/>
              </a:rPr>
              <a:t>not </a:t>
            </a:r>
            <a:r>
              <a:rPr sz="2200" spc="-30" dirty="0">
                <a:latin typeface="Georgia"/>
                <a:cs typeface="Georgia"/>
              </a:rPr>
              <a:t>need </a:t>
            </a:r>
            <a:r>
              <a:rPr sz="2200" spc="-35" dirty="0">
                <a:latin typeface="Georgia"/>
                <a:cs typeface="Georgia"/>
              </a:rPr>
              <a:t>explicit </a:t>
            </a:r>
            <a:r>
              <a:rPr sz="2200" spc="-30" dirty="0">
                <a:latin typeface="Georgia"/>
                <a:cs typeface="Georgia"/>
              </a:rPr>
              <a:t>declaration </a:t>
            </a:r>
            <a:r>
              <a:rPr sz="2200" spc="-35" dirty="0">
                <a:latin typeface="Georgia"/>
                <a:cs typeface="Georgia"/>
              </a:rPr>
              <a:t>to </a:t>
            </a:r>
            <a:r>
              <a:rPr sz="2200" spc="-5" dirty="0">
                <a:latin typeface="Georgia"/>
                <a:cs typeface="Georgia"/>
              </a:rPr>
              <a:t>reserve  </a:t>
            </a:r>
            <a:r>
              <a:rPr sz="2200" spc="-40" dirty="0">
                <a:latin typeface="Georgia"/>
                <a:cs typeface="Georgia"/>
              </a:rPr>
              <a:t>memory </a:t>
            </a:r>
            <a:r>
              <a:rPr sz="2200" spc="-45" dirty="0">
                <a:latin typeface="Georgia"/>
                <a:cs typeface="Georgia"/>
              </a:rPr>
              <a:t>space. The </a:t>
            </a:r>
            <a:r>
              <a:rPr sz="2200" spc="-35" dirty="0">
                <a:latin typeface="Georgia"/>
                <a:cs typeface="Georgia"/>
              </a:rPr>
              <a:t>declaration </a:t>
            </a:r>
            <a:r>
              <a:rPr sz="2200" spc="-40" dirty="0">
                <a:latin typeface="Georgia"/>
                <a:cs typeface="Georgia"/>
              </a:rPr>
              <a:t>happens automatically </a:t>
            </a:r>
            <a:r>
              <a:rPr sz="2200" spc="-20" dirty="0">
                <a:latin typeface="Georgia"/>
                <a:cs typeface="Georgia"/>
              </a:rPr>
              <a:t>when  </a:t>
            </a:r>
            <a:r>
              <a:rPr sz="2200" spc="-35" dirty="0">
                <a:latin typeface="Georgia"/>
                <a:cs typeface="Georgia"/>
              </a:rPr>
              <a:t>you </a:t>
            </a:r>
            <a:r>
              <a:rPr sz="2200" spc="-30" dirty="0">
                <a:latin typeface="Georgia"/>
                <a:cs typeface="Georgia"/>
              </a:rPr>
              <a:t>assign </a:t>
            </a:r>
            <a:r>
              <a:rPr sz="2200" spc="-40" dirty="0">
                <a:latin typeface="Georgia"/>
                <a:cs typeface="Georgia"/>
              </a:rPr>
              <a:t>a </a:t>
            </a:r>
            <a:r>
              <a:rPr sz="2200" spc="-35" dirty="0">
                <a:latin typeface="Georgia"/>
                <a:cs typeface="Georgia"/>
              </a:rPr>
              <a:t>value to </a:t>
            </a:r>
            <a:r>
              <a:rPr sz="2200" spc="-40" dirty="0">
                <a:latin typeface="Georgia"/>
                <a:cs typeface="Georgia"/>
              </a:rPr>
              <a:t>a variable. </a:t>
            </a:r>
            <a:r>
              <a:rPr sz="2200" spc="-45" dirty="0">
                <a:latin typeface="Georgia"/>
                <a:cs typeface="Georgia"/>
              </a:rPr>
              <a:t>The </a:t>
            </a:r>
            <a:r>
              <a:rPr sz="2200" spc="-30" dirty="0">
                <a:latin typeface="Georgia"/>
                <a:cs typeface="Georgia"/>
              </a:rPr>
              <a:t>equal </a:t>
            </a:r>
            <a:r>
              <a:rPr sz="2200" spc="-40" dirty="0">
                <a:latin typeface="Georgia"/>
                <a:cs typeface="Georgia"/>
              </a:rPr>
              <a:t>sign </a:t>
            </a:r>
            <a:r>
              <a:rPr sz="2200" spc="-60" dirty="0">
                <a:latin typeface="Georgia"/>
                <a:cs typeface="Georgia"/>
              </a:rPr>
              <a:t>(=) </a:t>
            </a:r>
            <a:r>
              <a:rPr sz="2200" spc="-20" dirty="0">
                <a:latin typeface="Georgia"/>
                <a:cs typeface="Georgia"/>
              </a:rPr>
              <a:t>is </a:t>
            </a:r>
            <a:r>
              <a:rPr sz="2200" spc="-25" dirty="0">
                <a:latin typeface="Georgia"/>
                <a:cs typeface="Georgia"/>
              </a:rPr>
              <a:t>used </a:t>
            </a:r>
            <a:r>
              <a:rPr sz="2200" spc="-45" dirty="0">
                <a:latin typeface="Georgia"/>
                <a:cs typeface="Georgia"/>
              </a:rPr>
              <a:t>to  </a:t>
            </a:r>
            <a:r>
              <a:rPr sz="2200" spc="-40" dirty="0">
                <a:latin typeface="Georgia"/>
                <a:cs typeface="Georgia"/>
              </a:rPr>
              <a:t>assign </a:t>
            </a:r>
            <a:r>
              <a:rPr sz="2200" spc="-35" dirty="0">
                <a:latin typeface="Georgia"/>
                <a:cs typeface="Georgia"/>
              </a:rPr>
              <a:t>values to</a:t>
            </a:r>
            <a:r>
              <a:rPr sz="2200" spc="-10" dirty="0">
                <a:latin typeface="Georgia"/>
                <a:cs typeface="Georgia"/>
              </a:rPr>
              <a:t> </a:t>
            </a:r>
            <a:r>
              <a:rPr sz="2200" spc="-40" dirty="0">
                <a:latin typeface="Georgia"/>
                <a:cs typeface="Georgia"/>
              </a:rPr>
              <a:t>variables.</a:t>
            </a:r>
            <a:endParaRPr sz="2200">
              <a:latin typeface="Georgia"/>
              <a:cs typeface="Georgia"/>
            </a:endParaRPr>
          </a:p>
          <a:p>
            <a:pPr marL="12700">
              <a:lnSpc>
                <a:spcPct val="100000"/>
              </a:lnSpc>
              <a:spcBef>
                <a:spcPts val="265"/>
              </a:spcBef>
            </a:pPr>
            <a:r>
              <a:rPr sz="2200" b="1" spc="-180" dirty="0">
                <a:latin typeface="Georgia"/>
                <a:cs typeface="Georgia"/>
              </a:rPr>
              <a:t>Example</a:t>
            </a:r>
            <a:endParaRPr sz="2200">
              <a:latin typeface="Georgia"/>
              <a:cs typeface="Georgia"/>
            </a:endParaRPr>
          </a:p>
        </p:txBody>
      </p:sp>
      <p:sp>
        <p:nvSpPr>
          <p:cNvPr id="5" name="object 5"/>
          <p:cNvSpPr txBox="1"/>
          <p:nvPr/>
        </p:nvSpPr>
        <p:spPr>
          <a:xfrm>
            <a:off x="2821051" y="3201529"/>
            <a:ext cx="2931160" cy="1132205"/>
          </a:xfrm>
          <a:prstGeom prst="rect">
            <a:avLst/>
          </a:prstGeom>
        </p:spPr>
        <p:txBody>
          <a:bodyPr vert="horz" wrap="square" lIns="0" tIns="46355" rIns="0" bIns="0" rtlCol="0">
            <a:spAutoFit/>
          </a:bodyPr>
          <a:lstStyle/>
          <a:p>
            <a:pPr marL="12700">
              <a:lnSpc>
                <a:spcPct val="100000"/>
              </a:lnSpc>
              <a:spcBef>
                <a:spcPts val="365"/>
              </a:spcBef>
            </a:pPr>
            <a:r>
              <a:rPr sz="2200" spc="-60" dirty="0">
                <a:latin typeface="Georgia"/>
                <a:cs typeface="Georgia"/>
              </a:rPr>
              <a:t># </a:t>
            </a:r>
            <a:r>
              <a:rPr sz="2200" spc="-95" dirty="0">
                <a:latin typeface="Georgia"/>
                <a:cs typeface="Georgia"/>
              </a:rPr>
              <a:t>An </a:t>
            </a:r>
            <a:r>
              <a:rPr sz="2200" spc="-25" dirty="0">
                <a:latin typeface="Georgia"/>
                <a:cs typeface="Georgia"/>
              </a:rPr>
              <a:t>integer</a:t>
            </a:r>
            <a:r>
              <a:rPr sz="2200" spc="-20" dirty="0">
                <a:latin typeface="Georgia"/>
                <a:cs typeface="Georgia"/>
              </a:rPr>
              <a:t> </a:t>
            </a:r>
            <a:r>
              <a:rPr sz="2200" spc="-45" dirty="0">
                <a:latin typeface="Georgia"/>
                <a:cs typeface="Georgia"/>
              </a:rPr>
              <a:t>assignment</a:t>
            </a:r>
            <a:endParaRPr sz="2200">
              <a:latin typeface="Georgia"/>
              <a:cs typeface="Georgia"/>
            </a:endParaRPr>
          </a:p>
          <a:p>
            <a:pPr marL="33655">
              <a:lnSpc>
                <a:spcPct val="100000"/>
              </a:lnSpc>
              <a:spcBef>
                <a:spcPts val="265"/>
              </a:spcBef>
            </a:pPr>
            <a:r>
              <a:rPr sz="2200" spc="-55" dirty="0">
                <a:latin typeface="Georgia"/>
                <a:cs typeface="Georgia"/>
              </a:rPr>
              <a:t># </a:t>
            </a:r>
            <a:r>
              <a:rPr sz="2200" spc="-110" dirty="0">
                <a:latin typeface="Georgia"/>
                <a:cs typeface="Georgia"/>
              </a:rPr>
              <a:t>A </a:t>
            </a:r>
            <a:r>
              <a:rPr sz="2200" spc="-45" dirty="0">
                <a:latin typeface="Georgia"/>
                <a:cs typeface="Georgia"/>
              </a:rPr>
              <a:t>floating</a:t>
            </a:r>
            <a:r>
              <a:rPr sz="2200" spc="30" dirty="0">
                <a:latin typeface="Georgia"/>
                <a:cs typeface="Georgia"/>
              </a:rPr>
              <a:t> </a:t>
            </a:r>
            <a:r>
              <a:rPr sz="2200" spc="-45" dirty="0">
                <a:latin typeface="Georgia"/>
                <a:cs typeface="Georgia"/>
              </a:rPr>
              <a:t>point</a:t>
            </a:r>
            <a:endParaRPr sz="2200">
              <a:latin typeface="Georgia"/>
              <a:cs typeface="Georgia"/>
            </a:endParaRPr>
          </a:p>
          <a:p>
            <a:pPr marL="40005">
              <a:lnSpc>
                <a:spcPct val="100000"/>
              </a:lnSpc>
              <a:spcBef>
                <a:spcPts val="265"/>
              </a:spcBef>
            </a:pPr>
            <a:r>
              <a:rPr sz="2200" spc="-60" dirty="0">
                <a:latin typeface="Georgia"/>
                <a:cs typeface="Georgia"/>
              </a:rPr>
              <a:t># </a:t>
            </a:r>
            <a:r>
              <a:rPr sz="2200" spc="-110" dirty="0">
                <a:latin typeface="Georgia"/>
                <a:cs typeface="Georgia"/>
              </a:rPr>
              <a:t>A</a:t>
            </a:r>
            <a:r>
              <a:rPr sz="2200" spc="-30" dirty="0">
                <a:latin typeface="Georgia"/>
                <a:cs typeface="Georgia"/>
              </a:rPr>
              <a:t> string</a:t>
            </a:r>
            <a:endParaRPr sz="2200">
              <a:latin typeface="Georgia"/>
              <a:cs typeface="Georgia"/>
            </a:endParaRPr>
          </a:p>
        </p:txBody>
      </p:sp>
      <p:sp>
        <p:nvSpPr>
          <p:cNvPr id="6" name="object 6"/>
          <p:cNvSpPr txBox="1"/>
          <p:nvPr/>
        </p:nvSpPr>
        <p:spPr>
          <a:xfrm>
            <a:off x="535940" y="3201529"/>
            <a:ext cx="1903095" cy="2607945"/>
          </a:xfrm>
          <a:prstGeom prst="rect">
            <a:avLst/>
          </a:prstGeom>
        </p:spPr>
        <p:txBody>
          <a:bodyPr vert="horz" wrap="square" lIns="0" tIns="46355" rIns="0" bIns="0" rtlCol="0">
            <a:spAutoFit/>
          </a:bodyPr>
          <a:lstStyle/>
          <a:p>
            <a:pPr marL="12700">
              <a:lnSpc>
                <a:spcPct val="100000"/>
              </a:lnSpc>
              <a:spcBef>
                <a:spcPts val="365"/>
              </a:spcBef>
            </a:pPr>
            <a:r>
              <a:rPr sz="2200" spc="-30" dirty="0">
                <a:latin typeface="Georgia"/>
                <a:cs typeface="Georgia"/>
              </a:rPr>
              <a:t>counter </a:t>
            </a:r>
            <a:r>
              <a:rPr sz="2200" spc="-200" dirty="0">
                <a:latin typeface="Georgia"/>
                <a:cs typeface="Georgia"/>
              </a:rPr>
              <a:t>=</a:t>
            </a:r>
            <a:r>
              <a:rPr sz="2200" spc="-80" dirty="0">
                <a:latin typeface="Georgia"/>
                <a:cs typeface="Georgia"/>
              </a:rPr>
              <a:t> </a:t>
            </a:r>
            <a:r>
              <a:rPr sz="2000" spc="-5" dirty="0">
                <a:latin typeface="Georgia"/>
                <a:cs typeface="Georgia"/>
              </a:rPr>
              <a:t>100</a:t>
            </a:r>
            <a:endParaRPr sz="2000">
              <a:latin typeface="Georgia"/>
              <a:cs typeface="Georgia"/>
            </a:endParaRPr>
          </a:p>
          <a:p>
            <a:pPr marL="12700">
              <a:lnSpc>
                <a:spcPct val="100000"/>
              </a:lnSpc>
              <a:spcBef>
                <a:spcPts val="265"/>
              </a:spcBef>
              <a:tabLst>
                <a:tab pos="841375" algn="l"/>
              </a:tabLst>
            </a:pPr>
            <a:r>
              <a:rPr sz="2000" spc="-40" dirty="0">
                <a:latin typeface="Georgia"/>
                <a:cs typeface="Georgia"/>
              </a:rPr>
              <a:t>miles	</a:t>
            </a:r>
            <a:r>
              <a:rPr sz="2000" spc="-200" dirty="0">
                <a:latin typeface="Georgia"/>
                <a:cs typeface="Georgia"/>
              </a:rPr>
              <a:t>=</a:t>
            </a:r>
            <a:r>
              <a:rPr sz="2000" spc="-145" dirty="0">
                <a:latin typeface="Georgia"/>
                <a:cs typeface="Georgia"/>
              </a:rPr>
              <a:t> </a:t>
            </a:r>
            <a:r>
              <a:rPr sz="2000" spc="-75" dirty="0">
                <a:latin typeface="Georgia"/>
                <a:cs typeface="Georgia"/>
              </a:rPr>
              <a:t>1000.0</a:t>
            </a:r>
            <a:endParaRPr sz="2000">
              <a:latin typeface="Georgia"/>
              <a:cs typeface="Georgia"/>
            </a:endParaRPr>
          </a:p>
          <a:p>
            <a:pPr marL="12700">
              <a:lnSpc>
                <a:spcPct val="100000"/>
              </a:lnSpc>
              <a:spcBef>
                <a:spcPts val="265"/>
              </a:spcBef>
              <a:tabLst>
                <a:tab pos="920750" algn="l"/>
              </a:tabLst>
            </a:pPr>
            <a:r>
              <a:rPr sz="2000" spc="-60" dirty="0">
                <a:latin typeface="Georgia"/>
                <a:cs typeface="Georgia"/>
              </a:rPr>
              <a:t>name	</a:t>
            </a:r>
            <a:r>
              <a:rPr sz="2000" spc="-200" dirty="0">
                <a:latin typeface="Georgia"/>
                <a:cs typeface="Georgia"/>
              </a:rPr>
              <a:t>=</a:t>
            </a:r>
            <a:r>
              <a:rPr sz="2000" spc="-150" dirty="0">
                <a:latin typeface="Georgia"/>
                <a:cs typeface="Georgia"/>
              </a:rPr>
              <a:t> </a:t>
            </a:r>
            <a:r>
              <a:rPr sz="2000" spc="-135" dirty="0">
                <a:latin typeface="Georgia"/>
                <a:cs typeface="Georgia"/>
              </a:rPr>
              <a:t>"Jo</a:t>
            </a:r>
            <a:r>
              <a:rPr sz="2200" spc="-135" dirty="0">
                <a:latin typeface="Georgia"/>
                <a:cs typeface="Georgia"/>
              </a:rPr>
              <a:t>hn"</a:t>
            </a:r>
            <a:endParaRPr sz="2200">
              <a:latin typeface="Georgia"/>
              <a:cs typeface="Georgia"/>
            </a:endParaRPr>
          </a:p>
          <a:p>
            <a:pPr>
              <a:lnSpc>
                <a:spcPct val="100000"/>
              </a:lnSpc>
              <a:spcBef>
                <a:spcPts val="25"/>
              </a:spcBef>
            </a:pPr>
            <a:endParaRPr sz="2500">
              <a:latin typeface="Times New Roman"/>
              <a:cs typeface="Times New Roman"/>
            </a:endParaRPr>
          </a:p>
          <a:p>
            <a:pPr marL="12700" marR="296545">
              <a:lnSpc>
                <a:spcPct val="110000"/>
              </a:lnSpc>
            </a:pPr>
            <a:r>
              <a:rPr sz="2200" spc="-35" dirty="0">
                <a:latin typeface="Georgia"/>
                <a:cs typeface="Georgia"/>
              </a:rPr>
              <a:t>print</a:t>
            </a:r>
            <a:r>
              <a:rPr sz="2200" spc="-120" dirty="0">
                <a:latin typeface="Georgia"/>
                <a:cs typeface="Georgia"/>
              </a:rPr>
              <a:t> </a:t>
            </a:r>
            <a:r>
              <a:rPr sz="2200" spc="-30" dirty="0">
                <a:latin typeface="Georgia"/>
                <a:cs typeface="Georgia"/>
              </a:rPr>
              <a:t>counter  </a:t>
            </a:r>
            <a:r>
              <a:rPr sz="2200" spc="-35" dirty="0">
                <a:latin typeface="Georgia"/>
                <a:cs typeface="Georgia"/>
              </a:rPr>
              <a:t>print </a:t>
            </a:r>
            <a:r>
              <a:rPr sz="2200" spc="-40" dirty="0">
                <a:latin typeface="Georgia"/>
                <a:cs typeface="Georgia"/>
              </a:rPr>
              <a:t>miles  </a:t>
            </a:r>
            <a:r>
              <a:rPr sz="2200" spc="-35" dirty="0">
                <a:latin typeface="Georgia"/>
                <a:cs typeface="Georgia"/>
              </a:rPr>
              <a:t>print</a:t>
            </a:r>
            <a:r>
              <a:rPr sz="2200" spc="-55" dirty="0">
                <a:latin typeface="Georgia"/>
                <a:cs typeface="Georgia"/>
              </a:rPr>
              <a:t> </a:t>
            </a:r>
            <a:r>
              <a:rPr sz="2200" spc="-60" dirty="0">
                <a:latin typeface="Georgia"/>
                <a:cs typeface="Georgia"/>
              </a:rPr>
              <a:t>name</a:t>
            </a:r>
            <a:endParaRPr sz="2200">
              <a:latin typeface="Georgia"/>
              <a:cs typeface="Georgia"/>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5" name="Date Placeholder 4"/>
          <p:cNvSpPr>
            <a:spLocks noGrp="1"/>
          </p:cNvSpPr>
          <p:nvPr>
            <p:ph type="dt" sz="half" idx="10"/>
          </p:nvPr>
        </p:nvSpPr>
        <p:spPr/>
        <p:txBody>
          <a:bodyPr/>
          <a:lstStyle/>
          <a:p>
            <a:fld id="{35CD5890-65CB-4F72-A3B2-BCA7F65DFE6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220</a:t>
            </a:fld>
            <a:endParaRPr lang="en-US"/>
          </a:p>
        </p:txBody>
      </p:sp>
      <p:sp>
        <p:nvSpPr>
          <p:cNvPr id="4" name="object 4"/>
          <p:cNvSpPr txBox="1"/>
          <p:nvPr/>
        </p:nvSpPr>
        <p:spPr>
          <a:xfrm>
            <a:off x="307340" y="965962"/>
            <a:ext cx="5083810" cy="5467985"/>
          </a:xfrm>
          <a:prstGeom prst="rect">
            <a:avLst/>
          </a:prstGeom>
        </p:spPr>
        <p:txBody>
          <a:bodyPr vert="horz" wrap="square" lIns="0" tIns="13335" rIns="0" bIns="0" rtlCol="0">
            <a:spAutoFit/>
          </a:bodyPr>
          <a:lstStyle/>
          <a:p>
            <a:pPr marL="12700">
              <a:lnSpc>
                <a:spcPct val="100000"/>
              </a:lnSpc>
              <a:spcBef>
                <a:spcPts val="105"/>
              </a:spcBef>
            </a:pPr>
            <a:r>
              <a:rPr sz="1700" spc="-20" dirty="0">
                <a:latin typeface="Georgia"/>
                <a:cs typeface="Georgia"/>
              </a:rPr>
              <a:t>class</a:t>
            </a:r>
            <a:r>
              <a:rPr sz="1700" spc="-70" dirty="0">
                <a:latin typeface="Georgia"/>
                <a:cs typeface="Georgia"/>
              </a:rPr>
              <a:t> </a:t>
            </a:r>
            <a:r>
              <a:rPr sz="1700" spc="-45" dirty="0">
                <a:latin typeface="Georgia"/>
                <a:cs typeface="Georgia"/>
              </a:rPr>
              <a:t>Employee:</a:t>
            </a:r>
            <a:endParaRPr sz="1700">
              <a:latin typeface="Georgia"/>
              <a:cs typeface="Georgia"/>
            </a:endParaRPr>
          </a:p>
          <a:p>
            <a:pPr marL="155575" marR="1414145">
              <a:lnSpc>
                <a:spcPct val="100000"/>
              </a:lnSpc>
            </a:pPr>
            <a:r>
              <a:rPr sz="1700" spc="-50" dirty="0">
                <a:latin typeface="Georgia"/>
                <a:cs typeface="Georgia"/>
              </a:rPr>
              <a:t>'Common </a:t>
            </a:r>
            <a:r>
              <a:rPr sz="1700" spc="-15" dirty="0">
                <a:latin typeface="Georgia"/>
                <a:cs typeface="Georgia"/>
              </a:rPr>
              <a:t>base </a:t>
            </a:r>
            <a:r>
              <a:rPr sz="1700" spc="-20" dirty="0">
                <a:latin typeface="Georgia"/>
                <a:cs typeface="Georgia"/>
              </a:rPr>
              <a:t>class </a:t>
            </a:r>
            <a:r>
              <a:rPr sz="1700" spc="-25" dirty="0">
                <a:latin typeface="Georgia"/>
                <a:cs typeface="Georgia"/>
              </a:rPr>
              <a:t>for </a:t>
            </a:r>
            <a:r>
              <a:rPr sz="1700" spc="-30" dirty="0">
                <a:latin typeface="Georgia"/>
                <a:cs typeface="Georgia"/>
              </a:rPr>
              <a:t>all</a:t>
            </a:r>
            <a:r>
              <a:rPr sz="1700" spc="-195" dirty="0">
                <a:latin typeface="Georgia"/>
                <a:cs typeface="Georgia"/>
              </a:rPr>
              <a:t> </a:t>
            </a:r>
            <a:r>
              <a:rPr sz="1700" spc="-15" dirty="0">
                <a:latin typeface="Georgia"/>
                <a:cs typeface="Georgia"/>
              </a:rPr>
              <a:t>employees'  </a:t>
            </a:r>
            <a:r>
              <a:rPr sz="1700" spc="-50" dirty="0">
                <a:latin typeface="Georgia"/>
                <a:cs typeface="Georgia"/>
              </a:rPr>
              <a:t>empCount </a:t>
            </a:r>
            <a:r>
              <a:rPr sz="1700" spc="-150" dirty="0">
                <a:latin typeface="Georgia"/>
                <a:cs typeface="Georgia"/>
              </a:rPr>
              <a:t>=</a:t>
            </a:r>
            <a:r>
              <a:rPr sz="1700" spc="-45" dirty="0">
                <a:latin typeface="Georgia"/>
                <a:cs typeface="Georgia"/>
              </a:rPr>
              <a:t> </a:t>
            </a:r>
            <a:r>
              <a:rPr sz="1700" spc="-100" dirty="0">
                <a:latin typeface="Georgia"/>
                <a:cs typeface="Georgia"/>
              </a:rPr>
              <a:t>0</a:t>
            </a:r>
            <a:endParaRPr sz="1700">
              <a:latin typeface="Georgia"/>
              <a:cs typeface="Georgia"/>
            </a:endParaRPr>
          </a:p>
          <a:p>
            <a:pPr>
              <a:lnSpc>
                <a:spcPct val="100000"/>
              </a:lnSpc>
              <a:spcBef>
                <a:spcPts val="25"/>
              </a:spcBef>
            </a:pPr>
            <a:endParaRPr sz="1750">
              <a:latin typeface="Times New Roman"/>
              <a:cs typeface="Times New Roman"/>
            </a:endParaRPr>
          </a:p>
          <a:p>
            <a:pPr marL="155575">
              <a:lnSpc>
                <a:spcPct val="100000"/>
              </a:lnSpc>
              <a:spcBef>
                <a:spcPts val="5"/>
              </a:spcBef>
            </a:pPr>
            <a:r>
              <a:rPr sz="1700" spc="-20" dirty="0">
                <a:latin typeface="Georgia"/>
                <a:cs typeface="Georgia"/>
              </a:rPr>
              <a:t>def</a:t>
            </a:r>
            <a:r>
              <a:rPr sz="1700" u="sng" spc="-20" dirty="0">
                <a:uFill>
                  <a:solidFill>
                    <a:srgbClr val="000000"/>
                  </a:solidFill>
                </a:uFill>
                <a:latin typeface="Georgia"/>
                <a:cs typeface="Georgia"/>
              </a:rPr>
              <a:t> </a:t>
            </a:r>
            <a:r>
              <a:rPr sz="1700" spc="-40" dirty="0">
                <a:latin typeface="Georgia"/>
                <a:cs typeface="Georgia"/>
              </a:rPr>
              <a:t>init</a:t>
            </a:r>
            <a:r>
              <a:rPr sz="1700" u="sng" spc="-40" dirty="0">
                <a:uFill>
                  <a:solidFill>
                    <a:srgbClr val="000000"/>
                  </a:solidFill>
                </a:uFill>
                <a:latin typeface="Georgia"/>
                <a:cs typeface="Georgia"/>
              </a:rPr>
              <a:t> </a:t>
            </a:r>
            <a:r>
              <a:rPr sz="1700" spc="-30" dirty="0">
                <a:latin typeface="Georgia"/>
                <a:cs typeface="Georgia"/>
              </a:rPr>
              <a:t>(self, </a:t>
            </a:r>
            <a:r>
              <a:rPr sz="1700" spc="-55" dirty="0">
                <a:latin typeface="Georgia"/>
                <a:cs typeface="Georgia"/>
              </a:rPr>
              <a:t>name,</a:t>
            </a:r>
            <a:r>
              <a:rPr sz="1700" spc="-245" dirty="0">
                <a:latin typeface="Georgia"/>
                <a:cs typeface="Georgia"/>
              </a:rPr>
              <a:t> </a:t>
            </a:r>
            <a:r>
              <a:rPr sz="1700" spc="-20" dirty="0">
                <a:latin typeface="Georgia"/>
                <a:cs typeface="Georgia"/>
              </a:rPr>
              <a:t>salary):</a:t>
            </a:r>
            <a:endParaRPr sz="1700">
              <a:latin typeface="Georgia"/>
              <a:cs typeface="Georgia"/>
            </a:endParaRPr>
          </a:p>
          <a:p>
            <a:pPr marL="297180" marR="2415540">
              <a:lnSpc>
                <a:spcPct val="100000"/>
              </a:lnSpc>
            </a:pPr>
            <a:r>
              <a:rPr sz="1700" spc="-40" dirty="0">
                <a:latin typeface="Georgia"/>
                <a:cs typeface="Georgia"/>
              </a:rPr>
              <a:t>self.name </a:t>
            </a:r>
            <a:r>
              <a:rPr sz="1700" spc="-150" dirty="0">
                <a:latin typeface="Georgia"/>
                <a:cs typeface="Georgia"/>
              </a:rPr>
              <a:t>= </a:t>
            </a:r>
            <a:r>
              <a:rPr sz="1700" spc="-45" dirty="0">
                <a:latin typeface="Georgia"/>
                <a:cs typeface="Georgia"/>
              </a:rPr>
              <a:t>name  </a:t>
            </a:r>
            <a:r>
              <a:rPr sz="1700" spc="-20" dirty="0">
                <a:latin typeface="Georgia"/>
                <a:cs typeface="Georgia"/>
              </a:rPr>
              <a:t>self.salary </a:t>
            </a:r>
            <a:r>
              <a:rPr sz="1700" spc="-150" dirty="0">
                <a:latin typeface="Georgia"/>
                <a:cs typeface="Georgia"/>
              </a:rPr>
              <a:t>= </a:t>
            </a:r>
            <a:r>
              <a:rPr sz="1700" spc="-10" dirty="0">
                <a:latin typeface="Georgia"/>
                <a:cs typeface="Georgia"/>
              </a:rPr>
              <a:t>salary  </a:t>
            </a:r>
            <a:r>
              <a:rPr sz="1700" spc="-50" dirty="0">
                <a:latin typeface="Georgia"/>
                <a:cs typeface="Georgia"/>
              </a:rPr>
              <a:t>Employee.empCount </a:t>
            </a:r>
            <a:r>
              <a:rPr sz="1700" spc="-150" dirty="0">
                <a:latin typeface="Georgia"/>
                <a:cs typeface="Georgia"/>
              </a:rPr>
              <a:t>+=</a:t>
            </a:r>
            <a:r>
              <a:rPr sz="1700" spc="-90" dirty="0">
                <a:latin typeface="Georgia"/>
                <a:cs typeface="Georgia"/>
              </a:rPr>
              <a:t> </a:t>
            </a:r>
            <a:r>
              <a:rPr sz="1700" spc="210" dirty="0">
                <a:latin typeface="Georgia"/>
                <a:cs typeface="Georgia"/>
              </a:rPr>
              <a:t>1</a:t>
            </a:r>
            <a:endParaRPr sz="1700">
              <a:latin typeface="Georgia"/>
              <a:cs typeface="Georgia"/>
            </a:endParaRPr>
          </a:p>
          <a:p>
            <a:pPr>
              <a:lnSpc>
                <a:spcPct val="100000"/>
              </a:lnSpc>
              <a:spcBef>
                <a:spcPts val="25"/>
              </a:spcBef>
            </a:pPr>
            <a:endParaRPr sz="1750">
              <a:latin typeface="Times New Roman"/>
              <a:cs typeface="Times New Roman"/>
            </a:endParaRPr>
          </a:p>
          <a:p>
            <a:pPr marL="155575">
              <a:lnSpc>
                <a:spcPct val="100000"/>
              </a:lnSpc>
            </a:pPr>
            <a:r>
              <a:rPr sz="1700" spc="-20" dirty="0">
                <a:latin typeface="Georgia"/>
                <a:cs typeface="Georgia"/>
              </a:rPr>
              <a:t>def</a:t>
            </a:r>
            <a:r>
              <a:rPr sz="1700" spc="-60" dirty="0">
                <a:latin typeface="Georgia"/>
                <a:cs typeface="Georgia"/>
              </a:rPr>
              <a:t> </a:t>
            </a:r>
            <a:r>
              <a:rPr sz="1700" spc="-30" dirty="0">
                <a:latin typeface="Georgia"/>
                <a:cs typeface="Georgia"/>
              </a:rPr>
              <a:t>displayCount(self):</a:t>
            </a:r>
            <a:endParaRPr sz="1700">
              <a:latin typeface="Georgia"/>
              <a:cs typeface="Georgia"/>
            </a:endParaRPr>
          </a:p>
          <a:p>
            <a:pPr marL="250190">
              <a:lnSpc>
                <a:spcPct val="100000"/>
              </a:lnSpc>
              <a:spcBef>
                <a:spcPts val="5"/>
              </a:spcBef>
            </a:pPr>
            <a:r>
              <a:rPr sz="1700" spc="-25" dirty="0">
                <a:latin typeface="Georgia"/>
                <a:cs typeface="Georgia"/>
              </a:rPr>
              <a:t>print </a:t>
            </a:r>
            <a:r>
              <a:rPr sz="1700" spc="-45" dirty="0">
                <a:latin typeface="Georgia"/>
                <a:cs typeface="Georgia"/>
              </a:rPr>
              <a:t>("Total </a:t>
            </a:r>
            <a:r>
              <a:rPr sz="1700" spc="-40" dirty="0">
                <a:latin typeface="Georgia"/>
                <a:cs typeface="Georgia"/>
              </a:rPr>
              <a:t>Employee </a:t>
            </a:r>
            <a:r>
              <a:rPr sz="1700" spc="20" dirty="0">
                <a:latin typeface="Georgia"/>
                <a:cs typeface="Georgia"/>
              </a:rPr>
              <a:t>%d" </a:t>
            </a:r>
            <a:r>
              <a:rPr sz="1700" spc="125" dirty="0">
                <a:latin typeface="Georgia"/>
                <a:cs typeface="Georgia"/>
              </a:rPr>
              <a:t>%</a:t>
            </a:r>
            <a:r>
              <a:rPr sz="1700" spc="-185" dirty="0">
                <a:latin typeface="Georgia"/>
                <a:cs typeface="Georgia"/>
              </a:rPr>
              <a:t> </a:t>
            </a:r>
            <a:r>
              <a:rPr sz="1700" spc="-45" dirty="0">
                <a:latin typeface="Georgia"/>
                <a:cs typeface="Georgia"/>
              </a:rPr>
              <a:t>Employee.empCount)</a:t>
            </a:r>
            <a:endParaRPr sz="1700">
              <a:latin typeface="Georgia"/>
              <a:cs typeface="Georgia"/>
            </a:endParaRPr>
          </a:p>
          <a:p>
            <a:pPr>
              <a:lnSpc>
                <a:spcPct val="100000"/>
              </a:lnSpc>
              <a:spcBef>
                <a:spcPts val="25"/>
              </a:spcBef>
            </a:pPr>
            <a:endParaRPr sz="1750">
              <a:latin typeface="Times New Roman"/>
              <a:cs typeface="Times New Roman"/>
            </a:endParaRPr>
          </a:p>
          <a:p>
            <a:pPr marL="155575">
              <a:lnSpc>
                <a:spcPct val="100000"/>
              </a:lnSpc>
            </a:pPr>
            <a:r>
              <a:rPr sz="1700" spc="-20" dirty="0">
                <a:latin typeface="Georgia"/>
                <a:cs typeface="Georgia"/>
              </a:rPr>
              <a:t>def</a:t>
            </a:r>
            <a:r>
              <a:rPr sz="1700" spc="-60" dirty="0">
                <a:latin typeface="Georgia"/>
                <a:cs typeface="Georgia"/>
              </a:rPr>
              <a:t> </a:t>
            </a:r>
            <a:r>
              <a:rPr sz="1700" spc="-30" dirty="0">
                <a:latin typeface="Georgia"/>
                <a:cs typeface="Georgia"/>
              </a:rPr>
              <a:t>displayEmployee(self):</a:t>
            </a:r>
            <a:endParaRPr sz="1700">
              <a:latin typeface="Georgia"/>
              <a:cs typeface="Georgia"/>
            </a:endParaRPr>
          </a:p>
          <a:p>
            <a:pPr marL="297180">
              <a:lnSpc>
                <a:spcPts val="1939"/>
              </a:lnSpc>
            </a:pPr>
            <a:r>
              <a:rPr sz="1700" spc="-30" dirty="0">
                <a:latin typeface="Georgia"/>
                <a:cs typeface="Georgia"/>
              </a:rPr>
              <a:t>print </a:t>
            </a:r>
            <a:r>
              <a:rPr sz="1700" spc="-45" dirty="0">
                <a:latin typeface="Georgia"/>
                <a:cs typeface="Georgia"/>
              </a:rPr>
              <a:t>("Name </a:t>
            </a:r>
            <a:r>
              <a:rPr sz="1700" spc="-85" dirty="0">
                <a:latin typeface="Georgia"/>
                <a:cs typeface="Georgia"/>
              </a:rPr>
              <a:t>: </a:t>
            </a:r>
            <a:r>
              <a:rPr sz="1700" spc="-70" dirty="0">
                <a:latin typeface="Georgia"/>
                <a:cs typeface="Georgia"/>
              </a:rPr>
              <a:t>", </a:t>
            </a:r>
            <a:r>
              <a:rPr sz="1700" spc="-50" dirty="0">
                <a:latin typeface="Georgia"/>
                <a:cs typeface="Georgia"/>
              </a:rPr>
              <a:t>self.name, </a:t>
            </a:r>
            <a:r>
              <a:rPr sz="1700" spc="-70" dirty="0">
                <a:latin typeface="Georgia"/>
                <a:cs typeface="Georgia"/>
              </a:rPr>
              <a:t>", </a:t>
            </a:r>
            <a:r>
              <a:rPr sz="1700" spc="-40" dirty="0">
                <a:latin typeface="Georgia"/>
                <a:cs typeface="Georgia"/>
              </a:rPr>
              <a:t>Salary: </a:t>
            </a:r>
            <a:r>
              <a:rPr sz="1700" spc="-70" dirty="0">
                <a:latin typeface="Georgia"/>
                <a:cs typeface="Georgia"/>
              </a:rPr>
              <a:t>",</a:t>
            </a:r>
            <a:r>
              <a:rPr sz="1700" spc="50" dirty="0">
                <a:latin typeface="Georgia"/>
                <a:cs typeface="Georgia"/>
              </a:rPr>
              <a:t> </a:t>
            </a:r>
            <a:r>
              <a:rPr sz="1700" spc="-20" dirty="0">
                <a:latin typeface="Georgia"/>
                <a:cs typeface="Georgia"/>
              </a:rPr>
              <a:t>self.salary)</a:t>
            </a:r>
            <a:endParaRPr sz="1700">
              <a:latin typeface="Georgia"/>
              <a:cs typeface="Georgia"/>
            </a:endParaRPr>
          </a:p>
          <a:p>
            <a:pPr marL="12700">
              <a:lnSpc>
                <a:spcPts val="2060"/>
              </a:lnSpc>
            </a:pPr>
            <a:r>
              <a:rPr sz="1800" dirty="0">
                <a:latin typeface="Arial"/>
                <a:cs typeface="Arial"/>
              </a:rPr>
              <a:t>.</a:t>
            </a:r>
            <a:endParaRPr sz="1800">
              <a:latin typeface="Arial"/>
              <a:cs typeface="Arial"/>
            </a:endParaRPr>
          </a:p>
          <a:p>
            <a:pPr marL="12700">
              <a:lnSpc>
                <a:spcPct val="100000"/>
              </a:lnSpc>
              <a:spcBef>
                <a:spcPts val="75"/>
              </a:spcBef>
            </a:pPr>
            <a:r>
              <a:rPr sz="1700" spc="25" dirty="0">
                <a:latin typeface="Georgia"/>
                <a:cs typeface="Georgia"/>
              </a:rPr>
              <a:t>emp1 </a:t>
            </a:r>
            <a:r>
              <a:rPr sz="1700" spc="-150" dirty="0">
                <a:latin typeface="Georgia"/>
                <a:cs typeface="Georgia"/>
              </a:rPr>
              <a:t>= </a:t>
            </a:r>
            <a:r>
              <a:rPr sz="1700" spc="-60" dirty="0">
                <a:latin typeface="Georgia"/>
                <a:cs typeface="Georgia"/>
              </a:rPr>
              <a:t>Employee("Amit",</a:t>
            </a:r>
            <a:r>
              <a:rPr sz="1700" spc="-300" dirty="0">
                <a:latin typeface="Georgia"/>
                <a:cs typeface="Georgia"/>
              </a:rPr>
              <a:t> </a:t>
            </a:r>
            <a:r>
              <a:rPr sz="1700" spc="-60" dirty="0">
                <a:latin typeface="Georgia"/>
                <a:cs typeface="Georgia"/>
              </a:rPr>
              <a:t>2000)</a:t>
            </a:r>
            <a:endParaRPr sz="1700">
              <a:latin typeface="Georgia"/>
              <a:cs typeface="Georgia"/>
            </a:endParaRPr>
          </a:p>
          <a:p>
            <a:pPr marL="12700" marR="275590">
              <a:lnSpc>
                <a:spcPct val="100000"/>
              </a:lnSpc>
              <a:spcBef>
                <a:spcPts val="5"/>
              </a:spcBef>
            </a:pPr>
            <a:r>
              <a:rPr sz="1700" spc="-35" dirty="0">
                <a:latin typeface="Georgia"/>
                <a:cs typeface="Georgia"/>
              </a:rPr>
              <a:t>"This </a:t>
            </a:r>
            <a:r>
              <a:rPr sz="1700" spc="-20" dirty="0">
                <a:latin typeface="Georgia"/>
                <a:cs typeface="Georgia"/>
              </a:rPr>
              <a:t>would </a:t>
            </a:r>
            <a:r>
              <a:rPr sz="1700" spc="-15" dirty="0">
                <a:latin typeface="Georgia"/>
                <a:cs typeface="Georgia"/>
              </a:rPr>
              <a:t>create </a:t>
            </a:r>
            <a:r>
              <a:rPr sz="1700" spc="-25" dirty="0">
                <a:latin typeface="Georgia"/>
                <a:cs typeface="Georgia"/>
              </a:rPr>
              <a:t>second </a:t>
            </a:r>
            <a:r>
              <a:rPr sz="1700" spc="-20" dirty="0">
                <a:latin typeface="Georgia"/>
                <a:cs typeface="Georgia"/>
              </a:rPr>
              <a:t>object </a:t>
            </a:r>
            <a:r>
              <a:rPr sz="1700" spc="-30" dirty="0">
                <a:latin typeface="Georgia"/>
                <a:cs typeface="Georgia"/>
              </a:rPr>
              <a:t>of </a:t>
            </a:r>
            <a:r>
              <a:rPr sz="1700" spc="-40" dirty="0">
                <a:latin typeface="Georgia"/>
                <a:cs typeface="Georgia"/>
              </a:rPr>
              <a:t>Employee</a:t>
            </a:r>
            <a:r>
              <a:rPr sz="1700" spc="-245" dirty="0">
                <a:latin typeface="Georgia"/>
                <a:cs typeface="Georgia"/>
              </a:rPr>
              <a:t> </a:t>
            </a:r>
            <a:r>
              <a:rPr sz="1700" spc="-20" dirty="0">
                <a:latin typeface="Georgia"/>
                <a:cs typeface="Georgia"/>
              </a:rPr>
              <a:t>class"  </a:t>
            </a:r>
            <a:r>
              <a:rPr sz="1700" spc="-30" dirty="0">
                <a:latin typeface="Georgia"/>
                <a:cs typeface="Georgia"/>
              </a:rPr>
              <a:t>emp2 </a:t>
            </a:r>
            <a:r>
              <a:rPr sz="1700" spc="-150" dirty="0">
                <a:latin typeface="Georgia"/>
                <a:cs typeface="Georgia"/>
              </a:rPr>
              <a:t>= </a:t>
            </a:r>
            <a:r>
              <a:rPr sz="1700" spc="-45" dirty="0">
                <a:latin typeface="Georgia"/>
                <a:cs typeface="Georgia"/>
              </a:rPr>
              <a:t>Employee("Sumit", </a:t>
            </a:r>
            <a:r>
              <a:rPr sz="1700" spc="-55" dirty="0">
                <a:latin typeface="Georgia"/>
                <a:cs typeface="Georgia"/>
              </a:rPr>
              <a:t>5000)  </a:t>
            </a:r>
            <a:r>
              <a:rPr sz="1700" spc="-25" dirty="0">
                <a:latin typeface="Georgia"/>
                <a:cs typeface="Georgia"/>
              </a:rPr>
              <a:t>emp1.displayEmployee()</a:t>
            </a:r>
            <a:endParaRPr sz="1700">
              <a:latin typeface="Georgia"/>
              <a:cs typeface="Georgia"/>
            </a:endParaRPr>
          </a:p>
          <a:p>
            <a:pPr marL="12700">
              <a:lnSpc>
                <a:spcPct val="100000"/>
              </a:lnSpc>
            </a:pPr>
            <a:r>
              <a:rPr sz="1700" spc="-35" dirty="0">
                <a:latin typeface="Georgia"/>
                <a:cs typeface="Georgia"/>
              </a:rPr>
              <a:t>emp2.displayEmployee()</a:t>
            </a:r>
            <a:endParaRPr sz="1700">
              <a:latin typeface="Georgia"/>
              <a:cs typeface="Georgia"/>
            </a:endParaRPr>
          </a:p>
          <a:p>
            <a:pPr marL="12700">
              <a:lnSpc>
                <a:spcPct val="100000"/>
              </a:lnSpc>
            </a:pPr>
            <a:r>
              <a:rPr sz="1700" spc="-30" dirty="0">
                <a:latin typeface="Georgia"/>
                <a:cs typeface="Georgia"/>
              </a:rPr>
              <a:t>print </a:t>
            </a:r>
            <a:r>
              <a:rPr sz="1700" spc="-40" dirty="0">
                <a:latin typeface="Georgia"/>
                <a:cs typeface="Georgia"/>
              </a:rPr>
              <a:t>("Total Employee </a:t>
            </a:r>
            <a:r>
              <a:rPr sz="1700" spc="20" dirty="0">
                <a:latin typeface="Georgia"/>
                <a:cs typeface="Georgia"/>
              </a:rPr>
              <a:t>%d" </a:t>
            </a:r>
            <a:r>
              <a:rPr sz="1700" spc="125" dirty="0">
                <a:latin typeface="Georgia"/>
                <a:cs typeface="Georgia"/>
              </a:rPr>
              <a:t>%</a:t>
            </a:r>
            <a:r>
              <a:rPr sz="1700" spc="-165" dirty="0">
                <a:latin typeface="Georgia"/>
                <a:cs typeface="Georgia"/>
              </a:rPr>
              <a:t> </a:t>
            </a:r>
            <a:r>
              <a:rPr sz="1700" spc="-45" dirty="0">
                <a:latin typeface="Georgia"/>
                <a:cs typeface="Georgia"/>
              </a:rPr>
              <a:t>Employee.empCount)</a:t>
            </a:r>
            <a:endParaRPr sz="17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6" name="Date Placeholder 5"/>
          <p:cNvSpPr>
            <a:spLocks noGrp="1"/>
          </p:cNvSpPr>
          <p:nvPr>
            <p:ph type="dt" sz="half" idx="10"/>
          </p:nvPr>
        </p:nvSpPr>
        <p:spPr/>
        <p:txBody>
          <a:bodyPr/>
          <a:lstStyle/>
          <a:p>
            <a:fld id="{3C8602C1-BD76-49DC-AFB2-08FF610B8061}"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221</a:t>
            </a:fld>
            <a:endParaRPr lang="en-US"/>
          </a:p>
        </p:txBody>
      </p:sp>
      <p:sp>
        <p:nvSpPr>
          <p:cNvPr id="4" name="object 4"/>
          <p:cNvSpPr txBox="1"/>
          <p:nvPr/>
        </p:nvSpPr>
        <p:spPr>
          <a:xfrm>
            <a:off x="307340" y="962914"/>
            <a:ext cx="8266430" cy="1617345"/>
          </a:xfrm>
          <a:prstGeom prst="rect">
            <a:avLst/>
          </a:prstGeom>
        </p:spPr>
        <p:txBody>
          <a:bodyPr vert="horz" wrap="square" lIns="0" tIns="67310" rIns="0" bIns="0" rtlCol="0">
            <a:spAutoFit/>
          </a:bodyPr>
          <a:lstStyle/>
          <a:p>
            <a:pPr marL="355600" indent="-342900">
              <a:lnSpc>
                <a:spcPct val="100000"/>
              </a:lnSpc>
              <a:spcBef>
                <a:spcPts val="530"/>
              </a:spcBef>
              <a:buFont typeface="Arial"/>
              <a:buChar char="•"/>
              <a:tabLst>
                <a:tab pos="354965" algn="l"/>
                <a:tab pos="355600" algn="l"/>
              </a:tabLst>
            </a:pPr>
            <a:r>
              <a:rPr sz="1800" spc="-35" dirty="0">
                <a:latin typeface="Georgia"/>
                <a:cs typeface="Georgia"/>
              </a:rPr>
              <a:t>The </a:t>
            </a:r>
            <a:r>
              <a:rPr sz="1800" b="1" spc="-95" dirty="0">
                <a:latin typeface="Georgia"/>
                <a:cs typeface="Georgia"/>
              </a:rPr>
              <a:t>getattr(obj, </a:t>
            </a:r>
            <a:r>
              <a:rPr sz="1800" b="1" spc="-150" dirty="0">
                <a:latin typeface="Georgia"/>
                <a:cs typeface="Georgia"/>
              </a:rPr>
              <a:t>name[, </a:t>
            </a:r>
            <a:r>
              <a:rPr sz="1800" b="1" spc="-105" dirty="0">
                <a:latin typeface="Georgia"/>
                <a:cs typeface="Georgia"/>
              </a:rPr>
              <a:t>default]) </a:t>
            </a:r>
            <a:r>
              <a:rPr sz="1800" spc="-90" dirty="0">
                <a:latin typeface="Georgia"/>
                <a:cs typeface="Georgia"/>
              </a:rPr>
              <a:t>: </a:t>
            </a:r>
            <a:r>
              <a:rPr sz="1800" spc="-20" dirty="0">
                <a:latin typeface="Georgia"/>
                <a:cs typeface="Georgia"/>
              </a:rPr>
              <a:t>to access </a:t>
            </a:r>
            <a:r>
              <a:rPr sz="1800" spc="-25" dirty="0">
                <a:latin typeface="Georgia"/>
                <a:cs typeface="Georgia"/>
              </a:rPr>
              <a:t>the attribute </a:t>
            </a:r>
            <a:r>
              <a:rPr sz="1800" spc="-30" dirty="0">
                <a:latin typeface="Georgia"/>
                <a:cs typeface="Georgia"/>
              </a:rPr>
              <a:t>of</a:t>
            </a:r>
            <a:r>
              <a:rPr sz="1800" spc="80" dirty="0">
                <a:latin typeface="Georgia"/>
                <a:cs typeface="Georgia"/>
              </a:rPr>
              <a:t> </a:t>
            </a:r>
            <a:r>
              <a:rPr sz="1800" spc="-30" dirty="0">
                <a:latin typeface="Georgia"/>
                <a:cs typeface="Georgia"/>
              </a:rPr>
              <a:t>object.</a:t>
            </a:r>
            <a:endParaRPr sz="1800">
              <a:latin typeface="Georgia"/>
              <a:cs typeface="Georgia"/>
            </a:endParaRPr>
          </a:p>
          <a:p>
            <a:pPr marL="355600" indent="-342900">
              <a:lnSpc>
                <a:spcPct val="100000"/>
              </a:lnSpc>
              <a:spcBef>
                <a:spcPts val="430"/>
              </a:spcBef>
              <a:buFont typeface="Arial"/>
              <a:buChar char="•"/>
              <a:tabLst>
                <a:tab pos="354965" algn="l"/>
                <a:tab pos="355600" algn="l"/>
              </a:tabLst>
            </a:pPr>
            <a:r>
              <a:rPr sz="1800" spc="-35" dirty="0">
                <a:latin typeface="Georgia"/>
                <a:cs typeface="Georgia"/>
              </a:rPr>
              <a:t>The </a:t>
            </a:r>
            <a:r>
              <a:rPr sz="1800" b="1" spc="-114" dirty="0">
                <a:latin typeface="Georgia"/>
                <a:cs typeface="Georgia"/>
              </a:rPr>
              <a:t>hasattr(obj,name) </a:t>
            </a:r>
            <a:r>
              <a:rPr sz="1800" spc="-90" dirty="0">
                <a:latin typeface="Georgia"/>
                <a:cs typeface="Georgia"/>
              </a:rPr>
              <a:t>: </a:t>
            </a:r>
            <a:r>
              <a:rPr sz="1800" spc="-20" dirty="0">
                <a:latin typeface="Georgia"/>
                <a:cs typeface="Georgia"/>
              </a:rPr>
              <a:t>to </a:t>
            </a:r>
            <a:r>
              <a:rPr sz="1800" spc="-25" dirty="0">
                <a:latin typeface="Georgia"/>
                <a:cs typeface="Georgia"/>
              </a:rPr>
              <a:t>check </a:t>
            </a:r>
            <a:r>
              <a:rPr sz="1800" spc="-35" dirty="0">
                <a:latin typeface="Georgia"/>
                <a:cs typeface="Georgia"/>
              </a:rPr>
              <a:t>if </a:t>
            </a:r>
            <a:r>
              <a:rPr sz="1800" spc="-50" dirty="0">
                <a:latin typeface="Georgia"/>
                <a:cs typeface="Georgia"/>
              </a:rPr>
              <a:t>an </a:t>
            </a:r>
            <a:r>
              <a:rPr sz="1800" spc="-25" dirty="0">
                <a:latin typeface="Georgia"/>
                <a:cs typeface="Georgia"/>
              </a:rPr>
              <a:t>attribute </a:t>
            </a:r>
            <a:r>
              <a:rPr sz="1800" spc="-20" dirty="0">
                <a:latin typeface="Georgia"/>
                <a:cs typeface="Georgia"/>
              </a:rPr>
              <a:t>exists </a:t>
            </a:r>
            <a:r>
              <a:rPr sz="1800" spc="-5" dirty="0">
                <a:latin typeface="Georgia"/>
                <a:cs typeface="Georgia"/>
              </a:rPr>
              <a:t>or</a:t>
            </a:r>
            <a:r>
              <a:rPr sz="1800" spc="-25" dirty="0">
                <a:latin typeface="Georgia"/>
                <a:cs typeface="Georgia"/>
              </a:rPr>
              <a:t> </a:t>
            </a:r>
            <a:r>
              <a:rPr sz="1800" spc="-45" dirty="0">
                <a:latin typeface="Georgia"/>
                <a:cs typeface="Georgia"/>
              </a:rPr>
              <a:t>not.</a:t>
            </a:r>
            <a:endParaRPr sz="1800">
              <a:latin typeface="Georgia"/>
              <a:cs typeface="Georgia"/>
            </a:endParaRPr>
          </a:p>
          <a:p>
            <a:pPr marL="355600" marR="5080" indent="-342900">
              <a:lnSpc>
                <a:spcPct val="100000"/>
              </a:lnSpc>
              <a:spcBef>
                <a:spcPts val="434"/>
              </a:spcBef>
              <a:buFont typeface="Arial"/>
              <a:buChar char="•"/>
              <a:tabLst>
                <a:tab pos="354965" algn="l"/>
                <a:tab pos="355600" algn="l"/>
              </a:tabLst>
            </a:pPr>
            <a:r>
              <a:rPr sz="1800" spc="-35" dirty="0">
                <a:latin typeface="Georgia"/>
                <a:cs typeface="Georgia"/>
              </a:rPr>
              <a:t>The </a:t>
            </a:r>
            <a:r>
              <a:rPr sz="1800" b="1" spc="-110" dirty="0">
                <a:latin typeface="Georgia"/>
                <a:cs typeface="Georgia"/>
              </a:rPr>
              <a:t>setattr(obj,name,value) </a:t>
            </a:r>
            <a:r>
              <a:rPr sz="1800" spc="-90" dirty="0">
                <a:latin typeface="Georgia"/>
                <a:cs typeface="Georgia"/>
              </a:rPr>
              <a:t>: </a:t>
            </a:r>
            <a:r>
              <a:rPr sz="1800" spc="-20" dirty="0">
                <a:latin typeface="Georgia"/>
                <a:cs typeface="Georgia"/>
              </a:rPr>
              <a:t>to </a:t>
            </a:r>
            <a:r>
              <a:rPr sz="1800" spc="-5" dirty="0">
                <a:latin typeface="Georgia"/>
                <a:cs typeface="Georgia"/>
              </a:rPr>
              <a:t>set </a:t>
            </a:r>
            <a:r>
              <a:rPr sz="1800" spc="-50" dirty="0">
                <a:latin typeface="Georgia"/>
                <a:cs typeface="Georgia"/>
              </a:rPr>
              <a:t>an </a:t>
            </a:r>
            <a:r>
              <a:rPr sz="1800" spc="-30" dirty="0">
                <a:latin typeface="Georgia"/>
                <a:cs typeface="Georgia"/>
              </a:rPr>
              <a:t>attribute. </a:t>
            </a:r>
            <a:r>
              <a:rPr sz="1800" spc="-85" dirty="0">
                <a:latin typeface="Georgia"/>
                <a:cs typeface="Georgia"/>
              </a:rPr>
              <a:t>If </a:t>
            </a:r>
            <a:r>
              <a:rPr sz="1800" spc="-25" dirty="0">
                <a:latin typeface="Georgia"/>
                <a:cs typeface="Georgia"/>
              </a:rPr>
              <a:t>attribute </a:t>
            </a:r>
            <a:r>
              <a:rPr sz="1800" spc="-15" dirty="0">
                <a:latin typeface="Georgia"/>
                <a:cs typeface="Georgia"/>
              </a:rPr>
              <a:t>does </a:t>
            </a:r>
            <a:r>
              <a:rPr sz="1800" spc="-30" dirty="0">
                <a:latin typeface="Georgia"/>
                <a:cs typeface="Georgia"/>
              </a:rPr>
              <a:t>not </a:t>
            </a:r>
            <a:r>
              <a:rPr sz="1800" spc="-35" dirty="0">
                <a:latin typeface="Georgia"/>
                <a:cs typeface="Georgia"/>
              </a:rPr>
              <a:t>exist, then  </a:t>
            </a:r>
            <a:r>
              <a:rPr sz="1800" spc="-20" dirty="0">
                <a:latin typeface="Georgia"/>
                <a:cs typeface="Georgia"/>
              </a:rPr>
              <a:t>it would </a:t>
            </a:r>
            <a:r>
              <a:rPr sz="1800" spc="-10" dirty="0">
                <a:latin typeface="Georgia"/>
                <a:cs typeface="Georgia"/>
              </a:rPr>
              <a:t>be</a:t>
            </a:r>
            <a:r>
              <a:rPr sz="1800" spc="-70" dirty="0">
                <a:latin typeface="Georgia"/>
                <a:cs typeface="Georgia"/>
              </a:rPr>
              <a:t> </a:t>
            </a:r>
            <a:r>
              <a:rPr sz="1800" spc="-35" dirty="0">
                <a:latin typeface="Georgia"/>
                <a:cs typeface="Georgia"/>
              </a:rPr>
              <a:t>created.</a:t>
            </a:r>
            <a:endParaRPr sz="1800">
              <a:latin typeface="Georgia"/>
              <a:cs typeface="Georgia"/>
            </a:endParaRPr>
          </a:p>
          <a:p>
            <a:pPr marL="355600" indent="-342900">
              <a:lnSpc>
                <a:spcPct val="100000"/>
              </a:lnSpc>
              <a:spcBef>
                <a:spcPts val="434"/>
              </a:spcBef>
              <a:buFont typeface="Arial"/>
              <a:buChar char="•"/>
              <a:tabLst>
                <a:tab pos="354965" algn="l"/>
                <a:tab pos="355600" algn="l"/>
              </a:tabLst>
            </a:pPr>
            <a:r>
              <a:rPr sz="1800" spc="-35" dirty="0">
                <a:latin typeface="Georgia"/>
                <a:cs typeface="Georgia"/>
              </a:rPr>
              <a:t>The </a:t>
            </a:r>
            <a:r>
              <a:rPr sz="1800" b="1" spc="-100" dirty="0">
                <a:latin typeface="Georgia"/>
                <a:cs typeface="Georgia"/>
              </a:rPr>
              <a:t>delattr(obj, </a:t>
            </a:r>
            <a:r>
              <a:rPr sz="1800" b="1" spc="-130" dirty="0">
                <a:latin typeface="Georgia"/>
                <a:cs typeface="Georgia"/>
              </a:rPr>
              <a:t>name) </a:t>
            </a:r>
            <a:r>
              <a:rPr sz="1800" spc="-90" dirty="0">
                <a:latin typeface="Georgia"/>
                <a:cs typeface="Georgia"/>
              </a:rPr>
              <a:t>: </a:t>
            </a:r>
            <a:r>
              <a:rPr sz="1800" spc="-20" dirty="0">
                <a:latin typeface="Georgia"/>
                <a:cs typeface="Georgia"/>
              </a:rPr>
              <a:t>to </a:t>
            </a:r>
            <a:r>
              <a:rPr sz="1800" spc="-15" dirty="0">
                <a:latin typeface="Georgia"/>
                <a:cs typeface="Georgia"/>
              </a:rPr>
              <a:t>delete </a:t>
            </a:r>
            <a:r>
              <a:rPr sz="1800" spc="-50" dirty="0">
                <a:latin typeface="Georgia"/>
                <a:cs typeface="Georgia"/>
              </a:rPr>
              <a:t>an</a:t>
            </a:r>
            <a:r>
              <a:rPr sz="1800" spc="30" dirty="0">
                <a:latin typeface="Georgia"/>
                <a:cs typeface="Georgia"/>
              </a:rPr>
              <a:t> </a:t>
            </a:r>
            <a:r>
              <a:rPr sz="1800" spc="-30" dirty="0">
                <a:latin typeface="Georgia"/>
                <a:cs typeface="Georgia"/>
              </a:rPr>
              <a:t>attribute.</a:t>
            </a:r>
            <a:endParaRPr sz="1800">
              <a:latin typeface="Georgia"/>
              <a:cs typeface="Georgia"/>
            </a:endParaRPr>
          </a:p>
        </p:txBody>
      </p:sp>
      <p:sp>
        <p:nvSpPr>
          <p:cNvPr id="5" name="object 5"/>
          <p:cNvSpPr txBox="1"/>
          <p:nvPr/>
        </p:nvSpPr>
        <p:spPr>
          <a:xfrm>
            <a:off x="307340" y="3541840"/>
            <a:ext cx="6867525" cy="2001520"/>
          </a:xfrm>
          <a:prstGeom prst="rect">
            <a:avLst/>
          </a:prstGeom>
        </p:spPr>
        <p:txBody>
          <a:bodyPr vert="horz" wrap="square" lIns="0" tIns="12700" rIns="0" bIns="0" rtlCol="0">
            <a:spAutoFit/>
          </a:bodyPr>
          <a:lstStyle/>
          <a:p>
            <a:pPr marL="12700" marR="5080">
              <a:lnSpc>
                <a:spcPct val="120000"/>
              </a:lnSpc>
              <a:spcBef>
                <a:spcPts val="100"/>
              </a:spcBef>
              <a:tabLst>
                <a:tab pos="2997200" algn="l"/>
              </a:tabLst>
            </a:pPr>
            <a:r>
              <a:rPr sz="1800" spc="-15" dirty="0">
                <a:latin typeface="Georgia"/>
                <a:cs typeface="Georgia"/>
              </a:rPr>
              <a:t>print(hasattr(emp1, 'name'))	</a:t>
            </a:r>
            <a:r>
              <a:rPr sz="1800" spc="-45" dirty="0">
                <a:latin typeface="Georgia"/>
                <a:cs typeface="Georgia"/>
              </a:rPr>
              <a:t># </a:t>
            </a:r>
            <a:r>
              <a:rPr sz="1800" spc="-40" dirty="0">
                <a:latin typeface="Georgia"/>
                <a:cs typeface="Georgia"/>
              </a:rPr>
              <a:t>Returns </a:t>
            </a:r>
            <a:r>
              <a:rPr sz="1800" spc="-15" dirty="0">
                <a:latin typeface="Georgia"/>
                <a:cs typeface="Georgia"/>
              </a:rPr>
              <a:t>true </a:t>
            </a:r>
            <a:r>
              <a:rPr sz="1800" spc="-35" dirty="0">
                <a:latin typeface="Georgia"/>
                <a:cs typeface="Georgia"/>
              </a:rPr>
              <a:t>if </a:t>
            </a:r>
            <a:r>
              <a:rPr sz="1800" spc="-40" dirty="0">
                <a:latin typeface="Georgia"/>
                <a:cs typeface="Georgia"/>
              </a:rPr>
              <a:t>'Name' </a:t>
            </a:r>
            <a:r>
              <a:rPr sz="1800" spc="-20" dirty="0">
                <a:latin typeface="Georgia"/>
                <a:cs typeface="Georgia"/>
              </a:rPr>
              <a:t>attribute exists  </a:t>
            </a:r>
            <a:r>
              <a:rPr sz="1800" spc="-15" dirty="0">
                <a:latin typeface="Georgia"/>
                <a:cs typeface="Georgia"/>
              </a:rPr>
              <a:t>print(getattr(emp1,</a:t>
            </a:r>
            <a:r>
              <a:rPr sz="1800" spc="5" dirty="0">
                <a:latin typeface="Georgia"/>
                <a:cs typeface="Georgia"/>
              </a:rPr>
              <a:t> </a:t>
            </a:r>
            <a:r>
              <a:rPr sz="1800" spc="-20" dirty="0">
                <a:latin typeface="Georgia"/>
                <a:cs typeface="Georgia"/>
              </a:rPr>
              <a:t>'name'))	</a:t>
            </a:r>
            <a:r>
              <a:rPr sz="1800" spc="-45" dirty="0">
                <a:latin typeface="Georgia"/>
                <a:cs typeface="Georgia"/>
              </a:rPr>
              <a:t># Returns </a:t>
            </a:r>
            <a:r>
              <a:rPr sz="1800" spc="-25" dirty="0">
                <a:latin typeface="Georgia"/>
                <a:cs typeface="Georgia"/>
              </a:rPr>
              <a:t>value </a:t>
            </a:r>
            <a:r>
              <a:rPr sz="1800" spc="-30" dirty="0">
                <a:latin typeface="Georgia"/>
                <a:cs typeface="Georgia"/>
              </a:rPr>
              <a:t>of </a:t>
            </a:r>
            <a:r>
              <a:rPr sz="1800" spc="-45" dirty="0">
                <a:latin typeface="Georgia"/>
                <a:cs typeface="Georgia"/>
              </a:rPr>
              <a:t>'Name' </a:t>
            </a:r>
            <a:r>
              <a:rPr sz="1800" spc="-25" dirty="0">
                <a:latin typeface="Georgia"/>
                <a:cs typeface="Georgia"/>
              </a:rPr>
              <a:t>attribute  </a:t>
            </a:r>
            <a:r>
              <a:rPr sz="1800" spc="-10" dirty="0">
                <a:latin typeface="Georgia"/>
                <a:cs typeface="Georgia"/>
              </a:rPr>
              <a:t>setattr(emp1, </a:t>
            </a:r>
            <a:r>
              <a:rPr sz="1800" spc="-35" dirty="0">
                <a:latin typeface="Georgia"/>
                <a:cs typeface="Georgia"/>
              </a:rPr>
              <a:t>'salary',6000) </a:t>
            </a:r>
            <a:r>
              <a:rPr sz="1800" spc="-45" dirty="0">
                <a:latin typeface="Georgia"/>
                <a:cs typeface="Georgia"/>
              </a:rPr>
              <a:t># </a:t>
            </a:r>
            <a:r>
              <a:rPr sz="1800" spc="-50" dirty="0">
                <a:latin typeface="Georgia"/>
                <a:cs typeface="Georgia"/>
              </a:rPr>
              <a:t>Set </a:t>
            </a:r>
            <a:r>
              <a:rPr sz="1800" spc="-25" dirty="0">
                <a:latin typeface="Georgia"/>
                <a:cs typeface="Georgia"/>
              </a:rPr>
              <a:t>attribute </a:t>
            </a:r>
            <a:r>
              <a:rPr sz="1800" spc="-20" dirty="0">
                <a:latin typeface="Georgia"/>
                <a:cs typeface="Georgia"/>
              </a:rPr>
              <a:t>'Salary' </a:t>
            </a:r>
            <a:r>
              <a:rPr sz="1800" spc="-25" dirty="0">
                <a:latin typeface="Georgia"/>
                <a:cs typeface="Georgia"/>
              </a:rPr>
              <a:t>at</a:t>
            </a:r>
            <a:r>
              <a:rPr sz="1800" spc="10" dirty="0">
                <a:latin typeface="Georgia"/>
                <a:cs typeface="Georgia"/>
              </a:rPr>
              <a:t> </a:t>
            </a:r>
            <a:r>
              <a:rPr sz="1800" spc="-95" dirty="0">
                <a:latin typeface="Georgia"/>
                <a:cs typeface="Georgia"/>
              </a:rPr>
              <a:t>6000</a:t>
            </a:r>
            <a:endParaRPr sz="1800">
              <a:latin typeface="Georgia"/>
              <a:cs typeface="Georgia"/>
            </a:endParaRPr>
          </a:p>
          <a:p>
            <a:pPr marL="12700">
              <a:lnSpc>
                <a:spcPct val="100000"/>
              </a:lnSpc>
              <a:spcBef>
                <a:spcPts val="434"/>
              </a:spcBef>
            </a:pPr>
            <a:r>
              <a:rPr sz="2700" spc="-60" baseline="3086" dirty="0">
                <a:latin typeface="Arial"/>
                <a:cs typeface="Arial"/>
              </a:rPr>
              <a:t>.</a:t>
            </a:r>
            <a:r>
              <a:rPr sz="1800" spc="-40" dirty="0">
                <a:latin typeface="Georgia"/>
                <a:cs typeface="Georgia"/>
              </a:rPr>
              <a:t>print(getattr(emp1,</a:t>
            </a:r>
            <a:r>
              <a:rPr sz="1800" spc="-35" dirty="0">
                <a:latin typeface="Georgia"/>
                <a:cs typeface="Georgia"/>
              </a:rPr>
              <a:t> </a:t>
            </a:r>
            <a:r>
              <a:rPr sz="1800" dirty="0">
                <a:latin typeface="Georgia"/>
                <a:cs typeface="Georgia"/>
              </a:rPr>
              <a:t>'salary'))</a:t>
            </a:r>
            <a:endParaRPr sz="1800">
              <a:latin typeface="Georgia"/>
              <a:cs typeface="Georgia"/>
            </a:endParaRPr>
          </a:p>
          <a:p>
            <a:pPr marL="12700" marR="2034539">
              <a:lnSpc>
                <a:spcPts val="2590"/>
              </a:lnSpc>
              <a:spcBef>
                <a:spcPts val="160"/>
              </a:spcBef>
              <a:tabLst>
                <a:tab pos="2342515" algn="l"/>
              </a:tabLst>
            </a:pPr>
            <a:r>
              <a:rPr sz="1800" spc="-30" dirty="0">
                <a:latin typeface="Georgia"/>
                <a:cs typeface="Georgia"/>
              </a:rPr>
              <a:t>delattr(empl,</a:t>
            </a:r>
            <a:r>
              <a:rPr sz="1800" spc="-20" dirty="0">
                <a:latin typeface="Georgia"/>
                <a:cs typeface="Georgia"/>
              </a:rPr>
              <a:t> </a:t>
            </a:r>
            <a:r>
              <a:rPr sz="1800" dirty="0">
                <a:latin typeface="Georgia"/>
                <a:cs typeface="Georgia"/>
              </a:rPr>
              <a:t>'salary')	</a:t>
            </a:r>
            <a:r>
              <a:rPr sz="1800" spc="-45" dirty="0">
                <a:latin typeface="Georgia"/>
                <a:cs typeface="Georgia"/>
              </a:rPr>
              <a:t># </a:t>
            </a:r>
            <a:r>
              <a:rPr sz="1800" spc="-35" dirty="0">
                <a:latin typeface="Georgia"/>
                <a:cs typeface="Georgia"/>
              </a:rPr>
              <a:t>Delete </a:t>
            </a:r>
            <a:r>
              <a:rPr sz="1800" spc="-25" dirty="0">
                <a:latin typeface="Georgia"/>
                <a:cs typeface="Georgia"/>
              </a:rPr>
              <a:t>attribute </a:t>
            </a:r>
            <a:r>
              <a:rPr sz="1800" spc="-5" dirty="0">
                <a:latin typeface="Georgia"/>
                <a:cs typeface="Georgia"/>
              </a:rPr>
              <a:t>'salary'  </a:t>
            </a:r>
            <a:r>
              <a:rPr sz="1800" spc="-15" dirty="0">
                <a:latin typeface="Georgia"/>
                <a:cs typeface="Georgia"/>
              </a:rPr>
              <a:t>print(getattr(emp1,</a:t>
            </a:r>
            <a:r>
              <a:rPr sz="1800" spc="-20" dirty="0">
                <a:latin typeface="Georgia"/>
                <a:cs typeface="Georgia"/>
              </a:rPr>
              <a:t> </a:t>
            </a:r>
            <a:r>
              <a:rPr sz="1800" dirty="0">
                <a:latin typeface="Georgia"/>
                <a:cs typeface="Georgia"/>
              </a:rPr>
              <a:t>'salary'))</a:t>
            </a:r>
            <a:endParaRPr sz="18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5" name="Date Placeholder 4"/>
          <p:cNvSpPr>
            <a:spLocks noGrp="1"/>
          </p:cNvSpPr>
          <p:nvPr>
            <p:ph type="dt" sz="half" idx="10"/>
          </p:nvPr>
        </p:nvSpPr>
        <p:spPr/>
        <p:txBody>
          <a:bodyPr/>
          <a:lstStyle/>
          <a:p>
            <a:fld id="{C733195F-DAFD-48A1-BD2F-1FC144C52B10}"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222</a:t>
            </a:fld>
            <a:endParaRPr lang="en-US"/>
          </a:p>
        </p:txBody>
      </p:sp>
      <p:sp>
        <p:nvSpPr>
          <p:cNvPr id="4" name="object 4"/>
          <p:cNvSpPr txBox="1"/>
          <p:nvPr/>
        </p:nvSpPr>
        <p:spPr>
          <a:xfrm>
            <a:off x="307340" y="962914"/>
            <a:ext cx="8454390" cy="4799965"/>
          </a:xfrm>
          <a:prstGeom prst="rect">
            <a:avLst/>
          </a:prstGeom>
        </p:spPr>
        <p:txBody>
          <a:bodyPr vert="horz" wrap="square" lIns="0" tIns="67310" rIns="0" bIns="0" rtlCol="0">
            <a:spAutoFit/>
          </a:bodyPr>
          <a:lstStyle/>
          <a:p>
            <a:pPr marL="12700">
              <a:lnSpc>
                <a:spcPct val="100000"/>
              </a:lnSpc>
              <a:spcBef>
                <a:spcPts val="530"/>
              </a:spcBef>
            </a:pPr>
            <a:r>
              <a:rPr sz="1800" b="1" spc="-120" dirty="0">
                <a:latin typeface="Georgia"/>
                <a:cs typeface="Georgia"/>
              </a:rPr>
              <a:t>Built-In </a:t>
            </a:r>
            <a:r>
              <a:rPr sz="1800" b="1" spc="-130" dirty="0">
                <a:latin typeface="Georgia"/>
                <a:cs typeface="Georgia"/>
              </a:rPr>
              <a:t>Class</a:t>
            </a:r>
            <a:r>
              <a:rPr sz="1800" b="1" spc="-10" dirty="0">
                <a:latin typeface="Georgia"/>
                <a:cs typeface="Georgia"/>
              </a:rPr>
              <a:t> </a:t>
            </a:r>
            <a:r>
              <a:rPr sz="1800" b="1" spc="-105" dirty="0">
                <a:latin typeface="Georgia"/>
                <a:cs typeface="Georgia"/>
              </a:rPr>
              <a:t>Attributes</a:t>
            </a:r>
            <a:endParaRPr sz="1800">
              <a:latin typeface="Georgia"/>
              <a:cs typeface="Georgia"/>
            </a:endParaRPr>
          </a:p>
          <a:p>
            <a:pPr marL="12700" marR="5080">
              <a:lnSpc>
                <a:spcPct val="100000"/>
              </a:lnSpc>
              <a:spcBef>
                <a:spcPts val="430"/>
              </a:spcBef>
            </a:pPr>
            <a:r>
              <a:rPr sz="1800" spc="-35" dirty="0">
                <a:latin typeface="Georgia"/>
                <a:cs typeface="Georgia"/>
              </a:rPr>
              <a:t>Every Python </a:t>
            </a:r>
            <a:r>
              <a:rPr sz="1800" spc="-25" dirty="0">
                <a:latin typeface="Georgia"/>
                <a:cs typeface="Georgia"/>
              </a:rPr>
              <a:t>class </a:t>
            </a:r>
            <a:r>
              <a:rPr sz="1800" spc="-15" dirty="0">
                <a:latin typeface="Georgia"/>
                <a:cs typeface="Georgia"/>
              </a:rPr>
              <a:t>keeps </a:t>
            </a:r>
            <a:r>
              <a:rPr sz="1800" spc="-30" dirty="0">
                <a:latin typeface="Georgia"/>
                <a:cs typeface="Georgia"/>
              </a:rPr>
              <a:t>following </a:t>
            </a:r>
            <a:r>
              <a:rPr sz="1800" spc="-40" dirty="0">
                <a:latin typeface="Georgia"/>
                <a:cs typeface="Georgia"/>
              </a:rPr>
              <a:t>built-in </a:t>
            </a:r>
            <a:r>
              <a:rPr sz="1800" spc="-20" dirty="0">
                <a:latin typeface="Georgia"/>
                <a:cs typeface="Georgia"/>
              </a:rPr>
              <a:t>attributes </a:t>
            </a:r>
            <a:r>
              <a:rPr sz="1800" spc="-45" dirty="0">
                <a:latin typeface="Georgia"/>
                <a:cs typeface="Georgia"/>
              </a:rPr>
              <a:t>and </a:t>
            </a:r>
            <a:r>
              <a:rPr sz="1800" spc="-15" dirty="0">
                <a:latin typeface="Georgia"/>
                <a:cs typeface="Georgia"/>
              </a:rPr>
              <a:t>they </a:t>
            </a:r>
            <a:r>
              <a:rPr sz="1800" spc="-45" dirty="0">
                <a:latin typeface="Georgia"/>
                <a:cs typeface="Georgia"/>
              </a:rPr>
              <a:t>can </a:t>
            </a:r>
            <a:r>
              <a:rPr sz="1800" spc="-10" dirty="0">
                <a:latin typeface="Georgia"/>
                <a:cs typeface="Georgia"/>
              </a:rPr>
              <a:t>be </a:t>
            </a:r>
            <a:r>
              <a:rPr sz="1800" spc="-20" dirty="0">
                <a:latin typeface="Georgia"/>
                <a:cs typeface="Georgia"/>
              </a:rPr>
              <a:t>accessed </a:t>
            </a:r>
            <a:r>
              <a:rPr sz="1800" spc="-30" dirty="0">
                <a:latin typeface="Georgia"/>
                <a:cs typeface="Georgia"/>
              </a:rPr>
              <a:t>using  </a:t>
            </a:r>
            <a:r>
              <a:rPr sz="1800" spc="-25" dirty="0">
                <a:latin typeface="Georgia"/>
                <a:cs typeface="Georgia"/>
              </a:rPr>
              <a:t>dot </a:t>
            </a:r>
            <a:r>
              <a:rPr sz="1800" spc="-20" dirty="0">
                <a:latin typeface="Georgia"/>
                <a:cs typeface="Georgia"/>
              </a:rPr>
              <a:t>operator </a:t>
            </a:r>
            <a:r>
              <a:rPr sz="1800" spc="-30" dirty="0">
                <a:latin typeface="Georgia"/>
                <a:cs typeface="Georgia"/>
              </a:rPr>
              <a:t>like </a:t>
            </a:r>
            <a:r>
              <a:rPr sz="1800" spc="-40" dirty="0">
                <a:latin typeface="Georgia"/>
                <a:cs typeface="Georgia"/>
              </a:rPr>
              <a:t>any </a:t>
            </a:r>
            <a:r>
              <a:rPr sz="1800" spc="-15" dirty="0">
                <a:latin typeface="Georgia"/>
                <a:cs typeface="Georgia"/>
              </a:rPr>
              <a:t>other </a:t>
            </a:r>
            <a:r>
              <a:rPr sz="1800" spc="-25" dirty="0">
                <a:latin typeface="Georgia"/>
                <a:cs typeface="Georgia"/>
              </a:rPr>
              <a:t>attribute</a:t>
            </a:r>
            <a:r>
              <a:rPr sz="1800" spc="-90" dirty="0">
                <a:latin typeface="Georgia"/>
                <a:cs typeface="Georgia"/>
              </a:rPr>
              <a:t> </a:t>
            </a:r>
            <a:r>
              <a:rPr sz="1800" spc="-165" dirty="0">
                <a:latin typeface="Georgia"/>
                <a:cs typeface="Georgia"/>
              </a:rPr>
              <a:t>−</a:t>
            </a:r>
            <a:endParaRPr sz="1800">
              <a:latin typeface="Georgia"/>
              <a:cs typeface="Georgia"/>
            </a:endParaRPr>
          </a:p>
          <a:p>
            <a:pPr>
              <a:lnSpc>
                <a:spcPct val="100000"/>
              </a:lnSpc>
              <a:spcBef>
                <a:spcPts val="40"/>
              </a:spcBef>
            </a:pPr>
            <a:endParaRPr sz="2600">
              <a:latin typeface="Times New Roman"/>
              <a:cs typeface="Times New Roman"/>
            </a:endParaRPr>
          </a:p>
          <a:p>
            <a:pPr marL="508000" indent="-495300">
              <a:lnSpc>
                <a:spcPct val="100000"/>
              </a:lnSpc>
              <a:buFont typeface="Arial"/>
              <a:buChar char="•"/>
              <a:tabLst>
                <a:tab pos="507365" algn="l"/>
                <a:tab pos="508000" algn="l"/>
              </a:tabLst>
            </a:pPr>
            <a:r>
              <a:rPr sz="1800" u="heavy" dirty="0">
                <a:uFill>
                  <a:solidFill>
                    <a:srgbClr val="000000"/>
                  </a:solidFill>
                </a:uFill>
                <a:latin typeface="Times New Roman"/>
                <a:cs typeface="Times New Roman"/>
              </a:rPr>
              <a:t>  </a:t>
            </a:r>
            <a:r>
              <a:rPr sz="1800" u="heavy" spc="-5" dirty="0">
                <a:uFill>
                  <a:solidFill>
                    <a:srgbClr val="000000"/>
                  </a:solidFill>
                </a:uFill>
                <a:latin typeface="Times New Roman"/>
                <a:cs typeface="Times New Roman"/>
              </a:rPr>
              <a:t> </a:t>
            </a:r>
            <a:r>
              <a:rPr sz="1800" spc="-25" dirty="0">
                <a:latin typeface="Georgia"/>
                <a:cs typeface="Georgia"/>
              </a:rPr>
              <a:t>dict </a:t>
            </a:r>
            <a:r>
              <a:rPr sz="1800" spc="-90" dirty="0">
                <a:latin typeface="Georgia"/>
                <a:cs typeface="Georgia"/>
              </a:rPr>
              <a:t>: </a:t>
            </a:r>
            <a:r>
              <a:rPr sz="1800" spc="-35" dirty="0">
                <a:latin typeface="Georgia"/>
                <a:cs typeface="Georgia"/>
              </a:rPr>
              <a:t>Dictionary </a:t>
            </a:r>
            <a:r>
              <a:rPr sz="1800" spc="-40" dirty="0">
                <a:latin typeface="Georgia"/>
                <a:cs typeface="Georgia"/>
              </a:rPr>
              <a:t>containing </a:t>
            </a:r>
            <a:r>
              <a:rPr sz="1800" spc="-25" dirty="0">
                <a:latin typeface="Georgia"/>
                <a:cs typeface="Georgia"/>
              </a:rPr>
              <a:t>the </a:t>
            </a:r>
            <a:r>
              <a:rPr sz="1800" spc="-10" dirty="0">
                <a:latin typeface="Georgia"/>
                <a:cs typeface="Georgia"/>
              </a:rPr>
              <a:t>class's</a:t>
            </a:r>
            <a:r>
              <a:rPr sz="1800" spc="20" dirty="0">
                <a:latin typeface="Georgia"/>
                <a:cs typeface="Georgia"/>
              </a:rPr>
              <a:t> </a:t>
            </a:r>
            <a:r>
              <a:rPr sz="1800" spc="-45" dirty="0">
                <a:latin typeface="Georgia"/>
                <a:cs typeface="Georgia"/>
              </a:rPr>
              <a:t>namespace.</a:t>
            </a:r>
            <a:endParaRPr sz="1800">
              <a:latin typeface="Georgia"/>
              <a:cs typeface="Georgia"/>
            </a:endParaRPr>
          </a:p>
          <a:p>
            <a:pPr>
              <a:lnSpc>
                <a:spcPct val="100000"/>
              </a:lnSpc>
              <a:spcBef>
                <a:spcPts val="35"/>
              </a:spcBef>
              <a:buFont typeface="Arial"/>
              <a:buChar char="•"/>
            </a:pPr>
            <a:endParaRPr sz="2600">
              <a:latin typeface="Times New Roman"/>
              <a:cs typeface="Times New Roman"/>
            </a:endParaRPr>
          </a:p>
          <a:p>
            <a:pPr marL="558165" indent="-545465">
              <a:lnSpc>
                <a:spcPct val="100000"/>
              </a:lnSpc>
              <a:buFont typeface="Arial"/>
              <a:buChar char="•"/>
              <a:tabLst>
                <a:tab pos="558165" algn="l"/>
                <a:tab pos="558800" algn="l"/>
              </a:tabLst>
            </a:pPr>
            <a:r>
              <a:rPr sz="1800" u="heavy" dirty="0">
                <a:uFill>
                  <a:solidFill>
                    <a:srgbClr val="000000"/>
                  </a:solidFill>
                </a:uFill>
                <a:latin typeface="Times New Roman"/>
                <a:cs typeface="Times New Roman"/>
              </a:rPr>
              <a:t>  </a:t>
            </a:r>
            <a:r>
              <a:rPr sz="1800" u="heavy" spc="-10" dirty="0">
                <a:uFill>
                  <a:solidFill>
                    <a:srgbClr val="000000"/>
                  </a:solidFill>
                </a:uFill>
                <a:latin typeface="Times New Roman"/>
                <a:cs typeface="Times New Roman"/>
              </a:rPr>
              <a:t> </a:t>
            </a:r>
            <a:r>
              <a:rPr sz="1800" spc="-25" dirty="0">
                <a:latin typeface="Georgia"/>
                <a:cs typeface="Georgia"/>
              </a:rPr>
              <a:t>doc </a:t>
            </a:r>
            <a:r>
              <a:rPr sz="1800" spc="-90" dirty="0">
                <a:latin typeface="Georgia"/>
                <a:cs typeface="Georgia"/>
              </a:rPr>
              <a:t>: </a:t>
            </a:r>
            <a:r>
              <a:rPr sz="1800" spc="-50" dirty="0">
                <a:latin typeface="Georgia"/>
                <a:cs typeface="Georgia"/>
              </a:rPr>
              <a:t>Class </a:t>
            </a:r>
            <a:r>
              <a:rPr sz="1800" spc="-35" dirty="0">
                <a:latin typeface="Georgia"/>
                <a:cs typeface="Georgia"/>
              </a:rPr>
              <a:t>documentation </a:t>
            </a:r>
            <a:r>
              <a:rPr sz="1800" spc="-25" dirty="0">
                <a:latin typeface="Georgia"/>
                <a:cs typeface="Georgia"/>
              </a:rPr>
              <a:t>string </a:t>
            </a:r>
            <a:r>
              <a:rPr sz="1800" spc="-5" dirty="0">
                <a:latin typeface="Georgia"/>
                <a:cs typeface="Georgia"/>
              </a:rPr>
              <a:t>or </a:t>
            </a:r>
            <a:r>
              <a:rPr sz="1800" spc="-55" dirty="0">
                <a:latin typeface="Georgia"/>
                <a:cs typeface="Georgia"/>
              </a:rPr>
              <a:t>none, </a:t>
            </a:r>
            <a:r>
              <a:rPr sz="1800" spc="-35" dirty="0">
                <a:latin typeface="Georgia"/>
                <a:cs typeface="Georgia"/>
              </a:rPr>
              <a:t>if</a:t>
            </a:r>
            <a:r>
              <a:rPr sz="1800" spc="40" dirty="0">
                <a:latin typeface="Georgia"/>
                <a:cs typeface="Georgia"/>
              </a:rPr>
              <a:t> </a:t>
            </a:r>
            <a:r>
              <a:rPr sz="1800" spc="-45" dirty="0">
                <a:latin typeface="Georgia"/>
                <a:cs typeface="Georgia"/>
              </a:rPr>
              <a:t>undefined.</a:t>
            </a:r>
            <a:endParaRPr sz="1800">
              <a:latin typeface="Georgia"/>
              <a:cs typeface="Georgia"/>
            </a:endParaRPr>
          </a:p>
          <a:p>
            <a:pPr>
              <a:lnSpc>
                <a:spcPct val="100000"/>
              </a:lnSpc>
              <a:spcBef>
                <a:spcPts val="35"/>
              </a:spcBef>
              <a:buFont typeface="Arial"/>
              <a:buChar char="•"/>
            </a:pPr>
            <a:endParaRPr sz="2600">
              <a:latin typeface="Times New Roman"/>
              <a:cs typeface="Times New Roman"/>
            </a:endParaRPr>
          </a:p>
          <a:p>
            <a:pPr marL="558165" indent="-545465">
              <a:lnSpc>
                <a:spcPct val="100000"/>
              </a:lnSpc>
              <a:buFont typeface="Arial"/>
              <a:buChar char="•"/>
              <a:tabLst>
                <a:tab pos="558165" algn="l"/>
                <a:tab pos="558800" algn="l"/>
              </a:tabLst>
            </a:pPr>
            <a:r>
              <a:rPr sz="1800" u="heavy" dirty="0">
                <a:uFill>
                  <a:solidFill>
                    <a:srgbClr val="000000"/>
                  </a:solidFill>
                </a:uFill>
                <a:latin typeface="Times New Roman"/>
                <a:cs typeface="Times New Roman"/>
              </a:rPr>
              <a:t>  </a:t>
            </a:r>
            <a:r>
              <a:rPr sz="1800" u="heavy" spc="-10" dirty="0">
                <a:uFill>
                  <a:solidFill>
                    <a:srgbClr val="000000"/>
                  </a:solidFill>
                </a:uFill>
                <a:latin typeface="Times New Roman"/>
                <a:cs typeface="Times New Roman"/>
              </a:rPr>
              <a:t> </a:t>
            </a:r>
            <a:r>
              <a:rPr sz="1800" spc="-50" dirty="0">
                <a:latin typeface="Georgia"/>
                <a:cs typeface="Georgia"/>
              </a:rPr>
              <a:t>name </a:t>
            </a:r>
            <a:r>
              <a:rPr sz="1800" spc="-90" dirty="0">
                <a:latin typeface="Georgia"/>
                <a:cs typeface="Georgia"/>
              </a:rPr>
              <a:t>: </a:t>
            </a:r>
            <a:r>
              <a:rPr sz="1800" spc="-50" dirty="0">
                <a:latin typeface="Georgia"/>
                <a:cs typeface="Georgia"/>
              </a:rPr>
              <a:t>Class</a:t>
            </a:r>
            <a:r>
              <a:rPr sz="1800" spc="-210" dirty="0">
                <a:latin typeface="Georgia"/>
                <a:cs typeface="Georgia"/>
              </a:rPr>
              <a:t> </a:t>
            </a:r>
            <a:r>
              <a:rPr sz="1800" spc="-60" dirty="0">
                <a:latin typeface="Georgia"/>
                <a:cs typeface="Georgia"/>
              </a:rPr>
              <a:t>name.</a:t>
            </a:r>
            <a:endParaRPr sz="1800">
              <a:latin typeface="Georgia"/>
              <a:cs typeface="Georgia"/>
            </a:endParaRPr>
          </a:p>
          <a:p>
            <a:pPr>
              <a:lnSpc>
                <a:spcPct val="100000"/>
              </a:lnSpc>
              <a:spcBef>
                <a:spcPts val="35"/>
              </a:spcBef>
              <a:buFont typeface="Arial"/>
              <a:buChar char="•"/>
            </a:pPr>
            <a:endParaRPr sz="2600">
              <a:latin typeface="Times New Roman"/>
              <a:cs typeface="Times New Roman"/>
            </a:endParaRPr>
          </a:p>
          <a:p>
            <a:pPr marL="556260" indent="-543560">
              <a:lnSpc>
                <a:spcPct val="100000"/>
              </a:lnSpc>
              <a:buFont typeface="Arial"/>
              <a:buChar char="•"/>
              <a:tabLst>
                <a:tab pos="556260" algn="l"/>
                <a:tab pos="556895" algn="l"/>
                <a:tab pos="1830705" algn="l"/>
                <a:tab pos="2702560" algn="l"/>
                <a:tab pos="3379470" algn="l"/>
                <a:tab pos="3708400" algn="l"/>
                <a:tab pos="4436110" algn="l"/>
                <a:tab pos="4886960" algn="l"/>
                <a:tab pos="5493385" algn="l"/>
                <a:tab pos="5792470" algn="l"/>
                <a:tab pos="6714490" algn="l"/>
                <a:tab pos="7275195" algn="l"/>
                <a:tab pos="8278495" algn="l"/>
              </a:tabLst>
            </a:pPr>
            <a:r>
              <a:rPr sz="1800" u="heavy" dirty="0">
                <a:uFill>
                  <a:solidFill>
                    <a:srgbClr val="000000"/>
                  </a:solidFill>
                </a:uFill>
                <a:latin typeface="Times New Roman"/>
                <a:cs typeface="Times New Roman"/>
              </a:rPr>
              <a:t>  </a:t>
            </a:r>
            <a:r>
              <a:rPr sz="1800" u="heavy" spc="-10" dirty="0">
                <a:uFill>
                  <a:solidFill>
                    <a:srgbClr val="000000"/>
                  </a:solidFill>
                </a:uFill>
                <a:latin typeface="Times New Roman"/>
                <a:cs typeface="Times New Roman"/>
              </a:rPr>
              <a:t> </a:t>
            </a:r>
            <a:r>
              <a:rPr sz="1800" spc="-70" dirty="0">
                <a:latin typeface="Georgia"/>
                <a:cs typeface="Georgia"/>
              </a:rPr>
              <a:t>m</a:t>
            </a:r>
            <a:r>
              <a:rPr sz="1800" spc="-35" dirty="0">
                <a:latin typeface="Georgia"/>
                <a:cs typeface="Georgia"/>
              </a:rPr>
              <a:t>o</a:t>
            </a:r>
            <a:r>
              <a:rPr sz="1800" spc="-25" dirty="0">
                <a:latin typeface="Georgia"/>
                <a:cs typeface="Georgia"/>
              </a:rPr>
              <a:t>dul</a:t>
            </a:r>
            <a:r>
              <a:rPr sz="1800" spc="-40" dirty="0">
                <a:latin typeface="Georgia"/>
                <a:cs typeface="Georgia"/>
              </a:rPr>
              <a:t>e</a:t>
            </a:r>
            <a:r>
              <a:rPr sz="1800" u="heavy" spc="-40" dirty="0">
                <a:uFill>
                  <a:solidFill>
                    <a:srgbClr val="000000"/>
                  </a:solidFill>
                </a:uFill>
                <a:latin typeface="Georgia"/>
                <a:cs typeface="Georgia"/>
              </a:rPr>
              <a:t> </a:t>
            </a:r>
            <a:r>
              <a:rPr sz="1800" u="heavy" dirty="0">
                <a:uFill>
                  <a:solidFill>
                    <a:srgbClr val="000000"/>
                  </a:solidFill>
                </a:uFill>
                <a:latin typeface="Georgia"/>
                <a:cs typeface="Georgia"/>
              </a:rPr>
              <a:t> </a:t>
            </a:r>
            <a:r>
              <a:rPr sz="1800" u="heavy" spc="65" dirty="0">
                <a:uFill>
                  <a:solidFill>
                    <a:srgbClr val="000000"/>
                  </a:solidFill>
                </a:uFill>
                <a:latin typeface="Georgia"/>
                <a:cs typeface="Georgia"/>
              </a:rPr>
              <a:t> </a:t>
            </a:r>
            <a:r>
              <a:rPr sz="1800" spc="-90" dirty="0">
                <a:latin typeface="Georgia"/>
                <a:cs typeface="Georgia"/>
              </a:rPr>
              <a:t>:</a:t>
            </a:r>
            <a:r>
              <a:rPr sz="1800" dirty="0">
                <a:latin typeface="Georgia"/>
                <a:cs typeface="Georgia"/>
              </a:rPr>
              <a:t>	</a:t>
            </a:r>
            <a:r>
              <a:rPr sz="1800" spc="-60" dirty="0">
                <a:latin typeface="Georgia"/>
                <a:cs typeface="Georgia"/>
              </a:rPr>
              <a:t>Modul</a:t>
            </a:r>
            <a:r>
              <a:rPr sz="1800" spc="-45" dirty="0">
                <a:latin typeface="Georgia"/>
                <a:cs typeface="Georgia"/>
              </a:rPr>
              <a:t>e</a:t>
            </a:r>
            <a:r>
              <a:rPr sz="1800" dirty="0">
                <a:latin typeface="Georgia"/>
                <a:cs typeface="Georgia"/>
              </a:rPr>
              <a:t>	</a:t>
            </a:r>
            <a:r>
              <a:rPr sz="1800" spc="-50" dirty="0">
                <a:latin typeface="Georgia"/>
                <a:cs typeface="Georgia"/>
              </a:rPr>
              <a:t>nam</a:t>
            </a:r>
            <a:r>
              <a:rPr sz="1800" spc="-35" dirty="0">
                <a:latin typeface="Georgia"/>
                <a:cs typeface="Georgia"/>
              </a:rPr>
              <a:t>e</a:t>
            </a:r>
            <a:r>
              <a:rPr sz="1800" dirty="0">
                <a:latin typeface="Georgia"/>
                <a:cs typeface="Georgia"/>
              </a:rPr>
              <a:t>	</a:t>
            </a:r>
            <a:r>
              <a:rPr sz="1800" spc="-45" dirty="0">
                <a:latin typeface="Georgia"/>
                <a:cs typeface="Georgia"/>
              </a:rPr>
              <a:t>in</a:t>
            </a:r>
            <a:r>
              <a:rPr sz="1800" dirty="0">
                <a:latin typeface="Georgia"/>
                <a:cs typeface="Georgia"/>
              </a:rPr>
              <a:t>	</a:t>
            </a:r>
            <a:r>
              <a:rPr sz="1800" spc="50" dirty="0">
                <a:latin typeface="Georgia"/>
                <a:cs typeface="Georgia"/>
              </a:rPr>
              <a:t>w</a:t>
            </a:r>
            <a:r>
              <a:rPr sz="1800" spc="-65" dirty="0">
                <a:latin typeface="Georgia"/>
                <a:cs typeface="Georgia"/>
              </a:rPr>
              <a:t>h</a:t>
            </a:r>
            <a:r>
              <a:rPr sz="1800" spc="-20" dirty="0">
                <a:latin typeface="Georgia"/>
                <a:cs typeface="Georgia"/>
              </a:rPr>
              <a:t>i</a:t>
            </a:r>
            <a:r>
              <a:rPr sz="1800" spc="-50" dirty="0">
                <a:latin typeface="Georgia"/>
                <a:cs typeface="Georgia"/>
              </a:rPr>
              <a:t>c</a:t>
            </a:r>
            <a:r>
              <a:rPr sz="1800" spc="-55" dirty="0">
                <a:latin typeface="Georgia"/>
                <a:cs typeface="Georgia"/>
              </a:rPr>
              <a:t>h</a:t>
            </a:r>
            <a:r>
              <a:rPr sz="1800" dirty="0">
                <a:latin typeface="Georgia"/>
                <a:cs typeface="Georgia"/>
              </a:rPr>
              <a:t>	</a:t>
            </a:r>
            <a:r>
              <a:rPr sz="1800" spc="-30" dirty="0">
                <a:latin typeface="Georgia"/>
                <a:cs typeface="Georgia"/>
              </a:rPr>
              <a:t>t</a:t>
            </a:r>
            <a:r>
              <a:rPr sz="1800" spc="-45" dirty="0">
                <a:latin typeface="Georgia"/>
                <a:cs typeface="Georgia"/>
              </a:rPr>
              <a:t>h</a:t>
            </a:r>
            <a:r>
              <a:rPr sz="1800" spc="5" dirty="0">
                <a:latin typeface="Georgia"/>
                <a:cs typeface="Georgia"/>
              </a:rPr>
              <a:t>e</a:t>
            </a:r>
            <a:r>
              <a:rPr sz="1800" dirty="0">
                <a:latin typeface="Georgia"/>
                <a:cs typeface="Georgia"/>
              </a:rPr>
              <a:t>	</a:t>
            </a:r>
            <a:r>
              <a:rPr sz="1800" spc="-25" dirty="0">
                <a:latin typeface="Georgia"/>
                <a:cs typeface="Georgia"/>
              </a:rPr>
              <a:t>cla</a:t>
            </a:r>
            <a:r>
              <a:rPr sz="1800" spc="-35" dirty="0">
                <a:latin typeface="Georgia"/>
                <a:cs typeface="Georgia"/>
              </a:rPr>
              <a:t>s</a:t>
            </a:r>
            <a:r>
              <a:rPr sz="1800" spc="-5" dirty="0">
                <a:latin typeface="Georgia"/>
                <a:cs typeface="Georgia"/>
              </a:rPr>
              <a:t>s</a:t>
            </a:r>
            <a:r>
              <a:rPr sz="1800" dirty="0">
                <a:latin typeface="Georgia"/>
                <a:cs typeface="Georgia"/>
              </a:rPr>
              <a:t>	</a:t>
            </a:r>
            <a:r>
              <a:rPr sz="1800" spc="-20" dirty="0">
                <a:latin typeface="Georgia"/>
                <a:cs typeface="Georgia"/>
              </a:rPr>
              <a:t>is</a:t>
            </a:r>
            <a:r>
              <a:rPr sz="1800" dirty="0">
                <a:latin typeface="Georgia"/>
                <a:cs typeface="Georgia"/>
              </a:rPr>
              <a:t>	</a:t>
            </a:r>
            <a:r>
              <a:rPr sz="1800" spc="-15" dirty="0">
                <a:latin typeface="Georgia"/>
                <a:cs typeface="Georgia"/>
              </a:rPr>
              <a:t>d</a:t>
            </a:r>
            <a:r>
              <a:rPr sz="1800" spc="-10" dirty="0">
                <a:latin typeface="Georgia"/>
                <a:cs typeface="Georgia"/>
              </a:rPr>
              <a:t>e</a:t>
            </a:r>
            <a:r>
              <a:rPr sz="1800" spc="-35" dirty="0">
                <a:latin typeface="Georgia"/>
                <a:cs typeface="Georgia"/>
              </a:rPr>
              <a:t>fined</a:t>
            </a:r>
            <a:r>
              <a:rPr sz="1800" spc="-120" dirty="0">
                <a:latin typeface="Georgia"/>
                <a:cs typeface="Georgia"/>
              </a:rPr>
              <a:t>.</a:t>
            </a:r>
            <a:r>
              <a:rPr sz="1800" dirty="0">
                <a:latin typeface="Georgia"/>
                <a:cs typeface="Georgia"/>
              </a:rPr>
              <a:t>	</a:t>
            </a:r>
            <a:r>
              <a:rPr sz="1800" spc="-55" dirty="0">
                <a:latin typeface="Georgia"/>
                <a:cs typeface="Georgia"/>
              </a:rPr>
              <a:t>Th</a:t>
            </a:r>
            <a:r>
              <a:rPr sz="1800" spc="-25" dirty="0">
                <a:latin typeface="Georgia"/>
                <a:cs typeface="Georgia"/>
              </a:rPr>
              <a:t>i</a:t>
            </a:r>
            <a:r>
              <a:rPr sz="1800" spc="-5" dirty="0">
                <a:latin typeface="Georgia"/>
                <a:cs typeface="Georgia"/>
              </a:rPr>
              <a:t>s</a:t>
            </a:r>
            <a:r>
              <a:rPr sz="1800" dirty="0">
                <a:latin typeface="Georgia"/>
                <a:cs typeface="Georgia"/>
              </a:rPr>
              <a:t>	</a:t>
            </a:r>
            <a:r>
              <a:rPr sz="1800" spc="-25" dirty="0">
                <a:latin typeface="Georgia"/>
                <a:cs typeface="Georgia"/>
              </a:rPr>
              <a:t>attr</a:t>
            </a:r>
            <a:r>
              <a:rPr sz="1800" spc="-15" dirty="0">
                <a:latin typeface="Georgia"/>
                <a:cs typeface="Georgia"/>
              </a:rPr>
              <a:t>i</a:t>
            </a:r>
            <a:r>
              <a:rPr sz="1800" spc="-40" dirty="0">
                <a:latin typeface="Georgia"/>
                <a:cs typeface="Georgia"/>
              </a:rPr>
              <a:t>b</a:t>
            </a:r>
            <a:r>
              <a:rPr sz="1800" spc="-25" dirty="0">
                <a:latin typeface="Georgia"/>
                <a:cs typeface="Georgia"/>
              </a:rPr>
              <a:t>ut</a:t>
            </a:r>
            <a:r>
              <a:rPr sz="1800" spc="5" dirty="0">
                <a:latin typeface="Georgia"/>
                <a:cs typeface="Georgia"/>
              </a:rPr>
              <a:t>e</a:t>
            </a:r>
            <a:r>
              <a:rPr sz="1800" dirty="0">
                <a:latin typeface="Georgia"/>
                <a:cs typeface="Georgia"/>
              </a:rPr>
              <a:t>	</a:t>
            </a:r>
            <a:r>
              <a:rPr sz="1800" spc="-20" dirty="0">
                <a:latin typeface="Georgia"/>
                <a:cs typeface="Georgia"/>
              </a:rPr>
              <a:t>is</a:t>
            </a:r>
            <a:endParaRPr sz="1800">
              <a:latin typeface="Georgia"/>
              <a:cs typeface="Georgia"/>
            </a:endParaRPr>
          </a:p>
          <a:p>
            <a:pPr marL="12700">
              <a:lnSpc>
                <a:spcPct val="100000"/>
              </a:lnSpc>
              <a:tabLst>
                <a:tab pos="354965" algn="l"/>
              </a:tabLst>
            </a:pPr>
            <a:r>
              <a:rPr sz="2700" baseline="-9259" dirty="0">
                <a:latin typeface="Arial"/>
                <a:cs typeface="Arial"/>
              </a:rPr>
              <a:t>.	</a:t>
            </a:r>
            <a:r>
              <a:rPr sz="1800" spc="-40" dirty="0">
                <a:latin typeface="Georgia"/>
                <a:cs typeface="Georgia"/>
              </a:rPr>
              <a:t>"</a:t>
            </a:r>
            <a:r>
              <a:rPr sz="1800" u="heavy" spc="-40" dirty="0">
                <a:uFill>
                  <a:solidFill>
                    <a:srgbClr val="000000"/>
                  </a:solidFill>
                </a:uFill>
                <a:latin typeface="Georgia"/>
                <a:cs typeface="Georgia"/>
              </a:rPr>
              <a:t> </a:t>
            </a:r>
            <a:r>
              <a:rPr sz="1800" spc="-55" dirty="0">
                <a:latin typeface="Georgia"/>
                <a:cs typeface="Georgia"/>
              </a:rPr>
              <a:t>main</a:t>
            </a:r>
            <a:r>
              <a:rPr sz="1800" u="heavy" spc="-55" dirty="0">
                <a:uFill>
                  <a:solidFill>
                    <a:srgbClr val="000000"/>
                  </a:solidFill>
                </a:uFill>
                <a:latin typeface="Georgia"/>
                <a:cs typeface="Georgia"/>
              </a:rPr>
              <a:t> </a:t>
            </a:r>
            <a:r>
              <a:rPr sz="1800" spc="-35" dirty="0">
                <a:latin typeface="Georgia"/>
                <a:cs typeface="Georgia"/>
              </a:rPr>
              <a:t>" </a:t>
            </a:r>
            <a:r>
              <a:rPr sz="1800" spc="-45" dirty="0">
                <a:latin typeface="Georgia"/>
                <a:cs typeface="Georgia"/>
              </a:rPr>
              <a:t>in </a:t>
            </a:r>
            <a:r>
              <a:rPr sz="1800" spc="-30" dirty="0">
                <a:latin typeface="Georgia"/>
                <a:cs typeface="Georgia"/>
              </a:rPr>
              <a:t>interactive</a:t>
            </a:r>
            <a:r>
              <a:rPr sz="1800" spc="-110" dirty="0">
                <a:latin typeface="Georgia"/>
                <a:cs typeface="Georgia"/>
              </a:rPr>
              <a:t> </a:t>
            </a:r>
            <a:r>
              <a:rPr sz="1800" spc="-55" dirty="0">
                <a:latin typeface="Georgia"/>
                <a:cs typeface="Georgia"/>
              </a:rPr>
              <a:t>mode.</a:t>
            </a:r>
            <a:endParaRPr sz="1800">
              <a:latin typeface="Georgia"/>
              <a:cs typeface="Georgia"/>
            </a:endParaRPr>
          </a:p>
          <a:p>
            <a:pPr>
              <a:lnSpc>
                <a:spcPct val="100000"/>
              </a:lnSpc>
              <a:spcBef>
                <a:spcPts val="35"/>
              </a:spcBef>
            </a:pPr>
            <a:endParaRPr sz="2600">
              <a:latin typeface="Times New Roman"/>
              <a:cs typeface="Times New Roman"/>
            </a:endParaRPr>
          </a:p>
          <a:p>
            <a:pPr marL="556260" indent="-543560">
              <a:lnSpc>
                <a:spcPct val="100000"/>
              </a:lnSpc>
              <a:buFont typeface="Arial"/>
              <a:buChar char="•"/>
              <a:tabLst>
                <a:tab pos="556260" algn="l"/>
                <a:tab pos="556895" algn="l"/>
              </a:tabLst>
            </a:pPr>
            <a:r>
              <a:rPr sz="1800" u="heavy" dirty="0">
                <a:uFill>
                  <a:solidFill>
                    <a:srgbClr val="000000"/>
                  </a:solidFill>
                </a:uFill>
                <a:latin typeface="Times New Roman"/>
                <a:cs typeface="Times New Roman"/>
              </a:rPr>
              <a:t>  </a:t>
            </a:r>
            <a:r>
              <a:rPr sz="1800" u="heavy" spc="-10" dirty="0">
                <a:uFill>
                  <a:solidFill>
                    <a:srgbClr val="000000"/>
                  </a:solidFill>
                </a:uFill>
                <a:latin typeface="Times New Roman"/>
                <a:cs typeface="Times New Roman"/>
              </a:rPr>
              <a:t> </a:t>
            </a:r>
            <a:r>
              <a:rPr sz="1800" spc="-20" dirty="0">
                <a:latin typeface="Georgia"/>
                <a:cs typeface="Georgia"/>
              </a:rPr>
              <a:t>bases</a:t>
            </a:r>
            <a:r>
              <a:rPr sz="1800" spc="70" dirty="0">
                <a:latin typeface="Georgia"/>
                <a:cs typeface="Georgia"/>
              </a:rPr>
              <a:t> </a:t>
            </a:r>
            <a:r>
              <a:rPr sz="1800" spc="-90" dirty="0">
                <a:latin typeface="Georgia"/>
                <a:cs typeface="Georgia"/>
              </a:rPr>
              <a:t>: </a:t>
            </a:r>
            <a:r>
              <a:rPr sz="1800" spc="-85" dirty="0">
                <a:latin typeface="Georgia"/>
                <a:cs typeface="Georgia"/>
              </a:rPr>
              <a:t>A </a:t>
            </a:r>
            <a:r>
              <a:rPr sz="1800" spc="-20" dirty="0">
                <a:latin typeface="Georgia"/>
                <a:cs typeface="Georgia"/>
              </a:rPr>
              <a:t>possibly </a:t>
            </a:r>
            <a:r>
              <a:rPr sz="1800" spc="-25" dirty="0">
                <a:latin typeface="Georgia"/>
                <a:cs typeface="Georgia"/>
              </a:rPr>
              <a:t>empty tuple </a:t>
            </a:r>
            <a:r>
              <a:rPr sz="1800" spc="-40" dirty="0">
                <a:latin typeface="Georgia"/>
                <a:cs typeface="Georgia"/>
              </a:rPr>
              <a:t>containing </a:t>
            </a:r>
            <a:r>
              <a:rPr sz="1800" spc="-25" dirty="0">
                <a:latin typeface="Georgia"/>
                <a:cs typeface="Georgia"/>
              </a:rPr>
              <a:t>the </a:t>
            </a:r>
            <a:r>
              <a:rPr sz="1800" spc="-20" dirty="0">
                <a:latin typeface="Georgia"/>
                <a:cs typeface="Georgia"/>
              </a:rPr>
              <a:t>base </a:t>
            </a:r>
            <a:r>
              <a:rPr sz="1800" spc="-30" dirty="0">
                <a:latin typeface="Georgia"/>
                <a:cs typeface="Georgia"/>
              </a:rPr>
              <a:t>classes, </a:t>
            </a:r>
            <a:r>
              <a:rPr sz="1800" spc="-45" dirty="0">
                <a:latin typeface="Georgia"/>
                <a:cs typeface="Georgia"/>
              </a:rPr>
              <a:t>in </a:t>
            </a:r>
            <a:r>
              <a:rPr sz="1800" spc="-25" dirty="0">
                <a:latin typeface="Georgia"/>
                <a:cs typeface="Georgia"/>
              </a:rPr>
              <a:t>the </a:t>
            </a:r>
            <a:r>
              <a:rPr sz="1800" spc="-15" dirty="0">
                <a:latin typeface="Georgia"/>
                <a:cs typeface="Georgia"/>
              </a:rPr>
              <a:t>order </a:t>
            </a:r>
            <a:r>
              <a:rPr sz="1800" spc="-30" dirty="0">
                <a:latin typeface="Georgia"/>
                <a:cs typeface="Georgia"/>
              </a:rPr>
              <a:t>of</a:t>
            </a:r>
            <a:endParaRPr sz="1800">
              <a:latin typeface="Georgia"/>
              <a:cs typeface="Georgia"/>
            </a:endParaRPr>
          </a:p>
          <a:p>
            <a:pPr marL="355600">
              <a:lnSpc>
                <a:spcPct val="100000"/>
              </a:lnSpc>
            </a:pPr>
            <a:r>
              <a:rPr sz="1800" spc="-20" dirty="0">
                <a:latin typeface="Georgia"/>
                <a:cs typeface="Georgia"/>
              </a:rPr>
              <a:t>their occurrence </a:t>
            </a:r>
            <a:r>
              <a:rPr sz="1800" spc="-45" dirty="0">
                <a:latin typeface="Georgia"/>
                <a:cs typeface="Georgia"/>
              </a:rPr>
              <a:t>in </a:t>
            </a:r>
            <a:r>
              <a:rPr sz="1800" spc="-25" dirty="0">
                <a:latin typeface="Georgia"/>
                <a:cs typeface="Georgia"/>
              </a:rPr>
              <a:t>the </a:t>
            </a:r>
            <a:r>
              <a:rPr sz="1800" spc="-20" dirty="0">
                <a:latin typeface="Georgia"/>
                <a:cs typeface="Georgia"/>
              </a:rPr>
              <a:t>base class</a:t>
            </a:r>
            <a:r>
              <a:rPr sz="1800" spc="-130" dirty="0">
                <a:latin typeface="Georgia"/>
                <a:cs typeface="Georgia"/>
              </a:rPr>
              <a:t> </a:t>
            </a:r>
            <a:r>
              <a:rPr sz="1800" spc="-35" dirty="0">
                <a:latin typeface="Georgia"/>
                <a:cs typeface="Georgia"/>
              </a:rPr>
              <a:t>list.</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5" name="Date Placeholder 4"/>
          <p:cNvSpPr>
            <a:spLocks noGrp="1"/>
          </p:cNvSpPr>
          <p:nvPr>
            <p:ph type="dt" sz="half" idx="10"/>
          </p:nvPr>
        </p:nvSpPr>
        <p:spPr/>
        <p:txBody>
          <a:bodyPr/>
          <a:lstStyle/>
          <a:p>
            <a:fld id="{10A88B11-B46A-4647-A678-56A755763F32}"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223</a:t>
            </a:fld>
            <a:endParaRPr lang="en-US"/>
          </a:p>
        </p:txBody>
      </p:sp>
      <p:sp>
        <p:nvSpPr>
          <p:cNvPr id="4" name="object 4"/>
          <p:cNvSpPr txBox="1"/>
          <p:nvPr/>
        </p:nvSpPr>
        <p:spPr>
          <a:xfrm>
            <a:off x="307340" y="965962"/>
            <a:ext cx="4918710" cy="5208905"/>
          </a:xfrm>
          <a:prstGeom prst="rect">
            <a:avLst/>
          </a:prstGeom>
        </p:spPr>
        <p:txBody>
          <a:bodyPr vert="horz" wrap="square" lIns="0" tIns="13335" rIns="0" bIns="0" rtlCol="0">
            <a:spAutoFit/>
          </a:bodyPr>
          <a:lstStyle/>
          <a:p>
            <a:pPr marL="12700">
              <a:lnSpc>
                <a:spcPct val="100000"/>
              </a:lnSpc>
              <a:spcBef>
                <a:spcPts val="105"/>
              </a:spcBef>
            </a:pPr>
            <a:r>
              <a:rPr sz="1700" spc="-20" dirty="0">
                <a:latin typeface="Georgia"/>
                <a:cs typeface="Georgia"/>
              </a:rPr>
              <a:t>class</a:t>
            </a:r>
            <a:r>
              <a:rPr sz="1700" spc="-75" dirty="0">
                <a:latin typeface="Georgia"/>
                <a:cs typeface="Georgia"/>
              </a:rPr>
              <a:t> </a:t>
            </a:r>
            <a:r>
              <a:rPr sz="1700" spc="-45" dirty="0">
                <a:latin typeface="Georgia"/>
                <a:cs typeface="Georgia"/>
              </a:rPr>
              <a:t>Employee:</a:t>
            </a:r>
            <a:endParaRPr sz="1700">
              <a:latin typeface="Georgia"/>
              <a:cs typeface="Georgia"/>
            </a:endParaRPr>
          </a:p>
          <a:p>
            <a:pPr marL="155575" marR="1250950">
              <a:lnSpc>
                <a:spcPct val="100000"/>
              </a:lnSpc>
            </a:pPr>
            <a:r>
              <a:rPr sz="1700" spc="-50" dirty="0">
                <a:latin typeface="Georgia"/>
                <a:cs typeface="Georgia"/>
              </a:rPr>
              <a:t>'Common </a:t>
            </a:r>
            <a:r>
              <a:rPr sz="1700" spc="-15" dirty="0">
                <a:latin typeface="Georgia"/>
                <a:cs typeface="Georgia"/>
              </a:rPr>
              <a:t>base </a:t>
            </a:r>
            <a:r>
              <a:rPr sz="1700" spc="-20" dirty="0">
                <a:latin typeface="Georgia"/>
                <a:cs typeface="Georgia"/>
              </a:rPr>
              <a:t>class </a:t>
            </a:r>
            <a:r>
              <a:rPr sz="1700" spc="-25" dirty="0">
                <a:latin typeface="Georgia"/>
                <a:cs typeface="Georgia"/>
              </a:rPr>
              <a:t>for </a:t>
            </a:r>
            <a:r>
              <a:rPr sz="1700" spc="-30" dirty="0">
                <a:latin typeface="Georgia"/>
                <a:cs typeface="Georgia"/>
              </a:rPr>
              <a:t>all</a:t>
            </a:r>
            <a:r>
              <a:rPr sz="1700" spc="-204" dirty="0">
                <a:latin typeface="Georgia"/>
                <a:cs typeface="Georgia"/>
              </a:rPr>
              <a:t> </a:t>
            </a:r>
            <a:r>
              <a:rPr sz="1700" spc="-15" dirty="0">
                <a:latin typeface="Georgia"/>
                <a:cs typeface="Georgia"/>
              </a:rPr>
              <a:t>employees'  </a:t>
            </a:r>
            <a:r>
              <a:rPr sz="1700" spc="-50" dirty="0">
                <a:latin typeface="Georgia"/>
                <a:cs typeface="Georgia"/>
              </a:rPr>
              <a:t>empCount </a:t>
            </a:r>
            <a:r>
              <a:rPr sz="1700" spc="-150" dirty="0">
                <a:latin typeface="Georgia"/>
                <a:cs typeface="Georgia"/>
              </a:rPr>
              <a:t>=</a:t>
            </a:r>
            <a:r>
              <a:rPr sz="1700" spc="-40" dirty="0">
                <a:latin typeface="Georgia"/>
                <a:cs typeface="Georgia"/>
              </a:rPr>
              <a:t> </a:t>
            </a:r>
            <a:r>
              <a:rPr sz="1700" spc="-100" dirty="0">
                <a:latin typeface="Georgia"/>
                <a:cs typeface="Georgia"/>
              </a:rPr>
              <a:t>0</a:t>
            </a:r>
            <a:endParaRPr sz="1700">
              <a:latin typeface="Georgia"/>
              <a:cs typeface="Georgia"/>
            </a:endParaRPr>
          </a:p>
          <a:p>
            <a:pPr>
              <a:lnSpc>
                <a:spcPct val="100000"/>
              </a:lnSpc>
              <a:spcBef>
                <a:spcPts val="25"/>
              </a:spcBef>
            </a:pPr>
            <a:endParaRPr sz="1750">
              <a:latin typeface="Times New Roman"/>
              <a:cs typeface="Times New Roman"/>
            </a:endParaRPr>
          </a:p>
          <a:p>
            <a:pPr marL="155575">
              <a:lnSpc>
                <a:spcPct val="100000"/>
              </a:lnSpc>
              <a:spcBef>
                <a:spcPts val="5"/>
              </a:spcBef>
            </a:pPr>
            <a:r>
              <a:rPr sz="1700" spc="-20" dirty="0">
                <a:latin typeface="Georgia"/>
                <a:cs typeface="Georgia"/>
              </a:rPr>
              <a:t>def</a:t>
            </a:r>
            <a:r>
              <a:rPr sz="1700" u="sng" spc="-20" dirty="0">
                <a:uFill>
                  <a:solidFill>
                    <a:srgbClr val="000000"/>
                  </a:solidFill>
                </a:uFill>
                <a:latin typeface="Georgia"/>
                <a:cs typeface="Georgia"/>
              </a:rPr>
              <a:t> </a:t>
            </a:r>
            <a:r>
              <a:rPr sz="1700" spc="-40" dirty="0">
                <a:latin typeface="Georgia"/>
                <a:cs typeface="Georgia"/>
              </a:rPr>
              <a:t>init</a:t>
            </a:r>
            <a:r>
              <a:rPr sz="1700" u="sng" spc="-40" dirty="0">
                <a:uFill>
                  <a:solidFill>
                    <a:srgbClr val="000000"/>
                  </a:solidFill>
                </a:uFill>
                <a:latin typeface="Georgia"/>
                <a:cs typeface="Georgia"/>
              </a:rPr>
              <a:t> </a:t>
            </a:r>
            <a:r>
              <a:rPr sz="1700" spc="-30" dirty="0">
                <a:latin typeface="Georgia"/>
                <a:cs typeface="Georgia"/>
              </a:rPr>
              <a:t>(self, </a:t>
            </a:r>
            <a:r>
              <a:rPr sz="1700" spc="-60" dirty="0">
                <a:latin typeface="Georgia"/>
                <a:cs typeface="Georgia"/>
              </a:rPr>
              <a:t>name,</a:t>
            </a:r>
            <a:r>
              <a:rPr sz="1700" spc="-245" dirty="0">
                <a:latin typeface="Georgia"/>
                <a:cs typeface="Georgia"/>
              </a:rPr>
              <a:t> </a:t>
            </a:r>
            <a:r>
              <a:rPr sz="1700" spc="-20" dirty="0">
                <a:latin typeface="Georgia"/>
                <a:cs typeface="Georgia"/>
              </a:rPr>
              <a:t>salary):</a:t>
            </a:r>
            <a:endParaRPr sz="1700">
              <a:latin typeface="Georgia"/>
              <a:cs typeface="Georgia"/>
            </a:endParaRPr>
          </a:p>
          <a:p>
            <a:pPr marL="297180" marR="2251075">
              <a:lnSpc>
                <a:spcPct val="100000"/>
              </a:lnSpc>
            </a:pPr>
            <a:r>
              <a:rPr sz="1700" spc="-40" dirty="0">
                <a:latin typeface="Georgia"/>
                <a:cs typeface="Georgia"/>
              </a:rPr>
              <a:t>self.name </a:t>
            </a:r>
            <a:r>
              <a:rPr sz="1700" spc="-150" dirty="0">
                <a:latin typeface="Georgia"/>
                <a:cs typeface="Georgia"/>
              </a:rPr>
              <a:t>= </a:t>
            </a:r>
            <a:r>
              <a:rPr sz="1700" spc="-45" dirty="0">
                <a:latin typeface="Georgia"/>
                <a:cs typeface="Georgia"/>
              </a:rPr>
              <a:t>name  </a:t>
            </a:r>
            <a:r>
              <a:rPr sz="1700" spc="-20" dirty="0">
                <a:latin typeface="Georgia"/>
                <a:cs typeface="Georgia"/>
              </a:rPr>
              <a:t>self.salary </a:t>
            </a:r>
            <a:r>
              <a:rPr sz="1700" spc="-150" dirty="0">
                <a:latin typeface="Georgia"/>
                <a:cs typeface="Georgia"/>
              </a:rPr>
              <a:t>= </a:t>
            </a:r>
            <a:r>
              <a:rPr sz="1700" spc="-10" dirty="0">
                <a:latin typeface="Georgia"/>
                <a:cs typeface="Georgia"/>
              </a:rPr>
              <a:t>salary  </a:t>
            </a:r>
            <a:r>
              <a:rPr sz="1700" spc="-50" dirty="0">
                <a:latin typeface="Georgia"/>
                <a:cs typeface="Georgia"/>
              </a:rPr>
              <a:t>Employee.empCount </a:t>
            </a:r>
            <a:r>
              <a:rPr sz="1700" spc="-150" dirty="0">
                <a:latin typeface="Georgia"/>
                <a:cs typeface="Georgia"/>
              </a:rPr>
              <a:t>+=</a:t>
            </a:r>
            <a:r>
              <a:rPr sz="1700" spc="-100" dirty="0">
                <a:latin typeface="Georgia"/>
                <a:cs typeface="Georgia"/>
              </a:rPr>
              <a:t> </a:t>
            </a:r>
            <a:r>
              <a:rPr sz="1700" spc="210" dirty="0">
                <a:latin typeface="Georgia"/>
                <a:cs typeface="Georgia"/>
              </a:rPr>
              <a:t>1</a:t>
            </a:r>
            <a:endParaRPr sz="1700">
              <a:latin typeface="Georgia"/>
              <a:cs typeface="Georgia"/>
            </a:endParaRPr>
          </a:p>
          <a:p>
            <a:pPr>
              <a:lnSpc>
                <a:spcPct val="100000"/>
              </a:lnSpc>
              <a:spcBef>
                <a:spcPts val="25"/>
              </a:spcBef>
            </a:pPr>
            <a:endParaRPr sz="1750">
              <a:latin typeface="Times New Roman"/>
              <a:cs typeface="Times New Roman"/>
            </a:endParaRPr>
          </a:p>
          <a:p>
            <a:pPr marL="155575">
              <a:lnSpc>
                <a:spcPct val="100000"/>
              </a:lnSpc>
            </a:pPr>
            <a:r>
              <a:rPr sz="1700" spc="-20" dirty="0">
                <a:latin typeface="Georgia"/>
                <a:cs typeface="Georgia"/>
              </a:rPr>
              <a:t>def</a:t>
            </a:r>
            <a:r>
              <a:rPr sz="1700" spc="-60" dirty="0">
                <a:latin typeface="Georgia"/>
                <a:cs typeface="Georgia"/>
              </a:rPr>
              <a:t> </a:t>
            </a:r>
            <a:r>
              <a:rPr sz="1700" spc="-30" dirty="0">
                <a:latin typeface="Georgia"/>
                <a:cs typeface="Georgia"/>
              </a:rPr>
              <a:t>displayCount(self):</a:t>
            </a:r>
            <a:endParaRPr sz="1700">
              <a:latin typeface="Georgia"/>
              <a:cs typeface="Georgia"/>
            </a:endParaRPr>
          </a:p>
          <a:p>
            <a:pPr marL="250190">
              <a:lnSpc>
                <a:spcPct val="100000"/>
              </a:lnSpc>
              <a:spcBef>
                <a:spcPts val="5"/>
              </a:spcBef>
            </a:pPr>
            <a:r>
              <a:rPr sz="1700" spc="-25" dirty="0">
                <a:latin typeface="Georgia"/>
                <a:cs typeface="Georgia"/>
              </a:rPr>
              <a:t>print </a:t>
            </a:r>
            <a:r>
              <a:rPr sz="1700" spc="-55" dirty="0">
                <a:latin typeface="Georgia"/>
                <a:cs typeface="Georgia"/>
              </a:rPr>
              <a:t>"Total </a:t>
            </a:r>
            <a:r>
              <a:rPr sz="1700" spc="-40" dirty="0">
                <a:latin typeface="Georgia"/>
                <a:cs typeface="Georgia"/>
              </a:rPr>
              <a:t>Employee </a:t>
            </a:r>
            <a:r>
              <a:rPr sz="1700" spc="20" dirty="0">
                <a:latin typeface="Georgia"/>
                <a:cs typeface="Georgia"/>
              </a:rPr>
              <a:t>%d" </a:t>
            </a:r>
            <a:r>
              <a:rPr sz="1700" spc="125" dirty="0">
                <a:latin typeface="Georgia"/>
                <a:cs typeface="Georgia"/>
              </a:rPr>
              <a:t>%</a:t>
            </a:r>
            <a:r>
              <a:rPr sz="1700" spc="-155" dirty="0">
                <a:latin typeface="Georgia"/>
                <a:cs typeface="Georgia"/>
              </a:rPr>
              <a:t> </a:t>
            </a:r>
            <a:r>
              <a:rPr sz="1700" spc="-50" dirty="0">
                <a:latin typeface="Georgia"/>
                <a:cs typeface="Georgia"/>
              </a:rPr>
              <a:t>Employee.empCount</a:t>
            </a:r>
            <a:endParaRPr sz="1700">
              <a:latin typeface="Georgia"/>
              <a:cs typeface="Georgia"/>
            </a:endParaRPr>
          </a:p>
          <a:p>
            <a:pPr>
              <a:lnSpc>
                <a:spcPct val="100000"/>
              </a:lnSpc>
              <a:spcBef>
                <a:spcPts val="25"/>
              </a:spcBef>
            </a:pPr>
            <a:endParaRPr sz="1750">
              <a:latin typeface="Times New Roman"/>
              <a:cs typeface="Times New Roman"/>
            </a:endParaRPr>
          </a:p>
          <a:p>
            <a:pPr marL="155575">
              <a:lnSpc>
                <a:spcPct val="100000"/>
              </a:lnSpc>
            </a:pPr>
            <a:r>
              <a:rPr sz="1700" spc="-20" dirty="0">
                <a:latin typeface="Georgia"/>
                <a:cs typeface="Georgia"/>
              </a:rPr>
              <a:t>def</a:t>
            </a:r>
            <a:r>
              <a:rPr sz="1700" spc="-60" dirty="0">
                <a:latin typeface="Georgia"/>
                <a:cs typeface="Georgia"/>
              </a:rPr>
              <a:t> </a:t>
            </a:r>
            <a:r>
              <a:rPr sz="1700" spc="-30" dirty="0">
                <a:latin typeface="Georgia"/>
                <a:cs typeface="Georgia"/>
              </a:rPr>
              <a:t>displayEmployee(self):</a:t>
            </a:r>
            <a:endParaRPr sz="1700">
              <a:latin typeface="Georgia"/>
              <a:cs typeface="Georgia"/>
            </a:endParaRPr>
          </a:p>
          <a:p>
            <a:pPr marL="297180">
              <a:lnSpc>
                <a:spcPts val="1939"/>
              </a:lnSpc>
            </a:pPr>
            <a:r>
              <a:rPr sz="1700" spc="-30" dirty="0">
                <a:latin typeface="Georgia"/>
                <a:cs typeface="Georgia"/>
              </a:rPr>
              <a:t>print </a:t>
            </a:r>
            <a:r>
              <a:rPr sz="1700" spc="-60" dirty="0">
                <a:latin typeface="Georgia"/>
                <a:cs typeface="Georgia"/>
              </a:rPr>
              <a:t>"Name </a:t>
            </a:r>
            <a:r>
              <a:rPr sz="1700" spc="-85" dirty="0">
                <a:latin typeface="Georgia"/>
                <a:cs typeface="Georgia"/>
              </a:rPr>
              <a:t>: </a:t>
            </a:r>
            <a:r>
              <a:rPr sz="1700" spc="-75" dirty="0">
                <a:latin typeface="Georgia"/>
                <a:cs typeface="Georgia"/>
              </a:rPr>
              <a:t>", </a:t>
            </a:r>
            <a:r>
              <a:rPr sz="1700" spc="-50" dirty="0">
                <a:latin typeface="Georgia"/>
                <a:cs typeface="Georgia"/>
              </a:rPr>
              <a:t>self.name, </a:t>
            </a:r>
            <a:r>
              <a:rPr sz="1700" spc="-75" dirty="0">
                <a:latin typeface="Georgia"/>
                <a:cs typeface="Georgia"/>
              </a:rPr>
              <a:t>", </a:t>
            </a:r>
            <a:r>
              <a:rPr sz="1700" spc="-40" dirty="0">
                <a:latin typeface="Georgia"/>
                <a:cs typeface="Georgia"/>
              </a:rPr>
              <a:t>Salary: </a:t>
            </a:r>
            <a:r>
              <a:rPr sz="1700" spc="-75" dirty="0">
                <a:latin typeface="Georgia"/>
                <a:cs typeface="Georgia"/>
              </a:rPr>
              <a:t>",</a:t>
            </a:r>
            <a:r>
              <a:rPr sz="1700" spc="75" dirty="0">
                <a:latin typeface="Georgia"/>
                <a:cs typeface="Georgia"/>
              </a:rPr>
              <a:t> </a:t>
            </a:r>
            <a:r>
              <a:rPr sz="1700" spc="-20" dirty="0">
                <a:latin typeface="Georgia"/>
                <a:cs typeface="Georgia"/>
              </a:rPr>
              <a:t>self.salary</a:t>
            </a:r>
            <a:endParaRPr sz="1700">
              <a:latin typeface="Georgia"/>
              <a:cs typeface="Georgia"/>
            </a:endParaRPr>
          </a:p>
          <a:p>
            <a:pPr marL="12700">
              <a:lnSpc>
                <a:spcPts val="2060"/>
              </a:lnSpc>
            </a:pPr>
            <a:r>
              <a:rPr sz="1800" dirty="0">
                <a:latin typeface="Arial"/>
                <a:cs typeface="Arial"/>
              </a:rPr>
              <a:t>.</a:t>
            </a:r>
            <a:endParaRPr sz="1800">
              <a:latin typeface="Arial"/>
              <a:cs typeface="Arial"/>
            </a:endParaRPr>
          </a:p>
          <a:p>
            <a:pPr marL="12700">
              <a:lnSpc>
                <a:spcPct val="100000"/>
              </a:lnSpc>
              <a:spcBef>
                <a:spcPts val="75"/>
              </a:spcBef>
              <a:tabLst>
                <a:tab pos="4085590" algn="l"/>
              </a:tabLst>
            </a:pPr>
            <a:r>
              <a:rPr sz="1700" spc="-30" dirty="0">
                <a:latin typeface="Georgia"/>
                <a:cs typeface="Georgia"/>
              </a:rPr>
              <a:t>print </a:t>
            </a:r>
            <a:r>
              <a:rPr sz="1700" spc="-50" dirty="0">
                <a:latin typeface="Georgia"/>
                <a:cs typeface="Georgia"/>
              </a:rPr>
              <a:t>"Employee.</a:t>
            </a:r>
            <a:r>
              <a:rPr sz="1700" u="sng" spc="-50" dirty="0">
                <a:uFill>
                  <a:solidFill>
                    <a:srgbClr val="000000"/>
                  </a:solidFill>
                </a:uFill>
                <a:latin typeface="Georgia"/>
                <a:cs typeface="Georgia"/>
              </a:rPr>
              <a:t> </a:t>
            </a:r>
            <a:r>
              <a:rPr sz="1700" spc="-25" dirty="0">
                <a:latin typeface="Georgia"/>
                <a:cs typeface="Georgia"/>
              </a:rPr>
              <a:t>doc</a:t>
            </a:r>
            <a:r>
              <a:rPr sz="1700" u="sng" spc="-25" dirty="0">
                <a:uFill>
                  <a:solidFill>
                    <a:srgbClr val="000000"/>
                  </a:solidFill>
                </a:uFill>
                <a:latin typeface="Georgia"/>
                <a:cs typeface="Georgia"/>
              </a:rPr>
              <a:t> </a:t>
            </a:r>
            <a:r>
              <a:rPr sz="1700" spc="-95" dirty="0">
                <a:latin typeface="Georgia"/>
                <a:cs typeface="Georgia"/>
              </a:rPr>
              <a:t>:", </a:t>
            </a:r>
            <a:r>
              <a:rPr sz="1700" spc="-50" dirty="0">
                <a:latin typeface="Georgia"/>
                <a:cs typeface="Georgia"/>
              </a:rPr>
              <a:t>Employee.</a:t>
            </a:r>
            <a:r>
              <a:rPr sz="1700" u="sng" spc="55" dirty="0">
                <a:uFill>
                  <a:solidFill>
                    <a:srgbClr val="000000"/>
                  </a:solidFill>
                </a:uFill>
                <a:latin typeface="Georgia"/>
                <a:cs typeface="Georgia"/>
              </a:rPr>
              <a:t> </a:t>
            </a:r>
            <a:r>
              <a:rPr sz="1700" spc="-25" dirty="0">
                <a:latin typeface="Georgia"/>
                <a:cs typeface="Georgia"/>
              </a:rPr>
              <a:t>doc</a:t>
            </a:r>
            <a:r>
              <a:rPr sz="1700" u="sng" spc="-35" dirty="0">
                <a:uFill>
                  <a:solidFill>
                    <a:srgbClr val="000000"/>
                  </a:solidFill>
                </a:uFill>
                <a:latin typeface="Georgia"/>
                <a:cs typeface="Georgia"/>
              </a:rPr>
              <a:t> </a:t>
            </a:r>
            <a:r>
              <a:rPr sz="1700" u="sng" dirty="0">
                <a:uFill>
                  <a:solidFill>
                    <a:srgbClr val="000000"/>
                  </a:solidFill>
                </a:uFill>
                <a:latin typeface="Georgia"/>
                <a:cs typeface="Georgia"/>
              </a:rPr>
              <a:t>	</a:t>
            </a:r>
            <a:endParaRPr sz="1700">
              <a:latin typeface="Georgia"/>
              <a:cs typeface="Georgia"/>
            </a:endParaRPr>
          </a:p>
          <a:p>
            <a:pPr marL="12700" marR="90805">
              <a:lnSpc>
                <a:spcPct val="100000"/>
              </a:lnSpc>
              <a:spcBef>
                <a:spcPts val="5"/>
              </a:spcBef>
              <a:tabLst>
                <a:tab pos="4123690" algn="l"/>
                <a:tab pos="4446905" algn="l"/>
                <a:tab pos="4819015" algn="l"/>
              </a:tabLst>
            </a:pPr>
            <a:r>
              <a:rPr sz="1700" spc="-25" dirty="0">
                <a:latin typeface="Georgia"/>
                <a:cs typeface="Georgia"/>
              </a:rPr>
              <a:t>print </a:t>
            </a:r>
            <a:r>
              <a:rPr sz="1700" spc="-50" dirty="0">
                <a:latin typeface="Georgia"/>
                <a:cs typeface="Georgia"/>
              </a:rPr>
              <a:t>"Employee.</a:t>
            </a:r>
            <a:r>
              <a:rPr sz="1700" u="sng" spc="-50" dirty="0">
                <a:uFill>
                  <a:solidFill>
                    <a:srgbClr val="000000"/>
                  </a:solidFill>
                </a:uFill>
                <a:latin typeface="Georgia"/>
                <a:cs typeface="Georgia"/>
              </a:rPr>
              <a:t> </a:t>
            </a:r>
            <a:r>
              <a:rPr sz="1700" spc="-45" dirty="0">
                <a:latin typeface="Georgia"/>
                <a:cs typeface="Georgia"/>
              </a:rPr>
              <a:t>name</a:t>
            </a:r>
            <a:r>
              <a:rPr sz="1700" u="sng" spc="320" dirty="0">
                <a:uFill>
                  <a:solidFill>
                    <a:srgbClr val="000000"/>
                  </a:solidFill>
                </a:uFill>
                <a:latin typeface="Georgia"/>
                <a:cs typeface="Georgia"/>
              </a:rPr>
              <a:t> </a:t>
            </a:r>
            <a:r>
              <a:rPr sz="1700" spc="-90" dirty="0">
                <a:latin typeface="Georgia"/>
                <a:cs typeface="Georgia"/>
              </a:rPr>
              <a:t>:",</a:t>
            </a:r>
            <a:r>
              <a:rPr sz="1700" spc="-135" dirty="0">
                <a:latin typeface="Georgia"/>
                <a:cs typeface="Georgia"/>
              </a:rPr>
              <a:t> </a:t>
            </a:r>
            <a:r>
              <a:rPr sz="1700" spc="-50" dirty="0">
                <a:latin typeface="Georgia"/>
                <a:cs typeface="Georgia"/>
              </a:rPr>
              <a:t>Employee.</a:t>
            </a:r>
            <a:r>
              <a:rPr sz="1700" u="sng" spc="130" dirty="0">
                <a:uFill>
                  <a:solidFill>
                    <a:srgbClr val="000000"/>
                  </a:solidFill>
                </a:uFill>
                <a:latin typeface="Georgia"/>
                <a:cs typeface="Georgia"/>
              </a:rPr>
              <a:t> </a:t>
            </a:r>
            <a:r>
              <a:rPr sz="1700" spc="-50" dirty="0">
                <a:latin typeface="Georgia"/>
                <a:cs typeface="Georgia"/>
              </a:rPr>
              <a:t>name </a:t>
            </a:r>
            <a:r>
              <a:rPr sz="1700" u="sng" spc="-35" dirty="0">
                <a:uFill>
                  <a:solidFill>
                    <a:srgbClr val="000000"/>
                  </a:solidFill>
                </a:uFill>
                <a:latin typeface="Georgia"/>
                <a:cs typeface="Georgia"/>
              </a:rPr>
              <a:t> </a:t>
            </a:r>
            <a:r>
              <a:rPr sz="1700" u="sng" dirty="0">
                <a:uFill>
                  <a:solidFill>
                    <a:srgbClr val="000000"/>
                  </a:solidFill>
                </a:uFill>
                <a:latin typeface="Georgia"/>
                <a:cs typeface="Georgia"/>
              </a:rPr>
              <a:t>	</a:t>
            </a:r>
            <a:r>
              <a:rPr sz="1700" dirty="0">
                <a:latin typeface="Georgia"/>
                <a:cs typeface="Georgia"/>
              </a:rPr>
              <a:t> </a:t>
            </a:r>
            <a:r>
              <a:rPr sz="1700" spc="-30" dirty="0">
                <a:latin typeface="Georgia"/>
                <a:cs typeface="Georgia"/>
              </a:rPr>
              <a:t>print </a:t>
            </a:r>
            <a:r>
              <a:rPr sz="1700" spc="-50" dirty="0">
                <a:latin typeface="Georgia"/>
                <a:cs typeface="Georgia"/>
              </a:rPr>
              <a:t>"Employee.</a:t>
            </a:r>
            <a:r>
              <a:rPr sz="1700" u="sng" spc="-50" dirty="0">
                <a:uFill>
                  <a:solidFill>
                    <a:srgbClr val="000000"/>
                  </a:solidFill>
                </a:uFill>
                <a:latin typeface="Georgia"/>
                <a:cs typeface="Georgia"/>
              </a:rPr>
              <a:t> </a:t>
            </a:r>
            <a:r>
              <a:rPr sz="1700" spc="-40" dirty="0">
                <a:latin typeface="Georgia"/>
                <a:cs typeface="Georgia"/>
              </a:rPr>
              <a:t>module</a:t>
            </a:r>
            <a:r>
              <a:rPr sz="1700" u="sng" spc="-40" dirty="0">
                <a:uFill>
                  <a:solidFill>
                    <a:srgbClr val="000000"/>
                  </a:solidFill>
                </a:uFill>
                <a:latin typeface="Georgia"/>
                <a:cs typeface="Georgia"/>
              </a:rPr>
              <a:t> </a:t>
            </a:r>
            <a:r>
              <a:rPr sz="1700" spc="-95" dirty="0">
                <a:latin typeface="Georgia"/>
                <a:cs typeface="Georgia"/>
              </a:rPr>
              <a:t>:",</a:t>
            </a:r>
            <a:r>
              <a:rPr sz="1700" spc="-114" dirty="0">
                <a:latin typeface="Georgia"/>
                <a:cs typeface="Georgia"/>
              </a:rPr>
              <a:t> </a:t>
            </a:r>
            <a:r>
              <a:rPr sz="1700" spc="-50" dirty="0">
                <a:latin typeface="Georgia"/>
                <a:cs typeface="Georgia"/>
              </a:rPr>
              <a:t>Employee.</a:t>
            </a:r>
            <a:r>
              <a:rPr sz="1700" u="sng" spc="140" dirty="0">
                <a:uFill>
                  <a:solidFill>
                    <a:srgbClr val="000000"/>
                  </a:solidFill>
                </a:uFill>
                <a:latin typeface="Georgia"/>
                <a:cs typeface="Georgia"/>
              </a:rPr>
              <a:t> </a:t>
            </a:r>
            <a:r>
              <a:rPr sz="1700" spc="-35" dirty="0">
                <a:latin typeface="Georgia"/>
                <a:cs typeface="Georgia"/>
              </a:rPr>
              <a:t>module </a:t>
            </a:r>
            <a:r>
              <a:rPr sz="1700" u="sng" spc="-35" dirty="0">
                <a:uFill>
                  <a:solidFill>
                    <a:srgbClr val="000000"/>
                  </a:solidFill>
                </a:uFill>
                <a:latin typeface="Georgia"/>
                <a:cs typeface="Georgia"/>
              </a:rPr>
              <a:t> </a:t>
            </a:r>
            <a:r>
              <a:rPr sz="1700" u="sng" dirty="0">
                <a:uFill>
                  <a:solidFill>
                    <a:srgbClr val="000000"/>
                  </a:solidFill>
                </a:uFill>
                <a:latin typeface="Georgia"/>
                <a:cs typeface="Georgia"/>
              </a:rPr>
              <a:t>	</a:t>
            </a:r>
            <a:r>
              <a:rPr sz="1700" dirty="0">
                <a:latin typeface="Georgia"/>
                <a:cs typeface="Georgia"/>
              </a:rPr>
              <a:t> </a:t>
            </a:r>
            <a:r>
              <a:rPr sz="1700" spc="-30" dirty="0">
                <a:latin typeface="Georgia"/>
                <a:cs typeface="Georgia"/>
              </a:rPr>
              <a:t>print </a:t>
            </a:r>
            <a:r>
              <a:rPr sz="1700" spc="-50" dirty="0">
                <a:latin typeface="Georgia"/>
                <a:cs typeface="Georgia"/>
              </a:rPr>
              <a:t>"Employee.</a:t>
            </a:r>
            <a:r>
              <a:rPr sz="1700" u="sng" spc="-50" dirty="0">
                <a:uFill>
                  <a:solidFill>
                    <a:srgbClr val="000000"/>
                  </a:solidFill>
                </a:uFill>
                <a:latin typeface="Georgia"/>
                <a:cs typeface="Georgia"/>
              </a:rPr>
              <a:t> </a:t>
            </a:r>
            <a:r>
              <a:rPr sz="1700" spc="-15" dirty="0">
                <a:latin typeface="Georgia"/>
                <a:cs typeface="Georgia"/>
              </a:rPr>
              <a:t>bases</a:t>
            </a:r>
            <a:r>
              <a:rPr sz="1700" u="sng" spc="-15" dirty="0">
                <a:uFill>
                  <a:solidFill>
                    <a:srgbClr val="000000"/>
                  </a:solidFill>
                </a:uFill>
                <a:latin typeface="Georgia"/>
                <a:cs typeface="Georgia"/>
              </a:rPr>
              <a:t> </a:t>
            </a:r>
            <a:r>
              <a:rPr sz="1700" spc="-95" dirty="0">
                <a:latin typeface="Georgia"/>
                <a:cs typeface="Georgia"/>
              </a:rPr>
              <a:t>:",</a:t>
            </a:r>
            <a:r>
              <a:rPr sz="1700" spc="-195" dirty="0">
                <a:latin typeface="Georgia"/>
                <a:cs typeface="Georgia"/>
              </a:rPr>
              <a:t> </a:t>
            </a:r>
            <a:r>
              <a:rPr sz="1700" spc="-50" dirty="0">
                <a:latin typeface="Georgia"/>
                <a:cs typeface="Georgia"/>
              </a:rPr>
              <a:t>Employee.</a:t>
            </a:r>
            <a:r>
              <a:rPr sz="1700" u="sng" spc="140" dirty="0">
                <a:uFill>
                  <a:solidFill>
                    <a:srgbClr val="000000"/>
                  </a:solidFill>
                </a:uFill>
                <a:latin typeface="Georgia"/>
                <a:cs typeface="Georgia"/>
              </a:rPr>
              <a:t> </a:t>
            </a:r>
            <a:r>
              <a:rPr sz="1700" spc="-20" dirty="0">
                <a:latin typeface="Georgia"/>
                <a:cs typeface="Georgia"/>
              </a:rPr>
              <a:t>bases </a:t>
            </a:r>
            <a:r>
              <a:rPr sz="1700" u="sng" spc="-35" dirty="0">
                <a:uFill>
                  <a:solidFill>
                    <a:srgbClr val="000000"/>
                  </a:solidFill>
                </a:uFill>
                <a:latin typeface="Georgia"/>
                <a:cs typeface="Georgia"/>
              </a:rPr>
              <a:t> </a:t>
            </a:r>
            <a:r>
              <a:rPr sz="1700" u="sng" dirty="0">
                <a:uFill>
                  <a:solidFill>
                    <a:srgbClr val="000000"/>
                  </a:solidFill>
                </a:uFill>
                <a:latin typeface="Georgia"/>
                <a:cs typeface="Georgia"/>
              </a:rPr>
              <a:t>	</a:t>
            </a:r>
            <a:r>
              <a:rPr sz="1700" u="sng" spc="-390" dirty="0">
                <a:uFill>
                  <a:solidFill>
                    <a:srgbClr val="000000"/>
                  </a:solidFill>
                </a:uFill>
                <a:latin typeface="Georgia"/>
                <a:cs typeface="Georgia"/>
              </a:rPr>
              <a:t> </a:t>
            </a:r>
            <a:r>
              <a:rPr sz="1700" dirty="0">
                <a:latin typeface="Georgia"/>
                <a:cs typeface="Georgia"/>
              </a:rPr>
              <a:t> </a:t>
            </a:r>
            <a:r>
              <a:rPr sz="1700" spc="-30" dirty="0">
                <a:latin typeface="Georgia"/>
                <a:cs typeface="Georgia"/>
              </a:rPr>
              <a:t>print </a:t>
            </a:r>
            <a:r>
              <a:rPr sz="1700" spc="-50" dirty="0">
                <a:latin typeface="Georgia"/>
                <a:cs typeface="Georgia"/>
              </a:rPr>
              <a:t>"Employee.</a:t>
            </a:r>
            <a:r>
              <a:rPr sz="1700" u="sng" spc="-50" dirty="0">
                <a:uFill>
                  <a:solidFill>
                    <a:srgbClr val="000000"/>
                  </a:solidFill>
                </a:uFill>
                <a:latin typeface="Georgia"/>
                <a:cs typeface="Georgia"/>
              </a:rPr>
              <a:t> </a:t>
            </a:r>
            <a:r>
              <a:rPr sz="1700" spc="-30" dirty="0">
                <a:latin typeface="Georgia"/>
                <a:cs typeface="Georgia"/>
              </a:rPr>
              <a:t>dict</a:t>
            </a:r>
            <a:r>
              <a:rPr sz="1700" u="sng" spc="-30" dirty="0">
                <a:uFill>
                  <a:solidFill>
                    <a:srgbClr val="000000"/>
                  </a:solidFill>
                </a:uFill>
                <a:latin typeface="Georgia"/>
                <a:cs typeface="Georgia"/>
              </a:rPr>
              <a:t> </a:t>
            </a:r>
            <a:r>
              <a:rPr sz="1700" spc="-95" dirty="0">
                <a:latin typeface="Georgia"/>
                <a:cs typeface="Georgia"/>
              </a:rPr>
              <a:t>:", </a:t>
            </a:r>
            <a:r>
              <a:rPr sz="1700" spc="-50" dirty="0">
                <a:latin typeface="Georgia"/>
                <a:cs typeface="Georgia"/>
              </a:rPr>
              <a:t>Employee.</a:t>
            </a:r>
            <a:r>
              <a:rPr sz="1700" u="sng" spc="95" dirty="0">
                <a:uFill>
                  <a:solidFill>
                    <a:srgbClr val="000000"/>
                  </a:solidFill>
                </a:uFill>
                <a:latin typeface="Georgia"/>
                <a:cs typeface="Georgia"/>
              </a:rPr>
              <a:t> </a:t>
            </a:r>
            <a:r>
              <a:rPr sz="1700" spc="-25" dirty="0">
                <a:latin typeface="Georgia"/>
                <a:cs typeface="Georgia"/>
              </a:rPr>
              <a:t>dict</a:t>
            </a:r>
            <a:r>
              <a:rPr sz="1700" u="sng" spc="-35" dirty="0">
                <a:uFill>
                  <a:solidFill>
                    <a:srgbClr val="000000"/>
                  </a:solidFill>
                </a:uFill>
                <a:latin typeface="Georgia"/>
                <a:cs typeface="Georgia"/>
              </a:rPr>
              <a:t> </a:t>
            </a:r>
            <a:r>
              <a:rPr sz="1700" u="sng" dirty="0">
                <a:uFill>
                  <a:solidFill>
                    <a:srgbClr val="000000"/>
                  </a:solidFill>
                </a:uFill>
                <a:latin typeface="Georgia"/>
                <a:cs typeface="Georgia"/>
              </a:rPr>
              <a:t>	</a:t>
            </a:r>
            <a:endParaRPr sz="17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6" name="Date Placeholder 5"/>
          <p:cNvSpPr>
            <a:spLocks noGrp="1"/>
          </p:cNvSpPr>
          <p:nvPr>
            <p:ph type="dt" sz="half" idx="10"/>
          </p:nvPr>
        </p:nvSpPr>
        <p:spPr/>
        <p:txBody>
          <a:bodyPr/>
          <a:lstStyle/>
          <a:p>
            <a:fld id="{D966604E-B885-4E1E-A640-189B774B0ECC}"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224</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64007" y="1087882"/>
            <a:ext cx="8267700" cy="2726690"/>
          </a:xfrm>
          <a:prstGeom prst="rect">
            <a:avLst/>
          </a:prstGeom>
        </p:spPr>
        <p:txBody>
          <a:bodyPr vert="horz" wrap="square" lIns="0" tIns="12700" rIns="0" bIns="0" rtlCol="0">
            <a:spAutoFit/>
          </a:bodyPr>
          <a:lstStyle/>
          <a:p>
            <a:pPr marL="12700">
              <a:lnSpc>
                <a:spcPct val="100000"/>
              </a:lnSpc>
              <a:spcBef>
                <a:spcPts val="100"/>
              </a:spcBef>
            </a:pPr>
            <a:r>
              <a:rPr sz="1800" b="1" spc="-114" dirty="0">
                <a:latin typeface="Georgia"/>
                <a:cs typeface="Georgia"/>
              </a:rPr>
              <a:t>Destroying Objects </a:t>
            </a:r>
            <a:r>
              <a:rPr sz="1800" b="1" spc="-130" dirty="0">
                <a:latin typeface="Georgia"/>
                <a:cs typeface="Georgia"/>
              </a:rPr>
              <a:t>(Garbage</a:t>
            </a:r>
            <a:r>
              <a:rPr sz="1800" b="1" spc="20" dirty="0">
                <a:latin typeface="Georgia"/>
                <a:cs typeface="Georgia"/>
              </a:rPr>
              <a:t> </a:t>
            </a:r>
            <a:r>
              <a:rPr sz="1800" b="1" spc="-114" dirty="0">
                <a:latin typeface="Georgia"/>
                <a:cs typeface="Georgia"/>
              </a:rPr>
              <a:t>Collection</a:t>
            </a:r>
            <a:r>
              <a:rPr sz="1800" b="1" spc="-114" dirty="0">
                <a:latin typeface="Trebuchet MS"/>
                <a:cs typeface="Trebuchet MS"/>
              </a:rPr>
              <a:t>)</a:t>
            </a:r>
            <a:endParaRPr sz="1800">
              <a:latin typeface="Trebuchet MS"/>
              <a:cs typeface="Trebuchet MS"/>
            </a:endParaRPr>
          </a:p>
          <a:p>
            <a:pPr>
              <a:lnSpc>
                <a:spcPct val="100000"/>
              </a:lnSpc>
              <a:spcBef>
                <a:spcPts val="40"/>
              </a:spcBef>
            </a:pPr>
            <a:endParaRPr sz="2300">
              <a:latin typeface="Times New Roman"/>
              <a:cs typeface="Times New Roman"/>
            </a:endParaRPr>
          </a:p>
          <a:p>
            <a:pPr marL="389255" marR="5080" indent="-342900">
              <a:lnSpc>
                <a:spcPct val="100000"/>
              </a:lnSpc>
              <a:buFont typeface="Arial"/>
              <a:buChar char="•"/>
              <a:tabLst>
                <a:tab pos="389255" algn="l"/>
                <a:tab pos="389890" algn="l"/>
              </a:tabLst>
            </a:pPr>
            <a:r>
              <a:rPr sz="1800" spc="-35" dirty="0">
                <a:latin typeface="Georgia"/>
                <a:cs typeface="Georgia"/>
              </a:rPr>
              <a:t>Python </a:t>
            </a:r>
            <a:r>
              <a:rPr sz="1800" spc="-15" dirty="0">
                <a:latin typeface="Georgia"/>
                <a:cs typeface="Georgia"/>
              </a:rPr>
              <a:t>deletes </a:t>
            </a:r>
            <a:r>
              <a:rPr sz="1800" spc="-35" dirty="0">
                <a:latin typeface="Georgia"/>
                <a:cs typeface="Georgia"/>
              </a:rPr>
              <a:t>unneeded </a:t>
            </a:r>
            <a:r>
              <a:rPr sz="1800" spc="-20" dirty="0">
                <a:latin typeface="Georgia"/>
                <a:cs typeface="Georgia"/>
              </a:rPr>
              <a:t>objects </a:t>
            </a:r>
            <a:r>
              <a:rPr sz="1800" spc="-30" dirty="0">
                <a:latin typeface="Georgia"/>
                <a:cs typeface="Georgia"/>
              </a:rPr>
              <a:t>(built-in </a:t>
            </a:r>
            <a:r>
              <a:rPr sz="1800" spc="-10" dirty="0">
                <a:latin typeface="Georgia"/>
                <a:cs typeface="Georgia"/>
              </a:rPr>
              <a:t>types </a:t>
            </a:r>
            <a:r>
              <a:rPr sz="1800" spc="-5" dirty="0">
                <a:latin typeface="Georgia"/>
                <a:cs typeface="Georgia"/>
              </a:rPr>
              <a:t>or </a:t>
            </a:r>
            <a:r>
              <a:rPr sz="1800" spc="-25" dirty="0">
                <a:latin typeface="Georgia"/>
                <a:cs typeface="Georgia"/>
              </a:rPr>
              <a:t>class instances) </a:t>
            </a:r>
            <a:r>
              <a:rPr sz="1800" spc="-35" dirty="0">
                <a:latin typeface="Georgia"/>
                <a:cs typeface="Georgia"/>
              </a:rPr>
              <a:t>automatically  </a:t>
            </a:r>
            <a:r>
              <a:rPr sz="1800" spc="-20" dirty="0">
                <a:latin typeface="Georgia"/>
                <a:cs typeface="Georgia"/>
              </a:rPr>
              <a:t>to </a:t>
            </a:r>
            <a:r>
              <a:rPr sz="1800" spc="-15" dirty="0">
                <a:latin typeface="Georgia"/>
                <a:cs typeface="Georgia"/>
              </a:rPr>
              <a:t>free </a:t>
            </a:r>
            <a:r>
              <a:rPr sz="1800" spc="-25" dirty="0">
                <a:latin typeface="Georgia"/>
                <a:cs typeface="Georgia"/>
              </a:rPr>
              <a:t>the </a:t>
            </a:r>
            <a:r>
              <a:rPr sz="1800" spc="-30" dirty="0">
                <a:latin typeface="Georgia"/>
                <a:cs typeface="Georgia"/>
              </a:rPr>
              <a:t>memory</a:t>
            </a:r>
            <a:r>
              <a:rPr sz="1800" spc="-100" dirty="0">
                <a:latin typeface="Georgia"/>
                <a:cs typeface="Georgia"/>
              </a:rPr>
              <a:t> </a:t>
            </a:r>
            <a:r>
              <a:rPr sz="1800" spc="-35" dirty="0">
                <a:latin typeface="Georgia"/>
                <a:cs typeface="Georgia"/>
              </a:rPr>
              <a:t>space.</a:t>
            </a:r>
            <a:endParaRPr sz="1800">
              <a:latin typeface="Georgia"/>
              <a:cs typeface="Georgia"/>
            </a:endParaRPr>
          </a:p>
          <a:p>
            <a:pPr marL="389255" marR="354330" indent="-342900">
              <a:lnSpc>
                <a:spcPct val="100000"/>
              </a:lnSpc>
              <a:spcBef>
                <a:spcPts val="434"/>
              </a:spcBef>
              <a:buFont typeface="Arial"/>
              <a:buChar char="•"/>
              <a:tabLst>
                <a:tab pos="439420" algn="l"/>
                <a:tab pos="440055" algn="l"/>
              </a:tabLst>
            </a:pPr>
            <a:r>
              <a:rPr sz="1800" spc="-35" dirty="0">
                <a:latin typeface="Georgia"/>
                <a:cs typeface="Georgia"/>
              </a:rPr>
              <a:t>The </a:t>
            </a:r>
            <a:r>
              <a:rPr sz="1800" spc="-15" dirty="0">
                <a:latin typeface="Georgia"/>
                <a:cs typeface="Georgia"/>
              </a:rPr>
              <a:t>process </a:t>
            </a:r>
            <a:r>
              <a:rPr sz="1800" spc="-20" dirty="0">
                <a:latin typeface="Georgia"/>
                <a:cs typeface="Georgia"/>
              </a:rPr>
              <a:t>by </a:t>
            </a:r>
            <a:r>
              <a:rPr sz="1800" spc="-25" dirty="0">
                <a:latin typeface="Georgia"/>
                <a:cs typeface="Georgia"/>
              </a:rPr>
              <a:t>which </a:t>
            </a:r>
            <a:r>
              <a:rPr sz="1800" spc="-35" dirty="0">
                <a:latin typeface="Georgia"/>
                <a:cs typeface="Georgia"/>
              </a:rPr>
              <a:t>Python </a:t>
            </a:r>
            <a:r>
              <a:rPr sz="1800" spc="-20" dirty="0">
                <a:latin typeface="Georgia"/>
                <a:cs typeface="Georgia"/>
              </a:rPr>
              <a:t>periodically </a:t>
            </a:r>
            <a:r>
              <a:rPr sz="1800" spc="-30" dirty="0">
                <a:latin typeface="Georgia"/>
                <a:cs typeface="Georgia"/>
              </a:rPr>
              <a:t>reclaims </a:t>
            </a:r>
            <a:r>
              <a:rPr sz="1800" spc="-25" dirty="0">
                <a:latin typeface="Georgia"/>
                <a:cs typeface="Georgia"/>
              </a:rPr>
              <a:t>blocks </a:t>
            </a:r>
            <a:r>
              <a:rPr sz="1800" spc="-30" dirty="0">
                <a:latin typeface="Georgia"/>
                <a:cs typeface="Georgia"/>
              </a:rPr>
              <a:t>of memory that</a:t>
            </a:r>
            <a:r>
              <a:rPr sz="1800" spc="-195" dirty="0">
                <a:latin typeface="Georgia"/>
                <a:cs typeface="Georgia"/>
              </a:rPr>
              <a:t> </a:t>
            </a:r>
            <a:r>
              <a:rPr sz="1800" spc="-45" dirty="0">
                <a:latin typeface="Georgia"/>
                <a:cs typeface="Georgia"/>
              </a:rPr>
              <a:t>no  </a:t>
            </a:r>
            <a:r>
              <a:rPr sz="1800" spc="-25" dirty="0">
                <a:latin typeface="Georgia"/>
                <a:cs typeface="Georgia"/>
              </a:rPr>
              <a:t>longer </a:t>
            </a:r>
            <a:r>
              <a:rPr sz="1800" spc="-20" dirty="0">
                <a:latin typeface="Georgia"/>
                <a:cs typeface="Georgia"/>
              </a:rPr>
              <a:t>are </a:t>
            </a:r>
            <a:r>
              <a:rPr sz="1800" spc="-45" dirty="0">
                <a:latin typeface="Georgia"/>
                <a:cs typeface="Georgia"/>
              </a:rPr>
              <a:t>in </a:t>
            </a:r>
            <a:r>
              <a:rPr sz="1800" spc="-15" dirty="0">
                <a:latin typeface="Georgia"/>
                <a:cs typeface="Georgia"/>
              </a:rPr>
              <a:t>use </a:t>
            </a:r>
            <a:r>
              <a:rPr sz="1800" spc="-20" dirty="0">
                <a:latin typeface="Georgia"/>
                <a:cs typeface="Georgia"/>
              </a:rPr>
              <a:t>is </a:t>
            </a:r>
            <a:r>
              <a:rPr sz="1800" spc="-25" dirty="0">
                <a:latin typeface="Georgia"/>
                <a:cs typeface="Georgia"/>
              </a:rPr>
              <a:t>termed </a:t>
            </a:r>
            <a:r>
              <a:rPr sz="1800" spc="-50" dirty="0">
                <a:latin typeface="Georgia"/>
                <a:cs typeface="Georgia"/>
              </a:rPr>
              <a:t>Garbage</a:t>
            </a:r>
            <a:r>
              <a:rPr sz="1800" spc="-135" dirty="0">
                <a:latin typeface="Georgia"/>
                <a:cs typeface="Georgia"/>
              </a:rPr>
              <a:t> </a:t>
            </a:r>
            <a:r>
              <a:rPr sz="1800" spc="-45" dirty="0">
                <a:latin typeface="Georgia"/>
                <a:cs typeface="Georgia"/>
              </a:rPr>
              <a:t>Collection.</a:t>
            </a:r>
            <a:endParaRPr sz="1800">
              <a:latin typeface="Georgia"/>
              <a:cs typeface="Georgia"/>
            </a:endParaRPr>
          </a:p>
          <a:p>
            <a:pPr>
              <a:lnSpc>
                <a:spcPct val="100000"/>
              </a:lnSpc>
              <a:spcBef>
                <a:spcPts val="35"/>
              </a:spcBef>
              <a:buFont typeface="Arial"/>
              <a:buChar char="•"/>
            </a:pPr>
            <a:endParaRPr sz="2600">
              <a:latin typeface="Times New Roman"/>
              <a:cs typeface="Times New Roman"/>
            </a:endParaRPr>
          </a:p>
          <a:p>
            <a:pPr marL="389255" indent="-342900">
              <a:lnSpc>
                <a:spcPct val="100000"/>
              </a:lnSpc>
              <a:buFont typeface="Arial"/>
              <a:buChar char="•"/>
              <a:tabLst>
                <a:tab pos="389255" algn="l"/>
                <a:tab pos="389890" algn="l"/>
              </a:tabLst>
            </a:pPr>
            <a:r>
              <a:rPr sz="1800" spc="-90" dirty="0">
                <a:latin typeface="Georgia"/>
                <a:cs typeface="Georgia"/>
              </a:rPr>
              <a:t>A </a:t>
            </a:r>
            <a:r>
              <a:rPr sz="1800" spc="-20" dirty="0">
                <a:latin typeface="Georgia"/>
                <a:cs typeface="Georgia"/>
              </a:rPr>
              <a:t>class </a:t>
            </a:r>
            <a:r>
              <a:rPr sz="1800" spc="-40" dirty="0">
                <a:latin typeface="Georgia"/>
                <a:cs typeface="Georgia"/>
              </a:rPr>
              <a:t>can implement </a:t>
            </a:r>
            <a:r>
              <a:rPr sz="1800" spc="-25" dirty="0">
                <a:latin typeface="Georgia"/>
                <a:cs typeface="Georgia"/>
              </a:rPr>
              <a:t>the special </a:t>
            </a:r>
            <a:r>
              <a:rPr sz="1800" spc="-35" dirty="0">
                <a:latin typeface="Georgia"/>
                <a:cs typeface="Georgia"/>
              </a:rPr>
              <a:t>method </a:t>
            </a:r>
            <a:r>
              <a:rPr sz="1800" spc="-25" dirty="0">
                <a:latin typeface="Georgia"/>
                <a:cs typeface="Georgia"/>
              </a:rPr>
              <a:t>del </a:t>
            </a:r>
            <a:r>
              <a:rPr sz="1800" spc="-35" dirty="0">
                <a:latin typeface="Georgia"/>
                <a:cs typeface="Georgia"/>
              </a:rPr>
              <a:t>(), </a:t>
            </a:r>
            <a:r>
              <a:rPr sz="1800" spc="-25" dirty="0">
                <a:latin typeface="Georgia"/>
                <a:cs typeface="Georgia"/>
              </a:rPr>
              <a:t>called </a:t>
            </a:r>
            <a:r>
              <a:rPr sz="1800" spc="-30" dirty="0">
                <a:latin typeface="Georgia"/>
                <a:cs typeface="Georgia"/>
              </a:rPr>
              <a:t>a </a:t>
            </a:r>
            <a:r>
              <a:rPr sz="1800" spc="-45" dirty="0">
                <a:latin typeface="Georgia"/>
                <a:cs typeface="Georgia"/>
              </a:rPr>
              <a:t>destructor, </a:t>
            </a:r>
            <a:r>
              <a:rPr sz="1800" spc="-30" dirty="0">
                <a:latin typeface="Georgia"/>
                <a:cs typeface="Georgia"/>
              </a:rPr>
              <a:t>that</a:t>
            </a:r>
            <a:r>
              <a:rPr sz="1800" spc="-204" dirty="0">
                <a:latin typeface="Georgia"/>
                <a:cs typeface="Georgia"/>
              </a:rPr>
              <a:t> </a:t>
            </a:r>
            <a:r>
              <a:rPr sz="1800" spc="-20" dirty="0">
                <a:latin typeface="Georgia"/>
                <a:cs typeface="Georgia"/>
              </a:rPr>
              <a:t>is</a:t>
            </a:r>
            <a:endParaRPr sz="1800">
              <a:latin typeface="Georgia"/>
              <a:cs typeface="Georgia"/>
            </a:endParaRPr>
          </a:p>
          <a:p>
            <a:pPr marL="389255">
              <a:lnSpc>
                <a:spcPct val="100000"/>
              </a:lnSpc>
              <a:spcBef>
                <a:spcPts val="5"/>
              </a:spcBef>
            </a:pPr>
            <a:r>
              <a:rPr sz="1800" spc="-35" dirty="0">
                <a:latin typeface="Georgia"/>
                <a:cs typeface="Georgia"/>
              </a:rPr>
              <a:t>invoked </a:t>
            </a:r>
            <a:r>
              <a:rPr sz="1800" spc="-15" dirty="0">
                <a:latin typeface="Georgia"/>
                <a:cs typeface="Georgia"/>
              </a:rPr>
              <a:t>when </a:t>
            </a:r>
            <a:r>
              <a:rPr sz="1800" spc="-25" dirty="0">
                <a:latin typeface="Georgia"/>
                <a:cs typeface="Georgia"/>
              </a:rPr>
              <a:t>the instance </a:t>
            </a:r>
            <a:r>
              <a:rPr sz="1800" spc="-15" dirty="0">
                <a:latin typeface="Georgia"/>
                <a:cs typeface="Georgia"/>
              </a:rPr>
              <a:t>is </a:t>
            </a:r>
            <a:r>
              <a:rPr sz="1800" spc="-30" dirty="0">
                <a:latin typeface="Georgia"/>
                <a:cs typeface="Georgia"/>
              </a:rPr>
              <a:t>about </a:t>
            </a:r>
            <a:r>
              <a:rPr sz="1800" spc="-20" dirty="0">
                <a:latin typeface="Georgia"/>
                <a:cs typeface="Georgia"/>
              </a:rPr>
              <a:t>to </a:t>
            </a:r>
            <a:r>
              <a:rPr sz="1800" spc="-10" dirty="0">
                <a:latin typeface="Georgia"/>
                <a:cs typeface="Georgia"/>
              </a:rPr>
              <a:t>be</a:t>
            </a:r>
            <a:r>
              <a:rPr sz="1800" spc="-215" dirty="0">
                <a:latin typeface="Georgia"/>
                <a:cs typeface="Georgia"/>
              </a:rPr>
              <a:t> </a:t>
            </a:r>
            <a:r>
              <a:rPr sz="1800" spc="-30" dirty="0">
                <a:latin typeface="Georgia"/>
                <a:cs typeface="Georgia"/>
              </a:rPr>
              <a:t>destroyed.</a:t>
            </a:r>
            <a:endParaRPr sz="18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7F85555-AF5B-4518-B060-0AC30AF6D6F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225</a:t>
            </a:fld>
            <a:endParaRPr lang="en-US"/>
          </a:p>
        </p:txBody>
      </p:sp>
      <p:sp>
        <p:nvSpPr>
          <p:cNvPr id="3" name="object 3"/>
          <p:cNvSpPr txBox="1"/>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latin typeface="Georgia"/>
                <a:cs typeface="Georgia"/>
              </a:rPr>
              <a:t>Python </a:t>
            </a:r>
            <a:r>
              <a:rPr sz="2000" b="1" spc="-125" dirty="0">
                <a:latin typeface="Georgia"/>
                <a:cs typeface="Georgia"/>
              </a:rPr>
              <a:t>Object Oriented</a:t>
            </a:r>
            <a:endParaRPr sz="2000">
              <a:latin typeface="Georgia"/>
              <a:cs typeface="Georgia"/>
            </a:endParaRPr>
          </a:p>
        </p:txBody>
      </p:sp>
      <p:sp>
        <p:nvSpPr>
          <p:cNvPr id="4" name="object 4"/>
          <p:cNvSpPr txBox="1"/>
          <p:nvPr/>
        </p:nvSpPr>
        <p:spPr>
          <a:xfrm>
            <a:off x="307340" y="1087882"/>
            <a:ext cx="6720205" cy="5474970"/>
          </a:xfrm>
          <a:prstGeom prst="rect">
            <a:avLst/>
          </a:prstGeom>
        </p:spPr>
        <p:txBody>
          <a:bodyPr vert="horz" wrap="square" lIns="0" tIns="12700" rIns="0" bIns="0" rtlCol="0">
            <a:spAutoFit/>
          </a:bodyPr>
          <a:lstStyle/>
          <a:p>
            <a:pPr marL="168910" algn="just">
              <a:lnSpc>
                <a:spcPct val="100000"/>
              </a:lnSpc>
              <a:spcBef>
                <a:spcPts val="100"/>
              </a:spcBef>
            </a:pPr>
            <a:r>
              <a:rPr sz="1800" b="1" spc="-114" dirty="0">
                <a:latin typeface="Georgia"/>
                <a:cs typeface="Georgia"/>
              </a:rPr>
              <a:t>Destroying Objects </a:t>
            </a:r>
            <a:r>
              <a:rPr sz="1800" b="1" spc="-130" dirty="0">
                <a:latin typeface="Georgia"/>
                <a:cs typeface="Georgia"/>
              </a:rPr>
              <a:t>(Garbage</a:t>
            </a:r>
            <a:r>
              <a:rPr sz="1800" b="1" spc="20" dirty="0">
                <a:latin typeface="Georgia"/>
                <a:cs typeface="Georgia"/>
              </a:rPr>
              <a:t> </a:t>
            </a:r>
            <a:r>
              <a:rPr sz="1800" b="1" spc="-114" dirty="0">
                <a:latin typeface="Georgia"/>
                <a:cs typeface="Georgia"/>
              </a:rPr>
              <a:t>Collection</a:t>
            </a:r>
            <a:r>
              <a:rPr sz="1800" b="1" spc="-114" dirty="0">
                <a:latin typeface="Trebuchet MS"/>
                <a:cs typeface="Trebuchet MS"/>
              </a:rPr>
              <a:t>)</a:t>
            </a:r>
            <a:endParaRPr sz="1800">
              <a:latin typeface="Trebuchet MS"/>
              <a:cs typeface="Trebuchet MS"/>
            </a:endParaRPr>
          </a:p>
          <a:p>
            <a:pPr marL="168910" algn="just">
              <a:lnSpc>
                <a:spcPct val="100000"/>
              </a:lnSpc>
              <a:spcBef>
                <a:spcPts val="1320"/>
              </a:spcBef>
            </a:pPr>
            <a:r>
              <a:rPr sz="1500" b="1" spc="-120" dirty="0">
                <a:latin typeface="Georgia"/>
                <a:cs typeface="Georgia"/>
              </a:rPr>
              <a:t>Example</a:t>
            </a:r>
            <a:endParaRPr sz="1500">
              <a:latin typeface="Georgia"/>
              <a:cs typeface="Georgia"/>
            </a:endParaRPr>
          </a:p>
          <a:p>
            <a:pPr marL="168910" algn="just">
              <a:lnSpc>
                <a:spcPct val="100000"/>
              </a:lnSpc>
              <a:spcBef>
                <a:spcPts val="180"/>
              </a:spcBef>
            </a:pPr>
            <a:r>
              <a:rPr sz="1500" spc="-30" dirty="0">
                <a:latin typeface="Georgia"/>
                <a:cs typeface="Georgia"/>
              </a:rPr>
              <a:t>This</a:t>
            </a:r>
            <a:r>
              <a:rPr sz="1500" u="sng" spc="-30" dirty="0">
                <a:uFill>
                  <a:solidFill>
                    <a:srgbClr val="000000"/>
                  </a:solidFill>
                </a:uFill>
                <a:latin typeface="Georgia"/>
                <a:cs typeface="Georgia"/>
              </a:rPr>
              <a:t> </a:t>
            </a:r>
            <a:r>
              <a:rPr sz="1500" spc="-20" dirty="0">
                <a:latin typeface="Georgia"/>
                <a:cs typeface="Georgia"/>
              </a:rPr>
              <a:t>del</a:t>
            </a:r>
            <a:r>
              <a:rPr sz="1500" u="sng" spc="-20" dirty="0">
                <a:uFill>
                  <a:solidFill>
                    <a:srgbClr val="000000"/>
                  </a:solidFill>
                </a:uFill>
                <a:latin typeface="Georgia"/>
                <a:cs typeface="Georgia"/>
              </a:rPr>
              <a:t>  </a:t>
            </a:r>
            <a:r>
              <a:rPr sz="1500" spc="10" dirty="0">
                <a:latin typeface="Georgia"/>
                <a:cs typeface="Georgia"/>
              </a:rPr>
              <a:t>() </a:t>
            </a:r>
            <a:r>
              <a:rPr sz="1500" spc="-15" dirty="0">
                <a:latin typeface="Georgia"/>
                <a:cs typeface="Georgia"/>
              </a:rPr>
              <a:t>destructor </a:t>
            </a:r>
            <a:r>
              <a:rPr sz="1500" spc="-20" dirty="0">
                <a:latin typeface="Georgia"/>
                <a:cs typeface="Georgia"/>
              </a:rPr>
              <a:t>prints the </a:t>
            </a:r>
            <a:r>
              <a:rPr sz="1500" spc="-25" dirty="0">
                <a:latin typeface="Georgia"/>
                <a:cs typeface="Georgia"/>
              </a:rPr>
              <a:t>instance </a:t>
            </a:r>
            <a:r>
              <a:rPr sz="1500" spc="-40" dirty="0">
                <a:latin typeface="Georgia"/>
                <a:cs typeface="Georgia"/>
              </a:rPr>
              <a:t>name </a:t>
            </a:r>
            <a:r>
              <a:rPr sz="1500" spc="-30" dirty="0">
                <a:latin typeface="Georgia"/>
                <a:cs typeface="Georgia"/>
              </a:rPr>
              <a:t>that </a:t>
            </a:r>
            <a:r>
              <a:rPr sz="1500" spc="-15" dirty="0">
                <a:latin typeface="Georgia"/>
                <a:cs typeface="Georgia"/>
              </a:rPr>
              <a:t>is </a:t>
            </a:r>
            <a:r>
              <a:rPr sz="1500" spc="-25" dirty="0">
                <a:latin typeface="Georgia"/>
                <a:cs typeface="Georgia"/>
              </a:rPr>
              <a:t>about to </a:t>
            </a:r>
            <a:r>
              <a:rPr sz="1500" spc="-10" dirty="0">
                <a:latin typeface="Georgia"/>
                <a:cs typeface="Georgia"/>
              </a:rPr>
              <a:t>be </a:t>
            </a:r>
            <a:r>
              <a:rPr sz="1500" spc="-15" dirty="0">
                <a:latin typeface="Georgia"/>
                <a:cs typeface="Georgia"/>
              </a:rPr>
              <a:t>destroyed</a:t>
            </a:r>
            <a:r>
              <a:rPr sz="1500" spc="160" dirty="0">
                <a:latin typeface="Georgia"/>
                <a:cs typeface="Georgia"/>
              </a:rPr>
              <a:t> </a:t>
            </a:r>
            <a:r>
              <a:rPr sz="1500" spc="-135" dirty="0">
                <a:latin typeface="Georgia"/>
                <a:cs typeface="Georgia"/>
              </a:rPr>
              <a:t>−</a:t>
            </a:r>
            <a:endParaRPr sz="1500">
              <a:latin typeface="Georgia"/>
              <a:cs typeface="Georgia"/>
            </a:endParaRPr>
          </a:p>
          <a:p>
            <a:pPr>
              <a:lnSpc>
                <a:spcPct val="100000"/>
              </a:lnSpc>
              <a:spcBef>
                <a:spcPts val="35"/>
              </a:spcBef>
            </a:pPr>
            <a:endParaRPr sz="1850">
              <a:latin typeface="Times New Roman"/>
              <a:cs typeface="Times New Roman"/>
            </a:endParaRPr>
          </a:p>
          <a:p>
            <a:pPr marL="168910" algn="just">
              <a:lnSpc>
                <a:spcPct val="100000"/>
              </a:lnSpc>
            </a:pPr>
            <a:r>
              <a:rPr sz="1500" spc="-15" dirty="0">
                <a:latin typeface="Georgia"/>
                <a:cs typeface="Georgia"/>
              </a:rPr>
              <a:t>class</a:t>
            </a:r>
            <a:r>
              <a:rPr sz="1500" spc="-30" dirty="0">
                <a:latin typeface="Georgia"/>
                <a:cs typeface="Georgia"/>
              </a:rPr>
              <a:t> </a:t>
            </a:r>
            <a:r>
              <a:rPr sz="1500" spc="-50" dirty="0">
                <a:latin typeface="Georgia"/>
                <a:cs typeface="Georgia"/>
              </a:rPr>
              <a:t>Point:</a:t>
            </a:r>
            <a:endParaRPr sz="1500">
              <a:latin typeface="Georgia"/>
              <a:cs typeface="Georgia"/>
            </a:endParaRPr>
          </a:p>
          <a:p>
            <a:pPr marL="417195" marR="4410710" indent="-125095">
              <a:lnSpc>
                <a:spcPct val="110000"/>
              </a:lnSpc>
            </a:pPr>
            <a:r>
              <a:rPr sz="1500" spc="-25" dirty="0">
                <a:latin typeface="Georgia"/>
                <a:cs typeface="Georgia"/>
              </a:rPr>
              <a:t>def</a:t>
            </a:r>
            <a:r>
              <a:rPr sz="1500" u="sng" spc="-25" dirty="0">
                <a:uFill>
                  <a:solidFill>
                    <a:srgbClr val="000000"/>
                  </a:solidFill>
                </a:uFill>
                <a:latin typeface="Georgia"/>
                <a:cs typeface="Georgia"/>
              </a:rPr>
              <a:t> </a:t>
            </a:r>
            <a:r>
              <a:rPr sz="1500" spc="-20" dirty="0">
                <a:latin typeface="Georgia"/>
                <a:cs typeface="Georgia"/>
              </a:rPr>
              <a:t>init( </a:t>
            </a:r>
            <a:r>
              <a:rPr sz="1500" spc="-30" dirty="0">
                <a:latin typeface="Georgia"/>
                <a:cs typeface="Georgia"/>
              </a:rPr>
              <a:t>self, </a:t>
            </a:r>
            <a:r>
              <a:rPr sz="1500" spc="-95" dirty="0">
                <a:latin typeface="Georgia"/>
                <a:cs typeface="Georgia"/>
              </a:rPr>
              <a:t>x=0, </a:t>
            </a:r>
            <a:r>
              <a:rPr sz="1500" spc="-55" dirty="0">
                <a:latin typeface="Georgia"/>
                <a:cs typeface="Georgia"/>
              </a:rPr>
              <a:t>y=0):  </a:t>
            </a:r>
            <a:r>
              <a:rPr sz="1500" spc="-35" dirty="0">
                <a:latin typeface="Georgia"/>
                <a:cs typeface="Georgia"/>
              </a:rPr>
              <a:t>self.x </a:t>
            </a:r>
            <a:r>
              <a:rPr sz="1500" spc="-135" dirty="0">
                <a:latin typeface="Georgia"/>
                <a:cs typeface="Georgia"/>
              </a:rPr>
              <a:t>=</a:t>
            </a:r>
            <a:r>
              <a:rPr sz="1500" spc="-55" dirty="0">
                <a:latin typeface="Georgia"/>
                <a:cs typeface="Georgia"/>
              </a:rPr>
              <a:t> </a:t>
            </a:r>
            <a:r>
              <a:rPr sz="1500" spc="-35" dirty="0">
                <a:latin typeface="Georgia"/>
                <a:cs typeface="Georgia"/>
              </a:rPr>
              <a:t>x</a:t>
            </a:r>
            <a:endParaRPr sz="1500">
              <a:latin typeface="Georgia"/>
              <a:cs typeface="Georgia"/>
            </a:endParaRPr>
          </a:p>
          <a:p>
            <a:pPr marL="417195">
              <a:lnSpc>
                <a:spcPct val="100000"/>
              </a:lnSpc>
              <a:spcBef>
                <a:spcPts val="180"/>
              </a:spcBef>
            </a:pPr>
            <a:r>
              <a:rPr sz="1500" spc="-25" dirty="0">
                <a:latin typeface="Georgia"/>
                <a:cs typeface="Georgia"/>
              </a:rPr>
              <a:t>self.y </a:t>
            </a:r>
            <a:r>
              <a:rPr sz="1500" spc="-135" dirty="0">
                <a:latin typeface="Georgia"/>
                <a:cs typeface="Georgia"/>
              </a:rPr>
              <a:t>=</a:t>
            </a:r>
            <a:r>
              <a:rPr sz="1500" spc="-150" dirty="0">
                <a:latin typeface="Georgia"/>
                <a:cs typeface="Georgia"/>
              </a:rPr>
              <a:t> </a:t>
            </a:r>
            <a:r>
              <a:rPr sz="1500" spc="15" dirty="0">
                <a:latin typeface="Georgia"/>
                <a:cs typeface="Georgia"/>
              </a:rPr>
              <a:t>y</a:t>
            </a:r>
            <a:endParaRPr sz="1500">
              <a:latin typeface="Georgia"/>
              <a:cs typeface="Georgia"/>
            </a:endParaRPr>
          </a:p>
          <a:p>
            <a:pPr marL="292735">
              <a:lnSpc>
                <a:spcPct val="100000"/>
              </a:lnSpc>
              <a:spcBef>
                <a:spcPts val="180"/>
              </a:spcBef>
            </a:pPr>
            <a:r>
              <a:rPr sz="1500" spc="-25" dirty="0">
                <a:latin typeface="Georgia"/>
                <a:cs typeface="Georgia"/>
              </a:rPr>
              <a:t>def</a:t>
            </a:r>
            <a:r>
              <a:rPr sz="1500" u="sng" spc="-25" dirty="0">
                <a:uFill>
                  <a:solidFill>
                    <a:srgbClr val="000000"/>
                  </a:solidFill>
                </a:uFill>
                <a:latin typeface="Georgia"/>
                <a:cs typeface="Georgia"/>
              </a:rPr>
              <a:t> </a:t>
            </a:r>
            <a:r>
              <a:rPr sz="1500" spc="-20" dirty="0">
                <a:latin typeface="Georgia"/>
                <a:cs typeface="Georgia"/>
              </a:rPr>
              <a:t>del</a:t>
            </a:r>
            <a:r>
              <a:rPr sz="1500" u="sng" spc="145" dirty="0">
                <a:uFill>
                  <a:solidFill>
                    <a:srgbClr val="000000"/>
                  </a:solidFill>
                </a:uFill>
                <a:latin typeface="Georgia"/>
                <a:cs typeface="Georgia"/>
              </a:rPr>
              <a:t> </a:t>
            </a:r>
            <a:r>
              <a:rPr sz="1500" spc="-20" dirty="0">
                <a:latin typeface="Georgia"/>
                <a:cs typeface="Georgia"/>
              </a:rPr>
              <a:t>(self):</a:t>
            </a:r>
            <a:endParaRPr sz="1500">
              <a:latin typeface="Georgia"/>
              <a:cs typeface="Georgia"/>
            </a:endParaRPr>
          </a:p>
          <a:p>
            <a:pPr marL="417195">
              <a:lnSpc>
                <a:spcPct val="100000"/>
              </a:lnSpc>
              <a:spcBef>
                <a:spcPts val="180"/>
              </a:spcBef>
              <a:tabLst>
                <a:tab pos="2698750" algn="l"/>
                <a:tab pos="3329940" algn="l"/>
              </a:tabLst>
            </a:pPr>
            <a:r>
              <a:rPr sz="1500" spc="-65" dirty="0">
                <a:latin typeface="Georgia"/>
                <a:cs typeface="Georgia"/>
              </a:rPr>
              <a:t>class_name </a:t>
            </a:r>
            <a:r>
              <a:rPr sz="1500" spc="-135" dirty="0">
                <a:latin typeface="Georgia"/>
                <a:cs typeface="Georgia"/>
              </a:rPr>
              <a:t>=  </a:t>
            </a:r>
            <a:r>
              <a:rPr sz="1500" spc="-30" dirty="0">
                <a:latin typeface="Georgia"/>
                <a:cs typeface="Georgia"/>
              </a:rPr>
              <a:t>self.</a:t>
            </a:r>
            <a:r>
              <a:rPr sz="1500" u="sng" spc="-30" dirty="0">
                <a:uFill>
                  <a:solidFill>
                    <a:srgbClr val="000000"/>
                  </a:solidFill>
                </a:uFill>
                <a:latin typeface="Georgia"/>
                <a:cs typeface="Georgia"/>
              </a:rPr>
              <a:t>  </a:t>
            </a:r>
            <a:r>
              <a:rPr sz="1500" u="sng" spc="-5" dirty="0">
                <a:uFill>
                  <a:solidFill>
                    <a:srgbClr val="000000"/>
                  </a:solidFill>
                </a:uFill>
                <a:latin typeface="Georgia"/>
                <a:cs typeface="Georgia"/>
              </a:rPr>
              <a:t> </a:t>
            </a:r>
            <a:r>
              <a:rPr sz="1500" spc="-15" dirty="0">
                <a:latin typeface="Georgia"/>
                <a:cs typeface="Georgia"/>
              </a:rPr>
              <a:t>class</a:t>
            </a:r>
            <a:r>
              <a:rPr sz="1500" u="sng" spc="-15" dirty="0">
                <a:uFill>
                  <a:solidFill>
                    <a:srgbClr val="000000"/>
                  </a:solidFill>
                </a:uFill>
                <a:latin typeface="Georgia"/>
                <a:cs typeface="Georgia"/>
              </a:rPr>
              <a:t>  </a:t>
            </a:r>
            <a:r>
              <a:rPr sz="1500" u="sng" spc="65" dirty="0">
                <a:uFill>
                  <a:solidFill>
                    <a:srgbClr val="000000"/>
                  </a:solidFill>
                </a:uFill>
                <a:latin typeface="Georgia"/>
                <a:cs typeface="Georgia"/>
              </a:rPr>
              <a:t> </a:t>
            </a:r>
            <a:r>
              <a:rPr sz="1500" u="sng" spc="-100" dirty="0">
                <a:uFill>
                  <a:solidFill>
                    <a:srgbClr val="000000"/>
                  </a:solidFill>
                </a:uFill>
                <a:latin typeface="Georgia"/>
                <a:cs typeface="Georgia"/>
              </a:rPr>
              <a:t>.	</a:t>
            </a:r>
            <a:r>
              <a:rPr sz="1500" spc="-40" dirty="0">
                <a:latin typeface="Georgia"/>
                <a:cs typeface="Georgia"/>
              </a:rPr>
              <a:t>name</a:t>
            </a:r>
            <a:r>
              <a:rPr sz="1500" u="sng" spc="-75" dirty="0">
                <a:uFill>
                  <a:solidFill>
                    <a:srgbClr val="000000"/>
                  </a:solidFill>
                </a:uFill>
                <a:latin typeface="Georgia"/>
                <a:cs typeface="Georgia"/>
              </a:rPr>
              <a:t> </a:t>
            </a:r>
            <a:r>
              <a:rPr sz="1500" u="sng" spc="-40" dirty="0">
                <a:uFill>
                  <a:solidFill>
                    <a:srgbClr val="000000"/>
                  </a:solidFill>
                </a:uFill>
                <a:latin typeface="Georgia"/>
                <a:cs typeface="Georgia"/>
              </a:rPr>
              <a:t>	</a:t>
            </a:r>
            <a:endParaRPr sz="1500">
              <a:latin typeface="Georgia"/>
              <a:cs typeface="Georgia"/>
            </a:endParaRPr>
          </a:p>
          <a:p>
            <a:pPr marL="417195">
              <a:lnSpc>
                <a:spcPct val="100000"/>
              </a:lnSpc>
              <a:spcBef>
                <a:spcPts val="180"/>
              </a:spcBef>
            </a:pPr>
            <a:r>
              <a:rPr sz="1500" spc="-20" dirty="0">
                <a:latin typeface="Georgia"/>
                <a:cs typeface="Georgia"/>
              </a:rPr>
              <a:t>print </a:t>
            </a:r>
            <a:r>
              <a:rPr sz="1500" spc="-60" dirty="0">
                <a:latin typeface="Georgia"/>
                <a:cs typeface="Georgia"/>
              </a:rPr>
              <a:t>(class_name,</a:t>
            </a:r>
            <a:r>
              <a:rPr sz="1500" spc="-55" dirty="0">
                <a:latin typeface="Georgia"/>
                <a:cs typeface="Georgia"/>
              </a:rPr>
              <a:t> </a:t>
            </a:r>
            <a:r>
              <a:rPr sz="1500" spc="-20" dirty="0">
                <a:latin typeface="Georgia"/>
                <a:cs typeface="Georgia"/>
              </a:rPr>
              <a:t>"destroyed")</a:t>
            </a:r>
            <a:endParaRPr sz="1500">
              <a:latin typeface="Georgia"/>
              <a:cs typeface="Georgia"/>
            </a:endParaRPr>
          </a:p>
          <a:p>
            <a:pPr>
              <a:lnSpc>
                <a:spcPct val="100000"/>
              </a:lnSpc>
              <a:spcBef>
                <a:spcPts val="35"/>
              </a:spcBef>
            </a:pPr>
            <a:endParaRPr sz="1850">
              <a:latin typeface="Times New Roman"/>
              <a:cs typeface="Times New Roman"/>
            </a:endParaRPr>
          </a:p>
          <a:p>
            <a:pPr marL="168910" algn="just">
              <a:lnSpc>
                <a:spcPts val="1739"/>
              </a:lnSpc>
            </a:pPr>
            <a:r>
              <a:rPr sz="1500" spc="45" dirty="0">
                <a:latin typeface="Georgia"/>
                <a:cs typeface="Georgia"/>
              </a:rPr>
              <a:t>pt1 </a:t>
            </a:r>
            <a:r>
              <a:rPr sz="1500" spc="-135" dirty="0">
                <a:latin typeface="Georgia"/>
                <a:cs typeface="Georgia"/>
              </a:rPr>
              <a:t>= </a:t>
            </a:r>
            <a:r>
              <a:rPr sz="1500" spc="-30" dirty="0">
                <a:latin typeface="Georgia"/>
                <a:cs typeface="Georgia"/>
              </a:rPr>
              <a:t>Point()</a:t>
            </a:r>
            <a:endParaRPr sz="1500">
              <a:latin typeface="Georgia"/>
              <a:cs typeface="Georgia"/>
            </a:endParaRPr>
          </a:p>
          <a:p>
            <a:pPr marL="168910" marR="5803265" indent="-156845">
              <a:lnSpc>
                <a:spcPts val="1980"/>
              </a:lnSpc>
              <a:spcBef>
                <a:spcPts val="155"/>
              </a:spcBef>
            </a:pPr>
            <a:r>
              <a:rPr sz="2700" baseline="-13888" dirty="0">
                <a:latin typeface="Arial"/>
                <a:cs typeface="Arial"/>
              </a:rPr>
              <a:t>. </a:t>
            </a:r>
            <a:r>
              <a:rPr sz="1500" spc="-20" dirty="0">
                <a:latin typeface="Georgia"/>
                <a:cs typeface="Georgia"/>
              </a:rPr>
              <a:t>pt2 </a:t>
            </a:r>
            <a:r>
              <a:rPr sz="1500" spc="-135" dirty="0">
                <a:latin typeface="Georgia"/>
                <a:cs typeface="Georgia"/>
              </a:rPr>
              <a:t>= </a:t>
            </a:r>
            <a:r>
              <a:rPr sz="1500" spc="45" dirty="0">
                <a:latin typeface="Georgia"/>
                <a:cs typeface="Georgia"/>
              </a:rPr>
              <a:t>pt1  </a:t>
            </a:r>
            <a:r>
              <a:rPr sz="1500" spc="-15" dirty="0">
                <a:latin typeface="Georgia"/>
                <a:cs typeface="Georgia"/>
              </a:rPr>
              <a:t>pt3 </a:t>
            </a:r>
            <a:r>
              <a:rPr sz="1500" spc="-135" dirty="0">
                <a:latin typeface="Georgia"/>
                <a:cs typeface="Georgia"/>
              </a:rPr>
              <a:t>=</a:t>
            </a:r>
            <a:r>
              <a:rPr sz="1500" spc="-150" dirty="0">
                <a:latin typeface="Georgia"/>
                <a:cs typeface="Georgia"/>
              </a:rPr>
              <a:t> </a:t>
            </a:r>
            <a:r>
              <a:rPr sz="1500" spc="45" dirty="0">
                <a:latin typeface="Georgia"/>
                <a:cs typeface="Georgia"/>
              </a:rPr>
              <a:t>pt1</a:t>
            </a:r>
            <a:endParaRPr sz="1500">
              <a:latin typeface="Georgia"/>
              <a:cs typeface="Georgia"/>
            </a:endParaRPr>
          </a:p>
          <a:p>
            <a:pPr marL="168910">
              <a:lnSpc>
                <a:spcPct val="100000"/>
              </a:lnSpc>
              <a:spcBef>
                <a:spcPts val="85"/>
              </a:spcBef>
            </a:pPr>
            <a:r>
              <a:rPr sz="1500" spc="-10" dirty="0">
                <a:latin typeface="Georgia"/>
                <a:cs typeface="Georgia"/>
              </a:rPr>
              <a:t>print(id(pt1), </a:t>
            </a:r>
            <a:r>
              <a:rPr sz="1500" spc="-25" dirty="0">
                <a:latin typeface="Georgia"/>
                <a:cs typeface="Georgia"/>
              </a:rPr>
              <a:t>id(pt2), </a:t>
            </a:r>
            <a:r>
              <a:rPr sz="1500" spc="-10" dirty="0">
                <a:latin typeface="Georgia"/>
                <a:cs typeface="Georgia"/>
              </a:rPr>
              <a:t>id(pt3)) </a:t>
            </a:r>
            <a:r>
              <a:rPr sz="1500" spc="-35" dirty="0">
                <a:latin typeface="Georgia"/>
                <a:cs typeface="Georgia"/>
              </a:rPr>
              <a:t># </a:t>
            </a:r>
            <a:r>
              <a:rPr sz="1500" spc="-20" dirty="0">
                <a:latin typeface="Georgia"/>
                <a:cs typeface="Georgia"/>
              </a:rPr>
              <a:t>prints </a:t>
            </a:r>
            <a:r>
              <a:rPr sz="1500" spc="-25" dirty="0">
                <a:latin typeface="Georgia"/>
                <a:cs typeface="Georgia"/>
              </a:rPr>
              <a:t>the ids </a:t>
            </a:r>
            <a:r>
              <a:rPr sz="1500" spc="-30" dirty="0">
                <a:latin typeface="Georgia"/>
                <a:cs typeface="Georgia"/>
              </a:rPr>
              <a:t>of </a:t>
            </a:r>
            <a:r>
              <a:rPr sz="1500" spc="-25" dirty="0">
                <a:latin typeface="Georgia"/>
                <a:cs typeface="Georgia"/>
              </a:rPr>
              <a:t>the</a:t>
            </a:r>
            <a:r>
              <a:rPr sz="1500" spc="-100" dirty="0">
                <a:latin typeface="Georgia"/>
                <a:cs typeface="Georgia"/>
              </a:rPr>
              <a:t> </a:t>
            </a:r>
            <a:r>
              <a:rPr sz="1500" spc="-20" dirty="0">
                <a:latin typeface="Georgia"/>
                <a:cs typeface="Georgia"/>
              </a:rPr>
              <a:t>obejcts</a:t>
            </a:r>
            <a:endParaRPr sz="1500">
              <a:latin typeface="Georgia"/>
              <a:cs typeface="Georgia"/>
            </a:endParaRPr>
          </a:p>
          <a:p>
            <a:pPr marL="168910" marR="5972175" algn="just">
              <a:lnSpc>
                <a:spcPct val="110000"/>
              </a:lnSpc>
            </a:pPr>
            <a:r>
              <a:rPr sz="1500" spc="-20" dirty="0">
                <a:latin typeface="Georgia"/>
                <a:cs typeface="Georgia"/>
              </a:rPr>
              <a:t>del</a:t>
            </a:r>
            <a:r>
              <a:rPr sz="1500" spc="-90" dirty="0">
                <a:latin typeface="Georgia"/>
                <a:cs typeface="Georgia"/>
              </a:rPr>
              <a:t> </a:t>
            </a:r>
            <a:r>
              <a:rPr sz="1500" spc="45" dirty="0">
                <a:latin typeface="Georgia"/>
                <a:cs typeface="Georgia"/>
              </a:rPr>
              <a:t>pt1  </a:t>
            </a:r>
            <a:r>
              <a:rPr sz="1500" spc="-20" dirty="0">
                <a:latin typeface="Georgia"/>
                <a:cs typeface="Georgia"/>
              </a:rPr>
              <a:t>del</a:t>
            </a:r>
            <a:r>
              <a:rPr sz="1500" spc="-90" dirty="0">
                <a:latin typeface="Georgia"/>
                <a:cs typeface="Georgia"/>
              </a:rPr>
              <a:t> </a:t>
            </a:r>
            <a:r>
              <a:rPr sz="1500" spc="-20" dirty="0">
                <a:latin typeface="Georgia"/>
                <a:cs typeface="Georgia"/>
              </a:rPr>
              <a:t>pt2  del</a:t>
            </a:r>
            <a:r>
              <a:rPr sz="1500" spc="-95" dirty="0">
                <a:latin typeface="Georgia"/>
                <a:cs typeface="Georgia"/>
              </a:rPr>
              <a:t> </a:t>
            </a:r>
            <a:r>
              <a:rPr sz="1500" spc="-15" dirty="0">
                <a:latin typeface="Georgia"/>
                <a:cs typeface="Georgia"/>
              </a:rPr>
              <a:t>pt3</a:t>
            </a:r>
            <a:endParaRPr sz="1500">
              <a:latin typeface="Georgia"/>
              <a:cs typeface="Georgia"/>
            </a:endParaRPr>
          </a:p>
          <a:p>
            <a:pPr>
              <a:lnSpc>
                <a:spcPct val="100000"/>
              </a:lnSpc>
              <a:spcBef>
                <a:spcPts val="35"/>
              </a:spcBef>
            </a:pPr>
            <a:endParaRPr sz="1850">
              <a:latin typeface="Times New Roman"/>
              <a:cs typeface="Times New Roman"/>
            </a:endParaRPr>
          </a:p>
          <a:p>
            <a:pPr marL="168910" algn="just">
              <a:lnSpc>
                <a:spcPct val="100000"/>
              </a:lnSpc>
            </a:pPr>
            <a:r>
              <a:rPr sz="1500" spc="-20" dirty="0">
                <a:latin typeface="Georgia"/>
                <a:cs typeface="Georgia"/>
              </a:rPr>
              <a:t>print </a:t>
            </a:r>
            <a:r>
              <a:rPr sz="1500" dirty="0">
                <a:latin typeface="Georgia"/>
                <a:cs typeface="Georgia"/>
              </a:rPr>
              <a:t>(id(pt1), </a:t>
            </a:r>
            <a:r>
              <a:rPr sz="1500" spc="-25" dirty="0">
                <a:latin typeface="Georgia"/>
                <a:cs typeface="Georgia"/>
              </a:rPr>
              <a:t>id(pt2), </a:t>
            </a:r>
            <a:r>
              <a:rPr sz="1500" spc="-10" dirty="0">
                <a:latin typeface="Georgia"/>
                <a:cs typeface="Georgia"/>
              </a:rPr>
              <a:t>id(pt3)) </a:t>
            </a:r>
            <a:r>
              <a:rPr sz="1500" spc="-40" dirty="0">
                <a:latin typeface="Georgia"/>
                <a:cs typeface="Georgia"/>
              </a:rPr>
              <a:t># </a:t>
            </a:r>
            <a:r>
              <a:rPr sz="1500" spc="-35" dirty="0">
                <a:latin typeface="Georgia"/>
                <a:cs typeface="Georgia"/>
              </a:rPr>
              <a:t>Generate</a:t>
            </a:r>
            <a:r>
              <a:rPr sz="1500" spc="-165" dirty="0">
                <a:latin typeface="Georgia"/>
                <a:cs typeface="Georgia"/>
              </a:rPr>
              <a:t> </a:t>
            </a:r>
            <a:r>
              <a:rPr sz="1500" spc="-30" dirty="0">
                <a:latin typeface="Georgia"/>
                <a:cs typeface="Georgia"/>
              </a:rPr>
              <a:t>Error</a:t>
            </a:r>
            <a:endParaRPr sz="15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6" name="Date Placeholder 5"/>
          <p:cNvSpPr>
            <a:spLocks noGrp="1"/>
          </p:cNvSpPr>
          <p:nvPr>
            <p:ph type="dt" sz="half" idx="10"/>
          </p:nvPr>
        </p:nvSpPr>
        <p:spPr/>
        <p:txBody>
          <a:bodyPr/>
          <a:lstStyle/>
          <a:p>
            <a:fld id="{FDF47C45-4028-4191-A9AF-830727E47C7A}"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226</a:t>
            </a:fld>
            <a:endParaRPr lang="en-US"/>
          </a:p>
        </p:txBody>
      </p:sp>
      <p:sp>
        <p:nvSpPr>
          <p:cNvPr id="4" name="object 4"/>
          <p:cNvSpPr txBox="1"/>
          <p:nvPr/>
        </p:nvSpPr>
        <p:spPr>
          <a:xfrm>
            <a:off x="307340" y="4569332"/>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
        <p:nvSpPr>
          <p:cNvPr id="5" name="object 5"/>
          <p:cNvSpPr txBox="1"/>
          <p:nvPr/>
        </p:nvSpPr>
        <p:spPr>
          <a:xfrm>
            <a:off x="459740" y="1087882"/>
            <a:ext cx="7964170" cy="1595755"/>
          </a:xfrm>
          <a:prstGeom prst="rect">
            <a:avLst/>
          </a:prstGeom>
        </p:spPr>
        <p:txBody>
          <a:bodyPr vert="horz" wrap="square" lIns="0" tIns="12700" rIns="0" bIns="0" rtlCol="0">
            <a:spAutoFit/>
          </a:bodyPr>
          <a:lstStyle/>
          <a:p>
            <a:pPr marL="16510">
              <a:lnSpc>
                <a:spcPct val="100000"/>
              </a:lnSpc>
              <a:spcBef>
                <a:spcPts val="100"/>
              </a:spcBef>
            </a:pPr>
            <a:r>
              <a:rPr sz="1800" b="1" spc="-130" dirty="0">
                <a:latin typeface="Georgia"/>
                <a:cs typeface="Georgia"/>
              </a:rPr>
              <a:t>Class</a:t>
            </a:r>
            <a:r>
              <a:rPr sz="1800" b="1" spc="-65" dirty="0">
                <a:latin typeface="Georgia"/>
                <a:cs typeface="Georgia"/>
              </a:rPr>
              <a:t> </a:t>
            </a:r>
            <a:r>
              <a:rPr sz="1800" b="1" spc="-114" dirty="0">
                <a:latin typeface="Georgia"/>
                <a:cs typeface="Georgia"/>
              </a:rPr>
              <a:t>Inheritance</a:t>
            </a:r>
            <a:endParaRPr sz="1800">
              <a:latin typeface="Georgia"/>
              <a:cs typeface="Georgia"/>
            </a:endParaRPr>
          </a:p>
          <a:p>
            <a:pPr>
              <a:lnSpc>
                <a:spcPct val="100000"/>
              </a:lnSpc>
              <a:spcBef>
                <a:spcPts val="10"/>
              </a:spcBef>
            </a:pPr>
            <a:endParaRPr sz="2850">
              <a:latin typeface="Times New Roman"/>
              <a:cs typeface="Times New Roman"/>
            </a:endParaRPr>
          </a:p>
          <a:p>
            <a:pPr marL="355600" indent="-342900">
              <a:lnSpc>
                <a:spcPct val="100000"/>
              </a:lnSpc>
              <a:buFont typeface="Arial"/>
              <a:buChar char="•"/>
              <a:tabLst>
                <a:tab pos="354965" algn="l"/>
                <a:tab pos="355600" algn="l"/>
              </a:tabLst>
            </a:pPr>
            <a:r>
              <a:rPr sz="1800" spc="-35" dirty="0">
                <a:latin typeface="Georgia"/>
                <a:cs typeface="Georgia"/>
              </a:rPr>
              <a:t>The child </a:t>
            </a:r>
            <a:r>
              <a:rPr sz="1800" spc="-20" dirty="0">
                <a:latin typeface="Georgia"/>
                <a:cs typeface="Georgia"/>
              </a:rPr>
              <a:t>class </a:t>
            </a:r>
            <a:r>
              <a:rPr sz="1800" spc="-25" dirty="0">
                <a:latin typeface="Georgia"/>
                <a:cs typeface="Georgia"/>
              </a:rPr>
              <a:t>inherits the </a:t>
            </a:r>
            <a:r>
              <a:rPr sz="1800" spc="-20" dirty="0">
                <a:latin typeface="Georgia"/>
                <a:cs typeface="Georgia"/>
              </a:rPr>
              <a:t>attributes </a:t>
            </a:r>
            <a:r>
              <a:rPr sz="1800" spc="-30" dirty="0">
                <a:latin typeface="Georgia"/>
                <a:cs typeface="Georgia"/>
              </a:rPr>
              <a:t>of </a:t>
            </a:r>
            <a:r>
              <a:rPr sz="1800" spc="-15" dirty="0">
                <a:latin typeface="Georgia"/>
                <a:cs typeface="Georgia"/>
              </a:rPr>
              <a:t>its </a:t>
            </a:r>
            <a:r>
              <a:rPr sz="1800" spc="-30" dirty="0">
                <a:latin typeface="Georgia"/>
                <a:cs typeface="Georgia"/>
              </a:rPr>
              <a:t>parent </a:t>
            </a:r>
            <a:r>
              <a:rPr sz="1800" spc="-40" dirty="0">
                <a:latin typeface="Georgia"/>
                <a:cs typeface="Georgia"/>
              </a:rPr>
              <a:t>class, </a:t>
            </a:r>
            <a:r>
              <a:rPr sz="1800" spc="-45" dirty="0">
                <a:latin typeface="Georgia"/>
                <a:cs typeface="Georgia"/>
              </a:rPr>
              <a:t>and </a:t>
            </a:r>
            <a:r>
              <a:rPr sz="1800" spc="-25" dirty="0">
                <a:latin typeface="Georgia"/>
                <a:cs typeface="Georgia"/>
              </a:rPr>
              <a:t>you </a:t>
            </a:r>
            <a:r>
              <a:rPr sz="1800" spc="-40" dirty="0">
                <a:latin typeface="Georgia"/>
                <a:cs typeface="Georgia"/>
              </a:rPr>
              <a:t>can </a:t>
            </a:r>
            <a:r>
              <a:rPr sz="1800" spc="-20" dirty="0">
                <a:latin typeface="Georgia"/>
                <a:cs typeface="Georgia"/>
              </a:rPr>
              <a:t>use</a:t>
            </a:r>
            <a:r>
              <a:rPr sz="1800" spc="-120" dirty="0">
                <a:latin typeface="Georgia"/>
                <a:cs typeface="Georgia"/>
              </a:rPr>
              <a:t> </a:t>
            </a:r>
            <a:r>
              <a:rPr sz="1800" spc="-20" dirty="0">
                <a:latin typeface="Georgia"/>
                <a:cs typeface="Georgia"/>
              </a:rPr>
              <a:t>those</a:t>
            </a:r>
            <a:endParaRPr sz="1800">
              <a:latin typeface="Georgia"/>
              <a:cs typeface="Georgia"/>
            </a:endParaRPr>
          </a:p>
          <a:p>
            <a:pPr marL="355600">
              <a:lnSpc>
                <a:spcPct val="100000"/>
              </a:lnSpc>
            </a:pPr>
            <a:r>
              <a:rPr sz="1800" spc="-20" dirty="0">
                <a:latin typeface="Georgia"/>
                <a:cs typeface="Georgia"/>
              </a:rPr>
              <a:t>attributes as </a:t>
            </a:r>
            <a:r>
              <a:rPr sz="1800" spc="-35" dirty="0">
                <a:latin typeface="Georgia"/>
                <a:cs typeface="Georgia"/>
              </a:rPr>
              <a:t>if </a:t>
            </a:r>
            <a:r>
              <a:rPr sz="1800" spc="-15" dirty="0">
                <a:latin typeface="Georgia"/>
                <a:cs typeface="Georgia"/>
              </a:rPr>
              <a:t>they </a:t>
            </a:r>
            <a:r>
              <a:rPr sz="1800" spc="5" dirty="0">
                <a:latin typeface="Georgia"/>
                <a:cs typeface="Georgia"/>
              </a:rPr>
              <a:t>were </a:t>
            </a:r>
            <a:r>
              <a:rPr sz="1800" spc="-30" dirty="0">
                <a:latin typeface="Georgia"/>
                <a:cs typeface="Georgia"/>
              </a:rPr>
              <a:t>defined </a:t>
            </a:r>
            <a:r>
              <a:rPr sz="1800" spc="-45" dirty="0">
                <a:latin typeface="Georgia"/>
                <a:cs typeface="Georgia"/>
              </a:rPr>
              <a:t>in </a:t>
            </a:r>
            <a:r>
              <a:rPr sz="1800" spc="-25" dirty="0">
                <a:latin typeface="Georgia"/>
                <a:cs typeface="Georgia"/>
              </a:rPr>
              <a:t>the </a:t>
            </a:r>
            <a:r>
              <a:rPr sz="1800" spc="-35" dirty="0">
                <a:latin typeface="Georgia"/>
                <a:cs typeface="Georgia"/>
              </a:rPr>
              <a:t>child</a:t>
            </a:r>
            <a:r>
              <a:rPr sz="1800" spc="-175" dirty="0">
                <a:latin typeface="Georgia"/>
                <a:cs typeface="Georgia"/>
              </a:rPr>
              <a:t> </a:t>
            </a:r>
            <a:r>
              <a:rPr sz="1800" spc="-40" dirty="0">
                <a:latin typeface="Georgia"/>
                <a:cs typeface="Georgia"/>
              </a:rPr>
              <a:t>class.</a:t>
            </a:r>
            <a:endParaRPr sz="1800">
              <a:latin typeface="Georgia"/>
              <a:cs typeface="Georgia"/>
            </a:endParaRPr>
          </a:p>
          <a:p>
            <a:pPr marL="355600" indent="-342900">
              <a:lnSpc>
                <a:spcPct val="100000"/>
              </a:lnSpc>
              <a:spcBef>
                <a:spcPts val="434"/>
              </a:spcBef>
              <a:buFont typeface="Arial"/>
              <a:buChar char="•"/>
              <a:tabLst>
                <a:tab pos="354965" algn="l"/>
                <a:tab pos="355600" algn="l"/>
              </a:tabLst>
            </a:pPr>
            <a:r>
              <a:rPr sz="1800" spc="-90" dirty="0">
                <a:latin typeface="Georgia"/>
                <a:cs typeface="Georgia"/>
              </a:rPr>
              <a:t>A </a:t>
            </a:r>
            <a:r>
              <a:rPr sz="1800" spc="-35" dirty="0">
                <a:latin typeface="Georgia"/>
                <a:cs typeface="Georgia"/>
              </a:rPr>
              <a:t>child </a:t>
            </a:r>
            <a:r>
              <a:rPr sz="1800" spc="-20" dirty="0">
                <a:latin typeface="Georgia"/>
                <a:cs typeface="Georgia"/>
              </a:rPr>
              <a:t>class </a:t>
            </a:r>
            <a:r>
              <a:rPr sz="1800" spc="-40" dirty="0">
                <a:latin typeface="Georgia"/>
                <a:cs typeface="Georgia"/>
              </a:rPr>
              <a:t>can </a:t>
            </a:r>
            <a:r>
              <a:rPr sz="1800" spc="-25" dirty="0">
                <a:latin typeface="Georgia"/>
                <a:cs typeface="Georgia"/>
              </a:rPr>
              <a:t>also </a:t>
            </a:r>
            <a:r>
              <a:rPr sz="1800" spc="-15" dirty="0">
                <a:latin typeface="Georgia"/>
                <a:cs typeface="Georgia"/>
              </a:rPr>
              <a:t>override </a:t>
            </a:r>
            <a:r>
              <a:rPr sz="1800" spc="-30" dirty="0">
                <a:latin typeface="Georgia"/>
                <a:cs typeface="Georgia"/>
              </a:rPr>
              <a:t>data members </a:t>
            </a:r>
            <a:r>
              <a:rPr sz="1800" spc="-45" dirty="0">
                <a:latin typeface="Georgia"/>
                <a:cs typeface="Georgia"/>
              </a:rPr>
              <a:t>and </a:t>
            </a:r>
            <a:r>
              <a:rPr sz="1800" spc="-35" dirty="0">
                <a:latin typeface="Georgia"/>
                <a:cs typeface="Georgia"/>
              </a:rPr>
              <a:t>methods </a:t>
            </a:r>
            <a:r>
              <a:rPr sz="1800" spc="-45" dirty="0">
                <a:latin typeface="Georgia"/>
                <a:cs typeface="Georgia"/>
              </a:rPr>
              <a:t>from </a:t>
            </a:r>
            <a:r>
              <a:rPr sz="1800" spc="-25" dirty="0">
                <a:latin typeface="Georgia"/>
                <a:cs typeface="Georgia"/>
              </a:rPr>
              <a:t>the</a:t>
            </a:r>
            <a:r>
              <a:rPr sz="1800" spc="-50" dirty="0">
                <a:latin typeface="Georgia"/>
                <a:cs typeface="Georgia"/>
              </a:rPr>
              <a:t> </a:t>
            </a:r>
            <a:r>
              <a:rPr sz="1800" spc="-35" dirty="0">
                <a:latin typeface="Georgia"/>
                <a:cs typeface="Georgia"/>
              </a:rPr>
              <a:t>parent.</a:t>
            </a:r>
            <a:endParaRPr sz="18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311" y="456691"/>
            <a:ext cx="2757805" cy="330835"/>
          </a:xfrm>
          <a:prstGeom prst="rect">
            <a:avLst/>
          </a:prstGeom>
        </p:spPr>
        <p:txBody>
          <a:bodyPr vert="horz" wrap="square" lIns="0" tIns="13335" rIns="0" bIns="0" rtlCol="0">
            <a:spAutoFit/>
          </a:bodyPr>
          <a:lstStyle/>
          <a:p>
            <a:pPr marL="12700">
              <a:lnSpc>
                <a:spcPct val="100000"/>
              </a:lnSpc>
              <a:spcBef>
                <a:spcPts val="105"/>
              </a:spcBef>
            </a:pPr>
            <a:r>
              <a:rPr sz="2000" b="1" spc="-130" dirty="0">
                <a:solidFill>
                  <a:srgbClr val="000000"/>
                </a:solidFill>
                <a:latin typeface="Georgia"/>
                <a:cs typeface="Georgia"/>
              </a:rPr>
              <a:t>Python </a:t>
            </a:r>
            <a:r>
              <a:rPr sz="2000" b="1" spc="-125" dirty="0">
                <a:solidFill>
                  <a:srgbClr val="000000"/>
                </a:solidFill>
                <a:latin typeface="Georgia"/>
                <a:cs typeface="Georgia"/>
              </a:rPr>
              <a:t>Object Oriented</a:t>
            </a:r>
            <a:endParaRPr sz="2000">
              <a:latin typeface="Georgia"/>
              <a:cs typeface="Georgia"/>
            </a:endParaRPr>
          </a:p>
        </p:txBody>
      </p:sp>
      <p:sp>
        <p:nvSpPr>
          <p:cNvPr id="6" name="Date Placeholder 5"/>
          <p:cNvSpPr>
            <a:spLocks noGrp="1"/>
          </p:cNvSpPr>
          <p:nvPr>
            <p:ph type="dt" sz="half" idx="10"/>
          </p:nvPr>
        </p:nvSpPr>
        <p:spPr/>
        <p:txBody>
          <a:bodyPr/>
          <a:lstStyle/>
          <a:p>
            <a:fld id="{80E13BC3-38E0-4917-BC82-6B52E5A94F5E}"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227</a:t>
            </a:fld>
            <a:endParaRPr lang="en-US"/>
          </a:p>
        </p:txBody>
      </p:sp>
      <p:sp>
        <p:nvSpPr>
          <p:cNvPr id="4" name="object 4"/>
          <p:cNvSpPr txBox="1"/>
          <p:nvPr/>
        </p:nvSpPr>
        <p:spPr>
          <a:xfrm>
            <a:off x="464007" y="1087882"/>
            <a:ext cx="2839085" cy="299720"/>
          </a:xfrm>
          <a:prstGeom prst="rect">
            <a:avLst/>
          </a:prstGeom>
        </p:spPr>
        <p:txBody>
          <a:bodyPr vert="horz" wrap="square" lIns="0" tIns="12700" rIns="0" bIns="0" rtlCol="0">
            <a:spAutoFit/>
          </a:bodyPr>
          <a:lstStyle/>
          <a:p>
            <a:pPr marL="12700">
              <a:lnSpc>
                <a:spcPct val="100000"/>
              </a:lnSpc>
              <a:spcBef>
                <a:spcPts val="100"/>
              </a:spcBef>
            </a:pPr>
            <a:r>
              <a:rPr sz="1800" b="1" spc="-130" dirty="0">
                <a:latin typeface="Georgia"/>
                <a:cs typeface="Georgia"/>
              </a:rPr>
              <a:t>Class </a:t>
            </a:r>
            <a:r>
              <a:rPr sz="1800" b="1" spc="-114" dirty="0">
                <a:latin typeface="Georgia"/>
                <a:cs typeface="Georgia"/>
              </a:rPr>
              <a:t>Inheritance</a:t>
            </a:r>
            <a:r>
              <a:rPr sz="1800" b="1" dirty="0">
                <a:latin typeface="Georgia"/>
                <a:cs typeface="Georgia"/>
              </a:rPr>
              <a:t> </a:t>
            </a:r>
            <a:r>
              <a:rPr sz="1800" b="1" spc="-145" dirty="0">
                <a:latin typeface="Georgia"/>
                <a:cs typeface="Georgia"/>
              </a:rPr>
              <a:t>Example</a:t>
            </a:r>
            <a:endParaRPr sz="1800">
              <a:latin typeface="Georgia"/>
              <a:cs typeface="Georgia"/>
            </a:endParaRPr>
          </a:p>
        </p:txBody>
      </p:sp>
      <p:graphicFrame>
        <p:nvGraphicFramePr>
          <p:cNvPr id="5" name="object 5"/>
          <p:cNvGraphicFramePr>
            <a:graphicFrameLocks noGrp="1"/>
          </p:cNvGraphicFramePr>
          <p:nvPr/>
        </p:nvGraphicFramePr>
        <p:xfrm>
          <a:off x="223837" y="1595437"/>
          <a:ext cx="8724265" cy="4424680"/>
        </p:xfrm>
        <a:graphic>
          <a:graphicData uri="http://schemas.openxmlformats.org/drawingml/2006/table">
            <a:tbl>
              <a:tblPr firstRow="1" bandRow="1">
                <a:tableStyleId>{2D5ABB26-0587-4C30-8999-92F81FD0307C}</a:tableStyleId>
              </a:tblPr>
              <a:tblGrid>
                <a:gridCol w="4038600"/>
                <a:gridCol w="4685665"/>
              </a:tblGrid>
              <a:tr h="608965">
                <a:tc rowSpan="2">
                  <a:txBody>
                    <a:bodyPr/>
                    <a:lstStyle/>
                    <a:p>
                      <a:pPr marL="95885">
                        <a:lnSpc>
                          <a:spcPct val="100000"/>
                        </a:lnSpc>
                        <a:spcBef>
                          <a:spcPts val="320"/>
                        </a:spcBef>
                      </a:pPr>
                      <a:r>
                        <a:rPr sz="1600" b="1" spc="-90" dirty="0">
                          <a:latin typeface="Georgia"/>
                          <a:cs typeface="Georgia"/>
                        </a:rPr>
                        <a:t>class</a:t>
                      </a:r>
                      <a:r>
                        <a:rPr sz="1600" b="1" spc="-45" dirty="0">
                          <a:latin typeface="Georgia"/>
                          <a:cs typeface="Georgia"/>
                        </a:rPr>
                        <a:t> </a:t>
                      </a:r>
                      <a:r>
                        <a:rPr sz="1600" b="1" spc="-120" dirty="0">
                          <a:latin typeface="Georgia"/>
                          <a:cs typeface="Georgia"/>
                        </a:rPr>
                        <a:t>Person:</a:t>
                      </a:r>
                      <a:endParaRPr sz="1600">
                        <a:latin typeface="Georgia"/>
                        <a:cs typeface="Georgia"/>
                      </a:endParaRPr>
                    </a:p>
                    <a:p>
                      <a:pPr>
                        <a:lnSpc>
                          <a:spcPct val="100000"/>
                        </a:lnSpc>
                        <a:spcBef>
                          <a:spcPts val="25"/>
                        </a:spcBef>
                      </a:pPr>
                      <a:endParaRPr sz="1650">
                        <a:latin typeface="Times New Roman"/>
                        <a:cs typeface="Times New Roman"/>
                      </a:endParaRPr>
                    </a:p>
                    <a:p>
                      <a:pPr marL="450850" marR="1325245" indent="-177165">
                        <a:lnSpc>
                          <a:spcPct val="100000"/>
                        </a:lnSpc>
                      </a:pPr>
                      <a:r>
                        <a:rPr sz="1600" b="1" spc="-100" dirty="0">
                          <a:latin typeface="Georgia"/>
                          <a:cs typeface="Georgia"/>
                        </a:rPr>
                        <a:t>def </a:t>
                      </a:r>
                      <a:r>
                        <a:rPr sz="1600" b="1" spc="-220" dirty="0">
                          <a:latin typeface="Georgia"/>
                          <a:cs typeface="Georgia"/>
                        </a:rPr>
                        <a:t>__init__(self, </a:t>
                      </a:r>
                      <a:r>
                        <a:rPr sz="1600" b="1" spc="-95" dirty="0">
                          <a:latin typeface="Georgia"/>
                          <a:cs typeface="Georgia"/>
                        </a:rPr>
                        <a:t>first, </a:t>
                      </a:r>
                      <a:r>
                        <a:rPr sz="1600" b="1" spc="-90" dirty="0">
                          <a:latin typeface="Georgia"/>
                          <a:cs typeface="Georgia"/>
                        </a:rPr>
                        <a:t>last):  </a:t>
                      </a:r>
                      <a:r>
                        <a:rPr sz="1600" b="1" spc="-105" dirty="0">
                          <a:latin typeface="Georgia"/>
                          <a:cs typeface="Georgia"/>
                        </a:rPr>
                        <a:t>self.firstname </a:t>
                      </a:r>
                      <a:r>
                        <a:rPr sz="1600" b="1" spc="-180" dirty="0">
                          <a:latin typeface="Georgia"/>
                          <a:cs typeface="Georgia"/>
                        </a:rPr>
                        <a:t>= </a:t>
                      </a:r>
                      <a:r>
                        <a:rPr sz="1600" b="1" spc="-90" dirty="0">
                          <a:latin typeface="Georgia"/>
                          <a:cs typeface="Georgia"/>
                        </a:rPr>
                        <a:t>first  </a:t>
                      </a:r>
                      <a:r>
                        <a:rPr sz="1600" b="1" spc="-105" dirty="0">
                          <a:latin typeface="Georgia"/>
                          <a:cs typeface="Georgia"/>
                        </a:rPr>
                        <a:t>self.lastname </a:t>
                      </a:r>
                      <a:r>
                        <a:rPr sz="1600" b="1" spc="-180" dirty="0">
                          <a:latin typeface="Georgia"/>
                          <a:cs typeface="Georgia"/>
                        </a:rPr>
                        <a:t>=</a:t>
                      </a:r>
                      <a:r>
                        <a:rPr sz="1600" b="1" spc="-275" dirty="0">
                          <a:latin typeface="Georgia"/>
                          <a:cs typeface="Georgia"/>
                        </a:rPr>
                        <a:t> </a:t>
                      </a:r>
                      <a:r>
                        <a:rPr sz="1600" b="1" spc="-80" dirty="0">
                          <a:latin typeface="Georgia"/>
                          <a:cs typeface="Georgia"/>
                        </a:rPr>
                        <a:t>last</a:t>
                      </a:r>
                      <a:endParaRPr sz="1600">
                        <a:latin typeface="Georgia"/>
                        <a:cs typeface="Georgia"/>
                      </a:endParaRPr>
                    </a:p>
                    <a:p>
                      <a:pPr>
                        <a:lnSpc>
                          <a:spcPct val="100000"/>
                        </a:lnSpc>
                        <a:spcBef>
                          <a:spcPts val="25"/>
                        </a:spcBef>
                      </a:pPr>
                      <a:endParaRPr sz="1650">
                        <a:latin typeface="Times New Roman"/>
                        <a:cs typeface="Times New Roman"/>
                      </a:endParaRPr>
                    </a:p>
                    <a:p>
                      <a:pPr marL="274320">
                        <a:lnSpc>
                          <a:spcPct val="100000"/>
                        </a:lnSpc>
                      </a:pPr>
                      <a:r>
                        <a:rPr sz="1600" b="1" spc="-100" dirty="0">
                          <a:latin typeface="Georgia"/>
                          <a:cs typeface="Georgia"/>
                        </a:rPr>
                        <a:t>def</a:t>
                      </a:r>
                      <a:r>
                        <a:rPr sz="1600" b="1" spc="-55" dirty="0">
                          <a:latin typeface="Georgia"/>
                          <a:cs typeface="Georgia"/>
                        </a:rPr>
                        <a:t> </a:t>
                      </a:r>
                      <a:r>
                        <a:rPr sz="1600" b="1" spc="-105" dirty="0">
                          <a:latin typeface="Georgia"/>
                          <a:cs typeface="Georgia"/>
                        </a:rPr>
                        <a:t>Name(self):</a:t>
                      </a:r>
                      <a:endParaRPr sz="1600">
                        <a:latin typeface="Georgia"/>
                        <a:cs typeface="Georgia"/>
                      </a:endParaRPr>
                    </a:p>
                    <a:p>
                      <a:pPr marL="450850">
                        <a:lnSpc>
                          <a:spcPct val="100000"/>
                        </a:lnSpc>
                      </a:pPr>
                      <a:r>
                        <a:rPr sz="1600" b="1" spc="-105" dirty="0">
                          <a:latin typeface="Georgia"/>
                          <a:cs typeface="Georgia"/>
                        </a:rPr>
                        <a:t>return self.firstname </a:t>
                      </a:r>
                      <a:r>
                        <a:rPr sz="1600" b="1" spc="-180" dirty="0">
                          <a:latin typeface="Georgia"/>
                          <a:cs typeface="Georgia"/>
                        </a:rPr>
                        <a:t>+ </a:t>
                      </a:r>
                      <a:r>
                        <a:rPr sz="1600" b="1" spc="-145" dirty="0">
                          <a:latin typeface="Georgia"/>
                          <a:cs typeface="Georgia"/>
                        </a:rPr>
                        <a:t>" "</a:t>
                      </a:r>
                      <a:r>
                        <a:rPr sz="1600" b="1" spc="75" dirty="0">
                          <a:latin typeface="Georgia"/>
                          <a:cs typeface="Georgia"/>
                        </a:rPr>
                        <a:t> </a:t>
                      </a:r>
                      <a:r>
                        <a:rPr sz="1600" b="1" spc="-180" dirty="0">
                          <a:latin typeface="Georgia"/>
                          <a:cs typeface="Georgia"/>
                        </a:rPr>
                        <a:t>+</a:t>
                      </a:r>
                      <a:endParaRPr sz="1600">
                        <a:latin typeface="Georgia"/>
                        <a:cs typeface="Georgia"/>
                      </a:endParaRPr>
                    </a:p>
                    <a:p>
                      <a:pPr marL="95885">
                        <a:lnSpc>
                          <a:spcPct val="100000"/>
                        </a:lnSpc>
                      </a:pPr>
                      <a:r>
                        <a:rPr sz="1600" b="1" spc="-105" dirty="0">
                          <a:latin typeface="Georgia"/>
                          <a:cs typeface="Georgia"/>
                        </a:rPr>
                        <a:t>self.lastname</a:t>
                      </a:r>
                      <a:endParaRPr sz="1600">
                        <a:latin typeface="Georgia"/>
                        <a:cs typeface="Georgia"/>
                      </a:endParaRPr>
                    </a:p>
                  </a:txBody>
                  <a:tcPr marL="0" marR="0" marT="40640" marB="0">
                    <a:lnL w="9525">
                      <a:solidFill>
                        <a:srgbClr val="4F81BC"/>
                      </a:solidFill>
                      <a:prstDash val="solid"/>
                    </a:lnL>
                    <a:lnR w="9525">
                      <a:solidFill>
                        <a:srgbClr val="77923B"/>
                      </a:solidFill>
                      <a:prstDash val="solid"/>
                    </a:lnR>
                    <a:lnT w="9525">
                      <a:solidFill>
                        <a:srgbClr val="4F81BC"/>
                      </a:solidFill>
                      <a:prstDash val="solid"/>
                    </a:lnT>
                    <a:lnB w="9525">
                      <a:solidFill>
                        <a:srgbClr val="4F81BC"/>
                      </a:solidFill>
                      <a:prstDash val="solid"/>
                    </a:lnB>
                    <a:solidFill>
                      <a:srgbClr val="DDD9C3"/>
                    </a:solidFill>
                  </a:tcPr>
                </a:tc>
                <a:tc>
                  <a:txBody>
                    <a:bodyPr/>
                    <a:lstStyle/>
                    <a:p>
                      <a:pPr>
                        <a:lnSpc>
                          <a:spcPct val="100000"/>
                        </a:lnSpc>
                      </a:pPr>
                      <a:endParaRPr sz="1600">
                        <a:latin typeface="Times New Roman"/>
                        <a:cs typeface="Times New Roman"/>
                      </a:endParaRPr>
                    </a:p>
                  </a:txBody>
                  <a:tcPr marL="0" marR="0" marT="0" marB="0">
                    <a:lnL w="9525" cap="flat" cmpd="sng" algn="ctr">
                      <a:solidFill>
                        <a:srgbClr val="77923B"/>
                      </a:solidFill>
                      <a:prstDash val="solid"/>
                      <a:round/>
                      <a:headEnd type="none" w="med" len="med"/>
                      <a:tailEnd type="none" w="med" len="med"/>
                    </a:lnL>
                    <a:lnB w="9525">
                      <a:solidFill>
                        <a:srgbClr val="77923B"/>
                      </a:solidFill>
                      <a:prstDash val="solid"/>
                    </a:lnB>
                  </a:tcPr>
                </a:tc>
              </a:tr>
              <a:tr h="1975485">
                <a:tc vMerge="1">
                  <a:txBody>
                    <a:bodyPr/>
                    <a:lstStyle/>
                    <a:p>
                      <a:endParaRPr/>
                    </a:p>
                  </a:txBody>
                  <a:tcPr marL="0" marR="0" marT="40640" marB="0">
                    <a:lnL w="9525">
                      <a:solidFill>
                        <a:srgbClr val="4F81BC"/>
                      </a:solidFill>
                      <a:prstDash val="solid"/>
                    </a:lnL>
                    <a:lnR w="9525">
                      <a:solidFill>
                        <a:srgbClr val="77923B"/>
                      </a:solidFill>
                      <a:prstDash val="solid"/>
                    </a:lnR>
                    <a:lnT w="9525">
                      <a:solidFill>
                        <a:srgbClr val="4F81BC"/>
                      </a:solidFill>
                      <a:prstDash val="solid"/>
                    </a:lnT>
                    <a:lnB w="9525">
                      <a:solidFill>
                        <a:srgbClr val="4F81BC"/>
                      </a:solidFill>
                      <a:prstDash val="solid"/>
                    </a:lnB>
                    <a:solidFill>
                      <a:srgbClr val="DDD9C3"/>
                    </a:solidFill>
                  </a:tcPr>
                </a:tc>
                <a:tc rowSpan="2">
                  <a:txBody>
                    <a:bodyPr/>
                    <a:lstStyle/>
                    <a:p>
                      <a:pPr marL="96520">
                        <a:lnSpc>
                          <a:spcPct val="100000"/>
                        </a:lnSpc>
                        <a:spcBef>
                          <a:spcPts val="325"/>
                        </a:spcBef>
                      </a:pPr>
                      <a:r>
                        <a:rPr sz="1600" b="1" spc="-90" dirty="0">
                          <a:latin typeface="Georgia"/>
                          <a:cs typeface="Georgia"/>
                        </a:rPr>
                        <a:t>class</a:t>
                      </a:r>
                      <a:r>
                        <a:rPr sz="1600" b="1" spc="-45" dirty="0">
                          <a:latin typeface="Georgia"/>
                          <a:cs typeface="Georgia"/>
                        </a:rPr>
                        <a:t> </a:t>
                      </a:r>
                      <a:r>
                        <a:rPr sz="1600" b="1" spc="-114" dirty="0">
                          <a:latin typeface="Georgia"/>
                          <a:cs typeface="Georgia"/>
                        </a:rPr>
                        <a:t>Employee(Person):</a:t>
                      </a:r>
                      <a:endParaRPr sz="1600">
                        <a:latin typeface="Georgia"/>
                        <a:cs typeface="Georgia"/>
                      </a:endParaRPr>
                    </a:p>
                    <a:p>
                      <a:pPr>
                        <a:lnSpc>
                          <a:spcPct val="100000"/>
                        </a:lnSpc>
                        <a:spcBef>
                          <a:spcPts val="20"/>
                        </a:spcBef>
                      </a:pPr>
                      <a:endParaRPr sz="1650">
                        <a:latin typeface="Times New Roman"/>
                        <a:cs typeface="Times New Roman"/>
                      </a:endParaRPr>
                    </a:p>
                    <a:p>
                      <a:pPr marL="452120" marR="1046480" indent="-177165">
                        <a:lnSpc>
                          <a:spcPct val="100000"/>
                        </a:lnSpc>
                      </a:pPr>
                      <a:r>
                        <a:rPr sz="1600" b="1" spc="-100" dirty="0">
                          <a:latin typeface="Georgia"/>
                          <a:cs typeface="Georgia"/>
                        </a:rPr>
                        <a:t>def </a:t>
                      </a:r>
                      <a:r>
                        <a:rPr sz="1600" b="1" spc="-220" dirty="0">
                          <a:latin typeface="Georgia"/>
                          <a:cs typeface="Georgia"/>
                        </a:rPr>
                        <a:t>__init__(self, </a:t>
                      </a:r>
                      <a:r>
                        <a:rPr sz="1600" b="1" spc="-95" dirty="0">
                          <a:latin typeface="Georgia"/>
                          <a:cs typeface="Georgia"/>
                        </a:rPr>
                        <a:t>first, </a:t>
                      </a:r>
                      <a:r>
                        <a:rPr sz="1600" b="1" spc="-90" dirty="0">
                          <a:latin typeface="Georgia"/>
                          <a:cs typeface="Georgia"/>
                        </a:rPr>
                        <a:t>last, </a:t>
                      </a:r>
                      <a:r>
                        <a:rPr sz="1600" b="1" spc="-120" dirty="0">
                          <a:latin typeface="Georgia"/>
                          <a:cs typeface="Georgia"/>
                        </a:rPr>
                        <a:t>staffnum):  </a:t>
                      </a:r>
                      <a:r>
                        <a:rPr sz="1600" b="1" spc="-165" dirty="0">
                          <a:latin typeface="Georgia"/>
                          <a:cs typeface="Georgia"/>
                        </a:rPr>
                        <a:t>Person.__init__(self,first, </a:t>
                      </a:r>
                      <a:r>
                        <a:rPr sz="1600" b="1" spc="-80" dirty="0">
                          <a:latin typeface="Georgia"/>
                          <a:cs typeface="Georgia"/>
                        </a:rPr>
                        <a:t>last)  </a:t>
                      </a:r>
                      <a:r>
                        <a:rPr sz="1600" b="1" spc="-110" dirty="0">
                          <a:latin typeface="Georgia"/>
                          <a:cs typeface="Georgia"/>
                        </a:rPr>
                        <a:t>self.staffnumber </a:t>
                      </a:r>
                      <a:r>
                        <a:rPr sz="1600" b="1" spc="-180" dirty="0">
                          <a:latin typeface="Georgia"/>
                          <a:cs typeface="Georgia"/>
                        </a:rPr>
                        <a:t>=</a:t>
                      </a:r>
                      <a:r>
                        <a:rPr sz="1600" b="1" spc="-250" dirty="0">
                          <a:latin typeface="Georgia"/>
                          <a:cs typeface="Georgia"/>
                        </a:rPr>
                        <a:t> </a:t>
                      </a:r>
                      <a:r>
                        <a:rPr sz="1600" b="1" spc="-125" dirty="0">
                          <a:latin typeface="Georgia"/>
                          <a:cs typeface="Georgia"/>
                        </a:rPr>
                        <a:t>staffnum</a:t>
                      </a:r>
                      <a:endParaRPr sz="1600">
                        <a:latin typeface="Georgia"/>
                        <a:cs typeface="Georgia"/>
                      </a:endParaRPr>
                    </a:p>
                    <a:p>
                      <a:pPr>
                        <a:lnSpc>
                          <a:spcPct val="100000"/>
                        </a:lnSpc>
                        <a:spcBef>
                          <a:spcPts val="25"/>
                        </a:spcBef>
                      </a:pPr>
                      <a:endParaRPr sz="1650">
                        <a:latin typeface="Times New Roman"/>
                        <a:cs typeface="Times New Roman"/>
                      </a:endParaRPr>
                    </a:p>
                    <a:p>
                      <a:pPr marL="274955">
                        <a:lnSpc>
                          <a:spcPct val="100000"/>
                        </a:lnSpc>
                      </a:pPr>
                      <a:r>
                        <a:rPr sz="1600" b="1" spc="-100" dirty="0">
                          <a:latin typeface="Georgia"/>
                          <a:cs typeface="Georgia"/>
                        </a:rPr>
                        <a:t>def</a:t>
                      </a:r>
                      <a:r>
                        <a:rPr sz="1600" b="1" spc="-50" dirty="0">
                          <a:latin typeface="Georgia"/>
                          <a:cs typeface="Georgia"/>
                        </a:rPr>
                        <a:t> </a:t>
                      </a:r>
                      <a:r>
                        <a:rPr sz="1600" b="1" spc="-105" dirty="0">
                          <a:latin typeface="Georgia"/>
                          <a:cs typeface="Georgia"/>
                        </a:rPr>
                        <a:t>GetEmployee(self):</a:t>
                      </a:r>
                      <a:endParaRPr sz="1600">
                        <a:latin typeface="Georgia"/>
                        <a:cs typeface="Georgia"/>
                      </a:endParaRPr>
                    </a:p>
                    <a:p>
                      <a:pPr marL="452120">
                        <a:lnSpc>
                          <a:spcPct val="100000"/>
                        </a:lnSpc>
                      </a:pPr>
                      <a:r>
                        <a:rPr sz="1600" b="1" spc="-105" dirty="0">
                          <a:latin typeface="Georgia"/>
                          <a:cs typeface="Georgia"/>
                        </a:rPr>
                        <a:t>return </a:t>
                      </a:r>
                      <a:r>
                        <a:rPr sz="1600" b="1" spc="-114" dirty="0">
                          <a:latin typeface="Georgia"/>
                          <a:cs typeface="Georgia"/>
                        </a:rPr>
                        <a:t>self.Name() </a:t>
                      </a:r>
                      <a:r>
                        <a:rPr sz="1600" b="1" spc="-180" dirty="0">
                          <a:latin typeface="Georgia"/>
                          <a:cs typeface="Georgia"/>
                        </a:rPr>
                        <a:t>+ </a:t>
                      </a:r>
                      <a:r>
                        <a:rPr sz="1600" b="1" spc="-155" dirty="0">
                          <a:latin typeface="Georgia"/>
                          <a:cs typeface="Georgia"/>
                        </a:rPr>
                        <a:t>", </a:t>
                      </a:r>
                      <a:r>
                        <a:rPr sz="1600" b="1" spc="-145" dirty="0">
                          <a:latin typeface="Georgia"/>
                          <a:cs typeface="Georgia"/>
                        </a:rPr>
                        <a:t>" </a:t>
                      </a:r>
                      <a:r>
                        <a:rPr sz="1600" b="1" spc="-180" dirty="0">
                          <a:latin typeface="Georgia"/>
                          <a:cs typeface="Georgia"/>
                        </a:rPr>
                        <a:t>+</a:t>
                      </a:r>
                      <a:r>
                        <a:rPr sz="1600" b="1" spc="15" dirty="0">
                          <a:latin typeface="Georgia"/>
                          <a:cs typeface="Georgia"/>
                        </a:rPr>
                        <a:t> </a:t>
                      </a:r>
                      <a:r>
                        <a:rPr sz="1600" b="1" spc="-110" dirty="0">
                          <a:latin typeface="Georgia"/>
                          <a:cs typeface="Georgia"/>
                        </a:rPr>
                        <a:t>self.staffnumber</a:t>
                      </a:r>
                      <a:endParaRPr sz="1600">
                        <a:latin typeface="Georgia"/>
                        <a:cs typeface="Georgia"/>
                      </a:endParaRPr>
                    </a:p>
                    <a:p>
                      <a:pPr>
                        <a:lnSpc>
                          <a:spcPct val="100000"/>
                        </a:lnSpc>
                        <a:spcBef>
                          <a:spcPts val="25"/>
                        </a:spcBef>
                      </a:pPr>
                      <a:endParaRPr sz="1650">
                        <a:latin typeface="Times New Roman"/>
                        <a:cs typeface="Times New Roman"/>
                      </a:endParaRPr>
                    </a:p>
                    <a:p>
                      <a:pPr marL="96520">
                        <a:lnSpc>
                          <a:spcPct val="100000"/>
                        </a:lnSpc>
                      </a:pPr>
                      <a:r>
                        <a:rPr sz="1600" b="1" spc="-105" dirty="0">
                          <a:latin typeface="Georgia"/>
                          <a:cs typeface="Georgia"/>
                        </a:rPr>
                        <a:t>x </a:t>
                      </a:r>
                      <a:r>
                        <a:rPr sz="1600" b="1" spc="-180" dirty="0">
                          <a:latin typeface="Georgia"/>
                          <a:cs typeface="Georgia"/>
                        </a:rPr>
                        <a:t>= </a:t>
                      </a:r>
                      <a:r>
                        <a:rPr sz="1600" b="1" spc="-135" dirty="0">
                          <a:latin typeface="Georgia"/>
                          <a:cs typeface="Georgia"/>
                        </a:rPr>
                        <a:t>Person(“Akshay",</a:t>
                      </a:r>
                      <a:r>
                        <a:rPr sz="1600" b="1" spc="-90" dirty="0">
                          <a:latin typeface="Georgia"/>
                          <a:cs typeface="Georgia"/>
                        </a:rPr>
                        <a:t> </a:t>
                      </a:r>
                      <a:r>
                        <a:rPr sz="1600" b="1" spc="-155" dirty="0">
                          <a:latin typeface="Georgia"/>
                          <a:cs typeface="Georgia"/>
                        </a:rPr>
                        <a:t>“Kumar")</a:t>
                      </a:r>
                      <a:endParaRPr sz="1600">
                        <a:latin typeface="Georgia"/>
                        <a:cs typeface="Georgia"/>
                      </a:endParaRPr>
                    </a:p>
                    <a:p>
                      <a:pPr marL="96520">
                        <a:lnSpc>
                          <a:spcPct val="100000"/>
                        </a:lnSpc>
                      </a:pPr>
                      <a:r>
                        <a:rPr sz="1600" b="1" spc="-55" dirty="0">
                          <a:latin typeface="Georgia"/>
                          <a:cs typeface="Georgia"/>
                        </a:rPr>
                        <a:t>y </a:t>
                      </a:r>
                      <a:r>
                        <a:rPr sz="1600" b="1" spc="-180" dirty="0">
                          <a:latin typeface="Georgia"/>
                          <a:cs typeface="Georgia"/>
                        </a:rPr>
                        <a:t>= </a:t>
                      </a:r>
                      <a:r>
                        <a:rPr sz="1600" b="1" spc="-130" dirty="0">
                          <a:latin typeface="Georgia"/>
                          <a:cs typeface="Georgia"/>
                        </a:rPr>
                        <a:t>Employee(“Rohit", </a:t>
                      </a:r>
                      <a:r>
                        <a:rPr sz="1600" b="1" spc="-160" dirty="0">
                          <a:latin typeface="Georgia"/>
                          <a:cs typeface="Georgia"/>
                        </a:rPr>
                        <a:t>“Roy",</a:t>
                      </a:r>
                      <a:r>
                        <a:rPr sz="1600" b="1" spc="-60" dirty="0">
                          <a:latin typeface="Georgia"/>
                          <a:cs typeface="Georgia"/>
                        </a:rPr>
                        <a:t> </a:t>
                      </a:r>
                      <a:r>
                        <a:rPr sz="1600" b="1" spc="-75" dirty="0">
                          <a:latin typeface="Georgia"/>
                          <a:cs typeface="Georgia"/>
                        </a:rPr>
                        <a:t>"1007")</a:t>
                      </a:r>
                      <a:endParaRPr sz="1600">
                        <a:latin typeface="Georgia"/>
                        <a:cs typeface="Georgia"/>
                      </a:endParaRPr>
                    </a:p>
                    <a:p>
                      <a:pPr>
                        <a:lnSpc>
                          <a:spcPct val="100000"/>
                        </a:lnSpc>
                        <a:spcBef>
                          <a:spcPts val="25"/>
                        </a:spcBef>
                      </a:pPr>
                      <a:endParaRPr sz="1650">
                        <a:latin typeface="Times New Roman"/>
                        <a:cs typeface="Times New Roman"/>
                      </a:endParaRPr>
                    </a:p>
                    <a:p>
                      <a:pPr marL="96520">
                        <a:lnSpc>
                          <a:spcPct val="100000"/>
                        </a:lnSpc>
                      </a:pPr>
                      <a:r>
                        <a:rPr sz="1600" b="1" spc="-114" dirty="0">
                          <a:latin typeface="Georgia"/>
                          <a:cs typeface="Georgia"/>
                        </a:rPr>
                        <a:t>print(x.Name())</a:t>
                      </a:r>
                      <a:endParaRPr sz="1600">
                        <a:latin typeface="Georgia"/>
                        <a:cs typeface="Georgia"/>
                      </a:endParaRPr>
                    </a:p>
                    <a:p>
                      <a:pPr marL="96520">
                        <a:lnSpc>
                          <a:spcPct val="100000"/>
                        </a:lnSpc>
                      </a:pPr>
                      <a:r>
                        <a:rPr sz="1600" b="1" spc="-110" dirty="0">
                          <a:latin typeface="Georgia"/>
                          <a:cs typeface="Georgia"/>
                        </a:rPr>
                        <a:t>print(y.GetEmployee())</a:t>
                      </a:r>
                      <a:endParaRPr sz="1600">
                        <a:latin typeface="Georgia"/>
                        <a:cs typeface="Georgia"/>
                      </a:endParaRPr>
                    </a:p>
                  </a:txBody>
                  <a:tcPr marL="0" marR="0" marT="41275" marB="0">
                    <a:lnL w="9525">
                      <a:solidFill>
                        <a:srgbClr val="77923B"/>
                      </a:solidFill>
                      <a:prstDash val="solid"/>
                    </a:lnL>
                    <a:lnR w="9525">
                      <a:solidFill>
                        <a:srgbClr val="77923B"/>
                      </a:solidFill>
                      <a:prstDash val="solid"/>
                    </a:lnR>
                    <a:lnT w="9525">
                      <a:solidFill>
                        <a:srgbClr val="77923B"/>
                      </a:solidFill>
                      <a:prstDash val="solid"/>
                    </a:lnT>
                    <a:lnB w="9525">
                      <a:solidFill>
                        <a:srgbClr val="77923B"/>
                      </a:solidFill>
                      <a:prstDash val="solid"/>
                    </a:lnB>
                    <a:solidFill>
                      <a:srgbClr val="D6E3BC"/>
                    </a:solidFill>
                  </a:tcPr>
                </a:tc>
              </a:tr>
              <a:tr h="1840230">
                <a:tc>
                  <a:txBody>
                    <a:bodyPr/>
                    <a:lstStyle/>
                    <a:p>
                      <a:pPr>
                        <a:lnSpc>
                          <a:spcPct val="100000"/>
                        </a:lnSpc>
                        <a:spcBef>
                          <a:spcPts val="15"/>
                        </a:spcBef>
                      </a:pPr>
                      <a:endParaRPr sz="2700">
                        <a:latin typeface="Times New Roman"/>
                        <a:cs typeface="Times New Roman"/>
                      </a:endParaRPr>
                    </a:p>
                    <a:p>
                      <a:pPr marL="95885">
                        <a:lnSpc>
                          <a:spcPct val="100000"/>
                        </a:lnSpc>
                      </a:pPr>
                      <a:r>
                        <a:rPr sz="1800" dirty="0">
                          <a:latin typeface="Arial"/>
                          <a:cs typeface="Arial"/>
                        </a:rPr>
                        <a:t>.</a:t>
                      </a:r>
                      <a:endParaRPr sz="1800">
                        <a:latin typeface="Arial"/>
                        <a:cs typeface="Arial"/>
                      </a:endParaRPr>
                    </a:p>
                  </a:txBody>
                  <a:tcPr marL="0" marR="0" marT="1905" marB="0">
                    <a:lnR w="9525">
                      <a:solidFill>
                        <a:srgbClr val="77923B"/>
                      </a:solidFill>
                      <a:prstDash val="solid"/>
                    </a:lnR>
                    <a:lnT w="9525">
                      <a:solidFill>
                        <a:srgbClr val="4F81BC"/>
                      </a:solidFill>
                      <a:prstDash val="solid"/>
                    </a:lnT>
                  </a:tcPr>
                </a:tc>
                <a:tc vMerge="1">
                  <a:txBody>
                    <a:bodyPr/>
                    <a:lstStyle/>
                    <a:p>
                      <a:endParaRPr/>
                    </a:p>
                  </a:txBody>
                  <a:tcPr marL="0" marR="0" marT="41275" marB="0">
                    <a:lnL w="9525">
                      <a:solidFill>
                        <a:srgbClr val="77923B"/>
                      </a:solidFill>
                      <a:prstDash val="solid"/>
                    </a:lnL>
                    <a:lnR w="9525">
                      <a:solidFill>
                        <a:srgbClr val="77923B"/>
                      </a:solidFill>
                      <a:prstDash val="solid"/>
                    </a:lnR>
                    <a:lnT w="9525">
                      <a:solidFill>
                        <a:srgbClr val="77923B"/>
                      </a:solidFill>
                      <a:prstDash val="solid"/>
                    </a:lnT>
                    <a:lnB w="9525">
                      <a:solidFill>
                        <a:srgbClr val="77923B"/>
                      </a:solidFill>
                      <a:prstDash val="solid"/>
                    </a:lnB>
                    <a:solidFill>
                      <a:srgbClr val="D6E3BC"/>
                    </a:solidFill>
                  </a:tcPr>
                </a:tc>
              </a:tr>
            </a:tbl>
          </a:graphicData>
        </a:graphic>
      </p:graphicFrame>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228</a:t>
            </a:fld>
            <a:endParaRPr lang="en-US"/>
          </a:p>
        </p:txBody>
      </p:sp>
      <p:sp>
        <p:nvSpPr>
          <p:cNvPr id="6" name="Rectangle 1"/>
          <p:cNvSpPr>
            <a:spLocks noGrp="1" noChangeArrowheads="1"/>
          </p:cNvSpPr>
          <p:nvPr>
            <p:ph idx="1"/>
          </p:nvPr>
        </p:nvSpPr>
        <p:spPr bwMode="auto">
          <a:xfrm>
            <a:off x="457200" y="166301"/>
            <a:ext cx="8229600"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Person(object):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self.name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To get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getName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return</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self.name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To check if this person is an employee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isEmployee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return</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Inherited or Subclass (Note Person in bracket)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Employee(Person):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Here we return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isEmployee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return</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Driver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emp</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Person("Geek1")  # An Object of 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emp.getName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emp.isEmployee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emp</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Employee("Geek2") # An Object of Employee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emp.getName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emp.isEmployee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021718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229</a:t>
            </a:fld>
            <a:endParaRPr lang="en-US"/>
          </a:p>
        </p:txBody>
      </p:sp>
      <p:sp>
        <p:nvSpPr>
          <p:cNvPr id="6" name="Rectangle 1"/>
          <p:cNvSpPr>
            <a:spLocks noGrp="1" noChangeArrowheads="1"/>
          </p:cNvSpPr>
          <p:nvPr>
            <p:ph idx="1"/>
          </p:nvPr>
        </p:nvSpPr>
        <p:spPr bwMode="auto">
          <a:xfrm>
            <a:off x="685800" y="152400"/>
            <a:ext cx="6934200"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Person( object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 is known as the constructor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 name,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idnumber</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self.name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self.idnumber</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idnumber</a:t>
            </a:r>
            <a:endPar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display(self):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(self.name)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print(</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self.idnumber</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child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Employee( Person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 name,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idnumber</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salary, post):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self.salary</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salary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self.post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post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invoking the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 of the parent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Person.__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 name,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idnumber</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creation of an object variable or an instance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Employee('Rahul', 886012, 200000, "Intern")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calling a function of the class Person using its instance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a.display</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0097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397205"/>
            <a:ext cx="2925445" cy="391795"/>
          </a:xfrm>
          <a:prstGeom prst="rect">
            <a:avLst/>
          </a:prstGeom>
        </p:spPr>
        <p:txBody>
          <a:bodyPr vert="horz" wrap="square" lIns="0" tIns="12700" rIns="0" bIns="0" rtlCol="0">
            <a:spAutoFit/>
          </a:bodyPr>
          <a:lstStyle/>
          <a:p>
            <a:pPr marL="12700">
              <a:lnSpc>
                <a:spcPct val="100000"/>
              </a:lnSpc>
              <a:spcBef>
                <a:spcPts val="100"/>
              </a:spcBef>
            </a:pPr>
            <a:r>
              <a:rPr sz="2400" b="1" spc="-180" dirty="0">
                <a:solidFill>
                  <a:srgbClr val="000000"/>
                </a:solidFill>
                <a:latin typeface="Georgia"/>
                <a:cs typeface="Georgia"/>
              </a:rPr>
              <a:t>Standard </a:t>
            </a:r>
            <a:r>
              <a:rPr sz="2400" b="1" spc="-170" dirty="0">
                <a:solidFill>
                  <a:srgbClr val="000000"/>
                </a:solidFill>
                <a:latin typeface="Georgia"/>
                <a:cs typeface="Georgia"/>
              </a:rPr>
              <a:t>Data</a:t>
            </a:r>
            <a:r>
              <a:rPr sz="2400" b="1" spc="-50" dirty="0">
                <a:solidFill>
                  <a:srgbClr val="000000"/>
                </a:solidFill>
                <a:latin typeface="Georgia"/>
                <a:cs typeface="Georgia"/>
              </a:rPr>
              <a:t> </a:t>
            </a:r>
            <a:r>
              <a:rPr sz="2400" b="1" spc="-125" dirty="0">
                <a:solidFill>
                  <a:srgbClr val="000000"/>
                </a:solidFill>
                <a:latin typeface="Georgia"/>
                <a:cs typeface="Georgia"/>
              </a:rPr>
              <a:t>Types</a:t>
            </a:r>
            <a:endParaRPr sz="2400">
              <a:latin typeface="Georgia"/>
              <a:cs typeface="Georgia"/>
            </a:endParaRPr>
          </a:p>
        </p:txBody>
      </p:sp>
      <p:sp>
        <p:nvSpPr>
          <p:cNvPr id="5" name="Date Placeholder 4"/>
          <p:cNvSpPr>
            <a:spLocks noGrp="1"/>
          </p:cNvSpPr>
          <p:nvPr>
            <p:ph type="dt" sz="half" idx="10"/>
          </p:nvPr>
        </p:nvSpPr>
        <p:spPr/>
        <p:txBody>
          <a:bodyPr/>
          <a:lstStyle/>
          <a:p>
            <a:fld id="{EA905ECC-27C5-4BC9-B717-8F70EEF4B19F}"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4" name="object 4"/>
          <p:cNvSpPr txBox="1"/>
          <p:nvPr/>
        </p:nvSpPr>
        <p:spPr>
          <a:xfrm>
            <a:off x="535940" y="1557807"/>
            <a:ext cx="4483100" cy="2440940"/>
          </a:xfrm>
          <a:prstGeom prst="rect">
            <a:avLst/>
          </a:prstGeom>
        </p:spPr>
        <p:txBody>
          <a:bodyPr vert="horz" wrap="square" lIns="0" tIns="80010" rIns="0" bIns="0" rtlCol="0">
            <a:spAutoFit/>
          </a:bodyPr>
          <a:lstStyle/>
          <a:p>
            <a:pPr marL="12700">
              <a:lnSpc>
                <a:spcPct val="100000"/>
              </a:lnSpc>
              <a:spcBef>
                <a:spcPts val="630"/>
              </a:spcBef>
            </a:pPr>
            <a:r>
              <a:rPr sz="2200" spc="-45" dirty="0">
                <a:latin typeface="Georgia"/>
                <a:cs typeface="Georgia"/>
              </a:rPr>
              <a:t>Python </a:t>
            </a:r>
            <a:r>
              <a:rPr sz="2200" spc="-40" dirty="0">
                <a:latin typeface="Georgia"/>
                <a:cs typeface="Georgia"/>
              </a:rPr>
              <a:t>has </a:t>
            </a:r>
            <a:r>
              <a:rPr sz="2200" spc="-45" dirty="0">
                <a:latin typeface="Georgia"/>
                <a:cs typeface="Georgia"/>
              </a:rPr>
              <a:t>five </a:t>
            </a:r>
            <a:r>
              <a:rPr sz="2200" spc="-40" dirty="0">
                <a:latin typeface="Georgia"/>
                <a:cs typeface="Georgia"/>
              </a:rPr>
              <a:t>standard </a:t>
            </a:r>
            <a:r>
              <a:rPr sz="2200" spc="-35" dirty="0">
                <a:latin typeface="Georgia"/>
                <a:cs typeface="Georgia"/>
              </a:rPr>
              <a:t>data </a:t>
            </a:r>
            <a:r>
              <a:rPr sz="2200" spc="-10" dirty="0">
                <a:latin typeface="Georgia"/>
                <a:cs typeface="Georgia"/>
              </a:rPr>
              <a:t>types</a:t>
            </a:r>
            <a:r>
              <a:rPr sz="2200" spc="15" dirty="0">
                <a:latin typeface="Georgia"/>
                <a:cs typeface="Georgia"/>
              </a:rPr>
              <a:t> </a:t>
            </a:r>
            <a:r>
              <a:rPr sz="2200" spc="-200" dirty="0">
                <a:latin typeface="Georgia"/>
                <a:cs typeface="Georgia"/>
              </a:rPr>
              <a:t>−</a:t>
            </a:r>
            <a:endParaRPr sz="2200">
              <a:latin typeface="Georgia"/>
              <a:cs typeface="Georgia"/>
            </a:endParaRPr>
          </a:p>
          <a:p>
            <a:pPr marL="355600" indent="-342900">
              <a:lnSpc>
                <a:spcPct val="100000"/>
              </a:lnSpc>
              <a:spcBef>
                <a:spcPts val="530"/>
              </a:spcBef>
              <a:buFont typeface="Arial"/>
              <a:buChar char="•"/>
              <a:tabLst>
                <a:tab pos="354965" algn="l"/>
                <a:tab pos="355600" algn="l"/>
              </a:tabLst>
            </a:pPr>
            <a:r>
              <a:rPr sz="2200" spc="-55" dirty="0">
                <a:latin typeface="Georgia"/>
                <a:cs typeface="Georgia"/>
              </a:rPr>
              <a:t>Numbers</a:t>
            </a:r>
            <a:endParaRPr sz="2200">
              <a:latin typeface="Georgia"/>
              <a:cs typeface="Georgia"/>
            </a:endParaRPr>
          </a:p>
          <a:p>
            <a:pPr marL="355600" indent="-342900">
              <a:lnSpc>
                <a:spcPct val="100000"/>
              </a:lnSpc>
              <a:spcBef>
                <a:spcPts val="530"/>
              </a:spcBef>
              <a:buFont typeface="Arial"/>
              <a:buChar char="•"/>
              <a:tabLst>
                <a:tab pos="354965" algn="l"/>
                <a:tab pos="355600" algn="l"/>
              </a:tabLst>
            </a:pPr>
            <a:r>
              <a:rPr sz="2200" spc="-55" dirty="0">
                <a:latin typeface="Georgia"/>
                <a:cs typeface="Georgia"/>
              </a:rPr>
              <a:t>String</a:t>
            </a:r>
            <a:endParaRPr sz="2200">
              <a:latin typeface="Georgia"/>
              <a:cs typeface="Georgia"/>
            </a:endParaRPr>
          </a:p>
          <a:p>
            <a:pPr marL="355600" indent="-342900">
              <a:lnSpc>
                <a:spcPct val="100000"/>
              </a:lnSpc>
              <a:spcBef>
                <a:spcPts val="525"/>
              </a:spcBef>
              <a:buFont typeface="Arial"/>
              <a:buChar char="•"/>
              <a:tabLst>
                <a:tab pos="354965" algn="l"/>
                <a:tab pos="355600" algn="l"/>
              </a:tabLst>
            </a:pPr>
            <a:r>
              <a:rPr sz="2200" spc="-55" dirty="0">
                <a:latin typeface="Georgia"/>
                <a:cs typeface="Georgia"/>
              </a:rPr>
              <a:t>List</a:t>
            </a:r>
            <a:endParaRPr sz="2200">
              <a:latin typeface="Georgia"/>
              <a:cs typeface="Georgia"/>
            </a:endParaRPr>
          </a:p>
          <a:p>
            <a:pPr marL="355600" indent="-342900">
              <a:lnSpc>
                <a:spcPct val="100000"/>
              </a:lnSpc>
              <a:spcBef>
                <a:spcPts val="530"/>
              </a:spcBef>
              <a:buFont typeface="Arial"/>
              <a:buChar char="•"/>
              <a:tabLst>
                <a:tab pos="354965" algn="l"/>
                <a:tab pos="355600" algn="l"/>
              </a:tabLst>
            </a:pPr>
            <a:r>
              <a:rPr sz="2200" spc="-50" dirty="0">
                <a:latin typeface="Georgia"/>
                <a:cs typeface="Georgia"/>
              </a:rPr>
              <a:t>Tuple</a:t>
            </a:r>
            <a:endParaRPr sz="2200">
              <a:latin typeface="Georgia"/>
              <a:cs typeface="Georgia"/>
            </a:endParaRPr>
          </a:p>
          <a:p>
            <a:pPr marL="355600" indent="-342900">
              <a:lnSpc>
                <a:spcPct val="100000"/>
              </a:lnSpc>
              <a:spcBef>
                <a:spcPts val="530"/>
              </a:spcBef>
              <a:buFont typeface="Arial"/>
              <a:buChar char="•"/>
              <a:tabLst>
                <a:tab pos="354965" algn="l"/>
                <a:tab pos="355600" algn="l"/>
              </a:tabLst>
            </a:pPr>
            <a:r>
              <a:rPr sz="2200" spc="-45" dirty="0">
                <a:latin typeface="Georgia"/>
                <a:cs typeface="Georgia"/>
              </a:rPr>
              <a:t>Dictionary</a:t>
            </a:r>
            <a:endParaRPr sz="2200">
              <a:latin typeface="Georgia"/>
              <a:cs typeface="Georgia"/>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b="1" dirty="0"/>
              <a:t>Inheritance</a:t>
            </a:r>
            <a:endParaRPr lang="en-IN" dirty="0"/>
          </a:p>
        </p:txBody>
      </p:sp>
      <p:sp>
        <p:nvSpPr>
          <p:cNvPr id="3" name="Content Placeholder 2"/>
          <p:cNvSpPr>
            <a:spLocks noGrp="1"/>
          </p:cNvSpPr>
          <p:nvPr>
            <p:ph idx="1"/>
          </p:nvPr>
        </p:nvSpPr>
        <p:spPr/>
        <p:txBody>
          <a:bodyPr>
            <a:normAutofit/>
          </a:bodyPr>
          <a:lstStyle/>
          <a:p>
            <a:pPr fontAlgn="base"/>
            <a:r>
              <a:rPr lang="en-US" b="1" dirty="0"/>
              <a:t>Different forms of Inheritance:</a:t>
            </a:r>
            <a:r>
              <a:rPr lang="en-US" dirty="0"/>
              <a:t> </a:t>
            </a:r>
            <a:br>
              <a:rPr lang="en-US" dirty="0"/>
            </a:br>
            <a:r>
              <a:rPr lang="en-US" dirty="0" smtClean="0"/>
              <a:t>	</a:t>
            </a:r>
            <a:r>
              <a:rPr lang="en-US" b="1" dirty="0" smtClean="0"/>
              <a:t>1</a:t>
            </a:r>
            <a:r>
              <a:rPr lang="en-US" b="1" dirty="0"/>
              <a:t>. Single inheritance</a:t>
            </a:r>
            <a:r>
              <a:rPr lang="en-US" dirty="0"/>
              <a:t>: When a child class inherits from only one parent class, it is called single inheritance. We saw an example above.</a:t>
            </a:r>
            <a:br>
              <a:rPr lang="en-US" dirty="0"/>
            </a:br>
            <a:r>
              <a:rPr lang="en-US" dirty="0" smtClean="0"/>
              <a:t>	</a:t>
            </a:r>
            <a:r>
              <a:rPr lang="en-US" b="1" dirty="0" smtClean="0"/>
              <a:t>2</a:t>
            </a:r>
            <a:r>
              <a:rPr lang="en-US" b="1" dirty="0"/>
              <a:t>. Multiple inheritance</a:t>
            </a:r>
            <a:r>
              <a:rPr lang="en-US" dirty="0"/>
              <a:t>: When a child class inherits from multiple parent classes, it is called multiple inheritance. </a:t>
            </a:r>
          </a:p>
          <a:p>
            <a:pPr lvl="1" fontAlgn="base"/>
            <a:r>
              <a:rPr lang="en-US" dirty="0"/>
              <a:t>Unlike java, python shows multiple </a:t>
            </a:r>
            <a:r>
              <a:rPr lang="en-US" dirty="0" smtClean="0"/>
              <a:t>inheritance</a:t>
            </a:r>
            <a:endParaRPr lang="en-US"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230</a:t>
            </a:fld>
            <a:endParaRPr lang="en-US"/>
          </a:p>
        </p:txBody>
      </p:sp>
    </p:spTree>
    <p:extLst>
      <p:ext uri="{BB962C8B-B14F-4D97-AF65-F5344CB8AC3E}">
        <p14:creationId xmlns:p14="http://schemas.microsoft.com/office/powerpoint/2010/main" val="109647878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marL="0" indent="0">
              <a:buNone/>
            </a:pPr>
            <a:r>
              <a:rPr lang="en-US" b="1" dirty="0" smtClean="0"/>
              <a:t>3.</a:t>
            </a:r>
            <a:r>
              <a:rPr lang="en-US" b="1" dirty="0"/>
              <a:t> Multilevel inheritance</a:t>
            </a:r>
            <a:r>
              <a:rPr lang="en-US" dirty="0"/>
              <a:t>: When we have a child and grandchild relationship.</a:t>
            </a:r>
            <a:endParaRPr lang="en-US" b="1" dirty="0" smtClean="0"/>
          </a:p>
          <a:p>
            <a:pPr marL="0" indent="0">
              <a:buNone/>
            </a:pPr>
            <a:r>
              <a:rPr lang="en-US" b="1" dirty="0" smtClean="0"/>
              <a:t>4</a:t>
            </a:r>
            <a:r>
              <a:rPr lang="en-US" b="1" dirty="0"/>
              <a:t>. Hierarchical inheritance</a:t>
            </a:r>
            <a:r>
              <a:rPr lang="en-US" dirty="0"/>
              <a:t> More than one derived classes are created from a single base.</a:t>
            </a:r>
            <a:br>
              <a:rPr lang="en-US" dirty="0"/>
            </a:br>
            <a:r>
              <a:rPr lang="en-US" b="1" dirty="0"/>
              <a:t>5. Hybrid inheritance</a:t>
            </a:r>
            <a:r>
              <a:rPr lang="en-US" dirty="0"/>
              <a:t>: This form combines more than one form of inheritance. Basically, it is a blend of more than one type of inheritance</a:t>
            </a:r>
            <a:r>
              <a:rPr lang="en-US" dirty="0" smtClean="0"/>
              <a:t>.</a:t>
            </a:r>
          </a:p>
          <a:p>
            <a:pPr marL="0" indent="0">
              <a:buNone/>
            </a:pPr>
            <a:r>
              <a:rPr lang="en-US" dirty="0"/>
              <a:t/>
            </a:r>
            <a:br>
              <a:rPr lang="en-US" dirty="0"/>
            </a:br>
            <a:r>
              <a:rPr lang="en-US" b="1" dirty="0"/>
              <a:t>Private members of parent class</a:t>
            </a:r>
            <a:r>
              <a:rPr lang="en-US" dirty="0"/>
              <a:t> </a:t>
            </a:r>
            <a:br>
              <a:rPr lang="en-US" dirty="0"/>
            </a:br>
            <a:r>
              <a:rPr lang="en-US" dirty="0"/>
              <a:t>We don’t always want the instance variables of the parent class to be inherited by the child class i.e. we can make some of the instance variables of the parent class private, which won’t be available to the child class. </a:t>
            </a:r>
            <a:br>
              <a:rPr lang="en-US" dirty="0"/>
            </a:br>
            <a:r>
              <a:rPr lang="en-US" dirty="0"/>
              <a:t>We can make an instance variable private by adding double underscores before its name.</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231</a:t>
            </a:fld>
            <a:endParaRPr lang="en-US"/>
          </a:p>
        </p:txBody>
      </p:sp>
    </p:spTree>
    <p:extLst>
      <p:ext uri="{BB962C8B-B14F-4D97-AF65-F5344CB8AC3E}">
        <p14:creationId xmlns:p14="http://schemas.microsoft.com/office/powerpoint/2010/main" val="258174386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232</a:t>
            </a:fld>
            <a:endParaRPr lang="en-US"/>
          </a:p>
        </p:txBody>
      </p:sp>
      <p:sp>
        <p:nvSpPr>
          <p:cNvPr id="6" name="Rectangle 1"/>
          <p:cNvSpPr>
            <a:spLocks noGrp="1" noChangeArrowheads="1"/>
          </p:cNvSpPr>
          <p:nvPr>
            <p:ph idx="1"/>
          </p:nvPr>
        </p:nvSpPr>
        <p:spPr bwMode="auto">
          <a:xfrm>
            <a:off x="461493" y="123875"/>
            <a:ext cx="5486400"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#Multiple</a:t>
            </a:r>
            <a:r>
              <a:rPr kumimoji="0" lang="en-US" altLang="en-US" sz="1800" b="1" i="0" u="none" strike="noStrike" cap="none" normalizeH="0" dirty="0" smtClean="0">
                <a:ln>
                  <a:noFill/>
                </a:ln>
                <a:effectLst/>
                <a:latin typeface="Times New Roman" panose="02020603050405020304" pitchFamily="18" charset="0"/>
                <a:cs typeface="Times New Roman" panose="02020603050405020304" pitchFamily="18" charset="0"/>
              </a:rPr>
              <a:t> Inheritance </a:t>
            </a:r>
            <a:endPar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Base1(object):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self.str1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“Dypm1"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("Base1")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Base2(object):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self.str2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“DYPM2"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print("Base2")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Derived(Base1, Base2):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Calling constructors of Base1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and Base2 classes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Base1.__init__(self)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Base2.__init__(self)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("Derived")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printStrs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print(self.str1, self.str2)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ob</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Derived()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ob.printStrs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046326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idx="1"/>
          </p:nvPr>
        </p:nvSpPr>
        <p:spPr bwMode="auto">
          <a:xfrm>
            <a:off x="457200" y="471101"/>
            <a:ext cx="5257800"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#Multiple</a:t>
            </a:r>
            <a:r>
              <a:rPr kumimoji="0" lang="en-US" altLang="en-US" sz="1800" b="1" i="0" u="none" strike="noStrike" cap="none" normalizeH="0" dirty="0" smtClean="0">
                <a:ln>
                  <a:noFill/>
                </a:ln>
                <a:effectLst/>
                <a:latin typeface="Times New Roman" panose="02020603050405020304" pitchFamily="18" charset="0"/>
                <a:cs typeface="Times New Roman" panose="02020603050405020304" pitchFamily="18" charset="0"/>
              </a:rPr>
              <a:t> Level</a:t>
            </a:r>
            <a:endPar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Base(object):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self.name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To get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getName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return</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self.name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Inherited or Sub class (Note Person in bracket)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Child(Base):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 name, 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Base.__</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__(self,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self.age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age</a:t>
            </a:r>
            <a:endParaRPr lang="en-US" altLang="en-US" sz="180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To get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getAge</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return</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self.age</a:t>
            </a:r>
            <a:endPar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8136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Inherited or Sub class (Note Person in bracket)</a:t>
            </a:r>
          </a:p>
          <a:p>
            <a:pPr marL="0" lvl="0" indent="0" eaLnBrk="0" fontAlgn="base" hangingPunct="0">
              <a:spcBef>
                <a:spcPct val="0"/>
              </a:spcBef>
              <a:spcAft>
                <a:spcPct val="0"/>
              </a:spcAft>
              <a:buNone/>
            </a:pPr>
            <a:r>
              <a:rPr lang="en-US" altLang="en-US" b="1" dirty="0">
                <a:latin typeface="Times New Roman" panose="02020603050405020304" pitchFamily="18" charset="0"/>
                <a:cs typeface="Times New Roman" panose="02020603050405020304" pitchFamily="18" charset="0"/>
              </a:rPr>
              <a:t>class</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GrandChild</a:t>
            </a:r>
            <a:r>
              <a:rPr lang="en-US" altLang="en-US" dirty="0">
                <a:latin typeface="Times New Roman" panose="02020603050405020304" pitchFamily="18" charset="0"/>
                <a:cs typeface="Times New Roman" panose="02020603050405020304" pitchFamily="18" charset="0"/>
              </a:rPr>
              <a:t>(Child):</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 Constructor</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def</a:t>
            </a:r>
            <a:r>
              <a:rPr lang="en-US" altLang="en-US" dirty="0">
                <a:latin typeface="Times New Roman" panose="02020603050405020304" pitchFamily="18" charset="0"/>
                <a:cs typeface="Times New Roman" panose="02020603050405020304" pitchFamily="18" charset="0"/>
              </a:rPr>
              <a:t> __</a:t>
            </a:r>
            <a:r>
              <a:rPr lang="en-US" altLang="en-US" dirty="0" err="1">
                <a:latin typeface="Times New Roman" panose="02020603050405020304" pitchFamily="18" charset="0"/>
                <a:cs typeface="Times New Roman" panose="02020603050405020304" pitchFamily="18" charset="0"/>
              </a:rPr>
              <a:t>init</a:t>
            </a:r>
            <a:r>
              <a:rPr lang="en-US" altLang="en-US" dirty="0">
                <a:latin typeface="Times New Roman" panose="02020603050405020304" pitchFamily="18" charset="0"/>
                <a:cs typeface="Times New Roman" panose="02020603050405020304" pitchFamily="18" charset="0"/>
              </a:rPr>
              <a:t>__(self, name, age, address):</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Child.__</a:t>
            </a:r>
            <a:r>
              <a:rPr lang="en-US" altLang="en-US" dirty="0" err="1">
                <a:latin typeface="Times New Roman" panose="02020603050405020304" pitchFamily="18" charset="0"/>
                <a:cs typeface="Times New Roman" panose="02020603050405020304" pitchFamily="18" charset="0"/>
              </a:rPr>
              <a:t>init</a:t>
            </a:r>
            <a:r>
              <a:rPr lang="en-US" altLang="en-US" dirty="0">
                <a:latin typeface="Times New Roman" panose="02020603050405020304" pitchFamily="18" charset="0"/>
                <a:cs typeface="Times New Roman" panose="02020603050405020304" pitchFamily="18" charset="0"/>
              </a:rPr>
              <a:t>__(self, name, age)</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self.address</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address</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 To get address</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def</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getAddress</a:t>
            </a:r>
            <a:r>
              <a:rPr lang="en-US" altLang="en-US" dirty="0">
                <a:latin typeface="Times New Roman" panose="02020603050405020304" pitchFamily="18" charset="0"/>
                <a:cs typeface="Times New Roman" panose="02020603050405020304" pitchFamily="18" charset="0"/>
              </a:rPr>
              <a:t>(self):</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return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self.address</a:t>
            </a:r>
            <a:r>
              <a:rPr lang="en-US" altLang="en-US" dirty="0">
                <a:latin typeface="Times New Roman" panose="02020603050405020304" pitchFamily="18" charset="0"/>
                <a:cs typeface="Times New Roman" panose="02020603050405020304" pitchFamily="18" charset="0"/>
              </a:rPr>
              <a:t>       </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 Driver code</a:t>
            </a:r>
          </a:p>
          <a:p>
            <a:pPr marL="0" lvl="0" indent="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g </a:t>
            </a:r>
            <a:r>
              <a:rPr lang="en-US" altLang="en-US" b="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GrandChild</a:t>
            </a:r>
            <a:r>
              <a:rPr lang="en-US" altLang="en-US" dirty="0">
                <a:latin typeface="Times New Roman" panose="02020603050405020304" pitchFamily="18" charset="0"/>
                <a:cs typeface="Times New Roman" panose="02020603050405020304" pitchFamily="18" charset="0"/>
              </a:rPr>
              <a:t>("Geek1", 23, "Noida") </a:t>
            </a:r>
          </a:p>
          <a:p>
            <a:pPr marL="0" lvl="0" indent="0" eaLnBrk="0" fontAlgn="base" hangingPunct="0">
              <a:spcBef>
                <a:spcPct val="0"/>
              </a:spcBef>
              <a:spcAft>
                <a:spcPct val="0"/>
              </a:spcAft>
              <a:buNone/>
            </a:pPr>
            <a:r>
              <a:rPr lang="en-US" altLang="en-US" b="1" dirty="0">
                <a:latin typeface="Times New Roman" panose="02020603050405020304" pitchFamily="18" charset="0"/>
                <a:cs typeface="Times New Roman" panose="02020603050405020304" pitchFamily="18" charset="0"/>
              </a:rPr>
              <a:t>print</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g.getName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g.getAge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g.getAddress</a:t>
            </a:r>
            <a:r>
              <a:rPr lang="en-US" altLang="en-US" dirty="0">
                <a:latin typeface="Times New Roman" panose="02020603050405020304" pitchFamily="18" charset="0"/>
                <a:cs typeface="Times New Roman" panose="02020603050405020304" pitchFamily="18" charset="0"/>
              </a:rPr>
              <a:t>())</a:t>
            </a:r>
          </a:p>
          <a:p>
            <a:pPr marL="0" indent="0">
              <a:buNone/>
            </a:pP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234</a:t>
            </a:fld>
            <a:endParaRPr lang="en-US"/>
          </a:p>
        </p:txBody>
      </p:sp>
    </p:spTree>
    <p:extLst>
      <p:ext uri="{BB962C8B-B14F-4D97-AF65-F5344CB8AC3E}">
        <p14:creationId xmlns:p14="http://schemas.microsoft.com/office/powerpoint/2010/main" val="279788357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235</a:t>
            </a:fld>
            <a:endParaRPr lang="en-US"/>
          </a:p>
        </p:txBody>
      </p:sp>
      <p:sp>
        <p:nvSpPr>
          <p:cNvPr id="6" name="Rectangle 1"/>
          <p:cNvSpPr>
            <a:spLocks noGrp="1" noChangeArrowheads="1"/>
          </p:cNvSpPr>
          <p:nvPr>
            <p:ph idx="1"/>
          </p:nvPr>
        </p:nvSpPr>
        <p:spPr bwMode="auto">
          <a:xfrm>
            <a:off x="266334" y="765999"/>
            <a:ext cx="4305666"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buNone/>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IN" sz="1800" b="1" dirty="0">
                <a:latin typeface="Times New Roman" panose="02020603050405020304" pitchFamily="18" charset="0"/>
                <a:cs typeface="Times New Roman" panose="02020603050405020304" pitchFamily="18" charset="0"/>
              </a:rPr>
              <a:t>Hierarchical </a:t>
            </a:r>
            <a:r>
              <a:rPr lang="en-IN" sz="1800" b="1" dirty="0" smtClean="0">
                <a:latin typeface="Times New Roman" panose="02020603050405020304" pitchFamily="18" charset="0"/>
                <a:cs typeface="Times New Roman" panose="02020603050405020304" pitchFamily="18" charset="0"/>
              </a:rPr>
              <a:t>Inheritance</a:t>
            </a:r>
            <a:endPar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Parent: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func1(self):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("This function is in parent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Derived class1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Child1(Parent):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func2(self):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("This function is in child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Derivied</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class2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Child2(Parent):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func3(self):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("This function is in child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Driver's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object1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Child1()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object2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Child2()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object1.func1()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object1.func2()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object2.func1()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object2.func3()</a:t>
            </a:r>
          </a:p>
        </p:txBody>
      </p:sp>
    </p:spTree>
    <p:extLst>
      <p:ext uri="{BB962C8B-B14F-4D97-AF65-F5344CB8AC3E}">
        <p14:creationId xmlns:p14="http://schemas.microsoft.com/office/powerpoint/2010/main" val="22670065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236</a:t>
            </a:fld>
            <a:endParaRPr lang="en-US"/>
          </a:p>
        </p:txBody>
      </p:sp>
      <p:sp>
        <p:nvSpPr>
          <p:cNvPr id="6" name="Rectangle 1"/>
          <p:cNvSpPr>
            <a:spLocks noGrp="1" noChangeArrowheads="1"/>
          </p:cNvSpPr>
          <p:nvPr>
            <p:ph idx="1"/>
          </p:nvPr>
        </p:nvSpPr>
        <p:spPr bwMode="auto">
          <a:xfrm>
            <a:off x="457200" y="262832"/>
            <a:ext cx="4062009" cy="6032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buNone/>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IN" sz="1800" b="1" dirty="0"/>
              <a:t>Hybrid Inheritance</a:t>
            </a:r>
            <a:endPar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School: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func1(self):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("This function is in school.")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Student1(School):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func2(self):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("This function is in student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Student2(School):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func3(self):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("This function is in student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Student3(Student1, School):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effectLst/>
                <a:latin typeface="Times New Roman" panose="02020603050405020304" pitchFamily="18" charset="0"/>
                <a:cs typeface="Times New Roman" panose="02020603050405020304" pitchFamily="18" charset="0"/>
              </a:rPr>
              <a:t>def</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func4(self):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("This function is in student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Driver's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object </a:t>
            </a:r>
            <a:r>
              <a:rPr kumimoji="0" lang="en-US" alt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Student3()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object.func1()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object.func2()</a:t>
            </a:r>
          </a:p>
        </p:txBody>
      </p:sp>
    </p:spTree>
    <p:extLst>
      <p:ext uri="{BB962C8B-B14F-4D97-AF65-F5344CB8AC3E}">
        <p14:creationId xmlns:p14="http://schemas.microsoft.com/office/powerpoint/2010/main" val="344250082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super</a:t>
            </a:r>
            <a:r>
              <a:rPr lang="en-IN" b="1" dirty="0" smtClean="0"/>
              <a:t>()</a:t>
            </a:r>
            <a:endParaRPr lang="en-IN" dirty="0"/>
          </a:p>
        </p:txBody>
      </p:sp>
      <p:sp>
        <p:nvSpPr>
          <p:cNvPr id="3" name="Content Placeholder 2"/>
          <p:cNvSpPr>
            <a:spLocks noGrp="1"/>
          </p:cNvSpPr>
          <p:nvPr>
            <p:ph idx="1"/>
          </p:nvPr>
        </p:nvSpPr>
        <p:spPr/>
        <p:txBody>
          <a:bodyPr>
            <a:normAutofit fontScale="92500"/>
          </a:bodyPr>
          <a:lstStyle/>
          <a:p>
            <a:r>
              <a:rPr lang="en-US" dirty="0"/>
              <a:t>When a class inherits some or all of the behaviors from another class is known as Inheritance. </a:t>
            </a:r>
            <a:endParaRPr lang="en-US" dirty="0" smtClean="0"/>
          </a:p>
          <a:p>
            <a:r>
              <a:rPr lang="en-US" dirty="0" smtClean="0"/>
              <a:t>In </a:t>
            </a:r>
            <a:r>
              <a:rPr lang="en-US" dirty="0"/>
              <a:t>such a case, the inherited class is the subclass and the latter class is the parent class. </a:t>
            </a:r>
            <a:endParaRPr lang="en-US" dirty="0" smtClean="0"/>
          </a:p>
          <a:p>
            <a:r>
              <a:rPr lang="en-US" dirty="0" smtClean="0"/>
              <a:t>In </a:t>
            </a:r>
            <a:r>
              <a:rPr lang="en-US" dirty="0"/>
              <a:t>an inherited subclass, a parent class can be referred to with the use of the super() function</a:t>
            </a:r>
            <a:r>
              <a:rPr lang="en-US" dirty="0" smtClean="0"/>
              <a:t>.</a:t>
            </a:r>
          </a:p>
          <a:p>
            <a:r>
              <a:rPr lang="en-US" dirty="0" smtClean="0"/>
              <a:t>The </a:t>
            </a:r>
            <a:r>
              <a:rPr lang="en-US" dirty="0"/>
              <a:t>super function returns a temporary object of the superclass that allows access to all of its methods to its child class.</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237</a:t>
            </a:fld>
            <a:endParaRPr lang="en-US"/>
          </a:p>
        </p:txBody>
      </p:sp>
    </p:spTree>
    <p:extLst>
      <p:ext uri="{BB962C8B-B14F-4D97-AF65-F5344CB8AC3E}">
        <p14:creationId xmlns:p14="http://schemas.microsoft.com/office/powerpoint/2010/main" val="127098796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fontAlgn="base"/>
            <a:r>
              <a:rPr lang="en-US" dirty="0"/>
              <a:t>Furthermore, The benefits of using a super function are:-  </a:t>
            </a:r>
          </a:p>
          <a:p>
            <a:pPr fontAlgn="base"/>
            <a:r>
              <a:rPr lang="en-US" dirty="0"/>
              <a:t>Need not remember or specify the parent class name to access its methods. This function can be used both in single and multiple inheritances.</a:t>
            </a:r>
          </a:p>
          <a:p>
            <a:pPr fontAlgn="base"/>
            <a:r>
              <a:rPr lang="en-US" dirty="0"/>
              <a:t>This implements modularity (isolating changes) and code reusability as there is no need to rewrite the entire function.</a:t>
            </a:r>
          </a:p>
          <a:p>
            <a:pPr fontAlgn="base"/>
            <a:r>
              <a:rPr lang="en-US" dirty="0"/>
              <a:t>Super function in Python is called dynamically because Python is a dynamic language unlike other languages.</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238</a:t>
            </a:fld>
            <a:endParaRPr lang="en-US"/>
          </a:p>
        </p:txBody>
      </p:sp>
    </p:spTree>
    <p:extLst>
      <p:ext uri="{BB962C8B-B14F-4D97-AF65-F5344CB8AC3E}">
        <p14:creationId xmlns:p14="http://schemas.microsoft.com/office/powerpoint/2010/main" val="427657184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r>
              <a:rPr lang="en-US" dirty="0"/>
              <a:t>There are 3 constraints to use the super function:-  </a:t>
            </a:r>
          </a:p>
          <a:p>
            <a:pPr lvl="1" fontAlgn="base"/>
            <a:r>
              <a:rPr lang="en-US" dirty="0"/>
              <a:t>The class and its methods which are referred by the super function</a:t>
            </a:r>
          </a:p>
          <a:p>
            <a:pPr lvl="1" fontAlgn="base"/>
            <a:r>
              <a:rPr lang="en-US" dirty="0"/>
              <a:t>The arguments of the super function and the called function should match.</a:t>
            </a:r>
          </a:p>
          <a:p>
            <a:pPr lvl="1" fontAlgn="base"/>
            <a:r>
              <a:rPr lang="en-US" dirty="0"/>
              <a:t>Every occurrence of the method must include super() after you use it.</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239</a:t>
            </a:fld>
            <a:endParaRPr lang="en-US"/>
          </a:p>
        </p:txBody>
      </p:sp>
    </p:spTree>
    <p:extLst>
      <p:ext uri="{BB962C8B-B14F-4D97-AF65-F5344CB8AC3E}">
        <p14:creationId xmlns:p14="http://schemas.microsoft.com/office/powerpoint/2010/main" val="1385083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397205"/>
            <a:ext cx="2925445" cy="391795"/>
          </a:xfrm>
          <a:prstGeom prst="rect">
            <a:avLst/>
          </a:prstGeom>
        </p:spPr>
        <p:txBody>
          <a:bodyPr vert="horz" wrap="square" lIns="0" tIns="12700" rIns="0" bIns="0" rtlCol="0">
            <a:spAutoFit/>
          </a:bodyPr>
          <a:lstStyle/>
          <a:p>
            <a:pPr marL="12700">
              <a:lnSpc>
                <a:spcPct val="100000"/>
              </a:lnSpc>
              <a:spcBef>
                <a:spcPts val="100"/>
              </a:spcBef>
            </a:pPr>
            <a:r>
              <a:rPr sz="2400" b="1" spc="-180" dirty="0">
                <a:solidFill>
                  <a:srgbClr val="000000"/>
                </a:solidFill>
                <a:latin typeface="Georgia"/>
                <a:cs typeface="Georgia"/>
              </a:rPr>
              <a:t>Standard </a:t>
            </a:r>
            <a:r>
              <a:rPr sz="2400" b="1" spc="-170" dirty="0">
                <a:solidFill>
                  <a:srgbClr val="000000"/>
                </a:solidFill>
                <a:latin typeface="Georgia"/>
                <a:cs typeface="Georgia"/>
              </a:rPr>
              <a:t>Data</a:t>
            </a:r>
            <a:r>
              <a:rPr sz="2400" b="1" spc="-50" dirty="0">
                <a:solidFill>
                  <a:srgbClr val="000000"/>
                </a:solidFill>
                <a:latin typeface="Georgia"/>
                <a:cs typeface="Georgia"/>
              </a:rPr>
              <a:t> </a:t>
            </a:r>
            <a:r>
              <a:rPr sz="2400" b="1" spc="-125" dirty="0">
                <a:solidFill>
                  <a:srgbClr val="000000"/>
                </a:solidFill>
                <a:latin typeface="Georgia"/>
                <a:cs typeface="Georgia"/>
              </a:rPr>
              <a:t>Types</a:t>
            </a:r>
            <a:endParaRPr sz="2400">
              <a:latin typeface="Georgia"/>
              <a:cs typeface="Georgia"/>
            </a:endParaRPr>
          </a:p>
        </p:txBody>
      </p:sp>
      <p:sp>
        <p:nvSpPr>
          <p:cNvPr id="5" name="Date Placeholder 4"/>
          <p:cNvSpPr>
            <a:spLocks noGrp="1"/>
          </p:cNvSpPr>
          <p:nvPr>
            <p:ph type="dt" sz="half" idx="10"/>
          </p:nvPr>
        </p:nvSpPr>
        <p:spPr/>
        <p:txBody>
          <a:bodyPr/>
          <a:lstStyle/>
          <a:p>
            <a:fld id="{7866943C-E470-4784-9ACD-A33B265D2EC5}"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4" name="object 4"/>
          <p:cNvSpPr txBox="1"/>
          <p:nvPr/>
        </p:nvSpPr>
        <p:spPr>
          <a:xfrm>
            <a:off x="535940" y="1552698"/>
            <a:ext cx="7666990" cy="2586355"/>
          </a:xfrm>
          <a:prstGeom prst="rect">
            <a:avLst/>
          </a:prstGeom>
        </p:spPr>
        <p:txBody>
          <a:bodyPr vert="horz" wrap="square" lIns="0" tIns="85725" rIns="0" bIns="0" rtlCol="0">
            <a:spAutoFit/>
          </a:bodyPr>
          <a:lstStyle/>
          <a:p>
            <a:pPr marL="12700">
              <a:lnSpc>
                <a:spcPct val="100000"/>
              </a:lnSpc>
              <a:spcBef>
                <a:spcPts val="675"/>
              </a:spcBef>
            </a:pPr>
            <a:r>
              <a:rPr sz="2400" spc="-45" dirty="0">
                <a:latin typeface="Georgia"/>
                <a:cs typeface="Georgia"/>
              </a:rPr>
              <a:t>Python </a:t>
            </a:r>
            <a:r>
              <a:rPr sz="2400" spc="-25" dirty="0">
                <a:latin typeface="Georgia"/>
                <a:cs typeface="Georgia"/>
              </a:rPr>
              <a:t>supports </a:t>
            </a:r>
            <a:r>
              <a:rPr sz="2400" spc="-35" dirty="0">
                <a:latin typeface="Georgia"/>
                <a:cs typeface="Georgia"/>
              </a:rPr>
              <a:t>four different </a:t>
            </a:r>
            <a:r>
              <a:rPr sz="2400" spc="-45" dirty="0">
                <a:latin typeface="Georgia"/>
                <a:cs typeface="Georgia"/>
              </a:rPr>
              <a:t>numerical </a:t>
            </a:r>
            <a:r>
              <a:rPr sz="2400" spc="-10" dirty="0">
                <a:latin typeface="Georgia"/>
                <a:cs typeface="Georgia"/>
              </a:rPr>
              <a:t>types</a:t>
            </a:r>
            <a:r>
              <a:rPr sz="2400" spc="-210" dirty="0">
                <a:latin typeface="Georgia"/>
                <a:cs typeface="Georgia"/>
              </a:rPr>
              <a:t> </a:t>
            </a:r>
            <a:r>
              <a:rPr sz="2400" spc="-215" dirty="0">
                <a:latin typeface="Georgia"/>
                <a:cs typeface="Georgia"/>
              </a:rPr>
              <a:t>−</a:t>
            </a:r>
            <a:endParaRPr sz="2400">
              <a:latin typeface="Georgia"/>
              <a:cs typeface="Georgia"/>
            </a:endParaRPr>
          </a:p>
          <a:p>
            <a:pPr marL="355600" indent="-342900">
              <a:lnSpc>
                <a:spcPct val="100000"/>
              </a:lnSpc>
              <a:spcBef>
                <a:spcPts val="580"/>
              </a:spcBef>
              <a:buFont typeface="Arial"/>
              <a:buChar char="•"/>
              <a:tabLst>
                <a:tab pos="354965" algn="l"/>
                <a:tab pos="355600" algn="l"/>
              </a:tabLst>
            </a:pPr>
            <a:r>
              <a:rPr sz="2400" spc="-45" dirty="0">
                <a:latin typeface="Georgia"/>
                <a:cs typeface="Georgia"/>
              </a:rPr>
              <a:t>int </a:t>
            </a:r>
            <a:r>
              <a:rPr sz="2400" spc="-25" dirty="0">
                <a:latin typeface="Georgia"/>
                <a:cs typeface="Georgia"/>
              </a:rPr>
              <a:t>(signed</a:t>
            </a:r>
            <a:r>
              <a:rPr sz="2400" spc="-175" dirty="0">
                <a:latin typeface="Georgia"/>
                <a:cs typeface="Georgia"/>
              </a:rPr>
              <a:t> </a:t>
            </a:r>
            <a:r>
              <a:rPr sz="2400" spc="-15" dirty="0">
                <a:latin typeface="Georgia"/>
                <a:cs typeface="Georgia"/>
              </a:rPr>
              <a:t>integers)</a:t>
            </a:r>
            <a:endParaRPr sz="2400">
              <a:latin typeface="Georgia"/>
              <a:cs typeface="Georgia"/>
            </a:endParaRPr>
          </a:p>
          <a:p>
            <a:pPr marL="355600" marR="5080" indent="-342900">
              <a:lnSpc>
                <a:spcPct val="100000"/>
              </a:lnSpc>
              <a:spcBef>
                <a:spcPts val="575"/>
              </a:spcBef>
              <a:buFont typeface="Arial"/>
              <a:buChar char="•"/>
              <a:tabLst>
                <a:tab pos="354965" algn="l"/>
                <a:tab pos="355600" algn="l"/>
              </a:tabLst>
            </a:pPr>
            <a:r>
              <a:rPr sz="2400" spc="-50" dirty="0">
                <a:latin typeface="Georgia"/>
                <a:cs typeface="Georgia"/>
              </a:rPr>
              <a:t>long </a:t>
            </a:r>
            <a:r>
              <a:rPr sz="2400" spc="-35" dirty="0">
                <a:latin typeface="Georgia"/>
                <a:cs typeface="Georgia"/>
              </a:rPr>
              <a:t>(long integers, </a:t>
            </a:r>
            <a:r>
              <a:rPr sz="2400" spc="-25" dirty="0">
                <a:latin typeface="Georgia"/>
                <a:cs typeface="Georgia"/>
              </a:rPr>
              <a:t>they </a:t>
            </a:r>
            <a:r>
              <a:rPr sz="2400" spc="-50" dirty="0">
                <a:latin typeface="Georgia"/>
                <a:cs typeface="Georgia"/>
              </a:rPr>
              <a:t>can </a:t>
            </a:r>
            <a:r>
              <a:rPr sz="2400" spc="-30" dirty="0">
                <a:latin typeface="Georgia"/>
                <a:cs typeface="Georgia"/>
              </a:rPr>
              <a:t>also </a:t>
            </a:r>
            <a:r>
              <a:rPr sz="2400" spc="-15" dirty="0">
                <a:latin typeface="Georgia"/>
                <a:cs typeface="Georgia"/>
              </a:rPr>
              <a:t>be </a:t>
            </a:r>
            <a:r>
              <a:rPr sz="2400" spc="-20" dirty="0">
                <a:latin typeface="Georgia"/>
                <a:cs typeface="Georgia"/>
              </a:rPr>
              <a:t>represented </a:t>
            </a:r>
            <a:r>
              <a:rPr sz="2400" spc="-60" dirty="0">
                <a:latin typeface="Georgia"/>
                <a:cs typeface="Georgia"/>
              </a:rPr>
              <a:t>in</a:t>
            </a:r>
            <a:r>
              <a:rPr sz="2400" spc="-295" dirty="0">
                <a:latin typeface="Georgia"/>
                <a:cs typeface="Georgia"/>
              </a:rPr>
              <a:t> </a:t>
            </a:r>
            <a:r>
              <a:rPr sz="2400" spc="-30" dirty="0">
                <a:latin typeface="Georgia"/>
                <a:cs typeface="Georgia"/>
              </a:rPr>
              <a:t>octal  </a:t>
            </a:r>
            <a:r>
              <a:rPr sz="2400" spc="-55" dirty="0">
                <a:latin typeface="Georgia"/>
                <a:cs typeface="Georgia"/>
              </a:rPr>
              <a:t>and </a:t>
            </a:r>
            <a:r>
              <a:rPr sz="2400" spc="-45" dirty="0">
                <a:latin typeface="Georgia"/>
                <a:cs typeface="Georgia"/>
              </a:rPr>
              <a:t>hexadecimal)</a:t>
            </a:r>
            <a:endParaRPr sz="2400">
              <a:latin typeface="Georgia"/>
              <a:cs typeface="Georgia"/>
            </a:endParaRPr>
          </a:p>
          <a:p>
            <a:pPr marL="355600" indent="-342900">
              <a:lnSpc>
                <a:spcPct val="100000"/>
              </a:lnSpc>
              <a:spcBef>
                <a:spcPts val="575"/>
              </a:spcBef>
              <a:buFont typeface="Arial"/>
              <a:buChar char="•"/>
              <a:tabLst>
                <a:tab pos="354965" algn="l"/>
                <a:tab pos="355600" algn="l"/>
              </a:tabLst>
            </a:pPr>
            <a:r>
              <a:rPr sz="2400" spc="-35" dirty="0">
                <a:latin typeface="Georgia"/>
                <a:cs typeface="Georgia"/>
              </a:rPr>
              <a:t>float (floating </a:t>
            </a:r>
            <a:r>
              <a:rPr sz="2400" spc="-45" dirty="0">
                <a:latin typeface="Georgia"/>
                <a:cs typeface="Georgia"/>
              </a:rPr>
              <a:t>point </a:t>
            </a:r>
            <a:r>
              <a:rPr sz="2400" spc="-25" dirty="0">
                <a:latin typeface="Georgia"/>
                <a:cs typeface="Georgia"/>
              </a:rPr>
              <a:t>real</a:t>
            </a:r>
            <a:r>
              <a:rPr sz="2400" spc="-155" dirty="0">
                <a:latin typeface="Georgia"/>
                <a:cs typeface="Georgia"/>
              </a:rPr>
              <a:t> </a:t>
            </a:r>
            <a:r>
              <a:rPr sz="2400" spc="-25" dirty="0">
                <a:latin typeface="Georgia"/>
                <a:cs typeface="Georgia"/>
              </a:rPr>
              <a:t>values)</a:t>
            </a:r>
            <a:endParaRPr sz="2400">
              <a:latin typeface="Georgia"/>
              <a:cs typeface="Georgia"/>
            </a:endParaRPr>
          </a:p>
          <a:p>
            <a:pPr marL="355600" indent="-342900">
              <a:lnSpc>
                <a:spcPct val="100000"/>
              </a:lnSpc>
              <a:spcBef>
                <a:spcPts val="580"/>
              </a:spcBef>
              <a:buFont typeface="Arial"/>
              <a:buChar char="•"/>
              <a:tabLst>
                <a:tab pos="354965" algn="l"/>
                <a:tab pos="355600" algn="l"/>
              </a:tabLst>
            </a:pPr>
            <a:r>
              <a:rPr sz="2400" spc="-50" dirty="0">
                <a:latin typeface="Georgia"/>
                <a:cs typeface="Georgia"/>
              </a:rPr>
              <a:t>complex </a:t>
            </a:r>
            <a:r>
              <a:rPr sz="2400" spc="-40" dirty="0">
                <a:latin typeface="Georgia"/>
                <a:cs typeface="Georgia"/>
              </a:rPr>
              <a:t>(complex</a:t>
            </a:r>
            <a:r>
              <a:rPr sz="2400" spc="-25" dirty="0">
                <a:latin typeface="Georgia"/>
                <a:cs typeface="Georgia"/>
              </a:rPr>
              <a:t> </a:t>
            </a:r>
            <a:r>
              <a:rPr sz="2400" spc="-35" dirty="0">
                <a:latin typeface="Georgia"/>
                <a:cs typeface="Georgia"/>
              </a:rPr>
              <a:t>numbers)</a:t>
            </a:r>
            <a:endParaRPr sz="2400">
              <a:latin typeface="Georgia"/>
              <a:cs typeface="Georgia"/>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51550"/>
          </a:xfrm>
        </p:spPr>
        <p:txBody>
          <a:bodyPr>
            <a:normAutofit fontScale="55000" lnSpcReduction="20000"/>
          </a:bodyPr>
          <a:lstStyle/>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super function</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class</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Animals:</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Initializing constructor</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.legs</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9900"/>
                </a:solidFill>
                <a:latin typeface="Consolas" panose="020B0609020204030204" pitchFamily="49" charset="0"/>
              </a:rPr>
              <a:t>4</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.domestic</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True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.tail</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True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.mammals</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True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isMammal</a:t>
            </a:r>
            <a:r>
              <a:rPr lang="en-US" altLang="en-US" dirty="0">
                <a:solidFill>
                  <a:srgbClr val="000000"/>
                </a:solidFill>
                <a:latin typeface="Consolas" panose="020B0609020204030204" pitchFamily="49" charset="0"/>
              </a:rPr>
              <a:t>(</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.mammals</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"It is a mammal."</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isDomestic</a:t>
            </a:r>
            <a:r>
              <a:rPr lang="en-US" altLang="en-US" dirty="0">
                <a:solidFill>
                  <a:srgbClr val="000000"/>
                </a:solidFill>
                <a:latin typeface="Consolas" panose="020B0609020204030204" pitchFamily="49" charset="0"/>
              </a:rPr>
              <a:t>(</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.domestic</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"It is a domestic animal."</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class</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Dogs(Animals):</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super</a:t>
            </a:r>
            <a:r>
              <a:rPr lang="en-US" altLang="en-US" dirty="0">
                <a:solidFill>
                  <a:srgbClr val="000000"/>
                </a:solidFill>
                <a:latin typeface="Consolas" panose="020B0609020204030204" pitchFamily="49" charset="0"/>
              </a:rPr>
              <a:t>().__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isMammal</a:t>
            </a:r>
            <a:r>
              <a:rPr lang="en-US" altLang="en-US" dirty="0">
                <a:solidFill>
                  <a:srgbClr val="000000"/>
                </a:solidFill>
                <a:latin typeface="Consolas" panose="020B0609020204030204" pitchFamily="49" charset="0"/>
              </a:rPr>
              <a:t>(</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super</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isMammal</a:t>
            </a:r>
            <a:r>
              <a:rPr lang="en-US" altLang="en-US" dirty="0">
                <a:solidFill>
                  <a:srgbClr val="000000"/>
                </a:solidFill>
                <a:latin typeface="Consolas" panose="020B0609020204030204" pitchFamily="49" charset="0"/>
              </a:rPr>
              <a:t>()</a:t>
            </a:r>
            <a:endParaRPr lang="en-US" altLang="en-US" sz="1800" dirty="0"/>
          </a:p>
          <a:p>
            <a:endParaRPr lang="en-IN" b="1"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240</a:t>
            </a:fld>
            <a:endParaRPr lang="en-US"/>
          </a:p>
        </p:txBody>
      </p:sp>
    </p:spTree>
    <p:extLst>
      <p:ext uri="{BB962C8B-B14F-4D97-AF65-F5344CB8AC3E}">
        <p14:creationId xmlns:p14="http://schemas.microsoft.com/office/powerpoint/2010/main" val="132425789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20000"/>
          </a:bodyPr>
          <a:lstStyle/>
          <a:p>
            <a:pPr marL="0" lvl="0" indent="0" eaLnBrk="0" fontAlgn="base" hangingPunct="0">
              <a:spcBef>
                <a:spcPct val="0"/>
              </a:spcBef>
              <a:spcAft>
                <a:spcPct val="0"/>
              </a:spcAft>
              <a:buNone/>
            </a:pPr>
            <a:r>
              <a:rPr lang="en-US" altLang="en-US" b="1" dirty="0">
                <a:latin typeface="Consolas" panose="020B0609020204030204" pitchFamily="49" charset="0"/>
              </a:rPr>
              <a:t>class</a:t>
            </a:r>
            <a:r>
              <a:rPr lang="en-US" altLang="en-US" sz="1800" dirty="0">
                <a:latin typeface="Consolas" panose="020B0609020204030204" pitchFamily="49" charset="0"/>
              </a:rPr>
              <a:t> </a:t>
            </a:r>
            <a:r>
              <a:rPr lang="en-US" altLang="en-US" dirty="0">
                <a:latin typeface="Consolas" panose="020B0609020204030204" pitchFamily="49" charset="0"/>
              </a:rPr>
              <a:t>Horses(Animals):</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a:latin typeface="Consolas" panose="020B0609020204030204" pitchFamily="49" charset="0"/>
              </a:rPr>
              <a:t>__</a:t>
            </a:r>
            <a:r>
              <a:rPr lang="en-US" altLang="en-US" dirty="0" err="1">
                <a:latin typeface="Consolas" panose="020B0609020204030204" pitchFamily="49" charset="0"/>
              </a:rPr>
              <a:t>init</a:t>
            </a:r>
            <a:r>
              <a:rPr lang="en-US" altLang="en-US" dirty="0">
                <a:latin typeface="Consolas" panose="020B0609020204030204" pitchFamily="49" charset="0"/>
              </a:rPr>
              <a:t>__(self):</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super().__</a:t>
            </a:r>
            <a:r>
              <a:rPr lang="en-US" altLang="en-US" dirty="0" err="1">
                <a:latin typeface="Consolas" panose="020B0609020204030204" pitchFamily="49" charset="0"/>
              </a:rPr>
              <a:t>init</a:t>
            </a:r>
            <a:r>
              <a:rPr lang="en-US" altLang="en-US" dirty="0">
                <a:latin typeface="Consolas" panose="020B0609020204030204" pitchFamily="49" charset="0"/>
              </a:rPr>
              <a:t>__()</a:t>
            </a:r>
            <a:endParaRPr lang="en-US" altLang="en-US" sz="1800" dirty="0"/>
          </a:p>
          <a:p>
            <a:pPr marL="0" lvl="0" indent="0" eaLnBrk="0" fontAlgn="base" hangingPunct="0">
              <a:spcBef>
                <a:spcPct val="0"/>
              </a:spcBef>
              <a:spcAft>
                <a:spcPct val="0"/>
              </a:spcAft>
              <a:buNone/>
            </a:pPr>
            <a:r>
              <a:rPr lang="en-US" altLang="en-US" sz="4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err="1">
                <a:latin typeface="Consolas" panose="020B0609020204030204" pitchFamily="49" charset="0"/>
              </a:rPr>
              <a:t>def</a:t>
            </a:r>
            <a:r>
              <a:rPr lang="en-US" altLang="en-US" sz="1800" dirty="0">
                <a:latin typeface="Consolas" panose="020B0609020204030204" pitchFamily="49" charset="0"/>
              </a:rPr>
              <a:t> </a:t>
            </a:r>
            <a:r>
              <a:rPr lang="en-US" altLang="en-US" dirty="0" err="1">
                <a:latin typeface="Consolas" panose="020B0609020204030204" pitchFamily="49" charset="0"/>
              </a:rPr>
              <a:t>hasTailandLegs</a:t>
            </a:r>
            <a:r>
              <a:rPr lang="en-US" altLang="en-US" dirty="0">
                <a:latin typeface="Consolas" panose="020B0609020204030204" pitchFamily="49" charset="0"/>
              </a:rPr>
              <a:t>(self):</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if</a:t>
            </a:r>
            <a:r>
              <a:rPr lang="en-US" altLang="en-US" sz="1800" dirty="0">
                <a:latin typeface="Consolas" panose="020B0609020204030204" pitchFamily="49" charset="0"/>
              </a:rPr>
              <a:t> </a:t>
            </a:r>
            <a:r>
              <a:rPr lang="en-US" altLang="en-US" dirty="0" err="1">
                <a:latin typeface="Consolas" panose="020B0609020204030204" pitchFamily="49" charset="0"/>
              </a:rPr>
              <a:t>self.tail</a:t>
            </a:r>
            <a:r>
              <a:rPr lang="en-US" altLang="en-US" dirty="0">
                <a:latin typeface="Consolas" panose="020B0609020204030204" pitchFamily="49" charset="0"/>
              </a:rPr>
              <a:t> </a:t>
            </a:r>
            <a:r>
              <a:rPr lang="en-US" altLang="en-US" b="1" dirty="0">
                <a:latin typeface="Consolas" panose="020B0609020204030204" pitchFamily="49" charset="0"/>
              </a:rPr>
              <a:t>and</a:t>
            </a:r>
            <a:r>
              <a:rPr lang="en-US" altLang="en-US" sz="1800" dirty="0">
                <a:latin typeface="Consolas" panose="020B0609020204030204" pitchFamily="49" charset="0"/>
              </a:rPr>
              <a:t> </a:t>
            </a:r>
            <a:r>
              <a:rPr lang="en-US" altLang="en-US" dirty="0" err="1">
                <a:latin typeface="Consolas" panose="020B0609020204030204" pitchFamily="49" charset="0"/>
              </a:rPr>
              <a:t>self.legs</a:t>
            </a:r>
            <a:r>
              <a:rPr lang="en-US" altLang="en-US" dirty="0">
                <a:latin typeface="Consolas" panose="020B0609020204030204" pitchFamily="49" charset="0"/>
              </a:rPr>
              <a:t>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4:</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            </a:t>
            </a:r>
            <a:r>
              <a:rPr lang="en-US" altLang="en-US" b="1" dirty="0">
                <a:latin typeface="Consolas" panose="020B0609020204030204" pitchFamily="49" charset="0"/>
              </a:rPr>
              <a:t>print</a:t>
            </a:r>
            <a:r>
              <a:rPr lang="en-US" altLang="en-US" dirty="0">
                <a:latin typeface="Consolas" panose="020B0609020204030204" pitchFamily="49" charset="0"/>
              </a:rPr>
              <a:t>("Has legs and tail")</a:t>
            </a:r>
            <a:endParaRPr lang="en-US" altLang="en-US" sz="1800" dirty="0"/>
          </a:p>
          <a:p>
            <a:pPr marL="0" lvl="0" indent="0" eaLnBrk="0" fontAlgn="base" hangingPunct="0">
              <a:spcBef>
                <a:spcPct val="0"/>
              </a:spcBef>
              <a:spcAft>
                <a:spcPct val="0"/>
              </a:spcAft>
              <a:buNone/>
            </a:pPr>
            <a:r>
              <a:rPr lang="en-US" altLang="en-US" sz="4800" dirty="0">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latin typeface="Consolas" panose="020B0609020204030204" pitchFamily="49" charset="0"/>
              </a:rPr>
              <a:t># Driver code</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Tom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Dogs()</a:t>
            </a:r>
            <a:endParaRPr lang="en-US" altLang="en-US" sz="1800" dirty="0"/>
          </a:p>
          <a:p>
            <a:pPr marL="0" lvl="0" indent="0" eaLnBrk="0" fontAlgn="base" hangingPunct="0">
              <a:spcBef>
                <a:spcPct val="0"/>
              </a:spcBef>
              <a:spcAft>
                <a:spcPct val="0"/>
              </a:spcAft>
              <a:buNone/>
            </a:pPr>
            <a:r>
              <a:rPr lang="en-US" altLang="en-US" dirty="0" err="1">
                <a:latin typeface="Consolas" panose="020B0609020204030204" pitchFamily="49" charset="0"/>
              </a:rPr>
              <a:t>Tom.isMammal</a:t>
            </a:r>
            <a:r>
              <a:rPr lang="en-US" altLang="en-US" dirty="0">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latin typeface="Consolas" panose="020B0609020204030204" pitchFamily="49" charset="0"/>
              </a:rPr>
              <a:t>Bruno </a:t>
            </a:r>
            <a:r>
              <a:rPr lang="en-US" altLang="en-US" b="1" dirty="0">
                <a:latin typeface="Consolas" panose="020B0609020204030204" pitchFamily="49" charset="0"/>
              </a:rPr>
              <a:t>=</a:t>
            </a:r>
            <a:r>
              <a:rPr lang="en-US" altLang="en-US" sz="1800" dirty="0">
                <a:latin typeface="Consolas" panose="020B0609020204030204" pitchFamily="49" charset="0"/>
              </a:rPr>
              <a:t> </a:t>
            </a:r>
            <a:r>
              <a:rPr lang="en-US" altLang="en-US" dirty="0">
                <a:latin typeface="Consolas" panose="020B0609020204030204" pitchFamily="49" charset="0"/>
              </a:rPr>
              <a:t>Horses()</a:t>
            </a:r>
            <a:endParaRPr lang="en-US" altLang="en-US" sz="1800" dirty="0"/>
          </a:p>
          <a:p>
            <a:pPr marL="0" lvl="0" indent="0" eaLnBrk="0" fontAlgn="base" hangingPunct="0">
              <a:spcBef>
                <a:spcPct val="0"/>
              </a:spcBef>
              <a:spcAft>
                <a:spcPct val="0"/>
              </a:spcAft>
              <a:buNone/>
            </a:pPr>
            <a:r>
              <a:rPr lang="en-US" altLang="en-US" dirty="0" err="1">
                <a:latin typeface="Consolas" panose="020B0609020204030204" pitchFamily="49" charset="0"/>
              </a:rPr>
              <a:t>Bruno.hasTailandLegs</a:t>
            </a:r>
            <a:r>
              <a:rPr lang="en-US" altLang="en-US" dirty="0">
                <a:latin typeface="Consolas" panose="020B0609020204030204" pitchFamily="49" charset="0"/>
              </a:rPr>
              <a:t>()</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241</a:t>
            </a:fld>
            <a:endParaRPr lang="en-US"/>
          </a:p>
        </p:txBody>
      </p:sp>
    </p:spTree>
    <p:extLst>
      <p:ext uri="{BB962C8B-B14F-4D97-AF65-F5344CB8AC3E}">
        <p14:creationId xmlns:p14="http://schemas.microsoft.com/office/powerpoint/2010/main" val="265923111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a:t>
            </a:r>
            <a:r>
              <a:rPr lang="en-IN" dirty="0" smtClean="0"/>
              <a:t>verloading </a:t>
            </a:r>
            <a:r>
              <a:rPr lang="en-IN" dirty="0"/>
              <a:t>operators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a:t>Operator Overloading means giving extended meaning beyond their predefined operational meaning. </a:t>
            </a:r>
            <a:endParaRPr lang="en-US" dirty="0" smtClean="0"/>
          </a:p>
          <a:p>
            <a:r>
              <a:rPr lang="en-US" dirty="0" smtClean="0"/>
              <a:t>For </a:t>
            </a:r>
            <a:r>
              <a:rPr lang="en-US" dirty="0"/>
              <a:t>example operator + is used to add two integers as well as join two strings and merge two lists. </a:t>
            </a:r>
            <a:endParaRPr lang="en-US" dirty="0" smtClean="0"/>
          </a:p>
          <a:p>
            <a:r>
              <a:rPr lang="en-US" dirty="0" smtClean="0"/>
              <a:t>It </a:t>
            </a:r>
            <a:r>
              <a:rPr lang="en-US" dirty="0"/>
              <a:t>is achievable because ‘+’ operator is overloaded by </a:t>
            </a:r>
            <a:r>
              <a:rPr lang="en-US" dirty="0" err="1"/>
              <a:t>int</a:t>
            </a:r>
            <a:r>
              <a:rPr lang="en-US" dirty="0"/>
              <a:t> class and </a:t>
            </a:r>
            <a:r>
              <a:rPr lang="en-US" dirty="0" err="1"/>
              <a:t>str</a:t>
            </a:r>
            <a:r>
              <a:rPr lang="en-US" dirty="0"/>
              <a:t> class</a:t>
            </a:r>
            <a:r>
              <a:rPr lang="en-US" dirty="0" smtClean="0"/>
              <a:t>.</a:t>
            </a:r>
          </a:p>
          <a:p>
            <a:r>
              <a:rPr lang="en-US" dirty="0" smtClean="0"/>
              <a:t> </a:t>
            </a:r>
            <a:r>
              <a:rPr lang="en-US" dirty="0"/>
              <a:t>You might have noticed that the same built-in operator or function shows different behavior for objects of different classes, this is called </a:t>
            </a:r>
            <a:r>
              <a:rPr lang="en-US" i="1" dirty="0"/>
              <a:t>Operator Overloading</a:t>
            </a:r>
            <a:r>
              <a:rPr lang="en-US" dirty="0"/>
              <a:t>. </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242</a:t>
            </a:fld>
            <a:endParaRPr lang="en-US"/>
          </a:p>
        </p:txBody>
      </p:sp>
    </p:spTree>
    <p:extLst>
      <p:ext uri="{BB962C8B-B14F-4D97-AF65-F5344CB8AC3E}">
        <p14:creationId xmlns:p14="http://schemas.microsoft.com/office/powerpoint/2010/main" val="151469347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 Changing the behavior of operator is as simple as changing the behavior of method or function. </a:t>
            </a:r>
            <a:endParaRPr lang="en-US" dirty="0" smtClean="0"/>
          </a:p>
          <a:p>
            <a:r>
              <a:rPr lang="en-US" dirty="0" smtClean="0"/>
              <a:t>You </a:t>
            </a:r>
            <a:r>
              <a:rPr lang="en-US" dirty="0"/>
              <a:t>define methods in your class and operators work according to that behavior defined in methods. </a:t>
            </a:r>
            <a:endParaRPr lang="en-US" dirty="0" smtClean="0"/>
          </a:p>
          <a:p>
            <a:r>
              <a:rPr lang="en-US" dirty="0" smtClean="0"/>
              <a:t>When </a:t>
            </a:r>
            <a:r>
              <a:rPr lang="en-US" dirty="0"/>
              <a:t>we use + operator, the magic method __add__ is automatically invoked in which the operation for + operator is defined. </a:t>
            </a:r>
            <a:endParaRPr lang="en-US" dirty="0" smtClean="0"/>
          </a:p>
          <a:p>
            <a:r>
              <a:rPr lang="en-US" dirty="0" smtClean="0"/>
              <a:t>There </a:t>
            </a:r>
            <a:r>
              <a:rPr lang="en-US" dirty="0"/>
              <a:t>by changing this magic method’s code, we can give extra meaning to the + operator. </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243</a:t>
            </a:fld>
            <a:endParaRPr lang="en-US"/>
          </a:p>
        </p:txBody>
      </p:sp>
    </p:spTree>
    <p:extLst>
      <p:ext uri="{BB962C8B-B14F-4D97-AF65-F5344CB8AC3E}">
        <p14:creationId xmlns:p14="http://schemas.microsoft.com/office/powerpoint/2010/main" val="106925123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class</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 a):</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.a</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adding two objects</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__add__(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 o):</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return</a:t>
            </a:r>
            <a:r>
              <a:rPr lang="en-US" altLang="en-US" sz="1800"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.a</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o.a</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ob1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a:t>
            </a:r>
            <a:r>
              <a:rPr lang="en-US" altLang="en-US" dirty="0">
                <a:solidFill>
                  <a:srgbClr val="009900"/>
                </a:solidFill>
                <a:latin typeface="Consolas" panose="020B0609020204030204" pitchFamily="49" charset="0"/>
              </a:rPr>
              <a:t>1</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ob2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a:t>
            </a:r>
            <a:r>
              <a:rPr lang="en-US" altLang="en-US" dirty="0">
                <a:solidFill>
                  <a:srgbClr val="009900"/>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ob3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a:t>
            </a:r>
            <a:r>
              <a:rPr lang="en-US" altLang="en-US" dirty="0" smtClean="0">
                <a:solidFill>
                  <a:srgbClr val="000000"/>
                </a:solidFill>
                <a:latin typeface="Consolas" panose="020B0609020204030204" pitchFamily="49" charset="0"/>
              </a:rPr>
              <a:t>(</a:t>
            </a:r>
            <a:r>
              <a:rPr lang="en-US" altLang="en-US" dirty="0" smtClean="0">
                <a:solidFill>
                  <a:srgbClr val="0000FF"/>
                </a:solidFill>
                <a:latin typeface="Consolas" panose="020B0609020204030204" pitchFamily="49" charset="0"/>
              </a:rPr>
              <a:t>“Hello"</a:t>
            </a:r>
            <a:r>
              <a:rPr lang="en-US" altLang="en-US" dirty="0" smtClean="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ob4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a:t>
            </a:r>
            <a:r>
              <a:rPr lang="en-US" altLang="en-US" dirty="0" smtClean="0">
                <a:solidFill>
                  <a:srgbClr val="000000"/>
                </a:solidFill>
                <a:latin typeface="Consolas" panose="020B0609020204030204" pitchFamily="49" charset="0"/>
              </a:rPr>
              <a:t>(</a:t>
            </a:r>
            <a:r>
              <a:rPr lang="en-US" altLang="en-US" dirty="0" smtClean="0">
                <a:solidFill>
                  <a:srgbClr val="0000FF"/>
                </a:solidFill>
                <a:latin typeface="Consolas" panose="020B0609020204030204" pitchFamily="49" charset="0"/>
              </a:rPr>
              <a:t>“python"</a:t>
            </a:r>
            <a:r>
              <a:rPr lang="en-US" altLang="en-US" dirty="0" smtClean="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print</a:t>
            </a:r>
            <a:r>
              <a:rPr lang="en-US" altLang="en-US" dirty="0">
                <a:solidFill>
                  <a:srgbClr val="000000"/>
                </a:solidFill>
                <a:latin typeface="Consolas" panose="020B0609020204030204" pitchFamily="49" charset="0"/>
              </a:rPr>
              <a:t>(ob1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ob2)</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print</a:t>
            </a:r>
            <a:r>
              <a:rPr lang="en-US" altLang="en-US" dirty="0">
                <a:solidFill>
                  <a:srgbClr val="000000"/>
                </a:solidFill>
                <a:latin typeface="Consolas" panose="020B0609020204030204" pitchFamily="49" charset="0"/>
              </a:rPr>
              <a:t>(ob3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ob4)</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244</a:t>
            </a:fld>
            <a:endParaRPr lang="en-US"/>
          </a:p>
        </p:txBody>
      </p:sp>
    </p:spTree>
    <p:extLst>
      <p:ext uri="{BB962C8B-B14F-4D97-AF65-F5344CB8AC3E}">
        <p14:creationId xmlns:p14="http://schemas.microsoft.com/office/powerpoint/2010/main" val="95285297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687"/>
            <a:ext cx="8229600" cy="655638"/>
          </a:xfrm>
        </p:spPr>
        <p:txBody>
          <a:bodyPr>
            <a:normAutofit fontScale="90000"/>
          </a:bodyPr>
          <a:lstStyle/>
          <a:p>
            <a:r>
              <a:rPr lang="en-US" dirty="0" smtClean="0"/>
              <a:t>Binary operators</a:t>
            </a:r>
            <a:endParaRPr lang="en-IN" dirty="0"/>
          </a:p>
        </p:txBody>
      </p:sp>
      <p:pic>
        <p:nvPicPr>
          <p:cNvPr id="6" name="Content Placeholder 5"/>
          <p:cNvPicPr>
            <a:picLocks noGrp="1" noChangeAspect="1"/>
          </p:cNvPicPr>
          <p:nvPr>
            <p:ph idx="1"/>
          </p:nvPr>
        </p:nvPicPr>
        <p:blipFill>
          <a:blip r:embed="rId2"/>
          <a:stretch>
            <a:fillRect/>
          </a:stretch>
        </p:blipFill>
        <p:spPr>
          <a:xfrm>
            <a:off x="457200" y="990600"/>
            <a:ext cx="8382000" cy="5029200"/>
          </a:xfrm>
          <a:prstGeom prst="rect">
            <a:avLst/>
          </a:prstGeom>
        </p:spPr>
      </p:pic>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245</a:t>
            </a:fld>
            <a:endParaRPr lang="en-US"/>
          </a:p>
        </p:txBody>
      </p:sp>
    </p:spTree>
    <p:extLst>
      <p:ext uri="{BB962C8B-B14F-4D97-AF65-F5344CB8AC3E}">
        <p14:creationId xmlns:p14="http://schemas.microsoft.com/office/powerpoint/2010/main" val="314200059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Comparison Operators </a:t>
            </a:r>
            <a:r>
              <a:rPr lang="en-IN" b="1" dirty="0" smtClean="0"/>
              <a:t>:</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246</a:t>
            </a:fld>
            <a:endParaRPr lang="en-US"/>
          </a:p>
        </p:txBody>
      </p:sp>
      <p:sp>
        <p:nvSpPr>
          <p:cNvPr id="6" name="Rectangle 1"/>
          <p:cNvSpPr>
            <a:spLocks noGrp="1" noChangeArrowheads="1"/>
          </p:cNvSpPr>
          <p:nvPr>
            <p:ph idx="1"/>
          </p:nvPr>
        </p:nvSpPr>
        <p:spPr bwMode="auto">
          <a:xfrm>
            <a:off x="457200" y="372468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57200" y="1752600"/>
            <a:ext cx="6629400" cy="3429000"/>
          </a:xfrm>
          <a:prstGeom prst="rect">
            <a:avLst/>
          </a:prstGeom>
        </p:spPr>
      </p:pic>
    </p:spTree>
    <p:extLst>
      <p:ext uri="{BB962C8B-B14F-4D97-AF65-F5344CB8AC3E}">
        <p14:creationId xmlns:p14="http://schemas.microsoft.com/office/powerpoint/2010/main" val="12174281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Assignment Operators </a:t>
            </a:r>
            <a:r>
              <a:rPr lang="en-IN" b="1" dirty="0" smtClean="0"/>
              <a:t>:</a:t>
            </a:r>
            <a:endParaRPr lang="en-IN" dirty="0"/>
          </a:p>
        </p:txBody>
      </p:sp>
      <p:pic>
        <p:nvPicPr>
          <p:cNvPr id="6" name="Content Placeholder 5"/>
          <p:cNvPicPr>
            <a:picLocks noGrp="1" noChangeAspect="1"/>
          </p:cNvPicPr>
          <p:nvPr>
            <p:ph idx="1"/>
          </p:nvPr>
        </p:nvPicPr>
        <p:blipFill>
          <a:blip r:embed="rId2"/>
          <a:stretch>
            <a:fillRect/>
          </a:stretch>
        </p:blipFill>
        <p:spPr>
          <a:xfrm>
            <a:off x="685800" y="1576837"/>
            <a:ext cx="7315200" cy="4620313"/>
          </a:xfrm>
          <a:prstGeom prst="rect">
            <a:avLst/>
          </a:prstGeom>
        </p:spPr>
      </p:pic>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247</a:t>
            </a:fld>
            <a:endParaRPr lang="en-US"/>
          </a:p>
        </p:txBody>
      </p:sp>
    </p:spTree>
    <p:extLst>
      <p:ext uri="{BB962C8B-B14F-4D97-AF65-F5344CB8AC3E}">
        <p14:creationId xmlns:p14="http://schemas.microsoft.com/office/powerpoint/2010/main" val="269338038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Operator</a:t>
            </a:r>
            <a:endParaRPr lang="en-IN" dirty="0"/>
          </a:p>
        </p:txBody>
      </p:sp>
      <p:pic>
        <p:nvPicPr>
          <p:cNvPr id="6" name="Content Placeholder 5"/>
          <p:cNvPicPr>
            <a:picLocks noGrp="1" noChangeAspect="1"/>
          </p:cNvPicPr>
          <p:nvPr>
            <p:ph idx="1"/>
          </p:nvPr>
        </p:nvPicPr>
        <p:blipFill>
          <a:blip r:embed="rId2"/>
          <a:stretch>
            <a:fillRect/>
          </a:stretch>
        </p:blipFill>
        <p:spPr>
          <a:xfrm>
            <a:off x="1501462" y="1417638"/>
            <a:ext cx="5755330" cy="3459162"/>
          </a:xfrm>
          <a:prstGeom prst="rect">
            <a:avLst/>
          </a:prstGeom>
        </p:spPr>
      </p:pic>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248</a:t>
            </a:fld>
            <a:endParaRPr lang="en-US"/>
          </a:p>
        </p:txBody>
      </p:sp>
    </p:spTree>
    <p:extLst>
      <p:ext uri="{BB962C8B-B14F-4D97-AF65-F5344CB8AC3E}">
        <p14:creationId xmlns:p14="http://schemas.microsoft.com/office/powerpoint/2010/main" val="153269033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Encapsulation in </a:t>
            </a:r>
            <a:r>
              <a:rPr lang="en-IN" b="1" dirty="0" smtClean="0"/>
              <a:t>Python</a:t>
            </a:r>
            <a:endParaRPr lang="en-IN" dirty="0"/>
          </a:p>
        </p:txBody>
      </p:sp>
      <p:sp>
        <p:nvSpPr>
          <p:cNvPr id="3" name="Content Placeholder 2"/>
          <p:cNvSpPr>
            <a:spLocks noGrp="1"/>
          </p:cNvSpPr>
          <p:nvPr>
            <p:ph idx="1"/>
          </p:nvPr>
        </p:nvSpPr>
        <p:spPr/>
        <p:txBody>
          <a:bodyPr>
            <a:normAutofit fontScale="92500"/>
          </a:bodyPr>
          <a:lstStyle/>
          <a:p>
            <a:r>
              <a:rPr lang="en-US" dirty="0"/>
              <a:t>It describes the idea of wrapping data and the methods that work on data within one </a:t>
            </a:r>
            <a:r>
              <a:rPr lang="en-US" dirty="0" smtClean="0"/>
              <a:t>unit.</a:t>
            </a:r>
          </a:p>
          <a:p>
            <a:r>
              <a:rPr lang="en-US" dirty="0" smtClean="0"/>
              <a:t>This </a:t>
            </a:r>
            <a:r>
              <a:rPr lang="en-US" dirty="0"/>
              <a:t>puts restrictions on accessing variables and methods directly and can prevent the accidental modification of data</a:t>
            </a:r>
            <a:r>
              <a:rPr lang="en-US" dirty="0" smtClean="0"/>
              <a:t>.</a:t>
            </a:r>
          </a:p>
          <a:p>
            <a:r>
              <a:rPr lang="en-US" dirty="0" smtClean="0"/>
              <a:t>To </a:t>
            </a:r>
            <a:r>
              <a:rPr lang="en-US" dirty="0"/>
              <a:t>prevent accidental change, an object’s variable can only be changed by an object’s method</a:t>
            </a:r>
            <a:r>
              <a:rPr lang="en-US" dirty="0" smtClean="0"/>
              <a:t>.</a:t>
            </a:r>
          </a:p>
          <a:p>
            <a:r>
              <a:rPr lang="en-US" dirty="0" smtClean="0"/>
              <a:t>Those </a:t>
            </a:r>
            <a:r>
              <a:rPr lang="en-US" dirty="0"/>
              <a:t>types of variables are known as </a:t>
            </a:r>
            <a:r>
              <a:rPr lang="en-US" b="1" dirty="0"/>
              <a:t>private variables.</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249</a:t>
            </a:fld>
            <a:endParaRPr lang="en-US"/>
          </a:p>
        </p:txBody>
      </p:sp>
    </p:spTree>
    <p:extLst>
      <p:ext uri="{BB962C8B-B14F-4D97-AF65-F5344CB8AC3E}">
        <p14:creationId xmlns:p14="http://schemas.microsoft.com/office/powerpoint/2010/main" val="1951130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397205"/>
            <a:ext cx="2925445" cy="391795"/>
          </a:xfrm>
          <a:prstGeom prst="rect">
            <a:avLst/>
          </a:prstGeom>
        </p:spPr>
        <p:txBody>
          <a:bodyPr vert="horz" wrap="square" lIns="0" tIns="12700" rIns="0" bIns="0" rtlCol="0">
            <a:spAutoFit/>
          </a:bodyPr>
          <a:lstStyle/>
          <a:p>
            <a:pPr marL="12700">
              <a:lnSpc>
                <a:spcPct val="100000"/>
              </a:lnSpc>
              <a:spcBef>
                <a:spcPts val="100"/>
              </a:spcBef>
            </a:pPr>
            <a:r>
              <a:rPr sz="2400" b="1" spc="-180" dirty="0">
                <a:solidFill>
                  <a:srgbClr val="000000"/>
                </a:solidFill>
                <a:latin typeface="Georgia"/>
                <a:cs typeface="Georgia"/>
              </a:rPr>
              <a:t>Standard </a:t>
            </a:r>
            <a:r>
              <a:rPr sz="2400" b="1" spc="-170" dirty="0">
                <a:solidFill>
                  <a:srgbClr val="000000"/>
                </a:solidFill>
                <a:latin typeface="Georgia"/>
                <a:cs typeface="Georgia"/>
              </a:rPr>
              <a:t>Data</a:t>
            </a:r>
            <a:r>
              <a:rPr sz="2400" b="1" spc="-50" dirty="0">
                <a:solidFill>
                  <a:srgbClr val="000000"/>
                </a:solidFill>
                <a:latin typeface="Georgia"/>
                <a:cs typeface="Georgia"/>
              </a:rPr>
              <a:t> </a:t>
            </a:r>
            <a:r>
              <a:rPr sz="2400" b="1" spc="-125" dirty="0">
                <a:solidFill>
                  <a:srgbClr val="000000"/>
                </a:solidFill>
                <a:latin typeface="Georgia"/>
                <a:cs typeface="Georgia"/>
              </a:rPr>
              <a:t>Types</a:t>
            </a:r>
            <a:endParaRPr sz="2400">
              <a:latin typeface="Georgia"/>
              <a:cs typeface="Georgia"/>
            </a:endParaRPr>
          </a:p>
        </p:txBody>
      </p:sp>
      <p:sp>
        <p:nvSpPr>
          <p:cNvPr id="7" name="Date Placeholder 6"/>
          <p:cNvSpPr>
            <a:spLocks noGrp="1"/>
          </p:cNvSpPr>
          <p:nvPr>
            <p:ph type="dt" sz="half" idx="10"/>
          </p:nvPr>
        </p:nvSpPr>
        <p:spPr/>
        <p:txBody>
          <a:bodyPr/>
          <a:lstStyle/>
          <a:p>
            <a:fld id="{3B9D649D-7981-41F2-9E98-865B802C8B8D}"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25</a:t>
            </a:fld>
            <a:endParaRPr lang="en-US"/>
          </a:p>
        </p:txBody>
      </p:sp>
      <p:sp>
        <p:nvSpPr>
          <p:cNvPr id="4" name="object 4"/>
          <p:cNvSpPr/>
          <p:nvPr/>
        </p:nvSpPr>
        <p:spPr>
          <a:xfrm>
            <a:off x="1004455" y="1752600"/>
            <a:ext cx="6976491" cy="3429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51587" y="1092453"/>
            <a:ext cx="1339850" cy="391160"/>
          </a:xfrm>
          <a:prstGeom prst="rect">
            <a:avLst/>
          </a:prstGeom>
        </p:spPr>
        <p:txBody>
          <a:bodyPr vert="horz" wrap="square" lIns="0" tIns="12700" rIns="0" bIns="0" rtlCol="0">
            <a:spAutoFit/>
          </a:bodyPr>
          <a:lstStyle/>
          <a:p>
            <a:pPr marL="12700">
              <a:lnSpc>
                <a:spcPct val="100000"/>
              </a:lnSpc>
              <a:spcBef>
                <a:spcPts val="100"/>
              </a:spcBef>
            </a:pPr>
            <a:r>
              <a:rPr sz="2400" spc="-75" dirty="0">
                <a:latin typeface="Georgia"/>
                <a:cs typeface="Georgia"/>
              </a:rPr>
              <a:t>Example</a:t>
            </a:r>
            <a:r>
              <a:rPr sz="2400" spc="-120" dirty="0">
                <a:latin typeface="Georgia"/>
                <a:cs typeface="Georgia"/>
              </a:rPr>
              <a:t> </a:t>
            </a:r>
            <a:r>
              <a:rPr sz="2400" spc="-160" dirty="0">
                <a:latin typeface="Georgia"/>
                <a:cs typeface="Georgia"/>
              </a:rPr>
              <a:t>..</a:t>
            </a:r>
            <a:endParaRPr sz="2400">
              <a:latin typeface="Georgia"/>
              <a:cs typeface="Georgia"/>
            </a:endParaRPr>
          </a:p>
        </p:txBody>
      </p:sp>
      <p:sp>
        <p:nvSpPr>
          <p:cNvPr id="6" name="object 6"/>
          <p:cNvSpPr txBox="1"/>
          <p:nvPr/>
        </p:nvSpPr>
        <p:spPr>
          <a:xfrm>
            <a:off x="303987" y="5737047"/>
            <a:ext cx="8531860" cy="1031240"/>
          </a:xfrm>
          <a:prstGeom prst="rect">
            <a:avLst/>
          </a:prstGeom>
        </p:spPr>
        <p:txBody>
          <a:bodyPr vert="horz" wrap="square" lIns="0" tIns="12065" rIns="0" bIns="0" rtlCol="0">
            <a:spAutoFit/>
          </a:bodyPr>
          <a:lstStyle/>
          <a:p>
            <a:pPr marL="12700" marR="5080" algn="just">
              <a:lnSpc>
                <a:spcPct val="100000"/>
              </a:lnSpc>
              <a:spcBef>
                <a:spcPts val="95"/>
              </a:spcBef>
            </a:pPr>
            <a:r>
              <a:rPr sz="2200" spc="-110" dirty="0">
                <a:latin typeface="Georgia"/>
                <a:cs typeface="Georgia"/>
              </a:rPr>
              <a:t>A </a:t>
            </a:r>
            <a:r>
              <a:rPr sz="2200" spc="-45" dirty="0">
                <a:latin typeface="Georgia"/>
                <a:cs typeface="Georgia"/>
              </a:rPr>
              <a:t>complex </a:t>
            </a:r>
            <a:r>
              <a:rPr sz="2200" spc="-50" dirty="0">
                <a:latin typeface="Georgia"/>
                <a:cs typeface="Georgia"/>
              </a:rPr>
              <a:t>number </a:t>
            </a:r>
            <a:r>
              <a:rPr sz="2200" spc="-25" dirty="0">
                <a:latin typeface="Georgia"/>
                <a:cs typeface="Georgia"/>
              </a:rPr>
              <a:t>consists </a:t>
            </a:r>
            <a:r>
              <a:rPr sz="2200" spc="-40" dirty="0">
                <a:latin typeface="Georgia"/>
                <a:cs typeface="Georgia"/>
              </a:rPr>
              <a:t>of </a:t>
            </a:r>
            <a:r>
              <a:rPr sz="2200" spc="-60" dirty="0">
                <a:latin typeface="Georgia"/>
                <a:cs typeface="Georgia"/>
              </a:rPr>
              <a:t>an </a:t>
            </a:r>
            <a:r>
              <a:rPr sz="2200" spc="-20" dirty="0">
                <a:latin typeface="Georgia"/>
                <a:cs typeface="Georgia"/>
              </a:rPr>
              <a:t>ordered </a:t>
            </a:r>
            <a:r>
              <a:rPr sz="2200" spc="-30" dirty="0">
                <a:latin typeface="Georgia"/>
                <a:cs typeface="Georgia"/>
              </a:rPr>
              <a:t>pair </a:t>
            </a:r>
            <a:r>
              <a:rPr sz="2200" spc="-35" dirty="0">
                <a:latin typeface="Georgia"/>
                <a:cs typeface="Georgia"/>
              </a:rPr>
              <a:t>of </a:t>
            </a:r>
            <a:r>
              <a:rPr sz="2200" spc="-25" dirty="0">
                <a:latin typeface="Georgia"/>
                <a:cs typeface="Georgia"/>
              </a:rPr>
              <a:t>real </a:t>
            </a:r>
            <a:r>
              <a:rPr sz="2200" spc="-45" dirty="0">
                <a:latin typeface="Georgia"/>
                <a:cs typeface="Georgia"/>
              </a:rPr>
              <a:t>floating-point  numbers </a:t>
            </a:r>
            <a:r>
              <a:rPr sz="2200" spc="-35" dirty="0">
                <a:latin typeface="Georgia"/>
                <a:cs typeface="Georgia"/>
              </a:rPr>
              <a:t>denoted </a:t>
            </a:r>
            <a:r>
              <a:rPr sz="2200" spc="-20" dirty="0">
                <a:latin typeface="Georgia"/>
                <a:cs typeface="Georgia"/>
              </a:rPr>
              <a:t>by </a:t>
            </a:r>
            <a:r>
              <a:rPr sz="2200" spc="-50" dirty="0">
                <a:latin typeface="Georgia"/>
                <a:cs typeface="Georgia"/>
              </a:rPr>
              <a:t>x </a:t>
            </a:r>
            <a:r>
              <a:rPr sz="2200" spc="-200" dirty="0">
                <a:latin typeface="Georgia"/>
                <a:cs typeface="Georgia"/>
              </a:rPr>
              <a:t>+ </a:t>
            </a:r>
            <a:r>
              <a:rPr sz="2200" spc="-60" dirty="0">
                <a:latin typeface="Georgia"/>
                <a:cs typeface="Georgia"/>
              </a:rPr>
              <a:t>yj, </a:t>
            </a:r>
            <a:r>
              <a:rPr sz="2200" spc="-5" dirty="0">
                <a:latin typeface="Georgia"/>
                <a:cs typeface="Georgia"/>
              </a:rPr>
              <a:t>where </a:t>
            </a:r>
            <a:r>
              <a:rPr sz="2200" spc="-50" dirty="0">
                <a:latin typeface="Georgia"/>
                <a:cs typeface="Georgia"/>
              </a:rPr>
              <a:t>x </a:t>
            </a:r>
            <a:r>
              <a:rPr sz="2200" spc="-55" dirty="0">
                <a:latin typeface="Georgia"/>
                <a:cs typeface="Georgia"/>
              </a:rPr>
              <a:t>and </a:t>
            </a:r>
            <a:r>
              <a:rPr sz="2200" spc="25" dirty="0">
                <a:latin typeface="Georgia"/>
                <a:cs typeface="Georgia"/>
              </a:rPr>
              <a:t>y </a:t>
            </a:r>
            <a:r>
              <a:rPr sz="2200" spc="-20" dirty="0">
                <a:latin typeface="Georgia"/>
                <a:cs typeface="Georgia"/>
              </a:rPr>
              <a:t>are </a:t>
            </a:r>
            <a:r>
              <a:rPr sz="2200" spc="-30" dirty="0">
                <a:latin typeface="Georgia"/>
                <a:cs typeface="Georgia"/>
              </a:rPr>
              <a:t>the </a:t>
            </a:r>
            <a:r>
              <a:rPr sz="2200" spc="-25" dirty="0">
                <a:latin typeface="Georgia"/>
                <a:cs typeface="Georgia"/>
              </a:rPr>
              <a:t>real </a:t>
            </a:r>
            <a:r>
              <a:rPr sz="2200" spc="-40" dirty="0">
                <a:latin typeface="Georgia"/>
                <a:cs typeface="Georgia"/>
              </a:rPr>
              <a:t>numbers </a:t>
            </a:r>
            <a:r>
              <a:rPr sz="2200" spc="-55" dirty="0">
                <a:latin typeface="Georgia"/>
                <a:cs typeface="Georgia"/>
              </a:rPr>
              <a:t>and </a:t>
            </a:r>
            <a:r>
              <a:rPr sz="2200" spc="-60" dirty="0">
                <a:latin typeface="Georgia"/>
                <a:cs typeface="Georgia"/>
              </a:rPr>
              <a:t>j </a:t>
            </a:r>
            <a:r>
              <a:rPr sz="2200" spc="-20" dirty="0">
                <a:latin typeface="Georgia"/>
                <a:cs typeface="Georgia"/>
              </a:rPr>
              <a:t>is  </a:t>
            </a:r>
            <a:r>
              <a:rPr sz="2200" spc="-30" dirty="0">
                <a:latin typeface="Georgia"/>
                <a:cs typeface="Georgia"/>
              </a:rPr>
              <a:t>the </a:t>
            </a:r>
            <a:r>
              <a:rPr sz="2200" spc="-40" dirty="0">
                <a:latin typeface="Georgia"/>
                <a:cs typeface="Georgia"/>
              </a:rPr>
              <a:t>imaginary</a:t>
            </a:r>
            <a:r>
              <a:rPr sz="2200" spc="-25" dirty="0">
                <a:latin typeface="Georgia"/>
                <a:cs typeface="Georgia"/>
              </a:rPr>
              <a:t> </a:t>
            </a:r>
            <a:r>
              <a:rPr sz="2200" spc="-50" dirty="0">
                <a:latin typeface="Georgia"/>
                <a:cs typeface="Georgia"/>
              </a:rPr>
              <a:t>unit</a:t>
            </a:r>
            <a:endParaRPr sz="2200">
              <a:latin typeface="Georgia"/>
              <a:cs typeface="Georgia"/>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b="1" dirty="0"/>
              <a:t>Protected </a:t>
            </a:r>
            <a:r>
              <a:rPr lang="en-IN" b="1" dirty="0" smtClean="0"/>
              <a:t>members</a:t>
            </a:r>
            <a:endParaRPr lang="en-IN" dirty="0"/>
          </a:p>
        </p:txBody>
      </p:sp>
      <p:sp>
        <p:nvSpPr>
          <p:cNvPr id="3" name="Content Placeholder 2"/>
          <p:cNvSpPr>
            <a:spLocks noGrp="1"/>
          </p:cNvSpPr>
          <p:nvPr>
            <p:ph idx="1"/>
          </p:nvPr>
        </p:nvSpPr>
        <p:spPr>
          <a:xfrm>
            <a:off x="457200" y="914400"/>
            <a:ext cx="8229600" cy="5211763"/>
          </a:xfrm>
        </p:spPr>
        <p:txBody>
          <a:bodyPr/>
          <a:lstStyle/>
          <a:p>
            <a:r>
              <a:rPr lang="en-US" dirty="0"/>
              <a:t>Protected members (in C++ and JAVA) are those members of the class that cannot be accessed outside the class but can be accessed from within the class and its subclasses. </a:t>
            </a:r>
            <a:endParaRPr lang="en-US" dirty="0" smtClean="0"/>
          </a:p>
          <a:p>
            <a:r>
              <a:rPr lang="en-US" dirty="0" smtClean="0"/>
              <a:t>To </a:t>
            </a:r>
            <a:r>
              <a:rPr lang="en-US" dirty="0"/>
              <a:t>accomplish this in Python, just follow </a:t>
            </a:r>
            <a:r>
              <a:rPr lang="en-US" b="1" dirty="0"/>
              <a:t>the convention</a:t>
            </a:r>
            <a:r>
              <a:rPr lang="en-US" dirty="0"/>
              <a:t> by prefixing the name of the member by a </a:t>
            </a:r>
            <a:r>
              <a:rPr lang="en-US" b="1" dirty="0"/>
              <a:t>single underscore “_”</a:t>
            </a:r>
            <a:r>
              <a:rPr lang="en-US" dirty="0"/>
              <a:t>.</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250</a:t>
            </a:fld>
            <a:endParaRPr lang="en-US"/>
          </a:p>
        </p:txBody>
      </p:sp>
    </p:spTree>
    <p:extLst>
      <p:ext uri="{BB962C8B-B14F-4D97-AF65-F5344CB8AC3E}">
        <p14:creationId xmlns:p14="http://schemas.microsoft.com/office/powerpoint/2010/main" val="50575366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5592763"/>
          </a:xfrm>
        </p:spPr>
        <p:txBody>
          <a:bodyPr>
            <a:normAutofit fontScale="55000" lnSpcReduction="20000"/>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class</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Base: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Protected member</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._a</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9900"/>
                </a:solidFill>
                <a:latin typeface="Consolas" panose="020B0609020204030204" pitchFamily="49" charset="0"/>
              </a:rPr>
              <a:t>2</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Creating a derived class</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class</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Derived(Base):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Calling constructor of</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Base class</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Base.__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"Calling protected member of base class: "</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._a</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Modify the protected variable: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._a</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9900"/>
                </a:solidFill>
                <a:latin typeface="Consolas" panose="020B0609020204030204" pitchFamily="49" charset="0"/>
              </a:rPr>
              <a:t>3</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"Calling modified protected member outside class: "</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._a</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251</a:t>
            </a:fld>
            <a:endParaRPr lang="en-US"/>
          </a:p>
        </p:txBody>
      </p:sp>
    </p:spTree>
    <p:extLst>
      <p:ext uri="{BB962C8B-B14F-4D97-AF65-F5344CB8AC3E}">
        <p14:creationId xmlns:p14="http://schemas.microsoft.com/office/powerpoint/2010/main" val="187977989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228600"/>
            <a:ext cx="8229600" cy="4525963"/>
          </a:xfrm>
        </p:spPr>
        <p:txBody>
          <a:bodyPr>
            <a:normAutofit fontScale="62500" lnSpcReduction="20000"/>
          </a:bodyPr>
          <a:lstStyle/>
          <a:p>
            <a:pPr marL="0" lvl="0" indent="0" eaLnBrk="0" fontAlgn="base" hangingPunct="0">
              <a:spcBef>
                <a:spcPct val="0"/>
              </a:spcBef>
              <a:spcAft>
                <a:spcPct val="0"/>
              </a:spcAft>
              <a:buNone/>
            </a:pPr>
            <a:endParaRPr lang="en-US" altLang="en-US" sz="4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obj1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Derived()</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obj2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Base()</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Calling protected member</a:t>
            </a:r>
            <a:endParaRPr lang="en-US" altLang="en-US" sz="1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Can be accessed but should not be done due to convention</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"Accessing protected member of obj1: "</a:t>
            </a:r>
            <a:r>
              <a:rPr lang="en-US" altLang="en-US" dirty="0">
                <a:solidFill>
                  <a:srgbClr val="000000"/>
                </a:solidFill>
                <a:latin typeface="Consolas" panose="020B0609020204030204" pitchFamily="49" charset="0"/>
              </a:rPr>
              <a:t>, obj1._a)</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Accessing the protected variable outside</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"Accessing protected member of obj2: "</a:t>
            </a:r>
            <a:r>
              <a:rPr lang="en-US" altLang="en-US" dirty="0">
                <a:solidFill>
                  <a:srgbClr val="000000"/>
                </a:solidFill>
                <a:latin typeface="Consolas" panose="020B0609020204030204" pitchFamily="49" charset="0"/>
              </a:rPr>
              <a:t>, obj2._a)</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252</a:t>
            </a:fld>
            <a:endParaRPr lang="en-US"/>
          </a:p>
        </p:txBody>
      </p:sp>
    </p:spTree>
    <p:extLst>
      <p:ext uri="{BB962C8B-B14F-4D97-AF65-F5344CB8AC3E}">
        <p14:creationId xmlns:p14="http://schemas.microsoft.com/office/powerpoint/2010/main" val="6358703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Private </a:t>
            </a:r>
            <a:r>
              <a:rPr lang="en-IN" b="1" dirty="0" smtClean="0"/>
              <a:t>members</a:t>
            </a:r>
            <a:endParaRPr lang="en-IN" dirty="0"/>
          </a:p>
        </p:txBody>
      </p:sp>
      <p:sp>
        <p:nvSpPr>
          <p:cNvPr id="3" name="Content Placeholder 2"/>
          <p:cNvSpPr>
            <a:spLocks noGrp="1"/>
          </p:cNvSpPr>
          <p:nvPr>
            <p:ph idx="1"/>
          </p:nvPr>
        </p:nvSpPr>
        <p:spPr/>
        <p:txBody>
          <a:bodyPr>
            <a:normAutofit fontScale="92500"/>
          </a:bodyPr>
          <a:lstStyle/>
          <a:p>
            <a:pPr fontAlgn="base"/>
            <a:r>
              <a:rPr lang="en-US" dirty="0"/>
              <a:t>Private members are similar to protected members, the difference is that the class members declared private should neither be accessed outside the class nor by any base </a:t>
            </a:r>
            <a:r>
              <a:rPr lang="en-US" dirty="0" smtClean="0"/>
              <a:t>class.</a:t>
            </a:r>
          </a:p>
          <a:p>
            <a:pPr fontAlgn="base"/>
            <a:r>
              <a:rPr lang="en-US" dirty="0" smtClean="0"/>
              <a:t>In </a:t>
            </a:r>
            <a:r>
              <a:rPr lang="en-US" dirty="0"/>
              <a:t>Python, there is no existence of </a:t>
            </a:r>
            <a:r>
              <a:rPr lang="en-US" b="1" dirty="0"/>
              <a:t>Private </a:t>
            </a:r>
            <a:r>
              <a:rPr lang="en-US" dirty="0"/>
              <a:t>instance variables that cannot be accessed except inside a class.</a:t>
            </a:r>
          </a:p>
          <a:p>
            <a:pPr fontAlgn="base"/>
            <a:r>
              <a:rPr lang="en-US" dirty="0"/>
              <a:t>However, to define a private member prefix the member name with double underscore </a:t>
            </a:r>
            <a:r>
              <a:rPr lang="en-US" dirty="0" smtClean="0"/>
              <a:t>“__”.</a:t>
            </a:r>
            <a:endParaRPr lang="en-US" dirty="0"/>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253</a:t>
            </a:fld>
            <a:endParaRPr lang="en-US"/>
          </a:p>
        </p:txBody>
      </p:sp>
    </p:spTree>
    <p:extLst>
      <p:ext uri="{BB962C8B-B14F-4D97-AF65-F5344CB8AC3E}">
        <p14:creationId xmlns:p14="http://schemas.microsoft.com/office/powerpoint/2010/main" val="91730459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51550"/>
          </a:xfrm>
        </p:spPr>
        <p:txBody>
          <a:bodyPr>
            <a:normAutofit fontScale="47500" lnSpcReduction="20000"/>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class</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Base: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.a</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smtClean="0">
                <a:solidFill>
                  <a:srgbClr val="0000FF"/>
                </a:solidFill>
                <a:latin typeface="Consolas" panose="020B0609020204030204" pitchFamily="49" charset="0"/>
              </a:rPr>
              <a:t>“Hello Python"</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.__c</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smtClean="0">
                <a:solidFill>
                  <a:srgbClr val="0000FF"/>
                </a:solidFill>
                <a:latin typeface="Consolas" panose="020B0609020204030204" pitchFamily="49" charset="0"/>
              </a:rPr>
              <a:t>"</a:t>
            </a:r>
            <a:r>
              <a:rPr lang="en-US" altLang="en-US" dirty="0">
                <a:solidFill>
                  <a:srgbClr val="0000FF"/>
                </a:solidFill>
                <a:latin typeface="Consolas" panose="020B0609020204030204" pitchFamily="49" charset="0"/>
              </a:rPr>
              <a:t> Hello Python </a:t>
            </a:r>
            <a:r>
              <a:rPr lang="en-US" altLang="en-US" dirty="0" smtClean="0">
                <a:solidFill>
                  <a:srgbClr val="0000FF"/>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Creating a derived class</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class</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Derived(Base):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Calling constructor of</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Base class</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Base.__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"Calling private member of base class: "</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.__c</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Driver code</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obj1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Base()</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(obj1.a)</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smtClean="0">
                <a:solidFill>
                  <a:srgbClr val="008200"/>
                </a:solidFill>
                <a:latin typeface="Consolas" panose="020B0609020204030204" pitchFamily="49" charset="0"/>
              </a:rPr>
              <a:t># Uncommenting print(obj1.c) will</a:t>
            </a:r>
            <a:endParaRPr lang="en-US" altLang="en-US" sz="1800" dirty="0" smtClean="0"/>
          </a:p>
          <a:p>
            <a:pPr marL="0" lvl="0" indent="0" eaLnBrk="0" fontAlgn="base" hangingPunct="0">
              <a:spcBef>
                <a:spcPct val="0"/>
              </a:spcBef>
              <a:spcAft>
                <a:spcPct val="0"/>
              </a:spcAft>
              <a:buNone/>
            </a:pPr>
            <a:r>
              <a:rPr lang="en-US" altLang="en-US" dirty="0" smtClean="0">
                <a:solidFill>
                  <a:srgbClr val="008200"/>
                </a:solidFill>
                <a:latin typeface="Consolas" panose="020B0609020204030204" pitchFamily="49" charset="0"/>
              </a:rPr>
              <a:t># raise an </a:t>
            </a:r>
            <a:r>
              <a:rPr lang="en-US" altLang="en-US" dirty="0" err="1" smtClean="0">
                <a:solidFill>
                  <a:srgbClr val="008200"/>
                </a:solidFill>
                <a:latin typeface="Consolas" panose="020B0609020204030204" pitchFamily="49" charset="0"/>
              </a:rPr>
              <a:t>AttributeError</a:t>
            </a:r>
            <a:endParaRPr lang="en-US" altLang="en-US" sz="1800" dirty="0" smtClean="0"/>
          </a:p>
          <a:p>
            <a:pPr marL="0" lvl="0" indent="0" eaLnBrk="0" fontAlgn="base" hangingPunct="0">
              <a:spcBef>
                <a:spcPct val="0"/>
              </a:spcBef>
              <a:spcAft>
                <a:spcPct val="0"/>
              </a:spcAft>
              <a:buNone/>
            </a:pPr>
            <a:r>
              <a:rPr lang="en-US" altLang="en-US" sz="4800" dirty="0" smtClean="0">
                <a:solidFill>
                  <a:srgbClr val="273239"/>
                </a:solidFill>
                <a:latin typeface="Consolas" panose="020B0609020204030204" pitchFamily="49" charset="0"/>
              </a:rPr>
              <a:t> </a:t>
            </a:r>
            <a:endParaRPr lang="en-US" altLang="en-US" sz="4800" dirty="0" smtClean="0"/>
          </a:p>
          <a:p>
            <a:pPr marL="0" lvl="0" indent="0" eaLnBrk="0" fontAlgn="base" hangingPunct="0">
              <a:spcBef>
                <a:spcPct val="0"/>
              </a:spcBef>
              <a:spcAft>
                <a:spcPct val="0"/>
              </a:spcAft>
              <a:buNone/>
            </a:pPr>
            <a:r>
              <a:rPr lang="en-US" altLang="en-US" dirty="0" smtClean="0">
                <a:solidFill>
                  <a:srgbClr val="008200"/>
                </a:solidFill>
                <a:latin typeface="Consolas" panose="020B0609020204030204" pitchFamily="49" charset="0"/>
              </a:rPr>
              <a:t># Uncommenting obj2 = Derived() will</a:t>
            </a:r>
            <a:endParaRPr lang="en-US" altLang="en-US" sz="1800" dirty="0" smtClean="0"/>
          </a:p>
          <a:p>
            <a:pPr marL="0" lvl="0" indent="0" eaLnBrk="0" fontAlgn="base" hangingPunct="0">
              <a:spcBef>
                <a:spcPct val="0"/>
              </a:spcBef>
              <a:spcAft>
                <a:spcPct val="0"/>
              </a:spcAft>
              <a:buNone/>
            </a:pPr>
            <a:r>
              <a:rPr lang="en-US" altLang="en-US" dirty="0" smtClean="0">
                <a:solidFill>
                  <a:srgbClr val="008200"/>
                </a:solidFill>
                <a:latin typeface="Consolas" panose="020B0609020204030204" pitchFamily="49" charset="0"/>
              </a:rPr>
              <a:t># also raise an </a:t>
            </a:r>
            <a:r>
              <a:rPr lang="en-US" altLang="en-US" dirty="0" err="1" smtClean="0">
                <a:solidFill>
                  <a:srgbClr val="008200"/>
                </a:solidFill>
                <a:latin typeface="Consolas" panose="020B0609020204030204" pitchFamily="49" charset="0"/>
              </a:rPr>
              <a:t>AtrributeError</a:t>
            </a:r>
            <a:r>
              <a:rPr lang="en-US" altLang="en-US" dirty="0" smtClean="0">
                <a:solidFill>
                  <a:srgbClr val="008200"/>
                </a:solidFill>
                <a:latin typeface="Consolas" panose="020B0609020204030204" pitchFamily="49" charset="0"/>
              </a:rPr>
              <a:t> as</a:t>
            </a:r>
            <a:endParaRPr lang="en-US" altLang="en-US" sz="1800" dirty="0" smtClean="0"/>
          </a:p>
          <a:p>
            <a:pPr marL="0" lvl="0" indent="0" eaLnBrk="0" fontAlgn="base" hangingPunct="0">
              <a:spcBef>
                <a:spcPct val="0"/>
              </a:spcBef>
              <a:spcAft>
                <a:spcPct val="0"/>
              </a:spcAft>
              <a:buNone/>
            </a:pPr>
            <a:r>
              <a:rPr lang="en-US" altLang="en-US" dirty="0" smtClean="0">
                <a:solidFill>
                  <a:srgbClr val="008200"/>
                </a:solidFill>
                <a:latin typeface="Consolas" panose="020B0609020204030204" pitchFamily="49" charset="0"/>
              </a:rPr>
              <a:t># private member of base class</a:t>
            </a:r>
            <a:endParaRPr lang="en-US" altLang="en-US" sz="1800" dirty="0" smtClean="0"/>
          </a:p>
          <a:p>
            <a:pPr marL="0" lvl="0" indent="0" eaLnBrk="0" fontAlgn="base" hangingPunct="0">
              <a:spcBef>
                <a:spcPct val="0"/>
              </a:spcBef>
              <a:spcAft>
                <a:spcPct val="0"/>
              </a:spcAft>
              <a:buNone/>
            </a:pPr>
            <a:r>
              <a:rPr lang="en-US" altLang="en-US" dirty="0" smtClean="0">
                <a:solidFill>
                  <a:srgbClr val="008200"/>
                </a:solidFill>
                <a:latin typeface="Consolas" panose="020B0609020204030204" pitchFamily="49" charset="0"/>
              </a:rPr>
              <a:t># is called inside derived class</a:t>
            </a:r>
            <a:endParaRPr lang="en-US" altLang="en-US" sz="4800" dirty="0" smtClean="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254</a:t>
            </a:fld>
            <a:endParaRPr lang="en-US"/>
          </a:p>
        </p:txBody>
      </p:sp>
    </p:spTree>
    <p:extLst>
      <p:ext uri="{BB962C8B-B14F-4D97-AF65-F5344CB8AC3E}">
        <p14:creationId xmlns:p14="http://schemas.microsoft.com/office/powerpoint/2010/main" val="414326186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a:t>Class </a:t>
            </a:r>
            <a:r>
              <a:rPr lang="en-IN" b="1" dirty="0" smtClean="0"/>
              <a:t>Method</a:t>
            </a:r>
            <a:endParaRPr lang="en-IN"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a:t>The @</a:t>
            </a:r>
            <a:r>
              <a:rPr lang="en-US" dirty="0" err="1"/>
              <a:t>classmethod</a:t>
            </a:r>
            <a:r>
              <a:rPr lang="en-US" dirty="0"/>
              <a:t> decorator is a built-in function decorator that is an expression that gets evaluated after your function is defined. </a:t>
            </a:r>
            <a:endParaRPr lang="en-US" dirty="0" smtClean="0"/>
          </a:p>
          <a:p>
            <a:r>
              <a:rPr lang="en-US" dirty="0" smtClean="0"/>
              <a:t>The </a:t>
            </a:r>
            <a:r>
              <a:rPr lang="en-US" dirty="0"/>
              <a:t>result of that evaluation shadows your function definition. </a:t>
            </a:r>
            <a:endParaRPr lang="en-US" dirty="0" smtClean="0"/>
          </a:p>
          <a:p>
            <a:pPr marL="0" indent="0">
              <a:buNone/>
            </a:pPr>
            <a:r>
              <a:rPr lang="en-US" altLang="en-US" b="1" dirty="0" smtClean="0">
                <a:solidFill>
                  <a:srgbClr val="273239"/>
                </a:solidFill>
                <a:latin typeface="Consolas" panose="020B0609020204030204" pitchFamily="49" charset="0"/>
              </a:rPr>
              <a:t>class </a:t>
            </a:r>
            <a:r>
              <a:rPr lang="en-US" altLang="en-US" b="1" dirty="0">
                <a:solidFill>
                  <a:srgbClr val="273239"/>
                </a:solidFill>
                <a:latin typeface="Consolas" panose="020B0609020204030204" pitchFamily="49" charset="0"/>
              </a:rPr>
              <a:t>C(object):</a:t>
            </a:r>
            <a:r>
              <a:rPr lang="en-US" altLang="en-US" dirty="0">
                <a:solidFill>
                  <a:srgbClr val="273239"/>
                </a:solidFill>
                <a:latin typeface="Consolas" panose="020B0609020204030204" pitchFamily="49" charset="0"/>
              </a:rPr>
              <a:t> </a:t>
            </a:r>
            <a:endParaRPr lang="en-US" altLang="en-US" dirty="0" smtClean="0">
              <a:solidFill>
                <a:srgbClr val="273239"/>
              </a:solidFill>
              <a:latin typeface="Consolas" panose="020B0609020204030204" pitchFamily="49" charset="0"/>
            </a:endParaRPr>
          </a:p>
          <a:p>
            <a:pPr marL="0" indent="0">
              <a:buNone/>
            </a:pPr>
            <a:r>
              <a:rPr lang="en-US" altLang="en-US" b="1" dirty="0">
                <a:solidFill>
                  <a:srgbClr val="273239"/>
                </a:solidFill>
                <a:latin typeface="Consolas" panose="020B0609020204030204" pitchFamily="49" charset="0"/>
              </a:rPr>
              <a:t>	</a:t>
            </a:r>
            <a:r>
              <a:rPr lang="en-US" altLang="en-US" b="1" dirty="0" smtClean="0">
                <a:solidFill>
                  <a:srgbClr val="273239"/>
                </a:solidFill>
                <a:latin typeface="Consolas" panose="020B0609020204030204" pitchFamily="49" charset="0"/>
              </a:rPr>
              <a:t>@</a:t>
            </a:r>
            <a:r>
              <a:rPr lang="en-US" altLang="en-US" b="1" dirty="0" err="1">
                <a:solidFill>
                  <a:srgbClr val="273239"/>
                </a:solidFill>
                <a:latin typeface="Consolas" panose="020B0609020204030204" pitchFamily="49" charset="0"/>
              </a:rPr>
              <a:t>classmethod</a:t>
            </a:r>
            <a:r>
              <a:rPr lang="en-US" altLang="en-US" dirty="0">
                <a:solidFill>
                  <a:srgbClr val="273239"/>
                </a:solidFill>
                <a:latin typeface="Consolas" panose="020B0609020204030204" pitchFamily="49" charset="0"/>
              </a:rPr>
              <a:t> </a:t>
            </a:r>
            <a:endParaRPr lang="en-US" altLang="en-US" dirty="0" smtClean="0">
              <a:solidFill>
                <a:srgbClr val="273239"/>
              </a:solidFill>
              <a:latin typeface="Consolas" panose="020B0609020204030204" pitchFamily="49" charset="0"/>
            </a:endParaRPr>
          </a:p>
          <a:p>
            <a:pPr marL="0" indent="0">
              <a:buNone/>
            </a:pPr>
            <a:r>
              <a:rPr lang="en-US" altLang="en-US" b="1" dirty="0">
                <a:solidFill>
                  <a:srgbClr val="273239"/>
                </a:solidFill>
                <a:latin typeface="Consolas" panose="020B0609020204030204" pitchFamily="49" charset="0"/>
              </a:rPr>
              <a:t>	</a:t>
            </a:r>
            <a:r>
              <a:rPr lang="en-US" altLang="en-US" b="1" dirty="0" err="1" smtClean="0">
                <a:solidFill>
                  <a:srgbClr val="273239"/>
                </a:solidFill>
                <a:latin typeface="Consolas" panose="020B0609020204030204" pitchFamily="49" charset="0"/>
              </a:rPr>
              <a:t>def</a:t>
            </a:r>
            <a:r>
              <a:rPr lang="en-US" altLang="en-US" b="1" dirty="0" smtClean="0">
                <a:solidFill>
                  <a:srgbClr val="273239"/>
                </a:solidFill>
                <a:latin typeface="Consolas" panose="020B0609020204030204" pitchFamily="49" charset="0"/>
              </a:rPr>
              <a:t> </a:t>
            </a:r>
            <a:r>
              <a:rPr lang="en-US" altLang="en-US" b="1" dirty="0">
                <a:solidFill>
                  <a:srgbClr val="273239"/>
                </a:solidFill>
                <a:latin typeface="Consolas" panose="020B0609020204030204" pitchFamily="49" charset="0"/>
              </a:rPr>
              <a:t>fun(</a:t>
            </a:r>
            <a:r>
              <a:rPr lang="en-US" altLang="en-US" b="1" dirty="0" err="1">
                <a:solidFill>
                  <a:srgbClr val="273239"/>
                </a:solidFill>
                <a:latin typeface="Consolas" panose="020B0609020204030204" pitchFamily="49" charset="0"/>
              </a:rPr>
              <a:t>cls</a:t>
            </a:r>
            <a:r>
              <a:rPr lang="en-US" altLang="en-US" b="1" dirty="0">
                <a:solidFill>
                  <a:srgbClr val="273239"/>
                </a:solidFill>
                <a:latin typeface="Consolas" panose="020B0609020204030204" pitchFamily="49" charset="0"/>
              </a:rPr>
              <a:t>, arg1, arg2, ...):</a:t>
            </a:r>
            <a:r>
              <a:rPr lang="en-US" altLang="en-US" sz="1600" dirty="0"/>
              <a:t> </a:t>
            </a:r>
            <a:endParaRPr lang="en-US" altLang="en-US" sz="4400" dirty="0">
              <a:latin typeface="Arial" panose="020B0604020202020204" pitchFamily="34" charset="0"/>
            </a:endParaRPr>
          </a:p>
          <a:p>
            <a:endParaRPr lang="en-US" dirty="0" smtClean="0"/>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255</a:t>
            </a:fld>
            <a:endParaRPr lang="en-US"/>
          </a:p>
        </p:txBody>
      </p:sp>
    </p:spTree>
    <p:extLst>
      <p:ext uri="{BB962C8B-B14F-4D97-AF65-F5344CB8AC3E}">
        <p14:creationId xmlns:p14="http://schemas.microsoft.com/office/powerpoint/2010/main" val="64965992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a:t>Static </a:t>
            </a:r>
            <a:r>
              <a:rPr lang="en-IN" b="1" dirty="0" smtClean="0"/>
              <a:t>Method</a:t>
            </a:r>
            <a:endParaRPr lang="en-IN"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a:t>A static method does not receive an implicit first argument. </a:t>
            </a:r>
            <a:endParaRPr lang="en-US" dirty="0" smtClean="0"/>
          </a:p>
          <a:p>
            <a:pPr fontAlgn="base"/>
            <a:r>
              <a:rPr lang="en-US" dirty="0"/>
              <a:t>A static method is also a method that is bound to the class and not the object of the class.</a:t>
            </a:r>
          </a:p>
          <a:p>
            <a:pPr fontAlgn="base"/>
            <a:r>
              <a:rPr lang="en-US" dirty="0"/>
              <a:t>A static method can’t access or modify the class state</a:t>
            </a:r>
            <a:r>
              <a:rPr lang="en-US" dirty="0" smtClean="0"/>
              <a:t>.</a:t>
            </a:r>
          </a:p>
          <a:p>
            <a:pPr fontAlgn="base"/>
            <a:r>
              <a:rPr lang="en-US" altLang="en-US" b="1" dirty="0">
                <a:solidFill>
                  <a:srgbClr val="273239"/>
                </a:solidFill>
                <a:latin typeface="Consolas" panose="020B0609020204030204" pitchFamily="49" charset="0"/>
              </a:rPr>
              <a:t>class C(object):</a:t>
            </a:r>
            <a:r>
              <a:rPr lang="en-US" altLang="en-US" dirty="0">
                <a:solidFill>
                  <a:srgbClr val="273239"/>
                </a:solidFill>
                <a:latin typeface="Consolas" panose="020B0609020204030204" pitchFamily="49" charset="0"/>
              </a:rPr>
              <a:t> </a:t>
            </a:r>
            <a:endParaRPr lang="en-US" altLang="en-US" dirty="0" smtClean="0">
              <a:solidFill>
                <a:srgbClr val="273239"/>
              </a:solidFill>
              <a:latin typeface="Consolas" panose="020B0609020204030204" pitchFamily="49" charset="0"/>
            </a:endParaRPr>
          </a:p>
          <a:p>
            <a:pPr marL="457200" lvl="1" indent="0" fontAlgn="base">
              <a:buNone/>
            </a:pPr>
            <a:r>
              <a:rPr lang="en-US" altLang="en-US" b="1" dirty="0" smtClean="0">
                <a:solidFill>
                  <a:srgbClr val="273239"/>
                </a:solidFill>
                <a:latin typeface="Consolas" panose="020B0609020204030204" pitchFamily="49" charset="0"/>
              </a:rPr>
              <a:t>@</a:t>
            </a:r>
            <a:r>
              <a:rPr lang="en-US" altLang="en-US" b="1" dirty="0" err="1">
                <a:solidFill>
                  <a:srgbClr val="273239"/>
                </a:solidFill>
                <a:latin typeface="Consolas" panose="020B0609020204030204" pitchFamily="49" charset="0"/>
              </a:rPr>
              <a:t>staticmethod</a:t>
            </a:r>
            <a:r>
              <a:rPr lang="en-US" altLang="en-US" dirty="0">
                <a:solidFill>
                  <a:srgbClr val="273239"/>
                </a:solidFill>
                <a:latin typeface="Consolas" panose="020B0609020204030204" pitchFamily="49" charset="0"/>
              </a:rPr>
              <a:t> </a:t>
            </a:r>
            <a:endParaRPr lang="en-US" altLang="en-US" dirty="0" smtClean="0">
              <a:solidFill>
                <a:srgbClr val="273239"/>
              </a:solidFill>
              <a:latin typeface="Consolas" panose="020B0609020204030204" pitchFamily="49" charset="0"/>
            </a:endParaRPr>
          </a:p>
          <a:p>
            <a:pPr marL="457200" lvl="1" indent="0" fontAlgn="base">
              <a:buNone/>
            </a:pPr>
            <a:r>
              <a:rPr lang="en-US" altLang="en-US" b="1" dirty="0" err="1" smtClean="0">
                <a:solidFill>
                  <a:srgbClr val="273239"/>
                </a:solidFill>
                <a:latin typeface="Consolas" panose="020B0609020204030204" pitchFamily="49" charset="0"/>
              </a:rPr>
              <a:t>def</a:t>
            </a:r>
            <a:r>
              <a:rPr lang="en-US" altLang="en-US" b="1" dirty="0" smtClean="0">
                <a:solidFill>
                  <a:srgbClr val="273239"/>
                </a:solidFill>
                <a:latin typeface="Consolas" panose="020B0609020204030204" pitchFamily="49" charset="0"/>
              </a:rPr>
              <a:t> </a:t>
            </a:r>
            <a:r>
              <a:rPr lang="en-US" altLang="en-US" b="1" dirty="0">
                <a:solidFill>
                  <a:srgbClr val="273239"/>
                </a:solidFill>
                <a:latin typeface="Consolas" panose="020B0609020204030204" pitchFamily="49" charset="0"/>
              </a:rPr>
              <a:t>fun(arg1, arg2, ...):</a:t>
            </a:r>
            <a:r>
              <a:rPr lang="en-US" altLang="en-US" sz="1200" dirty="0"/>
              <a:t> </a:t>
            </a:r>
            <a:endParaRPr lang="en-US" altLang="en-US" sz="4000" dirty="0">
              <a:latin typeface="Arial" panose="020B0604020202020204" pitchFamily="34" charset="0"/>
            </a:endParaRPr>
          </a:p>
          <a:p>
            <a:pPr fontAlgn="base"/>
            <a:endParaRPr lang="en-US" dirty="0"/>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256</a:t>
            </a:fld>
            <a:endParaRPr lang="en-US"/>
          </a:p>
        </p:txBody>
      </p:sp>
    </p:spTree>
    <p:extLst>
      <p:ext uri="{BB962C8B-B14F-4D97-AF65-F5344CB8AC3E}">
        <p14:creationId xmlns:p14="http://schemas.microsoft.com/office/powerpoint/2010/main" val="40042299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 method vs Static </a:t>
            </a:r>
            <a:r>
              <a:rPr lang="en-US" b="1" dirty="0" smtClean="0"/>
              <a:t>Method</a:t>
            </a:r>
            <a:endParaRPr lang="en-IN" dirty="0"/>
          </a:p>
        </p:txBody>
      </p:sp>
      <p:sp>
        <p:nvSpPr>
          <p:cNvPr id="3" name="Content Placeholder 2"/>
          <p:cNvSpPr>
            <a:spLocks noGrp="1"/>
          </p:cNvSpPr>
          <p:nvPr>
            <p:ph idx="1"/>
          </p:nvPr>
        </p:nvSpPr>
        <p:spPr>
          <a:xfrm>
            <a:off x="152400" y="1600200"/>
            <a:ext cx="8534400" cy="4525963"/>
          </a:xfrm>
        </p:spPr>
        <p:txBody>
          <a:bodyPr>
            <a:normAutofit fontScale="85000" lnSpcReduction="20000"/>
          </a:bodyPr>
          <a:lstStyle/>
          <a:p>
            <a:pPr fontAlgn="base"/>
            <a:r>
              <a:rPr lang="en-US" dirty="0"/>
              <a:t>A class method takes </a:t>
            </a:r>
            <a:r>
              <a:rPr lang="en-US" dirty="0" err="1"/>
              <a:t>cls</a:t>
            </a:r>
            <a:r>
              <a:rPr lang="en-US" dirty="0"/>
              <a:t> as the first parameter while a static method needs no specific parameters.</a:t>
            </a:r>
          </a:p>
          <a:p>
            <a:pPr fontAlgn="base"/>
            <a:r>
              <a:rPr lang="en-US" dirty="0"/>
              <a:t>A class method can access or modify the class state while a static method can’t access or modify it.</a:t>
            </a:r>
          </a:p>
          <a:p>
            <a:pPr fontAlgn="base"/>
            <a:r>
              <a:rPr lang="en-US" dirty="0"/>
              <a:t>In general, static methods know nothing about the class state. They are utility-type methods that take some parameters and work upon those parameters. On the other hand class methods must have class as a parameter.</a:t>
            </a:r>
          </a:p>
          <a:p>
            <a:pPr fontAlgn="base"/>
            <a:r>
              <a:rPr lang="en-US" dirty="0"/>
              <a:t>We use @</a:t>
            </a:r>
            <a:r>
              <a:rPr lang="en-US" dirty="0" err="1"/>
              <a:t>classmethod</a:t>
            </a:r>
            <a:r>
              <a:rPr lang="en-US" dirty="0"/>
              <a:t> decorator in python to create a class method and we use @</a:t>
            </a:r>
            <a:r>
              <a:rPr lang="en-US" dirty="0" err="1"/>
              <a:t>staticmethod</a:t>
            </a:r>
            <a:r>
              <a:rPr lang="en-US" dirty="0"/>
              <a:t> decorator to create a static method in python.</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257</a:t>
            </a:fld>
            <a:endParaRPr lang="en-US"/>
          </a:p>
        </p:txBody>
      </p:sp>
    </p:spTree>
    <p:extLst>
      <p:ext uri="{BB962C8B-B14F-4D97-AF65-F5344CB8AC3E}">
        <p14:creationId xmlns:p14="http://schemas.microsoft.com/office/powerpoint/2010/main" val="260658519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55000" lnSpcReduction="20000"/>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from</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datetime</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date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class</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Person:</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a:t>
            </a:r>
            <a:r>
              <a:rPr lang="en-US" altLang="en-US" dirty="0" err="1">
                <a:solidFill>
                  <a:srgbClr val="000000"/>
                </a:solidFill>
                <a:latin typeface="Consolas" panose="020B0609020204030204" pitchFamily="49" charset="0"/>
              </a:rPr>
              <a:t>init</a:t>
            </a:r>
            <a:r>
              <a:rPr lang="en-US" altLang="en-US" dirty="0">
                <a:solidFill>
                  <a:srgbClr val="000000"/>
                </a:solidFill>
                <a:latin typeface="Consolas" panose="020B0609020204030204" pitchFamily="49" charset="0"/>
              </a:rPr>
              <a:t>__(</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 name, age):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self</a:t>
            </a:r>
            <a:r>
              <a:rPr lang="en-US" altLang="en-US" dirty="0">
                <a:solidFill>
                  <a:srgbClr val="000000"/>
                </a:solidFill>
                <a:latin typeface="Consolas" panose="020B0609020204030204" pitchFamily="49" charset="0"/>
              </a:rPr>
              <a:t>.name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name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self</a:t>
            </a:r>
            <a:r>
              <a:rPr lang="en-US" altLang="en-US" dirty="0" err="1">
                <a:solidFill>
                  <a:srgbClr val="000000"/>
                </a:solidFill>
                <a:latin typeface="Consolas" panose="020B0609020204030204" pitchFamily="49" charset="0"/>
              </a:rPr>
              <a:t>.age</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age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a class method to create a Person object by birth year.</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273239"/>
                </a:solidFill>
                <a:latin typeface="Consolas" panose="020B0609020204030204" pitchFamily="49" charset="0"/>
              </a:rPr>
              <a:t>classmethod</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fromBirthYear</a:t>
            </a:r>
            <a:r>
              <a:rPr lang="en-US" altLang="en-US" dirty="0">
                <a:solidFill>
                  <a:srgbClr val="000000"/>
                </a:solidFill>
                <a:latin typeface="Consolas" panose="020B0609020204030204" pitchFamily="49" charset="0"/>
              </a:rPr>
              <a:t>(</a:t>
            </a:r>
            <a:r>
              <a:rPr lang="en-US" altLang="en-US" dirty="0" err="1">
                <a:solidFill>
                  <a:srgbClr val="808080"/>
                </a:solidFill>
                <a:latin typeface="Consolas" panose="020B0609020204030204" pitchFamily="49" charset="0"/>
              </a:rPr>
              <a:t>cls</a:t>
            </a:r>
            <a:r>
              <a:rPr lang="en-US" altLang="en-US" dirty="0">
                <a:solidFill>
                  <a:srgbClr val="000000"/>
                </a:solidFill>
                <a:latin typeface="Consolas" panose="020B0609020204030204" pitchFamily="49" charset="0"/>
              </a:rPr>
              <a:t>, name, year):</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return</a:t>
            </a:r>
            <a:r>
              <a:rPr lang="en-US" altLang="en-US" sz="1800" dirty="0">
                <a:solidFill>
                  <a:srgbClr val="273239"/>
                </a:solidFill>
                <a:latin typeface="Consolas" panose="020B0609020204030204" pitchFamily="49" charset="0"/>
              </a:rPr>
              <a:t> </a:t>
            </a:r>
            <a:r>
              <a:rPr lang="en-US" altLang="en-US" dirty="0" err="1">
                <a:solidFill>
                  <a:srgbClr val="808080"/>
                </a:solidFill>
                <a:latin typeface="Consolas" panose="020B0609020204030204" pitchFamily="49" charset="0"/>
              </a:rPr>
              <a:t>cls</a:t>
            </a:r>
            <a:r>
              <a:rPr lang="en-US" altLang="en-US" dirty="0">
                <a:solidFill>
                  <a:srgbClr val="000000"/>
                </a:solidFill>
                <a:latin typeface="Consolas" panose="020B0609020204030204" pitchFamily="49" charset="0"/>
              </a:rPr>
              <a:t>(name, </a:t>
            </a:r>
            <a:r>
              <a:rPr lang="en-US" altLang="en-US" dirty="0" err="1">
                <a:solidFill>
                  <a:srgbClr val="000000"/>
                </a:solidFill>
                <a:latin typeface="Consolas" panose="020B0609020204030204" pitchFamily="49" charset="0"/>
              </a:rPr>
              <a:t>date.today</a:t>
            </a:r>
            <a:r>
              <a:rPr lang="en-US" altLang="en-US" dirty="0">
                <a:solidFill>
                  <a:srgbClr val="000000"/>
                </a:solidFill>
                <a:latin typeface="Consolas" panose="020B0609020204030204" pitchFamily="49" charset="0"/>
              </a:rPr>
              <a:t>().year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year)</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a static method to check if a Person is adult or not.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273239"/>
                </a:solidFill>
                <a:latin typeface="Consolas" panose="020B0609020204030204" pitchFamily="49" charset="0"/>
              </a:rPr>
              <a:t>staticmethod</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isAdult</a:t>
            </a:r>
            <a:r>
              <a:rPr lang="en-US" altLang="en-US" dirty="0">
                <a:solidFill>
                  <a:srgbClr val="000000"/>
                </a:solidFill>
                <a:latin typeface="Consolas" panose="020B0609020204030204" pitchFamily="49" charset="0"/>
              </a:rPr>
              <a:t>(age):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return</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age &gt; </a:t>
            </a:r>
            <a:r>
              <a:rPr lang="en-US" altLang="en-US" dirty="0">
                <a:solidFill>
                  <a:srgbClr val="009900"/>
                </a:solidFill>
                <a:latin typeface="Consolas" panose="020B0609020204030204" pitchFamily="49" charset="0"/>
              </a:rPr>
              <a:t>18</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person1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Person(</a:t>
            </a:r>
            <a:r>
              <a:rPr lang="en-US" altLang="en-US" dirty="0">
                <a:solidFill>
                  <a:srgbClr val="0000FF"/>
                </a:solidFill>
                <a:latin typeface="Consolas" panose="020B0609020204030204" pitchFamily="49" charset="0"/>
              </a:rPr>
              <a:t>'</a:t>
            </a:r>
            <a:r>
              <a:rPr lang="en-US" altLang="en-US" dirty="0" err="1">
                <a:solidFill>
                  <a:srgbClr val="0000FF"/>
                </a:solidFill>
                <a:latin typeface="Consolas" panose="020B0609020204030204" pitchFamily="49" charset="0"/>
              </a:rPr>
              <a:t>mayank</a:t>
            </a:r>
            <a:r>
              <a:rPr lang="en-US" altLang="en-US" dirty="0">
                <a:solidFill>
                  <a:srgbClr val="0000FF"/>
                </a:solidFill>
                <a:latin typeface="Consolas" panose="020B0609020204030204" pitchFamily="49" charset="0"/>
              </a:rPr>
              <a:t>'</a:t>
            </a:r>
            <a:r>
              <a:rPr lang="en-US" altLang="en-US" dirty="0">
                <a:solidFill>
                  <a:srgbClr val="000000"/>
                </a:solidFill>
                <a:latin typeface="Consolas" panose="020B0609020204030204" pitchFamily="49" charset="0"/>
              </a:rPr>
              <a:t>, </a:t>
            </a:r>
            <a:r>
              <a:rPr lang="en-US" altLang="en-US" dirty="0">
                <a:solidFill>
                  <a:srgbClr val="009900"/>
                </a:solidFill>
                <a:latin typeface="Consolas" panose="020B0609020204030204" pitchFamily="49" charset="0"/>
              </a:rPr>
              <a:t>21</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person2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Person.fromBirthYear</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a:t>
            </a:r>
            <a:r>
              <a:rPr lang="en-US" altLang="en-US" dirty="0" err="1">
                <a:solidFill>
                  <a:srgbClr val="0000FF"/>
                </a:solidFill>
                <a:latin typeface="Consolas" panose="020B0609020204030204" pitchFamily="49" charset="0"/>
              </a:rPr>
              <a:t>mayank</a:t>
            </a:r>
            <a:r>
              <a:rPr lang="en-US" altLang="en-US" dirty="0">
                <a:solidFill>
                  <a:srgbClr val="0000FF"/>
                </a:solidFill>
                <a:latin typeface="Consolas" panose="020B0609020204030204" pitchFamily="49" charset="0"/>
              </a:rPr>
              <a:t>'</a:t>
            </a:r>
            <a:r>
              <a:rPr lang="en-US" altLang="en-US" dirty="0">
                <a:solidFill>
                  <a:srgbClr val="000000"/>
                </a:solidFill>
                <a:latin typeface="Consolas" panose="020B0609020204030204" pitchFamily="49" charset="0"/>
              </a:rPr>
              <a:t>, </a:t>
            </a:r>
            <a:r>
              <a:rPr lang="en-US" altLang="en-US" dirty="0">
                <a:solidFill>
                  <a:srgbClr val="009900"/>
                </a:solidFill>
                <a:latin typeface="Consolas" panose="020B0609020204030204" pitchFamily="49" charset="0"/>
              </a:rPr>
              <a:t>1996</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(person1.age)</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print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(person2.age)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print the result</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print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Person.isAdult</a:t>
            </a:r>
            <a:r>
              <a:rPr lang="en-US" altLang="en-US" dirty="0">
                <a:solidFill>
                  <a:srgbClr val="000000"/>
                </a:solidFill>
                <a:latin typeface="Consolas" panose="020B0609020204030204" pitchFamily="49" charset="0"/>
              </a:rPr>
              <a:t>(</a:t>
            </a:r>
            <a:r>
              <a:rPr lang="en-US" altLang="en-US" dirty="0">
                <a:solidFill>
                  <a:srgbClr val="009900"/>
                </a:solidFill>
                <a:latin typeface="Consolas" panose="020B0609020204030204" pitchFamily="49" charset="0"/>
              </a:rPr>
              <a:t>22</a:t>
            </a:r>
            <a:r>
              <a:rPr lang="en-US" altLang="en-US" dirty="0" smtClean="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258</a:t>
            </a:fld>
            <a:endParaRPr lang="en-US"/>
          </a:p>
        </p:txBody>
      </p:sp>
    </p:spTree>
    <p:extLst>
      <p:ext uri="{BB962C8B-B14F-4D97-AF65-F5344CB8AC3E}">
        <p14:creationId xmlns:p14="http://schemas.microsoft.com/office/powerpoint/2010/main" val="250897944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dirty="0" smtClean="0"/>
              <a:t>ynamic </a:t>
            </a:r>
            <a:r>
              <a:rPr lang="en-US" dirty="0"/>
              <a:t>attributes of classes</a:t>
            </a:r>
            <a:endParaRPr lang="en-IN" dirty="0"/>
          </a:p>
        </p:txBody>
      </p:sp>
      <p:sp>
        <p:nvSpPr>
          <p:cNvPr id="3" name="Content Placeholder 2"/>
          <p:cNvSpPr>
            <a:spLocks noGrp="1"/>
          </p:cNvSpPr>
          <p:nvPr>
            <p:ph idx="1"/>
          </p:nvPr>
        </p:nvSpPr>
        <p:spPr/>
        <p:txBody>
          <a:bodyPr>
            <a:normAutofit fontScale="92500"/>
          </a:bodyPr>
          <a:lstStyle/>
          <a:p>
            <a:r>
              <a:rPr lang="en-US" b="1" dirty="0"/>
              <a:t>Dynamic attributes</a:t>
            </a:r>
            <a:r>
              <a:rPr lang="en-US" dirty="0"/>
              <a:t> in Python are terminologies for attributes that are </a:t>
            </a:r>
            <a:r>
              <a:rPr lang="en-US" b="1" dirty="0"/>
              <a:t>defined at runtime</a:t>
            </a:r>
            <a:r>
              <a:rPr lang="en-US" dirty="0"/>
              <a:t>, after creating the objects or instances. </a:t>
            </a:r>
            <a:endParaRPr lang="en-US" dirty="0" smtClean="0"/>
          </a:p>
          <a:p>
            <a:r>
              <a:rPr lang="en-US" dirty="0" smtClean="0"/>
              <a:t>In </a:t>
            </a:r>
            <a:r>
              <a:rPr lang="en-US" dirty="0"/>
              <a:t>Python we call all functions, methods also as an object. </a:t>
            </a:r>
            <a:endParaRPr lang="en-US" dirty="0" smtClean="0"/>
          </a:p>
          <a:p>
            <a:r>
              <a:rPr lang="en-US" dirty="0" smtClean="0"/>
              <a:t>So </a:t>
            </a:r>
            <a:r>
              <a:rPr lang="en-US" dirty="0"/>
              <a:t>you can define a dynamic instance attribute for nearly anything in Python</a:t>
            </a:r>
            <a:r>
              <a:rPr lang="en-US" dirty="0" smtClean="0"/>
              <a:t>.</a:t>
            </a:r>
          </a:p>
          <a:p>
            <a:r>
              <a:rPr lang="en-US" dirty="0" smtClean="0"/>
              <a:t>Consider </a:t>
            </a:r>
            <a:r>
              <a:rPr lang="en-US" dirty="0"/>
              <a:t>the </a:t>
            </a:r>
            <a:r>
              <a:rPr lang="en-US" dirty="0" smtClean="0"/>
              <a:t>example </a:t>
            </a:r>
            <a:r>
              <a:rPr lang="en-US" dirty="0"/>
              <a:t>for better understanding about the topic.</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259</a:t>
            </a:fld>
            <a:endParaRPr lang="en-US"/>
          </a:p>
        </p:txBody>
      </p:sp>
    </p:spTree>
    <p:extLst>
      <p:ext uri="{BB962C8B-B14F-4D97-AF65-F5344CB8AC3E}">
        <p14:creationId xmlns:p14="http://schemas.microsoft.com/office/powerpoint/2010/main" val="175240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397205"/>
            <a:ext cx="2078989"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65" dirty="0">
                <a:solidFill>
                  <a:srgbClr val="000000"/>
                </a:solidFill>
                <a:latin typeface="Georgia"/>
                <a:cs typeface="Georgia"/>
              </a:rPr>
              <a:t>Strings</a:t>
            </a:r>
            <a:endParaRPr sz="2400">
              <a:latin typeface="Georgia"/>
              <a:cs typeface="Georgia"/>
            </a:endParaRPr>
          </a:p>
        </p:txBody>
      </p:sp>
      <p:sp>
        <p:nvSpPr>
          <p:cNvPr id="8" name="Date Placeholder 7"/>
          <p:cNvSpPr>
            <a:spLocks noGrp="1"/>
          </p:cNvSpPr>
          <p:nvPr>
            <p:ph type="dt" sz="half" idx="10"/>
          </p:nvPr>
        </p:nvSpPr>
        <p:spPr/>
        <p:txBody>
          <a:bodyPr/>
          <a:lstStyle/>
          <a:p>
            <a:fld id="{08C2D062-C3B4-4C06-8777-8287E19C5B32}" type="datetime1">
              <a:rPr lang="en-US" smtClean="0"/>
              <a:pPr/>
              <a:t>6/28/2022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26</a:t>
            </a:fld>
            <a:endParaRPr lang="en-US"/>
          </a:p>
        </p:txBody>
      </p:sp>
      <p:sp>
        <p:nvSpPr>
          <p:cNvPr id="4" name="object 4"/>
          <p:cNvSpPr txBox="1"/>
          <p:nvPr/>
        </p:nvSpPr>
        <p:spPr>
          <a:xfrm>
            <a:off x="535940" y="1625853"/>
            <a:ext cx="24714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eorgia"/>
                <a:cs typeface="Georgia"/>
              </a:rPr>
              <a:t>str </a:t>
            </a:r>
            <a:r>
              <a:rPr sz="2400" spc="-215" dirty="0">
                <a:latin typeface="Georgia"/>
                <a:cs typeface="Georgia"/>
              </a:rPr>
              <a:t>= </a:t>
            </a:r>
            <a:r>
              <a:rPr sz="2400" spc="-60" dirty="0">
                <a:latin typeface="Georgia"/>
                <a:cs typeface="Georgia"/>
              </a:rPr>
              <a:t>'Hello</a:t>
            </a:r>
            <a:r>
              <a:rPr sz="2400" spc="-360" dirty="0">
                <a:latin typeface="Georgia"/>
                <a:cs typeface="Georgia"/>
              </a:rPr>
              <a:t> </a:t>
            </a:r>
            <a:r>
              <a:rPr sz="2400" spc="-70" dirty="0">
                <a:latin typeface="Georgia"/>
                <a:cs typeface="Georgia"/>
              </a:rPr>
              <a:t>World!'</a:t>
            </a:r>
            <a:endParaRPr sz="2400">
              <a:latin typeface="Georgia"/>
              <a:cs typeface="Georgia"/>
            </a:endParaRPr>
          </a:p>
        </p:txBody>
      </p:sp>
      <p:sp>
        <p:nvSpPr>
          <p:cNvPr id="5" name="object 5"/>
          <p:cNvSpPr txBox="1"/>
          <p:nvPr/>
        </p:nvSpPr>
        <p:spPr>
          <a:xfrm>
            <a:off x="535940" y="2430907"/>
            <a:ext cx="1969770" cy="2220595"/>
          </a:xfrm>
          <a:prstGeom prst="rect">
            <a:avLst/>
          </a:prstGeom>
        </p:spPr>
        <p:txBody>
          <a:bodyPr vert="horz" wrap="square" lIns="0" tIns="12700" rIns="0" bIns="0" rtlCol="0">
            <a:spAutoFit/>
          </a:bodyPr>
          <a:lstStyle/>
          <a:p>
            <a:pPr marL="12700" marR="254000">
              <a:lnSpc>
                <a:spcPct val="120000"/>
              </a:lnSpc>
              <a:spcBef>
                <a:spcPts val="100"/>
              </a:spcBef>
            </a:pPr>
            <a:r>
              <a:rPr sz="2400" spc="-35" dirty="0">
                <a:latin typeface="Georgia"/>
                <a:cs typeface="Georgia"/>
              </a:rPr>
              <a:t>print </a:t>
            </a:r>
            <a:r>
              <a:rPr sz="2400" spc="5" dirty="0">
                <a:latin typeface="Georgia"/>
                <a:cs typeface="Georgia"/>
              </a:rPr>
              <a:t>(str)  </a:t>
            </a:r>
            <a:r>
              <a:rPr sz="2400" spc="-35" dirty="0">
                <a:latin typeface="Georgia"/>
                <a:cs typeface="Georgia"/>
              </a:rPr>
              <a:t>print</a:t>
            </a:r>
            <a:r>
              <a:rPr sz="2400" spc="-140" dirty="0">
                <a:latin typeface="Georgia"/>
                <a:cs typeface="Georgia"/>
              </a:rPr>
              <a:t> </a:t>
            </a:r>
            <a:r>
              <a:rPr sz="2400" spc="-35" dirty="0">
                <a:latin typeface="Georgia"/>
                <a:cs typeface="Georgia"/>
              </a:rPr>
              <a:t>(str[0])</a:t>
            </a:r>
            <a:endParaRPr sz="2400">
              <a:latin typeface="Georgia"/>
              <a:cs typeface="Georgia"/>
            </a:endParaRPr>
          </a:p>
          <a:p>
            <a:pPr marL="12700">
              <a:lnSpc>
                <a:spcPct val="100000"/>
              </a:lnSpc>
              <a:spcBef>
                <a:spcPts val="575"/>
              </a:spcBef>
            </a:pPr>
            <a:r>
              <a:rPr sz="2400" spc="-35" dirty="0">
                <a:latin typeface="Georgia"/>
                <a:cs typeface="Georgia"/>
              </a:rPr>
              <a:t>print</a:t>
            </a:r>
            <a:r>
              <a:rPr sz="2400" spc="-145" dirty="0">
                <a:latin typeface="Georgia"/>
                <a:cs typeface="Georgia"/>
              </a:rPr>
              <a:t> </a:t>
            </a:r>
            <a:r>
              <a:rPr sz="2400" spc="-20" dirty="0">
                <a:latin typeface="Georgia"/>
                <a:cs typeface="Georgia"/>
              </a:rPr>
              <a:t>(str[2:5])</a:t>
            </a:r>
            <a:endParaRPr sz="2400">
              <a:latin typeface="Georgia"/>
              <a:cs typeface="Georgia"/>
            </a:endParaRPr>
          </a:p>
          <a:p>
            <a:pPr marL="12700" marR="173355">
              <a:lnSpc>
                <a:spcPct val="120000"/>
              </a:lnSpc>
            </a:pPr>
            <a:r>
              <a:rPr sz="2400" spc="-35" dirty="0">
                <a:latin typeface="Georgia"/>
                <a:cs typeface="Georgia"/>
              </a:rPr>
              <a:t>print</a:t>
            </a:r>
            <a:r>
              <a:rPr sz="2400" spc="-140" dirty="0">
                <a:latin typeface="Georgia"/>
                <a:cs typeface="Georgia"/>
              </a:rPr>
              <a:t> </a:t>
            </a:r>
            <a:r>
              <a:rPr sz="2400" spc="-30" dirty="0">
                <a:latin typeface="Georgia"/>
                <a:cs typeface="Georgia"/>
              </a:rPr>
              <a:t>(str[2:])  </a:t>
            </a:r>
            <a:r>
              <a:rPr sz="2400" spc="-35" dirty="0">
                <a:latin typeface="Georgia"/>
                <a:cs typeface="Georgia"/>
              </a:rPr>
              <a:t>print </a:t>
            </a:r>
            <a:r>
              <a:rPr sz="2400" dirty="0">
                <a:latin typeface="Georgia"/>
                <a:cs typeface="Georgia"/>
              </a:rPr>
              <a:t>(str </a:t>
            </a:r>
            <a:r>
              <a:rPr sz="2400" spc="-110" dirty="0">
                <a:latin typeface="Georgia"/>
                <a:cs typeface="Georgia"/>
              </a:rPr>
              <a:t>*</a:t>
            </a:r>
            <a:r>
              <a:rPr sz="2400" spc="-229" dirty="0">
                <a:latin typeface="Georgia"/>
                <a:cs typeface="Georgia"/>
              </a:rPr>
              <a:t> </a:t>
            </a:r>
            <a:r>
              <a:rPr sz="2400" spc="10" dirty="0">
                <a:latin typeface="Georgia"/>
                <a:cs typeface="Georgia"/>
              </a:rPr>
              <a:t>3)</a:t>
            </a:r>
            <a:endParaRPr sz="2400">
              <a:latin typeface="Georgia"/>
              <a:cs typeface="Georgia"/>
            </a:endParaRPr>
          </a:p>
        </p:txBody>
      </p:sp>
      <p:sp>
        <p:nvSpPr>
          <p:cNvPr id="6" name="object 6"/>
          <p:cNvSpPr txBox="1"/>
          <p:nvPr/>
        </p:nvSpPr>
        <p:spPr>
          <a:xfrm>
            <a:off x="2514395" y="2430907"/>
            <a:ext cx="5935345" cy="2220595"/>
          </a:xfrm>
          <a:prstGeom prst="rect">
            <a:avLst/>
          </a:prstGeom>
        </p:spPr>
        <p:txBody>
          <a:bodyPr vert="horz" wrap="square" lIns="0" tIns="85725" rIns="0" bIns="0" rtlCol="0">
            <a:spAutoFit/>
          </a:bodyPr>
          <a:lstStyle/>
          <a:p>
            <a:pPr marL="12700">
              <a:lnSpc>
                <a:spcPct val="100000"/>
              </a:lnSpc>
              <a:spcBef>
                <a:spcPts val="675"/>
              </a:spcBef>
            </a:pPr>
            <a:r>
              <a:rPr sz="2400" spc="-60" dirty="0">
                <a:latin typeface="Georgia"/>
                <a:cs typeface="Georgia"/>
              </a:rPr>
              <a:t># </a:t>
            </a:r>
            <a:r>
              <a:rPr sz="2400" spc="-40" dirty="0">
                <a:latin typeface="Georgia"/>
                <a:cs typeface="Georgia"/>
              </a:rPr>
              <a:t>Prints complete</a:t>
            </a:r>
            <a:r>
              <a:rPr sz="2400" spc="-70" dirty="0">
                <a:latin typeface="Georgia"/>
                <a:cs typeface="Georgia"/>
              </a:rPr>
              <a:t> </a:t>
            </a:r>
            <a:r>
              <a:rPr sz="2400" spc="-30" dirty="0">
                <a:latin typeface="Georgia"/>
                <a:cs typeface="Georgia"/>
              </a:rPr>
              <a:t>string</a:t>
            </a:r>
            <a:endParaRPr sz="2400">
              <a:latin typeface="Georgia"/>
              <a:cs typeface="Georgia"/>
            </a:endParaRPr>
          </a:p>
          <a:p>
            <a:pPr marL="193675">
              <a:lnSpc>
                <a:spcPct val="100000"/>
              </a:lnSpc>
              <a:spcBef>
                <a:spcPts val="575"/>
              </a:spcBef>
            </a:pPr>
            <a:r>
              <a:rPr sz="2400" spc="-60" dirty="0">
                <a:latin typeface="Georgia"/>
                <a:cs typeface="Georgia"/>
              </a:rPr>
              <a:t># </a:t>
            </a:r>
            <a:r>
              <a:rPr sz="2400" spc="-40" dirty="0">
                <a:latin typeface="Georgia"/>
                <a:cs typeface="Georgia"/>
              </a:rPr>
              <a:t>Prints </a:t>
            </a:r>
            <a:r>
              <a:rPr sz="2400" spc="-20" dirty="0">
                <a:latin typeface="Georgia"/>
                <a:cs typeface="Georgia"/>
              </a:rPr>
              <a:t>first </a:t>
            </a:r>
            <a:r>
              <a:rPr sz="2400" spc="-35" dirty="0">
                <a:latin typeface="Georgia"/>
                <a:cs typeface="Georgia"/>
              </a:rPr>
              <a:t>character </a:t>
            </a:r>
            <a:r>
              <a:rPr sz="2400" spc="-40" dirty="0">
                <a:latin typeface="Georgia"/>
                <a:cs typeface="Georgia"/>
              </a:rPr>
              <a:t>of </a:t>
            </a:r>
            <a:r>
              <a:rPr sz="2400" spc="-30" dirty="0">
                <a:latin typeface="Georgia"/>
                <a:cs typeface="Georgia"/>
              </a:rPr>
              <a:t>the</a:t>
            </a:r>
            <a:r>
              <a:rPr sz="2400" spc="-200" dirty="0">
                <a:latin typeface="Georgia"/>
                <a:cs typeface="Georgia"/>
              </a:rPr>
              <a:t> </a:t>
            </a:r>
            <a:r>
              <a:rPr sz="2400" spc="-25" dirty="0">
                <a:latin typeface="Georgia"/>
                <a:cs typeface="Georgia"/>
              </a:rPr>
              <a:t>string</a:t>
            </a:r>
            <a:endParaRPr sz="2400">
              <a:latin typeface="Georgia"/>
              <a:cs typeface="Georgia"/>
            </a:endParaRPr>
          </a:p>
          <a:p>
            <a:pPr marL="207010" marR="5080" indent="101600">
              <a:lnSpc>
                <a:spcPts val="3460"/>
              </a:lnSpc>
              <a:spcBef>
                <a:spcPts val="209"/>
              </a:spcBef>
            </a:pPr>
            <a:r>
              <a:rPr sz="2400" spc="-60" dirty="0">
                <a:latin typeface="Georgia"/>
                <a:cs typeface="Georgia"/>
              </a:rPr>
              <a:t># </a:t>
            </a:r>
            <a:r>
              <a:rPr sz="2400" spc="-40" dirty="0">
                <a:latin typeface="Georgia"/>
                <a:cs typeface="Georgia"/>
              </a:rPr>
              <a:t>Prints </a:t>
            </a:r>
            <a:r>
              <a:rPr sz="2400" spc="-30" dirty="0">
                <a:latin typeface="Georgia"/>
                <a:cs typeface="Georgia"/>
              </a:rPr>
              <a:t>characters starting </a:t>
            </a:r>
            <a:r>
              <a:rPr sz="2400" spc="-55" dirty="0">
                <a:latin typeface="Georgia"/>
                <a:cs typeface="Georgia"/>
              </a:rPr>
              <a:t>from </a:t>
            </a:r>
            <a:r>
              <a:rPr sz="2400" spc="-25" dirty="0">
                <a:latin typeface="Georgia"/>
                <a:cs typeface="Georgia"/>
              </a:rPr>
              <a:t>3rd </a:t>
            </a:r>
            <a:r>
              <a:rPr sz="2400" spc="-35" dirty="0">
                <a:latin typeface="Georgia"/>
                <a:cs typeface="Georgia"/>
              </a:rPr>
              <a:t>to</a:t>
            </a:r>
            <a:r>
              <a:rPr sz="2400" spc="-220" dirty="0">
                <a:latin typeface="Georgia"/>
                <a:cs typeface="Georgia"/>
              </a:rPr>
              <a:t> </a:t>
            </a:r>
            <a:r>
              <a:rPr sz="2400" spc="-10" dirty="0">
                <a:latin typeface="Georgia"/>
                <a:cs typeface="Georgia"/>
              </a:rPr>
              <a:t>5th  </a:t>
            </a:r>
            <a:r>
              <a:rPr sz="2400" spc="-60" dirty="0">
                <a:latin typeface="Georgia"/>
                <a:cs typeface="Georgia"/>
              </a:rPr>
              <a:t># </a:t>
            </a:r>
            <a:r>
              <a:rPr sz="2400" spc="-40" dirty="0">
                <a:latin typeface="Georgia"/>
                <a:cs typeface="Georgia"/>
              </a:rPr>
              <a:t>Prints </a:t>
            </a:r>
            <a:r>
              <a:rPr sz="2400" spc="-30" dirty="0">
                <a:latin typeface="Georgia"/>
                <a:cs typeface="Georgia"/>
              </a:rPr>
              <a:t>string starting </a:t>
            </a:r>
            <a:r>
              <a:rPr sz="2400" spc="-55" dirty="0">
                <a:latin typeface="Georgia"/>
                <a:cs typeface="Georgia"/>
              </a:rPr>
              <a:t>from </a:t>
            </a:r>
            <a:r>
              <a:rPr sz="2400" spc="-25" dirty="0">
                <a:latin typeface="Georgia"/>
                <a:cs typeface="Georgia"/>
              </a:rPr>
              <a:t>3rd</a:t>
            </a:r>
            <a:r>
              <a:rPr sz="2400" spc="-195" dirty="0">
                <a:latin typeface="Georgia"/>
                <a:cs typeface="Georgia"/>
              </a:rPr>
              <a:t> </a:t>
            </a:r>
            <a:r>
              <a:rPr sz="2400" spc="-35" dirty="0">
                <a:latin typeface="Georgia"/>
                <a:cs typeface="Georgia"/>
              </a:rPr>
              <a:t>character</a:t>
            </a:r>
            <a:endParaRPr sz="2400">
              <a:latin typeface="Georgia"/>
              <a:cs typeface="Georgia"/>
            </a:endParaRPr>
          </a:p>
          <a:p>
            <a:pPr marL="177165">
              <a:lnSpc>
                <a:spcPct val="100000"/>
              </a:lnSpc>
              <a:spcBef>
                <a:spcPts val="360"/>
              </a:spcBef>
            </a:pPr>
            <a:r>
              <a:rPr sz="2400" spc="-60" dirty="0">
                <a:latin typeface="Georgia"/>
                <a:cs typeface="Georgia"/>
              </a:rPr>
              <a:t># </a:t>
            </a:r>
            <a:r>
              <a:rPr sz="2400" spc="-40" dirty="0">
                <a:latin typeface="Georgia"/>
                <a:cs typeface="Georgia"/>
              </a:rPr>
              <a:t>Prints </a:t>
            </a:r>
            <a:r>
              <a:rPr sz="2400" spc="-30" dirty="0">
                <a:latin typeface="Georgia"/>
                <a:cs typeface="Georgia"/>
              </a:rPr>
              <a:t>string </a:t>
            </a:r>
            <a:r>
              <a:rPr sz="2400" spc="5" dirty="0">
                <a:latin typeface="Georgia"/>
                <a:cs typeface="Georgia"/>
              </a:rPr>
              <a:t>two</a:t>
            </a:r>
            <a:r>
              <a:rPr sz="2400" spc="-135" dirty="0">
                <a:latin typeface="Georgia"/>
                <a:cs typeface="Georgia"/>
              </a:rPr>
              <a:t> </a:t>
            </a:r>
            <a:r>
              <a:rPr sz="2400" spc="-40" dirty="0">
                <a:latin typeface="Georgia"/>
                <a:cs typeface="Georgia"/>
              </a:rPr>
              <a:t>times</a:t>
            </a:r>
            <a:endParaRPr sz="2400">
              <a:latin typeface="Georgia"/>
              <a:cs typeface="Georgia"/>
            </a:endParaRPr>
          </a:p>
        </p:txBody>
      </p:sp>
      <p:sp>
        <p:nvSpPr>
          <p:cNvPr id="7" name="object 7"/>
          <p:cNvSpPr txBox="1"/>
          <p:nvPr/>
        </p:nvSpPr>
        <p:spPr>
          <a:xfrm>
            <a:off x="535940" y="4698872"/>
            <a:ext cx="6309360" cy="391160"/>
          </a:xfrm>
          <a:prstGeom prst="rect">
            <a:avLst/>
          </a:prstGeom>
        </p:spPr>
        <p:txBody>
          <a:bodyPr vert="horz" wrap="square" lIns="0" tIns="12700" rIns="0" bIns="0" rtlCol="0">
            <a:spAutoFit/>
          </a:bodyPr>
          <a:lstStyle/>
          <a:p>
            <a:pPr marL="12700">
              <a:lnSpc>
                <a:spcPct val="100000"/>
              </a:lnSpc>
              <a:spcBef>
                <a:spcPts val="100"/>
              </a:spcBef>
            </a:pPr>
            <a:r>
              <a:rPr sz="2400" spc="-35" dirty="0">
                <a:latin typeface="Georgia"/>
                <a:cs typeface="Georgia"/>
              </a:rPr>
              <a:t>print </a:t>
            </a:r>
            <a:r>
              <a:rPr sz="2400" dirty="0">
                <a:latin typeface="Georgia"/>
                <a:cs typeface="Georgia"/>
              </a:rPr>
              <a:t>(str </a:t>
            </a:r>
            <a:r>
              <a:rPr sz="2400" spc="-215" dirty="0">
                <a:latin typeface="Georgia"/>
                <a:cs typeface="Georgia"/>
              </a:rPr>
              <a:t>+ </a:t>
            </a:r>
            <a:r>
              <a:rPr sz="2400" spc="-85" dirty="0">
                <a:latin typeface="Georgia"/>
                <a:cs typeface="Georgia"/>
              </a:rPr>
              <a:t>"TEST") </a:t>
            </a:r>
            <a:r>
              <a:rPr sz="2400" spc="-60" dirty="0">
                <a:latin typeface="Georgia"/>
                <a:cs typeface="Georgia"/>
              </a:rPr>
              <a:t># </a:t>
            </a:r>
            <a:r>
              <a:rPr sz="2400" spc="-40" dirty="0">
                <a:latin typeface="Georgia"/>
                <a:cs typeface="Georgia"/>
              </a:rPr>
              <a:t>Prints </a:t>
            </a:r>
            <a:r>
              <a:rPr sz="2400" spc="-35" dirty="0">
                <a:latin typeface="Georgia"/>
                <a:cs typeface="Georgia"/>
              </a:rPr>
              <a:t>concatenated</a:t>
            </a:r>
            <a:r>
              <a:rPr sz="2400" spc="-80" dirty="0">
                <a:latin typeface="Georgia"/>
                <a:cs typeface="Georgia"/>
              </a:rPr>
              <a:t> </a:t>
            </a:r>
            <a:r>
              <a:rPr sz="2400" spc="-25" dirty="0">
                <a:latin typeface="Georgia"/>
                <a:cs typeface="Georgia"/>
              </a:rPr>
              <a:t>string</a:t>
            </a:r>
            <a:endParaRPr sz="2400">
              <a:latin typeface="Georgia"/>
              <a:cs typeface="Georgia"/>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260</a:t>
            </a:fld>
            <a:endParaRPr lang="en-US"/>
          </a:p>
        </p:txBody>
      </p:sp>
      <p:sp>
        <p:nvSpPr>
          <p:cNvPr id="12" name="Content Placeholder 11"/>
          <p:cNvSpPr>
            <a:spLocks noGrp="1"/>
          </p:cNvSpPr>
          <p:nvPr>
            <p:ph idx="1"/>
          </p:nvPr>
        </p:nvSpPr>
        <p:spPr>
          <a:xfrm>
            <a:off x="457200" y="381000"/>
            <a:ext cx="8229600" cy="5975350"/>
          </a:xfrm>
        </p:spPr>
        <p:txBody>
          <a:bodyPr>
            <a:normAutofit fontScale="62500" lnSpcReduction="20000"/>
          </a:bodyPr>
          <a:lstStyle/>
          <a:p>
            <a:pPr marL="0" indent="0">
              <a:buNone/>
            </a:pPr>
            <a:r>
              <a:rPr lang="en-IN" dirty="0"/>
              <a:t>class GFG:</a:t>
            </a:r>
          </a:p>
          <a:p>
            <a:pPr marL="0" indent="0">
              <a:buNone/>
            </a:pPr>
            <a:r>
              <a:rPr lang="en-IN" dirty="0" smtClean="0"/>
              <a:t>	None</a:t>
            </a:r>
            <a:endParaRPr lang="en-IN" dirty="0"/>
          </a:p>
          <a:p>
            <a:pPr marL="0" indent="0">
              <a:buNone/>
            </a:pPr>
            <a:r>
              <a:rPr lang="en-IN" dirty="0"/>
              <a:t>	</a:t>
            </a:r>
          </a:p>
          <a:p>
            <a:pPr marL="0" indent="0">
              <a:buNone/>
            </a:pPr>
            <a:r>
              <a:rPr lang="en-IN" dirty="0" err="1"/>
              <a:t>def</a:t>
            </a:r>
            <a:r>
              <a:rPr lang="en-IN" dirty="0"/>
              <a:t> value():</a:t>
            </a:r>
          </a:p>
          <a:p>
            <a:pPr marL="0" indent="0">
              <a:buNone/>
            </a:pPr>
            <a:r>
              <a:rPr lang="en-IN" dirty="0"/>
              <a:t>	return 10</a:t>
            </a:r>
          </a:p>
          <a:p>
            <a:pPr marL="0" indent="0">
              <a:buNone/>
            </a:pPr>
            <a:endParaRPr lang="en-IN" dirty="0"/>
          </a:p>
          <a:p>
            <a:pPr marL="0" indent="0">
              <a:buNone/>
            </a:pPr>
            <a:r>
              <a:rPr lang="en-IN" dirty="0"/>
              <a:t># Driver Code</a:t>
            </a:r>
          </a:p>
          <a:p>
            <a:pPr marL="0" indent="0">
              <a:buNone/>
            </a:pPr>
            <a:r>
              <a:rPr lang="en-IN" dirty="0"/>
              <a:t>g = GFG()</a:t>
            </a:r>
          </a:p>
          <a:p>
            <a:pPr marL="0" indent="0">
              <a:buNone/>
            </a:pPr>
            <a:endParaRPr lang="en-IN" dirty="0"/>
          </a:p>
          <a:p>
            <a:pPr marL="0" indent="0">
              <a:buNone/>
            </a:pPr>
            <a:r>
              <a:rPr lang="en-IN" dirty="0"/>
              <a:t># Dynamic attribute of a</a:t>
            </a:r>
          </a:p>
          <a:p>
            <a:pPr marL="0" indent="0">
              <a:buNone/>
            </a:pPr>
            <a:r>
              <a:rPr lang="en-IN" dirty="0"/>
              <a:t># class object</a:t>
            </a:r>
          </a:p>
          <a:p>
            <a:pPr marL="0" indent="0">
              <a:buNone/>
            </a:pPr>
            <a:r>
              <a:rPr lang="en-IN" dirty="0"/>
              <a:t>g.d1 = value</a:t>
            </a:r>
          </a:p>
          <a:p>
            <a:pPr marL="0" indent="0">
              <a:buNone/>
            </a:pPr>
            <a:endParaRPr lang="en-IN" dirty="0"/>
          </a:p>
          <a:p>
            <a:pPr marL="0" indent="0">
              <a:buNone/>
            </a:pPr>
            <a:r>
              <a:rPr lang="en-IN" dirty="0"/>
              <a:t># Dynamic attribute of a</a:t>
            </a:r>
          </a:p>
          <a:p>
            <a:pPr marL="0" indent="0">
              <a:buNone/>
            </a:pPr>
            <a:r>
              <a:rPr lang="en-IN" dirty="0"/>
              <a:t># function</a:t>
            </a:r>
          </a:p>
          <a:p>
            <a:pPr marL="0" indent="0">
              <a:buNone/>
            </a:pPr>
            <a:r>
              <a:rPr lang="en-IN" dirty="0"/>
              <a:t>value.d1 = </a:t>
            </a:r>
            <a:r>
              <a:rPr lang="en-IN" dirty="0" smtClean="0"/>
              <a:t>“hello"</a:t>
            </a:r>
            <a:endParaRPr lang="en-IN" dirty="0"/>
          </a:p>
          <a:p>
            <a:pPr marL="0" indent="0">
              <a:buNone/>
            </a:pPr>
            <a:endParaRPr lang="en-IN" dirty="0"/>
          </a:p>
          <a:p>
            <a:pPr marL="0" indent="0">
              <a:buNone/>
            </a:pPr>
            <a:r>
              <a:rPr lang="en-IN" dirty="0"/>
              <a:t>print(value.d1)</a:t>
            </a:r>
          </a:p>
          <a:p>
            <a:pPr marL="0" indent="0">
              <a:buNone/>
            </a:pPr>
            <a:r>
              <a:rPr lang="en-IN" dirty="0"/>
              <a:t>print(g.d1() == value())</a:t>
            </a:r>
          </a:p>
          <a:p>
            <a:endParaRPr lang="en-IN" dirty="0"/>
          </a:p>
        </p:txBody>
      </p:sp>
    </p:spTree>
    <p:extLst>
      <p:ext uri="{BB962C8B-B14F-4D97-AF65-F5344CB8AC3E}">
        <p14:creationId xmlns:p14="http://schemas.microsoft.com/office/powerpoint/2010/main" val="112536116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Python Regular Expression </a:t>
            </a:r>
          </a:p>
        </p:txBody>
      </p:sp>
      <p:sp>
        <p:nvSpPr>
          <p:cNvPr id="3" name="Content Placeholder 2"/>
          <p:cNvSpPr>
            <a:spLocks noGrp="1"/>
          </p:cNvSpPr>
          <p:nvPr>
            <p:ph idx="1"/>
          </p:nvPr>
        </p:nvSpPr>
        <p:spPr>
          <a:xfrm>
            <a:off x="228600" y="1600200"/>
            <a:ext cx="8458200" cy="4756150"/>
          </a:xfrm>
        </p:spPr>
        <p:txBody>
          <a:bodyPr>
            <a:normAutofit fontScale="92500" lnSpcReduction="10000"/>
          </a:bodyPr>
          <a:lstStyle/>
          <a:p>
            <a:pPr fontAlgn="base"/>
            <a:r>
              <a:rPr lang="en-US" b="1" dirty="0"/>
              <a:t>Why Regular Expressions?</a:t>
            </a:r>
          </a:p>
          <a:p>
            <a:pPr lvl="1" fontAlgn="base"/>
            <a:r>
              <a:rPr lang="en-US" dirty="0"/>
              <a:t>Let’s take a moment to understand why we should use Regular expression.</a:t>
            </a:r>
          </a:p>
          <a:p>
            <a:pPr lvl="1" fontAlgn="base"/>
            <a:r>
              <a:rPr lang="en-US" b="1" dirty="0"/>
              <a:t>Data Mining</a:t>
            </a:r>
            <a:r>
              <a:rPr lang="en-US" dirty="0"/>
              <a:t>: Regular expression is the best tool for data mining. It efficiently identifies a text in a heap of text by checking with a pre-defined pattern. Some common scenarios are identifying an email, URL, or phone from a pile of text.</a:t>
            </a:r>
          </a:p>
          <a:p>
            <a:pPr lvl="1" fontAlgn="base"/>
            <a:r>
              <a:rPr lang="en-US" b="1" dirty="0"/>
              <a:t>Data Validation</a:t>
            </a:r>
            <a:r>
              <a:rPr lang="en-US" dirty="0"/>
              <a:t>: Regular expression can perfectly validate data. It can include a wide array of validation processes by defining different sets of patterns. A few examples are validating phone numbers, emails, etc.</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261</a:t>
            </a:fld>
            <a:endParaRPr lang="en-US"/>
          </a:p>
        </p:txBody>
      </p:sp>
    </p:spTree>
    <p:extLst>
      <p:ext uri="{BB962C8B-B14F-4D97-AF65-F5344CB8AC3E}">
        <p14:creationId xmlns:p14="http://schemas.microsoft.com/office/powerpoint/2010/main" val="328190996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Basic Regular </a:t>
            </a:r>
            <a:r>
              <a:rPr lang="en-IN" b="1" dirty="0" smtClean="0"/>
              <a:t>Expressions</a:t>
            </a:r>
            <a:endParaRPr lang="en-IN" dirty="0"/>
          </a:p>
        </p:txBody>
      </p:sp>
      <p:sp>
        <p:nvSpPr>
          <p:cNvPr id="3" name="Content Placeholder 2"/>
          <p:cNvSpPr>
            <a:spLocks noGrp="1"/>
          </p:cNvSpPr>
          <p:nvPr>
            <p:ph idx="1"/>
          </p:nvPr>
        </p:nvSpPr>
        <p:spPr/>
        <p:txBody>
          <a:bodyPr>
            <a:normAutofit/>
          </a:bodyPr>
          <a:lstStyle/>
          <a:p>
            <a:pPr fontAlgn="base"/>
            <a:r>
              <a:rPr lang="en-US" dirty="0"/>
              <a:t>Let’s understand some of the basic regular expressions. They are as follows:</a:t>
            </a:r>
          </a:p>
          <a:p>
            <a:pPr lvl="1" fontAlgn="base"/>
            <a:r>
              <a:rPr lang="en-US" dirty="0"/>
              <a:t>Character Classes</a:t>
            </a:r>
          </a:p>
          <a:p>
            <a:pPr lvl="1" fontAlgn="base"/>
            <a:r>
              <a:rPr lang="en-US" dirty="0"/>
              <a:t>Rangers</a:t>
            </a:r>
          </a:p>
          <a:p>
            <a:pPr lvl="1" fontAlgn="base"/>
            <a:r>
              <a:rPr lang="en-US" dirty="0"/>
              <a:t>Negation</a:t>
            </a:r>
          </a:p>
          <a:p>
            <a:pPr lvl="1" fontAlgn="base"/>
            <a:r>
              <a:rPr lang="en-US" dirty="0"/>
              <a:t>Shortcuts</a:t>
            </a:r>
          </a:p>
          <a:p>
            <a:pPr lvl="1" fontAlgn="base"/>
            <a:r>
              <a:rPr lang="en-US" dirty="0"/>
              <a:t>Beginning and End of String</a:t>
            </a:r>
          </a:p>
          <a:p>
            <a:pPr lvl="1" fontAlgn="base"/>
            <a:r>
              <a:rPr lang="en-US" dirty="0"/>
              <a:t>Any Character</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262</a:t>
            </a:fld>
            <a:endParaRPr lang="en-US"/>
          </a:p>
        </p:txBody>
      </p:sp>
    </p:spTree>
    <p:extLst>
      <p:ext uri="{BB962C8B-B14F-4D97-AF65-F5344CB8AC3E}">
        <p14:creationId xmlns:p14="http://schemas.microsoft.com/office/powerpoint/2010/main" val="29965502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Character </a:t>
            </a:r>
            <a:r>
              <a:rPr lang="en-US" b="1" dirty="0" smtClean="0"/>
              <a:t>Classes</a:t>
            </a:r>
            <a:endParaRPr lang="en-IN" dirty="0"/>
          </a:p>
        </p:txBody>
      </p:sp>
      <p:sp>
        <p:nvSpPr>
          <p:cNvPr id="3" name="Content Placeholder 2"/>
          <p:cNvSpPr>
            <a:spLocks noGrp="1"/>
          </p:cNvSpPr>
          <p:nvPr>
            <p:ph idx="1"/>
          </p:nvPr>
        </p:nvSpPr>
        <p:spPr/>
        <p:txBody>
          <a:bodyPr/>
          <a:lstStyle/>
          <a:p>
            <a:pPr fontAlgn="base"/>
            <a:r>
              <a:rPr lang="en-US" dirty="0" smtClean="0"/>
              <a:t>Character </a:t>
            </a:r>
            <a:r>
              <a:rPr lang="en-US" dirty="0"/>
              <a:t>classes allow you to match a single set of characters with a possible set of characters</a:t>
            </a:r>
            <a:r>
              <a:rPr lang="en-US" dirty="0" smtClean="0"/>
              <a:t>.</a:t>
            </a:r>
          </a:p>
          <a:p>
            <a:pPr fontAlgn="base"/>
            <a:r>
              <a:rPr lang="en-US" dirty="0" smtClean="0"/>
              <a:t>You </a:t>
            </a:r>
            <a:r>
              <a:rPr lang="en-US" dirty="0"/>
              <a:t>can mention a character class within the square brackets. </a:t>
            </a:r>
            <a:endParaRPr lang="en-US" dirty="0" smtClean="0"/>
          </a:p>
          <a:p>
            <a:pPr fontAlgn="base"/>
            <a:r>
              <a:rPr lang="en-US" dirty="0" smtClean="0"/>
              <a:t>Let’s </a:t>
            </a:r>
            <a:r>
              <a:rPr lang="en-US" dirty="0"/>
              <a:t>consider an example of case sensitive words. </a:t>
            </a:r>
            <a:endParaRPr lang="en-US" dirty="0" smtClean="0"/>
          </a:p>
          <a:p>
            <a:pPr marL="0" indent="0" fontAlgn="base">
              <a:buNone/>
            </a:pPr>
            <a:endParaRPr lang="en-US" dirty="0"/>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263</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66006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re.findall</a:t>
            </a:r>
            <a:r>
              <a:rPr lang="en-US" altLang="en-US" dirty="0">
                <a:solidFill>
                  <a:srgbClr val="000000"/>
                </a:solidFill>
                <a:latin typeface="Consolas" panose="020B0609020204030204" pitchFamily="49" charset="0"/>
              </a:rPr>
              <a:t>(r</a:t>
            </a:r>
            <a:r>
              <a:rPr lang="en-US" altLang="en-US" dirty="0">
                <a:solidFill>
                  <a:srgbClr val="0000FF"/>
                </a:solidFill>
                <a:latin typeface="Consolas" panose="020B0609020204030204" pitchFamily="49" charset="0"/>
              </a:rPr>
              <a:t>'[Gg]</a:t>
            </a:r>
            <a:r>
              <a:rPr lang="en-US" altLang="en-US" dirty="0" err="1">
                <a:solidFill>
                  <a:srgbClr val="0000FF"/>
                </a:solidFill>
                <a:latin typeface="Consolas" panose="020B0609020204030204" pitchFamily="49" charset="0"/>
              </a:rPr>
              <a:t>eeks</a:t>
            </a:r>
            <a:r>
              <a:rPr lang="en-US" altLang="en-US" dirty="0">
                <a:solidFill>
                  <a:srgbClr val="0000FF"/>
                </a:solidFill>
                <a:latin typeface="Consolas" panose="020B0609020204030204" pitchFamily="49" charset="0"/>
              </a:rPr>
              <a:t>'</a:t>
            </a: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a:t>
            </a:r>
            <a:r>
              <a:rPr lang="en-US" altLang="en-US" dirty="0" err="1" smtClean="0">
                <a:solidFill>
                  <a:srgbClr val="000000"/>
                </a:solidFill>
                <a:latin typeface="Consolas" panose="020B0609020204030204" pitchFamily="49" charset="0"/>
              </a:rPr>
              <a:t>GeeksforGeeks:A</a:t>
            </a:r>
            <a:r>
              <a:rPr lang="en-US" altLang="en-US" dirty="0" smtClean="0">
                <a:solidFill>
                  <a:srgbClr val="000000"/>
                </a:solidFill>
                <a:latin typeface="Consolas" panose="020B0609020204030204" pitchFamily="49" charset="0"/>
              </a:rPr>
              <a:t> </a:t>
            </a:r>
            <a:r>
              <a:rPr lang="en-US" altLang="en-US" dirty="0">
                <a:solidFill>
                  <a:srgbClr val="000000"/>
                </a:solidFill>
                <a:latin typeface="Consolas" panose="020B0609020204030204" pitchFamily="49" charset="0"/>
              </a:rPr>
              <a:t>computer science portal </a:t>
            </a:r>
            <a:r>
              <a:rPr lang="en-US" altLang="en-US" b="1" dirty="0">
                <a:solidFill>
                  <a:srgbClr val="006699"/>
                </a:solidFill>
                <a:latin typeface="Consolas" panose="020B0609020204030204" pitchFamily="49" charset="0"/>
              </a:rPr>
              <a:t>for</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geeks'))</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264</a:t>
            </a:fld>
            <a:endParaRPr lang="en-US"/>
          </a:p>
        </p:txBody>
      </p:sp>
    </p:spTree>
    <p:extLst>
      <p:ext uri="{BB962C8B-B14F-4D97-AF65-F5344CB8AC3E}">
        <p14:creationId xmlns:p14="http://schemas.microsoft.com/office/powerpoint/2010/main" val="280067512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Ranges</a:t>
            </a:r>
            <a:endParaRPr lang="en-IN" dirty="0"/>
          </a:p>
        </p:txBody>
      </p:sp>
      <p:sp>
        <p:nvSpPr>
          <p:cNvPr id="3" name="Content Placeholder 2"/>
          <p:cNvSpPr>
            <a:spLocks noGrp="1"/>
          </p:cNvSpPr>
          <p:nvPr>
            <p:ph idx="1"/>
          </p:nvPr>
        </p:nvSpPr>
        <p:spPr/>
        <p:txBody>
          <a:bodyPr/>
          <a:lstStyle/>
          <a:p>
            <a:pPr fontAlgn="base"/>
            <a:r>
              <a:rPr lang="en-US" dirty="0" smtClean="0"/>
              <a:t>The </a:t>
            </a:r>
            <a:r>
              <a:rPr lang="en-US" dirty="0"/>
              <a:t>range provides the flexibility to match a text with the help of a range pattern such as a range of numbers(0 to 9), a range of characters (A to Z), and so on. </a:t>
            </a:r>
            <a:endParaRPr lang="en-US" dirty="0" smtClean="0"/>
          </a:p>
          <a:p>
            <a:pPr fontAlgn="base"/>
            <a:r>
              <a:rPr lang="en-US" dirty="0" smtClean="0"/>
              <a:t>The </a:t>
            </a:r>
            <a:r>
              <a:rPr lang="en-US" dirty="0"/>
              <a:t>hyphen character within the character class represents a range.</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265</a:t>
            </a:fld>
            <a:endParaRPr lang="en-US"/>
          </a:p>
        </p:txBody>
      </p:sp>
    </p:spTree>
    <p:extLst>
      <p:ext uri="{BB962C8B-B14F-4D97-AF65-F5344CB8AC3E}">
        <p14:creationId xmlns:p14="http://schemas.microsoft.com/office/powerpoint/2010/main" val="346396905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'Range'</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re.search</a:t>
            </a:r>
            <a:r>
              <a:rPr lang="en-US" altLang="en-US" dirty="0">
                <a:solidFill>
                  <a:srgbClr val="000000"/>
                </a:solidFill>
                <a:latin typeface="Consolas" panose="020B0609020204030204" pitchFamily="49" charset="0"/>
              </a:rPr>
              <a:t>(r</a:t>
            </a:r>
            <a:r>
              <a:rPr lang="en-US" altLang="en-US" dirty="0">
                <a:solidFill>
                  <a:srgbClr val="0000FF"/>
                </a:solidFill>
                <a:latin typeface="Consolas" panose="020B0609020204030204" pitchFamily="49" charset="0"/>
              </a:rPr>
              <a:t>'[a-</a:t>
            </a:r>
            <a:r>
              <a:rPr lang="en-US" altLang="en-US" dirty="0" err="1">
                <a:solidFill>
                  <a:srgbClr val="0000FF"/>
                </a:solidFill>
                <a:latin typeface="Consolas" panose="020B0609020204030204" pitchFamily="49" charset="0"/>
              </a:rPr>
              <a:t>zA</a:t>
            </a:r>
            <a:r>
              <a:rPr lang="en-US" altLang="en-US" dirty="0">
                <a:solidFill>
                  <a:srgbClr val="0000FF"/>
                </a:solidFill>
                <a:latin typeface="Consolas" panose="020B0609020204030204" pitchFamily="49" charset="0"/>
              </a:rPr>
              <a:t>-Z]'</a:t>
            </a:r>
            <a:r>
              <a:rPr lang="en-US" altLang="en-US" dirty="0">
                <a:solidFill>
                  <a:srgbClr val="000000"/>
                </a:solidFill>
                <a:latin typeface="Consolas" panose="020B0609020204030204" pitchFamily="49" charset="0"/>
              </a:rPr>
              <a:t>, </a:t>
            </a:r>
            <a:r>
              <a:rPr lang="en-US" altLang="en-US" dirty="0">
                <a:solidFill>
                  <a:srgbClr val="0000FF"/>
                </a:solidFill>
                <a:latin typeface="Consolas" panose="020B0609020204030204" pitchFamily="49" charset="0"/>
              </a:rPr>
              <a:t>'x'</a:t>
            </a:r>
            <a:r>
              <a:rPr lang="en-US" altLang="en-US" dirty="0">
                <a:solidFill>
                  <a:srgbClr val="000000"/>
                </a:solidFill>
                <a:latin typeface="Consolas" panose="020B0609020204030204" pitchFamily="49" charset="0"/>
              </a:rPr>
              <a:t>))</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266</a:t>
            </a:fld>
            <a:endParaRPr lang="en-US"/>
          </a:p>
        </p:txBody>
      </p:sp>
    </p:spTree>
    <p:extLst>
      <p:ext uri="{BB962C8B-B14F-4D97-AF65-F5344CB8AC3E}">
        <p14:creationId xmlns:p14="http://schemas.microsoft.com/office/powerpoint/2010/main" val="109723239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Negation</a:t>
            </a:r>
            <a:endParaRPr lang="en-IN" dirty="0"/>
          </a:p>
        </p:txBody>
      </p:sp>
      <p:sp>
        <p:nvSpPr>
          <p:cNvPr id="3" name="Content Placeholder 2"/>
          <p:cNvSpPr>
            <a:spLocks noGrp="1"/>
          </p:cNvSpPr>
          <p:nvPr>
            <p:ph idx="1"/>
          </p:nvPr>
        </p:nvSpPr>
        <p:spPr/>
        <p:txBody>
          <a:bodyPr/>
          <a:lstStyle/>
          <a:p>
            <a:pPr fontAlgn="base"/>
            <a:r>
              <a:rPr lang="en-US" dirty="0" smtClean="0"/>
              <a:t>Negation </a:t>
            </a:r>
            <a:r>
              <a:rPr lang="en-US" dirty="0"/>
              <a:t>inverts a character class. It will look for a match except for the inverted character or range of inverted characters mentioned in the character class.</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267</a:t>
            </a:fld>
            <a:endParaRPr lang="en-US"/>
          </a:p>
        </p:txBody>
      </p:sp>
    </p:spTree>
    <p:extLst>
      <p:ext uri="{BB962C8B-B14F-4D97-AF65-F5344CB8AC3E}">
        <p14:creationId xmlns:p14="http://schemas.microsoft.com/office/powerpoint/2010/main" val="390144695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199" y="154546"/>
            <a:ext cx="8261797" cy="5971617"/>
          </a:xfrm>
        </p:spPr>
        <p:txBody>
          <a:bodyPr/>
          <a:lstStyle/>
          <a:p>
            <a:pPr marL="0" indent="0">
              <a:buNone/>
            </a:pPr>
            <a:r>
              <a:rPr lang="en-US" dirty="0"/>
              <a:t>import re  </a:t>
            </a:r>
            <a:endParaRPr lang="en-US" dirty="0" smtClean="0"/>
          </a:p>
          <a:p>
            <a:pPr marL="0" indent="0">
              <a:buNone/>
            </a:pPr>
            <a:endParaRPr lang="en-US" dirty="0" smtClean="0"/>
          </a:p>
          <a:p>
            <a:pPr marL="0" indent="0">
              <a:buNone/>
            </a:pPr>
            <a:r>
              <a:rPr lang="en-US" dirty="0" smtClean="0"/>
              <a:t>print(</a:t>
            </a:r>
            <a:r>
              <a:rPr lang="en-US" dirty="0" err="1" smtClean="0"/>
              <a:t>re.search</a:t>
            </a:r>
            <a:r>
              <a:rPr lang="en-US" dirty="0" smtClean="0"/>
              <a:t>(r</a:t>
            </a:r>
            <a:r>
              <a:rPr lang="en-US" dirty="0"/>
              <a:t>'[^a-z]', '0</a:t>
            </a:r>
            <a:r>
              <a:rPr lang="en-US" dirty="0" smtClean="0"/>
              <a:t>'))</a:t>
            </a:r>
          </a:p>
          <a:p>
            <a:pPr marL="0" indent="0">
              <a:buNone/>
            </a:pPr>
            <a:endParaRPr lang="en-US" dirty="0"/>
          </a:p>
          <a:p>
            <a:pPr marL="0" indent="0">
              <a:buNone/>
            </a:pPr>
            <a:endParaRPr lang="en-US" dirty="0" smtClean="0"/>
          </a:p>
          <a:p>
            <a:pPr marL="0" indent="0">
              <a:buNone/>
            </a:pPr>
            <a:r>
              <a:rPr lang="en-US" dirty="0" smtClean="0"/>
              <a:t>Ex: 2</a:t>
            </a:r>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re.search</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a:t>
            </a:r>
            <a:r>
              <a:rPr lang="en-US" altLang="en-US" dirty="0" err="1">
                <a:solidFill>
                  <a:srgbClr val="0000FF"/>
                </a:solidFill>
                <a:latin typeface="Consolas" panose="020B0609020204030204" pitchFamily="49" charset="0"/>
              </a:rPr>
              <a:t>'G</a:t>
            </a:r>
            <a:r>
              <a:rPr lang="en-US" altLang="en-US" dirty="0">
                <a:solidFill>
                  <a:srgbClr val="0000FF"/>
                </a:solidFill>
                <a:latin typeface="Consolas" panose="020B0609020204030204" pitchFamily="49" charset="0"/>
              </a:rPr>
              <a:t>[^e]'</a:t>
            </a:r>
            <a:r>
              <a:rPr lang="en-US" altLang="en-US" dirty="0">
                <a:solidFill>
                  <a:srgbClr val="000000"/>
                </a:solidFill>
                <a:latin typeface="Consolas" panose="020B0609020204030204" pitchFamily="49" charset="0"/>
              </a:rPr>
              <a:t>, </a:t>
            </a:r>
            <a:r>
              <a:rPr lang="en-US" altLang="en-US" dirty="0">
                <a:solidFill>
                  <a:srgbClr val="0000FF"/>
                </a:solidFill>
                <a:latin typeface="Consolas" panose="020B0609020204030204" pitchFamily="49" charset="0"/>
              </a:rPr>
              <a:t>'Geeks'</a:t>
            </a:r>
            <a:r>
              <a:rPr lang="en-US" altLang="en-US" dirty="0">
                <a:solidFill>
                  <a:srgbClr val="000000"/>
                </a:solidFill>
                <a:latin typeface="Consolas" panose="020B0609020204030204" pitchFamily="49" charset="0"/>
              </a:rPr>
              <a:t>))</a:t>
            </a:r>
            <a:endParaRPr lang="en-US" altLang="en-US" sz="4800" dirty="0">
              <a:latin typeface="Arial" panose="020B0604020202020204" pitchFamily="34" charset="0"/>
            </a:endParaRPr>
          </a:p>
          <a:p>
            <a:pPr marL="0" indent="0">
              <a:buNone/>
            </a:pPr>
            <a:endParaRPr lang="en-US" dirty="0" smtClean="0"/>
          </a:p>
          <a:p>
            <a:pPr marL="0" indent="0">
              <a:buNone/>
            </a:pP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268</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45229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Shortcuts</a:t>
            </a:r>
            <a:br>
              <a:rPr lang="en-US" b="1" dirty="0"/>
            </a:br>
            <a:endParaRPr lang="en-IN" dirty="0"/>
          </a:p>
        </p:txBody>
      </p:sp>
      <p:sp>
        <p:nvSpPr>
          <p:cNvPr id="3" name="Content Placeholder 2"/>
          <p:cNvSpPr>
            <a:spLocks noGrp="1"/>
          </p:cNvSpPr>
          <p:nvPr>
            <p:ph idx="1"/>
          </p:nvPr>
        </p:nvSpPr>
        <p:spPr/>
        <p:txBody>
          <a:bodyPr/>
          <a:lstStyle/>
          <a:p>
            <a:pPr fontAlgn="base"/>
            <a:r>
              <a:rPr lang="en-US" dirty="0" smtClean="0"/>
              <a:t>Let’s </a:t>
            </a:r>
            <a:r>
              <a:rPr lang="en-US" dirty="0"/>
              <a:t>discuss some of the shortcuts provided by the regular expression engine.</a:t>
            </a:r>
          </a:p>
          <a:p>
            <a:pPr lvl="1" fontAlgn="base"/>
            <a:r>
              <a:rPr lang="en-US" dirty="0"/>
              <a:t>\w – matches a word character</a:t>
            </a:r>
          </a:p>
          <a:p>
            <a:pPr lvl="1" fontAlgn="base"/>
            <a:r>
              <a:rPr lang="en-US" dirty="0"/>
              <a:t>\d – matches digit character</a:t>
            </a:r>
          </a:p>
          <a:p>
            <a:pPr lvl="1" fontAlgn="base"/>
            <a:r>
              <a:rPr lang="en-US" dirty="0"/>
              <a:t>\s – matches whitespace character (space, tab, newline, etc.)</a:t>
            </a:r>
          </a:p>
          <a:p>
            <a:pPr lvl="1" fontAlgn="base"/>
            <a:r>
              <a:rPr lang="en-US" dirty="0"/>
              <a:t>\b – matches a zero-length character</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269</a:t>
            </a:fld>
            <a:endParaRPr lang="en-US"/>
          </a:p>
        </p:txBody>
      </p:sp>
    </p:spTree>
    <p:extLst>
      <p:ext uri="{BB962C8B-B14F-4D97-AF65-F5344CB8AC3E}">
        <p14:creationId xmlns:p14="http://schemas.microsoft.com/office/powerpoint/2010/main" val="2083501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397205"/>
            <a:ext cx="174815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50" dirty="0">
                <a:solidFill>
                  <a:srgbClr val="000000"/>
                </a:solidFill>
                <a:latin typeface="Georgia"/>
                <a:cs typeface="Georgia"/>
              </a:rPr>
              <a:t>Lists</a:t>
            </a:r>
            <a:endParaRPr sz="2400">
              <a:latin typeface="Georgia"/>
              <a:cs typeface="Georgia"/>
            </a:endParaRPr>
          </a:p>
        </p:txBody>
      </p:sp>
      <p:sp>
        <p:nvSpPr>
          <p:cNvPr id="5" name="Date Placeholder 4"/>
          <p:cNvSpPr>
            <a:spLocks noGrp="1"/>
          </p:cNvSpPr>
          <p:nvPr>
            <p:ph type="dt" sz="half" idx="10"/>
          </p:nvPr>
        </p:nvSpPr>
        <p:spPr/>
        <p:txBody>
          <a:bodyPr/>
          <a:lstStyle/>
          <a:p>
            <a:fld id="{AD8DA923-005F-4F03-9E84-2F0A70FD7AE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4" name="object 4"/>
          <p:cNvSpPr txBox="1"/>
          <p:nvPr/>
        </p:nvSpPr>
        <p:spPr>
          <a:xfrm>
            <a:off x="383540" y="1397253"/>
            <a:ext cx="8455660" cy="478218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spc="-35" dirty="0">
                <a:latin typeface="Georgia"/>
                <a:cs typeface="Georgia"/>
              </a:rPr>
              <a:t>Lists </a:t>
            </a:r>
            <a:r>
              <a:rPr sz="2000" spc="-15" dirty="0">
                <a:latin typeface="Georgia"/>
                <a:cs typeface="Georgia"/>
              </a:rPr>
              <a:t>are </a:t>
            </a:r>
            <a:r>
              <a:rPr sz="2000" spc="-20" dirty="0">
                <a:latin typeface="Georgia"/>
                <a:cs typeface="Georgia"/>
              </a:rPr>
              <a:t>the </a:t>
            </a:r>
            <a:r>
              <a:rPr sz="2000" spc="-35" dirty="0">
                <a:latin typeface="Georgia"/>
                <a:cs typeface="Georgia"/>
              </a:rPr>
              <a:t>most </a:t>
            </a:r>
            <a:r>
              <a:rPr sz="2000" spc="-15" dirty="0">
                <a:latin typeface="Georgia"/>
                <a:cs typeface="Georgia"/>
              </a:rPr>
              <a:t>versatile</a:t>
            </a:r>
            <a:r>
              <a:rPr sz="2000" spc="-345" dirty="0">
                <a:latin typeface="Georgia"/>
                <a:cs typeface="Georgia"/>
              </a:rPr>
              <a:t> </a:t>
            </a:r>
            <a:r>
              <a:rPr sz="2000" spc="-30" dirty="0">
                <a:latin typeface="Georgia"/>
                <a:cs typeface="Georgia"/>
              </a:rPr>
              <a:t>of Python's </a:t>
            </a:r>
            <a:r>
              <a:rPr sz="2000" spc="-45" dirty="0">
                <a:latin typeface="Georgia"/>
                <a:cs typeface="Georgia"/>
              </a:rPr>
              <a:t>compound </a:t>
            </a:r>
            <a:r>
              <a:rPr sz="2000" spc="-30" dirty="0">
                <a:latin typeface="Georgia"/>
                <a:cs typeface="Georgia"/>
              </a:rPr>
              <a:t>data </a:t>
            </a:r>
            <a:r>
              <a:rPr sz="2000" spc="-25" dirty="0">
                <a:latin typeface="Georgia"/>
                <a:cs typeface="Georgia"/>
              </a:rPr>
              <a:t>types.</a:t>
            </a:r>
            <a:endParaRPr sz="2000">
              <a:latin typeface="Georgia"/>
              <a:cs typeface="Georgia"/>
            </a:endParaRPr>
          </a:p>
          <a:p>
            <a:pPr>
              <a:lnSpc>
                <a:spcPct val="100000"/>
              </a:lnSpc>
              <a:spcBef>
                <a:spcPts val="25"/>
              </a:spcBef>
              <a:buFont typeface="Arial"/>
              <a:buChar char="•"/>
            </a:pPr>
            <a:endParaRPr sz="2900">
              <a:latin typeface="Times New Roman"/>
              <a:cs typeface="Times New Roman"/>
            </a:endParaRPr>
          </a:p>
          <a:p>
            <a:pPr marL="411480" indent="-398780">
              <a:lnSpc>
                <a:spcPct val="100000"/>
              </a:lnSpc>
              <a:buFont typeface="Arial"/>
              <a:buChar char="•"/>
              <a:tabLst>
                <a:tab pos="411480" algn="l"/>
                <a:tab pos="412115" algn="l"/>
              </a:tabLst>
            </a:pPr>
            <a:r>
              <a:rPr sz="2000" spc="-95" dirty="0">
                <a:latin typeface="Georgia"/>
                <a:cs typeface="Georgia"/>
              </a:rPr>
              <a:t>A</a:t>
            </a:r>
            <a:r>
              <a:rPr sz="2000" spc="285" dirty="0">
                <a:latin typeface="Georgia"/>
                <a:cs typeface="Georgia"/>
              </a:rPr>
              <a:t> </a:t>
            </a:r>
            <a:r>
              <a:rPr sz="2000" spc="-25" dirty="0">
                <a:latin typeface="Georgia"/>
                <a:cs typeface="Georgia"/>
              </a:rPr>
              <a:t>list</a:t>
            </a:r>
            <a:r>
              <a:rPr sz="2000" spc="295" dirty="0">
                <a:latin typeface="Georgia"/>
                <a:cs typeface="Georgia"/>
              </a:rPr>
              <a:t> </a:t>
            </a:r>
            <a:r>
              <a:rPr sz="2000" spc="-40" dirty="0">
                <a:latin typeface="Georgia"/>
                <a:cs typeface="Georgia"/>
              </a:rPr>
              <a:t>contains</a:t>
            </a:r>
            <a:r>
              <a:rPr sz="2000" spc="305" dirty="0">
                <a:latin typeface="Georgia"/>
                <a:cs typeface="Georgia"/>
              </a:rPr>
              <a:t> </a:t>
            </a:r>
            <a:r>
              <a:rPr sz="2000" spc="-40" dirty="0">
                <a:latin typeface="Georgia"/>
                <a:cs typeface="Georgia"/>
              </a:rPr>
              <a:t>items</a:t>
            </a:r>
            <a:r>
              <a:rPr sz="2000" spc="295" dirty="0">
                <a:latin typeface="Georgia"/>
                <a:cs typeface="Georgia"/>
              </a:rPr>
              <a:t> </a:t>
            </a:r>
            <a:r>
              <a:rPr sz="2000" spc="-25" dirty="0">
                <a:latin typeface="Georgia"/>
                <a:cs typeface="Georgia"/>
              </a:rPr>
              <a:t>separated</a:t>
            </a:r>
            <a:r>
              <a:rPr sz="2000" spc="295" dirty="0">
                <a:latin typeface="Georgia"/>
                <a:cs typeface="Georgia"/>
              </a:rPr>
              <a:t> </a:t>
            </a:r>
            <a:r>
              <a:rPr sz="2000" spc="-20" dirty="0">
                <a:latin typeface="Georgia"/>
                <a:cs typeface="Georgia"/>
              </a:rPr>
              <a:t>by</a:t>
            </a:r>
            <a:r>
              <a:rPr sz="2000" spc="300" dirty="0">
                <a:latin typeface="Georgia"/>
                <a:cs typeface="Georgia"/>
              </a:rPr>
              <a:t> </a:t>
            </a:r>
            <a:r>
              <a:rPr sz="2000" spc="-50" dirty="0">
                <a:latin typeface="Georgia"/>
                <a:cs typeface="Georgia"/>
              </a:rPr>
              <a:t>commas</a:t>
            </a:r>
            <a:r>
              <a:rPr sz="2000" spc="275" dirty="0">
                <a:latin typeface="Georgia"/>
                <a:cs typeface="Georgia"/>
              </a:rPr>
              <a:t> </a:t>
            </a:r>
            <a:r>
              <a:rPr sz="2000" spc="-50" dirty="0">
                <a:latin typeface="Georgia"/>
                <a:cs typeface="Georgia"/>
              </a:rPr>
              <a:t>and</a:t>
            </a:r>
            <a:r>
              <a:rPr sz="2000" spc="295" dirty="0">
                <a:latin typeface="Georgia"/>
                <a:cs typeface="Georgia"/>
              </a:rPr>
              <a:t> </a:t>
            </a:r>
            <a:r>
              <a:rPr sz="2000" spc="-25" dirty="0">
                <a:latin typeface="Georgia"/>
                <a:cs typeface="Georgia"/>
              </a:rPr>
              <a:t>enclosed</a:t>
            </a:r>
            <a:r>
              <a:rPr sz="2000" spc="295" dirty="0">
                <a:latin typeface="Georgia"/>
                <a:cs typeface="Georgia"/>
              </a:rPr>
              <a:t> </a:t>
            </a:r>
            <a:r>
              <a:rPr sz="2000" spc="-25" dirty="0">
                <a:latin typeface="Georgia"/>
                <a:cs typeface="Georgia"/>
              </a:rPr>
              <a:t>within</a:t>
            </a:r>
            <a:r>
              <a:rPr sz="2000" spc="290" dirty="0">
                <a:latin typeface="Georgia"/>
                <a:cs typeface="Georgia"/>
              </a:rPr>
              <a:t> </a:t>
            </a:r>
            <a:r>
              <a:rPr sz="2000" spc="-25" dirty="0">
                <a:latin typeface="Georgia"/>
                <a:cs typeface="Georgia"/>
              </a:rPr>
              <a:t>square</a:t>
            </a:r>
            <a:endParaRPr sz="2000">
              <a:latin typeface="Georgia"/>
              <a:cs typeface="Georgia"/>
            </a:endParaRPr>
          </a:p>
          <a:p>
            <a:pPr marL="355600">
              <a:lnSpc>
                <a:spcPct val="100000"/>
              </a:lnSpc>
            </a:pPr>
            <a:r>
              <a:rPr sz="2000" spc="-25" dirty="0">
                <a:latin typeface="Georgia"/>
                <a:cs typeface="Georgia"/>
              </a:rPr>
              <a:t>brackets</a:t>
            </a:r>
            <a:r>
              <a:rPr sz="2000" spc="-60" dirty="0">
                <a:latin typeface="Georgia"/>
                <a:cs typeface="Georgia"/>
              </a:rPr>
              <a:t> </a:t>
            </a:r>
            <a:r>
              <a:rPr sz="2000" spc="-45" dirty="0">
                <a:latin typeface="Georgia"/>
                <a:cs typeface="Georgia"/>
              </a:rPr>
              <a:t>([]).</a:t>
            </a:r>
            <a:endParaRPr sz="2000">
              <a:latin typeface="Georgia"/>
              <a:cs typeface="Georgia"/>
            </a:endParaRPr>
          </a:p>
          <a:p>
            <a:pPr>
              <a:lnSpc>
                <a:spcPct val="100000"/>
              </a:lnSpc>
              <a:spcBef>
                <a:spcPts val="25"/>
              </a:spcBef>
            </a:pPr>
            <a:endParaRPr sz="2900">
              <a:latin typeface="Times New Roman"/>
              <a:cs typeface="Times New Roman"/>
            </a:endParaRPr>
          </a:p>
          <a:p>
            <a:pPr marL="355600" marR="8255" indent="-342900">
              <a:lnSpc>
                <a:spcPct val="100000"/>
              </a:lnSpc>
              <a:buFont typeface="Arial"/>
              <a:buChar char="•"/>
              <a:tabLst>
                <a:tab pos="411480" algn="l"/>
                <a:tab pos="412115" algn="l"/>
              </a:tabLst>
            </a:pPr>
            <a:r>
              <a:rPr sz="2000" spc="-120" dirty="0">
                <a:latin typeface="Georgia"/>
                <a:cs typeface="Georgia"/>
              </a:rPr>
              <a:t>To </a:t>
            </a:r>
            <a:r>
              <a:rPr sz="2000" spc="-30" dirty="0">
                <a:latin typeface="Georgia"/>
                <a:cs typeface="Georgia"/>
              </a:rPr>
              <a:t>some </a:t>
            </a:r>
            <a:r>
              <a:rPr sz="2000" spc="-45" dirty="0">
                <a:latin typeface="Georgia"/>
                <a:cs typeface="Georgia"/>
              </a:rPr>
              <a:t>extent, </a:t>
            </a:r>
            <a:r>
              <a:rPr sz="2000" spc="-25" dirty="0">
                <a:latin typeface="Georgia"/>
                <a:cs typeface="Georgia"/>
              </a:rPr>
              <a:t>lists </a:t>
            </a:r>
            <a:r>
              <a:rPr sz="2000" spc="-20" dirty="0">
                <a:latin typeface="Georgia"/>
                <a:cs typeface="Georgia"/>
              </a:rPr>
              <a:t>are </a:t>
            </a:r>
            <a:r>
              <a:rPr sz="2000" spc="-40" dirty="0">
                <a:latin typeface="Georgia"/>
                <a:cs typeface="Georgia"/>
              </a:rPr>
              <a:t>similar </a:t>
            </a:r>
            <a:r>
              <a:rPr sz="2000" spc="-25" dirty="0">
                <a:latin typeface="Georgia"/>
                <a:cs typeface="Georgia"/>
              </a:rPr>
              <a:t>to </a:t>
            </a:r>
            <a:r>
              <a:rPr sz="2000" spc="-30" dirty="0">
                <a:latin typeface="Georgia"/>
                <a:cs typeface="Georgia"/>
              </a:rPr>
              <a:t>arrays </a:t>
            </a:r>
            <a:r>
              <a:rPr sz="2000" spc="-50" dirty="0">
                <a:latin typeface="Georgia"/>
                <a:cs typeface="Georgia"/>
              </a:rPr>
              <a:t>in </a:t>
            </a:r>
            <a:r>
              <a:rPr sz="2000" spc="-145" dirty="0">
                <a:latin typeface="Georgia"/>
                <a:cs typeface="Georgia"/>
              </a:rPr>
              <a:t>C. </a:t>
            </a:r>
            <a:r>
              <a:rPr sz="2000" spc="-85" dirty="0">
                <a:latin typeface="Georgia"/>
                <a:cs typeface="Georgia"/>
              </a:rPr>
              <a:t>One </a:t>
            </a:r>
            <a:r>
              <a:rPr sz="2000" spc="-30" dirty="0">
                <a:latin typeface="Georgia"/>
                <a:cs typeface="Georgia"/>
              </a:rPr>
              <a:t>difference </a:t>
            </a:r>
            <a:r>
              <a:rPr sz="2000" spc="-10" dirty="0">
                <a:latin typeface="Georgia"/>
                <a:cs typeface="Georgia"/>
              </a:rPr>
              <a:t>between  </a:t>
            </a:r>
            <a:r>
              <a:rPr sz="2000" spc="-45" dirty="0">
                <a:latin typeface="Georgia"/>
                <a:cs typeface="Georgia"/>
              </a:rPr>
              <a:t>them</a:t>
            </a:r>
            <a:r>
              <a:rPr sz="2000" spc="-60" dirty="0">
                <a:latin typeface="Georgia"/>
                <a:cs typeface="Georgia"/>
              </a:rPr>
              <a:t> </a:t>
            </a:r>
            <a:r>
              <a:rPr sz="2000" spc="-20" dirty="0">
                <a:latin typeface="Georgia"/>
                <a:cs typeface="Georgia"/>
              </a:rPr>
              <a:t>is</a:t>
            </a:r>
            <a:r>
              <a:rPr sz="2000" spc="-45" dirty="0">
                <a:latin typeface="Georgia"/>
                <a:cs typeface="Georgia"/>
              </a:rPr>
              <a:t> </a:t>
            </a:r>
            <a:r>
              <a:rPr sz="2000" spc="-30" dirty="0">
                <a:latin typeface="Georgia"/>
                <a:cs typeface="Georgia"/>
              </a:rPr>
              <a:t>that</a:t>
            </a:r>
            <a:r>
              <a:rPr sz="2000" spc="-65" dirty="0">
                <a:latin typeface="Georgia"/>
                <a:cs typeface="Georgia"/>
              </a:rPr>
              <a:t> </a:t>
            </a:r>
            <a:r>
              <a:rPr sz="2000" spc="-35" dirty="0">
                <a:latin typeface="Georgia"/>
                <a:cs typeface="Georgia"/>
              </a:rPr>
              <a:t>all</a:t>
            </a:r>
            <a:r>
              <a:rPr sz="2000" spc="-55" dirty="0">
                <a:latin typeface="Georgia"/>
                <a:cs typeface="Georgia"/>
              </a:rPr>
              <a:t> </a:t>
            </a:r>
            <a:r>
              <a:rPr sz="2000" spc="-20" dirty="0">
                <a:latin typeface="Georgia"/>
                <a:cs typeface="Georgia"/>
              </a:rPr>
              <a:t>the</a:t>
            </a:r>
            <a:r>
              <a:rPr sz="2000" spc="-70" dirty="0">
                <a:latin typeface="Georgia"/>
                <a:cs typeface="Georgia"/>
              </a:rPr>
              <a:t> </a:t>
            </a:r>
            <a:r>
              <a:rPr sz="2000" spc="-30" dirty="0">
                <a:latin typeface="Georgia"/>
                <a:cs typeface="Georgia"/>
              </a:rPr>
              <a:t>items</a:t>
            </a:r>
            <a:r>
              <a:rPr sz="2000" spc="-60" dirty="0">
                <a:latin typeface="Georgia"/>
                <a:cs typeface="Georgia"/>
              </a:rPr>
              <a:t> </a:t>
            </a:r>
            <a:r>
              <a:rPr sz="2000" spc="-40" dirty="0">
                <a:latin typeface="Georgia"/>
                <a:cs typeface="Georgia"/>
              </a:rPr>
              <a:t>belonging</a:t>
            </a:r>
            <a:r>
              <a:rPr sz="2000" spc="-70" dirty="0">
                <a:latin typeface="Georgia"/>
                <a:cs typeface="Georgia"/>
              </a:rPr>
              <a:t> </a:t>
            </a:r>
            <a:r>
              <a:rPr sz="2000" spc="-20" dirty="0">
                <a:latin typeface="Georgia"/>
                <a:cs typeface="Georgia"/>
              </a:rPr>
              <a:t>to</a:t>
            </a:r>
            <a:r>
              <a:rPr sz="2000" spc="-55" dirty="0">
                <a:latin typeface="Georgia"/>
                <a:cs typeface="Georgia"/>
              </a:rPr>
              <a:t> </a:t>
            </a:r>
            <a:r>
              <a:rPr sz="2000" spc="-30" dirty="0">
                <a:latin typeface="Georgia"/>
                <a:cs typeface="Georgia"/>
              </a:rPr>
              <a:t>a</a:t>
            </a:r>
            <a:r>
              <a:rPr sz="2000" spc="-40" dirty="0">
                <a:latin typeface="Georgia"/>
                <a:cs typeface="Georgia"/>
              </a:rPr>
              <a:t> </a:t>
            </a:r>
            <a:r>
              <a:rPr sz="2000" spc="-25" dirty="0">
                <a:latin typeface="Georgia"/>
                <a:cs typeface="Georgia"/>
              </a:rPr>
              <a:t>list</a:t>
            </a:r>
            <a:r>
              <a:rPr sz="2000" spc="-55" dirty="0">
                <a:latin typeface="Georgia"/>
                <a:cs typeface="Georgia"/>
              </a:rPr>
              <a:t> </a:t>
            </a:r>
            <a:r>
              <a:rPr sz="2000" spc="-40" dirty="0">
                <a:latin typeface="Georgia"/>
                <a:cs typeface="Georgia"/>
              </a:rPr>
              <a:t>can</a:t>
            </a:r>
            <a:r>
              <a:rPr sz="2000" spc="-50" dirty="0">
                <a:latin typeface="Georgia"/>
                <a:cs typeface="Georgia"/>
              </a:rPr>
              <a:t> </a:t>
            </a:r>
            <a:r>
              <a:rPr sz="2000" spc="-10" dirty="0">
                <a:latin typeface="Georgia"/>
                <a:cs typeface="Georgia"/>
              </a:rPr>
              <a:t>be</a:t>
            </a:r>
            <a:r>
              <a:rPr sz="2000" spc="-45" dirty="0">
                <a:latin typeface="Georgia"/>
                <a:cs typeface="Georgia"/>
              </a:rPr>
              <a:t> </a:t>
            </a:r>
            <a:r>
              <a:rPr sz="2000" spc="-30" dirty="0">
                <a:latin typeface="Georgia"/>
                <a:cs typeface="Georgia"/>
              </a:rPr>
              <a:t>of</a:t>
            </a:r>
            <a:r>
              <a:rPr sz="2000" spc="-55" dirty="0">
                <a:latin typeface="Georgia"/>
                <a:cs typeface="Georgia"/>
              </a:rPr>
              <a:t> </a:t>
            </a:r>
            <a:r>
              <a:rPr sz="2000" spc="-30" dirty="0">
                <a:latin typeface="Georgia"/>
                <a:cs typeface="Georgia"/>
              </a:rPr>
              <a:t>different</a:t>
            </a:r>
            <a:r>
              <a:rPr sz="2000" spc="-80" dirty="0">
                <a:latin typeface="Georgia"/>
                <a:cs typeface="Georgia"/>
              </a:rPr>
              <a:t> </a:t>
            </a:r>
            <a:r>
              <a:rPr sz="2000" spc="-30" dirty="0">
                <a:latin typeface="Georgia"/>
                <a:cs typeface="Georgia"/>
              </a:rPr>
              <a:t>data</a:t>
            </a:r>
            <a:r>
              <a:rPr sz="2000" spc="-65" dirty="0">
                <a:latin typeface="Georgia"/>
                <a:cs typeface="Georgia"/>
              </a:rPr>
              <a:t> </a:t>
            </a:r>
            <a:r>
              <a:rPr sz="2000" spc="-30" dirty="0">
                <a:latin typeface="Georgia"/>
                <a:cs typeface="Georgia"/>
              </a:rPr>
              <a:t>type.</a:t>
            </a:r>
            <a:endParaRPr sz="2000">
              <a:latin typeface="Georgia"/>
              <a:cs typeface="Georgia"/>
            </a:endParaRPr>
          </a:p>
          <a:p>
            <a:pPr>
              <a:lnSpc>
                <a:spcPct val="100000"/>
              </a:lnSpc>
              <a:spcBef>
                <a:spcPts val="25"/>
              </a:spcBef>
              <a:buFont typeface="Arial"/>
              <a:buChar char="•"/>
            </a:pPr>
            <a:endParaRPr sz="2900">
              <a:latin typeface="Times New Roman"/>
              <a:cs typeface="Times New Roman"/>
            </a:endParaRPr>
          </a:p>
          <a:p>
            <a:pPr marL="355600" marR="5080" indent="-342900" algn="just">
              <a:lnSpc>
                <a:spcPct val="100000"/>
              </a:lnSpc>
              <a:spcBef>
                <a:spcPts val="5"/>
              </a:spcBef>
              <a:buFont typeface="Arial"/>
              <a:buChar char="•"/>
              <a:tabLst>
                <a:tab pos="355600" algn="l"/>
              </a:tabLst>
            </a:pPr>
            <a:r>
              <a:rPr sz="2000" spc="-35" dirty="0">
                <a:latin typeface="Georgia"/>
                <a:cs typeface="Georgia"/>
              </a:rPr>
              <a:t>The </a:t>
            </a:r>
            <a:r>
              <a:rPr sz="2000" spc="-30" dirty="0">
                <a:latin typeface="Georgia"/>
                <a:cs typeface="Georgia"/>
              </a:rPr>
              <a:t>values </a:t>
            </a:r>
            <a:r>
              <a:rPr sz="2000" spc="-20" dirty="0">
                <a:latin typeface="Georgia"/>
                <a:cs typeface="Georgia"/>
              </a:rPr>
              <a:t>stored </a:t>
            </a:r>
            <a:r>
              <a:rPr sz="2000" spc="-50" dirty="0">
                <a:latin typeface="Georgia"/>
                <a:cs typeface="Georgia"/>
              </a:rPr>
              <a:t>in </a:t>
            </a:r>
            <a:r>
              <a:rPr sz="2000" spc="-30" dirty="0">
                <a:latin typeface="Georgia"/>
                <a:cs typeface="Georgia"/>
              </a:rPr>
              <a:t>a </a:t>
            </a:r>
            <a:r>
              <a:rPr sz="2000" spc="-25" dirty="0">
                <a:latin typeface="Georgia"/>
                <a:cs typeface="Georgia"/>
              </a:rPr>
              <a:t>list </a:t>
            </a:r>
            <a:r>
              <a:rPr sz="2000" spc="-45" dirty="0">
                <a:latin typeface="Georgia"/>
                <a:cs typeface="Georgia"/>
              </a:rPr>
              <a:t>can </a:t>
            </a:r>
            <a:r>
              <a:rPr sz="2000" spc="-10" dirty="0">
                <a:latin typeface="Georgia"/>
                <a:cs typeface="Georgia"/>
              </a:rPr>
              <a:t>be </a:t>
            </a:r>
            <a:r>
              <a:rPr sz="2000" spc="-15" dirty="0">
                <a:latin typeface="Georgia"/>
                <a:cs typeface="Georgia"/>
              </a:rPr>
              <a:t>accessed </a:t>
            </a:r>
            <a:r>
              <a:rPr sz="2000" spc="-45" dirty="0">
                <a:latin typeface="Georgia"/>
                <a:cs typeface="Georgia"/>
              </a:rPr>
              <a:t>using </a:t>
            </a:r>
            <a:r>
              <a:rPr sz="2000" spc="-20" dirty="0">
                <a:latin typeface="Georgia"/>
                <a:cs typeface="Georgia"/>
              </a:rPr>
              <a:t>the </a:t>
            </a:r>
            <a:r>
              <a:rPr sz="2000" spc="-25" dirty="0">
                <a:latin typeface="Georgia"/>
                <a:cs typeface="Georgia"/>
              </a:rPr>
              <a:t>slice </a:t>
            </a:r>
            <a:r>
              <a:rPr sz="2000" spc="-20" dirty="0">
                <a:latin typeface="Georgia"/>
                <a:cs typeface="Georgia"/>
              </a:rPr>
              <a:t>operator ([ </a:t>
            </a:r>
            <a:r>
              <a:rPr sz="2000" spc="-50" dirty="0">
                <a:latin typeface="Georgia"/>
                <a:cs typeface="Georgia"/>
              </a:rPr>
              <a:t>] and  </a:t>
            </a:r>
            <a:r>
              <a:rPr sz="2000" spc="-55" dirty="0">
                <a:latin typeface="Georgia"/>
                <a:cs typeface="Georgia"/>
              </a:rPr>
              <a:t>[:]) </a:t>
            </a:r>
            <a:r>
              <a:rPr sz="2000" spc="-15" dirty="0">
                <a:latin typeface="Georgia"/>
                <a:cs typeface="Georgia"/>
              </a:rPr>
              <a:t>with </a:t>
            </a:r>
            <a:r>
              <a:rPr sz="2000" spc="-40" dirty="0">
                <a:latin typeface="Georgia"/>
                <a:cs typeface="Georgia"/>
              </a:rPr>
              <a:t>indexes </a:t>
            </a:r>
            <a:r>
              <a:rPr sz="2000" spc="-25" dirty="0">
                <a:latin typeface="Georgia"/>
                <a:cs typeface="Georgia"/>
              </a:rPr>
              <a:t>starting </a:t>
            </a:r>
            <a:r>
              <a:rPr sz="2000" spc="-30" dirty="0">
                <a:latin typeface="Georgia"/>
                <a:cs typeface="Georgia"/>
              </a:rPr>
              <a:t>at </a:t>
            </a:r>
            <a:r>
              <a:rPr sz="2000" spc="-120" dirty="0">
                <a:latin typeface="Georgia"/>
                <a:cs typeface="Georgia"/>
              </a:rPr>
              <a:t>0 </a:t>
            </a:r>
            <a:r>
              <a:rPr sz="2000" spc="-50" dirty="0">
                <a:latin typeface="Georgia"/>
                <a:cs typeface="Georgia"/>
              </a:rPr>
              <a:t>in </a:t>
            </a:r>
            <a:r>
              <a:rPr sz="2000" spc="-25" dirty="0">
                <a:latin typeface="Georgia"/>
                <a:cs typeface="Georgia"/>
              </a:rPr>
              <a:t>the </a:t>
            </a:r>
            <a:r>
              <a:rPr sz="2000" spc="-45" dirty="0">
                <a:latin typeface="Georgia"/>
                <a:cs typeface="Georgia"/>
              </a:rPr>
              <a:t>beginning </a:t>
            </a:r>
            <a:r>
              <a:rPr sz="2000" spc="-35" dirty="0">
                <a:latin typeface="Georgia"/>
                <a:cs typeface="Georgia"/>
              </a:rPr>
              <a:t>of </a:t>
            </a:r>
            <a:r>
              <a:rPr sz="2000" spc="-20" dirty="0">
                <a:latin typeface="Georgia"/>
                <a:cs typeface="Georgia"/>
              </a:rPr>
              <a:t>the </a:t>
            </a:r>
            <a:r>
              <a:rPr sz="2000" spc="-30" dirty="0">
                <a:latin typeface="Georgia"/>
                <a:cs typeface="Georgia"/>
              </a:rPr>
              <a:t>list </a:t>
            </a:r>
            <a:r>
              <a:rPr sz="2000" spc="-50" dirty="0">
                <a:latin typeface="Georgia"/>
                <a:cs typeface="Georgia"/>
              </a:rPr>
              <a:t>and </a:t>
            </a:r>
            <a:r>
              <a:rPr sz="2000" spc="-25" dirty="0">
                <a:latin typeface="Georgia"/>
                <a:cs typeface="Georgia"/>
              </a:rPr>
              <a:t>working </a:t>
            </a:r>
            <a:r>
              <a:rPr sz="2000" spc="-20" dirty="0">
                <a:latin typeface="Georgia"/>
                <a:cs typeface="Georgia"/>
              </a:rPr>
              <a:t>their  </a:t>
            </a:r>
            <a:r>
              <a:rPr sz="2000" spc="-5" dirty="0">
                <a:latin typeface="Georgia"/>
                <a:cs typeface="Georgia"/>
              </a:rPr>
              <a:t>way </a:t>
            </a:r>
            <a:r>
              <a:rPr sz="2000" spc="-20" dirty="0">
                <a:latin typeface="Georgia"/>
                <a:cs typeface="Georgia"/>
              </a:rPr>
              <a:t>to </a:t>
            </a:r>
            <a:r>
              <a:rPr sz="2000" spc="-35" dirty="0">
                <a:latin typeface="Georgia"/>
                <a:cs typeface="Georgia"/>
              </a:rPr>
              <a:t>end</a:t>
            </a:r>
            <a:r>
              <a:rPr sz="2000" spc="-140" dirty="0">
                <a:latin typeface="Georgia"/>
                <a:cs typeface="Georgia"/>
              </a:rPr>
              <a:t> </a:t>
            </a:r>
            <a:r>
              <a:rPr sz="2000" spc="5" dirty="0">
                <a:latin typeface="Georgia"/>
                <a:cs typeface="Georgia"/>
              </a:rPr>
              <a:t>-1.</a:t>
            </a:r>
            <a:endParaRPr sz="2000">
              <a:latin typeface="Georgia"/>
              <a:cs typeface="Georgia"/>
            </a:endParaRPr>
          </a:p>
          <a:p>
            <a:pPr>
              <a:lnSpc>
                <a:spcPct val="100000"/>
              </a:lnSpc>
              <a:spcBef>
                <a:spcPts val="25"/>
              </a:spcBef>
              <a:buFont typeface="Arial"/>
              <a:buChar char="•"/>
            </a:pPr>
            <a:endParaRPr sz="2900">
              <a:latin typeface="Times New Roman"/>
              <a:cs typeface="Times New Roman"/>
            </a:endParaRPr>
          </a:p>
          <a:p>
            <a:pPr marL="355600" marR="6350" indent="-342900">
              <a:lnSpc>
                <a:spcPct val="100000"/>
              </a:lnSpc>
              <a:buFont typeface="Arial"/>
              <a:buChar char="•"/>
              <a:tabLst>
                <a:tab pos="411480" algn="l"/>
                <a:tab pos="412115" algn="l"/>
              </a:tabLst>
            </a:pPr>
            <a:r>
              <a:rPr sz="2000" spc="-35" dirty="0">
                <a:latin typeface="Georgia"/>
                <a:cs typeface="Georgia"/>
              </a:rPr>
              <a:t>The plus </a:t>
            </a:r>
            <a:r>
              <a:rPr sz="2000" spc="-50" dirty="0">
                <a:latin typeface="Georgia"/>
                <a:cs typeface="Georgia"/>
              </a:rPr>
              <a:t>(+) </a:t>
            </a:r>
            <a:r>
              <a:rPr sz="2000" spc="-35" dirty="0">
                <a:latin typeface="Georgia"/>
                <a:cs typeface="Georgia"/>
              </a:rPr>
              <a:t>sign </a:t>
            </a:r>
            <a:r>
              <a:rPr sz="2000" spc="-30" dirty="0">
                <a:latin typeface="Georgia"/>
                <a:cs typeface="Georgia"/>
              </a:rPr>
              <a:t>is </a:t>
            </a:r>
            <a:r>
              <a:rPr sz="2000" spc="-25" dirty="0">
                <a:latin typeface="Georgia"/>
                <a:cs typeface="Georgia"/>
              </a:rPr>
              <a:t>the list </a:t>
            </a:r>
            <a:r>
              <a:rPr sz="2000" spc="-40" dirty="0">
                <a:latin typeface="Georgia"/>
                <a:cs typeface="Georgia"/>
              </a:rPr>
              <a:t>concatenation </a:t>
            </a:r>
            <a:r>
              <a:rPr sz="2000" spc="-55" dirty="0">
                <a:latin typeface="Georgia"/>
                <a:cs typeface="Georgia"/>
              </a:rPr>
              <a:t>operator, </a:t>
            </a:r>
            <a:r>
              <a:rPr sz="2000" spc="-50" dirty="0">
                <a:latin typeface="Georgia"/>
                <a:cs typeface="Georgia"/>
              </a:rPr>
              <a:t>and </a:t>
            </a:r>
            <a:r>
              <a:rPr sz="2000" spc="-20" dirty="0">
                <a:latin typeface="Georgia"/>
                <a:cs typeface="Georgia"/>
              </a:rPr>
              <a:t>the asterisk (*) </a:t>
            </a:r>
            <a:r>
              <a:rPr sz="2000" spc="-25" dirty="0">
                <a:latin typeface="Georgia"/>
                <a:cs typeface="Georgia"/>
              </a:rPr>
              <a:t>is  </a:t>
            </a:r>
            <a:r>
              <a:rPr sz="2000" spc="-20" dirty="0">
                <a:latin typeface="Georgia"/>
                <a:cs typeface="Georgia"/>
              </a:rPr>
              <a:t>the repetition</a:t>
            </a:r>
            <a:r>
              <a:rPr sz="2000" spc="-130" dirty="0">
                <a:latin typeface="Georgia"/>
                <a:cs typeface="Georgia"/>
              </a:rPr>
              <a:t> </a:t>
            </a:r>
            <a:r>
              <a:rPr sz="2000" spc="-55" dirty="0">
                <a:latin typeface="Georgia"/>
                <a:cs typeface="Georgia"/>
              </a:rPr>
              <a:t>operator.</a:t>
            </a:r>
            <a:endParaRPr sz="2000">
              <a:latin typeface="Georgia"/>
              <a:cs typeface="Georgia"/>
            </a:endParaRP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import re   </a:t>
            </a:r>
            <a:endParaRPr lang="en-IN" dirty="0" smtClean="0"/>
          </a:p>
          <a:p>
            <a:pPr marL="0" indent="0">
              <a:buNone/>
            </a:pPr>
            <a:endParaRPr lang="en-IN" dirty="0" smtClean="0"/>
          </a:p>
          <a:p>
            <a:pPr marL="0" indent="0">
              <a:buNone/>
            </a:pPr>
            <a:r>
              <a:rPr lang="en-IN" dirty="0" smtClean="0"/>
              <a:t>print</a:t>
            </a:r>
            <a:r>
              <a:rPr lang="en-IN" dirty="0"/>
              <a:t>('Geeks:', </a:t>
            </a:r>
            <a:r>
              <a:rPr lang="en-IN" dirty="0" err="1"/>
              <a:t>re.search</a:t>
            </a:r>
            <a:r>
              <a:rPr lang="en-IN" dirty="0"/>
              <a:t>(r'\</a:t>
            </a:r>
            <a:r>
              <a:rPr lang="en-IN" dirty="0" err="1"/>
              <a:t>bGeeks</a:t>
            </a:r>
            <a:r>
              <a:rPr lang="en-IN" dirty="0"/>
              <a:t>\b', 'Geeks</a:t>
            </a:r>
            <a:r>
              <a:rPr lang="en-IN" dirty="0" smtClean="0"/>
              <a:t>'))</a:t>
            </a:r>
          </a:p>
          <a:p>
            <a:pPr marL="0" indent="0">
              <a:buNone/>
            </a:pPr>
            <a:r>
              <a:rPr lang="en-IN" dirty="0" smtClean="0"/>
              <a:t>print</a:t>
            </a:r>
            <a:r>
              <a:rPr lang="en-IN" dirty="0"/>
              <a:t>('</a:t>
            </a:r>
            <a:r>
              <a:rPr lang="en-IN" dirty="0" err="1"/>
              <a:t>GeeksforGeeks</a:t>
            </a:r>
            <a:r>
              <a:rPr lang="en-IN" dirty="0"/>
              <a:t>:', </a:t>
            </a:r>
            <a:r>
              <a:rPr lang="en-IN" dirty="0" err="1"/>
              <a:t>re.search</a:t>
            </a:r>
            <a:r>
              <a:rPr lang="en-IN" dirty="0"/>
              <a:t>(r'\</a:t>
            </a:r>
            <a:r>
              <a:rPr lang="en-IN" dirty="0" err="1"/>
              <a:t>bGeeks</a:t>
            </a:r>
            <a:r>
              <a:rPr lang="en-IN" dirty="0"/>
              <a:t>\b', '</a:t>
            </a:r>
            <a:r>
              <a:rPr lang="en-IN" dirty="0" err="1"/>
              <a:t>GeeksforGeeks</a:t>
            </a:r>
            <a:r>
              <a:rPr lang="en-IN" dirty="0"/>
              <a:t>'))</a:t>
            </a:r>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270</a:t>
            </a:fld>
            <a:endParaRPr lang="en-US"/>
          </a:p>
        </p:txBody>
      </p:sp>
    </p:spTree>
    <p:extLst>
      <p:ext uri="{BB962C8B-B14F-4D97-AF65-F5344CB8AC3E}">
        <p14:creationId xmlns:p14="http://schemas.microsoft.com/office/powerpoint/2010/main" val="383975932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Beginning and End of </a:t>
            </a:r>
            <a:r>
              <a:rPr lang="en-US" b="1" dirty="0" smtClean="0"/>
              <a:t>String</a:t>
            </a:r>
            <a:endParaRPr lang="en-IN" dirty="0"/>
          </a:p>
        </p:txBody>
      </p:sp>
      <p:sp>
        <p:nvSpPr>
          <p:cNvPr id="3" name="Content Placeholder 2"/>
          <p:cNvSpPr>
            <a:spLocks noGrp="1"/>
          </p:cNvSpPr>
          <p:nvPr>
            <p:ph idx="1"/>
          </p:nvPr>
        </p:nvSpPr>
        <p:spPr/>
        <p:txBody>
          <a:bodyPr/>
          <a:lstStyle/>
          <a:p>
            <a:pPr fontAlgn="base"/>
            <a:r>
              <a:rPr lang="en-US" dirty="0" smtClean="0"/>
              <a:t>The </a:t>
            </a:r>
            <a:r>
              <a:rPr lang="en-US" dirty="0"/>
              <a:t>^ character chooses the beginning of a string and the $ character chooses the end of a string.</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271</a:t>
            </a:fld>
            <a:endParaRPr lang="en-US"/>
          </a:p>
        </p:txBody>
      </p:sp>
    </p:spTree>
    <p:extLst>
      <p:ext uri="{BB962C8B-B14F-4D97-AF65-F5344CB8AC3E}">
        <p14:creationId xmlns:p14="http://schemas.microsoft.com/office/powerpoint/2010/main" val="23058511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a:bodyPr>
          <a:lstStyle/>
          <a:p>
            <a:pPr marL="0" indent="0">
              <a:buNone/>
            </a:pPr>
            <a:r>
              <a:rPr lang="en-US" dirty="0"/>
              <a:t>import re    </a:t>
            </a:r>
            <a:endParaRPr lang="en-US" dirty="0" smtClean="0"/>
          </a:p>
          <a:p>
            <a:pPr marL="0" indent="0">
              <a:buNone/>
            </a:pPr>
            <a:r>
              <a:rPr lang="en-US" dirty="0" smtClean="0"/>
              <a:t># </a:t>
            </a:r>
            <a:r>
              <a:rPr lang="en-US" dirty="0"/>
              <a:t>Beginning of </a:t>
            </a:r>
            <a:r>
              <a:rPr lang="en-US" dirty="0" smtClean="0"/>
              <a:t>String</a:t>
            </a:r>
          </a:p>
          <a:p>
            <a:pPr marL="0" indent="0">
              <a:buNone/>
            </a:pPr>
            <a:r>
              <a:rPr lang="en-US" dirty="0" smtClean="0"/>
              <a:t>match </a:t>
            </a:r>
            <a:r>
              <a:rPr lang="en-US" dirty="0"/>
              <a:t>= </a:t>
            </a:r>
            <a:r>
              <a:rPr lang="en-US" dirty="0" err="1"/>
              <a:t>re.search</a:t>
            </a:r>
            <a:r>
              <a:rPr lang="en-US" dirty="0"/>
              <a:t>(</a:t>
            </a:r>
            <a:r>
              <a:rPr lang="en-US" dirty="0" err="1"/>
              <a:t>r'^Geek</a:t>
            </a:r>
            <a:r>
              <a:rPr lang="en-US" dirty="0"/>
              <a:t>', 'Campus Geek of the month</a:t>
            </a:r>
            <a:r>
              <a:rPr lang="en-US" dirty="0" smtClean="0"/>
              <a:t>')</a:t>
            </a:r>
          </a:p>
          <a:p>
            <a:pPr marL="0" indent="0">
              <a:buNone/>
            </a:pPr>
            <a:r>
              <a:rPr lang="en-US" dirty="0" smtClean="0"/>
              <a:t>print</a:t>
            </a:r>
            <a:r>
              <a:rPr lang="en-US" dirty="0"/>
              <a:t>('Beg. of String:', match)  </a:t>
            </a:r>
            <a:endParaRPr lang="en-US" dirty="0" smtClean="0"/>
          </a:p>
          <a:p>
            <a:pPr marL="0" indent="0">
              <a:buNone/>
            </a:pPr>
            <a:r>
              <a:rPr lang="en-US" dirty="0" smtClean="0"/>
              <a:t>match </a:t>
            </a:r>
            <a:r>
              <a:rPr lang="en-US" dirty="0"/>
              <a:t>= </a:t>
            </a:r>
            <a:r>
              <a:rPr lang="en-US" dirty="0" err="1"/>
              <a:t>re.search</a:t>
            </a:r>
            <a:r>
              <a:rPr lang="en-US" dirty="0"/>
              <a:t>(</a:t>
            </a:r>
            <a:r>
              <a:rPr lang="en-US" dirty="0" err="1"/>
              <a:t>r'^Geeks</a:t>
            </a:r>
            <a:r>
              <a:rPr lang="en-US" dirty="0"/>
              <a:t>', 'Geeks of the month</a:t>
            </a:r>
            <a:r>
              <a:rPr lang="en-US" dirty="0" smtClean="0"/>
              <a:t>')</a:t>
            </a:r>
          </a:p>
          <a:p>
            <a:pPr marL="0" indent="0">
              <a:buNone/>
            </a:pPr>
            <a:r>
              <a:rPr lang="en-US" dirty="0" smtClean="0"/>
              <a:t>print</a:t>
            </a:r>
            <a:r>
              <a:rPr lang="en-US" dirty="0"/>
              <a:t>('Beg. of String:', match)  </a:t>
            </a:r>
            <a:endParaRPr lang="en-US" dirty="0" smtClean="0"/>
          </a:p>
          <a:p>
            <a:pPr marL="0" indent="0">
              <a:buNone/>
            </a:pPr>
            <a:r>
              <a:rPr lang="en-US" dirty="0" smtClean="0"/>
              <a:t># </a:t>
            </a:r>
            <a:r>
              <a:rPr lang="en-US" dirty="0"/>
              <a:t>End of </a:t>
            </a:r>
            <a:r>
              <a:rPr lang="en-US" dirty="0" smtClean="0"/>
              <a:t>String</a:t>
            </a:r>
          </a:p>
          <a:p>
            <a:pPr marL="0" indent="0">
              <a:buNone/>
            </a:pPr>
            <a:r>
              <a:rPr lang="en-US" dirty="0" smtClean="0"/>
              <a:t>match </a:t>
            </a:r>
            <a:r>
              <a:rPr lang="en-US" dirty="0"/>
              <a:t>= </a:t>
            </a:r>
            <a:r>
              <a:rPr lang="en-US" dirty="0" err="1"/>
              <a:t>re.search</a:t>
            </a:r>
            <a:r>
              <a:rPr lang="en-US" dirty="0"/>
              <a:t>(</a:t>
            </a:r>
            <a:r>
              <a:rPr lang="en-US" dirty="0" err="1"/>
              <a:t>r'Geeks</a:t>
            </a:r>
            <a:r>
              <a:rPr lang="en-US" dirty="0"/>
              <a:t>$', 'Compute science portal-</a:t>
            </a:r>
            <a:r>
              <a:rPr lang="en-US" dirty="0" err="1"/>
              <a:t>GeeksforGeeks</a:t>
            </a:r>
            <a:r>
              <a:rPr lang="en-US" dirty="0" smtClean="0"/>
              <a:t>')</a:t>
            </a:r>
          </a:p>
          <a:p>
            <a:pPr marL="0" indent="0">
              <a:buNone/>
            </a:pPr>
            <a:r>
              <a:rPr lang="en-US" dirty="0" smtClean="0"/>
              <a:t>print</a:t>
            </a:r>
            <a:r>
              <a:rPr lang="en-US" dirty="0"/>
              <a:t>('End of String:', match)</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272</a:t>
            </a:fld>
            <a:endParaRPr lang="en-US"/>
          </a:p>
        </p:txBody>
      </p:sp>
    </p:spTree>
    <p:extLst>
      <p:ext uri="{BB962C8B-B14F-4D97-AF65-F5344CB8AC3E}">
        <p14:creationId xmlns:p14="http://schemas.microsoft.com/office/powerpoint/2010/main" val="312734042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Any </a:t>
            </a:r>
            <a:r>
              <a:rPr lang="en-US" b="1" dirty="0" smtClean="0"/>
              <a:t>Character</a:t>
            </a:r>
            <a:endParaRPr lang="en-IN" dirty="0"/>
          </a:p>
        </p:txBody>
      </p:sp>
      <p:sp>
        <p:nvSpPr>
          <p:cNvPr id="3" name="Content Placeholder 2"/>
          <p:cNvSpPr>
            <a:spLocks noGrp="1"/>
          </p:cNvSpPr>
          <p:nvPr>
            <p:ph idx="1"/>
          </p:nvPr>
        </p:nvSpPr>
        <p:spPr/>
        <p:txBody>
          <a:bodyPr/>
          <a:lstStyle/>
          <a:p>
            <a:pPr fontAlgn="base"/>
            <a:r>
              <a:rPr lang="en-US" dirty="0" smtClean="0"/>
              <a:t>The </a:t>
            </a:r>
            <a:r>
              <a:rPr lang="en-US" dirty="0"/>
              <a:t>. character represents any single character outside a bracketed character class</a:t>
            </a:r>
            <a:r>
              <a:rPr lang="en-US" dirty="0" smtClean="0"/>
              <a:t>.</a:t>
            </a:r>
          </a:p>
          <a:p>
            <a:pPr marL="0" lvl="0" indent="0" eaLnBrk="0" fontAlgn="base" hangingPunct="0">
              <a:spcBef>
                <a:spcPct val="0"/>
              </a:spcBef>
              <a:spcAft>
                <a:spcPct val="0"/>
              </a:spcAft>
              <a:buNone/>
            </a:pPr>
            <a:endParaRPr lang="en-US" altLang="en-US" b="1" dirty="0" smtClean="0">
              <a:solidFill>
                <a:srgbClr val="006699"/>
              </a:solidFill>
              <a:latin typeface="Consolas" panose="020B0609020204030204" pitchFamily="49" charset="0"/>
            </a:endParaRPr>
          </a:p>
          <a:p>
            <a:pPr marL="0" lvl="0" indent="0" eaLnBrk="0" fontAlgn="base" hangingPunct="0">
              <a:spcBef>
                <a:spcPct val="0"/>
              </a:spcBef>
              <a:spcAft>
                <a:spcPct val="0"/>
              </a:spcAft>
              <a:buNone/>
            </a:pPr>
            <a:r>
              <a:rPr lang="en-US" altLang="en-US" b="1" dirty="0" smtClean="0">
                <a:solidFill>
                  <a:srgbClr val="006699"/>
                </a:solidFill>
                <a:latin typeface="Consolas" panose="020B0609020204030204" pitchFamily="49" charset="0"/>
              </a:rPr>
              <a:t>import</a:t>
            </a:r>
            <a:r>
              <a:rPr lang="en-US" altLang="en-US" sz="1800" dirty="0" smtClean="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'Any Character'</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re.search</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a:t>
            </a:r>
            <a:r>
              <a:rPr lang="en-US" altLang="en-US" dirty="0" err="1">
                <a:solidFill>
                  <a:srgbClr val="0000FF"/>
                </a:solidFill>
                <a:latin typeface="Consolas" panose="020B0609020204030204" pitchFamily="49" charset="0"/>
              </a:rPr>
              <a:t>'p.th.n</a:t>
            </a:r>
            <a:r>
              <a:rPr lang="en-US" altLang="en-US" dirty="0">
                <a:solidFill>
                  <a:srgbClr val="0000FF"/>
                </a:solidFill>
                <a:latin typeface="Consolas" panose="020B0609020204030204" pitchFamily="49" charset="0"/>
              </a:rPr>
              <a:t>'</a:t>
            </a:r>
            <a:r>
              <a:rPr lang="en-US" altLang="en-US" dirty="0">
                <a:solidFill>
                  <a:srgbClr val="000000"/>
                </a:solidFill>
                <a:latin typeface="Consolas" panose="020B0609020204030204" pitchFamily="49" charset="0"/>
              </a:rPr>
              <a:t>, </a:t>
            </a:r>
            <a:r>
              <a:rPr lang="en-US" altLang="en-US" dirty="0">
                <a:solidFill>
                  <a:srgbClr val="0000FF"/>
                </a:solidFill>
                <a:latin typeface="Consolas" panose="020B0609020204030204" pitchFamily="49" charset="0"/>
              </a:rPr>
              <a:t>'python 3'</a:t>
            </a:r>
            <a:r>
              <a:rPr lang="en-US" altLang="en-US" dirty="0">
                <a:solidFill>
                  <a:srgbClr val="000000"/>
                </a:solidFill>
                <a:latin typeface="Consolas" panose="020B0609020204030204" pitchFamily="49" charset="0"/>
              </a:rPr>
              <a:t>))</a:t>
            </a:r>
            <a:endParaRPr lang="en-US" altLang="en-US" sz="4800" dirty="0">
              <a:latin typeface="Arial" panose="020B0604020202020204" pitchFamily="34" charset="0"/>
            </a:endParaRPr>
          </a:p>
          <a:p>
            <a:pPr fontAlgn="base"/>
            <a:endParaRPr lang="en-US" dirty="0"/>
          </a:p>
          <a:p>
            <a:pPr fontAlgn="base"/>
            <a:endParaRPr lang="en-US" dirty="0"/>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273</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87038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Pattern matching in Python with Regex</a:t>
            </a:r>
            <a:br>
              <a:rPr lang="en-US" b="1" dirty="0"/>
            </a:br>
            <a:endParaRPr lang="en-IN"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eaLnBrk="0" fontAlgn="base" hangingPunct="0">
              <a:spcBef>
                <a:spcPct val="0"/>
              </a:spcBef>
              <a:spcAft>
                <a:spcPct val="0"/>
              </a:spcAft>
            </a:pPr>
            <a:r>
              <a:rPr lang="en-US" altLang="en-US" dirty="0" smtClean="0">
                <a:solidFill>
                  <a:srgbClr val="273239"/>
                </a:solidFill>
                <a:latin typeface="urw-din"/>
              </a:rPr>
              <a:t>You </a:t>
            </a:r>
            <a:r>
              <a:rPr lang="en-US" altLang="en-US" dirty="0">
                <a:solidFill>
                  <a:srgbClr val="273239"/>
                </a:solidFill>
                <a:latin typeface="urw-din"/>
              </a:rPr>
              <a:t>may be familiar with searching for text by pressing ctrl-F and typing in the words you’re looking for. </a:t>
            </a:r>
            <a:endParaRPr lang="en-US" altLang="en-US" dirty="0" smtClean="0">
              <a:solidFill>
                <a:srgbClr val="273239"/>
              </a:solidFill>
              <a:latin typeface="urw-din"/>
            </a:endParaRPr>
          </a:p>
          <a:p>
            <a:pPr eaLnBrk="0" fontAlgn="base" hangingPunct="0">
              <a:spcBef>
                <a:spcPct val="0"/>
              </a:spcBef>
              <a:spcAft>
                <a:spcPct val="0"/>
              </a:spcAft>
            </a:pPr>
            <a:r>
              <a:rPr lang="en-US" altLang="en-US" dirty="0" smtClean="0">
                <a:solidFill>
                  <a:srgbClr val="273239"/>
                </a:solidFill>
                <a:latin typeface="urw-din"/>
              </a:rPr>
              <a:t>Regular </a:t>
            </a:r>
            <a:r>
              <a:rPr lang="en-US" altLang="en-US" dirty="0">
                <a:solidFill>
                  <a:srgbClr val="273239"/>
                </a:solidFill>
                <a:latin typeface="urw-din"/>
              </a:rPr>
              <a:t>expressions go one step further: They allow you to specify a pattern of text to search </a:t>
            </a:r>
            <a:r>
              <a:rPr lang="en-US" altLang="en-US" dirty="0" smtClean="0">
                <a:solidFill>
                  <a:srgbClr val="273239"/>
                </a:solidFill>
                <a:latin typeface="urw-din"/>
              </a:rPr>
              <a:t>for.</a:t>
            </a:r>
          </a:p>
          <a:p>
            <a:pPr eaLnBrk="0" fontAlgn="base" hangingPunct="0">
              <a:spcBef>
                <a:spcPct val="0"/>
              </a:spcBef>
              <a:spcAft>
                <a:spcPct val="0"/>
              </a:spcAft>
            </a:pPr>
            <a:r>
              <a:rPr lang="en-US" altLang="en-US" dirty="0" smtClean="0">
                <a:solidFill>
                  <a:srgbClr val="273239"/>
                </a:solidFill>
                <a:latin typeface="urw-din"/>
              </a:rPr>
              <a:t>Regular </a:t>
            </a:r>
            <a:r>
              <a:rPr lang="en-US" altLang="en-US" dirty="0">
                <a:solidFill>
                  <a:srgbClr val="273239"/>
                </a:solidFill>
                <a:latin typeface="urw-din"/>
              </a:rPr>
              <a:t>expressions, called regexes for short, are descriptions for a pattern of text</a:t>
            </a:r>
            <a:r>
              <a:rPr lang="en-US" altLang="en-US" dirty="0" smtClean="0">
                <a:solidFill>
                  <a:srgbClr val="273239"/>
                </a:solidFill>
                <a:latin typeface="urw-din"/>
              </a:rPr>
              <a:t>.</a:t>
            </a:r>
          </a:p>
          <a:p>
            <a:pPr eaLnBrk="0" fontAlgn="base" hangingPunct="0">
              <a:spcBef>
                <a:spcPct val="0"/>
              </a:spcBef>
              <a:spcAft>
                <a:spcPct val="0"/>
              </a:spcAft>
            </a:pPr>
            <a:r>
              <a:rPr lang="en-US" altLang="en-US" dirty="0" smtClean="0">
                <a:solidFill>
                  <a:srgbClr val="273239"/>
                </a:solidFill>
                <a:latin typeface="urw-din"/>
              </a:rPr>
              <a:t>For </a:t>
            </a:r>
            <a:r>
              <a:rPr lang="en-US" altLang="en-US" dirty="0">
                <a:solidFill>
                  <a:srgbClr val="273239"/>
                </a:solidFill>
                <a:latin typeface="urw-din"/>
              </a:rPr>
              <a:t>example, a \d in a regex stands for a digit character — that is, any single numeral 0 to 9.</a:t>
            </a:r>
            <a:endParaRPr lang="en-US" altLang="en-US" sz="1600" dirty="0"/>
          </a:p>
          <a:p>
            <a:pPr marL="0" lvl="0" indent="0" eaLnBrk="0" fontAlgn="base" hangingPunct="0">
              <a:spcBef>
                <a:spcPct val="0"/>
              </a:spcBef>
              <a:spcAft>
                <a:spcPct val="0"/>
              </a:spcAft>
              <a:buNone/>
            </a:pPr>
            <a:endParaRPr lang="en-US" altLang="en-US" sz="4400" dirty="0">
              <a:latin typeface="Arial" panose="020B0604020202020204" pitchFamily="34" charset="0"/>
            </a:endParaRPr>
          </a:p>
          <a:p>
            <a:pPr marL="0" indent="0">
              <a:buNone/>
            </a:pP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274</a:t>
            </a:fld>
            <a:endParaRPr lang="en-US"/>
          </a:p>
        </p:txBody>
      </p:sp>
    </p:spTree>
    <p:extLst>
      <p:ext uri="{BB962C8B-B14F-4D97-AF65-F5344CB8AC3E}">
        <p14:creationId xmlns:p14="http://schemas.microsoft.com/office/powerpoint/2010/main" val="349148608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lvl="0" indent="0" eaLnBrk="0" fontAlgn="base" hangingPunct="0">
              <a:spcBef>
                <a:spcPct val="0"/>
              </a:spcBef>
              <a:spcAft>
                <a:spcPct val="0"/>
              </a:spcAft>
              <a:buFontTx/>
              <a:buChar char="•"/>
            </a:pPr>
            <a:r>
              <a:rPr lang="en-US" altLang="en-US" dirty="0">
                <a:solidFill>
                  <a:srgbClr val="273239"/>
                </a:solidFill>
                <a:latin typeface="urw-din"/>
              </a:rPr>
              <a:t>Following regex is used in Python to match a string of three numbers, a hyphen, three more numbers, another hyphen, and four </a:t>
            </a:r>
            <a:r>
              <a:rPr lang="en-US" altLang="en-US" dirty="0" err="1">
                <a:solidFill>
                  <a:srgbClr val="273239"/>
                </a:solidFill>
                <a:latin typeface="urw-din"/>
              </a:rPr>
              <a:t>numbers.</a:t>
            </a:r>
            <a:r>
              <a:rPr lang="en-US" altLang="en-US" dirty="0" err="1">
                <a:solidFill>
                  <a:srgbClr val="273239"/>
                </a:solidFill>
                <a:latin typeface="Consolas" panose="020B0609020204030204" pitchFamily="49" charset="0"/>
              </a:rPr>
              <a:t>Any</a:t>
            </a:r>
            <a:r>
              <a:rPr lang="en-US" altLang="en-US" dirty="0">
                <a:solidFill>
                  <a:srgbClr val="273239"/>
                </a:solidFill>
                <a:latin typeface="Consolas" panose="020B0609020204030204" pitchFamily="49" charset="0"/>
              </a:rPr>
              <a:t> other string would not match the pattern. \d\d\d-\d\d\d-\</a:t>
            </a:r>
            <a:r>
              <a:rPr lang="en-US" altLang="en-US" dirty="0" smtClean="0">
                <a:solidFill>
                  <a:srgbClr val="273239"/>
                </a:solidFill>
                <a:latin typeface="Consolas" panose="020B0609020204030204" pitchFamily="49" charset="0"/>
              </a:rPr>
              <a:t>d\d\d\d</a:t>
            </a:r>
          </a:p>
          <a:p>
            <a:pPr marL="0" lvl="0" indent="0" eaLnBrk="0" fontAlgn="base" hangingPunct="0">
              <a:spcBef>
                <a:spcPct val="0"/>
              </a:spcBef>
              <a:spcAft>
                <a:spcPct val="0"/>
              </a:spcAft>
              <a:buNone/>
            </a:pPr>
            <a:endParaRPr lang="en-US" altLang="en-US" dirty="0">
              <a:solidFill>
                <a:srgbClr val="273239"/>
              </a:solidFill>
              <a:latin typeface="urw-din"/>
            </a:endParaRPr>
          </a:p>
          <a:p>
            <a:pPr marL="0" lvl="0" indent="0" eaLnBrk="0" fontAlgn="base" hangingPunct="0">
              <a:spcBef>
                <a:spcPct val="0"/>
              </a:spcBef>
              <a:spcAft>
                <a:spcPct val="0"/>
              </a:spcAft>
              <a:buFontTx/>
              <a:buChar char="•"/>
            </a:pPr>
            <a:r>
              <a:rPr lang="en-US" altLang="en-US" dirty="0">
                <a:solidFill>
                  <a:srgbClr val="273239"/>
                </a:solidFill>
                <a:latin typeface="urw-din"/>
              </a:rPr>
              <a:t>Regular expressions can be much more sophisticated. For example, adding a 3 in curly brackets ({3}) after a pattern is like saying, “ Match this pattern three times.” So the slightly shorter regex</a:t>
            </a:r>
            <a:r>
              <a:rPr lang="en-US" altLang="en-US" dirty="0">
                <a:solidFill>
                  <a:srgbClr val="273239"/>
                </a:solidFill>
                <a:latin typeface="Consolas" panose="020B0609020204030204" pitchFamily="49" charset="0"/>
              </a:rPr>
              <a:t>\d{3}-\d{3}-\d{4}</a:t>
            </a:r>
            <a:endParaRPr lang="en-US" altLang="en-US" dirty="0">
              <a:solidFill>
                <a:srgbClr val="273239"/>
              </a:solidFill>
              <a:latin typeface="urw-din"/>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275</a:t>
            </a:fld>
            <a:endParaRPr lang="en-US"/>
          </a:p>
        </p:txBody>
      </p:sp>
    </p:spTree>
    <p:extLst>
      <p:ext uri="{BB962C8B-B14F-4D97-AF65-F5344CB8AC3E}">
        <p14:creationId xmlns:p14="http://schemas.microsoft.com/office/powerpoint/2010/main" val="89813365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phoneNumRegex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(r</a:t>
            </a:r>
            <a:r>
              <a:rPr lang="en-US" altLang="en-US" dirty="0">
                <a:solidFill>
                  <a:srgbClr val="0000FF"/>
                </a:solidFill>
                <a:latin typeface="Consolas" panose="020B0609020204030204" pitchFamily="49" charset="0"/>
              </a:rPr>
              <a:t>'\d\d\d-\d\d\d-\d\d\d\d'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endParaRPr lang="en-US" altLang="en-US" dirty="0" smtClean="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dirty="0" err="1" smtClean="0">
                <a:solidFill>
                  <a:srgbClr val="000000"/>
                </a:solidFill>
                <a:latin typeface="Consolas" panose="020B0609020204030204" pitchFamily="49" charset="0"/>
              </a:rPr>
              <a:t>mo</a:t>
            </a:r>
            <a:r>
              <a:rPr lang="en-US" altLang="en-US" dirty="0" smtClean="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phoneNumRegex.search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'My number is 415-555-4242.'</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'Phone number found: '</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mo.group</a:t>
            </a:r>
            <a:r>
              <a:rPr lang="en-US" altLang="en-US" dirty="0">
                <a:solidFill>
                  <a:srgbClr val="000000"/>
                </a:solidFill>
                <a:latin typeface="Consolas" panose="020B0609020204030204" pitchFamily="49" charset="0"/>
              </a:rPr>
              <a:t>())</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276</a:t>
            </a:fld>
            <a:endParaRPr lang="en-US"/>
          </a:p>
        </p:txBody>
      </p:sp>
    </p:spTree>
    <p:extLst>
      <p:ext uri="{BB962C8B-B14F-4D97-AF65-F5344CB8AC3E}">
        <p14:creationId xmlns:p14="http://schemas.microsoft.com/office/powerpoint/2010/main" val="264009711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Steps of Regular Expression </a:t>
            </a:r>
            <a:r>
              <a:rPr lang="en-US" b="1" dirty="0" smtClean="0"/>
              <a:t>Matching</a:t>
            </a:r>
            <a:endParaRPr lang="en-IN" dirty="0"/>
          </a:p>
        </p:txBody>
      </p:sp>
      <p:sp>
        <p:nvSpPr>
          <p:cNvPr id="3" name="Content Placeholder 2"/>
          <p:cNvSpPr>
            <a:spLocks noGrp="1"/>
          </p:cNvSpPr>
          <p:nvPr>
            <p:ph idx="1"/>
          </p:nvPr>
        </p:nvSpPr>
        <p:spPr/>
        <p:txBody>
          <a:bodyPr>
            <a:normAutofit fontScale="92500"/>
          </a:bodyPr>
          <a:lstStyle/>
          <a:p>
            <a:pPr fontAlgn="base"/>
            <a:r>
              <a:rPr lang="en-US" dirty="0" smtClean="0"/>
              <a:t>While </a:t>
            </a:r>
            <a:r>
              <a:rPr lang="en-US" dirty="0"/>
              <a:t>there are several steps to using regular expressions in Python, each step is fairly simple.</a:t>
            </a:r>
          </a:p>
          <a:p>
            <a:pPr marL="971550" lvl="1" indent="-514350" fontAlgn="base">
              <a:buFont typeface="+mj-lt"/>
              <a:buAutoNum type="arabicPeriod"/>
            </a:pPr>
            <a:r>
              <a:rPr lang="en-US" dirty="0"/>
              <a:t>Import the regex module with import </a:t>
            </a:r>
            <a:r>
              <a:rPr lang="en-US" dirty="0" smtClean="0"/>
              <a:t>re.</a:t>
            </a:r>
          </a:p>
          <a:p>
            <a:pPr marL="971550" lvl="1" indent="-514350" fontAlgn="base">
              <a:buFont typeface="+mj-lt"/>
              <a:buAutoNum type="arabicPeriod"/>
            </a:pPr>
            <a:r>
              <a:rPr lang="en-US" dirty="0" smtClean="0"/>
              <a:t>Create </a:t>
            </a:r>
            <a:r>
              <a:rPr lang="en-US" dirty="0"/>
              <a:t>a Regex object with the </a:t>
            </a:r>
            <a:r>
              <a:rPr lang="en-US" dirty="0" err="1"/>
              <a:t>re.compile</a:t>
            </a:r>
            <a:r>
              <a:rPr lang="en-US" dirty="0"/>
              <a:t>() function. (Remember to use a raw string</a:t>
            </a:r>
            <a:r>
              <a:rPr lang="en-US" dirty="0" smtClean="0"/>
              <a:t>.)</a:t>
            </a:r>
          </a:p>
          <a:p>
            <a:pPr marL="971550" lvl="1" indent="-514350" fontAlgn="base">
              <a:buFont typeface="+mj-lt"/>
              <a:buAutoNum type="arabicPeriod"/>
            </a:pPr>
            <a:r>
              <a:rPr lang="en-US" dirty="0" smtClean="0"/>
              <a:t>Pass </a:t>
            </a:r>
            <a:r>
              <a:rPr lang="en-US" dirty="0"/>
              <a:t>the string you want to search into the Regex object’s search() method. This returns a Match </a:t>
            </a:r>
            <a:r>
              <a:rPr lang="en-US" dirty="0" smtClean="0"/>
              <a:t>object.</a:t>
            </a:r>
          </a:p>
          <a:p>
            <a:pPr marL="971550" lvl="1" indent="-514350" fontAlgn="base">
              <a:buFont typeface="+mj-lt"/>
              <a:buAutoNum type="arabicPeriod"/>
            </a:pPr>
            <a:r>
              <a:rPr lang="en-US" dirty="0" smtClean="0"/>
              <a:t>Call </a:t>
            </a:r>
            <a:r>
              <a:rPr lang="en-US" dirty="0"/>
              <a:t>the Match object’s group() method to return a string of the actual matched text.</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277</a:t>
            </a:fld>
            <a:endParaRPr lang="en-US"/>
          </a:p>
        </p:txBody>
      </p:sp>
    </p:spTree>
    <p:extLst>
      <p:ext uri="{BB962C8B-B14F-4D97-AF65-F5344CB8AC3E}">
        <p14:creationId xmlns:p14="http://schemas.microsoft.com/office/powerpoint/2010/main" val="295187290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Grouping with parentheses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a:t>Matching </a:t>
            </a:r>
            <a:r>
              <a:rPr lang="en-US" b="1" dirty="0" smtClean="0"/>
              <a:t>objects:</a:t>
            </a:r>
          </a:p>
          <a:p>
            <a:pPr marL="914400" lvl="1" indent="-514350"/>
            <a:r>
              <a:rPr lang="en-US" dirty="0" smtClean="0"/>
              <a:t>Say </a:t>
            </a:r>
            <a:r>
              <a:rPr lang="en-US" dirty="0"/>
              <a:t>you want to separate the area code from the rest of the phone number. </a:t>
            </a:r>
            <a:endParaRPr lang="en-US" dirty="0" smtClean="0"/>
          </a:p>
          <a:p>
            <a:pPr marL="914400" lvl="1" indent="-514350"/>
            <a:r>
              <a:rPr lang="en-US" dirty="0" smtClean="0"/>
              <a:t>Adding </a:t>
            </a:r>
            <a:r>
              <a:rPr lang="en-US" dirty="0"/>
              <a:t>parentheses will create groups in the regex: (\d\d\d)-(\d\d\d-\d\d\d\d). </a:t>
            </a:r>
            <a:endParaRPr lang="en-US" dirty="0" smtClean="0"/>
          </a:p>
          <a:p>
            <a:pPr marL="914400" lvl="1" indent="-514350"/>
            <a:r>
              <a:rPr lang="en-US" dirty="0" smtClean="0"/>
              <a:t>Then </a:t>
            </a:r>
            <a:r>
              <a:rPr lang="en-US" dirty="0"/>
              <a:t>you can use the group() match object method to grab the matching text from just one group.</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278</a:t>
            </a:fld>
            <a:endParaRPr lang="en-US"/>
          </a:p>
        </p:txBody>
      </p:sp>
    </p:spTree>
    <p:extLst>
      <p:ext uri="{BB962C8B-B14F-4D97-AF65-F5344CB8AC3E}">
        <p14:creationId xmlns:p14="http://schemas.microsoft.com/office/powerpoint/2010/main" val="203285065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phoneNumRegex</a:t>
            </a:r>
            <a:r>
              <a:rPr lang="en-US" altLang="en-US" dirty="0">
                <a:solidFill>
                  <a:srgbClr val="000000"/>
                </a:solidFill>
                <a:latin typeface="Consolas" panose="020B0609020204030204" pitchFamily="49" charset="0"/>
              </a:rPr>
              <a:t> </a:t>
            </a:r>
            <a:r>
              <a:rPr lang="en-US" altLang="en-US" b="1" dirty="0" smtClean="0">
                <a:solidFill>
                  <a:srgbClr val="006699"/>
                </a:solidFill>
                <a:latin typeface="Consolas" panose="020B0609020204030204" pitchFamily="49" charset="0"/>
              </a:rPr>
              <a:t>=</a:t>
            </a:r>
            <a:r>
              <a:rPr lang="en-US" altLang="en-US" sz="1800"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re.</a:t>
            </a:r>
            <a:r>
              <a:rPr lang="en-US" altLang="en-US" dirty="0" err="1" smtClean="0">
                <a:solidFill>
                  <a:srgbClr val="FF1493"/>
                </a:solidFill>
                <a:latin typeface="Consolas" panose="020B0609020204030204" pitchFamily="49" charset="0"/>
              </a:rPr>
              <a:t>compile</a:t>
            </a:r>
            <a:r>
              <a:rPr lang="en-US" altLang="en-US" dirty="0" smtClean="0">
                <a:solidFill>
                  <a:srgbClr val="000000"/>
                </a:solidFill>
                <a:latin typeface="Consolas" panose="020B0609020204030204" pitchFamily="49" charset="0"/>
              </a:rPr>
              <a:t>(r</a:t>
            </a:r>
            <a:r>
              <a:rPr lang="en-US" altLang="en-US" dirty="0">
                <a:solidFill>
                  <a:srgbClr val="0000FF"/>
                </a:solidFill>
                <a:latin typeface="Consolas" panose="020B0609020204030204" pitchFamily="49" charset="0"/>
              </a:rPr>
              <a:t>'(\d\d\d)-(\d\d\d-\d\d\d\d</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mo</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phoneNumRegex.search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'My number is 415-555-4242.'</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mo.group</a:t>
            </a:r>
            <a:r>
              <a:rPr lang="en-US" altLang="en-US" dirty="0">
                <a:solidFill>
                  <a:srgbClr val="000000"/>
                </a:solidFill>
                <a:latin typeface="Consolas" panose="020B0609020204030204" pitchFamily="49" charset="0"/>
              </a:rPr>
              <a:t>(</a:t>
            </a:r>
            <a:r>
              <a:rPr lang="en-US" altLang="en-US" dirty="0">
                <a:solidFill>
                  <a:srgbClr val="009900"/>
                </a:solidFill>
                <a:latin typeface="Consolas" panose="020B0609020204030204" pitchFamily="49" charset="0"/>
              </a:rPr>
              <a:t>1</a:t>
            </a:r>
            <a:r>
              <a:rPr lang="en-US" altLang="en-US" dirty="0">
                <a:solidFill>
                  <a:srgbClr val="000000"/>
                </a:solidFill>
                <a:latin typeface="Consolas" panose="020B0609020204030204" pitchFamily="49" charset="0"/>
              </a:rPr>
              <a:t>))</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279</a:t>
            </a:fld>
            <a:endParaRPr lang="en-US"/>
          </a:p>
        </p:txBody>
      </p:sp>
    </p:spTree>
    <p:extLst>
      <p:ext uri="{BB962C8B-B14F-4D97-AF65-F5344CB8AC3E}">
        <p14:creationId xmlns:p14="http://schemas.microsoft.com/office/powerpoint/2010/main" val="3188283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174815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50" dirty="0">
                <a:solidFill>
                  <a:srgbClr val="000000"/>
                </a:solidFill>
                <a:latin typeface="Georgia"/>
                <a:cs typeface="Georgia"/>
              </a:rPr>
              <a:t>Lists</a:t>
            </a:r>
            <a:endParaRPr sz="2400">
              <a:latin typeface="Georgia"/>
              <a:cs typeface="Georgia"/>
            </a:endParaRPr>
          </a:p>
        </p:txBody>
      </p:sp>
      <p:sp>
        <p:nvSpPr>
          <p:cNvPr id="8" name="Date Placeholder 7"/>
          <p:cNvSpPr>
            <a:spLocks noGrp="1"/>
          </p:cNvSpPr>
          <p:nvPr>
            <p:ph type="dt" sz="half" idx="10"/>
          </p:nvPr>
        </p:nvSpPr>
        <p:spPr/>
        <p:txBody>
          <a:bodyPr/>
          <a:lstStyle/>
          <a:p>
            <a:fld id="{26411511-49F9-478D-A7AB-D4EF29E7D35A}" type="datetime1">
              <a:rPr lang="en-US" smtClean="0"/>
              <a:pPr/>
              <a:t>6/28/2022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28</a:t>
            </a:fld>
            <a:endParaRPr lang="en-US"/>
          </a:p>
        </p:txBody>
      </p:sp>
      <p:sp>
        <p:nvSpPr>
          <p:cNvPr id="4" name="object 4"/>
          <p:cNvSpPr txBox="1"/>
          <p:nvPr/>
        </p:nvSpPr>
        <p:spPr>
          <a:xfrm>
            <a:off x="383540" y="1397254"/>
            <a:ext cx="4391025" cy="1567815"/>
          </a:xfrm>
          <a:prstGeom prst="rect">
            <a:avLst/>
          </a:prstGeom>
        </p:spPr>
        <p:txBody>
          <a:bodyPr vert="horz" wrap="square" lIns="0" tIns="12065" rIns="0" bIns="0" rtlCol="0">
            <a:spAutoFit/>
          </a:bodyPr>
          <a:lstStyle/>
          <a:p>
            <a:pPr marL="12700">
              <a:lnSpc>
                <a:spcPct val="100000"/>
              </a:lnSpc>
              <a:spcBef>
                <a:spcPts val="95"/>
              </a:spcBef>
            </a:pPr>
            <a:r>
              <a:rPr sz="2200" spc="-85" dirty="0">
                <a:latin typeface="Georgia"/>
                <a:cs typeface="Georgia"/>
              </a:rPr>
              <a:t>For </a:t>
            </a:r>
            <a:r>
              <a:rPr sz="2200" spc="-70" dirty="0">
                <a:latin typeface="Georgia"/>
                <a:cs typeface="Georgia"/>
              </a:rPr>
              <a:t>Example</a:t>
            </a:r>
            <a:r>
              <a:rPr sz="2200" dirty="0">
                <a:latin typeface="Georgia"/>
                <a:cs typeface="Georgia"/>
              </a:rPr>
              <a:t> </a:t>
            </a:r>
            <a:r>
              <a:rPr sz="2200" spc="-95" dirty="0">
                <a:latin typeface="Georgia"/>
                <a:cs typeface="Georgia"/>
              </a:rPr>
              <a:t>-</a:t>
            </a:r>
            <a:endParaRPr sz="2200">
              <a:latin typeface="Georgia"/>
              <a:cs typeface="Georgia"/>
            </a:endParaRPr>
          </a:p>
          <a:p>
            <a:pPr>
              <a:lnSpc>
                <a:spcPct val="100000"/>
              </a:lnSpc>
              <a:spcBef>
                <a:spcPts val="20"/>
              </a:spcBef>
            </a:pPr>
            <a:endParaRPr sz="3200">
              <a:latin typeface="Times New Roman"/>
              <a:cs typeface="Times New Roman"/>
            </a:endParaRPr>
          </a:p>
          <a:p>
            <a:pPr marL="12700">
              <a:lnSpc>
                <a:spcPct val="100000"/>
              </a:lnSpc>
            </a:pPr>
            <a:r>
              <a:rPr sz="2200" spc="-25" dirty="0">
                <a:latin typeface="Georgia"/>
                <a:cs typeface="Georgia"/>
              </a:rPr>
              <a:t>list </a:t>
            </a:r>
            <a:r>
              <a:rPr sz="2200" spc="-200" dirty="0">
                <a:latin typeface="Georgia"/>
                <a:cs typeface="Georgia"/>
              </a:rPr>
              <a:t>= </a:t>
            </a:r>
            <a:r>
              <a:rPr sz="2200" spc="-60" dirty="0">
                <a:latin typeface="Georgia"/>
                <a:cs typeface="Georgia"/>
              </a:rPr>
              <a:t>[ </a:t>
            </a:r>
            <a:r>
              <a:rPr sz="2200" spc="-30" dirty="0">
                <a:latin typeface="Georgia"/>
                <a:cs typeface="Georgia"/>
              </a:rPr>
              <a:t>'abcd', </a:t>
            </a:r>
            <a:r>
              <a:rPr sz="2200" spc="-15" dirty="0">
                <a:latin typeface="Georgia"/>
                <a:cs typeface="Georgia"/>
              </a:rPr>
              <a:t>786 </a:t>
            </a:r>
            <a:r>
              <a:rPr sz="2200" spc="-145" dirty="0">
                <a:latin typeface="Georgia"/>
                <a:cs typeface="Georgia"/>
              </a:rPr>
              <a:t>, </a:t>
            </a:r>
            <a:r>
              <a:rPr sz="2200" spc="-70" dirty="0">
                <a:latin typeface="Georgia"/>
                <a:cs typeface="Georgia"/>
              </a:rPr>
              <a:t>2.23, </a:t>
            </a:r>
            <a:r>
              <a:rPr sz="2200" spc="-50" dirty="0">
                <a:latin typeface="Georgia"/>
                <a:cs typeface="Georgia"/>
              </a:rPr>
              <a:t>'john', 70.2</a:t>
            </a:r>
            <a:r>
              <a:rPr sz="2200" spc="-135" dirty="0">
                <a:latin typeface="Georgia"/>
                <a:cs typeface="Georgia"/>
              </a:rPr>
              <a:t> </a:t>
            </a:r>
            <a:r>
              <a:rPr sz="2200" spc="-60" dirty="0">
                <a:latin typeface="Georgia"/>
                <a:cs typeface="Georgia"/>
              </a:rPr>
              <a:t>]</a:t>
            </a:r>
            <a:endParaRPr sz="2200">
              <a:latin typeface="Georgia"/>
              <a:cs typeface="Georgia"/>
            </a:endParaRPr>
          </a:p>
          <a:p>
            <a:pPr marL="12700">
              <a:lnSpc>
                <a:spcPct val="100000"/>
              </a:lnSpc>
              <a:spcBef>
                <a:spcPts val="525"/>
              </a:spcBef>
            </a:pPr>
            <a:r>
              <a:rPr sz="2200" spc="-40" dirty="0">
                <a:latin typeface="Georgia"/>
                <a:cs typeface="Georgia"/>
              </a:rPr>
              <a:t>tinylist </a:t>
            </a:r>
            <a:r>
              <a:rPr sz="2200" spc="-200" dirty="0">
                <a:latin typeface="Georgia"/>
                <a:cs typeface="Georgia"/>
              </a:rPr>
              <a:t>= </a:t>
            </a:r>
            <a:r>
              <a:rPr sz="2200" spc="5" dirty="0">
                <a:latin typeface="Georgia"/>
                <a:cs typeface="Georgia"/>
              </a:rPr>
              <a:t>[123,</a:t>
            </a:r>
            <a:r>
              <a:rPr sz="2200" spc="-195" dirty="0">
                <a:latin typeface="Georgia"/>
                <a:cs typeface="Georgia"/>
              </a:rPr>
              <a:t> </a:t>
            </a:r>
            <a:r>
              <a:rPr sz="2200" spc="-40" dirty="0">
                <a:latin typeface="Georgia"/>
                <a:cs typeface="Georgia"/>
              </a:rPr>
              <a:t>'john']</a:t>
            </a:r>
            <a:endParaRPr sz="2200">
              <a:latin typeface="Georgia"/>
              <a:cs typeface="Georgia"/>
            </a:endParaRPr>
          </a:p>
        </p:txBody>
      </p:sp>
      <p:sp>
        <p:nvSpPr>
          <p:cNvPr id="5" name="object 5"/>
          <p:cNvSpPr txBox="1"/>
          <p:nvPr/>
        </p:nvSpPr>
        <p:spPr>
          <a:xfrm>
            <a:off x="383540" y="3341395"/>
            <a:ext cx="1845310" cy="1635760"/>
          </a:xfrm>
          <a:prstGeom prst="rect">
            <a:avLst/>
          </a:prstGeom>
        </p:spPr>
        <p:txBody>
          <a:bodyPr vert="horz" wrap="square" lIns="0" tIns="12700" rIns="0" bIns="0" rtlCol="0">
            <a:spAutoFit/>
          </a:bodyPr>
          <a:lstStyle/>
          <a:p>
            <a:pPr marL="12700" marR="5080">
              <a:lnSpc>
                <a:spcPct val="120000"/>
              </a:lnSpc>
              <a:spcBef>
                <a:spcPts val="100"/>
              </a:spcBef>
            </a:pPr>
            <a:r>
              <a:rPr sz="2200" spc="-35" dirty="0">
                <a:latin typeface="Georgia"/>
                <a:cs typeface="Georgia"/>
              </a:rPr>
              <a:t>print </a:t>
            </a:r>
            <a:r>
              <a:rPr sz="2200" spc="-15" dirty="0">
                <a:latin typeface="Georgia"/>
                <a:cs typeface="Georgia"/>
              </a:rPr>
              <a:t>(list)  </a:t>
            </a:r>
            <a:r>
              <a:rPr sz="2200" spc="-35" dirty="0">
                <a:latin typeface="Georgia"/>
                <a:cs typeface="Georgia"/>
              </a:rPr>
              <a:t>print </a:t>
            </a:r>
            <a:r>
              <a:rPr sz="2200" spc="-40" dirty="0">
                <a:latin typeface="Georgia"/>
                <a:cs typeface="Georgia"/>
              </a:rPr>
              <a:t>(list[0])  </a:t>
            </a:r>
            <a:r>
              <a:rPr sz="2200" spc="-35" dirty="0">
                <a:latin typeface="Georgia"/>
                <a:cs typeface="Georgia"/>
              </a:rPr>
              <a:t>print</a:t>
            </a:r>
            <a:r>
              <a:rPr sz="2200" spc="-105" dirty="0">
                <a:latin typeface="Georgia"/>
                <a:cs typeface="Georgia"/>
              </a:rPr>
              <a:t> </a:t>
            </a:r>
            <a:r>
              <a:rPr sz="2200" spc="-5" dirty="0">
                <a:latin typeface="Georgia"/>
                <a:cs typeface="Georgia"/>
              </a:rPr>
              <a:t>(list[1:3])</a:t>
            </a:r>
            <a:endParaRPr sz="2200">
              <a:latin typeface="Georgia"/>
              <a:cs typeface="Georgia"/>
            </a:endParaRPr>
          </a:p>
          <a:p>
            <a:pPr marL="12700">
              <a:lnSpc>
                <a:spcPct val="100000"/>
              </a:lnSpc>
              <a:spcBef>
                <a:spcPts val="530"/>
              </a:spcBef>
            </a:pPr>
            <a:r>
              <a:rPr sz="2200" spc="-35" dirty="0">
                <a:latin typeface="Georgia"/>
                <a:cs typeface="Georgia"/>
              </a:rPr>
              <a:t>print</a:t>
            </a:r>
            <a:r>
              <a:rPr sz="2200" spc="-55" dirty="0">
                <a:latin typeface="Georgia"/>
                <a:cs typeface="Georgia"/>
              </a:rPr>
              <a:t> </a:t>
            </a:r>
            <a:r>
              <a:rPr sz="2200" spc="-35" dirty="0">
                <a:latin typeface="Georgia"/>
                <a:cs typeface="Georgia"/>
              </a:rPr>
              <a:t>(list[2:])</a:t>
            </a:r>
            <a:endParaRPr sz="2200">
              <a:latin typeface="Georgia"/>
              <a:cs typeface="Georgia"/>
            </a:endParaRPr>
          </a:p>
        </p:txBody>
      </p:sp>
      <p:sp>
        <p:nvSpPr>
          <p:cNvPr id="6" name="object 6"/>
          <p:cNvSpPr txBox="1"/>
          <p:nvPr/>
        </p:nvSpPr>
        <p:spPr>
          <a:xfrm>
            <a:off x="2247645" y="3341395"/>
            <a:ext cx="5457190" cy="1635760"/>
          </a:xfrm>
          <a:prstGeom prst="rect">
            <a:avLst/>
          </a:prstGeom>
        </p:spPr>
        <p:txBody>
          <a:bodyPr vert="horz" wrap="square" lIns="0" tIns="80010" rIns="0" bIns="0" rtlCol="0">
            <a:spAutoFit/>
          </a:bodyPr>
          <a:lstStyle/>
          <a:p>
            <a:pPr marL="12700">
              <a:lnSpc>
                <a:spcPct val="100000"/>
              </a:lnSpc>
              <a:spcBef>
                <a:spcPts val="630"/>
              </a:spcBef>
            </a:pPr>
            <a:r>
              <a:rPr sz="2200" spc="-60" dirty="0">
                <a:latin typeface="Georgia"/>
                <a:cs typeface="Georgia"/>
              </a:rPr>
              <a:t># </a:t>
            </a:r>
            <a:r>
              <a:rPr sz="2200" spc="-40" dirty="0">
                <a:latin typeface="Georgia"/>
                <a:cs typeface="Georgia"/>
              </a:rPr>
              <a:t>Prints </a:t>
            </a:r>
            <a:r>
              <a:rPr sz="2200" spc="-35" dirty="0">
                <a:latin typeface="Georgia"/>
                <a:cs typeface="Georgia"/>
              </a:rPr>
              <a:t>complete</a:t>
            </a:r>
            <a:r>
              <a:rPr sz="2200" spc="10" dirty="0">
                <a:latin typeface="Georgia"/>
                <a:cs typeface="Georgia"/>
              </a:rPr>
              <a:t> </a:t>
            </a:r>
            <a:r>
              <a:rPr sz="2200" spc="-25" dirty="0">
                <a:latin typeface="Georgia"/>
                <a:cs typeface="Georgia"/>
              </a:rPr>
              <a:t>list</a:t>
            </a:r>
            <a:endParaRPr sz="2200">
              <a:latin typeface="Georgia"/>
              <a:cs typeface="Georgia"/>
            </a:endParaRPr>
          </a:p>
          <a:p>
            <a:pPr marL="177165">
              <a:lnSpc>
                <a:spcPct val="100000"/>
              </a:lnSpc>
              <a:spcBef>
                <a:spcPts val="530"/>
              </a:spcBef>
            </a:pPr>
            <a:r>
              <a:rPr sz="2200" spc="-60" dirty="0">
                <a:latin typeface="Georgia"/>
                <a:cs typeface="Georgia"/>
              </a:rPr>
              <a:t># </a:t>
            </a:r>
            <a:r>
              <a:rPr sz="2200" spc="-40" dirty="0">
                <a:latin typeface="Georgia"/>
                <a:cs typeface="Georgia"/>
              </a:rPr>
              <a:t>Prints </a:t>
            </a:r>
            <a:r>
              <a:rPr sz="2200" spc="-25" dirty="0">
                <a:latin typeface="Georgia"/>
                <a:cs typeface="Georgia"/>
              </a:rPr>
              <a:t>first </a:t>
            </a:r>
            <a:r>
              <a:rPr sz="2200" spc="-35" dirty="0">
                <a:latin typeface="Georgia"/>
                <a:cs typeface="Georgia"/>
              </a:rPr>
              <a:t>element </a:t>
            </a:r>
            <a:r>
              <a:rPr sz="2200" spc="-40" dirty="0">
                <a:latin typeface="Georgia"/>
                <a:cs typeface="Georgia"/>
              </a:rPr>
              <a:t>of </a:t>
            </a:r>
            <a:r>
              <a:rPr sz="2200" spc="-30" dirty="0">
                <a:latin typeface="Georgia"/>
                <a:cs typeface="Georgia"/>
              </a:rPr>
              <a:t>the</a:t>
            </a:r>
            <a:r>
              <a:rPr sz="2200" dirty="0">
                <a:latin typeface="Georgia"/>
                <a:cs typeface="Georgia"/>
              </a:rPr>
              <a:t> </a:t>
            </a:r>
            <a:r>
              <a:rPr sz="2200" spc="-25" dirty="0">
                <a:latin typeface="Georgia"/>
                <a:cs typeface="Georgia"/>
              </a:rPr>
              <a:t>list</a:t>
            </a:r>
            <a:endParaRPr sz="2200">
              <a:latin typeface="Georgia"/>
              <a:cs typeface="Georgia"/>
            </a:endParaRPr>
          </a:p>
          <a:p>
            <a:pPr marL="189230" marR="5080" indent="91440">
              <a:lnSpc>
                <a:spcPct val="120000"/>
              </a:lnSpc>
            </a:pPr>
            <a:r>
              <a:rPr sz="2200" spc="-60" dirty="0">
                <a:latin typeface="Georgia"/>
                <a:cs typeface="Georgia"/>
              </a:rPr>
              <a:t># </a:t>
            </a:r>
            <a:r>
              <a:rPr sz="2200" spc="-40" dirty="0">
                <a:latin typeface="Georgia"/>
                <a:cs typeface="Georgia"/>
              </a:rPr>
              <a:t>Prints </a:t>
            </a:r>
            <a:r>
              <a:rPr sz="2200" spc="-30" dirty="0">
                <a:latin typeface="Georgia"/>
                <a:cs typeface="Georgia"/>
              </a:rPr>
              <a:t>elements starting </a:t>
            </a:r>
            <a:r>
              <a:rPr sz="2200" spc="-55" dirty="0">
                <a:latin typeface="Georgia"/>
                <a:cs typeface="Georgia"/>
              </a:rPr>
              <a:t>from </a:t>
            </a:r>
            <a:r>
              <a:rPr sz="2200" spc="-50" dirty="0">
                <a:latin typeface="Georgia"/>
                <a:cs typeface="Georgia"/>
              </a:rPr>
              <a:t>2nd </a:t>
            </a:r>
            <a:r>
              <a:rPr sz="2200" spc="-35" dirty="0">
                <a:latin typeface="Georgia"/>
                <a:cs typeface="Georgia"/>
              </a:rPr>
              <a:t>till </a:t>
            </a:r>
            <a:r>
              <a:rPr sz="2200" spc="-40" dirty="0">
                <a:latin typeface="Georgia"/>
                <a:cs typeface="Georgia"/>
              </a:rPr>
              <a:t>3rd  </a:t>
            </a:r>
            <a:r>
              <a:rPr sz="2200" spc="-60" dirty="0">
                <a:latin typeface="Georgia"/>
                <a:cs typeface="Georgia"/>
              </a:rPr>
              <a:t># </a:t>
            </a:r>
            <a:r>
              <a:rPr sz="2200" spc="-40" dirty="0">
                <a:latin typeface="Georgia"/>
                <a:cs typeface="Georgia"/>
              </a:rPr>
              <a:t>Prints </a:t>
            </a:r>
            <a:r>
              <a:rPr sz="2200" spc="-30" dirty="0">
                <a:latin typeface="Georgia"/>
                <a:cs typeface="Georgia"/>
              </a:rPr>
              <a:t>elements starting </a:t>
            </a:r>
            <a:r>
              <a:rPr sz="2200" spc="-55" dirty="0">
                <a:latin typeface="Georgia"/>
                <a:cs typeface="Georgia"/>
              </a:rPr>
              <a:t>from </a:t>
            </a:r>
            <a:r>
              <a:rPr sz="2200" spc="-30" dirty="0">
                <a:latin typeface="Georgia"/>
                <a:cs typeface="Georgia"/>
              </a:rPr>
              <a:t>3rd</a:t>
            </a:r>
            <a:r>
              <a:rPr sz="2200" spc="20" dirty="0">
                <a:latin typeface="Georgia"/>
                <a:cs typeface="Georgia"/>
              </a:rPr>
              <a:t> </a:t>
            </a:r>
            <a:r>
              <a:rPr sz="2200" spc="-35" dirty="0">
                <a:latin typeface="Georgia"/>
                <a:cs typeface="Georgia"/>
              </a:rPr>
              <a:t>element</a:t>
            </a:r>
            <a:endParaRPr sz="2200">
              <a:latin typeface="Georgia"/>
              <a:cs typeface="Georgia"/>
            </a:endParaRPr>
          </a:p>
        </p:txBody>
      </p:sp>
      <p:sp>
        <p:nvSpPr>
          <p:cNvPr id="7" name="object 7"/>
          <p:cNvSpPr txBox="1"/>
          <p:nvPr/>
        </p:nvSpPr>
        <p:spPr>
          <a:xfrm>
            <a:off x="383540" y="4951679"/>
            <a:ext cx="5605780" cy="830580"/>
          </a:xfrm>
          <a:prstGeom prst="rect">
            <a:avLst/>
          </a:prstGeom>
        </p:spPr>
        <p:txBody>
          <a:bodyPr vert="horz" wrap="square" lIns="0" tIns="79375" rIns="0" bIns="0" rtlCol="0">
            <a:spAutoFit/>
          </a:bodyPr>
          <a:lstStyle/>
          <a:p>
            <a:pPr marL="12700">
              <a:lnSpc>
                <a:spcPct val="100000"/>
              </a:lnSpc>
              <a:spcBef>
                <a:spcPts val="625"/>
              </a:spcBef>
            </a:pPr>
            <a:r>
              <a:rPr sz="2200" spc="-35" dirty="0">
                <a:latin typeface="Georgia"/>
                <a:cs typeface="Georgia"/>
              </a:rPr>
              <a:t>print (tinylist </a:t>
            </a:r>
            <a:r>
              <a:rPr sz="2200" spc="-105" dirty="0">
                <a:latin typeface="Georgia"/>
                <a:cs typeface="Georgia"/>
              </a:rPr>
              <a:t>* </a:t>
            </a:r>
            <a:r>
              <a:rPr sz="2200" spc="-5" dirty="0">
                <a:latin typeface="Georgia"/>
                <a:cs typeface="Georgia"/>
              </a:rPr>
              <a:t>2) </a:t>
            </a:r>
            <a:r>
              <a:rPr sz="2200" spc="-60" dirty="0">
                <a:latin typeface="Georgia"/>
                <a:cs typeface="Georgia"/>
              </a:rPr>
              <a:t># </a:t>
            </a:r>
            <a:r>
              <a:rPr sz="2200" spc="-40" dirty="0">
                <a:latin typeface="Georgia"/>
                <a:cs typeface="Georgia"/>
              </a:rPr>
              <a:t>Prints </a:t>
            </a:r>
            <a:r>
              <a:rPr sz="2200" spc="-25" dirty="0">
                <a:latin typeface="Georgia"/>
                <a:cs typeface="Georgia"/>
              </a:rPr>
              <a:t>list </a:t>
            </a:r>
            <a:r>
              <a:rPr sz="2200" spc="5" dirty="0">
                <a:latin typeface="Georgia"/>
                <a:cs typeface="Georgia"/>
              </a:rPr>
              <a:t>two</a:t>
            </a:r>
            <a:r>
              <a:rPr sz="2200" spc="-20" dirty="0">
                <a:latin typeface="Georgia"/>
                <a:cs typeface="Georgia"/>
              </a:rPr>
              <a:t> </a:t>
            </a:r>
            <a:r>
              <a:rPr sz="2200" spc="-40" dirty="0">
                <a:latin typeface="Georgia"/>
                <a:cs typeface="Georgia"/>
              </a:rPr>
              <a:t>times</a:t>
            </a:r>
            <a:endParaRPr sz="2200">
              <a:latin typeface="Georgia"/>
              <a:cs typeface="Georgia"/>
            </a:endParaRPr>
          </a:p>
          <a:p>
            <a:pPr marL="12700">
              <a:lnSpc>
                <a:spcPct val="100000"/>
              </a:lnSpc>
              <a:spcBef>
                <a:spcPts val="530"/>
              </a:spcBef>
            </a:pPr>
            <a:r>
              <a:rPr sz="2200" spc="-35" dirty="0">
                <a:latin typeface="Georgia"/>
                <a:cs typeface="Georgia"/>
              </a:rPr>
              <a:t>print </a:t>
            </a:r>
            <a:r>
              <a:rPr sz="2200" spc="-20" dirty="0">
                <a:latin typeface="Georgia"/>
                <a:cs typeface="Georgia"/>
              </a:rPr>
              <a:t>(list </a:t>
            </a:r>
            <a:r>
              <a:rPr sz="2200" spc="-200" dirty="0">
                <a:latin typeface="Georgia"/>
                <a:cs typeface="Georgia"/>
              </a:rPr>
              <a:t>+ </a:t>
            </a:r>
            <a:r>
              <a:rPr sz="2200" spc="-30" dirty="0">
                <a:latin typeface="Georgia"/>
                <a:cs typeface="Georgia"/>
              </a:rPr>
              <a:t>tinylist) </a:t>
            </a:r>
            <a:r>
              <a:rPr sz="2200" spc="-60" dirty="0">
                <a:latin typeface="Georgia"/>
                <a:cs typeface="Georgia"/>
              </a:rPr>
              <a:t># </a:t>
            </a:r>
            <a:r>
              <a:rPr sz="2200" spc="-40" dirty="0">
                <a:latin typeface="Georgia"/>
                <a:cs typeface="Georgia"/>
              </a:rPr>
              <a:t>Prints concatenated</a:t>
            </a:r>
            <a:r>
              <a:rPr sz="2200" spc="-110" dirty="0">
                <a:latin typeface="Georgia"/>
                <a:cs typeface="Georgia"/>
              </a:rPr>
              <a:t> </a:t>
            </a:r>
            <a:r>
              <a:rPr sz="2200" spc="-25" dirty="0">
                <a:latin typeface="Georgia"/>
                <a:cs typeface="Georgia"/>
              </a:rPr>
              <a:t>lists</a:t>
            </a:r>
            <a:endParaRPr sz="2200">
              <a:latin typeface="Georgia"/>
              <a:cs typeface="Georgia"/>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pPr marL="0" indent="0">
              <a:buNone/>
            </a:pPr>
            <a:r>
              <a:rPr lang="en-US" b="1" dirty="0" smtClean="0"/>
              <a:t>2. Retrieve </a:t>
            </a:r>
            <a:r>
              <a:rPr lang="en-US" b="1" dirty="0"/>
              <a:t>all the groups at once : </a:t>
            </a:r>
            <a:endParaRPr lang="en-US" b="1" dirty="0" smtClean="0"/>
          </a:p>
          <a:p>
            <a:pPr lvl="1"/>
            <a:r>
              <a:rPr lang="en-US" dirty="0" smtClean="0"/>
              <a:t>If </a:t>
            </a:r>
            <a:r>
              <a:rPr lang="en-US" dirty="0"/>
              <a:t>you would like to retrieve all the groups at once, use the groups(), method—note the plural form for the name</a:t>
            </a:r>
            <a:r>
              <a:rPr lang="en-US" dirty="0" smtClean="0"/>
              <a:t>.</a:t>
            </a:r>
          </a:p>
          <a:p>
            <a:pPr lvl="1"/>
            <a:endParaRPr lang="en-US" dirty="0" smtClean="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phoneNumRegex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(r</a:t>
            </a:r>
            <a:r>
              <a:rPr lang="en-US" altLang="en-US" dirty="0">
                <a:solidFill>
                  <a:srgbClr val="0000FF"/>
                </a:solidFill>
                <a:latin typeface="Consolas" panose="020B0609020204030204" pitchFamily="49" charset="0"/>
              </a:rPr>
              <a:t>'(\d\d\d)-(\d\d\d-\d\d\d\d</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mo</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phoneNumRegex.search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'My number is 415-555-4242.'</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mo.groups</a:t>
            </a:r>
            <a:r>
              <a:rPr lang="en-US" altLang="en-US" dirty="0">
                <a:solidFill>
                  <a:srgbClr val="000000"/>
                </a:solidFill>
                <a:latin typeface="Consolas" panose="020B0609020204030204" pitchFamily="49" charset="0"/>
              </a:rPr>
              <a:t>())</a:t>
            </a:r>
            <a:endParaRPr lang="en-US" altLang="en-US" sz="4800" dirty="0">
              <a:latin typeface="Arial" panose="020B0604020202020204" pitchFamily="34" charset="0"/>
            </a:endParaRPr>
          </a:p>
          <a:p>
            <a:pPr lvl="1"/>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280</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098725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00800"/>
          </a:xfrm>
        </p:spPr>
        <p:txBody>
          <a:bodyPr>
            <a:normAutofit lnSpcReduction="10000"/>
          </a:bodyPr>
          <a:lstStyle/>
          <a:p>
            <a:pPr marL="0" indent="0">
              <a:buNone/>
            </a:pPr>
            <a:r>
              <a:rPr lang="en-US" b="1" dirty="0" smtClean="0"/>
              <a:t>3. Using </a:t>
            </a:r>
            <a:r>
              <a:rPr lang="en-US" b="1" dirty="0" err="1"/>
              <a:t>mo.groups</a:t>
            </a:r>
            <a:r>
              <a:rPr lang="en-US" b="1" dirty="0"/>
              <a:t> :</a:t>
            </a:r>
            <a:r>
              <a:rPr lang="en-US" dirty="0"/>
              <a:t> </a:t>
            </a:r>
            <a:r>
              <a:rPr lang="en-US" dirty="0" err="1"/>
              <a:t>mo.groups</a:t>
            </a:r>
            <a:r>
              <a:rPr lang="en-US" dirty="0"/>
              <a:t>() will return a tuple of multiple values, you can use the multiple-assignment trick to assign each value to a separate variable, as in the following </a:t>
            </a:r>
            <a:r>
              <a:rPr lang="en-US" dirty="0" err="1"/>
              <a:t>areaCode</a:t>
            </a:r>
            <a:r>
              <a:rPr lang="en-US" dirty="0"/>
              <a:t>, </a:t>
            </a:r>
            <a:r>
              <a:rPr lang="en-US" dirty="0" err="1" smtClean="0"/>
              <a:t>mainNumber</a:t>
            </a:r>
            <a:r>
              <a:rPr lang="en-US" dirty="0" smtClean="0"/>
              <a:t> </a:t>
            </a:r>
            <a:r>
              <a:rPr lang="en-US" dirty="0"/>
              <a:t>= </a:t>
            </a:r>
            <a:r>
              <a:rPr lang="en-US" dirty="0" err="1"/>
              <a:t>mo.groups</a:t>
            </a:r>
            <a:r>
              <a:rPr lang="en-US" dirty="0"/>
              <a:t>() line</a:t>
            </a:r>
            <a:r>
              <a:rPr lang="en-US" dirty="0" smtClean="0"/>
              <a:t>.</a:t>
            </a:r>
          </a:p>
          <a:p>
            <a:pPr marL="0" indent="0">
              <a:buNone/>
            </a:pPr>
            <a:endParaRPr lang="en-US" dirty="0" smtClean="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phoneNumRegex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(r</a:t>
            </a:r>
            <a:r>
              <a:rPr lang="en-US" altLang="en-US" dirty="0">
                <a:solidFill>
                  <a:srgbClr val="0000FF"/>
                </a:solidFill>
                <a:latin typeface="Consolas" panose="020B0609020204030204" pitchFamily="49" charset="0"/>
              </a:rPr>
              <a:t>'(\d\d\d)-(\d\d\d-\d\d\d\d</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mo</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phoneNumRegex.search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'My number is 415-555-4242.'</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areaCode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mainNumber</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mo.groups</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r>
              <a:rPr lang="en-US" altLang="en-US" sz="1800" dirty="0" smtClean="0">
                <a:solidFill>
                  <a:srgbClr val="FF1493"/>
                </a:solidFill>
                <a:latin typeface="Consolas" panose="020B0609020204030204" pitchFamily="49" charset="0"/>
              </a:rPr>
              <a:t>print</a:t>
            </a:r>
            <a:r>
              <a:rPr lang="en-US" altLang="en-US" sz="1800" dirty="0" smtClean="0">
                <a:solidFill>
                  <a:srgbClr val="000000"/>
                </a:solidFill>
                <a:latin typeface="Consolas" panose="020B0609020204030204" pitchFamily="49" charset="0"/>
              </a:rPr>
              <a:t>(</a:t>
            </a:r>
            <a:r>
              <a:rPr lang="en-US" altLang="en-US" sz="1800" dirty="0" err="1" smtClean="0">
                <a:solidFill>
                  <a:srgbClr val="000000"/>
                </a:solidFill>
                <a:latin typeface="Consolas" panose="020B0609020204030204" pitchFamily="49" charset="0"/>
              </a:rPr>
              <a:t>mainNumber</a:t>
            </a:r>
            <a:r>
              <a:rPr lang="en-US" altLang="en-US" sz="1800" dirty="0" smtClean="0">
                <a:solidFill>
                  <a:srgbClr val="000000"/>
                </a:solidFill>
                <a:latin typeface="Consolas" panose="020B0609020204030204" pitchFamily="49" charset="0"/>
              </a:rPr>
              <a:t>)</a:t>
            </a:r>
            <a:endParaRPr lang="en-US" altLang="en-US" sz="1800" dirty="0"/>
          </a:p>
          <a:p>
            <a:pPr marL="0" indent="0">
              <a:buNone/>
            </a:pPr>
            <a:endParaRPr lang="en-US" dirty="0" smtClean="0"/>
          </a:p>
          <a:p>
            <a:pPr marL="0" indent="0">
              <a:buNone/>
            </a:pPr>
            <a:endParaRPr lang="en-US" dirty="0"/>
          </a:p>
          <a:p>
            <a:pPr marL="0" indent="0">
              <a:buNone/>
            </a:pP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281</a:t>
            </a:fld>
            <a:endParaRPr lang="en-US"/>
          </a:p>
        </p:txBody>
      </p:sp>
    </p:spTree>
    <p:extLst>
      <p:ext uri="{BB962C8B-B14F-4D97-AF65-F5344CB8AC3E}">
        <p14:creationId xmlns:p14="http://schemas.microsoft.com/office/powerpoint/2010/main" val="303607806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Match a parenthesis :</a:t>
            </a:r>
            <a:endParaRPr lang="en-IN" dirty="0"/>
          </a:p>
        </p:txBody>
      </p:sp>
      <p:sp>
        <p:nvSpPr>
          <p:cNvPr id="3" name="Content Placeholder 2"/>
          <p:cNvSpPr>
            <a:spLocks noGrp="1"/>
          </p:cNvSpPr>
          <p:nvPr>
            <p:ph idx="1"/>
          </p:nvPr>
        </p:nvSpPr>
        <p:spPr/>
        <p:txBody>
          <a:bodyPr>
            <a:normAutofit lnSpcReduction="10000"/>
          </a:bodyPr>
          <a:lstStyle/>
          <a:p>
            <a:r>
              <a:rPr lang="en-US" dirty="0"/>
              <a:t> Parentheses have a special meaning in regular expressions, but what do you do if you need to match a parenthesis in your text. </a:t>
            </a:r>
            <a:endParaRPr lang="en-US" dirty="0" smtClean="0"/>
          </a:p>
          <a:p>
            <a:r>
              <a:rPr lang="en-US" dirty="0" smtClean="0"/>
              <a:t>For </a:t>
            </a:r>
            <a:r>
              <a:rPr lang="en-US" dirty="0"/>
              <a:t>instance, maybe the phone numbers you are trying to match have the area code set in parentheses. </a:t>
            </a:r>
            <a:endParaRPr lang="en-US" dirty="0" smtClean="0"/>
          </a:p>
          <a:p>
            <a:r>
              <a:rPr lang="en-US" dirty="0" smtClean="0"/>
              <a:t>In </a:t>
            </a:r>
            <a:r>
              <a:rPr lang="en-US" dirty="0"/>
              <a:t>this case, you need to escape the ( and ) characters with a backslash. </a:t>
            </a:r>
            <a:endParaRPr lang="en-US" dirty="0" smtClean="0"/>
          </a:p>
          <a:p>
            <a:r>
              <a:rPr lang="en-US" dirty="0" smtClean="0"/>
              <a:t>Enter </a:t>
            </a:r>
            <a:r>
              <a:rPr lang="en-US" dirty="0"/>
              <a:t>the following into the interactive shell:</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282</a:t>
            </a:fld>
            <a:endParaRPr lang="en-US"/>
          </a:p>
        </p:txBody>
      </p:sp>
    </p:spTree>
    <p:extLst>
      <p:ext uri="{BB962C8B-B14F-4D97-AF65-F5344CB8AC3E}">
        <p14:creationId xmlns:p14="http://schemas.microsoft.com/office/powerpoint/2010/main" val="149720526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phoneNumRegex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(r</a:t>
            </a:r>
            <a:r>
              <a:rPr lang="en-US" altLang="en-US" dirty="0">
                <a:solidFill>
                  <a:srgbClr val="0000FF"/>
                </a:solidFill>
                <a:latin typeface="Consolas" panose="020B0609020204030204" pitchFamily="49" charset="0"/>
              </a:rPr>
              <a:t>'(\(\d\d\d\)) (\d\d\d-\d\d\d\d</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mo</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phoneNumRegex.search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'My phone number is (415) 555-4242.'</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mo.group</a:t>
            </a:r>
            <a:r>
              <a:rPr lang="en-US" altLang="en-US" dirty="0">
                <a:solidFill>
                  <a:srgbClr val="000000"/>
                </a:solidFill>
                <a:latin typeface="Consolas" panose="020B0609020204030204" pitchFamily="49" charset="0"/>
              </a:rPr>
              <a:t>(</a:t>
            </a:r>
            <a:r>
              <a:rPr lang="en-US" altLang="en-US" dirty="0">
                <a:solidFill>
                  <a:srgbClr val="009900"/>
                </a:solidFill>
                <a:latin typeface="Consolas" panose="020B0609020204030204" pitchFamily="49" charset="0"/>
              </a:rPr>
              <a:t>1</a:t>
            </a:r>
            <a:r>
              <a:rPr lang="en-US" altLang="en-US" dirty="0">
                <a:solidFill>
                  <a:srgbClr val="000000"/>
                </a:solidFill>
                <a:latin typeface="Consolas" panose="020B0609020204030204" pitchFamily="49" charset="0"/>
              </a:rPr>
              <a:t>))</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283</a:t>
            </a:fld>
            <a:endParaRPr lang="en-US"/>
          </a:p>
        </p:txBody>
      </p:sp>
    </p:spTree>
    <p:extLst>
      <p:ext uri="{BB962C8B-B14F-4D97-AF65-F5344CB8AC3E}">
        <p14:creationId xmlns:p14="http://schemas.microsoft.com/office/powerpoint/2010/main" val="128673979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Matching Multiple Groups with the </a:t>
            </a:r>
            <a:r>
              <a:rPr lang="en-US" b="1" dirty="0" smtClean="0"/>
              <a:t>Pipe</a:t>
            </a:r>
            <a:endParaRPr lang="en-IN" dirty="0"/>
          </a:p>
        </p:txBody>
      </p:sp>
      <p:sp>
        <p:nvSpPr>
          <p:cNvPr id="3" name="Content Placeholder 2"/>
          <p:cNvSpPr>
            <a:spLocks noGrp="1"/>
          </p:cNvSpPr>
          <p:nvPr>
            <p:ph idx="1"/>
          </p:nvPr>
        </p:nvSpPr>
        <p:spPr/>
        <p:txBody>
          <a:bodyPr>
            <a:normAutofit fontScale="92500"/>
          </a:bodyPr>
          <a:lstStyle/>
          <a:p>
            <a:pPr fontAlgn="base"/>
            <a:r>
              <a:rPr lang="en-US" dirty="0" smtClean="0"/>
              <a:t>The </a:t>
            </a:r>
            <a:r>
              <a:rPr lang="en-US" dirty="0"/>
              <a:t>| character is called a pipe. You can use it anywhere you want to match one of many expressions. For example, the regular expression </a:t>
            </a:r>
            <a:r>
              <a:rPr lang="en-US" dirty="0" err="1"/>
              <a:t>r’Batman|Tina</a:t>
            </a:r>
            <a:r>
              <a:rPr lang="en-US" dirty="0"/>
              <a:t> Fey’ will match either ‘Batman’ or ‘Tina Fey’.</a:t>
            </a:r>
          </a:p>
          <a:p>
            <a:pPr fontAlgn="base"/>
            <a:r>
              <a:rPr lang="en-US" dirty="0"/>
              <a:t>When both Batman and Tina Fey occur in the searched string, the first occurrence of matching text will be returned as the Match object. Enter the following into the interactive shell:</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284</a:t>
            </a:fld>
            <a:endParaRPr lang="en-US"/>
          </a:p>
        </p:txBody>
      </p:sp>
    </p:spTree>
    <p:extLst>
      <p:ext uri="{BB962C8B-B14F-4D97-AF65-F5344CB8AC3E}">
        <p14:creationId xmlns:p14="http://schemas.microsoft.com/office/powerpoint/2010/main" val="51347104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heroRegex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a:t>
            </a:r>
            <a:r>
              <a:rPr lang="en-US" altLang="en-US" dirty="0" err="1">
                <a:solidFill>
                  <a:srgbClr val="0000FF"/>
                </a:solidFill>
                <a:latin typeface="Consolas" panose="020B0609020204030204" pitchFamily="49" charset="0"/>
              </a:rPr>
              <a:t>'Batman|Tina</a:t>
            </a:r>
            <a:r>
              <a:rPr lang="en-US" altLang="en-US" dirty="0">
                <a:solidFill>
                  <a:srgbClr val="0000FF"/>
                </a:solidFill>
                <a:latin typeface="Consolas" panose="020B0609020204030204" pitchFamily="49" charset="0"/>
              </a:rPr>
              <a:t> Fey'</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mo1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heroRegex.search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'Batman and Tina Fey.'</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(mo1.group())</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285</a:t>
            </a:fld>
            <a:endParaRPr lang="en-US"/>
          </a:p>
        </p:txBody>
      </p:sp>
    </p:spTree>
    <p:extLst>
      <p:ext uri="{BB962C8B-B14F-4D97-AF65-F5344CB8AC3E}">
        <p14:creationId xmlns:p14="http://schemas.microsoft.com/office/powerpoint/2010/main" val="201782478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Matching Specific Repetitions with Curly </a:t>
            </a:r>
            <a:r>
              <a:rPr lang="en-US" b="1" dirty="0" smtClean="0"/>
              <a:t>Brackets</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If </a:t>
            </a:r>
            <a:r>
              <a:rPr lang="en-US" dirty="0"/>
              <a:t>you have a group that you want to repeat a specific number of times, follow the group in your regex with a number in curly brackets. For example, the regex (Ha){3} will match the string ‘</a:t>
            </a:r>
            <a:r>
              <a:rPr lang="en-US" dirty="0" err="1"/>
              <a:t>HaHaHa</a:t>
            </a:r>
            <a:r>
              <a:rPr lang="en-US" dirty="0"/>
              <a:t>’, but it will not match ‘</a:t>
            </a:r>
            <a:r>
              <a:rPr lang="en-US" dirty="0" err="1"/>
              <a:t>HaHa</a:t>
            </a:r>
            <a:r>
              <a:rPr lang="en-US" dirty="0"/>
              <a:t>’, since the latter has only two repeats of the (Ha) group.</a:t>
            </a:r>
          </a:p>
          <a:p>
            <a:pPr fontAlgn="base"/>
            <a:r>
              <a:rPr lang="en-US" dirty="0"/>
              <a:t>Instead of one number, you can specify a range by writing a minimum, a comma, and a maximum in between the curly brackets. For example, the regex (Ha){3, 5} will match ‘</a:t>
            </a:r>
            <a:r>
              <a:rPr lang="en-US" dirty="0" err="1"/>
              <a:t>HaHaHa</a:t>
            </a:r>
            <a:r>
              <a:rPr lang="en-US" dirty="0"/>
              <a:t>’, ‘</a:t>
            </a:r>
            <a:r>
              <a:rPr lang="en-US" dirty="0" err="1"/>
              <a:t>HaHaHaHa</a:t>
            </a:r>
            <a:r>
              <a:rPr lang="en-US" dirty="0"/>
              <a:t>’, and ‘</a:t>
            </a:r>
            <a:r>
              <a:rPr lang="en-US" dirty="0" err="1"/>
              <a:t>HaHaHaHaHa</a:t>
            </a:r>
            <a:r>
              <a:rPr lang="en-US" dirty="0"/>
              <a:t>’.</a:t>
            </a:r>
          </a:p>
          <a:p>
            <a:pPr fontAlgn="base"/>
            <a:r>
              <a:rPr lang="en-US" dirty="0"/>
              <a:t>You can also leave out the first or second number in the curly brackets to leave the minimum or maximum unbounded. For example, (Ha){3, } will match three or more instances of the (Ha) group, while (Ha){, 5} will match zero to five instances. Curly brackets can help make your regular expressions shorter. </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286</a:t>
            </a:fld>
            <a:endParaRPr lang="en-US"/>
          </a:p>
        </p:txBody>
      </p:sp>
    </p:spTree>
    <p:extLst>
      <p:ext uri="{BB962C8B-B14F-4D97-AF65-F5344CB8AC3E}">
        <p14:creationId xmlns:p14="http://schemas.microsoft.com/office/powerpoint/2010/main" val="17408504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eaLnBrk="0" fontAlgn="base" hangingPunct="0">
              <a:spcBef>
                <a:spcPct val="0"/>
              </a:spcBef>
              <a:spcAft>
                <a:spcPct val="0"/>
              </a:spcAft>
              <a:buNone/>
            </a:pPr>
            <a:r>
              <a:rPr lang="en-US" sz="4400" dirty="0"/>
              <a:t>These two regular expressions match identical patterns</a:t>
            </a:r>
            <a:r>
              <a:rPr lang="en-US" sz="4400" dirty="0" smtClean="0"/>
              <a:t>:</a:t>
            </a:r>
            <a:endParaRPr lang="en-US" altLang="en-US" sz="4400" dirty="0">
              <a:latin typeface="Arial" panose="020B0604020202020204" pitchFamily="34" charset="0"/>
            </a:endParaRPr>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(Ha){3} (Ha)(Ha)(Ha</a:t>
            </a:r>
            <a:r>
              <a:rPr lang="en-US" altLang="en-US" dirty="0" smtClean="0">
                <a:solidFill>
                  <a:srgbClr val="273239"/>
                </a:solidFill>
                <a:latin typeface="Consolas" panose="020B0609020204030204" pitchFamily="49" charset="0"/>
              </a:rPr>
              <a:t>)</a:t>
            </a:r>
          </a:p>
          <a:p>
            <a:pPr marL="0" lvl="0" indent="0" eaLnBrk="0" fontAlgn="base" hangingPunct="0">
              <a:spcBef>
                <a:spcPct val="0"/>
              </a:spcBef>
              <a:spcAft>
                <a:spcPct val="0"/>
              </a:spcAft>
              <a:buNone/>
            </a:pPr>
            <a:endParaRPr lang="en-US" altLang="en-US" dirty="0">
              <a:solidFill>
                <a:srgbClr val="273239"/>
              </a:solidFill>
              <a:latin typeface="urw-din"/>
            </a:endParaRPr>
          </a:p>
          <a:p>
            <a:pPr marL="0" lvl="0" indent="0" eaLnBrk="0" fontAlgn="base" hangingPunct="0">
              <a:spcBef>
                <a:spcPct val="0"/>
              </a:spcBef>
              <a:spcAft>
                <a:spcPct val="0"/>
              </a:spcAft>
              <a:buNone/>
            </a:pPr>
            <a:r>
              <a:rPr lang="en-US" altLang="en-US" dirty="0">
                <a:solidFill>
                  <a:srgbClr val="273239"/>
                </a:solidFill>
                <a:latin typeface="urw-din"/>
              </a:rPr>
              <a:t>And these two regular expressions also match identical patterns:</a:t>
            </a:r>
            <a:endParaRPr lang="en-US" altLang="en-US" dirty="0">
              <a:solidFill>
                <a:srgbClr val="273239"/>
              </a:solidFill>
              <a:latin typeface="Consolas" panose="020B0609020204030204" pitchFamily="49" charset="0"/>
            </a:endParaRPr>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(Ha){3, 5} ((Ha)(Ha)(Ha))|((Ha)(Ha)(Ha)(Ha))|((Ha)(Ha)(Ha)(Ha)(Ha))</a:t>
            </a:r>
            <a:endParaRPr lang="en-US" altLang="en-US" dirty="0">
              <a:solidFill>
                <a:srgbClr val="273239"/>
              </a:solidFill>
              <a:latin typeface="urw-din"/>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287</a:t>
            </a:fld>
            <a:endParaRPr lang="en-US"/>
          </a:p>
        </p:txBody>
      </p:sp>
    </p:spTree>
    <p:extLst>
      <p:ext uri="{BB962C8B-B14F-4D97-AF65-F5344CB8AC3E}">
        <p14:creationId xmlns:p14="http://schemas.microsoft.com/office/powerpoint/2010/main" val="33982146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haRegex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(r</a:t>
            </a:r>
            <a:r>
              <a:rPr lang="en-US" altLang="en-US" dirty="0">
                <a:solidFill>
                  <a:srgbClr val="0000FF"/>
                </a:solidFill>
                <a:latin typeface="Consolas" panose="020B0609020204030204" pitchFamily="49" charset="0"/>
              </a:rPr>
              <a:t>'(Ha){3</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mo1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haRegex.search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a:t>
            </a:r>
            <a:r>
              <a:rPr lang="en-US" altLang="en-US" dirty="0" err="1">
                <a:solidFill>
                  <a:srgbClr val="0000FF"/>
                </a:solidFill>
                <a:latin typeface="Consolas" panose="020B0609020204030204" pitchFamily="49" charset="0"/>
              </a:rPr>
              <a:t>HaHaHa</a:t>
            </a:r>
            <a:r>
              <a:rPr lang="en-US" altLang="en-US" dirty="0">
                <a:solidFill>
                  <a:srgbClr val="0000FF"/>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(mo1.group</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spcBef>
                <a:spcPct val="0"/>
              </a:spcBef>
              <a:spcAft>
                <a:spcPct val="0"/>
              </a:spcAft>
              <a:buNone/>
            </a:pPr>
            <a:endParaRPr lang="en-US" altLang="en-US" dirty="0" smtClean="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haRegex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(r</a:t>
            </a:r>
            <a:r>
              <a:rPr lang="en-US" altLang="en-US" dirty="0">
                <a:solidFill>
                  <a:srgbClr val="0000FF"/>
                </a:solidFill>
                <a:latin typeface="Consolas" panose="020B0609020204030204" pitchFamily="49" charset="0"/>
              </a:rPr>
              <a:t>'(Ha){3}'</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mo2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haRegex.search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'Ha'</a:t>
            </a:r>
            <a:r>
              <a:rPr lang="en-US" altLang="en-US" dirty="0">
                <a:solidFill>
                  <a:srgbClr val="000000"/>
                </a:solidFill>
                <a:latin typeface="Consolas" panose="020B0609020204030204" pitchFamily="49" charset="0"/>
              </a:rPr>
              <a:t>)</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None</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(mo2)</a:t>
            </a:r>
            <a:endParaRPr lang="en-US" altLang="en-US" sz="4800" dirty="0">
              <a:latin typeface="Arial" panose="020B0604020202020204" pitchFamily="34" charset="0"/>
            </a:endParaRPr>
          </a:p>
          <a:p>
            <a:pPr marL="0" lvl="0" indent="0" eaLnBrk="0" fontAlgn="base" hangingPunct="0">
              <a:spcBef>
                <a:spcPct val="0"/>
              </a:spcBef>
              <a:spcAft>
                <a:spcPct val="0"/>
              </a:spcAft>
              <a:buNone/>
            </a:pPr>
            <a:endParaRPr lang="en-US" altLang="en-US" dirty="0" smtClean="0">
              <a:solidFill>
                <a:srgbClr val="000000"/>
              </a:solidFill>
              <a:latin typeface="Consolas" panose="020B0609020204030204" pitchFamily="49" charset="0"/>
            </a:endParaRPr>
          </a:p>
          <a:p>
            <a:pPr marL="0" lvl="0" indent="0" eaLnBrk="0" fontAlgn="base" hangingPunct="0">
              <a:spcBef>
                <a:spcPct val="0"/>
              </a:spcBef>
              <a:spcAft>
                <a:spcPct val="0"/>
              </a:spcAft>
              <a:buNone/>
            </a:pPr>
            <a:endParaRPr lang="en-US" altLang="en-US" sz="4800" dirty="0">
              <a:solidFill>
                <a:srgbClr val="000000"/>
              </a:solidFill>
              <a:latin typeface="Consolas" panose="020B0609020204030204" pitchFamily="49" charset="0"/>
            </a:endParaRPr>
          </a:p>
          <a:p>
            <a:pPr marL="0" lvl="0" indent="0" eaLnBrk="0" fontAlgn="base" hangingPunct="0">
              <a:spcBef>
                <a:spcPct val="0"/>
              </a:spcBef>
              <a:spcAft>
                <a:spcPct val="0"/>
              </a:spcAft>
              <a:buNone/>
            </a:pP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288</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68703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Optional Matching with the Question </a:t>
            </a:r>
            <a:r>
              <a:rPr lang="en-US" b="1" dirty="0" smtClean="0"/>
              <a:t>Mark</a:t>
            </a:r>
            <a:endParaRPr lang="en-IN" dirty="0"/>
          </a:p>
        </p:txBody>
      </p:sp>
      <p:sp>
        <p:nvSpPr>
          <p:cNvPr id="3" name="Content Placeholder 2"/>
          <p:cNvSpPr>
            <a:spLocks noGrp="1"/>
          </p:cNvSpPr>
          <p:nvPr>
            <p:ph idx="1"/>
          </p:nvPr>
        </p:nvSpPr>
        <p:spPr/>
        <p:txBody>
          <a:bodyPr/>
          <a:lstStyle/>
          <a:p>
            <a:pPr fontAlgn="base"/>
            <a:r>
              <a:rPr lang="en-US" dirty="0" smtClean="0"/>
              <a:t>Sometimes </a:t>
            </a:r>
            <a:r>
              <a:rPr lang="en-US" dirty="0"/>
              <a:t>there is a pattern that you want to match only optionally. </a:t>
            </a:r>
            <a:endParaRPr lang="en-US" dirty="0" smtClean="0"/>
          </a:p>
          <a:p>
            <a:pPr fontAlgn="base"/>
            <a:r>
              <a:rPr lang="en-US" dirty="0" smtClean="0"/>
              <a:t>That </a:t>
            </a:r>
            <a:r>
              <a:rPr lang="en-US" dirty="0"/>
              <a:t>is, the regex should find a match whether or not that bit of text is there</a:t>
            </a:r>
            <a:r>
              <a:rPr lang="en-US" dirty="0" smtClean="0"/>
              <a:t>.</a:t>
            </a:r>
          </a:p>
          <a:p>
            <a:pPr fontAlgn="base"/>
            <a:r>
              <a:rPr lang="en-US" dirty="0" smtClean="0"/>
              <a:t> </a:t>
            </a:r>
            <a:r>
              <a:rPr lang="en-US" dirty="0"/>
              <a:t>The </a:t>
            </a:r>
            <a:r>
              <a:rPr lang="en-US" b="1" dirty="0"/>
              <a:t>? </a:t>
            </a:r>
            <a:r>
              <a:rPr lang="en-US" dirty="0"/>
              <a:t>character flags the group that precedes it as an optional part of the pattern. </a:t>
            </a:r>
            <a:endParaRPr lang="en-US" dirty="0" smtClean="0"/>
          </a:p>
          <a:p>
            <a:pPr fontAlgn="base"/>
            <a:r>
              <a:rPr lang="en-US" dirty="0" smtClean="0"/>
              <a:t>For </a:t>
            </a:r>
            <a:r>
              <a:rPr lang="en-US" dirty="0"/>
              <a:t>example, enter the following into the interactive shell:</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289</a:t>
            </a:fld>
            <a:endParaRPr lang="en-US"/>
          </a:p>
        </p:txBody>
      </p:sp>
    </p:spTree>
    <p:extLst>
      <p:ext uri="{BB962C8B-B14F-4D97-AF65-F5344CB8AC3E}">
        <p14:creationId xmlns:p14="http://schemas.microsoft.com/office/powerpoint/2010/main" val="3611575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203835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0" dirty="0">
                <a:solidFill>
                  <a:srgbClr val="000000"/>
                </a:solidFill>
                <a:latin typeface="Georgia"/>
                <a:cs typeface="Georgia"/>
              </a:rPr>
              <a:t> </a:t>
            </a:r>
            <a:r>
              <a:rPr sz="2400" b="1" spc="-145" dirty="0">
                <a:solidFill>
                  <a:srgbClr val="000000"/>
                </a:solidFill>
                <a:latin typeface="Georgia"/>
                <a:cs typeface="Georgia"/>
              </a:rPr>
              <a:t>Tuples</a:t>
            </a:r>
            <a:endParaRPr sz="2400">
              <a:latin typeface="Georgia"/>
              <a:cs typeface="Georgia"/>
            </a:endParaRPr>
          </a:p>
        </p:txBody>
      </p:sp>
      <p:sp>
        <p:nvSpPr>
          <p:cNvPr id="5" name="Date Placeholder 4"/>
          <p:cNvSpPr>
            <a:spLocks noGrp="1"/>
          </p:cNvSpPr>
          <p:nvPr>
            <p:ph type="dt" sz="half" idx="10"/>
          </p:nvPr>
        </p:nvSpPr>
        <p:spPr/>
        <p:txBody>
          <a:bodyPr/>
          <a:lstStyle/>
          <a:p>
            <a:fld id="{707569FD-FD1D-47AB-8CA6-682F5FC26FF0}"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4" name="object 4"/>
          <p:cNvSpPr txBox="1"/>
          <p:nvPr/>
        </p:nvSpPr>
        <p:spPr>
          <a:xfrm>
            <a:off x="383540" y="1329588"/>
            <a:ext cx="8455025" cy="3848735"/>
          </a:xfrm>
          <a:prstGeom prst="rect">
            <a:avLst/>
          </a:prstGeom>
        </p:spPr>
        <p:txBody>
          <a:bodyPr vert="horz" wrap="square" lIns="0" tIns="79375" rIns="0" bIns="0" rtlCol="0">
            <a:spAutoFit/>
          </a:bodyPr>
          <a:lstStyle/>
          <a:p>
            <a:pPr marL="355600" indent="-342900">
              <a:lnSpc>
                <a:spcPct val="100000"/>
              </a:lnSpc>
              <a:spcBef>
                <a:spcPts val="625"/>
              </a:spcBef>
              <a:buFont typeface="Arial"/>
              <a:buChar char="•"/>
              <a:tabLst>
                <a:tab pos="354965" algn="l"/>
                <a:tab pos="355600" algn="l"/>
              </a:tabLst>
            </a:pPr>
            <a:r>
              <a:rPr sz="2200" spc="-110" dirty="0">
                <a:latin typeface="Georgia"/>
                <a:cs typeface="Georgia"/>
              </a:rPr>
              <a:t>A </a:t>
            </a:r>
            <a:r>
              <a:rPr sz="2200" spc="-30" dirty="0">
                <a:latin typeface="Georgia"/>
                <a:cs typeface="Georgia"/>
              </a:rPr>
              <a:t>tuple </a:t>
            </a:r>
            <a:r>
              <a:rPr sz="2200" spc="-25" dirty="0">
                <a:latin typeface="Georgia"/>
                <a:cs typeface="Georgia"/>
              </a:rPr>
              <a:t>is </a:t>
            </a:r>
            <a:r>
              <a:rPr sz="2200" spc="-35" dirty="0">
                <a:latin typeface="Georgia"/>
                <a:cs typeface="Georgia"/>
              </a:rPr>
              <a:t>another </a:t>
            </a:r>
            <a:r>
              <a:rPr sz="2200" spc="-25" dirty="0">
                <a:latin typeface="Georgia"/>
                <a:cs typeface="Georgia"/>
              </a:rPr>
              <a:t>sequence </a:t>
            </a:r>
            <a:r>
              <a:rPr sz="2200" spc="-35" dirty="0">
                <a:latin typeface="Georgia"/>
                <a:cs typeface="Georgia"/>
              </a:rPr>
              <a:t>data </a:t>
            </a:r>
            <a:r>
              <a:rPr sz="2200" spc="-10" dirty="0">
                <a:latin typeface="Georgia"/>
                <a:cs typeface="Georgia"/>
              </a:rPr>
              <a:t>type </a:t>
            </a:r>
            <a:r>
              <a:rPr sz="2200" spc="-40" dirty="0">
                <a:latin typeface="Georgia"/>
                <a:cs typeface="Georgia"/>
              </a:rPr>
              <a:t>that </a:t>
            </a:r>
            <a:r>
              <a:rPr sz="2200" spc="-25" dirty="0">
                <a:latin typeface="Georgia"/>
                <a:cs typeface="Georgia"/>
              </a:rPr>
              <a:t>is </a:t>
            </a:r>
            <a:r>
              <a:rPr sz="2200" spc="-40" dirty="0">
                <a:latin typeface="Georgia"/>
                <a:cs typeface="Georgia"/>
              </a:rPr>
              <a:t>similar </a:t>
            </a:r>
            <a:r>
              <a:rPr sz="2200" spc="-35" dirty="0">
                <a:latin typeface="Georgia"/>
                <a:cs typeface="Georgia"/>
              </a:rPr>
              <a:t>to </a:t>
            </a:r>
            <a:r>
              <a:rPr sz="2200" spc="-30" dirty="0">
                <a:latin typeface="Georgia"/>
                <a:cs typeface="Georgia"/>
              </a:rPr>
              <a:t>the</a:t>
            </a:r>
            <a:r>
              <a:rPr sz="2200" spc="65" dirty="0">
                <a:latin typeface="Georgia"/>
                <a:cs typeface="Georgia"/>
              </a:rPr>
              <a:t> </a:t>
            </a:r>
            <a:r>
              <a:rPr sz="2200" spc="-40" dirty="0">
                <a:latin typeface="Georgia"/>
                <a:cs typeface="Georgia"/>
              </a:rPr>
              <a:t>list.</a:t>
            </a:r>
            <a:endParaRPr sz="2200">
              <a:latin typeface="Georgia"/>
              <a:cs typeface="Georgia"/>
            </a:endParaRPr>
          </a:p>
          <a:p>
            <a:pPr marL="355600" indent="-342900">
              <a:lnSpc>
                <a:spcPct val="100000"/>
              </a:lnSpc>
              <a:spcBef>
                <a:spcPts val="530"/>
              </a:spcBef>
              <a:buFont typeface="Arial"/>
              <a:buChar char="•"/>
              <a:tabLst>
                <a:tab pos="354965" algn="l"/>
                <a:tab pos="355600" algn="l"/>
              </a:tabLst>
            </a:pPr>
            <a:r>
              <a:rPr sz="2200" spc="-110" dirty="0">
                <a:latin typeface="Georgia"/>
                <a:cs typeface="Georgia"/>
              </a:rPr>
              <a:t>A </a:t>
            </a:r>
            <a:r>
              <a:rPr sz="2200" spc="-30" dirty="0">
                <a:latin typeface="Georgia"/>
                <a:cs typeface="Georgia"/>
              </a:rPr>
              <a:t>tuple </a:t>
            </a:r>
            <a:r>
              <a:rPr sz="2200" spc="-25" dirty="0">
                <a:latin typeface="Georgia"/>
                <a:cs typeface="Georgia"/>
              </a:rPr>
              <a:t>consists </a:t>
            </a:r>
            <a:r>
              <a:rPr sz="2200" spc="-40" dirty="0">
                <a:latin typeface="Georgia"/>
                <a:cs typeface="Georgia"/>
              </a:rPr>
              <a:t>of a </a:t>
            </a:r>
            <a:r>
              <a:rPr sz="2200" spc="-50" dirty="0">
                <a:latin typeface="Georgia"/>
                <a:cs typeface="Georgia"/>
              </a:rPr>
              <a:t>number </a:t>
            </a:r>
            <a:r>
              <a:rPr sz="2200" spc="-35" dirty="0">
                <a:latin typeface="Georgia"/>
                <a:cs typeface="Georgia"/>
              </a:rPr>
              <a:t>of </a:t>
            </a:r>
            <a:r>
              <a:rPr sz="2200" spc="-30" dirty="0">
                <a:latin typeface="Georgia"/>
                <a:cs typeface="Georgia"/>
              </a:rPr>
              <a:t>values </a:t>
            </a:r>
            <a:r>
              <a:rPr sz="2200" spc="-25" dirty="0">
                <a:latin typeface="Georgia"/>
                <a:cs typeface="Georgia"/>
              </a:rPr>
              <a:t>separated </a:t>
            </a:r>
            <a:r>
              <a:rPr sz="2200" spc="-20" dirty="0">
                <a:latin typeface="Georgia"/>
                <a:cs typeface="Georgia"/>
              </a:rPr>
              <a:t>by </a:t>
            </a:r>
            <a:r>
              <a:rPr sz="2200" spc="-65" dirty="0">
                <a:latin typeface="Georgia"/>
                <a:cs typeface="Georgia"/>
              </a:rPr>
              <a:t>commas.</a:t>
            </a:r>
            <a:r>
              <a:rPr sz="2200" spc="385" dirty="0">
                <a:latin typeface="Georgia"/>
                <a:cs typeface="Georgia"/>
              </a:rPr>
              <a:t> </a:t>
            </a:r>
            <a:r>
              <a:rPr sz="2200" spc="-75" dirty="0">
                <a:latin typeface="Georgia"/>
                <a:cs typeface="Georgia"/>
              </a:rPr>
              <a:t>Unlike</a:t>
            </a:r>
            <a:endParaRPr sz="2200">
              <a:latin typeface="Georgia"/>
              <a:cs typeface="Georgia"/>
            </a:endParaRPr>
          </a:p>
          <a:p>
            <a:pPr marL="355600">
              <a:lnSpc>
                <a:spcPct val="100000"/>
              </a:lnSpc>
              <a:spcBef>
                <a:spcPts val="5"/>
              </a:spcBef>
            </a:pPr>
            <a:r>
              <a:rPr sz="2200" spc="-45" dirty="0">
                <a:latin typeface="Georgia"/>
                <a:cs typeface="Georgia"/>
              </a:rPr>
              <a:t>lists, </a:t>
            </a:r>
            <a:r>
              <a:rPr sz="2200" spc="-60" dirty="0">
                <a:latin typeface="Georgia"/>
                <a:cs typeface="Georgia"/>
              </a:rPr>
              <a:t>however, </a:t>
            </a:r>
            <a:r>
              <a:rPr sz="2200" spc="-30" dirty="0">
                <a:latin typeface="Georgia"/>
                <a:cs typeface="Georgia"/>
              </a:rPr>
              <a:t>tuples </a:t>
            </a:r>
            <a:r>
              <a:rPr sz="2200" spc="-25" dirty="0">
                <a:latin typeface="Georgia"/>
                <a:cs typeface="Georgia"/>
              </a:rPr>
              <a:t>are enclosed </a:t>
            </a:r>
            <a:r>
              <a:rPr sz="2200" spc="-30" dirty="0">
                <a:latin typeface="Georgia"/>
                <a:cs typeface="Georgia"/>
              </a:rPr>
              <a:t>within parentheses </a:t>
            </a:r>
            <a:r>
              <a:rPr sz="2200" spc="10" dirty="0">
                <a:latin typeface="Georgia"/>
                <a:cs typeface="Georgia"/>
              </a:rPr>
              <a:t>(</a:t>
            </a:r>
            <a:r>
              <a:rPr sz="2200" spc="55" dirty="0">
                <a:latin typeface="Georgia"/>
                <a:cs typeface="Georgia"/>
              </a:rPr>
              <a:t> </a:t>
            </a:r>
            <a:r>
              <a:rPr sz="2200" spc="-65" dirty="0">
                <a:latin typeface="Georgia"/>
                <a:cs typeface="Georgia"/>
              </a:rPr>
              <a:t>).</a:t>
            </a:r>
            <a:endParaRPr sz="2200">
              <a:latin typeface="Georgia"/>
              <a:cs typeface="Georgia"/>
            </a:endParaRPr>
          </a:p>
          <a:p>
            <a:pPr marL="12700">
              <a:lnSpc>
                <a:spcPct val="100000"/>
              </a:lnSpc>
              <a:spcBef>
                <a:spcPts val="525"/>
              </a:spcBef>
            </a:pPr>
            <a:r>
              <a:rPr sz="2200" b="1" spc="-195" dirty="0">
                <a:latin typeface="Georgia"/>
                <a:cs typeface="Georgia"/>
              </a:rPr>
              <a:t>What </a:t>
            </a:r>
            <a:r>
              <a:rPr sz="2200" b="1" spc="-105" dirty="0">
                <a:latin typeface="Georgia"/>
                <a:cs typeface="Georgia"/>
              </a:rPr>
              <a:t>is </a:t>
            </a:r>
            <a:r>
              <a:rPr sz="2200" b="1" spc="-120" dirty="0">
                <a:latin typeface="Georgia"/>
                <a:cs typeface="Georgia"/>
              </a:rPr>
              <a:t>the </a:t>
            </a:r>
            <a:r>
              <a:rPr sz="2200" b="1" spc="-140" dirty="0">
                <a:latin typeface="Georgia"/>
                <a:cs typeface="Georgia"/>
              </a:rPr>
              <a:t>difference </a:t>
            </a:r>
            <a:r>
              <a:rPr sz="2200" b="1" spc="-130" dirty="0">
                <a:latin typeface="Georgia"/>
                <a:cs typeface="Georgia"/>
              </a:rPr>
              <a:t>between </a:t>
            </a:r>
            <a:r>
              <a:rPr sz="2200" b="1" spc="-105" dirty="0">
                <a:latin typeface="Georgia"/>
                <a:cs typeface="Georgia"/>
              </a:rPr>
              <a:t>lists </a:t>
            </a:r>
            <a:r>
              <a:rPr sz="2200" b="1" spc="-165" dirty="0">
                <a:latin typeface="Georgia"/>
                <a:cs typeface="Georgia"/>
              </a:rPr>
              <a:t>and </a:t>
            </a:r>
            <a:r>
              <a:rPr sz="2200" b="1" spc="-120" dirty="0">
                <a:latin typeface="Georgia"/>
                <a:cs typeface="Georgia"/>
              </a:rPr>
              <a:t>tuples</a:t>
            </a:r>
            <a:r>
              <a:rPr sz="2200" b="1" spc="25" dirty="0">
                <a:latin typeface="Georgia"/>
                <a:cs typeface="Georgia"/>
              </a:rPr>
              <a:t> </a:t>
            </a:r>
            <a:r>
              <a:rPr sz="2200" b="1" spc="-215" dirty="0">
                <a:latin typeface="Georgia"/>
                <a:cs typeface="Georgia"/>
              </a:rPr>
              <a:t>?</a:t>
            </a:r>
            <a:endParaRPr sz="2200">
              <a:latin typeface="Georgia"/>
              <a:cs typeface="Georgia"/>
            </a:endParaRPr>
          </a:p>
          <a:p>
            <a:pPr marL="12700">
              <a:lnSpc>
                <a:spcPct val="100000"/>
              </a:lnSpc>
              <a:spcBef>
                <a:spcPts val="530"/>
              </a:spcBef>
            </a:pPr>
            <a:r>
              <a:rPr sz="2200" spc="-70" dirty="0">
                <a:latin typeface="Georgia"/>
                <a:cs typeface="Georgia"/>
              </a:rPr>
              <a:t>Ans</a:t>
            </a:r>
            <a:r>
              <a:rPr sz="2200" spc="-45" dirty="0">
                <a:latin typeface="Georgia"/>
                <a:cs typeface="Georgia"/>
              </a:rPr>
              <a:t> </a:t>
            </a:r>
            <a:r>
              <a:rPr sz="2200" spc="-110" dirty="0">
                <a:latin typeface="Georgia"/>
                <a:cs typeface="Georgia"/>
              </a:rPr>
              <a:t>:</a:t>
            </a:r>
            <a:endParaRPr sz="2200">
              <a:latin typeface="Georgia"/>
              <a:cs typeface="Georgia"/>
            </a:endParaRPr>
          </a:p>
          <a:p>
            <a:pPr marL="355600" marR="6350" indent="-342900">
              <a:lnSpc>
                <a:spcPct val="100000"/>
              </a:lnSpc>
              <a:spcBef>
                <a:spcPts val="525"/>
              </a:spcBef>
              <a:buFont typeface="Arial"/>
              <a:buChar char="•"/>
              <a:tabLst>
                <a:tab pos="415925" algn="l"/>
                <a:tab pos="416559" algn="l"/>
              </a:tabLst>
            </a:pPr>
            <a:r>
              <a:rPr sz="2200" spc="-45" dirty="0">
                <a:latin typeface="Georgia"/>
                <a:cs typeface="Georgia"/>
              </a:rPr>
              <a:t>Lists </a:t>
            </a:r>
            <a:r>
              <a:rPr sz="2200" spc="-20" dirty="0">
                <a:latin typeface="Georgia"/>
                <a:cs typeface="Georgia"/>
              </a:rPr>
              <a:t>are </a:t>
            </a:r>
            <a:r>
              <a:rPr sz="2200" spc="-30" dirty="0">
                <a:latin typeface="Georgia"/>
                <a:cs typeface="Georgia"/>
              </a:rPr>
              <a:t>enclosed </a:t>
            </a:r>
            <a:r>
              <a:rPr sz="2200" spc="-55" dirty="0">
                <a:latin typeface="Georgia"/>
                <a:cs typeface="Georgia"/>
              </a:rPr>
              <a:t>in </a:t>
            </a:r>
            <a:r>
              <a:rPr sz="2200" spc="-30" dirty="0">
                <a:latin typeface="Georgia"/>
                <a:cs typeface="Georgia"/>
              </a:rPr>
              <a:t>brackets </a:t>
            </a:r>
            <a:r>
              <a:rPr sz="2200" spc="10" dirty="0">
                <a:latin typeface="Georgia"/>
                <a:cs typeface="Georgia"/>
              </a:rPr>
              <a:t>( </a:t>
            </a:r>
            <a:r>
              <a:rPr sz="2200" spc="-60" dirty="0">
                <a:latin typeface="Georgia"/>
                <a:cs typeface="Georgia"/>
              </a:rPr>
              <a:t>[ ] </a:t>
            </a:r>
            <a:r>
              <a:rPr sz="2200" spc="10" dirty="0">
                <a:latin typeface="Georgia"/>
                <a:cs typeface="Georgia"/>
              </a:rPr>
              <a:t>) </a:t>
            </a:r>
            <a:r>
              <a:rPr sz="2200" spc="-50" dirty="0">
                <a:latin typeface="Georgia"/>
                <a:cs typeface="Georgia"/>
              </a:rPr>
              <a:t>and </a:t>
            </a:r>
            <a:r>
              <a:rPr sz="2200" spc="-25" dirty="0">
                <a:latin typeface="Georgia"/>
                <a:cs typeface="Georgia"/>
              </a:rPr>
              <a:t>their </a:t>
            </a:r>
            <a:r>
              <a:rPr sz="2200" spc="-30" dirty="0">
                <a:latin typeface="Georgia"/>
                <a:cs typeface="Georgia"/>
              </a:rPr>
              <a:t>elements </a:t>
            </a:r>
            <a:r>
              <a:rPr sz="2200" spc="-60" dirty="0">
                <a:latin typeface="Georgia"/>
                <a:cs typeface="Georgia"/>
              </a:rPr>
              <a:t>and </a:t>
            </a:r>
            <a:r>
              <a:rPr sz="2200" dirty="0">
                <a:latin typeface="Georgia"/>
                <a:cs typeface="Georgia"/>
              </a:rPr>
              <a:t>size </a:t>
            </a:r>
            <a:r>
              <a:rPr sz="2200" spc="-50" dirty="0">
                <a:latin typeface="Georgia"/>
                <a:cs typeface="Georgia"/>
              </a:rPr>
              <a:t>can  </a:t>
            </a:r>
            <a:r>
              <a:rPr sz="2200" spc="-15" dirty="0">
                <a:latin typeface="Georgia"/>
                <a:cs typeface="Georgia"/>
              </a:rPr>
              <a:t>be</a:t>
            </a:r>
            <a:r>
              <a:rPr sz="2200" spc="-45" dirty="0">
                <a:latin typeface="Georgia"/>
                <a:cs typeface="Georgia"/>
              </a:rPr>
              <a:t> </a:t>
            </a:r>
            <a:r>
              <a:rPr sz="2200" spc="-55" dirty="0">
                <a:latin typeface="Georgia"/>
                <a:cs typeface="Georgia"/>
              </a:rPr>
              <a:t>changed.</a:t>
            </a:r>
            <a:endParaRPr sz="2200">
              <a:latin typeface="Georgia"/>
              <a:cs typeface="Georgia"/>
            </a:endParaRPr>
          </a:p>
          <a:p>
            <a:pPr marL="355600" marR="5080" indent="-342900">
              <a:lnSpc>
                <a:spcPct val="100000"/>
              </a:lnSpc>
              <a:spcBef>
                <a:spcPts val="530"/>
              </a:spcBef>
              <a:buFont typeface="Arial"/>
              <a:buChar char="•"/>
              <a:tabLst>
                <a:tab pos="415925" algn="l"/>
                <a:tab pos="416559" algn="l"/>
              </a:tabLst>
            </a:pPr>
            <a:r>
              <a:rPr sz="2200" spc="-55" dirty="0">
                <a:latin typeface="Georgia"/>
                <a:cs typeface="Georgia"/>
              </a:rPr>
              <a:t>While </a:t>
            </a:r>
            <a:r>
              <a:rPr sz="2200" spc="-25" dirty="0">
                <a:latin typeface="Georgia"/>
                <a:cs typeface="Georgia"/>
              </a:rPr>
              <a:t>tuples </a:t>
            </a:r>
            <a:r>
              <a:rPr sz="2200" spc="-20" dirty="0">
                <a:latin typeface="Georgia"/>
                <a:cs typeface="Georgia"/>
              </a:rPr>
              <a:t>are </a:t>
            </a:r>
            <a:r>
              <a:rPr sz="2200" spc="-25" dirty="0">
                <a:latin typeface="Georgia"/>
                <a:cs typeface="Georgia"/>
              </a:rPr>
              <a:t>enclosed </a:t>
            </a:r>
            <a:r>
              <a:rPr sz="2200" spc="-55" dirty="0">
                <a:latin typeface="Georgia"/>
                <a:cs typeface="Georgia"/>
              </a:rPr>
              <a:t>in </a:t>
            </a:r>
            <a:r>
              <a:rPr sz="2200" spc="-25" dirty="0">
                <a:latin typeface="Georgia"/>
                <a:cs typeface="Georgia"/>
              </a:rPr>
              <a:t>parentheses </a:t>
            </a:r>
            <a:r>
              <a:rPr sz="2200" spc="10" dirty="0">
                <a:latin typeface="Georgia"/>
                <a:cs typeface="Georgia"/>
              </a:rPr>
              <a:t>( ( ) ) </a:t>
            </a:r>
            <a:r>
              <a:rPr sz="2200" spc="-60" dirty="0">
                <a:latin typeface="Georgia"/>
                <a:cs typeface="Georgia"/>
              </a:rPr>
              <a:t>and </a:t>
            </a:r>
            <a:r>
              <a:rPr sz="2200" spc="-45" dirty="0">
                <a:latin typeface="Georgia"/>
                <a:cs typeface="Georgia"/>
              </a:rPr>
              <a:t>cannot </a:t>
            </a:r>
            <a:r>
              <a:rPr sz="2200" spc="-5" dirty="0">
                <a:latin typeface="Georgia"/>
                <a:cs typeface="Georgia"/>
              </a:rPr>
              <a:t>be  </a:t>
            </a:r>
            <a:r>
              <a:rPr sz="2200" spc="-55" dirty="0">
                <a:latin typeface="Georgia"/>
                <a:cs typeface="Georgia"/>
              </a:rPr>
              <a:t>updated.</a:t>
            </a:r>
            <a:endParaRPr sz="2200">
              <a:latin typeface="Georgia"/>
              <a:cs typeface="Georgia"/>
            </a:endParaRPr>
          </a:p>
          <a:p>
            <a:pPr marL="355600" indent="-342900">
              <a:lnSpc>
                <a:spcPct val="100000"/>
              </a:lnSpc>
              <a:spcBef>
                <a:spcPts val="530"/>
              </a:spcBef>
              <a:buFont typeface="Arial"/>
              <a:buChar char="•"/>
              <a:tabLst>
                <a:tab pos="354965" algn="l"/>
                <a:tab pos="355600" algn="l"/>
              </a:tabLst>
            </a:pPr>
            <a:r>
              <a:rPr sz="2200" spc="-40" dirty="0">
                <a:latin typeface="Georgia"/>
                <a:cs typeface="Georgia"/>
              </a:rPr>
              <a:t>Tuples </a:t>
            </a:r>
            <a:r>
              <a:rPr sz="2200" spc="-50" dirty="0">
                <a:latin typeface="Georgia"/>
                <a:cs typeface="Georgia"/>
              </a:rPr>
              <a:t>can </a:t>
            </a:r>
            <a:r>
              <a:rPr sz="2200" spc="-15" dirty="0">
                <a:latin typeface="Georgia"/>
                <a:cs typeface="Georgia"/>
              </a:rPr>
              <a:t>be </a:t>
            </a:r>
            <a:r>
              <a:rPr sz="2200" spc="-50" dirty="0">
                <a:latin typeface="Georgia"/>
                <a:cs typeface="Georgia"/>
              </a:rPr>
              <a:t>thought </a:t>
            </a:r>
            <a:r>
              <a:rPr sz="2200" spc="-40" dirty="0">
                <a:latin typeface="Georgia"/>
                <a:cs typeface="Georgia"/>
              </a:rPr>
              <a:t>of </a:t>
            </a:r>
            <a:r>
              <a:rPr sz="2200" spc="-25" dirty="0">
                <a:latin typeface="Georgia"/>
                <a:cs typeface="Georgia"/>
              </a:rPr>
              <a:t>as </a:t>
            </a:r>
            <a:r>
              <a:rPr sz="2200" spc="-40" dirty="0">
                <a:latin typeface="Georgia"/>
                <a:cs typeface="Georgia"/>
              </a:rPr>
              <a:t>read-only</a:t>
            </a:r>
            <a:r>
              <a:rPr sz="2200" spc="-15" dirty="0">
                <a:latin typeface="Georgia"/>
                <a:cs typeface="Georgia"/>
              </a:rPr>
              <a:t> </a:t>
            </a:r>
            <a:r>
              <a:rPr sz="2200" spc="-45" dirty="0">
                <a:latin typeface="Georgia"/>
                <a:cs typeface="Georgia"/>
              </a:rPr>
              <a:t>lists.</a:t>
            </a:r>
            <a:endParaRPr sz="2200">
              <a:latin typeface="Georgia"/>
              <a:cs typeface="Georgia"/>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686800" cy="6569075"/>
          </a:xfrm>
        </p:spPr>
        <p:txBody>
          <a:bodyPr>
            <a:normAutofit/>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batRegex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a:t>
            </a:r>
            <a:r>
              <a:rPr lang="en-US" altLang="en-US" dirty="0" err="1">
                <a:solidFill>
                  <a:srgbClr val="0000FF"/>
                </a:solidFill>
                <a:latin typeface="Consolas" panose="020B0609020204030204" pitchFamily="49" charset="0"/>
              </a:rPr>
              <a:t>'Bat</a:t>
            </a:r>
            <a:r>
              <a:rPr lang="en-US" altLang="en-US" dirty="0">
                <a:solidFill>
                  <a:srgbClr val="0000FF"/>
                </a:solidFill>
                <a:latin typeface="Consolas" panose="020B0609020204030204" pitchFamily="49" charset="0"/>
              </a:rPr>
              <a:t>(wo)?man</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mo1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batRegex.search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'The Adventures of Batman'</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(mo1.group</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dirty="0" smtClean="0">
              <a:solidFill>
                <a:srgbClr val="000000"/>
              </a:solidFill>
              <a:latin typeface="Consolas" panose="020B0609020204030204" pitchFamily="49" charset="0"/>
            </a:endParaRPr>
          </a:p>
          <a:p>
            <a:pPr marL="0" lvl="0" indent="0" eaLnBrk="0" fontAlgn="base" hangingPunct="0">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batRegex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a:t>
            </a:r>
            <a:r>
              <a:rPr lang="en-US" altLang="en-US" dirty="0" err="1">
                <a:solidFill>
                  <a:srgbClr val="0000FF"/>
                </a:solidFill>
                <a:latin typeface="Consolas" panose="020B0609020204030204" pitchFamily="49" charset="0"/>
              </a:rPr>
              <a:t>'Bat</a:t>
            </a:r>
            <a:r>
              <a:rPr lang="en-US" altLang="en-US" dirty="0">
                <a:solidFill>
                  <a:srgbClr val="0000FF"/>
                </a:solidFill>
                <a:latin typeface="Consolas" panose="020B0609020204030204" pitchFamily="49" charset="0"/>
              </a:rPr>
              <a:t>(wo)?man'</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mo2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batRegex.search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'The Adventures of </a:t>
            </a:r>
            <a:r>
              <a:rPr lang="en-US" altLang="en-US" dirty="0" err="1">
                <a:solidFill>
                  <a:srgbClr val="0000FF"/>
                </a:solidFill>
                <a:latin typeface="Consolas" panose="020B0609020204030204" pitchFamily="49" charset="0"/>
              </a:rPr>
              <a:t>Batwoman</a:t>
            </a:r>
            <a:r>
              <a:rPr lang="en-US" altLang="en-US" dirty="0">
                <a:solidFill>
                  <a:srgbClr val="0000FF"/>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(mo2.group())</a:t>
            </a:r>
            <a:endParaRPr lang="en-US" altLang="en-US" sz="4800" dirty="0">
              <a:latin typeface="Arial" panose="020B0604020202020204" pitchFamily="34" charset="0"/>
            </a:endParaRPr>
          </a:p>
          <a:p>
            <a:pPr marL="0" lvl="0" indent="0" eaLnBrk="0" fontAlgn="base" hangingPunct="0">
              <a:spcBef>
                <a:spcPct val="0"/>
              </a:spcBef>
              <a:spcAft>
                <a:spcPct val="0"/>
              </a:spcAft>
              <a:buNone/>
            </a:pPr>
            <a:endParaRPr lang="en-US" altLang="en-US" dirty="0" smtClean="0">
              <a:solidFill>
                <a:srgbClr val="000000"/>
              </a:solidFill>
              <a:latin typeface="Consolas" panose="020B0609020204030204" pitchFamily="49" charset="0"/>
            </a:endParaRPr>
          </a:p>
          <a:p>
            <a:pPr marL="0" lvl="0" indent="0" eaLnBrk="0" fontAlgn="base" hangingPunct="0">
              <a:spcBef>
                <a:spcPct val="0"/>
              </a:spcBef>
              <a:spcAft>
                <a:spcPct val="0"/>
              </a:spcAft>
              <a:buNone/>
            </a:pPr>
            <a:endParaRPr lang="en-US" altLang="en-US" sz="4800" dirty="0">
              <a:solidFill>
                <a:srgbClr val="000000"/>
              </a:solidFill>
              <a:latin typeface="Consolas" panose="020B0609020204030204" pitchFamily="49" charset="0"/>
            </a:endParaRPr>
          </a:p>
          <a:p>
            <a:pPr marL="0" lvl="0" indent="0" eaLnBrk="0" fontAlgn="base" hangingPunct="0">
              <a:spcBef>
                <a:spcPct val="0"/>
              </a:spcBef>
              <a:spcAft>
                <a:spcPct val="0"/>
              </a:spcAft>
              <a:buNone/>
            </a:pPr>
            <a:endParaRPr lang="en-US" altLang="en-US" sz="4800" dirty="0">
              <a:latin typeface="Arial" panose="020B0604020202020204" pitchFamily="34" charset="0"/>
            </a:endParaRPr>
          </a:p>
          <a:p>
            <a:pPr marL="0" indent="0">
              <a:buNone/>
            </a:pPr>
            <a:endParaRPr lang="en-IN" dirty="0"/>
          </a:p>
        </p:txBody>
      </p:sp>
      <p:sp>
        <p:nvSpPr>
          <p:cNvPr id="4" name="Date Placeholder 3"/>
          <p:cNvSpPr>
            <a:spLocks noGrp="1"/>
          </p:cNvSpPr>
          <p:nvPr>
            <p:ph type="dt" sz="half" idx="10"/>
          </p:nvPr>
        </p:nvSpPr>
        <p:spPr>
          <a:xfrm>
            <a:off x="76200" y="6203950"/>
            <a:ext cx="2133600" cy="365125"/>
          </a:xfrm>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a:xfrm>
            <a:off x="6172200" y="6203950"/>
            <a:ext cx="2133600" cy="365125"/>
          </a:xfrm>
        </p:spPr>
        <p:txBody>
          <a:bodyPr/>
          <a:lstStyle/>
          <a:p>
            <a:fld id="{B6F15528-21DE-4FAA-801E-634DDDAF4B2B}" type="slidenum">
              <a:rPr lang="en-US" smtClean="0"/>
              <a:pPr/>
              <a:t>290</a:t>
            </a:fld>
            <a:endParaRPr lang="en-US"/>
          </a:p>
        </p:txBody>
      </p:sp>
      <p:sp>
        <p:nvSpPr>
          <p:cNvPr id="6" name="Rectangle 1"/>
          <p:cNvSpPr>
            <a:spLocks noChangeArrowheads="1"/>
          </p:cNvSpPr>
          <p:nvPr/>
        </p:nvSpPr>
        <p:spPr bwMode="auto">
          <a:xfrm>
            <a:off x="-381000" y="-62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466385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Matching Zero or More with the Star</a:t>
            </a:r>
            <a:endParaRPr lang="en-IN" dirty="0"/>
          </a:p>
        </p:txBody>
      </p:sp>
      <p:sp>
        <p:nvSpPr>
          <p:cNvPr id="3" name="Content Placeholder 2"/>
          <p:cNvSpPr>
            <a:spLocks noGrp="1"/>
          </p:cNvSpPr>
          <p:nvPr>
            <p:ph idx="1"/>
          </p:nvPr>
        </p:nvSpPr>
        <p:spPr/>
        <p:txBody>
          <a:bodyPr/>
          <a:lstStyle/>
          <a:p>
            <a:r>
              <a:rPr lang="en-US" dirty="0"/>
              <a:t>The * (called the star or asterisk) means “match zero or more”—the group that precedes the star can occur any number of times in the text</a:t>
            </a:r>
            <a:r>
              <a:rPr lang="en-US" dirty="0" smtClean="0"/>
              <a:t>.</a:t>
            </a:r>
          </a:p>
          <a:p>
            <a:r>
              <a:rPr lang="en-US" dirty="0" smtClean="0"/>
              <a:t>It </a:t>
            </a:r>
            <a:r>
              <a:rPr lang="en-US" dirty="0"/>
              <a:t>can be completely absent or repeated over and over again. Let’s look at the Batman example again.</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291</a:t>
            </a:fld>
            <a:endParaRPr lang="en-US"/>
          </a:p>
        </p:txBody>
      </p:sp>
    </p:spTree>
    <p:extLst>
      <p:ext uri="{BB962C8B-B14F-4D97-AF65-F5344CB8AC3E}">
        <p14:creationId xmlns:p14="http://schemas.microsoft.com/office/powerpoint/2010/main" val="158959838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5897563"/>
          </a:xfrm>
        </p:spPr>
        <p:txBody>
          <a:bodyPr>
            <a:normAutofit/>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batRegex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a:t>
            </a:r>
            <a:r>
              <a:rPr lang="en-US" altLang="en-US" dirty="0" err="1">
                <a:solidFill>
                  <a:srgbClr val="0000FF"/>
                </a:solidFill>
                <a:latin typeface="Consolas" panose="020B0609020204030204" pitchFamily="49" charset="0"/>
              </a:rPr>
              <a:t>'Bat</a:t>
            </a:r>
            <a:r>
              <a:rPr lang="en-US" altLang="en-US" dirty="0">
                <a:solidFill>
                  <a:srgbClr val="0000FF"/>
                </a:solidFill>
                <a:latin typeface="Consolas" panose="020B0609020204030204" pitchFamily="49" charset="0"/>
              </a:rPr>
              <a:t>(wo)*man'</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mo1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batRegex.search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'The Adventures of Batman'</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(mo1.group</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batRegex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a:t>
            </a:r>
            <a:r>
              <a:rPr lang="en-US" altLang="en-US" dirty="0" err="1">
                <a:solidFill>
                  <a:srgbClr val="0000FF"/>
                </a:solidFill>
                <a:latin typeface="Consolas" panose="020B0609020204030204" pitchFamily="49" charset="0"/>
              </a:rPr>
              <a:t>'Bat</a:t>
            </a:r>
            <a:r>
              <a:rPr lang="en-US" altLang="en-US" dirty="0">
                <a:solidFill>
                  <a:srgbClr val="0000FF"/>
                </a:solidFill>
                <a:latin typeface="Consolas" panose="020B0609020204030204" pitchFamily="49" charset="0"/>
              </a:rPr>
              <a:t>(wo)*man'</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mo2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batRegex.search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'The Adventures of </a:t>
            </a:r>
            <a:r>
              <a:rPr lang="en-US" altLang="en-US" dirty="0" err="1">
                <a:solidFill>
                  <a:srgbClr val="0000FF"/>
                </a:solidFill>
                <a:latin typeface="Consolas" panose="020B0609020204030204" pitchFamily="49" charset="0"/>
              </a:rPr>
              <a:t>Batwoman</a:t>
            </a:r>
            <a:r>
              <a:rPr lang="en-US" altLang="en-US" dirty="0">
                <a:solidFill>
                  <a:srgbClr val="0000FF"/>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(mo2.group())</a:t>
            </a:r>
            <a:endParaRPr lang="en-US" altLang="en-US" sz="4800" dirty="0">
              <a:latin typeface="Arial" panose="020B0604020202020204" pitchFamily="34" charset="0"/>
            </a:endParaRPr>
          </a:p>
          <a:p>
            <a:pPr marL="0" lvl="0" indent="0" eaLnBrk="0" fontAlgn="base" hangingPunct="0">
              <a:spcBef>
                <a:spcPct val="0"/>
              </a:spcBef>
              <a:spcAft>
                <a:spcPct val="0"/>
              </a:spcAft>
              <a:buNone/>
            </a:pPr>
            <a:endParaRPr lang="en-US" altLang="en-US" dirty="0" smtClean="0">
              <a:solidFill>
                <a:srgbClr val="000000"/>
              </a:solidFill>
              <a:latin typeface="Consolas" panose="020B0609020204030204" pitchFamily="49" charset="0"/>
            </a:endParaRPr>
          </a:p>
          <a:p>
            <a:pPr marL="0" lvl="0" indent="0" eaLnBrk="0" fontAlgn="base" hangingPunct="0">
              <a:spcBef>
                <a:spcPct val="0"/>
              </a:spcBef>
              <a:spcAft>
                <a:spcPct val="0"/>
              </a:spcAft>
              <a:buNone/>
            </a:pPr>
            <a:endParaRPr lang="en-US" altLang="en-US" sz="4800" dirty="0">
              <a:solidFill>
                <a:srgbClr val="000000"/>
              </a:solidFill>
              <a:latin typeface="Consolas" panose="020B0609020204030204" pitchFamily="49" charset="0"/>
            </a:endParaRPr>
          </a:p>
          <a:p>
            <a:pPr marL="0" lvl="0" indent="0" eaLnBrk="0" fontAlgn="base" hangingPunct="0">
              <a:spcBef>
                <a:spcPct val="0"/>
              </a:spcBef>
              <a:spcAft>
                <a:spcPct val="0"/>
              </a:spcAft>
              <a:buNone/>
            </a:pP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292</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440022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Matching One or More with the </a:t>
            </a:r>
            <a:r>
              <a:rPr lang="en-US" b="1" dirty="0" smtClean="0"/>
              <a:t>Plus</a:t>
            </a:r>
            <a:endParaRPr lang="en-IN" dirty="0"/>
          </a:p>
        </p:txBody>
      </p:sp>
      <p:sp>
        <p:nvSpPr>
          <p:cNvPr id="3" name="Content Placeholder 2"/>
          <p:cNvSpPr>
            <a:spLocks noGrp="1"/>
          </p:cNvSpPr>
          <p:nvPr>
            <p:ph idx="1"/>
          </p:nvPr>
        </p:nvSpPr>
        <p:spPr/>
        <p:txBody>
          <a:bodyPr>
            <a:normAutofit/>
          </a:bodyPr>
          <a:lstStyle/>
          <a:p>
            <a:pPr fontAlgn="base"/>
            <a:r>
              <a:rPr lang="en-US" dirty="0" smtClean="0"/>
              <a:t>While </a:t>
            </a:r>
            <a:r>
              <a:rPr lang="en-US" dirty="0"/>
              <a:t>* means “match zero or more, ” the + (or plus) means </a:t>
            </a:r>
            <a:r>
              <a:rPr lang="en-US" b="1" dirty="0"/>
              <a:t>“match one or more.”</a:t>
            </a:r>
            <a:r>
              <a:rPr lang="en-US" dirty="0"/>
              <a:t> Unlike the star, which does not require its group to appear in the matched string, the group preceding a plus must appear at least once. </a:t>
            </a:r>
            <a:endParaRPr lang="en-US" dirty="0" smtClean="0"/>
          </a:p>
          <a:p>
            <a:pPr fontAlgn="base"/>
            <a:r>
              <a:rPr lang="en-US" dirty="0" smtClean="0"/>
              <a:t>It </a:t>
            </a:r>
            <a:r>
              <a:rPr lang="en-US" dirty="0"/>
              <a:t>is not optional. Enter the following into the interactive shell, and compare it with the star regexes in the previous section:</a:t>
            </a: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293</a:t>
            </a:fld>
            <a:endParaRPr lang="en-US"/>
          </a:p>
        </p:txBody>
      </p:sp>
    </p:spTree>
    <p:extLst>
      <p:ext uri="{BB962C8B-B14F-4D97-AF65-F5344CB8AC3E}">
        <p14:creationId xmlns:p14="http://schemas.microsoft.com/office/powerpoint/2010/main" val="366744106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5973763"/>
          </a:xfrm>
        </p:spPr>
        <p:txBody>
          <a:bodyPr>
            <a:normAutofit/>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batRegex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a:t>
            </a:r>
            <a:r>
              <a:rPr lang="en-US" altLang="en-US" dirty="0" err="1">
                <a:solidFill>
                  <a:srgbClr val="0000FF"/>
                </a:solidFill>
                <a:latin typeface="Consolas" panose="020B0609020204030204" pitchFamily="49" charset="0"/>
              </a:rPr>
              <a:t>'Bat</a:t>
            </a:r>
            <a:r>
              <a:rPr lang="en-US" altLang="en-US" dirty="0">
                <a:solidFill>
                  <a:srgbClr val="0000FF"/>
                </a:solidFill>
                <a:latin typeface="Consolas" panose="020B0609020204030204" pitchFamily="49" charset="0"/>
              </a:rPr>
              <a:t>(wo)+man'</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mo1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batRegex.search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'The Adventures of </a:t>
            </a:r>
            <a:r>
              <a:rPr lang="en-US" altLang="en-US" dirty="0" err="1">
                <a:solidFill>
                  <a:srgbClr val="0000FF"/>
                </a:solidFill>
                <a:latin typeface="Consolas" panose="020B0609020204030204" pitchFamily="49" charset="0"/>
              </a:rPr>
              <a:t>Batwoman</a:t>
            </a:r>
            <a:r>
              <a:rPr lang="en-US" altLang="en-US" dirty="0">
                <a:solidFill>
                  <a:srgbClr val="0000FF"/>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(mo1.group</a:t>
            </a:r>
            <a:r>
              <a:rPr lang="en-US" altLang="en-US" dirty="0" smtClean="0">
                <a:solidFill>
                  <a:srgbClr val="000000"/>
                </a:solidFill>
                <a:latin typeface="Consolas" panose="020B0609020204030204" pitchFamily="49" charset="0"/>
              </a:rPr>
              <a:t>())</a:t>
            </a:r>
          </a:p>
          <a:p>
            <a:pPr marL="0" lvl="0" indent="0" eaLnBrk="0" fontAlgn="base" hangingPunct="0">
              <a:spcBef>
                <a:spcPct val="0"/>
              </a:spcBef>
              <a:spcAft>
                <a:spcPct val="0"/>
              </a:spcAft>
              <a:buNone/>
            </a:pPr>
            <a:endParaRPr lang="en-US" altLang="en-US" sz="48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batRegex</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a:t>
            </a:r>
            <a:r>
              <a:rPr lang="en-US" altLang="en-US" dirty="0" err="1">
                <a:solidFill>
                  <a:srgbClr val="0000FF"/>
                </a:solidFill>
                <a:latin typeface="Consolas" panose="020B0609020204030204" pitchFamily="49" charset="0"/>
              </a:rPr>
              <a:t>'Bat</a:t>
            </a:r>
            <a:r>
              <a:rPr lang="en-US" altLang="en-US" dirty="0">
                <a:solidFill>
                  <a:srgbClr val="0000FF"/>
                </a:solidFill>
                <a:latin typeface="Consolas" panose="020B0609020204030204" pitchFamily="49" charset="0"/>
              </a:rPr>
              <a:t>(wo)+man'</a:t>
            </a:r>
            <a:r>
              <a:rPr lang="en-US" altLang="en-US" dirty="0">
                <a:solidFill>
                  <a:srgbClr val="000000"/>
                </a:solidFill>
                <a:latin typeface="Consolas" panose="020B0609020204030204" pitchFamily="49" charset="0"/>
              </a:rPr>
              <a:t>)</a:t>
            </a:r>
            <a:endParaRPr lang="en-US" altLang="en-US" dirty="0"/>
          </a:p>
          <a:p>
            <a:pPr marL="0" lvl="0" indent="0" eaLnBrk="0" fontAlgn="base" hangingPunct="0">
              <a:spcBef>
                <a:spcPct val="0"/>
              </a:spcBef>
              <a:spcAft>
                <a:spcPct val="0"/>
              </a:spcAft>
              <a:buNone/>
            </a:pPr>
            <a:r>
              <a:rPr lang="en-US" altLang="en-US" dirty="0">
                <a:solidFill>
                  <a:srgbClr val="000000"/>
                </a:solidFill>
                <a:latin typeface="Consolas" panose="020B0609020204030204" pitchFamily="49" charset="0"/>
              </a:rPr>
              <a:t>mo2 </a:t>
            </a:r>
            <a:r>
              <a:rPr lang="en-US" altLang="en-US" b="1" dirty="0">
                <a:solidFill>
                  <a:srgbClr val="006699"/>
                </a:solidFill>
                <a:latin typeface="Consolas" panose="020B0609020204030204" pitchFamily="49" charset="0"/>
              </a:rPr>
              <a:t>=</a:t>
            </a: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batRegex.search</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'The Adventures of </a:t>
            </a:r>
            <a:r>
              <a:rPr lang="en-US" altLang="en-US" dirty="0" err="1">
                <a:solidFill>
                  <a:srgbClr val="0000FF"/>
                </a:solidFill>
                <a:latin typeface="Consolas" panose="020B0609020204030204" pitchFamily="49" charset="0"/>
              </a:rPr>
              <a:t>Batwowowowoman</a:t>
            </a:r>
            <a:r>
              <a:rPr lang="en-US" altLang="en-US" dirty="0">
                <a:solidFill>
                  <a:srgbClr val="0000FF"/>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dirty="0"/>
          </a:p>
          <a:p>
            <a:pPr marL="0" lvl="0" indent="0" eaLnBrk="0" fontAlgn="base" hangingPunct="0">
              <a:spcBef>
                <a:spcPct val="0"/>
              </a:spcBef>
              <a:spcAft>
                <a:spcPct val="0"/>
              </a:spcAft>
              <a:buNone/>
            </a:pP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(mo2.group())</a:t>
            </a:r>
            <a:endParaRPr lang="en-US" altLang="en-US" dirty="0">
              <a:latin typeface="Arial" panose="020B0604020202020204" pitchFamily="34" charset="0"/>
            </a:endParaRPr>
          </a:p>
          <a:p>
            <a:pPr marL="0" lvl="0" indent="0" eaLnBrk="0" fontAlgn="base" hangingPunct="0">
              <a:spcBef>
                <a:spcPct val="0"/>
              </a:spcBef>
              <a:spcAft>
                <a:spcPct val="0"/>
              </a:spcAft>
              <a:buNone/>
            </a:pP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294</a:t>
            </a:fld>
            <a:endParaRPr lang="en-US"/>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42849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Password validation in </a:t>
            </a:r>
            <a:r>
              <a:rPr lang="en-IN" b="1" dirty="0" smtClean="0"/>
              <a:t>Python</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295</a:t>
            </a:fld>
            <a:endParaRPr lang="en-US"/>
          </a:p>
        </p:txBody>
      </p:sp>
      <p:sp>
        <p:nvSpPr>
          <p:cNvPr id="6" name="Rectangle 1"/>
          <p:cNvSpPr>
            <a:spLocks noGrp="1" noChangeArrowheads="1"/>
          </p:cNvSpPr>
          <p:nvPr>
            <p:ph idx="1"/>
          </p:nvPr>
        </p:nvSpPr>
        <p:spPr bwMode="auto">
          <a:xfrm>
            <a:off x="457200" y="3693904"/>
            <a:ext cx="748603"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Font typeface="Arial" pitchFamily="34" charset="0"/>
              <a:buNone/>
            </a:pPr>
            <a:r>
              <a:rPr lang="en-US" altLang="en-US" b="1" dirty="0" err="1" smtClean="0">
                <a:solidFill>
                  <a:srgbClr val="006699"/>
                </a:solidFill>
                <a:latin typeface="Consolas" panose="020B0609020204030204" pitchFamily="49" charset="0"/>
              </a:rPr>
              <a:t>def</a:t>
            </a:r>
            <a:r>
              <a:rPr lang="en-US" altLang="en-US" sz="1800"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password_check</a:t>
            </a:r>
            <a:r>
              <a:rPr lang="en-US" altLang="en-US" dirty="0" smtClean="0">
                <a:solidFill>
                  <a:srgbClr val="000000"/>
                </a:solidFill>
                <a:latin typeface="Consolas" panose="020B0609020204030204" pitchFamily="49" charset="0"/>
              </a:rPr>
              <a:t>(</a:t>
            </a:r>
            <a:r>
              <a:rPr lang="en-US" altLang="en-US" dirty="0" err="1" smtClean="0">
                <a:solidFill>
                  <a:srgbClr val="000000"/>
                </a:solidFill>
                <a:latin typeface="Consolas" panose="020B0609020204030204" pitchFamily="49" charset="0"/>
              </a:rPr>
              <a:t>passwd</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sz="1800" dirty="0" smtClean="0">
                <a:solidFill>
                  <a:srgbClr val="273239"/>
                </a:solidFill>
                <a:latin typeface="Consolas" panose="020B0609020204030204" pitchFamily="49" charset="0"/>
              </a:rPr>
              <a:t> </a:t>
            </a:r>
            <a:endParaRPr lang="en-US" altLang="en-US" sz="4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SpecialSym</a:t>
            </a:r>
            <a:r>
              <a:rPr lang="en-US" altLang="en-US" dirty="0" smtClean="0">
                <a:solidFill>
                  <a:srgbClr val="000000"/>
                </a:solidFill>
                <a:latin typeface="Consolas" panose="020B0609020204030204" pitchFamily="49" charset="0"/>
              </a:rPr>
              <a:t> </a:t>
            </a:r>
            <a:r>
              <a:rPr lang="en-US" altLang="en-US" b="1" dirty="0" smtClean="0">
                <a:solidFill>
                  <a:srgbClr val="006699"/>
                </a:solidFill>
                <a:latin typeface="Consolas" panose="020B0609020204030204" pitchFamily="49" charset="0"/>
              </a:rPr>
              <a:t>=</a:t>
            </a:r>
            <a:r>
              <a:rPr lang="en-US" altLang="en-US" dirty="0" smtClean="0">
                <a:solidFill>
                  <a:srgbClr val="000000"/>
                </a:solidFill>
                <a:latin typeface="Consolas" panose="020B0609020204030204" pitchFamily="49" charset="0"/>
              </a:rPr>
              <a:t>[</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 </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 </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 </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val</a:t>
            </a:r>
            <a:r>
              <a:rPr lang="en-US" altLang="en-US" dirty="0" smtClean="0">
                <a:solidFill>
                  <a:srgbClr val="000000"/>
                </a:solidFill>
                <a:latin typeface="Consolas" panose="020B0609020204030204" pitchFamily="49" charset="0"/>
              </a:rPr>
              <a:t> </a:t>
            </a:r>
            <a:r>
              <a:rPr lang="en-US" altLang="en-US" b="1" dirty="0" smtClean="0">
                <a:solidFill>
                  <a:srgbClr val="006699"/>
                </a:solidFill>
                <a:latin typeface="Consolas" panose="020B0609020204030204" pitchFamily="49" charset="0"/>
              </a:rPr>
              <a:t>=</a:t>
            </a:r>
            <a:r>
              <a:rPr lang="en-US" altLang="en-US" sz="1800" dirty="0" smtClean="0">
                <a:solidFill>
                  <a:srgbClr val="273239"/>
                </a:solidFill>
                <a:latin typeface="Consolas" panose="020B0609020204030204" pitchFamily="49" charset="0"/>
              </a:rPr>
              <a:t> </a:t>
            </a:r>
            <a:r>
              <a:rPr lang="en-US" altLang="en-US" dirty="0" smtClean="0">
                <a:solidFill>
                  <a:srgbClr val="808080"/>
                </a:solidFill>
                <a:latin typeface="Consolas" panose="020B0609020204030204" pitchFamily="49" charset="0"/>
              </a:rPr>
              <a:t>True</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sz="1800" dirty="0" smtClean="0">
                <a:solidFill>
                  <a:srgbClr val="273239"/>
                </a:solidFill>
                <a:latin typeface="Consolas" panose="020B0609020204030204" pitchFamily="49" charset="0"/>
              </a:rPr>
              <a:t> </a:t>
            </a:r>
            <a:endParaRPr lang="en-US" altLang="en-US" sz="4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b="1" dirty="0" smtClean="0">
                <a:solidFill>
                  <a:srgbClr val="006699"/>
                </a:solidFill>
                <a:latin typeface="Consolas" panose="020B0609020204030204" pitchFamily="49" charset="0"/>
              </a:rPr>
              <a:t>if</a:t>
            </a:r>
            <a:r>
              <a:rPr lang="en-US" altLang="en-US" sz="1800" dirty="0" smtClean="0">
                <a:solidFill>
                  <a:srgbClr val="273239"/>
                </a:solidFill>
                <a:latin typeface="Consolas" panose="020B0609020204030204" pitchFamily="49" charset="0"/>
              </a:rPr>
              <a:t> </a:t>
            </a:r>
            <a:r>
              <a:rPr lang="en-US" altLang="en-US" dirty="0" err="1" smtClean="0">
                <a:solidFill>
                  <a:srgbClr val="FF1493"/>
                </a:solidFill>
                <a:latin typeface="Consolas" panose="020B0609020204030204" pitchFamily="49" charset="0"/>
              </a:rPr>
              <a:t>len</a:t>
            </a:r>
            <a:r>
              <a:rPr lang="en-US" altLang="en-US" dirty="0" smtClean="0">
                <a:solidFill>
                  <a:srgbClr val="000000"/>
                </a:solidFill>
                <a:latin typeface="Consolas" panose="020B0609020204030204" pitchFamily="49" charset="0"/>
              </a:rPr>
              <a:t>(</a:t>
            </a:r>
            <a:r>
              <a:rPr lang="en-US" altLang="en-US" dirty="0" err="1" smtClean="0">
                <a:solidFill>
                  <a:srgbClr val="000000"/>
                </a:solidFill>
                <a:latin typeface="Consolas" panose="020B0609020204030204" pitchFamily="49" charset="0"/>
              </a:rPr>
              <a:t>passwd</a:t>
            </a:r>
            <a:r>
              <a:rPr lang="en-US" altLang="en-US" dirty="0" smtClean="0">
                <a:solidFill>
                  <a:srgbClr val="000000"/>
                </a:solidFill>
                <a:latin typeface="Consolas" panose="020B0609020204030204" pitchFamily="49" charset="0"/>
              </a:rPr>
              <a:t>) &lt; </a:t>
            </a:r>
            <a:r>
              <a:rPr lang="en-US" altLang="en-US" dirty="0" smtClean="0">
                <a:solidFill>
                  <a:srgbClr val="009900"/>
                </a:solidFill>
                <a:latin typeface="Consolas" panose="020B0609020204030204" pitchFamily="49" charset="0"/>
              </a:rPr>
              <a:t>6</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dirty="0" smtClean="0">
                <a:solidFill>
                  <a:srgbClr val="FF1493"/>
                </a:solidFill>
                <a:latin typeface="Consolas" panose="020B0609020204030204" pitchFamily="49" charset="0"/>
              </a:rPr>
              <a:t>print</a:t>
            </a:r>
            <a:r>
              <a:rPr lang="en-US" altLang="en-US" dirty="0" smtClean="0">
                <a:solidFill>
                  <a:srgbClr val="000000"/>
                </a:solidFill>
                <a:latin typeface="Consolas" panose="020B0609020204030204" pitchFamily="49" charset="0"/>
              </a:rPr>
              <a:t>(</a:t>
            </a:r>
            <a:r>
              <a:rPr lang="en-US" altLang="en-US" dirty="0" smtClean="0">
                <a:solidFill>
                  <a:srgbClr val="0000FF"/>
                </a:solidFill>
                <a:latin typeface="Consolas" panose="020B0609020204030204" pitchFamily="49" charset="0"/>
              </a:rPr>
              <a:t>'length should be at least 6'</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val</a:t>
            </a:r>
            <a:r>
              <a:rPr lang="en-US" altLang="en-US" dirty="0" smtClean="0">
                <a:solidFill>
                  <a:srgbClr val="000000"/>
                </a:solidFill>
                <a:latin typeface="Consolas" panose="020B0609020204030204" pitchFamily="49" charset="0"/>
              </a:rPr>
              <a:t> </a:t>
            </a:r>
            <a:r>
              <a:rPr lang="en-US" altLang="en-US" b="1" dirty="0" smtClean="0">
                <a:solidFill>
                  <a:srgbClr val="006699"/>
                </a:solidFill>
                <a:latin typeface="Consolas" panose="020B0609020204030204" pitchFamily="49" charset="0"/>
              </a:rPr>
              <a:t>=</a:t>
            </a:r>
            <a:r>
              <a:rPr lang="en-US" altLang="en-US" sz="1800" dirty="0" smtClean="0">
                <a:solidFill>
                  <a:srgbClr val="273239"/>
                </a:solidFill>
                <a:latin typeface="Consolas" panose="020B0609020204030204" pitchFamily="49" charset="0"/>
              </a:rPr>
              <a:t> </a:t>
            </a:r>
            <a:r>
              <a:rPr lang="en-US" altLang="en-US" dirty="0" smtClean="0">
                <a:solidFill>
                  <a:srgbClr val="808080"/>
                </a:solidFill>
                <a:latin typeface="Consolas" panose="020B0609020204030204" pitchFamily="49" charset="0"/>
              </a:rPr>
              <a:t>False</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sz="1800" dirty="0" smtClean="0">
                <a:solidFill>
                  <a:srgbClr val="273239"/>
                </a:solidFill>
                <a:latin typeface="Consolas" panose="020B0609020204030204" pitchFamily="49" charset="0"/>
              </a:rPr>
              <a:t> </a:t>
            </a:r>
            <a:endParaRPr lang="en-US" altLang="en-US" sz="4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b="1" dirty="0" smtClean="0">
                <a:solidFill>
                  <a:srgbClr val="006699"/>
                </a:solidFill>
                <a:latin typeface="Consolas" panose="020B0609020204030204" pitchFamily="49" charset="0"/>
              </a:rPr>
              <a:t>if</a:t>
            </a:r>
            <a:r>
              <a:rPr lang="en-US" altLang="en-US" sz="1800" dirty="0" smtClean="0">
                <a:solidFill>
                  <a:srgbClr val="273239"/>
                </a:solidFill>
                <a:latin typeface="Consolas" panose="020B0609020204030204" pitchFamily="49" charset="0"/>
              </a:rPr>
              <a:t> </a:t>
            </a:r>
            <a:r>
              <a:rPr lang="en-US" altLang="en-US" dirty="0" err="1" smtClean="0">
                <a:solidFill>
                  <a:srgbClr val="FF1493"/>
                </a:solidFill>
                <a:latin typeface="Consolas" panose="020B0609020204030204" pitchFamily="49" charset="0"/>
              </a:rPr>
              <a:t>len</a:t>
            </a:r>
            <a:r>
              <a:rPr lang="en-US" altLang="en-US" dirty="0" smtClean="0">
                <a:solidFill>
                  <a:srgbClr val="000000"/>
                </a:solidFill>
                <a:latin typeface="Consolas" panose="020B0609020204030204" pitchFamily="49" charset="0"/>
              </a:rPr>
              <a:t>(</a:t>
            </a:r>
            <a:r>
              <a:rPr lang="en-US" altLang="en-US" dirty="0" err="1" smtClean="0">
                <a:solidFill>
                  <a:srgbClr val="000000"/>
                </a:solidFill>
                <a:latin typeface="Consolas" panose="020B0609020204030204" pitchFamily="49" charset="0"/>
              </a:rPr>
              <a:t>passwd</a:t>
            </a:r>
            <a:r>
              <a:rPr lang="en-US" altLang="en-US" dirty="0" smtClean="0">
                <a:solidFill>
                  <a:srgbClr val="000000"/>
                </a:solidFill>
                <a:latin typeface="Consolas" panose="020B0609020204030204" pitchFamily="49" charset="0"/>
              </a:rPr>
              <a:t>) &gt; </a:t>
            </a:r>
            <a:r>
              <a:rPr lang="en-US" altLang="en-US" dirty="0" smtClean="0">
                <a:solidFill>
                  <a:srgbClr val="009900"/>
                </a:solidFill>
                <a:latin typeface="Consolas" panose="020B0609020204030204" pitchFamily="49" charset="0"/>
              </a:rPr>
              <a:t>20</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b="1" dirty="0" smtClean="0">
                <a:solidFill>
                  <a:srgbClr val="006699"/>
                </a:solidFill>
                <a:latin typeface="Consolas" panose="020B0609020204030204" pitchFamily="49" charset="0"/>
              </a:rPr>
              <a:t>print</a:t>
            </a:r>
            <a:r>
              <a:rPr lang="en-US" altLang="en-US" dirty="0" smtClean="0">
                <a:solidFill>
                  <a:srgbClr val="000000"/>
                </a:solidFill>
                <a:latin typeface="Consolas" panose="020B0609020204030204" pitchFamily="49" charset="0"/>
              </a:rPr>
              <a:t>(</a:t>
            </a:r>
            <a:r>
              <a:rPr lang="en-US" altLang="en-US" dirty="0" smtClean="0">
                <a:solidFill>
                  <a:srgbClr val="0000FF"/>
                </a:solidFill>
                <a:latin typeface="Consolas" panose="020B0609020204030204" pitchFamily="49" charset="0"/>
              </a:rPr>
              <a:t>'length should be not be greater than 8'</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val</a:t>
            </a:r>
            <a:r>
              <a:rPr lang="en-US" altLang="en-US" dirty="0" smtClean="0">
                <a:solidFill>
                  <a:srgbClr val="000000"/>
                </a:solidFill>
                <a:latin typeface="Consolas" panose="020B0609020204030204" pitchFamily="49" charset="0"/>
              </a:rPr>
              <a:t> </a:t>
            </a:r>
            <a:r>
              <a:rPr lang="en-US" altLang="en-US" b="1" dirty="0" smtClean="0">
                <a:solidFill>
                  <a:srgbClr val="006699"/>
                </a:solidFill>
                <a:latin typeface="Consolas" panose="020B0609020204030204" pitchFamily="49" charset="0"/>
              </a:rPr>
              <a:t>=</a:t>
            </a:r>
            <a:r>
              <a:rPr lang="en-US" altLang="en-US" sz="1800" dirty="0" smtClean="0">
                <a:solidFill>
                  <a:srgbClr val="273239"/>
                </a:solidFill>
                <a:latin typeface="Consolas" panose="020B0609020204030204" pitchFamily="49" charset="0"/>
              </a:rPr>
              <a:t> </a:t>
            </a:r>
            <a:r>
              <a:rPr lang="en-US" altLang="en-US" dirty="0" smtClean="0">
                <a:solidFill>
                  <a:srgbClr val="808080"/>
                </a:solidFill>
                <a:latin typeface="Consolas" panose="020B0609020204030204" pitchFamily="49" charset="0"/>
              </a:rPr>
              <a:t>False</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sz="1800" dirty="0" smtClean="0">
                <a:solidFill>
                  <a:srgbClr val="273239"/>
                </a:solidFill>
                <a:latin typeface="Consolas" panose="020B0609020204030204" pitchFamily="49" charset="0"/>
              </a:rPr>
              <a:t> </a:t>
            </a:r>
            <a:endParaRPr lang="en-US" altLang="en-US" sz="4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b="1" dirty="0" smtClean="0">
                <a:solidFill>
                  <a:srgbClr val="006699"/>
                </a:solidFill>
                <a:latin typeface="Consolas" panose="020B0609020204030204" pitchFamily="49" charset="0"/>
              </a:rPr>
              <a:t>if</a:t>
            </a:r>
            <a:r>
              <a:rPr lang="en-US" altLang="en-US" sz="1800" dirty="0" smtClean="0">
                <a:solidFill>
                  <a:srgbClr val="273239"/>
                </a:solidFill>
                <a:latin typeface="Consolas" panose="020B0609020204030204" pitchFamily="49" charset="0"/>
              </a:rPr>
              <a:t> </a:t>
            </a:r>
            <a:r>
              <a:rPr lang="en-US" altLang="en-US" b="1" dirty="0" smtClean="0">
                <a:solidFill>
                  <a:srgbClr val="006699"/>
                </a:solidFill>
                <a:latin typeface="Consolas" panose="020B0609020204030204" pitchFamily="49" charset="0"/>
              </a:rPr>
              <a:t>not</a:t>
            </a:r>
            <a:r>
              <a:rPr lang="en-US" altLang="en-US" sz="1800" dirty="0" smtClean="0">
                <a:solidFill>
                  <a:srgbClr val="273239"/>
                </a:solidFill>
                <a:latin typeface="Consolas" panose="020B0609020204030204" pitchFamily="49" charset="0"/>
              </a:rPr>
              <a:t> </a:t>
            </a:r>
            <a:r>
              <a:rPr lang="en-US" altLang="en-US" dirty="0" smtClean="0">
                <a:solidFill>
                  <a:srgbClr val="FF1493"/>
                </a:solidFill>
                <a:latin typeface="Consolas" panose="020B0609020204030204" pitchFamily="49" charset="0"/>
              </a:rPr>
              <a:t>any</a:t>
            </a:r>
            <a:r>
              <a:rPr lang="en-US" altLang="en-US" dirty="0" smtClean="0">
                <a:solidFill>
                  <a:srgbClr val="000000"/>
                </a:solidFill>
                <a:latin typeface="Consolas" panose="020B0609020204030204" pitchFamily="49" charset="0"/>
              </a:rPr>
              <a:t>(</a:t>
            </a:r>
            <a:r>
              <a:rPr lang="en-US" altLang="en-US" dirty="0" err="1" smtClean="0">
                <a:solidFill>
                  <a:srgbClr val="000000"/>
                </a:solidFill>
                <a:latin typeface="Consolas" panose="020B0609020204030204" pitchFamily="49" charset="0"/>
              </a:rPr>
              <a:t>char.isdigit</a:t>
            </a:r>
            <a:r>
              <a:rPr lang="en-US" altLang="en-US" dirty="0" smtClean="0">
                <a:solidFill>
                  <a:srgbClr val="000000"/>
                </a:solidFill>
                <a:latin typeface="Consolas" panose="020B0609020204030204" pitchFamily="49" charset="0"/>
              </a:rPr>
              <a:t>() </a:t>
            </a:r>
            <a:r>
              <a:rPr lang="en-US" altLang="en-US" b="1" dirty="0" smtClean="0">
                <a:solidFill>
                  <a:srgbClr val="006699"/>
                </a:solidFill>
                <a:latin typeface="Consolas" panose="020B0609020204030204" pitchFamily="49" charset="0"/>
              </a:rPr>
              <a:t>for</a:t>
            </a:r>
            <a:r>
              <a:rPr lang="en-US" altLang="en-US" sz="1800" dirty="0" smtClean="0">
                <a:solidFill>
                  <a:srgbClr val="273239"/>
                </a:solidFill>
                <a:latin typeface="Consolas" panose="020B0609020204030204" pitchFamily="49" charset="0"/>
              </a:rPr>
              <a:t> </a:t>
            </a:r>
            <a:r>
              <a:rPr lang="en-US" altLang="en-US" dirty="0" smtClean="0">
                <a:solidFill>
                  <a:srgbClr val="000000"/>
                </a:solidFill>
                <a:latin typeface="Consolas" panose="020B0609020204030204" pitchFamily="49" charset="0"/>
              </a:rPr>
              <a:t>char </a:t>
            </a:r>
            <a:r>
              <a:rPr lang="en-US" altLang="en-US" b="1" dirty="0" smtClean="0">
                <a:solidFill>
                  <a:srgbClr val="006699"/>
                </a:solidFill>
                <a:latin typeface="Consolas" panose="020B0609020204030204" pitchFamily="49" charset="0"/>
              </a:rPr>
              <a:t>in</a:t>
            </a:r>
            <a:r>
              <a:rPr lang="en-US" altLang="en-US" sz="1800"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passwd</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b="1" dirty="0" smtClean="0">
                <a:solidFill>
                  <a:srgbClr val="006699"/>
                </a:solidFill>
                <a:latin typeface="Consolas" panose="020B0609020204030204" pitchFamily="49" charset="0"/>
              </a:rPr>
              <a:t>print</a:t>
            </a:r>
            <a:r>
              <a:rPr lang="en-US" altLang="en-US" dirty="0" smtClean="0">
                <a:solidFill>
                  <a:srgbClr val="000000"/>
                </a:solidFill>
                <a:latin typeface="Consolas" panose="020B0609020204030204" pitchFamily="49" charset="0"/>
              </a:rPr>
              <a:t>(</a:t>
            </a:r>
            <a:r>
              <a:rPr lang="en-US" altLang="en-US" dirty="0" smtClean="0">
                <a:solidFill>
                  <a:srgbClr val="0000FF"/>
                </a:solidFill>
                <a:latin typeface="Consolas" panose="020B0609020204030204" pitchFamily="49" charset="0"/>
              </a:rPr>
              <a:t>'Password should have at least one numeral'</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val</a:t>
            </a:r>
            <a:r>
              <a:rPr lang="en-US" altLang="en-US" dirty="0" smtClean="0">
                <a:solidFill>
                  <a:srgbClr val="000000"/>
                </a:solidFill>
                <a:latin typeface="Consolas" panose="020B0609020204030204" pitchFamily="49" charset="0"/>
              </a:rPr>
              <a:t> </a:t>
            </a:r>
            <a:r>
              <a:rPr lang="en-US" altLang="en-US" b="1" dirty="0" smtClean="0">
                <a:solidFill>
                  <a:srgbClr val="006699"/>
                </a:solidFill>
                <a:latin typeface="Consolas" panose="020B0609020204030204" pitchFamily="49" charset="0"/>
              </a:rPr>
              <a:t>=</a:t>
            </a:r>
            <a:r>
              <a:rPr lang="en-US" altLang="en-US" sz="1800" dirty="0" smtClean="0">
                <a:solidFill>
                  <a:srgbClr val="273239"/>
                </a:solidFill>
                <a:latin typeface="Consolas" panose="020B0609020204030204" pitchFamily="49" charset="0"/>
              </a:rPr>
              <a:t> </a:t>
            </a:r>
            <a:r>
              <a:rPr lang="en-US" altLang="en-US" dirty="0" smtClean="0">
                <a:solidFill>
                  <a:srgbClr val="808080"/>
                </a:solidFill>
                <a:latin typeface="Consolas" panose="020B0609020204030204" pitchFamily="49" charset="0"/>
              </a:rPr>
              <a:t>False</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sz="1800" dirty="0" smtClean="0">
                <a:solidFill>
                  <a:srgbClr val="273239"/>
                </a:solidFill>
                <a:latin typeface="Consolas" panose="020B0609020204030204" pitchFamily="49" charset="0"/>
              </a:rPr>
              <a:t> </a:t>
            </a:r>
            <a:endParaRPr lang="en-US" altLang="en-US" sz="4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b="1" dirty="0" smtClean="0">
                <a:solidFill>
                  <a:srgbClr val="006699"/>
                </a:solidFill>
                <a:latin typeface="Consolas" panose="020B0609020204030204" pitchFamily="49" charset="0"/>
              </a:rPr>
              <a:t>if</a:t>
            </a:r>
            <a:r>
              <a:rPr lang="en-US" altLang="en-US" sz="1800" dirty="0" smtClean="0">
                <a:solidFill>
                  <a:srgbClr val="273239"/>
                </a:solidFill>
                <a:latin typeface="Consolas" panose="020B0609020204030204" pitchFamily="49" charset="0"/>
              </a:rPr>
              <a:t> </a:t>
            </a:r>
            <a:r>
              <a:rPr lang="en-US" altLang="en-US" b="1" dirty="0" smtClean="0">
                <a:solidFill>
                  <a:srgbClr val="006699"/>
                </a:solidFill>
                <a:latin typeface="Consolas" panose="020B0609020204030204" pitchFamily="49" charset="0"/>
              </a:rPr>
              <a:t>not</a:t>
            </a:r>
            <a:r>
              <a:rPr lang="en-US" altLang="en-US" sz="1800" dirty="0" smtClean="0">
                <a:solidFill>
                  <a:srgbClr val="273239"/>
                </a:solidFill>
                <a:latin typeface="Consolas" panose="020B0609020204030204" pitchFamily="49" charset="0"/>
              </a:rPr>
              <a:t> </a:t>
            </a:r>
            <a:r>
              <a:rPr lang="en-US" altLang="en-US" dirty="0" smtClean="0">
                <a:solidFill>
                  <a:srgbClr val="FF1493"/>
                </a:solidFill>
                <a:latin typeface="Consolas" panose="020B0609020204030204" pitchFamily="49" charset="0"/>
              </a:rPr>
              <a:t>any</a:t>
            </a:r>
            <a:r>
              <a:rPr lang="en-US" altLang="en-US" dirty="0" smtClean="0">
                <a:solidFill>
                  <a:srgbClr val="000000"/>
                </a:solidFill>
                <a:latin typeface="Consolas" panose="020B0609020204030204" pitchFamily="49" charset="0"/>
              </a:rPr>
              <a:t>(</a:t>
            </a:r>
            <a:r>
              <a:rPr lang="en-US" altLang="en-US" dirty="0" err="1" smtClean="0">
                <a:solidFill>
                  <a:srgbClr val="000000"/>
                </a:solidFill>
                <a:latin typeface="Consolas" panose="020B0609020204030204" pitchFamily="49" charset="0"/>
              </a:rPr>
              <a:t>char.isupper</a:t>
            </a:r>
            <a:r>
              <a:rPr lang="en-US" altLang="en-US" dirty="0" smtClean="0">
                <a:solidFill>
                  <a:srgbClr val="000000"/>
                </a:solidFill>
                <a:latin typeface="Consolas" panose="020B0609020204030204" pitchFamily="49" charset="0"/>
              </a:rPr>
              <a:t>() </a:t>
            </a:r>
            <a:r>
              <a:rPr lang="en-US" altLang="en-US" b="1" dirty="0" smtClean="0">
                <a:solidFill>
                  <a:srgbClr val="006699"/>
                </a:solidFill>
                <a:latin typeface="Consolas" panose="020B0609020204030204" pitchFamily="49" charset="0"/>
              </a:rPr>
              <a:t>for</a:t>
            </a:r>
            <a:r>
              <a:rPr lang="en-US" altLang="en-US" sz="1800" dirty="0" smtClean="0">
                <a:solidFill>
                  <a:srgbClr val="273239"/>
                </a:solidFill>
                <a:latin typeface="Consolas" panose="020B0609020204030204" pitchFamily="49" charset="0"/>
              </a:rPr>
              <a:t> </a:t>
            </a:r>
            <a:r>
              <a:rPr lang="en-US" altLang="en-US" dirty="0" smtClean="0">
                <a:solidFill>
                  <a:srgbClr val="000000"/>
                </a:solidFill>
                <a:latin typeface="Consolas" panose="020B0609020204030204" pitchFamily="49" charset="0"/>
              </a:rPr>
              <a:t>char </a:t>
            </a:r>
            <a:r>
              <a:rPr lang="en-US" altLang="en-US" b="1" dirty="0" smtClean="0">
                <a:solidFill>
                  <a:srgbClr val="006699"/>
                </a:solidFill>
                <a:latin typeface="Consolas" panose="020B0609020204030204" pitchFamily="49" charset="0"/>
              </a:rPr>
              <a:t>in</a:t>
            </a:r>
            <a:r>
              <a:rPr lang="en-US" altLang="en-US" sz="1800"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passwd</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b="1" dirty="0" smtClean="0">
                <a:solidFill>
                  <a:srgbClr val="006699"/>
                </a:solidFill>
                <a:latin typeface="Consolas" panose="020B0609020204030204" pitchFamily="49" charset="0"/>
              </a:rPr>
              <a:t>print</a:t>
            </a:r>
            <a:r>
              <a:rPr lang="en-US" altLang="en-US" dirty="0" smtClean="0">
                <a:solidFill>
                  <a:srgbClr val="000000"/>
                </a:solidFill>
                <a:latin typeface="Consolas" panose="020B0609020204030204" pitchFamily="49" charset="0"/>
              </a:rPr>
              <a:t>(</a:t>
            </a:r>
            <a:r>
              <a:rPr lang="en-US" altLang="en-US" dirty="0" smtClean="0">
                <a:solidFill>
                  <a:srgbClr val="0000FF"/>
                </a:solidFill>
                <a:latin typeface="Consolas" panose="020B0609020204030204" pitchFamily="49" charset="0"/>
              </a:rPr>
              <a:t>'Password should have at least one uppercase letter'</a:t>
            </a:r>
            <a:r>
              <a:rPr lang="en-US" altLang="en-US" dirty="0" smtClean="0">
                <a:solidFill>
                  <a:srgbClr val="000000"/>
                </a:solidFill>
                <a:latin typeface="Consolas" panose="020B0609020204030204" pitchFamily="49" charset="0"/>
              </a:rPr>
              <a:t>)</a:t>
            </a:r>
            <a:endParaRPr lang="en-US" altLang="en-US" sz="1800" dirty="0" smtClean="0"/>
          </a:p>
          <a:p>
            <a:pPr marL="0" indent="0" eaLnBrk="0" fontAlgn="base" hangingPunct="0">
              <a:spcBef>
                <a:spcPct val="0"/>
              </a:spcBef>
              <a:spcAft>
                <a:spcPct val="0"/>
              </a:spcAft>
              <a:buFont typeface="Arial" pitchFamily="34" charset="0"/>
              <a:buNone/>
            </a:pPr>
            <a:r>
              <a:rPr lang="en-US" altLang="en-US" dirty="0" smtClean="0">
                <a:solidFill>
                  <a:srgbClr val="273239"/>
                </a:solidFill>
                <a:latin typeface="Consolas" panose="020B0609020204030204" pitchFamily="49" charset="0"/>
              </a:rPr>
              <a:t>        </a:t>
            </a:r>
            <a:r>
              <a:rPr lang="en-US" altLang="en-US" dirty="0" err="1" smtClean="0">
                <a:solidFill>
                  <a:srgbClr val="000000"/>
                </a:solidFill>
                <a:latin typeface="Consolas" panose="020B0609020204030204" pitchFamily="49" charset="0"/>
              </a:rPr>
              <a:t>val</a:t>
            </a:r>
            <a:r>
              <a:rPr lang="en-US" altLang="en-US" dirty="0" smtClean="0">
                <a:solidFill>
                  <a:srgbClr val="000000"/>
                </a:solidFill>
                <a:latin typeface="Consolas" panose="020B0609020204030204" pitchFamily="49" charset="0"/>
              </a:rPr>
              <a:t> </a:t>
            </a:r>
            <a:r>
              <a:rPr lang="en-US" altLang="en-US" b="1" dirty="0" smtClean="0">
                <a:solidFill>
                  <a:srgbClr val="006699"/>
                </a:solidFill>
                <a:latin typeface="Consolas" panose="020B0609020204030204" pitchFamily="49" charset="0"/>
              </a:rPr>
              <a:t>=</a:t>
            </a:r>
            <a:r>
              <a:rPr lang="en-US" altLang="en-US" sz="1800" dirty="0" smtClean="0">
                <a:solidFill>
                  <a:srgbClr val="273239"/>
                </a:solidFill>
                <a:latin typeface="Consolas" panose="020B0609020204030204" pitchFamily="49" charset="0"/>
              </a:rPr>
              <a:t> </a:t>
            </a:r>
            <a:r>
              <a:rPr lang="en-US" altLang="en-US" dirty="0" smtClean="0">
                <a:solidFill>
                  <a:srgbClr val="808080"/>
                </a:solidFill>
                <a:latin typeface="Consolas" panose="020B0609020204030204" pitchFamily="49" charset="0"/>
              </a:rPr>
              <a:t>False</a:t>
            </a:r>
            <a:endParaRPr lang="en-US" altLang="en-US" sz="1800" dirty="0" smtClean="0"/>
          </a:p>
          <a:p>
            <a:endParaRPr lang="en-IN" dirty="0"/>
          </a:p>
        </p:txBody>
      </p:sp>
    </p:spTree>
    <p:extLst>
      <p:ext uri="{BB962C8B-B14F-4D97-AF65-F5344CB8AC3E}">
        <p14:creationId xmlns:p14="http://schemas.microsoft.com/office/powerpoint/2010/main" val="181011374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not</a:t>
            </a:r>
            <a:r>
              <a:rPr lang="en-US" altLang="en-US" sz="1800"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any</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char.islower</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for</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char </a:t>
            </a:r>
            <a:r>
              <a:rPr lang="en-US" altLang="en-US" b="1" dirty="0">
                <a:solidFill>
                  <a:srgbClr val="006699"/>
                </a:solidFill>
                <a:latin typeface="Consolas" panose="020B0609020204030204" pitchFamily="49" charset="0"/>
              </a:rPr>
              <a:t>in</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'Password should have at least one lowercase letter'</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val</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False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not</a:t>
            </a:r>
            <a:r>
              <a:rPr lang="en-US" altLang="en-US" sz="1800"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any</a:t>
            </a:r>
            <a:r>
              <a:rPr lang="en-US" altLang="en-US" dirty="0">
                <a:solidFill>
                  <a:srgbClr val="000000"/>
                </a:solidFill>
                <a:latin typeface="Consolas" panose="020B0609020204030204" pitchFamily="49" charset="0"/>
              </a:rPr>
              <a:t>(char </a:t>
            </a:r>
            <a:r>
              <a:rPr lang="en-US" altLang="en-US" b="1" dirty="0">
                <a:solidFill>
                  <a:srgbClr val="006699"/>
                </a:solidFill>
                <a:latin typeface="Consolas" panose="020B0609020204030204" pitchFamily="49" charset="0"/>
              </a:rPr>
              <a:t>in</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SpecialSym</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for</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char </a:t>
            </a:r>
            <a:r>
              <a:rPr lang="en-US" altLang="en-US" b="1" dirty="0">
                <a:solidFill>
                  <a:srgbClr val="006699"/>
                </a:solidFill>
                <a:latin typeface="Consolas" panose="020B0609020204030204" pitchFamily="49" charset="0"/>
              </a:rPr>
              <a:t>in</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'Password should have at least one of the symbols $@#'</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val</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False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val</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return</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val</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Main method</a:t>
            </a:r>
            <a:endParaRPr lang="en-US" altLang="en-US" sz="1800" dirty="0"/>
          </a:p>
          <a:p>
            <a:pPr marL="0" lvl="0" indent="0" eaLnBrk="0" fontAlgn="base" hangingPunct="0">
              <a:spcBef>
                <a:spcPct val="0"/>
              </a:spcBef>
              <a:spcAft>
                <a:spcPct val="0"/>
              </a:spcAft>
              <a:buNone/>
            </a:pP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main():</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'Geek12@'</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password_check</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"Password is valid"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else</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"Invalid Password !!"</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Driver Code        </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__name__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'__main__'</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main()</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296</a:t>
            </a:fld>
            <a:endParaRPr lang="en-US"/>
          </a:p>
        </p:txBody>
      </p:sp>
    </p:spTree>
    <p:extLst>
      <p:ext uri="{BB962C8B-B14F-4D97-AF65-F5344CB8AC3E}">
        <p14:creationId xmlns:p14="http://schemas.microsoft.com/office/powerpoint/2010/main" val="7928626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297</a:t>
            </a:fld>
            <a:endParaRPr lang="en-US"/>
          </a:p>
        </p:txBody>
      </p:sp>
      <p:sp>
        <p:nvSpPr>
          <p:cNvPr id="8" name="Rectangle 1"/>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6699"/>
                </a:solidFill>
                <a:effectLst/>
                <a:latin typeface="Consolas" panose="020B0609020204030204" pitchFamily="49" charset="0"/>
              </a:rPr>
              <a:t>if</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not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FF1493"/>
                </a:solidFill>
                <a:effectLst/>
                <a:latin typeface="Consolas" panose="020B0609020204030204" pitchFamily="49" charset="0"/>
              </a:rPr>
              <a:t>any</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char.islower</a:t>
            </a:r>
            <a:r>
              <a:rPr kumimoji="0" lang="en-US" altLang="en-US" sz="1100" b="0" i="0" u="none" strike="noStrike" cap="none" normalizeH="0" baseline="0" dirty="0" smtClean="0">
                <a:ln>
                  <a:noFill/>
                </a:ln>
                <a:solidFill>
                  <a:srgbClr val="000000"/>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for</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char </a:t>
            </a:r>
            <a:r>
              <a:rPr kumimoji="0" lang="en-US" altLang="en-US" sz="1100" b="1" i="0" u="none" strike="noStrike" cap="none" normalizeH="0" baseline="0" dirty="0" smtClean="0">
                <a:ln>
                  <a:noFill/>
                </a:ln>
                <a:solidFill>
                  <a:srgbClr val="006699"/>
                </a:solidFill>
                <a:effectLst/>
                <a:latin typeface="Consolas" panose="020B0609020204030204" pitchFamily="49" charset="0"/>
              </a:rPr>
              <a:t>in</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passwd</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print</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rPr>
              <a:t>'Password should have at least one lowercase letter'</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1100" b="0" i="0" u="none" strike="noStrike" cap="none" normalizeH="0" baseline="0" dirty="0" smtClean="0">
                <a:ln>
                  <a:noFill/>
                </a:ln>
                <a:solidFill>
                  <a:srgbClr val="000000"/>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808080"/>
                </a:solidFill>
                <a:effectLst/>
                <a:latin typeface="Consolas" panose="020B0609020204030204" pitchFamily="49" charset="0"/>
              </a:rPr>
              <a:t>False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if</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not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FF1493"/>
                </a:solidFill>
                <a:effectLst/>
                <a:latin typeface="Consolas" panose="020B0609020204030204" pitchFamily="49" charset="0"/>
              </a:rPr>
              <a:t>any</a:t>
            </a:r>
            <a:r>
              <a:rPr kumimoji="0" lang="en-US" altLang="en-US" sz="1100" b="0" i="0" u="none" strike="noStrike" cap="none" normalizeH="0" baseline="0" dirty="0" smtClean="0">
                <a:ln>
                  <a:noFill/>
                </a:ln>
                <a:solidFill>
                  <a:srgbClr val="000000"/>
                </a:solidFill>
                <a:effectLst/>
                <a:latin typeface="Consolas" panose="020B0609020204030204" pitchFamily="49" charset="0"/>
              </a:rPr>
              <a:t>(char </a:t>
            </a:r>
            <a:r>
              <a:rPr kumimoji="0" lang="en-US" altLang="en-US" sz="1100" b="1" i="0" u="none" strike="noStrike" cap="none" normalizeH="0" baseline="0" dirty="0" smtClean="0">
                <a:ln>
                  <a:noFill/>
                </a:ln>
                <a:solidFill>
                  <a:srgbClr val="006699"/>
                </a:solidFill>
                <a:effectLst/>
                <a:latin typeface="Consolas" panose="020B0609020204030204" pitchFamily="49" charset="0"/>
              </a:rPr>
              <a:t>in</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SpecialSym</a:t>
            </a:r>
            <a:r>
              <a:rPr kumimoji="0" lang="en-US" altLang="en-US" sz="1100" b="0" i="0" u="none" strike="noStrike" cap="none" normalizeH="0" baseline="0" dirty="0" smtClean="0">
                <a:ln>
                  <a:noFill/>
                </a:ln>
                <a:solidFill>
                  <a:srgbClr val="000000"/>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for</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char </a:t>
            </a:r>
            <a:r>
              <a:rPr kumimoji="0" lang="en-US" altLang="en-US" sz="1100" b="1" i="0" u="none" strike="noStrike" cap="none" normalizeH="0" baseline="0" dirty="0" smtClean="0">
                <a:ln>
                  <a:noFill/>
                </a:ln>
                <a:solidFill>
                  <a:srgbClr val="006699"/>
                </a:solidFill>
                <a:effectLst/>
                <a:latin typeface="Consolas" panose="020B0609020204030204" pitchFamily="49" charset="0"/>
              </a:rPr>
              <a:t>in</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passwd</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FF1493"/>
                </a:solidFill>
                <a:effectLst/>
                <a:latin typeface="Consolas" panose="020B0609020204030204" pitchFamily="49" charset="0"/>
              </a:rPr>
              <a:t>print</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rPr>
              <a:t>'Password should have at least one of the symbols $@#'</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1100" b="0" i="0" u="none" strike="noStrike" cap="none" normalizeH="0" baseline="0" dirty="0" smtClean="0">
                <a:ln>
                  <a:noFill/>
                </a:ln>
                <a:solidFill>
                  <a:srgbClr val="000000"/>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808080"/>
                </a:solidFill>
                <a:effectLst/>
                <a:latin typeface="Consolas" panose="020B0609020204030204" pitchFamily="49" charset="0"/>
              </a:rPr>
              <a:t>False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if</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return</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val</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8200"/>
                </a:solidFill>
                <a:effectLst/>
                <a:latin typeface="Consolas" panose="020B0609020204030204" pitchFamily="49" charset="0"/>
              </a:rPr>
              <a:t># Main method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smtClean="0">
                <a:ln>
                  <a:noFill/>
                </a:ln>
                <a:solidFill>
                  <a:srgbClr val="006699"/>
                </a:solidFill>
                <a:effectLst/>
                <a:latin typeface="Consolas" panose="020B0609020204030204" pitchFamily="49" charset="0"/>
              </a:rPr>
              <a:t>def</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main():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passwd</a:t>
            </a:r>
            <a:r>
              <a:rPr kumimoji="0" lang="en-US" altLang="en-US" sz="1100" b="0" i="0" u="none" strike="noStrike" cap="none" normalizeH="0" baseline="0" dirty="0" smtClean="0">
                <a:ln>
                  <a:noFill/>
                </a:ln>
                <a:solidFill>
                  <a:srgbClr val="000000"/>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rPr>
              <a:t>'Geek12@'</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if</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password_check</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passwd</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FF1493"/>
                </a:solidFill>
                <a:effectLst/>
                <a:latin typeface="Consolas" panose="020B0609020204030204" pitchFamily="49" charset="0"/>
              </a:rPr>
              <a:t>print</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rPr>
              <a:t>"Password is valid"</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else</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FF1493"/>
                </a:solidFill>
                <a:effectLst/>
                <a:latin typeface="Consolas" panose="020B0609020204030204" pitchFamily="49" charset="0"/>
              </a:rPr>
              <a:t>print</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rPr>
              <a:t>"Invalid Password !!"</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8200"/>
                </a:solidFill>
                <a:effectLst/>
                <a:latin typeface="Consolas" panose="020B0609020204030204" pitchFamily="49" charset="0"/>
              </a:rPr>
              <a:t># Driver Code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6699"/>
                </a:solidFill>
                <a:effectLst/>
                <a:latin typeface="Consolas" panose="020B0609020204030204" pitchFamily="49" charset="0"/>
              </a:rPr>
              <a:t>if</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__name__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rPr>
              <a:t>'__main__'</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main()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66678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55000" lnSpcReduction="20000"/>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not</a:t>
            </a:r>
            <a:r>
              <a:rPr lang="en-US" altLang="en-US" sz="1800"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any</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char.islower</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for</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char </a:t>
            </a:r>
            <a:r>
              <a:rPr lang="en-US" altLang="en-US" b="1" dirty="0">
                <a:solidFill>
                  <a:srgbClr val="006699"/>
                </a:solidFill>
                <a:latin typeface="Consolas" panose="020B0609020204030204" pitchFamily="49" charset="0"/>
              </a:rPr>
              <a:t>in</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'Password should have at least one lowercase letter'</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val</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False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not</a:t>
            </a:r>
            <a:r>
              <a:rPr lang="en-US" altLang="en-US" sz="1800"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any</a:t>
            </a:r>
            <a:r>
              <a:rPr lang="en-US" altLang="en-US" dirty="0">
                <a:solidFill>
                  <a:srgbClr val="000000"/>
                </a:solidFill>
                <a:latin typeface="Consolas" panose="020B0609020204030204" pitchFamily="49" charset="0"/>
              </a:rPr>
              <a:t>(char </a:t>
            </a:r>
            <a:r>
              <a:rPr lang="en-US" altLang="en-US" b="1" dirty="0">
                <a:solidFill>
                  <a:srgbClr val="006699"/>
                </a:solidFill>
                <a:latin typeface="Consolas" panose="020B0609020204030204" pitchFamily="49" charset="0"/>
              </a:rPr>
              <a:t>in</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SpecialSym</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for</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char </a:t>
            </a:r>
            <a:r>
              <a:rPr lang="en-US" altLang="en-US" b="1" dirty="0">
                <a:solidFill>
                  <a:srgbClr val="006699"/>
                </a:solidFill>
                <a:latin typeface="Consolas" panose="020B0609020204030204" pitchFamily="49" charset="0"/>
              </a:rPr>
              <a:t>in</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'Password should have at least one of the symbols $@#'</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val</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False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val</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return</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val</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Main method</a:t>
            </a:r>
            <a:endParaRPr lang="en-US" altLang="en-US" sz="1800" dirty="0"/>
          </a:p>
          <a:p>
            <a:pPr marL="0" lvl="0" indent="0" eaLnBrk="0" fontAlgn="base" hangingPunct="0">
              <a:spcBef>
                <a:spcPct val="0"/>
              </a:spcBef>
              <a:spcAft>
                <a:spcPct val="0"/>
              </a:spcAft>
              <a:buNone/>
            </a:pP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main():</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'Geek12@'</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password_check</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"Password is valid"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else</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"Invalid Password !!"</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Driver Code        </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__name__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'__main__'</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main()</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298</a:t>
            </a:fld>
            <a:endParaRPr lang="en-US"/>
          </a:p>
        </p:txBody>
      </p:sp>
    </p:spTree>
    <p:extLst>
      <p:ext uri="{BB962C8B-B14F-4D97-AF65-F5344CB8AC3E}">
        <p14:creationId xmlns:p14="http://schemas.microsoft.com/office/powerpoint/2010/main" val="244936233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2 </a:t>
            </a:r>
            <a:endParaRPr lang="en-IN" dirty="0"/>
          </a:p>
        </p:txBody>
      </p:sp>
      <p:sp>
        <p:nvSpPr>
          <p:cNvPr id="3" name="Content Placeholder 2"/>
          <p:cNvSpPr>
            <a:spLocks noGrp="1"/>
          </p:cNvSpPr>
          <p:nvPr>
            <p:ph idx="1"/>
          </p:nvPr>
        </p:nvSpPr>
        <p:spPr/>
        <p:txBody>
          <a:bodyPr>
            <a:normAutofit fontScale="47500" lnSpcReduction="20000"/>
          </a:bodyPr>
          <a:lstStyle/>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importing re library</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main():</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'Geek12@'</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reg</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"^(?=.*[a-z])(?=.*[A-Z])(?=.*\d)(?=.*[@$!%*#?&amp;])[A-</a:t>
            </a:r>
            <a:r>
              <a:rPr lang="en-US" altLang="en-US" dirty="0" err="1">
                <a:solidFill>
                  <a:srgbClr val="0000FF"/>
                </a:solidFill>
                <a:latin typeface="Consolas" panose="020B0609020204030204" pitchFamily="49" charset="0"/>
              </a:rPr>
              <a:t>Za</a:t>
            </a:r>
            <a:r>
              <a:rPr lang="en-US" altLang="en-US" dirty="0">
                <a:solidFill>
                  <a:srgbClr val="0000FF"/>
                </a:solidFill>
                <a:latin typeface="Consolas" panose="020B0609020204030204" pitchFamily="49" charset="0"/>
              </a:rPr>
              <a:t>-z\d@$!#%*?&amp;]{6,20}$"</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compiling regex</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pat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reg</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searching regex                 </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mat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re.search</a:t>
            </a:r>
            <a:r>
              <a:rPr lang="en-US" altLang="en-US" dirty="0">
                <a:solidFill>
                  <a:srgbClr val="000000"/>
                </a:solidFill>
                <a:latin typeface="Consolas" panose="020B0609020204030204" pitchFamily="49" charset="0"/>
              </a:rPr>
              <a:t>(pat, </a:t>
            </a:r>
            <a:r>
              <a:rPr lang="en-US" altLang="en-US" dirty="0" err="1">
                <a:solidFill>
                  <a:srgbClr val="000000"/>
                </a:solidFill>
                <a:latin typeface="Consolas" panose="020B0609020204030204" pitchFamily="49" charset="0"/>
              </a:rPr>
              <a:t>passwd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validating conditions</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mat: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"Password is valid."</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else</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FF1493"/>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"Password invalid !!"</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Driver Code     </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__name__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'__main__'</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main()</a:t>
            </a:r>
            <a:endParaRPr lang="en-US" altLang="en-US" sz="4800" dirty="0">
              <a:latin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299</a:t>
            </a:fld>
            <a:endParaRPr lang="en-US"/>
          </a:p>
        </p:txBody>
      </p:sp>
    </p:spTree>
    <p:extLst>
      <p:ext uri="{BB962C8B-B14F-4D97-AF65-F5344CB8AC3E}">
        <p14:creationId xmlns:p14="http://schemas.microsoft.com/office/powerpoint/2010/main" val="91736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587" y="1397254"/>
            <a:ext cx="8838565" cy="4116704"/>
          </a:xfrm>
          <a:prstGeom prst="rect">
            <a:avLst/>
          </a:prstGeom>
        </p:spPr>
        <p:txBody>
          <a:bodyPr vert="horz" wrap="square" lIns="0" tIns="12065" rIns="0" bIns="0" rtlCol="0">
            <a:spAutoFit/>
          </a:bodyPr>
          <a:lstStyle/>
          <a:p>
            <a:pPr marL="355600" marR="6985" indent="-342900" algn="just">
              <a:lnSpc>
                <a:spcPct val="100000"/>
              </a:lnSpc>
              <a:spcBef>
                <a:spcPts val="95"/>
              </a:spcBef>
              <a:buFont typeface="Arial"/>
              <a:buChar char="•"/>
              <a:tabLst>
                <a:tab pos="355600" algn="l"/>
              </a:tabLst>
            </a:pPr>
            <a:r>
              <a:rPr sz="2200" spc="-45" dirty="0">
                <a:latin typeface="Georgia"/>
                <a:cs typeface="Georgia"/>
              </a:rPr>
              <a:t>Python </a:t>
            </a:r>
            <a:r>
              <a:rPr sz="2200" spc="-20" dirty="0">
                <a:latin typeface="Georgia"/>
                <a:cs typeface="Georgia"/>
              </a:rPr>
              <a:t>is </a:t>
            </a:r>
            <a:r>
              <a:rPr sz="2200" spc="-40" dirty="0">
                <a:latin typeface="Georgia"/>
                <a:cs typeface="Georgia"/>
              </a:rPr>
              <a:t>a </a:t>
            </a:r>
            <a:r>
              <a:rPr sz="2200" spc="-35" dirty="0">
                <a:latin typeface="Georgia"/>
                <a:cs typeface="Georgia"/>
              </a:rPr>
              <a:t>general-purpose interpreted, </a:t>
            </a:r>
            <a:r>
              <a:rPr sz="2200" spc="-40" dirty="0">
                <a:latin typeface="Georgia"/>
                <a:cs typeface="Georgia"/>
              </a:rPr>
              <a:t>interactive, </a:t>
            </a:r>
            <a:r>
              <a:rPr sz="2200" spc="-35" dirty="0">
                <a:latin typeface="Georgia"/>
                <a:cs typeface="Georgia"/>
              </a:rPr>
              <a:t>object-oriented,  </a:t>
            </a:r>
            <a:r>
              <a:rPr sz="2200" spc="-60" dirty="0">
                <a:latin typeface="Georgia"/>
                <a:cs typeface="Georgia"/>
              </a:rPr>
              <a:t>and </a:t>
            </a:r>
            <a:r>
              <a:rPr sz="2200" spc="-45" dirty="0">
                <a:latin typeface="Georgia"/>
                <a:cs typeface="Georgia"/>
              </a:rPr>
              <a:t>high-level </a:t>
            </a:r>
            <a:r>
              <a:rPr sz="2200" spc="-55" dirty="0">
                <a:latin typeface="Georgia"/>
                <a:cs typeface="Georgia"/>
              </a:rPr>
              <a:t>programming</a:t>
            </a:r>
            <a:r>
              <a:rPr sz="2200" spc="25" dirty="0">
                <a:latin typeface="Georgia"/>
                <a:cs typeface="Georgia"/>
              </a:rPr>
              <a:t> </a:t>
            </a:r>
            <a:r>
              <a:rPr sz="2200" spc="-55" dirty="0">
                <a:latin typeface="Georgia"/>
                <a:cs typeface="Georgia"/>
              </a:rPr>
              <a:t>language.</a:t>
            </a:r>
            <a:endParaRPr sz="2200">
              <a:latin typeface="Georgia"/>
              <a:cs typeface="Georgia"/>
            </a:endParaRPr>
          </a:p>
          <a:p>
            <a:pPr>
              <a:lnSpc>
                <a:spcPct val="100000"/>
              </a:lnSpc>
              <a:spcBef>
                <a:spcPts val="20"/>
              </a:spcBef>
              <a:buFont typeface="Arial"/>
              <a:buChar char="•"/>
            </a:pPr>
            <a:endParaRPr sz="3200">
              <a:latin typeface="Times New Roman"/>
              <a:cs typeface="Times New Roman"/>
            </a:endParaRPr>
          </a:p>
          <a:p>
            <a:pPr marL="355600" indent="-342900">
              <a:lnSpc>
                <a:spcPct val="100000"/>
              </a:lnSpc>
              <a:buFont typeface="Arial"/>
              <a:buChar char="•"/>
              <a:tabLst>
                <a:tab pos="354965" algn="l"/>
                <a:tab pos="355600" algn="l"/>
              </a:tabLst>
            </a:pPr>
            <a:r>
              <a:rPr sz="2200" spc="-85" dirty="0">
                <a:latin typeface="Georgia"/>
                <a:cs typeface="Georgia"/>
              </a:rPr>
              <a:t>It </a:t>
            </a:r>
            <a:r>
              <a:rPr sz="2200" spc="-5" dirty="0">
                <a:latin typeface="Georgia"/>
                <a:cs typeface="Georgia"/>
              </a:rPr>
              <a:t>was </a:t>
            </a:r>
            <a:r>
              <a:rPr sz="2200" spc="-25" dirty="0">
                <a:latin typeface="Georgia"/>
                <a:cs typeface="Georgia"/>
              </a:rPr>
              <a:t>created by </a:t>
            </a:r>
            <a:r>
              <a:rPr sz="2200" spc="-85" dirty="0">
                <a:latin typeface="Georgia"/>
                <a:cs typeface="Georgia"/>
              </a:rPr>
              <a:t>Guido </a:t>
            </a:r>
            <a:r>
              <a:rPr sz="2200" spc="-55" dirty="0">
                <a:latin typeface="Georgia"/>
                <a:cs typeface="Georgia"/>
              </a:rPr>
              <a:t>van </a:t>
            </a:r>
            <a:r>
              <a:rPr sz="2200" spc="-70" dirty="0">
                <a:latin typeface="Georgia"/>
                <a:cs typeface="Georgia"/>
              </a:rPr>
              <a:t>Rossum </a:t>
            </a:r>
            <a:r>
              <a:rPr sz="2200" spc="-40" dirty="0">
                <a:latin typeface="Georgia"/>
                <a:cs typeface="Georgia"/>
              </a:rPr>
              <a:t>during </a:t>
            </a:r>
            <a:r>
              <a:rPr sz="2200" spc="15" dirty="0">
                <a:latin typeface="Georgia"/>
                <a:cs typeface="Georgia"/>
              </a:rPr>
              <a:t>1985-</a:t>
            </a:r>
            <a:r>
              <a:rPr sz="2200" spc="60" dirty="0">
                <a:latin typeface="Georgia"/>
                <a:cs typeface="Georgia"/>
              </a:rPr>
              <a:t> </a:t>
            </a:r>
            <a:r>
              <a:rPr sz="2200" spc="-20" dirty="0">
                <a:latin typeface="Georgia"/>
                <a:cs typeface="Georgia"/>
              </a:rPr>
              <a:t>1990.</a:t>
            </a:r>
            <a:endParaRPr sz="2200">
              <a:latin typeface="Georgia"/>
              <a:cs typeface="Georgia"/>
            </a:endParaRPr>
          </a:p>
          <a:p>
            <a:pPr>
              <a:lnSpc>
                <a:spcPct val="100000"/>
              </a:lnSpc>
              <a:spcBef>
                <a:spcPts val="15"/>
              </a:spcBef>
              <a:buFont typeface="Arial"/>
              <a:buChar char="•"/>
            </a:pPr>
            <a:endParaRPr sz="3200">
              <a:latin typeface="Times New Roman"/>
              <a:cs typeface="Times New Roman"/>
            </a:endParaRPr>
          </a:p>
          <a:p>
            <a:pPr marL="355600" marR="8255" indent="-342900" algn="just">
              <a:lnSpc>
                <a:spcPct val="100000"/>
              </a:lnSpc>
              <a:buFont typeface="Arial"/>
              <a:buChar char="•"/>
              <a:tabLst>
                <a:tab pos="355600" algn="l"/>
              </a:tabLst>
            </a:pPr>
            <a:r>
              <a:rPr sz="2200" spc="-65" dirty="0">
                <a:latin typeface="Georgia"/>
                <a:cs typeface="Georgia"/>
              </a:rPr>
              <a:t>Like Perl, </a:t>
            </a:r>
            <a:r>
              <a:rPr sz="2200" spc="-45" dirty="0">
                <a:latin typeface="Georgia"/>
                <a:cs typeface="Georgia"/>
              </a:rPr>
              <a:t>Python </a:t>
            </a:r>
            <a:r>
              <a:rPr sz="2200" spc="-25" dirty="0">
                <a:latin typeface="Georgia"/>
                <a:cs typeface="Georgia"/>
              </a:rPr>
              <a:t>source code is </a:t>
            </a:r>
            <a:r>
              <a:rPr sz="2200" spc="-30" dirty="0">
                <a:latin typeface="Georgia"/>
                <a:cs typeface="Georgia"/>
              </a:rPr>
              <a:t>also </a:t>
            </a:r>
            <a:r>
              <a:rPr sz="2200" spc="-40" dirty="0">
                <a:latin typeface="Georgia"/>
                <a:cs typeface="Georgia"/>
              </a:rPr>
              <a:t>available </a:t>
            </a:r>
            <a:r>
              <a:rPr sz="2200" spc="-35" dirty="0">
                <a:latin typeface="Georgia"/>
                <a:cs typeface="Georgia"/>
              </a:rPr>
              <a:t>under </a:t>
            </a:r>
            <a:r>
              <a:rPr sz="2200" spc="-25" dirty="0">
                <a:latin typeface="Georgia"/>
                <a:cs typeface="Georgia"/>
              </a:rPr>
              <a:t>the </a:t>
            </a:r>
            <a:r>
              <a:rPr sz="2200" spc="-229" dirty="0">
                <a:latin typeface="Georgia"/>
                <a:cs typeface="Georgia"/>
              </a:rPr>
              <a:t>GNU </a:t>
            </a:r>
            <a:r>
              <a:rPr sz="2200" spc="-60" dirty="0">
                <a:latin typeface="Georgia"/>
                <a:cs typeface="Georgia"/>
              </a:rPr>
              <a:t>General  </a:t>
            </a:r>
            <a:r>
              <a:rPr sz="2200" spc="-50" dirty="0">
                <a:latin typeface="Georgia"/>
                <a:cs typeface="Georgia"/>
              </a:rPr>
              <a:t>Public </a:t>
            </a:r>
            <a:r>
              <a:rPr sz="2200" spc="-45" dirty="0">
                <a:latin typeface="Georgia"/>
                <a:cs typeface="Georgia"/>
              </a:rPr>
              <a:t>License</a:t>
            </a:r>
            <a:r>
              <a:rPr sz="2200" spc="-20" dirty="0">
                <a:latin typeface="Georgia"/>
                <a:cs typeface="Georgia"/>
              </a:rPr>
              <a:t> </a:t>
            </a:r>
            <a:r>
              <a:rPr sz="2200" spc="-105" dirty="0">
                <a:latin typeface="Georgia"/>
                <a:cs typeface="Georgia"/>
              </a:rPr>
              <a:t>(GPL).</a:t>
            </a:r>
            <a:endParaRPr sz="2200">
              <a:latin typeface="Georgia"/>
              <a:cs typeface="Georgia"/>
            </a:endParaRPr>
          </a:p>
          <a:p>
            <a:pPr>
              <a:lnSpc>
                <a:spcPct val="100000"/>
              </a:lnSpc>
              <a:spcBef>
                <a:spcPts val="15"/>
              </a:spcBef>
              <a:buFont typeface="Arial"/>
              <a:buChar char="•"/>
            </a:pPr>
            <a:endParaRPr sz="3200">
              <a:latin typeface="Times New Roman"/>
              <a:cs typeface="Times New Roman"/>
            </a:endParaRPr>
          </a:p>
          <a:p>
            <a:pPr marL="355600" marR="5080" indent="-342900" algn="just">
              <a:lnSpc>
                <a:spcPct val="100000"/>
              </a:lnSpc>
              <a:spcBef>
                <a:spcPts val="5"/>
              </a:spcBef>
              <a:buFont typeface="Arial"/>
              <a:buChar char="•"/>
              <a:tabLst>
                <a:tab pos="416559" algn="l"/>
              </a:tabLst>
            </a:pPr>
            <a:r>
              <a:rPr sz="2200" spc="-85" dirty="0">
                <a:latin typeface="Georgia"/>
                <a:cs typeface="Georgia"/>
              </a:rPr>
              <a:t>It </a:t>
            </a:r>
            <a:r>
              <a:rPr sz="2200" spc="-15" dirty="0">
                <a:latin typeface="Georgia"/>
                <a:cs typeface="Georgia"/>
              </a:rPr>
              <a:t>uses </a:t>
            </a:r>
            <a:r>
              <a:rPr sz="2200" spc="-65" dirty="0">
                <a:latin typeface="Georgia"/>
                <a:cs typeface="Georgia"/>
              </a:rPr>
              <a:t>English </a:t>
            </a:r>
            <a:r>
              <a:rPr sz="2200" spc="-15" dirty="0">
                <a:latin typeface="Georgia"/>
                <a:cs typeface="Georgia"/>
              </a:rPr>
              <a:t>keywords </a:t>
            </a:r>
            <a:r>
              <a:rPr sz="2200" spc="-30" dirty="0">
                <a:latin typeface="Georgia"/>
                <a:cs typeface="Georgia"/>
              </a:rPr>
              <a:t>frequently </a:t>
            </a:r>
            <a:r>
              <a:rPr sz="2200" spc="-10" dirty="0">
                <a:latin typeface="Georgia"/>
                <a:cs typeface="Georgia"/>
              </a:rPr>
              <a:t>where </a:t>
            </a:r>
            <a:r>
              <a:rPr sz="2200" spc="-20" dirty="0">
                <a:latin typeface="Georgia"/>
                <a:cs typeface="Georgia"/>
              </a:rPr>
              <a:t>as other </a:t>
            </a:r>
            <a:r>
              <a:rPr sz="2200" spc="-40" dirty="0">
                <a:latin typeface="Georgia"/>
                <a:cs typeface="Georgia"/>
              </a:rPr>
              <a:t>languages </a:t>
            </a:r>
            <a:r>
              <a:rPr sz="2200" spc="-20" dirty="0">
                <a:latin typeface="Georgia"/>
                <a:cs typeface="Georgia"/>
              </a:rPr>
              <a:t>use  </a:t>
            </a:r>
            <a:r>
              <a:rPr sz="2200" spc="-55" dirty="0">
                <a:latin typeface="Georgia"/>
                <a:cs typeface="Georgia"/>
              </a:rPr>
              <a:t>punctuation, </a:t>
            </a:r>
            <a:r>
              <a:rPr sz="2200" spc="-60" dirty="0">
                <a:latin typeface="Georgia"/>
                <a:cs typeface="Georgia"/>
              </a:rPr>
              <a:t>and </a:t>
            </a:r>
            <a:r>
              <a:rPr sz="2200" spc="-30" dirty="0">
                <a:latin typeface="Georgia"/>
                <a:cs typeface="Georgia"/>
              </a:rPr>
              <a:t>it </a:t>
            </a:r>
            <a:r>
              <a:rPr sz="2200" spc="-40" dirty="0">
                <a:latin typeface="Georgia"/>
                <a:cs typeface="Georgia"/>
              </a:rPr>
              <a:t>has </a:t>
            </a:r>
            <a:r>
              <a:rPr sz="2200" spc="-5" dirty="0">
                <a:latin typeface="Georgia"/>
                <a:cs typeface="Georgia"/>
              </a:rPr>
              <a:t>fewer </a:t>
            </a:r>
            <a:r>
              <a:rPr sz="2200" spc="-30" dirty="0">
                <a:latin typeface="Georgia"/>
                <a:cs typeface="Georgia"/>
              </a:rPr>
              <a:t>syntactical constructions </a:t>
            </a:r>
            <a:r>
              <a:rPr sz="2200" spc="-50" dirty="0">
                <a:latin typeface="Georgia"/>
                <a:cs typeface="Georgia"/>
              </a:rPr>
              <a:t>than </a:t>
            </a:r>
            <a:r>
              <a:rPr sz="2200" spc="-20" dirty="0">
                <a:latin typeface="Georgia"/>
                <a:cs typeface="Georgia"/>
              </a:rPr>
              <a:t>other  </a:t>
            </a:r>
            <a:r>
              <a:rPr sz="2200" spc="-50" dirty="0">
                <a:latin typeface="Georgia"/>
                <a:cs typeface="Georgia"/>
              </a:rPr>
              <a:t>languages.</a:t>
            </a:r>
            <a:endParaRPr sz="2200">
              <a:latin typeface="Georgia"/>
              <a:cs typeface="Georgia"/>
            </a:endParaRPr>
          </a:p>
        </p:txBody>
      </p:sp>
      <p:sp>
        <p:nvSpPr>
          <p:cNvPr id="3" name="object 3"/>
          <p:cNvSpPr/>
          <p:nvPr/>
        </p:nvSpPr>
        <p:spPr>
          <a:xfrm>
            <a:off x="0" y="800100"/>
            <a:ext cx="880872" cy="1234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lang="en-US" dirty="0">
              <a:latin typeface="Arial"/>
              <a:cs typeface="Arial"/>
            </a:endParaRPr>
          </a:p>
        </p:txBody>
      </p:sp>
      <p:sp>
        <p:nvSpPr>
          <p:cNvPr id="8" name="object 8"/>
          <p:cNvSpPr txBox="1">
            <a:spLocks noGrp="1"/>
          </p:cNvSpPr>
          <p:nvPr>
            <p:ph type="title"/>
          </p:nvPr>
        </p:nvSpPr>
        <p:spPr>
          <a:xfrm>
            <a:off x="151587" y="406349"/>
            <a:ext cx="28752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60" dirty="0">
                <a:solidFill>
                  <a:srgbClr val="000000"/>
                </a:solidFill>
                <a:latin typeface="Georgia"/>
                <a:cs typeface="Georgia"/>
              </a:rPr>
              <a:t>Introduction</a:t>
            </a:r>
            <a:endParaRPr sz="2400">
              <a:latin typeface="Georgia"/>
              <a:cs typeface="Georgia"/>
            </a:endParaRPr>
          </a:p>
        </p:txBody>
      </p:sp>
      <p:sp>
        <p:nvSpPr>
          <p:cNvPr id="9" name="Date Placeholder 8"/>
          <p:cNvSpPr>
            <a:spLocks noGrp="1"/>
          </p:cNvSpPr>
          <p:nvPr>
            <p:ph type="dt" sz="half" idx="10"/>
          </p:nvPr>
        </p:nvSpPr>
        <p:spPr/>
        <p:txBody>
          <a:bodyPr/>
          <a:lstStyle/>
          <a:p>
            <a:fld id="{2D9BAD5C-9743-44FB-AD9B-F451D4A636BA}"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203835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0" dirty="0">
                <a:solidFill>
                  <a:srgbClr val="000000"/>
                </a:solidFill>
                <a:latin typeface="Georgia"/>
                <a:cs typeface="Georgia"/>
              </a:rPr>
              <a:t> </a:t>
            </a:r>
            <a:r>
              <a:rPr sz="2400" b="1" spc="-145" dirty="0">
                <a:solidFill>
                  <a:srgbClr val="000000"/>
                </a:solidFill>
                <a:latin typeface="Georgia"/>
                <a:cs typeface="Georgia"/>
              </a:rPr>
              <a:t>Tuples</a:t>
            </a:r>
            <a:endParaRPr sz="2400">
              <a:latin typeface="Georgia"/>
              <a:cs typeface="Georgia"/>
            </a:endParaRPr>
          </a:p>
        </p:txBody>
      </p:sp>
      <p:sp>
        <p:nvSpPr>
          <p:cNvPr id="10" name="Date Placeholder 9"/>
          <p:cNvSpPr>
            <a:spLocks noGrp="1"/>
          </p:cNvSpPr>
          <p:nvPr>
            <p:ph type="dt" sz="half" idx="10"/>
          </p:nvPr>
        </p:nvSpPr>
        <p:spPr/>
        <p:txBody>
          <a:bodyPr/>
          <a:lstStyle/>
          <a:p>
            <a:fld id="{52B78A56-E4DC-441A-9889-EE58D0651104}" type="datetime1">
              <a:rPr lang="en-US" smtClean="0"/>
              <a:pPr/>
              <a:t>6/28/2022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30</a:t>
            </a:fld>
            <a:endParaRPr lang="en-US"/>
          </a:p>
        </p:txBody>
      </p:sp>
      <p:sp>
        <p:nvSpPr>
          <p:cNvPr id="4" name="object 4"/>
          <p:cNvSpPr txBox="1"/>
          <p:nvPr/>
        </p:nvSpPr>
        <p:spPr>
          <a:xfrm>
            <a:off x="383540" y="1329588"/>
            <a:ext cx="4717415" cy="1132840"/>
          </a:xfrm>
          <a:prstGeom prst="rect">
            <a:avLst/>
          </a:prstGeom>
        </p:spPr>
        <p:txBody>
          <a:bodyPr vert="horz" wrap="square" lIns="0" tIns="46355" rIns="0" bIns="0" rtlCol="0">
            <a:spAutoFit/>
          </a:bodyPr>
          <a:lstStyle/>
          <a:p>
            <a:pPr marL="12700">
              <a:lnSpc>
                <a:spcPct val="100000"/>
              </a:lnSpc>
              <a:spcBef>
                <a:spcPts val="365"/>
              </a:spcBef>
            </a:pPr>
            <a:r>
              <a:rPr sz="2200" spc="-85" dirty="0">
                <a:latin typeface="Georgia"/>
                <a:cs typeface="Georgia"/>
              </a:rPr>
              <a:t>For </a:t>
            </a:r>
            <a:r>
              <a:rPr sz="2200" spc="-70" dirty="0">
                <a:latin typeface="Georgia"/>
                <a:cs typeface="Georgia"/>
              </a:rPr>
              <a:t>Example</a:t>
            </a:r>
            <a:r>
              <a:rPr sz="2200" dirty="0">
                <a:latin typeface="Georgia"/>
                <a:cs typeface="Georgia"/>
              </a:rPr>
              <a:t> </a:t>
            </a:r>
            <a:r>
              <a:rPr sz="2200" spc="-320" dirty="0">
                <a:latin typeface="Georgia"/>
                <a:cs typeface="Georgia"/>
              </a:rPr>
              <a:t>–</a:t>
            </a:r>
            <a:endParaRPr sz="2200">
              <a:latin typeface="Georgia"/>
              <a:cs typeface="Georgia"/>
            </a:endParaRPr>
          </a:p>
          <a:p>
            <a:pPr marL="12700">
              <a:lnSpc>
                <a:spcPct val="100000"/>
              </a:lnSpc>
              <a:spcBef>
                <a:spcPts val="260"/>
              </a:spcBef>
            </a:pPr>
            <a:r>
              <a:rPr sz="2200" spc="-30" dirty="0">
                <a:latin typeface="Georgia"/>
                <a:cs typeface="Georgia"/>
              </a:rPr>
              <a:t>tuple </a:t>
            </a:r>
            <a:r>
              <a:rPr sz="2200" spc="-200" dirty="0">
                <a:latin typeface="Georgia"/>
                <a:cs typeface="Georgia"/>
              </a:rPr>
              <a:t>= </a:t>
            </a:r>
            <a:r>
              <a:rPr sz="2200" spc="10" dirty="0">
                <a:latin typeface="Georgia"/>
                <a:cs typeface="Georgia"/>
              </a:rPr>
              <a:t>( </a:t>
            </a:r>
            <a:r>
              <a:rPr sz="2200" spc="-35" dirty="0">
                <a:latin typeface="Georgia"/>
                <a:cs typeface="Georgia"/>
              </a:rPr>
              <a:t>'abcd', </a:t>
            </a:r>
            <a:r>
              <a:rPr sz="2200" spc="-10" dirty="0">
                <a:latin typeface="Georgia"/>
                <a:cs typeface="Georgia"/>
              </a:rPr>
              <a:t>786 </a:t>
            </a:r>
            <a:r>
              <a:rPr sz="2200" spc="-145" dirty="0">
                <a:latin typeface="Georgia"/>
                <a:cs typeface="Georgia"/>
              </a:rPr>
              <a:t>, </a:t>
            </a:r>
            <a:r>
              <a:rPr sz="2200" spc="-65" dirty="0">
                <a:latin typeface="Georgia"/>
                <a:cs typeface="Georgia"/>
              </a:rPr>
              <a:t>2.23, </a:t>
            </a:r>
            <a:r>
              <a:rPr sz="2200" spc="-50" dirty="0">
                <a:latin typeface="Georgia"/>
                <a:cs typeface="Georgia"/>
              </a:rPr>
              <a:t>'john', 70.2</a:t>
            </a:r>
            <a:r>
              <a:rPr sz="2200" spc="300" dirty="0">
                <a:latin typeface="Georgia"/>
                <a:cs typeface="Georgia"/>
              </a:rPr>
              <a:t> </a:t>
            </a:r>
            <a:r>
              <a:rPr sz="2200" spc="10" dirty="0">
                <a:latin typeface="Georgia"/>
                <a:cs typeface="Georgia"/>
              </a:rPr>
              <a:t>)</a:t>
            </a:r>
            <a:endParaRPr sz="2200">
              <a:latin typeface="Georgia"/>
              <a:cs typeface="Georgia"/>
            </a:endParaRPr>
          </a:p>
          <a:p>
            <a:pPr marL="12700">
              <a:lnSpc>
                <a:spcPct val="100000"/>
              </a:lnSpc>
              <a:spcBef>
                <a:spcPts val="270"/>
              </a:spcBef>
            </a:pPr>
            <a:r>
              <a:rPr sz="2200" spc="-35" dirty="0">
                <a:latin typeface="Georgia"/>
                <a:cs typeface="Georgia"/>
              </a:rPr>
              <a:t>tinytuple </a:t>
            </a:r>
            <a:r>
              <a:rPr sz="2200" spc="-200" dirty="0">
                <a:latin typeface="Georgia"/>
                <a:cs typeface="Georgia"/>
              </a:rPr>
              <a:t>= </a:t>
            </a:r>
            <a:r>
              <a:rPr sz="2200" spc="20" dirty="0">
                <a:latin typeface="Georgia"/>
                <a:cs typeface="Georgia"/>
              </a:rPr>
              <a:t>(123,</a:t>
            </a:r>
            <a:r>
              <a:rPr sz="2200" spc="-220" dirty="0">
                <a:latin typeface="Georgia"/>
                <a:cs typeface="Georgia"/>
              </a:rPr>
              <a:t> </a:t>
            </a:r>
            <a:r>
              <a:rPr sz="2200" spc="-30" dirty="0">
                <a:latin typeface="Georgia"/>
                <a:cs typeface="Georgia"/>
              </a:rPr>
              <a:t>'john')</a:t>
            </a:r>
            <a:endParaRPr sz="2200">
              <a:latin typeface="Georgia"/>
              <a:cs typeface="Georgia"/>
            </a:endParaRPr>
          </a:p>
        </p:txBody>
      </p:sp>
      <p:sp>
        <p:nvSpPr>
          <p:cNvPr id="5" name="object 5"/>
          <p:cNvSpPr txBox="1"/>
          <p:nvPr/>
        </p:nvSpPr>
        <p:spPr>
          <a:xfrm>
            <a:off x="383540" y="2805201"/>
            <a:ext cx="2092325" cy="1501140"/>
          </a:xfrm>
          <a:prstGeom prst="rect">
            <a:avLst/>
          </a:prstGeom>
        </p:spPr>
        <p:txBody>
          <a:bodyPr vert="horz" wrap="square" lIns="0" tIns="12700" rIns="0" bIns="0" rtlCol="0">
            <a:spAutoFit/>
          </a:bodyPr>
          <a:lstStyle/>
          <a:p>
            <a:pPr marL="12700" marR="5080">
              <a:lnSpc>
                <a:spcPct val="110000"/>
              </a:lnSpc>
              <a:spcBef>
                <a:spcPts val="100"/>
              </a:spcBef>
            </a:pPr>
            <a:r>
              <a:rPr sz="2200" spc="-35" dirty="0">
                <a:latin typeface="Georgia"/>
                <a:cs typeface="Georgia"/>
              </a:rPr>
              <a:t>print </a:t>
            </a:r>
            <a:r>
              <a:rPr sz="2200" spc="-15" dirty="0">
                <a:latin typeface="Georgia"/>
                <a:cs typeface="Georgia"/>
              </a:rPr>
              <a:t>(tuple)  </a:t>
            </a:r>
            <a:r>
              <a:rPr sz="2200" spc="-35" dirty="0">
                <a:latin typeface="Georgia"/>
                <a:cs typeface="Georgia"/>
              </a:rPr>
              <a:t>print </a:t>
            </a:r>
            <a:r>
              <a:rPr sz="2200" spc="-40" dirty="0">
                <a:latin typeface="Georgia"/>
                <a:cs typeface="Georgia"/>
              </a:rPr>
              <a:t>(tuple[0])  </a:t>
            </a:r>
            <a:r>
              <a:rPr sz="2200" spc="-35" dirty="0">
                <a:latin typeface="Georgia"/>
                <a:cs typeface="Georgia"/>
              </a:rPr>
              <a:t>print</a:t>
            </a:r>
            <a:r>
              <a:rPr sz="2200" spc="-90" dirty="0">
                <a:latin typeface="Georgia"/>
                <a:cs typeface="Georgia"/>
              </a:rPr>
              <a:t> </a:t>
            </a:r>
            <a:r>
              <a:rPr sz="2200" spc="-10" dirty="0">
                <a:latin typeface="Georgia"/>
                <a:cs typeface="Georgia"/>
              </a:rPr>
              <a:t>(tuple[1:3])  </a:t>
            </a:r>
            <a:r>
              <a:rPr sz="2200" spc="-35" dirty="0">
                <a:latin typeface="Georgia"/>
                <a:cs typeface="Georgia"/>
              </a:rPr>
              <a:t>print</a:t>
            </a:r>
            <a:r>
              <a:rPr sz="2200" spc="-55" dirty="0">
                <a:latin typeface="Georgia"/>
                <a:cs typeface="Georgia"/>
              </a:rPr>
              <a:t> </a:t>
            </a:r>
            <a:r>
              <a:rPr sz="2200" spc="-35" dirty="0">
                <a:latin typeface="Georgia"/>
                <a:cs typeface="Georgia"/>
              </a:rPr>
              <a:t>(tuple[2:])</a:t>
            </a:r>
            <a:endParaRPr sz="2200">
              <a:latin typeface="Georgia"/>
              <a:cs typeface="Georgia"/>
            </a:endParaRPr>
          </a:p>
        </p:txBody>
      </p:sp>
      <p:sp>
        <p:nvSpPr>
          <p:cNvPr id="6" name="object 6"/>
          <p:cNvSpPr txBox="1"/>
          <p:nvPr/>
        </p:nvSpPr>
        <p:spPr>
          <a:xfrm>
            <a:off x="2557017" y="2805201"/>
            <a:ext cx="5457190" cy="1501140"/>
          </a:xfrm>
          <a:prstGeom prst="rect">
            <a:avLst/>
          </a:prstGeom>
        </p:spPr>
        <p:txBody>
          <a:bodyPr vert="horz" wrap="square" lIns="0" tIns="46355" rIns="0" bIns="0" rtlCol="0">
            <a:spAutoFit/>
          </a:bodyPr>
          <a:lstStyle/>
          <a:p>
            <a:pPr marL="12700">
              <a:lnSpc>
                <a:spcPct val="100000"/>
              </a:lnSpc>
              <a:spcBef>
                <a:spcPts val="365"/>
              </a:spcBef>
            </a:pPr>
            <a:r>
              <a:rPr sz="2200" spc="-60" dirty="0">
                <a:latin typeface="Georgia"/>
                <a:cs typeface="Georgia"/>
              </a:rPr>
              <a:t># </a:t>
            </a:r>
            <a:r>
              <a:rPr sz="2200" spc="-40" dirty="0">
                <a:latin typeface="Georgia"/>
                <a:cs typeface="Georgia"/>
              </a:rPr>
              <a:t>Prints </a:t>
            </a:r>
            <a:r>
              <a:rPr sz="2200" spc="-35" dirty="0">
                <a:latin typeface="Georgia"/>
                <a:cs typeface="Georgia"/>
              </a:rPr>
              <a:t>complete</a:t>
            </a:r>
            <a:r>
              <a:rPr sz="2200" spc="15" dirty="0">
                <a:latin typeface="Georgia"/>
                <a:cs typeface="Georgia"/>
              </a:rPr>
              <a:t> </a:t>
            </a:r>
            <a:r>
              <a:rPr sz="2200" spc="-25" dirty="0">
                <a:latin typeface="Georgia"/>
                <a:cs typeface="Georgia"/>
              </a:rPr>
              <a:t>list</a:t>
            </a:r>
            <a:endParaRPr sz="2200">
              <a:latin typeface="Georgia"/>
              <a:cs typeface="Georgia"/>
            </a:endParaRPr>
          </a:p>
          <a:p>
            <a:pPr marL="177165">
              <a:lnSpc>
                <a:spcPct val="100000"/>
              </a:lnSpc>
              <a:spcBef>
                <a:spcPts val="260"/>
              </a:spcBef>
            </a:pPr>
            <a:r>
              <a:rPr sz="2200" spc="-60" dirty="0">
                <a:latin typeface="Georgia"/>
                <a:cs typeface="Georgia"/>
              </a:rPr>
              <a:t># </a:t>
            </a:r>
            <a:r>
              <a:rPr sz="2200" spc="-40" dirty="0">
                <a:latin typeface="Georgia"/>
                <a:cs typeface="Georgia"/>
              </a:rPr>
              <a:t>Prints </a:t>
            </a:r>
            <a:r>
              <a:rPr sz="2200" spc="-25" dirty="0">
                <a:latin typeface="Georgia"/>
                <a:cs typeface="Georgia"/>
              </a:rPr>
              <a:t>first </a:t>
            </a:r>
            <a:r>
              <a:rPr sz="2200" spc="-35" dirty="0">
                <a:latin typeface="Georgia"/>
                <a:cs typeface="Georgia"/>
              </a:rPr>
              <a:t>element </a:t>
            </a:r>
            <a:r>
              <a:rPr sz="2200" spc="-40" dirty="0">
                <a:latin typeface="Georgia"/>
                <a:cs typeface="Georgia"/>
              </a:rPr>
              <a:t>of </a:t>
            </a:r>
            <a:r>
              <a:rPr sz="2200" spc="-30" dirty="0">
                <a:latin typeface="Georgia"/>
                <a:cs typeface="Georgia"/>
              </a:rPr>
              <a:t>the</a:t>
            </a:r>
            <a:r>
              <a:rPr sz="2200" spc="5" dirty="0">
                <a:latin typeface="Georgia"/>
                <a:cs typeface="Georgia"/>
              </a:rPr>
              <a:t> </a:t>
            </a:r>
            <a:r>
              <a:rPr sz="2200" spc="-25" dirty="0">
                <a:latin typeface="Georgia"/>
                <a:cs typeface="Georgia"/>
              </a:rPr>
              <a:t>list</a:t>
            </a:r>
            <a:endParaRPr sz="2200">
              <a:latin typeface="Georgia"/>
              <a:cs typeface="Georgia"/>
            </a:endParaRPr>
          </a:p>
          <a:p>
            <a:pPr marL="241300" algn="ctr">
              <a:lnSpc>
                <a:spcPct val="100000"/>
              </a:lnSpc>
              <a:spcBef>
                <a:spcPts val="270"/>
              </a:spcBef>
            </a:pPr>
            <a:r>
              <a:rPr sz="2200" spc="-55" dirty="0">
                <a:latin typeface="Georgia"/>
                <a:cs typeface="Georgia"/>
              </a:rPr>
              <a:t># </a:t>
            </a:r>
            <a:r>
              <a:rPr sz="2200" spc="-40" dirty="0">
                <a:latin typeface="Georgia"/>
                <a:cs typeface="Georgia"/>
              </a:rPr>
              <a:t>Prints </a:t>
            </a:r>
            <a:r>
              <a:rPr sz="2200" spc="-30" dirty="0">
                <a:latin typeface="Georgia"/>
                <a:cs typeface="Georgia"/>
              </a:rPr>
              <a:t>elements starting </a:t>
            </a:r>
            <a:r>
              <a:rPr sz="2200" spc="-55" dirty="0">
                <a:latin typeface="Georgia"/>
                <a:cs typeface="Georgia"/>
              </a:rPr>
              <a:t>from </a:t>
            </a:r>
            <a:r>
              <a:rPr sz="2200" spc="-50" dirty="0">
                <a:latin typeface="Georgia"/>
                <a:cs typeface="Georgia"/>
              </a:rPr>
              <a:t>2nd </a:t>
            </a:r>
            <a:r>
              <a:rPr sz="2200" spc="-35" dirty="0">
                <a:latin typeface="Georgia"/>
                <a:cs typeface="Georgia"/>
              </a:rPr>
              <a:t>till</a:t>
            </a:r>
            <a:r>
              <a:rPr sz="2200" spc="30" dirty="0">
                <a:latin typeface="Georgia"/>
                <a:cs typeface="Georgia"/>
              </a:rPr>
              <a:t> </a:t>
            </a:r>
            <a:r>
              <a:rPr sz="2200" spc="-40" dirty="0">
                <a:latin typeface="Georgia"/>
                <a:cs typeface="Georgia"/>
              </a:rPr>
              <a:t>3rd</a:t>
            </a:r>
            <a:endParaRPr sz="2200">
              <a:latin typeface="Georgia"/>
              <a:cs typeface="Georgia"/>
            </a:endParaRPr>
          </a:p>
          <a:p>
            <a:pPr marL="189230">
              <a:lnSpc>
                <a:spcPct val="100000"/>
              </a:lnSpc>
              <a:spcBef>
                <a:spcPts val="260"/>
              </a:spcBef>
            </a:pPr>
            <a:r>
              <a:rPr sz="2200" spc="-60" dirty="0">
                <a:latin typeface="Georgia"/>
                <a:cs typeface="Georgia"/>
              </a:rPr>
              <a:t># </a:t>
            </a:r>
            <a:r>
              <a:rPr sz="2200" spc="-40" dirty="0">
                <a:latin typeface="Georgia"/>
                <a:cs typeface="Georgia"/>
              </a:rPr>
              <a:t>Prints </a:t>
            </a:r>
            <a:r>
              <a:rPr sz="2200" spc="-30" dirty="0">
                <a:latin typeface="Georgia"/>
                <a:cs typeface="Georgia"/>
              </a:rPr>
              <a:t>elements starting </a:t>
            </a:r>
            <a:r>
              <a:rPr sz="2200" spc="-55" dirty="0">
                <a:latin typeface="Georgia"/>
                <a:cs typeface="Georgia"/>
              </a:rPr>
              <a:t>from </a:t>
            </a:r>
            <a:r>
              <a:rPr sz="2200" spc="-30" dirty="0">
                <a:latin typeface="Georgia"/>
                <a:cs typeface="Georgia"/>
              </a:rPr>
              <a:t>3rd</a:t>
            </a:r>
            <a:r>
              <a:rPr sz="2200" spc="25" dirty="0">
                <a:latin typeface="Georgia"/>
                <a:cs typeface="Georgia"/>
              </a:rPr>
              <a:t> </a:t>
            </a:r>
            <a:r>
              <a:rPr sz="2200" spc="-35" dirty="0">
                <a:latin typeface="Georgia"/>
                <a:cs typeface="Georgia"/>
              </a:rPr>
              <a:t>element</a:t>
            </a:r>
            <a:endParaRPr sz="2200">
              <a:latin typeface="Georgia"/>
              <a:cs typeface="Georgia"/>
            </a:endParaRPr>
          </a:p>
        </p:txBody>
      </p:sp>
      <p:sp>
        <p:nvSpPr>
          <p:cNvPr id="7" name="object 7"/>
          <p:cNvSpPr txBox="1"/>
          <p:nvPr/>
        </p:nvSpPr>
        <p:spPr>
          <a:xfrm>
            <a:off x="383540" y="4280687"/>
            <a:ext cx="6104255" cy="763270"/>
          </a:xfrm>
          <a:prstGeom prst="rect">
            <a:avLst/>
          </a:prstGeom>
        </p:spPr>
        <p:txBody>
          <a:bodyPr vert="horz" wrap="square" lIns="0" tIns="46355" rIns="0" bIns="0" rtlCol="0">
            <a:spAutoFit/>
          </a:bodyPr>
          <a:lstStyle/>
          <a:p>
            <a:pPr marL="12700">
              <a:lnSpc>
                <a:spcPct val="100000"/>
              </a:lnSpc>
              <a:spcBef>
                <a:spcPts val="365"/>
              </a:spcBef>
              <a:tabLst>
                <a:tab pos="2552065" algn="l"/>
              </a:tabLst>
            </a:pPr>
            <a:r>
              <a:rPr sz="2200" spc="-35" dirty="0">
                <a:latin typeface="Georgia"/>
                <a:cs typeface="Georgia"/>
              </a:rPr>
              <a:t>print </a:t>
            </a:r>
            <a:r>
              <a:rPr sz="2200" spc="-30" dirty="0">
                <a:latin typeface="Georgia"/>
                <a:cs typeface="Georgia"/>
              </a:rPr>
              <a:t>(tinytuple</a:t>
            </a:r>
            <a:r>
              <a:rPr sz="2200" dirty="0">
                <a:latin typeface="Georgia"/>
                <a:cs typeface="Georgia"/>
              </a:rPr>
              <a:t> </a:t>
            </a:r>
            <a:r>
              <a:rPr sz="2200" spc="-105" dirty="0">
                <a:latin typeface="Georgia"/>
                <a:cs typeface="Georgia"/>
              </a:rPr>
              <a:t>*</a:t>
            </a:r>
            <a:r>
              <a:rPr sz="2200" spc="-35" dirty="0">
                <a:latin typeface="Georgia"/>
                <a:cs typeface="Georgia"/>
              </a:rPr>
              <a:t> </a:t>
            </a:r>
            <a:r>
              <a:rPr sz="2200" spc="-5" dirty="0">
                <a:latin typeface="Georgia"/>
                <a:cs typeface="Georgia"/>
              </a:rPr>
              <a:t>2)	</a:t>
            </a:r>
            <a:r>
              <a:rPr sz="2200" spc="-60" dirty="0">
                <a:latin typeface="Georgia"/>
                <a:cs typeface="Georgia"/>
              </a:rPr>
              <a:t># </a:t>
            </a:r>
            <a:r>
              <a:rPr sz="2200" spc="-40" dirty="0">
                <a:latin typeface="Georgia"/>
                <a:cs typeface="Georgia"/>
              </a:rPr>
              <a:t>Prints </a:t>
            </a:r>
            <a:r>
              <a:rPr sz="2200" spc="-25" dirty="0">
                <a:latin typeface="Georgia"/>
                <a:cs typeface="Georgia"/>
              </a:rPr>
              <a:t>list </a:t>
            </a:r>
            <a:r>
              <a:rPr sz="2200" spc="5" dirty="0">
                <a:latin typeface="Georgia"/>
                <a:cs typeface="Georgia"/>
              </a:rPr>
              <a:t>two</a:t>
            </a:r>
            <a:r>
              <a:rPr sz="2200" spc="-30" dirty="0">
                <a:latin typeface="Georgia"/>
                <a:cs typeface="Georgia"/>
              </a:rPr>
              <a:t> </a:t>
            </a:r>
            <a:r>
              <a:rPr sz="2200" spc="-40" dirty="0">
                <a:latin typeface="Georgia"/>
                <a:cs typeface="Georgia"/>
              </a:rPr>
              <a:t>times</a:t>
            </a:r>
            <a:endParaRPr sz="2200">
              <a:latin typeface="Georgia"/>
              <a:cs typeface="Georgia"/>
            </a:endParaRPr>
          </a:p>
          <a:p>
            <a:pPr marL="12700">
              <a:lnSpc>
                <a:spcPct val="100000"/>
              </a:lnSpc>
              <a:spcBef>
                <a:spcPts val="260"/>
              </a:spcBef>
            </a:pPr>
            <a:r>
              <a:rPr sz="2200" spc="-35" dirty="0">
                <a:latin typeface="Georgia"/>
                <a:cs typeface="Georgia"/>
              </a:rPr>
              <a:t>print </a:t>
            </a:r>
            <a:r>
              <a:rPr sz="2200" spc="-20" dirty="0">
                <a:latin typeface="Georgia"/>
                <a:cs typeface="Georgia"/>
              </a:rPr>
              <a:t>(tuple </a:t>
            </a:r>
            <a:r>
              <a:rPr sz="2200" spc="-200" dirty="0">
                <a:latin typeface="Georgia"/>
                <a:cs typeface="Georgia"/>
              </a:rPr>
              <a:t>+ </a:t>
            </a:r>
            <a:r>
              <a:rPr sz="2200" spc="-30" dirty="0">
                <a:latin typeface="Georgia"/>
                <a:cs typeface="Georgia"/>
              </a:rPr>
              <a:t>tinytuple) </a:t>
            </a:r>
            <a:r>
              <a:rPr sz="2200" spc="-60" dirty="0">
                <a:latin typeface="Georgia"/>
                <a:cs typeface="Georgia"/>
              </a:rPr>
              <a:t># </a:t>
            </a:r>
            <a:r>
              <a:rPr sz="2200" spc="-40" dirty="0">
                <a:latin typeface="Georgia"/>
                <a:cs typeface="Georgia"/>
              </a:rPr>
              <a:t>Prints concatenated</a:t>
            </a:r>
            <a:r>
              <a:rPr sz="2200" spc="-110" dirty="0">
                <a:latin typeface="Georgia"/>
                <a:cs typeface="Georgia"/>
              </a:rPr>
              <a:t> </a:t>
            </a:r>
            <a:r>
              <a:rPr sz="2200" spc="-25" dirty="0">
                <a:latin typeface="Georgia"/>
                <a:cs typeface="Georgia"/>
              </a:rPr>
              <a:t>lists</a:t>
            </a:r>
            <a:endParaRPr sz="2200">
              <a:latin typeface="Georgia"/>
              <a:cs typeface="Georgia"/>
            </a:endParaRPr>
          </a:p>
        </p:txBody>
      </p:sp>
      <p:sp>
        <p:nvSpPr>
          <p:cNvPr id="8" name="object 8"/>
          <p:cNvSpPr txBox="1"/>
          <p:nvPr/>
        </p:nvSpPr>
        <p:spPr>
          <a:xfrm>
            <a:off x="383540" y="5387441"/>
            <a:ext cx="2060575" cy="763270"/>
          </a:xfrm>
          <a:prstGeom prst="rect">
            <a:avLst/>
          </a:prstGeom>
        </p:spPr>
        <p:txBody>
          <a:bodyPr vert="horz" wrap="square" lIns="0" tIns="46355" rIns="0" bIns="0" rtlCol="0">
            <a:spAutoFit/>
          </a:bodyPr>
          <a:lstStyle/>
          <a:p>
            <a:pPr marL="12700">
              <a:lnSpc>
                <a:spcPct val="100000"/>
              </a:lnSpc>
              <a:spcBef>
                <a:spcPts val="365"/>
              </a:spcBef>
            </a:pPr>
            <a:r>
              <a:rPr sz="2200" spc="-40" dirty="0">
                <a:latin typeface="Georgia"/>
                <a:cs typeface="Georgia"/>
              </a:rPr>
              <a:t>#tuple[2] </a:t>
            </a:r>
            <a:r>
              <a:rPr sz="2200" spc="-200" dirty="0">
                <a:latin typeface="Georgia"/>
                <a:cs typeface="Georgia"/>
              </a:rPr>
              <a:t>=</a:t>
            </a:r>
            <a:r>
              <a:rPr sz="2200" spc="-90" dirty="0">
                <a:latin typeface="Georgia"/>
                <a:cs typeface="Georgia"/>
              </a:rPr>
              <a:t> </a:t>
            </a:r>
            <a:r>
              <a:rPr sz="2200" spc="-40" dirty="0">
                <a:latin typeface="Georgia"/>
                <a:cs typeface="Georgia"/>
              </a:rPr>
              <a:t>1000</a:t>
            </a:r>
            <a:endParaRPr sz="2200">
              <a:latin typeface="Georgia"/>
              <a:cs typeface="Georgia"/>
            </a:endParaRPr>
          </a:p>
          <a:p>
            <a:pPr marL="12700">
              <a:lnSpc>
                <a:spcPct val="100000"/>
              </a:lnSpc>
              <a:spcBef>
                <a:spcPts val="260"/>
              </a:spcBef>
            </a:pPr>
            <a:r>
              <a:rPr sz="2200" spc="-40" dirty="0">
                <a:latin typeface="Georgia"/>
                <a:cs typeface="Georgia"/>
              </a:rPr>
              <a:t>#list[2] </a:t>
            </a:r>
            <a:r>
              <a:rPr sz="2200" spc="-200" dirty="0">
                <a:latin typeface="Georgia"/>
                <a:cs typeface="Georgia"/>
              </a:rPr>
              <a:t>=</a:t>
            </a:r>
            <a:r>
              <a:rPr sz="2200" spc="-50" dirty="0">
                <a:latin typeface="Georgia"/>
                <a:cs typeface="Georgia"/>
              </a:rPr>
              <a:t> </a:t>
            </a:r>
            <a:r>
              <a:rPr sz="2200" spc="-40" dirty="0">
                <a:latin typeface="Georgia"/>
                <a:cs typeface="Georgia"/>
              </a:rPr>
              <a:t>1000</a:t>
            </a:r>
            <a:endParaRPr sz="2200">
              <a:latin typeface="Georgia"/>
              <a:cs typeface="Georgia"/>
            </a:endParaRPr>
          </a:p>
        </p:txBody>
      </p:sp>
      <p:sp>
        <p:nvSpPr>
          <p:cNvPr id="9" name="object 9"/>
          <p:cNvSpPr txBox="1"/>
          <p:nvPr/>
        </p:nvSpPr>
        <p:spPr>
          <a:xfrm>
            <a:off x="2480817" y="5387441"/>
            <a:ext cx="3395979" cy="763270"/>
          </a:xfrm>
          <a:prstGeom prst="rect">
            <a:avLst/>
          </a:prstGeom>
        </p:spPr>
        <p:txBody>
          <a:bodyPr vert="horz" wrap="square" lIns="0" tIns="12700" rIns="0" bIns="0" rtlCol="0">
            <a:spAutoFit/>
          </a:bodyPr>
          <a:lstStyle/>
          <a:p>
            <a:pPr marL="12700" marR="5080" indent="185420">
              <a:lnSpc>
                <a:spcPct val="110000"/>
              </a:lnSpc>
              <a:spcBef>
                <a:spcPts val="100"/>
              </a:spcBef>
            </a:pPr>
            <a:r>
              <a:rPr sz="2200" spc="-60" dirty="0">
                <a:latin typeface="Georgia"/>
                <a:cs typeface="Georgia"/>
              </a:rPr>
              <a:t># </a:t>
            </a:r>
            <a:r>
              <a:rPr sz="2200" spc="-70" dirty="0">
                <a:latin typeface="Georgia"/>
                <a:cs typeface="Georgia"/>
              </a:rPr>
              <a:t>Invalid </a:t>
            </a:r>
            <a:r>
              <a:rPr sz="2200" spc="-30" dirty="0">
                <a:latin typeface="Georgia"/>
                <a:cs typeface="Georgia"/>
              </a:rPr>
              <a:t>syntax </a:t>
            </a:r>
            <a:r>
              <a:rPr sz="2200" spc="-15" dirty="0">
                <a:latin typeface="Georgia"/>
                <a:cs typeface="Georgia"/>
              </a:rPr>
              <a:t>with </a:t>
            </a:r>
            <a:r>
              <a:rPr sz="2200" spc="-30" dirty="0">
                <a:latin typeface="Georgia"/>
                <a:cs typeface="Georgia"/>
              </a:rPr>
              <a:t>tuple  </a:t>
            </a:r>
            <a:r>
              <a:rPr sz="2200" spc="-60" dirty="0">
                <a:latin typeface="Georgia"/>
                <a:cs typeface="Georgia"/>
              </a:rPr>
              <a:t># </a:t>
            </a:r>
            <a:r>
              <a:rPr sz="2200" spc="-90" dirty="0">
                <a:latin typeface="Georgia"/>
                <a:cs typeface="Georgia"/>
              </a:rPr>
              <a:t>Valid </a:t>
            </a:r>
            <a:r>
              <a:rPr sz="2200" spc="-30" dirty="0">
                <a:latin typeface="Georgia"/>
                <a:cs typeface="Georgia"/>
              </a:rPr>
              <a:t>syntax </a:t>
            </a:r>
            <a:r>
              <a:rPr sz="2200" spc="-15" dirty="0">
                <a:latin typeface="Georgia"/>
                <a:cs typeface="Georgia"/>
              </a:rPr>
              <a:t>with</a:t>
            </a:r>
            <a:r>
              <a:rPr sz="2200" spc="35" dirty="0">
                <a:latin typeface="Georgia"/>
                <a:cs typeface="Georgia"/>
              </a:rPr>
              <a:t> </a:t>
            </a:r>
            <a:r>
              <a:rPr sz="2200" spc="-25" dirty="0">
                <a:latin typeface="Georgia"/>
                <a:cs typeface="Georgia"/>
              </a:rPr>
              <a:t>list</a:t>
            </a:r>
            <a:endParaRPr sz="2200">
              <a:latin typeface="Georgia"/>
              <a:cs typeface="Georgia"/>
            </a:endParaRP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t>
            </a:r>
            <a:endParaRPr lang="en-IN" dirty="0"/>
          </a:p>
        </p:txBody>
      </p:sp>
      <p:sp>
        <p:nvSpPr>
          <p:cNvPr id="3" name="Content Placeholder 2"/>
          <p:cNvSpPr>
            <a:spLocks noGrp="1"/>
          </p:cNvSpPr>
          <p:nvPr>
            <p:ph idx="1"/>
          </p:nvPr>
        </p:nvSpPr>
        <p:spPr/>
        <p:txBody>
          <a:bodyPr/>
          <a:lstStyle/>
          <a:p>
            <a:pPr marL="0" indent="0">
              <a:buNone/>
            </a:pPr>
            <a:r>
              <a:rPr lang="en-IN" dirty="0"/>
              <a:t>import </a:t>
            </a:r>
            <a:r>
              <a:rPr lang="en-IN" dirty="0" smtClean="0"/>
              <a:t>re</a:t>
            </a:r>
          </a:p>
          <a:p>
            <a:pPr marL="0" indent="0">
              <a:buNone/>
            </a:pPr>
            <a:endParaRPr lang="en-IN" dirty="0" smtClean="0"/>
          </a:p>
          <a:p>
            <a:pPr marL="0" indent="0">
              <a:buNone/>
            </a:pPr>
            <a:r>
              <a:rPr lang="en-IN" dirty="0" smtClean="0"/>
              <a:t>s </a:t>
            </a:r>
            <a:r>
              <a:rPr lang="en-IN" dirty="0"/>
              <a:t>= </a:t>
            </a:r>
            <a:r>
              <a:rPr lang="en-IN" dirty="0" smtClean="0"/>
              <a:t>'manogna.neelam@gmail.com‘</a:t>
            </a:r>
          </a:p>
          <a:p>
            <a:pPr marL="0" indent="0">
              <a:buNone/>
            </a:pPr>
            <a:r>
              <a:rPr lang="en-IN" dirty="0" smtClean="0"/>
              <a:t>match </a:t>
            </a:r>
            <a:r>
              <a:rPr lang="en-IN" dirty="0"/>
              <a:t>= </a:t>
            </a:r>
            <a:r>
              <a:rPr lang="en-IN" dirty="0" err="1"/>
              <a:t>re.search</a:t>
            </a:r>
            <a:r>
              <a:rPr lang="en-IN" dirty="0"/>
              <a:t>(r'\b[A-Z0-9._%+-]+@[A-Z0-9.-]+\.[A-Z]{2,}\b', s, </a:t>
            </a:r>
            <a:r>
              <a:rPr lang="en-IN" dirty="0" err="1"/>
              <a:t>re.I</a:t>
            </a:r>
            <a:r>
              <a:rPr lang="en-IN" dirty="0" smtClean="0"/>
              <a:t>)</a:t>
            </a:r>
          </a:p>
          <a:p>
            <a:pPr marL="0" indent="0">
              <a:buNone/>
            </a:pPr>
            <a:endParaRPr lang="en-IN" dirty="0"/>
          </a:p>
          <a:p>
            <a:pPr marL="0" indent="0">
              <a:buNone/>
            </a:pPr>
            <a:r>
              <a:rPr lang="en-IN" dirty="0" smtClean="0"/>
              <a:t>print(</a:t>
            </a:r>
            <a:r>
              <a:rPr lang="en-IN" dirty="0" err="1" smtClean="0"/>
              <a:t>match.group</a:t>
            </a:r>
            <a:r>
              <a:rPr lang="en-IN" dirty="0"/>
              <a:t>())</a:t>
            </a:r>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300</a:t>
            </a:fld>
            <a:endParaRPr lang="en-US"/>
          </a:p>
        </p:txBody>
      </p:sp>
    </p:spTree>
    <p:extLst>
      <p:ext uri="{BB962C8B-B14F-4D97-AF65-F5344CB8AC3E}">
        <p14:creationId xmlns:p14="http://schemas.microsoft.com/office/powerpoint/2010/main" val="216553201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301</a:t>
            </a:fld>
            <a:endParaRPr lang="en-US"/>
          </a:p>
        </p:txBody>
      </p:sp>
      <p:sp>
        <p:nvSpPr>
          <p:cNvPr id="6" name="Rectangle 1"/>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6699"/>
                </a:solidFill>
                <a:effectLst/>
                <a:latin typeface="Consolas" panose="020B0609020204030204" pitchFamily="49" charset="0"/>
              </a:rPr>
              <a:t>import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re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8200"/>
                </a:solidFill>
                <a:effectLst/>
                <a:latin typeface="Consolas" panose="020B0609020204030204" pitchFamily="49" charset="0"/>
              </a:rPr>
              <a:t># Function to validate URL</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8200"/>
                </a:solidFill>
                <a:effectLst/>
                <a:latin typeface="Consolas" panose="020B0609020204030204" pitchFamily="49" charset="0"/>
              </a:rPr>
              <a:t># using regular expression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smtClean="0">
                <a:ln>
                  <a:noFill/>
                </a:ln>
                <a:solidFill>
                  <a:srgbClr val="006699"/>
                </a:solidFill>
                <a:effectLst/>
                <a:latin typeface="Consolas" panose="020B0609020204030204" pitchFamily="49" charset="0"/>
              </a:rPr>
              <a:t>def</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isValidURL</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err="1" smtClean="0">
                <a:ln>
                  <a:noFill/>
                </a:ln>
                <a:solidFill>
                  <a:srgbClr val="FF1493"/>
                </a:solidFill>
                <a:effectLst/>
                <a:latin typeface="Consolas" panose="020B0609020204030204" pitchFamily="49" charset="0"/>
              </a:rPr>
              <a:t>str</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8200"/>
                </a:solidFill>
                <a:effectLst/>
                <a:latin typeface="Consolas" panose="020B0609020204030204" pitchFamily="49" charset="0"/>
              </a:rPr>
              <a:t># Regex to check valid URL</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regex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rPr>
              <a:t>"((</a:t>
            </a:r>
            <a:r>
              <a:rPr kumimoji="0" lang="en-US" altLang="en-US" sz="1100" b="0" i="0" u="none" strike="noStrike" cap="none" normalizeH="0" baseline="0" dirty="0" err="1" smtClean="0">
                <a:ln>
                  <a:noFill/>
                </a:ln>
                <a:solidFill>
                  <a:srgbClr val="0000FF"/>
                </a:solidFill>
                <a:effectLst/>
                <a:latin typeface="Consolas" panose="020B0609020204030204" pitchFamily="49" charset="0"/>
              </a:rPr>
              <a:t>http|https</a:t>
            </a:r>
            <a:r>
              <a:rPr kumimoji="0" lang="en-US" altLang="en-US" sz="1100" b="0" i="0" u="none" strike="noStrike" cap="none" normalizeH="0" baseline="0" dirty="0" smtClean="0">
                <a:ln>
                  <a:noFill/>
                </a:ln>
                <a:solidFill>
                  <a:srgbClr val="0000FF"/>
                </a:solidFill>
                <a:effectLst/>
                <a:latin typeface="Consolas" panose="020B0609020204030204" pitchFamily="49" charset="0"/>
              </a:rPr>
              <a:t>)://)(www.)?"</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rPr>
              <a:t>"[a-zA-Z0-9@:%._\\+~#?&amp;//=]"</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rPr>
              <a:t>"{2,256}\\.[a-z]"</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rPr>
              <a:t>"{2,6}\\b([-a-zA-Z0-9@:%"</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rPr>
              <a:t>"._\\+~#?&amp;//=]*)"</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8200"/>
                </a:solidFill>
                <a:effectLst/>
                <a:latin typeface="Consolas" panose="020B0609020204030204" pitchFamily="49" charset="0"/>
              </a:rPr>
              <a:t># Compile the </a:t>
            </a:r>
            <a:r>
              <a:rPr kumimoji="0" lang="en-US" altLang="en-US" sz="1100" b="0" i="0" u="none" strike="noStrike" cap="none" normalizeH="0" baseline="0" dirty="0" err="1" smtClean="0">
                <a:ln>
                  <a:noFill/>
                </a:ln>
                <a:solidFill>
                  <a:srgbClr val="008200"/>
                </a:solidFill>
                <a:effectLst/>
                <a:latin typeface="Consolas" panose="020B0609020204030204" pitchFamily="49" charset="0"/>
              </a:rPr>
              <a:t>ReGex</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p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re.</a:t>
            </a:r>
            <a:r>
              <a:rPr kumimoji="0" lang="en-US" altLang="en-US" sz="1100" b="0" i="0" u="none" strike="noStrike" cap="none" normalizeH="0" baseline="0" dirty="0" err="1" smtClean="0">
                <a:ln>
                  <a:noFill/>
                </a:ln>
                <a:solidFill>
                  <a:srgbClr val="FF1493"/>
                </a:solidFill>
                <a:effectLst/>
                <a:latin typeface="Consolas" panose="020B0609020204030204" pitchFamily="49" charset="0"/>
              </a:rPr>
              <a:t>compile</a:t>
            </a:r>
            <a:r>
              <a:rPr kumimoji="0" lang="en-US" altLang="en-US" sz="1100" b="0" i="0" u="none" strike="noStrike" cap="none" normalizeH="0" baseline="0" dirty="0" smtClean="0">
                <a:ln>
                  <a:noFill/>
                </a:ln>
                <a:solidFill>
                  <a:srgbClr val="000000"/>
                </a:solidFill>
                <a:effectLst/>
                <a:latin typeface="Consolas" panose="020B0609020204030204" pitchFamily="49" charset="0"/>
              </a:rPr>
              <a:t>(regex)</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8200"/>
                </a:solidFill>
                <a:effectLst/>
                <a:latin typeface="Consolas" panose="020B0609020204030204" pitchFamily="49" charset="0"/>
              </a:rPr>
              <a:t># If the string is empty</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8200"/>
                </a:solidFill>
                <a:effectLst/>
                <a:latin typeface="Consolas" panose="020B0609020204030204" pitchFamily="49" charset="0"/>
              </a:rPr>
              <a:t># return false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if</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err="1" smtClean="0">
                <a:ln>
                  <a:noFill/>
                </a:ln>
                <a:solidFill>
                  <a:srgbClr val="FF1493"/>
                </a:solidFill>
                <a:effectLst/>
                <a:latin typeface="Consolas" panose="020B0609020204030204" pitchFamily="49" charset="0"/>
              </a:rPr>
              <a:t>str</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808080"/>
                </a:solidFill>
                <a:effectLst/>
                <a:latin typeface="Consolas" panose="020B0609020204030204" pitchFamily="49" charset="0"/>
              </a:rPr>
              <a:t>None</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return</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808080"/>
                </a:solidFill>
                <a:effectLst/>
                <a:latin typeface="Consolas" panose="020B0609020204030204" pitchFamily="49" charset="0"/>
              </a:rPr>
              <a:t>False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8200"/>
                </a:solidFill>
                <a:effectLst/>
                <a:latin typeface="Consolas" panose="020B0609020204030204" pitchFamily="49" charset="0"/>
              </a:rPr>
              <a:t># Return if the string</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8200"/>
                </a:solidFill>
                <a:effectLst/>
                <a:latin typeface="Consolas" panose="020B0609020204030204" pitchFamily="49" charset="0"/>
              </a:rPr>
              <a:t># matched the </a:t>
            </a:r>
            <a:r>
              <a:rPr kumimoji="0" lang="en-US" altLang="en-US" sz="1100" b="0" i="0" u="none" strike="noStrike" cap="none" normalizeH="0" baseline="0" dirty="0" err="1" smtClean="0">
                <a:ln>
                  <a:noFill/>
                </a:ln>
                <a:solidFill>
                  <a:srgbClr val="008200"/>
                </a:solidFill>
                <a:effectLst/>
                <a:latin typeface="Consolas" panose="020B0609020204030204" pitchFamily="49" charset="0"/>
              </a:rPr>
              <a:t>ReGex</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if</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re.search</a:t>
            </a:r>
            <a:r>
              <a:rPr kumimoji="0" lang="en-US" altLang="en-US" sz="1100" b="0" i="0" u="none" strike="noStrike" cap="none" normalizeH="0" baseline="0" dirty="0" smtClean="0">
                <a:ln>
                  <a:noFill/>
                </a:ln>
                <a:solidFill>
                  <a:srgbClr val="000000"/>
                </a:solidFill>
                <a:effectLst/>
                <a:latin typeface="Consolas" panose="020B0609020204030204" pitchFamily="49" charset="0"/>
              </a:rPr>
              <a:t>(p, </a:t>
            </a:r>
            <a:r>
              <a:rPr kumimoji="0" lang="en-US" altLang="en-US" sz="1100" b="0" i="0" u="none" strike="noStrike" cap="none" normalizeH="0" baseline="0" dirty="0" err="1" smtClean="0">
                <a:ln>
                  <a:noFill/>
                </a:ln>
                <a:solidFill>
                  <a:srgbClr val="FF1493"/>
                </a:solidFill>
                <a:effectLst/>
                <a:latin typeface="Consolas" panose="020B0609020204030204" pitchFamily="49" charset="0"/>
              </a:rPr>
              <a:t>str</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return</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808080"/>
                </a:solidFill>
                <a:effectLst/>
                <a:latin typeface="Consolas" panose="020B0609020204030204" pitchFamily="49" charset="0"/>
              </a:rPr>
              <a:t>True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else</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return</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808080"/>
                </a:solidFill>
                <a:effectLst/>
                <a:latin typeface="Consolas" panose="020B0609020204030204" pitchFamily="49" charset="0"/>
              </a:rPr>
              <a:t>False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8200"/>
                </a:solidFill>
                <a:effectLst/>
                <a:latin typeface="Consolas" panose="020B0609020204030204" pitchFamily="49" charset="0"/>
              </a:rPr>
              <a:t># Driver code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8200"/>
                </a:solidFill>
                <a:effectLst/>
                <a:latin typeface="Consolas" panose="020B0609020204030204" pitchFamily="49" charset="0"/>
              </a:rPr>
              <a:t># Test Case 1:</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000000"/>
                </a:solidFill>
                <a:effectLst/>
                <a:latin typeface="Consolas" panose="020B0609020204030204" pitchFamily="49" charset="0"/>
              </a:rPr>
              <a:t>url</a:t>
            </a:r>
            <a:r>
              <a:rPr kumimoji="0" lang="en-US" altLang="en-US" sz="1100" b="0" i="0" u="none" strike="noStrike" cap="none" normalizeH="0" baseline="0" dirty="0" smtClean="0">
                <a:ln>
                  <a:noFill/>
                </a:ln>
                <a:solidFill>
                  <a:srgbClr val="000000"/>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rPr>
              <a:t>"</a:t>
            </a:r>
            <a:r>
              <a:rPr kumimoji="0" lang="en-US" altLang="en-US" sz="1100" b="0" i="0" u="sng" strike="noStrike" cap="none" normalizeH="0" baseline="0" dirty="0" smtClean="0">
                <a:ln>
                  <a:noFill/>
                </a:ln>
                <a:solidFill>
                  <a:srgbClr val="0000FF"/>
                </a:solidFill>
                <a:effectLst/>
                <a:latin typeface="Consolas" panose="020B0609020204030204" pitchFamily="49" charset="0"/>
                <a:hlinkClick r:id="rId2"/>
              </a:rPr>
              <a:t>https://www.geeksforgeeks.org</a:t>
            </a:r>
            <a:r>
              <a:rPr kumimoji="0" lang="en-US" altLang="en-US" sz="1100" b="0" i="0" u="none" strike="noStrike" cap="none" normalizeH="0" baseline="0" dirty="0" smtClean="0">
                <a:ln>
                  <a:noFill/>
                </a:ln>
                <a:solidFill>
                  <a:srgbClr val="0000FF"/>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6699"/>
                </a:solidFill>
                <a:effectLst/>
                <a:latin typeface="Consolas" panose="020B0609020204030204" pitchFamily="49" charset="0"/>
              </a:rPr>
              <a:t>if</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isValidURL</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err="1" smtClean="0">
                <a:ln>
                  <a:noFill/>
                </a:ln>
                <a:solidFill>
                  <a:srgbClr val="000000"/>
                </a:solidFill>
                <a:effectLst/>
                <a:latin typeface="Consolas" panose="020B0609020204030204" pitchFamily="49" charset="0"/>
              </a:rPr>
              <a:t>url</a:t>
            </a:r>
            <a:r>
              <a:rPr kumimoji="0" lang="en-US" altLang="en-US" sz="1100" b="0" i="0" u="none" strike="noStrike" cap="none" normalizeH="0" baseline="0" dirty="0" smtClean="0">
                <a:ln>
                  <a:noFill/>
                </a:ln>
                <a:solidFill>
                  <a:srgbClr val="000000"/>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a:t>
            </a:r>
            <a:r>
              <a:rPr kumimoji="0" lang="en-US" altLang="en-US" sz="8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808080"/>
                </a:solidFill>
                <a:effectLst/>
                <a:latin typeface="Consolas" panose="020B0609020204030204" pitchFamily="49" charset="0"/>
              </a:rPr>
              <a:t>True</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print</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rPr>
              <a:t>"Yes"</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6699"/>
                </a:solidFill>
                <a:effectLst/>
                <a:latin typeface="Consolas" panose="020B0609020204030204" pitchFamily="49" charset="0"/>
              </a:rPr>
              <a:t>else</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1" i="0" u="none" strike="noStrike" cap="none" normalizeH="0" baseline="0" dirty="0" smtClean="0">
                <a:ln>
                  <a:noFill/>
                </a:ln>
                <a:solidFill>
                  <a:srgbClr val="006699"/>
                </a:solidFill>
                <a:effectLst/>
                <a:latin typeface="Consolas" panose="020B0609020204030204" pitchFamily="49" charset="0"/>
              </a:rPr>
              <a:t>print</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rPr>
              <a:t>"No"</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8200"/>
                </a:solidFill>
                <a:effectLst/>
                <a:latin typeface="Consolas" panose="020B0609020204030204" pitchFamily="49" charset="0"/>
              </a:rPr>
              <a:t># This code is contributed by avanitrachhadiya2155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9971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URL</a:t>
            </a:r>
            <a:endParaRPr lang="en-IN"/>
          </a:p>
        </p:txBody>
      </p:sp>
      <p:sp>
        <p:nvSpPr>
          <p:cNvPr id="3" name="Content Placeholder 2"/>
          <p:cNvSpPr>
            <a:spLocks noGrp="1"/>
          </p:cNvSpPr>
          <p:nvPr>
            <p:ph idx="1"/>
          </p:nvPr>
        </p:nvSpPr>
        <p:spPr/>
        <p:txBody>
          <a:bodyPr>
            <a:normAutofit fontScale="47500" lnSpcReduction="20000"/>
          </a:bodyPr>
          <a:lstStyle/>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import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Function to validate URL</a:t>
            </a:r>
            <a:endParaRPr lang="en-US" altLang="en-US" sz="1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using regular expression</a:t>
            </a:r>
            <a:endParaRPr lang="en-US" altLang="en-US" sz="1800" dirty="0"/>
          </a:p>
          <a:p>
            <a:pPr marL="0" lvl="0" indent="0" eaLnBrk="0" fontAlgn="base" hangingPunct="0">
              <a:spcBef>
                <a:spcPct val="0"/>
              </a:spcBef>
              <a:spcAft>
                <a:spcPct val="0"/>
              </a:spcAft>
              <a:buNone/>
            </a:pPr>
            <a:r>
              <a:rPr lang="en-US" altLang="en-US" b="1" dirty="0" err="1">
                <a:solidFill>
                  <a:srgbClr val="006699"/>
                </a:solidFill>
                <a:latin typeface="Consolas" panose="020B0609020204030204" pitchFamily="49" charset="0"/>
              </a:rPr>
              <a:t>def</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isValidURL</a:t>
            </a:r>
            <a:r>
              <a:rPr lang="en-US" altLang="en-US" dirty="0">
                <a:solidFill>
                  <a:srgbClr val="000000"/>
                </a:solidFill>
                <a:latin typeface="Consolas" panose="020B0609020204030204" pitchFamily="49" charset="0"/>
              </a:rPr>
              <a:t>(</a:t>
            </a:r>
            <a:r>
              <a:rPr lang="en-US" altLang="en-US" dirty="0" err="1">
                <a:solidFill>
                  <a:srgbClr val="FF1493"/>
                </a:solidFill>
                <a:latin typeface="Consolas" panose="020B0609020204030204" pitchFamily="49" charset="0"/>
              </a:rPr>
              <a:t>str</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Regex to check valid URL</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regex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a:t>
            </a:r>
            <a:r>
              <a:rPr lang="en-US" altLang="en-US" dirty="0" err="1">
                <a:solidFill>
                  <a:srgbClr val="0000FF"/>
                </a:solidFill>
                <a:latin typeface="Consolas" panose="020B0609020204030204" pitchFamily="49" charset="0"/>
              </a:rPr>
              <a:t>http|https</a:t>
            </a:r>
            <a:r>
              <a:rPr lang="en-US" altLang="en-US" dirty="0">
                <a:solidFill>
                  <a:srgbClr val="0000FF"/>
                </a:solidFill>
                <a:latin typeface="Consolas" panose="020B0609020204030204" pitchFamily="49" charset="0"/>
              </a:rPr>
              <a:t>)://)(www.)?"</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"[a-zA-Z0-9@:%._\\+~#?&amp;//=]"</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"{2,256}\\.[a-z]"</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"{2,6}\\b([-a-zA-Z0-9@:%"</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"._\\+~#?&amp;//=]*)"</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sz="1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Compile the </a:t>
            </a:r>
            <a:r>
              <a:rPr lang="en-US" altLang="en-US" dirty="0" err="1">
                <a:solidFill>
                  <a:srgbClr val="008200"/>
                </a:solidFill>
                <a:latin typeface="Consolas" panose="020B0609020204030204" pitchFamily="49" charset="0"/>
              </a:rPr>
              <a:t>ReGex</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p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err="1">
                <a:solidFill>
                  <a:srgbClr val="000000"/>
                </a:solidFill>
                <a:latin typeface="Consolas" panose="020B0609020204030204" pitchFamily="49" charset="0"/>
              </a:rPr>
              <a:t>re.</a:t>
            </a:r>
            <a:r>
              <a:rPr lang="en-US" altLang="en-US" dirty="0" err="1">
                <a:solidFill>
                  <a:srgbClr val="FF1493"/>
                </a:solidFill>
                <a:latin typeface="Consolas" panose="020B0609020204030204" pitchFamily="49" charset="0"/>
              </a:rPr>
              <a:t>compile</a:t>
            </a:r>
            <a:r>
              <a:rPr lang="en-US" altLang="en-US" dirty="0">
                <a:solidFill>
                  <a:srgbClr val="000000"/>
                </a:solidFill>
                <a:latin typeface="Consolas" panose="020B0609020204030204" pitchFamily="49" charset="0"/>
              </a:rPr>
              <a:t>(regex)</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If the string is empty</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return false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sz="1800" dirty="0">
                <a:solidFill>
                  <a:srgbClr val="273239"/>
                </a:solidFill>
                <a:latin typeface="Consolas" panose="020B0609020204030204" pitchFamily="49" charset="0"/>
              </a:rPr>
              <a:t> </a:t>
            </a:r>
            <a:r>
              <a:rPr lang="en-US" altLang="en-US" dirty="0">
                <a:solidFill>
                  <a:srgbClr val="000000"/>
                </a:solidFill>
                <a:latin typeface="Consolas" panose="020B0609020204030204" pitchFamily="49" charset="0"/>
              </a:rPr>
              <a:t>(</a:t>
            </a:r>
            <a:r>
              <a:rPr lang="en-US" altLang="en-US" dirty="0" err="1">
                <a:solidFill>
                  <a:srgbClr val="FF1493"/>
                </a:solidFill>
                <a:latin typeface="Consolas" panose="020B0609020204030204" pitchFamily="49" charset="0"/>
              </a:rPr>
              <a:t>str</a:t>
            </a:r>
            <a:r>
              <a:rPr lang="en-US" altLang="en-US" sz="1800"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None</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return</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False</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302</a:t>
            </a:fld>
            <a:endParaRPr lang="en-US"/>
          </a:p>
        </p:txBody>
      </p:sp>
    </p:spTree>
    <p:extLst>
      <p:ext uri="{BB962C8B-B14F-4D97-AF65-F5344CB8AC3E}">
        <p14:creationId xmlns:p14="http://schemas.microsoft.com/office/powerpoint/2010/main" val="221185133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Return if the string</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dirty="0">
                <a:solidFill>
                  <a:srgbClr val="008200"/>
                </a:solidFill>
                <a:latin typeface="Consolas" panose="020B0609020204030204" pitchFamily="49" charset="0"/>
              </a:rPr>
              <a:t># matched the </a:t>
            </a:r>
            <a:r>
              <a:rPr lang="en-US" altLang="en-US" dirty="0" err="1">
                <a:solidFill>
                  <a:srgbClr val="008200"/>
                </a:solidFill>
                <a:latin typeface="Consolas" panose="020B0609020204030204" pitchFamily="49" charset="0"/>
              </a:rPr>
              <a:t>ReGex</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if</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re.search</a:t>
            </a:r>
            <a:r>
              <a:rPr lang="en-US" altLang="en-US" dirty="0">
                <a:solidFill>
                  <a:srgbClr val="000000"/>
                </a:solidFill>
                <a:latin typeface="Consolas" panose="020B0609020204030204" pitchFamily="49" charset="0"/>
              </a:rPr>
              <a:t>(p, </a:t>
            </a:r>
            <a:r>
              <a:rPr lang="en-US" altLang="en-US" dirty="0" err="1">
                <a:solidFill>
                  <a:srgbClr val="FF1493"/>
                </a:solidFill>
                <a:latin typeface="Consolas" panose="020B0609020204030204" pitchFamily="49" charset="0"/>
              </a:rPr>
              <a:t>str</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return</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True</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else</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return</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False</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Driver code</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Test Case 1:</a:t>
            </a:r>
            <a:endParaRPr lang="en-US" altLang="en-US" sz="1800"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rPr>
              <a:t>url</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0000FF"/>
                </a:solidFill>
                <a:latin typeface="Consolas" panose="020B0609020204030204" pitchFamily="49" charset="0"/>
              </a:rPr>
              <a:t>"</a:t>
            </a:r>
            <a:r>
              <a:rPr lang="en-US" altLang="en-US" u="sng" dirty="0">
                <a:solidFill>
                  <a:srgbClr val="0000FF"/>
                </a:solidFill>
                <a:latin typeface="Consolas" panose="020B0609020204030204" pitchFamily="49" charset="0"/>
                <a:hlinkClick r:id="rId2"/>
              </a:rPr>
              <a:t>https://www.geeksforgeeks.org</a:t>
            </a:r>
            <a:r>
              <a:rPr lang="en-US" altLang="en-US" dirty="0">
                <a:solidFill>
                  <a:srgbClr val="0000FF"/>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if</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isValidURL</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url</a:t>
            </a:r>
            <a:r>
              <a:rPr lang="en-US" altLang="en-US" dirty="0">
                <a:solidFill>
                  <a:srgbClr val="000000"/>
                </a:solidFill>
                <a:latin typeface="Consolas" panose="020B0609020204030204" pitchFamily="49" charset="0"/>
              </a:rPr>
              <a:t>) </a:t>
            </a:r>
            <a:r>
              <a:rPr lang="en-US" altLang="en-US" b="1" dirty="0">
                <a:solidFill>
                  <a:srgbClr val="006699"/>
                </a:solidFill>
                <a:latin typeface="Consolas" panose="020B0609020204030204" pitchFamily="49" charset="0"/>
              </a:rPr>
              <a:t>==</a:t>
            </a:r>
            <a:r>
              <a:rPr lang="en-US" altLang="en-US" sz="1800" dirty="0">
                <a:solidFill>
                  <a:srgbClr val="273239"/>
                </a:solidFill>
                <a:latin typeface="Consolas" panose="020B0609020204030204" pitchFamily="49" charset="0"/>
              </a:rPr>
              <a:t> </a:t>
            </a:r>
            <a:r>
              <a:rPr lang="en-US" altLang="en-US" dirty="0">
                <a:solidFill>
                  <a:srgbClr val="808080"/>
                </a:solidFill>
                <a:latin typeface="Consolas" panose="020B0609020204030204" pitchFamily="49" charset="0"/>
              </a:rPr>
              <a:t>True</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"Yes"</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b="1" dirty="0">
                <a:solidFill>
                  <a:srgbClr val="006699"/>
                </a:solidFill>
                <a:latin typeface="Consolas" panose="020B0609020204030204" pitchFamily="49" charset="0"/>
              </a:rPr>
              <a:t>else</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dirty="0">
                <a:solidFill>
                  <a:srgbClr val="273239"/>
                </a:solidFill>
                <a:latin typeface="Consolas" panose="020B0609020204030204" pitchFamily="49" charset="0"/>
              </a:rPr>
              <a:t>    </a:t>
            </a:r>
            <a:r>
              <a:rPr lang="en-US" altLang="en-US" b="1" dirty="0">
                <a:solidFill>
                  <a:srgbClr val="006699"/>
                </a:solidFill>
                <a:latin typeface="Consolas" panose="020B0609020204030204" pitchFamily="49" charset="0"/>
              </a:rPr>
              <a:t>print</a:t>
            </a:r>
            <a:r>
              <a:rPr lang="en-US" altLang="en-US" dirty="0">
                <a:solidFill>
                  <a:srgbClr val="000000"/>
                </a:solidFill>
                <a:latin typeface="Consolas" panose="020B0609020204030204" pitchFamily="49" charset="0"/>
              </a:rPr>
              <a:t>(</a:t>
            </a:r>
            <a:r>
              <a:rPr lang="en-US" altLang="en-US" dirty="0">
                <a:solidFill>
                  <a:srgbClr val="0000FF"/>
                </a:solidFill>
                <a:latin typeface="Consolas" panose="020B0609020204030204" pitchFamily="49" charset="0"/>
              </a:rPr>
              <a:t>"No"</a:t>
            </a:r>
            <a:r>
              <a:rPr lang="en-US" altLang="en-US" dirty="0">
                <a:solidFill>
                  <a:srgbClr val="000000"/>
                </a:solidFill>
                <a:latin typeface="Consolas" panose="020B0609020204030204" pitchFamily="49" charset="0"/>
              </a:rPr>
              <a:t>)</a:t>
            </a:r>
            <a:endParaRPr lang="en-US" altLang="en-US" sz="1800" dirty="0"/>
          </a:p>
          <a:p>
            <a:pPr marL="0" lvl="0" indent="0" eaLnBrk="0" fontAlgn="base" hangingPunct="0">
              <a:spcBef>
                <a:spcPct val="0"/>
              </a:spcBef>
              <a:spcAft>
                <a:spcPct val="0"/>
              </a:spcAft>
              <a:buNone/>
            </a:pPr>
            <a:r>
              <a:rPr lang="en-US" altLang="en-US" sz="4800" dirty="0">
                <a:solidFill>
                  <a:srgbClr val="273239"/>
                </a:solidFill>
                <a:latin typeface="Consolas" panose="020B0609020204030204" pitchFamily="49" charset="0"/>
              </a:rPr>
              <a:t> </a:t>
            </a:r>
            <a:endParaRPr lang="en-US" altLang="en-US" sz="4800" dirty="0"/>
          </a:p>
          <a:p>
            <a:pPr marL="0" lvl="0" indent="0" eaLnBrk="0" fontAlgn="base" hangingPunct="0">
              <a:spcBef>
                <a:spcPct val="0"/>
              </a:spcBef>
              <a:spcAft>
                <a:spcPct val="0"/>
              </a:spcAft>
              <a:buNone/>
            </a:pPr>
            <a:r>
              <a:rPr lang="en-US" altLang="en-US" dirty="0">
                <a:solidFill>
                  <a:srgbClr val="008200"/>
                </a:solidFill>
                <a:latin typeface="Consolas" panose="020B0609020204030204" pitchFamily="49" charset="0"/>
              </a:rPr>
              <a:t># This code is contributed by avanitrachhadiya2155</a:t>
            </a:r>
            <a:endParaRPr lang="en-US" altLang="en-US" sz="4800" dirty="0">
              <a:latin typeface="Arial" panose="020B0604020202020204" pitchFamily="34" charset="0"/>
            </a:endParaRPr>
          </a:p>
          <a:p>
            <a:endParaRPr lang="en-IN" dirty="0"/>
          </a:p>
          <a:p>
            <a:endParaRPr lang="en-IN" dirty="0"/>
          </a:p>
        </p:txBody>
      </p:sp>
      <p:sp>
        <p:nvSpPr>
          <p:cNvPr id="4" name="Date Placeholder 3"/>
          <p:cNvSpPr>
            <a:spLocks noGrp="1"/>
          </p:cNvSpPr>
          <p:nvPr>
            <p:ph type="dt" sz="half" idx="10"/>
          </p:nvPr>
        </p:nvSpPr>
        <p:spPr/>
        <p:txBody>
          <a:bodyPr/>
          <a:lstStyle/>
          <a:p>
            <a:fld id="{60AF998D-6A58-46CE-8F15-4DDFA7536D41}" type="datetime1">
              <a:rPr lang="en-US" smtClean="0"/>
              <a:pPr/>
              <a:t>6/28/2022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303</a:t>
            </a:fld>
            <a:endParaRPr lang="en-US"/>
          </a:p>
        </p:txBody>
      </p:sp>
    </p:spTree>
    <p:extLst>
      <p:ext uri="{BB962C8B-B14F-4D97-AF65-F5344CB8AC3E}">
        <p14:creationId xmlns:p14="http://schemas.microsoft.com/office/powerpoint/2010/main" val="3861924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257810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0" dirty="0">
                <a:solidFill>
                  <a:srgbClr val="000000"/>
                </a:solidFill>
                <a:latin typeface="Georgia"/>
                <a:cs typeface="Georgia"/>
              </a:rPr>
              <a:t> </a:t>
            </a:r>
            <a:r>
              <a:rPr sz="2400" b="1" spc="-145" dirty="0">
                <a:solidFill>
                  <a:srgbClr val="000000"/>
                </a:solidFill>
                <a:latin typeface="Georgia"/>
                <a:cs typeface="Georgia"/>
              </a:rPr>
              <a:t>Dictionary</a:t>
            </a:r>
            <a:endParaRPr sz="2400">
              <a:latin typeface="Georgia"/>
              <a:cs typeface="Georgia"/>
            </a:endParaRPr>
          </a:p>
        </p:txBody>
      </p:sp>
      <p:sp>
        <p:nvSpPr>
          <p:cNvPr id="5" name="Date Placeholder 4"/>
          <p:cNvSpPr>
            <a:spLocks noGrp="1"/>
          </p:cNvSpPr>
          <p:nvPr>
            <p:ph type="dt" sz="half" idx="10"/>
          </p:nvPr>
        </p:nvSpPr>
        <p:spPr/>
        <p:txBody>
          <a:bodyPr/>
          <a:lstStyle/>
          <a:p>
            <a:fld id="{153B4288-096C-40B1-B730-D514FFBCE0DB}"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4" name="object 4"/>
          <p:cNvSpPr txBox="1"/>
          <p:nvPr/>
        </p:nvSpPr>
        <p:spPr>
          <a:xfrm>
            <a:off x="383540" y="1329588"/>
            <a:ext cx="8452485" cy="2976880"/>
          </a:xfrm>
          <a:prstGeom prst="rect">
            <a:avLst/>
          </a:prstGeom>
        </p:spPr>
        <p:txBody>
          <a:bodyPr vert="horz" wrap="square" lIns="0" tIns="79375" rIns="0" bIns="0" rtlCol="0">
            <a:spAutoFit/>
          </a:bodyPr>
          <a:lstStyle/>
          <a:p>
            <a:pPr marL="355600" indent="-342900">
              <a:lnSpc>
                <a:spcPct val="100000"/>
              </a:lnSpc>
              <a:spcBef>
                <a:spcPts val="625"/>
              </a:spcBef>
              <a:buFont typeface="Arial"/>
              <a:buChar char="•"/>
              <a:tabLst>
                <a:tab pos="354965" algn="l"/>
                <a:tab pos="355600" algn="l"/>
              </a:tabLst>
            </a:pPr>
            <a:r>
              <a:rPr sz="2200" spc="-35" dirty="0">
                <a:latin typeface="Georgia"/>
                <a:cs typeface="Georgia"/>
              </a:rPr>
              <a:t>Python's </a:t>
            </a:r>
            <a:r>
              <a:rPr sz="2200" spc="-30" dirty="0">
                <a:latin typeface="Georgia"/>
                <a:cs typeface="Georgia"/>
              </a:rPr>
              <a:t>dictionaries </a:t>
            </a:r>
            <a:r>
              <a:rPr sz="2200" spc="-25" dirty="0">
                <a:latin typeface="Georgia"/>
                <a:cs typeface="Georgia"/>
              </a:rPr>
              <a:t>are </a:t>
            </a:r>
            <a:r>
              <a:rPr sz="2200" spc="-50" dirty="0">
                <a:latin typeface="Georgia"/>
                <a:cs typeface="Georgia"/>
              </a:rPr>
              <a:t>kind </a:t>
            </a:r>
            <a:r>
              <a:rPr sz="2200" spc="-40" dirty="0">
                <a:latin typeface="Georgia"/>
                <a:cs typeface="Georgia"/>
              </a:rPr>
              <a:t>of </a:t>
            </a:r>
            <a:r>
              <a:rPr sz="2200" spc="-50" dirty="0">
                <a:latin typeface="Georgia"/>
                <a:cs typeface="Georgia"/>
              </a:rPr>
              <a:t>hash </a:t>
            </a:r>
            <a:r>
              <a:rPr sz="2200" spc="-30" dirty="0">
                <a:latin typeface="Georgia"/>
                <a:cs typeface="Georgia"/>
              </a:rPr>
              <a:t>table</a:t>
            </a:r>
            <a:r>
              <a:rPr sz="2200" spc="25" dirty="0">
                <a:latin typeface="Georgia"/>
                <a:cs typeface="Georgia"/>
              </a:rPr>
              <a:t> </a:t>
            </a:r>
            <a:r>
              <a:rPr sz="2200" spc="-40" dirty="0">
                <a:latin typeface="Georgia"/>
                <a:cs typeface="Georgia"/>
              </a:rPr>
              <a:t>type.</a:t>
            </a:r>
            <a:endParaRPr sz="2200">
              <a:latin typeface="Georgia"/>
              <a:cs typeface="Georgia"/>
            </a:endParaRPr>
          </a:p>
          <a:p>
            <a:pPr marL="355600" indent="-342900">
              <a:lnSpc>
                <a:spcPct val="100000"/>
              </a:lnSpc>
              <a:spcBef>
                <a:spcPts val="530"/>
              </a:spcBef>
              <a:buFont typeface="Arial"/>
              <a:buChar char="•"/>
              <a:tabLst>
                <a:tab pos="354965" algn="l"/>
                <a:tab pos="355600" algn="l"/>
                <a:tab pos="1091565" algn="l"/>
                <a:tab pos="1858010" algn="l"/>
                <a:tab pos="2432685" algn="l"/>
                <a:tab pos="3881120" algn="l"/>
                <a:tab pos="4777105" algn="l"/>
                <a:tab pos="5185410" algn="l"/>
                <a:tab pos="6150610" algn="l"/>
                <a:tab pos="6988809" algn="l"/>
                <a:tab pos="7365365" algn="l"/>
                <a:tab pos="7991475" algn="l"/>
              </a:tabLst>
            </a:pPr>
            <a:r>
              <a:rPr sz="2200" spc="-45" dirty="0">
                <a:latin typeface="Georgia"/>
                <a:cs typeface="Georgia"/>
              </a:rPr>
              <a:t>Th</a:t>
            </a:r>
            <a:r>
              <a:rPr sz="2200" spc="-60" dirty="0">
                <a:latin typeface="Georgia"/>
                <a:cs typeface="Georgia"/>
              </a:rPr>
              <a:t>e</a:t>
            </a:r>
            <a:r>
              <a:rPr sz="2200" spc="20" dirty="0">
                <a:latin typeface="Georgia"/>
                <a:cs typeface="Georgia"/>
              </a:rPr>
              <a:t>y</a:t>
            </a:r>
            <a:r>
              <a:rPr sz="2200" dirty="0">
                <a:latin typeface="Georgia"/>
                <a:cs typeface="Georgia"/>
              </a:rPr>
              <a:t>	</a:t>
            </a:r>
            <a:r>
              <a:rPr sz="2200" spc="50" dirty="0">
                <a:latin typeface="Georgia"/>
                <a:cs typeface="Georgia"/>
              </a:rPr>
              <a:t>w</a:t>
            </a:r>
            <a:r>
              <a:rPr sz="2200" spc="-10" dirty="0">
                <a:latin typeface="Georgia"/>
                <a:cs typeface="Georgia"/>
              </a:rPr>
              <a:t>o</a:t>
            </a:r>
            <a:r>
              <a:rPr sz="2200" spc="-25" dirty="0">
                <a:latin typeface="Georgia"/>
                <a:cs typeface="Georgia"/>
              </a:rPr>
              <a:t>r</a:t>
            </a:r>
            <a:r>
              <a:rPr sz="2200" spc="-30" dirty="0">
                <a:latin typeface="Georgia"/>
                <a:cs typeface="Georgia"/>
              </a:rPr>
              <a:t>k</a:t>
            </a:r>
            <a:r>
              <a:rPr sz="2200" dirty="0">
                <a:latin typeface="Georgia"/>
                <a:cs typeface="Georgia"/>
              </a:rPr>
              <a:t>	</a:t>
            </a:r>
            <a:r>
              <a:rPr sz="2200" spc="-30" dirty="0">
                <a:latin typeface="Georgia"/>
                <a:cs typeface="Georgia"/>
              </a:rPr>
              <a:t>li</a:t>
            </a:r>
            <a:r>
              <a:rPr sz="2200" spc="-80" dirty="0">
                <a:latin typeface="Georgia"/>
                <a:cs typeface="Georgia"/>
              </a:rPr>
              <a:t>k</a:t>
            </a:r>
            <a:r>
              <a:rPr sz="2200" spc="5" dirty="0">
                <a:latin typeface="Georgia"/>
                <a:cs typeface="Georgia"/>
              </a:rPr>
              <a:t>e</a:t>
            </a:r>
            <a:r>
              <a:rPr sz="2200" dirty="0">
                <a:latin typeface="Georgia"/>
                <a:cs typeface="Georgia"/>
              </a:rPr>
              <a:t>	</a:t>
            </a:r>
            <a:r>
              <a:rPr sz="2200" spc="-30" dirty="0">
                <a:latin typeface="Georgia"/>
                <a:cs typeface="Georgia"/>
              </a:rPr>
              <a:t>a</a:t>
            </a:r>
            <a:r>
              <a:rPr sz="2200" spc="-15" dirty="0">
                <a:latin typeface="Georgia"/>
                <a:cs typeface="Georgia"/>
              </a:rPr>
              <a:t>s</a:t>
            </a:r>
            <a:r>
              <a:rPr sz="2200" spc="-30" dirty="0">
                <a:latin typeface="Georgia"/>
                <a:cs typeface="Georgia"/>
              </a:rPr>
              <a:t>soc</a:t>
            </a:r>
            <a:r>
              <a:rPr sz="2200" spc="-15" dirty="0">
                <a:latin typeface="Georgia"/>
                <a:cs typeface="Georgia"/>
              </a:rPr>
              <a:t>i</a:t>
            </a:r>
            <a:r>
              <a:rPr sz="2200" spc="-35" dirty="0">
                <a:latin typeface="Georgia"/>
                <a:cs typeface="Georgia"/>
              </a:rPr>
              <a:t>a</a:t>
            </a:r>
            <a:r>
              <a:rPr sz="2200" spc="-10" dirty="0">
                <a:latin typeface="Georgia"/>
                <a:cs typeface="Georgia"/>
              </a:rPr>
              <a:t>t</a:t>
            </a:r>
            <a:r>
              <a:rPr sz="2200" spc="-85" dirty="0">
                <a:latin typeface="Georgia"/>
                <a:cs typeface="Georgia"/>
              </a:rPr>
              <a:t>i</a:t>
            </a:r>
            <a:r>
              <a:rPr sz="2200" spc="-30" dirty="0">
                <a:latin typeface="Georgia"/>
                <a:cs typeface="Georgia"/>
              </a:rPr>
              <a:t>v</a:t>
            </a:r>
            <a:r>
              <a:rPr sz="2200" spc="5" dirty="0">
                <a:latin typeface="Georgia"/>
                <a:cs typeface="Georgia"/>
              </a:rPr>
              <a:t>e</a:t>
            </a:r>
            <a:r>
              <a:rPr sz="2200" dirty="0">
                <a:latin typeface="Georgia"/>
                <a:cs typeface="Georgia"/>
              </a:rPr>
              <a:t>	</a:t>
            </a:r>
            <a:r>
              <a:rPr sz="2200" spc="-15" dirty="0">
                <a:latin typeface="Georgia"/>
                <a:cs typeface="Georgia"/>
              </a:rPr>
              <a:t>ar</a:t>
            </a:r>
            <a:r>
              <a:rPr sz="2200" spc="-35" dirty="0">
                <a:latin typeface="Georgia"/>
                <a:cs typeface="Georgia"/>
              </a:rPr>
              <a:t>r</a:t>
            </a:r>
            <a:r>
              <a:rPr sz="2200" spc="-85" dirty="0">
                <a:latin typeface="Georgia"/>
                <a:cs typeface="Georgia"/>
              </a:rPr>
              <a:t>a</a:t>
            </a:r>
            <a:r>
              <a:rPr sz="2200" spc="-10" dirty="0">
                <a:latin typeface="Georgia"/>
                <a:cs typeface="Georgia"/>
              </a:rPr>
              <a:t>ys</a:t>
            </a:r>
            <a:r>
              <a:rPr sz="2200" dirty="0">
                <a:latin typeface="Georgia"/>
                <a:cs typeface="Georgia"/>
              </a:rPr>
              <a:t>	o</a:t>
            </a:r>
            <a:r>
              <a:rPr sz="2200" spc="-10" dirty="0">
                <a:latin typeface="Georgia"/>
                <a:cs typeface="Georgia"/>
              </a:rPr>
              <a:t>r</a:t>
            </a:r>
            <a:r>
              <a:rPr sz="2200" dirty="0">
                <a:latin typeface="Georgia"/>
                <a:cs typeface="Georgia"/>
              </a:rPr>
              <a:t>	</a:t>
            </a:r>
            <a:r>
              <a:rPr sz="2200" spc="-45" dirty="0">
                <a:latin typeface="Georgia"/>
                <a:cs typeface="Georgia"/>
              </a:rPr>
              <a:t>has</a:t>
            </a:r>
            <a:r>
              <a:rPr sz="2200" spc="-50" dirty="0">
                <a:latin typeface="Georgia"/>
                <a:cs typeface="Georgia"/>
              </a:rPr>
              <a:t>h</a:t>
            </a:r>
            <a:r>
              <a:rPr sz="2200" dirty="0">
                <a:latin typeface="Georgia"/>
                <a:cs typeface="Georgia"/>
              </a:rPr>
              <a:t>es	</a:t>
            </a:r>
            <a:r>
              <a:rPr sz="2200" spc="-85" dirty="0">
                <a:latin typeface="Georgia"/>
                <a:cs typeface="Georgia"/>
              </a:rPr>
              <a:t>f</a:t>
            </a:r>
            <a:r>
              <a:rPr sz="2200" spc="-20" dirty="0">
                <a:latin typeface="Georgia"/>
                <a:cs typeface="Georgia"/>
              </a:rPr>
              <a:t>o</a:t>
            </a:r>
            <a:r>
              <a:rPr sz="2200" spc="-65" dirty="0">
                <a:latin typeface="Georgia"/>
                <a:cs typeface="Georgia"/>
              </a:rPr>
              <a:t>un</a:t>
            </a:r>
            <a:r>
              <a:rPr sz="2200" spc="-60" dirty="0">
                <a:latin typeface="Georgia"/>
                <a:cs typeface="Georgia"/>
              </a:rPr>
              <a:t>d</a:t>
            </a:r>
            <a:r>
              <a:rPr sz="2200" dirty="0">
                <a:latin typeface="Georgia"/>
                <a:cs typeface="Georgia"/>
              </a:rPr>
              <a:t>	</a:t>
            </a:r>
            <a:r>
              <a:rPr sz="2200" spc="-55" dirty="0">
                <a:latin typeface="Georgia"/>
                <a:cs typeface="Georgia"/>
              </a:rPr>
              <a:t>in</a:t>
            </a:r>
            <a:r>
              <a:rPr sz="2200" dirty="0">
                <a:latin typeface="Georgia"/>
                <a:cs typeface="Georgia"/>
              </a:rPr>
              <a:t>	</a:t>
            </a:r>
            <a:r>
              <a:rPr sz="2200" spc="-130" dirty="0">
                <a:latin typeface="Georgia"/>
                <a:cs typeface="Georgia"/>
              </a:rPr>
              <a:t>P</a:t>
            </a:r>
            <a:r>
              <a:rPr sz="2200" spc="10" dirty="0">
                <a:latin typeface="Georgia"/>
                <a:cs typeface="Georgia"/>
              </a:rPr>
              <a:t>e</a:t>
            </a:r>
            <a:r>
              <a:rPr sz="2200" spc="-5" dirty="0">
                <a:latin typeface="Georgia"/>
                <a:cs typeface="Georgia"/>
              </a:rPr>
              <a:t>r</a:t>
            </a:r>
            <a:r>
              <a:rPr sz="2200" spc="-35" dirty="0">
                <a:latin typeface="Georgia"/>
                <a:cs typeface="Georgia"/>
              </a:rPr>
              <a:t>l</a:t>
            </a:r>
            <a:r>
              <a:rPr sz="2200" dirty="0">
                <a:latin typeface="Georgia"/>
                <a:cs typeface="Georgia"/>
              </a:rPr>
              <a:t>	</a:t>
            </a:r>
            <a:r>
              <a:rPr sz="2200" spc="-60" dirty="0">
                <a:latin typeface="Georgia"/>
                <a:cs typeface="Georgia"/>
              </a:rPr>
              <a:t>and</a:t>
            </a:r>
            <a:endParaRPr sz="2200">
              <a:latin typeface="Georgia"/>
              <a:cs typeface="Georgia"/>
            </a:endParaRPr>
          </a:p>
          <a:p>
            <a:pPr marL="355600">
              <a:lnSpc>
                <a:spcPct val="100000"/>
              </a:lnSpc>
              <a:spcBef>
                <a:spcPts val="5"/>
              </a:spcBef>
            </a:pPr>
            <a:r>
              <a:rPr sz="2200" spc="-30" dirty="0">
                <a:latin typeface="Georgia"/>
                <a:cs typeface="Georgia"/>
              </a:rPr>
              <a:t>consist </a:t>
            </a:r>
            <a:r>
              <a:rPr sz="2200" spc="-40" dirty="0">
                <a:latin typeface="Georgia"/>
                <a:cs typeface="Georgia"/>
              </a:rPr>
              <a:t>of key-value</a:t>
            </a:r>
            <a:r>
              <a:rPr sz="2200" spc="-30" dirty="0">
                <a:latin typeface="Georgia"/>
                <a:cs typeface="Georgia"/>
              </a:rPr>
              <a:t> </a:t>
            </a:r>
            <a:r>
              <a:rPr sz="2200" spc="-45" dirty="0">
                <a:latin typeface="Georgia"/>
                <a:cs typeface="Georgia"/>
              </a:rPr>
              <a:t>pairs.</a:t>
            </a:r>
            <a:endParaRPr sz="2200">
              <a:latin typeface="Georgia"/>
              <a:cs typeface="Georgia"/>
            </a:endParaRPr>
          </a:p>
          <a:p>
            <a:pPr marL="355600" marR="5080" indent="-342900" algn="just">
              <a:lnSpc>
                <a:spcPct val="100000"/>
              </a:lnSpc>
              <a:spcBef>
                <a:spcPts val="525"/>
              </a:spcBef>
              <a:buFont typeface="Arial"/>
              <a:buChar char="•"/>
              <a:tabLst>
                <a:tab pos="416559" algn="l"/>
              </a:tabLst>
            </a:pPr>
            <a:r>
              <a:rPr sz="2200" spc="-110" dirty="0">
                <a:latin typeface="Georgia"/>
                <a:cs typeface="Georgia"/>
              </a:rPr>
              <a:t>A </a:t>
            </a:r>
            <a:r>
              <a:rPr sz="2200" spc="-30" dirty="0">
                <a:latin typeface="Georgia"/>
                <a:cs typeface="Georgia"/>
              </a:rPr>
              <a:t>dictionary </a:t>
            </a:r>
            <a:r>
              <a:rPr sz="2200" spc="-15" dirty="0">
                <a:latin typeface="Georgia"/>
                <a:cs typeface="Georgia"/>
              </a:rPr>
              <a:t>key </a:t>
            </a:r>
            <a:r>
              <a:rPr sz="2200" spc="-50" dirty="0">
                <a:latin typeface="Georgia"/>
                <a:cs typeface="Georgia"/>
              </a:rPr>
              <a:t>can </a:t>
            </a:r>
            <a:r>
              <a:rPr sz="2200" spc="-10" dirty="0">
                <a:latin typeface="Georgia"/>
                <a:cs typeface="Georgia"/>
              </a:rPr>
              <a:t>be </a:t>
            </a:r>
            <a:r>
              <a:rPr sz="2200" spc="-45" dirty="0">
                <a:latin typeface="Georgia"/>
                <a:cs typeface="Georgia"/>
              </a:rPr>
              <a:t>almost </a:t>
            </a:r>
            <a:r>
              <a:rPr sz="2200" spc="-50" dirty="0">
                <a:latin typeface="Georgia"/>
                <a:cs typeface="Georgia"/>
              </a:rPr>
              <a:t>any </a:t>
            </a:r>
            <a:r>
              <a:rPr sz="2200" spc="-45" dirty="0">
                <a:latin typeface="Georgia"/>
                <a:cs typeface="Georgia"/>
              </a:rPr>
              <a:t>Python </a:t>
            </a:r>
            <a:r>
              <a:rPr sz="2200" spc="-35" dirty="0">
                <a:latin typeface="Georgia"/>
                <a:cs typeface="Georgia"/>
              </a:rPr>
              <a:t>type, </a:t>
            </a:r>
            <a:r>
              <a:rPr sz="2200" spc="-40" dirty="0">
                <a:latin typeface="Georgia"/>
                <a:cs typeface="Georgia"/>
              </a:rPr>
              <a:t>but </a:t>
            </a:r>
            <a:r>
              <a:rPr sz="2200" spc="-20" dirty="0">
                <a:latin typeface="Georgia"/>
                <a:cs typeface="Georgia"/>
              </a:rPr>
              <a:t>are </a:t>
            </a:r>
            <a:r>
              <a:rPr sz="2200" spc="-40" dirty="0">
                <a:latin typeface="Georgia"/>
                <a:cs typeface="Georgia"/>
              </a:rPr>
              <a:t>usually  </a:t>
            </a:r>
            <a:r>
              <a:rPr sz="2200" spc="-45" dirty="0">
                <a:latin typeface="Georgia"/>
                <a:cs typeface="Georgia"/>
              </a:rPr>
              <a:t>numbers </a:t>
            </a:r>
            <a:r>
              <a:rPr sz="2200" spc="-10" dirty="0">
                <a:latin typeface="Georgia"/>
                <a:cs typeface="Georgia"/>
              </a:rPr>
              <a:t>or </a:t>
            </a:r>
            <a:r>
              <a:rPr sz="2200" spc="-40" dirty="0">
                <a:latin typeface="Georgia"/>
                <a:cs typeface="Georgia"/>
              </a:rPr>
              <a:t>strings. </a:t>
            </a:r>
            <a:r>
              <a:rPr sz="2200" spc="-80" dirty="0">
                <a:latin typeface="Georgia"/>
                <a:cs typeface="Georgia"/>
              </a:rPr>
              <a:t>Values, </a:t>
            </a:r>
            <a:r>
              <a:rPr sz="2200" spc="-50" dirty="0">
                <a:latin typeface="Georgia"/>
                <a:cs typeface="Georgia"/>
              </a:rPr>
              <a:t>on </a:t>
            </a:r>
            <a:r>
              <a:rPr sz="2200" spc="-25" dirty="0">
                <a:latin typeface="Georgia"/>
                <a:cs typeface="Georgia"/>
              </a:rPr>
              <a:t>the </a:t>
            </a:r>
            <a:r>
              <a:rPr sz="2200" spc="-20" dirty="0">
                <a:latin typeface="Georgia"/>
                <a:cs typeface="Georgia"/>
              </a:rPr>
              <a:t>other </a:t>
            </a:r>
            <a:r>
              <a:rPr sz="2200" spc="-80" dirty="0">
                <a:latin typeface="Georgia"/>
                <a:cs typeface="Georgia"/>
              </a:rPr>
              <a:t>hand, </a:t>
            </a:r>
            <a:r>
              <a:rPr sz="2200" spc="-45" dirty="0">
                <a:latin typeface="Georgia"/>
                <a:cs typeface="Georgia"/>
              </a:rPr>
              <a:t>can </a:t>
            </a:r>
            <a:r>
              <a:rPr sz="2200" spc="-15" dirty="0">
                <a:latin typeface="Georgia"/>
                <a:cs typeface="Georgia"/>
              </a:rPr>
              <a:t>be </a:t>
            </a:r>
            <a:r>
              <a:rPr sz="2200" spc="-45" dirty="0">
                <a:latin typeface="Georgia"/>
                <a:cs typeface="Georgia"/>
              </a:rPr>
              <a:t>any </a:t>
            </a:r>
            <a:r>
              <a:rPr sz="2200" spc="-20" dirty="0">
                <a:latin typeface="Georgia"/>
                <a:cs typeface="Georgia"/>
              </a:rPr>
              <a:t>arbitrary  </a:t>
            </a:r>
            <a:r>
              <a:rPr sz="2200" spc="-45" dirty="0">
                <a:latin typeface="Georgia"/>
                <a:cs typeface="Georgia"/>
              </a:rPr>
              <a:t>Python</a:t>
            </a:r>
            <a:r>
              <a:rPr sz="2200" spc="-35" dirty="0">
                <a:latin typeface="Georgia"/>
                <a:cs typeface="Georgia"/>
              </a:rPr>
              <a:t> </a:t>
            </a:r>
            <a:r>
              <a:rPr sz="2200" spc="-40" dirty="0">
                <a:latin typeface="Georgia"/>
                <a:cs typeface="Georgia"/>
              </a:rPr>
              <a:t>object.</a:t>
            </a:r>
            <a:endParaRPr sz="2200">
              <a:latin typeface="Georgia"/>
              <a:cs typeface="Georgia"/>
            </a:endParaRPr>
          </a:p>
          <a:p>
            <a:pPr marL="355600" indent="-342900">
              <a:lnSpc>
                <a:spcPct val="100000"/>
              </a:lnSpc>
              <a:spcBef>
                <a:spcPts val="530"/>
              </a:spcBef>
              <a:buFont typeface="Arial"/>
              <a:buChar char="•"/>
              <a:tabLst>
                <a:tab pos="354965" algn="l"/>
                <a:tab pos="355600" algn="l"/>
              </a:tabLst>
            </a:pPr>
            <a:r>
              <a:rPr sz="2200" spc="-40" dirty="0">
                <a:latin typeface="Georgia"/>
                <a:cs typeface="Georgia"/>
              </a:rPr>
              <a:t>Dictionaries</a:t>
            </a:r>
            <a:r>
              <a:rPr sz="2200" spc="315" dirty="0">
                <a:latin typeface="Georgia"/>
                <a:cs typeface="Georgia"/>
              </a:rPr>
              <a:t> </a:t>
            </a:r>
            <a:r>
              <a:rPr sz="2200" spc="-20" dirty="0">
                <a:latin typeface="Georgia"/>
                <a:cs typeface="Georgia"/>
              </a:rPr>
              <a:t>are</a:t>
            </a:r>
            <a:r>
              <a:rPr sz="2200" spc="320" dirty="0">
                <a:latin typeface="Georgia"/>
                <a:cs typeface="Georgia"/>
              </a:rPr>
              <a:t> </a:t>
            </a:r>
            <a:r>
              <a:rPr sz="2200" spc="-25" dirty="0">
                <a:latin typeface="Georgia"/>
                <a:cs typeface="Georgia"/>
              </a:rPr>
              <a:t>enclosed</a:t>
            </a:r>
            <a:r>
              <a:rPr sz="2200" spc="325" dirty="0">
                <a:latin typeface="Georgia"/>
                <a:cs typeface="Georgia"/>
              </a:rPr>
              <a:t> </a:t>
            </a:r>
            <a:r>
              <a:rPr sz="2200" spc="-25" dirty="0">
                <a:latin typeface="Georgia"/>
                <a:cs typeface="Georgia"/>
              </a:rPr>
              <a:t>by</a:t>
            </a:r>
            <a:r>
              <a:rPr sz="2200" spc="320" dirty="0">
                <a:latin typeface="Georgia"/>
                <a:cs typeface="Georgia"/>
              </a:rPr>
              <a:t> </a:t>
            </a:r>
            <a:r>
              <a:rPr sz="2200" spc="-30" dirty="0">
                <a:latin typeface="Georgia"/>
                <a:cs typeface="Georgia"/>
              </a:rPr>
              <a:t>curly</a:t>
            </a:r>
            <a:r>
              <a:rPr sz="2200" spc="315" dirty="0">
                <a:latin typeface="Georgia"/>
                <a:cs typeface="Georgia"/>
              </a:rPr>
              <a:t> </a:t>
            </a:r>
            <a:r>
              <a:rPr sz="2200" spc="-25" dirty="0">
                <a:latin typeface="Georgia"/>
                <a:cs typeface="Georgia"/>
              </a:rPr>
              <a:t>braces</a:t>
            </a:r>
            <a:r>
              <a:rPr sz="2200" spc="325" dirty="0">
                <a:latin typeface="Georgia"/>
                <a:cs typeface="Georgia"/>
              </a:rPr>
              <a:t> </a:t>
            </a:r>
            <a:r>
              <a:rPr sz="2200" spc="-45" dirty="0">
                <a:latin typeface="Georgia"/>
                <a:cs typeface="Georgia"/>
              </a:rPr>
              <a:t>({</a:t>
            </a:r>
            <a:r>
              <a:rPr sz="2200" spc="305" dirty="0">
                <a:latin typeface="Georgia"/>
                <a:cs typeface="Georgia"/>
              </a:rPr>
              <a:t> </a:t>
            </a:r>
            <a:r>
              <a:rPr sz="2200" spc="-45" dirty="0">
                <a:latin typeface="Georgia"/>
                <a:cs typeface="Georgia"/>
              </a:rPr>
              <a:t>})</a:t>
            </a:r>
            <a:r>
              <a:rPr sz="2200" spc="325" dirty="0">
                <a:latin typeface="Georgia"/>
                <a:cs typeface="Georgia"/>
              </a:rPr>
              <a:t> </a:t>
            </a:r>
            <a:r>
              <a:rPr sz="2200" spc="-55" dirty="0">
                <a:latin typeface="Georgia"/>
                <a:cs typeface="Georgia"/>
              </a:rPr>
              <a:t>and</a:t>
            </a:r>
            <a:r>
              <a:rPr sz="2200" spc="315" dirty="0">
                <a:latin typeface="Georgia"/>
                <a:cs typeface="Georgia"/>
              </a:rPr>
              <a:t> </a:t>
            </a:r>
            <a:r>
              <a:rPr sz="2200" spc="-25" dirty="0">
                <a:latin typeface="Georgia"/>
                <a:cs typeface="Georgia"/>
              </a:rPr>
              <a:t>values</a:t>
            </a:r>
            <a:r>
              <a:rPr sz="2200" spc="315" dirty="0">
                <a:latin typeface="Georgia"/>
                <a:cs typeface="Georgia"/>
              </a:rPr>
              <a:t> </a:t>
            </a:r>
            <a:r>
              <a:rPr sz="2200" spc="-45" dirty="0">
                <a:latin typeface="Georgia"/>
                <a:cs typeface="Georgia"/>
              </a:rPr>
              <a:t>can</a:t>
            </a:r>
            <a:r>
              <a:rPr sz="2200" spc="315" dirty="0">
                <a:latin typeface="Georgia"/>
                <a:cs typeface="Georgia"/>
              </a:rPr>
              <a:t> </a:t>
            </a:r>
            <a:r>
              <a:rPr sz="2200" spc="-15" dirty="0">
                <a:latin typeface="Georgia"/>
                <a:cs typeface="Georgia"/>
              </a:rPr>
              <a:t>be</a:t>
            </a:r>
            <a:endParaRPr sz="2200">
              <a:latin typeface="Georgia"/>
              <a:cs typeface="Georgia"/>
            </a:endParaRPr>
          </a:p>
          <a:p>
            <a:pPr marL="355600">
              <a:lnSpc>
                <a:spcPct val="100000"/>
              </a:lnSpc>
            </a:pPr>
            <a:r>
              <a:rPr sz="2200" spc="-35" dirty="0">
                <a:latin typeface="Georgia"/>
                <a:cs typeface="Georgia"/>
              </a:rPr>
              <a:t>assigned </a:t>
            </a:r>
            <a:r>
              <a:rPr sz="2200" spc="-60" dirty="0">
                <a:latin typeface="Georgia"/>
                <a:cs typeface="Georgia"/>
              </a:rPr>
              <a:t>and </a:t>
            </a:r>
            <a:r>
              <a:rPr sz="2200" spc="-25" dirty="0">
                <a:latin typeface="Georgia"/>
                <a:cs typeface="Georgia"/>
              </a:rPr>
              <a:t>accessed </a:t>
            </a:r>
            <a:r>
              <a:rPr sz="2200" spc="-45" dirty="0">
                <a:latin typeface="Georgia"/>
                <a:cs typeface="Georgia"/>
              </a:rPr>
              <a:t>using </a:t>
            </a:r>
            <a:r>
              <a:rPr sz="2200" spc="-25" dirty="0">
                <a:latin typeface="Georgia"/>
                <a:cs typeface="Georgia"/>
              </a:rPr>
              <a:t>square braces</a:t>
            </a:r>
            <a:r>
              <a:rPr sz="2200" spc="60" dirty="0">
                <a:latin typeface="Georgia"/>
                <a:cs typeface="Georgia"/>
              </a:rPr>
              <a:t> </a:t>
            </a:r>
            <a:r>
              <a:rPr sz="2200" spc="-50" dirty="0">
                <a:latin typeface="Georgia"/>
                <a:cs typeface="Georgia"/>
              </a:rPr>
              <a:t>([]).</a:t>
            </a:r>
            <a:endParaRPr sz="2200">
              <a:latin typeface="Georgia"/>
              <a:cs typeface="Georgi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257810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0" dirty="0">
                <a:solidFill>
                  <a:srgbClr val="000000"/>
                </a:solidFill>
                <a:latin typeface="Georgia"/>
                <a:cs typeface="Georgia"/>
              </a:rPr>
              <a:t> </a:t>
            </a:r>
            <a:r>
              <a:rPr sz="2400" b="1" spc="-145" dirty="0">
                <a:solidFill>
                  <a:srgbClr val="000000"/>
                </a:solidFill>
                <a:latin typeface="Georgia"/>
                <a:cs typeface="Georgia"/>
              </a:rPr>
              <a:t>Dictionary</a:t>
            </a:r>
            <a:endParaRPr sz="2400">
              <a:latin typeface="Georgia"/>
              <a:cs typeface="Georgia"/>
            </a:endParaRPr>
          </a:p>
        </p:txBody>
      </p:sp>
      <p:sp>
        <p:nvSpPr>
          <p:cNvPr id="8" name="Date Placeholder 7"/>
          <p:cNvSpPr>
            <a:spLocks noGrp="1"/>
          </p:cNvSpPr>
          <p:nvPr>
            <p:ph type="dt" sz="half" idx="10"/>
          </p:nvPr>
        </p:nvSpPr>
        <p:spPr/>
        <p:txBody>
          <a:bodyPr/>
          <a:lstStyle/>
          <a:p>
            <a:fld id="{9DECD4EA-2A00-4A06-8BE8-1E2115C33A24}" type="datetime1">
              <a:rPr lang="en-US" smtClean="0"/>
              <a:pPr/>
              <a:t>6/28/2022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32</a:t>
            </a:fld>
            <a:endParaRPr lang="en-US"/>
          </a:p>
        </p:txBody>
      </p:sp>
      <p:sp>
        <p:nvSpPr>
          <p:cNvPr id="4" name="object 4"/>
          <p:cNvSpPr txBox="1"/>
          <p:nvPr/>
        </p:nvSpPr>
        <p:spPr>
          <a:xfrm>
            <a:off x="383540" y="1329588"/>
            <a:ext cx="6075680" cy="2440305"/>
          </a:xfrm>
          <a:prstGeom prst="rect">
            <a:avLst/>
          </a:prstGeom>
        </p:spPr>
        <p:txBody>
          <a:bodyPr vert="horz" wrap="square" lIns="0" tIns="12700" rIns="0" bIns="0" rtlCol="0">
            <a:spAutoFit/>
          </a:bodyPr>
          <a:lstStyle/>
          <a:p>
            <a:pPr marL="12700" marR="4409440">
              <a:lnSpc>
                <a:spcPct val="120000"/>
              </a:lnSpc>
              <a:spcBef>
                <a:spcPts val="100"/>
              </a:spcBef>
            </a:pPr>
            <a:r>
              <a:rPr sz="2200" spc="-85" dirty="0">
                <a:latin typeface="Georgia"/>
                <a:cs typeface="Georgia"/>
              </a:rPr>
              <a:t>For </a:t>
            </a:r>
            <a:r>
              <a:rPr sz="2200" spc="-70" dirty="0">
                <a:latin typeface="Georgia"/>
                <a:cs typeface="Georgia"/>
              </a:rPr>
              <a:t>Example </a:t>
            </a:r>
            <a:r>
              <a:rPr sz="2200" spc="-95" dirty="0">
                <a:latin typeface="Georgia"/>
                <a:cs typeface="Georgia"/>
              </a:rPr>
              <a:t>-  </a:t>
            </a:r>
            <a:r>
              <a:rPr sz="2200" spc="-35" dirty="0">
                <a:latin typeface="Georgia"/>
                <a:cs typeface="Georgia"/>
              </a:rPr>
              <a:t>dict </a:t>
            </a:r>
            <a:r>
              <a:rPr sz="2200" spc="-200" dirty="0">
                <a:latin typeface="Georgia"/>
                <a:cs typeface="Georgia"/>
              </a:rPr>
              <a:t>=</a:t>
            </a:r>
            <a:r>
              <a:rPr sz="2200" spc="-60" dirty="0">
                <a:latin typeface="Georgia"/>
                <a:cs typeface="Georgia"/>
              </a:rPr>
              <a:t> </a:t>
            </a:r>
            <a:r>
              <a:rPr sz="2200" spc="-100" dirty="0">
                <a:latin typeface="Georgia"/>
                <a:cs typeface="Georgia"/>
              </a:rPr>
              <a:t>{}</a:t>
            </a:r>
            <a:endParaRPr sz="2200">
              <a:latin typeface="Georgia"/>
              <a:cs typeface="Georgia"/>
            </a:endParaRPr>
          </a:p>
          <a:p>
            <a:pPr marL="12700">
              <a:lnSpc>
                <a:spcPct val="100000"/>
              </a:lnSpc>
              <a:spcBef>
                <a:spcPts val="530"/>
              </a:spcBef>
            </a:pPr>
            <a:r>
              <a:rPr sz="2200" spc="-30" dirty="0">
                <a:latin typeface="Georgia"/>
                <a:cs typeface="Georgia"/>
              </a:rPr>
              <a:t>dict['one'] </a:t>
            </a:r>
            <a:r>
              <a:rPr sz="2200" spc="-200" dirty="0">
                <a:latin typeface="Georgia"/>
                <a:cs typeface="Georgia"/>
              </a:rPr>
              <a:t>= </a:t>
            </a:r>
            <a:r>
              <a:rPr sz="2200" spc="-45" dirty="0">
                <a:latin typeface="Georgia"/>
                <a:cs typeface="Georgia"/>
              </a:rPr>
              <a:t>"This </a:t>
            </a:r>
            <a:r>
              <a:rPr sz="2200" spc="-20" dirty="0">
                <a:latin typeface="Georgia"/>
                <a:cs typeface="Georgia"/>
              </a:rPr>
              <a:t>is</a:t>
            </a:r>
            <a:r>
              <a:rPr sz="2200" spc="-200" dirty="0">
                <a:latin typeface="Georgia"/>
                <a:cs typeface="Georgia"/>
              </a:rPr>
              <a:t> </a:t>
            </a:r>
            <a:r>
              <a:rPr sz="2200" spc="-50" dirty="0">
                <a:latin typeface="Georgia"/>
                <a:cs typeface="Georgia"/>
              </a:rPr>
              <a:t>one"</a:t>
            </a:r>
            <a:endParaRPr sz="2200">
              <a:latin typeface="Georgia"/>
              <a:cs typeface="Georgia"/>
            </a:endParaRPr>
          </a:p>
          <a:p>
            <a:pPr marL="12700">
              <a:lnSpc>
                <a:spcPct val="100000"/>
              </a:lnSpc>
              <a:spcBef>
                <a:spcPts val="530"/>
              </a:spcBef>
              <a:tabLst>
                <a:tab pos="1125220" algn="l"/>
              </a:tabLst>
            </a:pPr>
            <a:r>
              <a:rPr sz="2200" spc="-40" dirty="0">
                <a:latin typeface="Georgia"/>
                <a:cs typeface="Georgia"/>
              </a:rPr>
              <a:t>dict[2]	</a:t>
            </a:r>
            <a:r>
              <a:rPr sz="2200" spc="-200" dirty="0">
                <a:latin typeface="Georgia"/>
                <a:cs typeface="Georgia"/>
              </a:rPr>
              <a:t>= </a:t>
            </a:r>
            <a:r>
              <a:rPr sz="2200" spc="-50" dirty="0">
                <a:latin typeface="Georgia"/>
                <a:cs typeface="Georgia"/>
              </a:rPr>
              <a:t>"This </a:t>
            </a:r>
            <a:r>
              <a:rPr sz="2200" spc="-25" dirty="0">
                <a:latin typeface="Georgia"/>
                <a:cs typeface="Georgia"/>
              </a:rPr>
              <a:t>is</a:t>
            </a:r>
            <a:r>
              <a:rPr sz="2200" spc="-204" dirty="0">
                <a:latin typeface="Georgia"/>
                <a:cs typeface="Georgia"/>
              </a:rPr>
              <a:t> </a:t>
            </a:r>
            <a:r>
              <a:rPr sz="2200" spc="-25" dirty="0">
                <a:latin typeface="Georgia"/>
                <a:cs typeface="Georgia"/>
              </a:rPr>
              <a:t>two"</a:t>
            </a:r>
            <a:endParaRPr sz="2200">
              <a:latin typeface="Georgia"/>
              <a:cs typeface="Georgia"/>
            </a:endParaRPr>
          </a:p>
          <a:p>
            <a:pPr>
              <a:lnSpc>
                <a:spcPct val="100000"/>
              </a:lnSpc>
              <a:spcBef>
                <a:spcPts val="15"/>
              </a:spcBef>
            </a:pPr>
            <a:endParaRPr sz="3200">
              <a:latin typeface="Times New Roman"/>
              <a:cs typeface="Times New Roman"/>
            </a:endParaRPr>
          </a:p>
          <a:p>
            <a:pPr marL="12700">
              <a:lnSpc>
                <a:spcPct val="100000"/>
              </a:lnSpc>
            </a:pPr>
            <a:r>
              <a:rPr sz="2200" spc="-45" dirty="0">
                <a:latin typeface="Georgia"/>
                <a:cs typeface="Georgia"/>
              </a:rPr>
              <a:t>tinydict </a:t>
            </a:r>
            <a:r>
              <a:rPr sz="2200" spc="-200" dirty="0">
                <a:latin typeface="Georgia"/>
                <a:cs typeface="Georgia"/>
              </a:rPr>
              <a:t>= </a:t>
            </a:r>
            <a:r>
              <a:rPr sz="2200" spc="-55" dirty="0">
                <a:latin typeface="Georgia"/>
                <a:cs typeface="Georgia"/>
              </a:rPr>
              <a:t>{'name': </a:t>
            </a:r>
            <a:r>
              <a:rPr sz="2200" spc="-45" dirty="0">
                <a:latin typeface="Georgia"/>
                <a:cs typeface="Georgia"/>
              </a:rPr>
              <a:t>'john','code':6734, </a:t>
            </a:r>
            <a:r>
              <a:rPr sz="2200" spc="-20" dirty="0">
                <a:latin typeface="Georgia"/>
                <a:cs typeface="Georgia"/>
              </a:rPr>
              <a:t>'dept':</a:t>
            </a:r>
            <a:r>
              <a:rPr sz="2200" spc="-45" dirty="0">
                <a:latin typeface="Georgia"/>
                <a:cs typeface="Georgia"/>
              </a:rPr>
              <a:t> </a:t>
            </a:r>
            <a:r>
              <a:rPr sz="2200" spc="-10" dirty="0">
                <a:latin typeface="Georgia"/>
                <a:cs typeface="Georgia"/>
              </a:rPr>
              <a:t>'sales'}</a:t>
            </a:r>
            <a:endParaRPr sz="2200">
              <a:latin typeface="Georgia"/>
              <a:cs typeface="Georgia"/>
            </a:endParaRPr>
          </a:p>
        </p:txBody>
      </p:sp>
      <p:sp>
        <p:nvSpPr>
          <p:cNvPr id="5" name="object 5"/>
          <p:cNvSpPr txBox="1"/>
          <p:nvPr/>
        </p:nvSpPr>
        <p:spPr>
          <a:xfrm>
            <a:off x="383540" y="4146575"/>
            <a:ext cx="2109470" cy="1233170"/>
          </a:xfrm>
          <a:prstGeom prst="rect">
            <a:avLst/>
          </a:prstGeom>
        </p:spPr>
        <p:txBody>
          <a:bodyPr vert="horz" wrap="square" lIns="0" tIns="12065" rIns="0" bIns="0" rtlCol="0">
            <a:spAutoFit/>
          </a:bodyPr>
          <a:lstStyle/>
          <a:p>
            <a:pPr marL="12700" marR="5080">
              <a:lnSpc>
                <a:spcPct val="120100"/>
              </a:lnSpc>
              <a:spcBef>
                <a:spcPts val="95"/>
              </a:spcBef>
            </a:pPr>
            <a:r>
              <a:rPr sz="2200" spc="-35" dirty="0">
                <a:latin typeface="Georgia"/>
                <a:cs typeface="Georgia"/>
              </a:rPr>
              <a:t>print</a:t>
            </a:r>
            <a:r>
              <a:rPr sz="2200" spc="-90" dirty="0">
                <a:latin typeface="Georgia"/>
                <a:cs typeface="Georgia"/>
              </a:rPr>
              <a:t> </a:t>
            </a:r>
            <a:r>
              <a:rPr sz="2200" spc="-25" dirty="0">
                <a:latin typeface="Georgia"/>
                <a:cs typeface="Georgia"/>
              </a:rPr>
              <a:t>(dict['one'])  </a:t>
            </a:r>
            <a:r>
              <a:rPr sz="2200" spc="-35" dirty="0">
                <a:latin typeface="Georgia"/>
                <a:cs typeface="Georgia"/>
              </a:rPr>
              <a:t>print </a:t>
            </a:r>
            <a:r>
              <a:rPr sz="2200" spc="-30" dirty="0">
                <a:latin typeface="Georgia"/>
                <a:cs typeface="Georgia"/>
              </a:rPr>
              <a:t>(dict[2])  </a:t>
            </a:r>
            <a:r>
              <a:rPr sz="2200" spc="-35" dirty="0">
                <a:latin typeface="Georgia"/>
                <a:cs typeface="Georgia"/>
              </a:rPr>
              <a:t>print</a:t>
            </a:r>
            <a:r>
              <a:rPr sz="2200" spc="-45" dirty="0">
                <a:latin typeface="Georgia"/>
                <a:cs typeface="Georgia"/>
              </a:rPr>
              <a:t> </a:t>
            </a:r>
            <a:r>
              <a:rPr sz="2200" spc="-35" dirty="0">
                <a:latin typeface="Georgia"/>
                <a:cs typeface="Georgia"/>
              </a:rPr>
              <a:t>(tinydict)</a:t>
            </a:r>
            <a:endParaRPr sz="2200">
              <a:latin typeface="Georgia"/>
              <a:cs typeface="Georgia"/>
            </a:endParaRPr>
          </a:p>
        </p:txBody>
      </p:sp>
      <p:sp>
        <p:nvSpPr>
          <p:cNvPr id="6" name="object 6"/>
          <p:cNvSpPr txBox="1"/>
          <p:nvPr/>
        </p:nvSpPr>
        <p:spPr>
          <a:xfrm>
            <a:off x="2742945" y="4146575"/>
            <a:ext cx="3479800" cy="1233170"/>
          </a:xfrm>
          <a:prstGeom prst="rect">
            <a:avLst/>
          </a:prstGeom>
        </p:spPr>
        <p:txBody>
          <a:bodyPr vert="horz" wrap="square" lIns="0" tIns="12700" rIns="0" bIns="0" rtlCol="0">
            <a:spAutoFit/>
          </a:bodyPr>
          <a:lstStyle/>
          <a:p>
            <a:pPr marL="12700" marR="126364" indent="163195">
              <a:lnSpc>
                <a:spcPct val="120000"/>
              </a:lnSpc>
              <a:spcBef>
                <a:spcPts val="100"/>
              </a:spcBef>
            </a:pPr>
            <a:r>
              <a:rPr sz="2200" spc="-60" dirty="0">
                <a:latin typeface="Georgia"/>
                <a:cs typeface="Georgia"/>
              </a:rPr>
              <a:t># </a:t>
            </a:r>
            <a:r>
              <a:rPr sz="2200" spc="-40" dirty="0">
                <a:latin typeface="Georgia"/>
                <a:cs typeface="Georgia"/>
              </a:rPr>
              <a:t>Prints </a:t>
            </a:r>
            <a:r>
              <a:rPr sz="2200" spc="-35" dirty="0">
                <a:latin typeface="Georgia"/>
                <a:cs typeface="Georgia"/>
              </a:rPr>
              <a:t>value for </a:t>
            </a:r>
            <a:r>
              <a:rPr sz="2200" spc="-15" dirty="0">
                <a:latin typeface="Georgia"/>
                <a:cs typeface="Georgia"/>
              </a:rPr>
              <a:t>'one' </a:t>
            </a:r>
            <a:r>
              <a:rPr sz="2200" spc="-25" dirty="0">
                <a:latin typeface="Georgia"/>
                <a:cs typeface="Georgia"/>
              </a:rPr>
              <a:t>key  </a:t>
            </a:r>
            <a:r>
              <a:rPr sz="2200" spc="-60" dirty="0">
                <a:latin typeface="Georgia"/>
                <a:cs typeface="Georgia"/>
              </a:rPr>
              <a:t># </a:t>
            </a:r>
            <a:r>
              <a:rPr sz="2200" spc="-40" dirty="0">
                <a:latin typeface="Georgia"/>
                <a:cs typeface="Georgia"/>
              </a:rPr>
              <a:t>Prints </a:t>
            </a:r>
            <a:r>
              <a:rPr sz="2200" spc="-35" dirty="0">
                <a:latin typeface="Georgia"/>
                <a:cs typeface="Georgia"/>
              </a:rPr>
              <a:t>value for </a:t>
            </a:r>
            <a:r>
              <a:rPr sz="2200" spc="-15" dirty="0">
                <a:latin typeface="Georgia"/>
                <a:cs typeface="Georgia"/>
              </a:rPr>
              <a:t>2</a:t>
            </a:r>
            <a:r>
              <a:rPr sz="2200" spc="-35" dirty="0">
                <a:latin typeface="Georgia"/>
                <a:cs typeface="Georgia"/>
              </a:rPr>
              <a:t> </a:t>
            </a:r>
            <a:r>
              <a:rPr sz="2200" spc="-25" dirty="0">
                <a:latin typeface="Georgia"/>
                <a:cs typeface="Georgia"/>
              </a:rPr>
              <a:t>key</a:t>
            </a:r>
            <a:endParaRPr sz="2200">
              <a:latin typeface="Georgia"/>
              <a:cs typeface="Georgia"/>
            </a:endParaRPr>
          </a:p>
          <a:p>
            <a:pPr marL="58419">
              <a:lnSpc>
                <a:spcPct val="100000"/>
              </a:lnSpc>
              <a:spcBef>
                <a:spcPts val="530"/>
              </a:spcBef>
            </a:pPr>
            <a:r>
              <a:rPr sz="2200" spc="-60" dirty="0">
                <a:latin typeface="Georgia"/>
                <a:cs typeface="Georgia"/>
              </a:rPr>
              <a:t># </a:t>
            </a:r>
            <a:r>
              <a:rPr sz="2200" spc="-40" dirty="0">
                <a:latin typeface="Georgia"/>
                <a:cs typeface="Georgia"/>
              </a:rPr>
              <a:t>Prints </a:t>
            </a:r>
            <a:r>
              <a:rPr sz="2200" spc="-35" dirty="0">
                <a:latin typeface="Georgia"/>
                <a:cs typeface="Georgia"/>
              </a:rPr>
              <a:t>complete</a:t>
            </a:r>
            <a:r>
              <a:rPr sz="2200" spc="5" dirty="0">
                <a:latin typeface="Georgia"/>
                <a:cs typeface="Georgia"/>
              </a:rPr>
              <a:t> </a:t>
            </a:r>
            <a:r>
              <a:rPr sz="2200" spc="-30" dirty="0">
                <a:latin typeface="Georgia"/>
                <a:cs typeface="Georgia"/>
              </a:rPr>
              <a:t>dictionary</a:t>
            </a:r>
            <a:endParaRPr sz="2200">
              <a:latin typeface="Georgia"/>
              <a:cs typeface="Georgia"/>
            </a:endParaRPr>
          </a:p>
        </p:txBody>
      </p:sp>
      <p:sp>
        <p:nvSpPr>
          <p:cNvPr id="7" name="object 7"/>
          <p:cNvSpPr txBox="1"/>
          <p:nvPr/>
        </p:nvSpPr>
        <p:spPr>
          <a:xfrm>
            <a:off x="383540" y="5353913"/>
            <a:ext cx="5481955" cy="830580"/>
          </a:xfrm>
          <a:prstGeom prst="rect">
            <a:avLst/>
          </a:prstGeom>
        </p:spPr>
        <p:txBody>
          <a:bodyPr vert="horz" wrap="square" lIns="0" tIns="12700" rIns="0" bIns="0" rtlCol="0">
            <a:spAutoFit/>
          </a:bodyPr>
          <a:lstStyle/>
          <a:p>
            <a:pPr marL="12700" marR="5080">
              <a:lnSpc>
                <a:spcPct val="120000"/>
              </a:lnSpc>
              <a:spcBef>
                <a:spcPts val="100"/>
              </a:spcBef>
              <a:tabLst>
                <a:tab pos="2792730" algn="l"/>
              </a:tabLst>
            </a:pPr>
            <a:r>
              <a:rPr sz="2200" spc="-35" dirty="0">
                <a:latin typeface="Georgia"/>
                <a:cs typeface="Georgia"/>
              </a:rPr>
              <a:t>print</a:t>
            </a:r>
            <a:r>
              <a:rPr sz="2200" spc="-25" dirty="0">
                <a:latin typeface="Georgia"/>
                <a:cs typeface="Georgia"/>
              </a:rPr>
              <a:t> </a:t>
            </a:r>
            <a:r>
              <a:rPr sz="2200" spc="-30" dirty="0">
                <a:latin typeface="Georgia"/>
                <a:cs typeface="Georgia"/>
              </a:rPr>
              <a:t>(tinydict.keys())	</a:t>
            </a:r>
            <a:r>
              <a:rPr sz="2200" spc="-60" dirty="0">
                <a:latin typeface="Georgia"/>
                <a:cs typeface="Georgia"/>
              </a:rPr>
              <a:t># </a:t>
            </a:r>
            <a:r>
              <a:rPr sz="2200" spc="-40" dirty="0">
                <a:latin typeface="Georgia"/>
                <a:cs typeface="Georgia"/>
              </a:rPr>
              <a:t>Prints all </a:t>
            </a:r>
            <a:r>
              <a:rPr sz="2200" spc="-30" dirty="0">
                <a:latin typeface="Georgia"/>
                <a:cs typeface="Georgia"/>
              </a:rPr>
              <a:t>the keys  </a:t>
            </a:r>
            <a:r>
              <a:rPr sz="2200" spc="-35" dirty="0">
                <a:latin typeface="Georgia"/>
                <a:cs typeface="Georgia"/>
              </a:rPr>
              <a:t>print </a:t>
            </a:r>
            <a:r>
              <a:rPr sz="2200" spc="-30" dirty="0">
                <a:latin typeface="Georgia"/>
                <a:cs typeface="Georgia"/>
              </a:rPr>
              <a:t>(tinydict.values()) </a:t>
            </a:r>
            <a:r>
              <a:rPr sz="2200" spc="-60" dirty="0">
                <a:latin typeface="Georgia"/>
                <a:cs typeface="Georgia"/>
              </a:rPr>
              <a:t># </a:t>
            </a:r>
            <a:r>
              <a:rPr sz="2200" spc="-40" dirty="0">
                <a:latin typeface="Georgia"/>
                <a:cs typeface="Georgia"/>
              </a:rPr>
              <a:t>Prints all </a:t>
            </a:r>
            <a:r>
              <a:rPr sz="2200" spc="-30" dirty="0">
                <a:latin typeface="Georgia"/>
                <a:cs typeface="Georgia"/>
              </a:rPr>
              <a:t>the</a:t>
            </a:r>
            <a:r>
              <a:rPr sz="2200" spc="15" dirty="0">
                <a:latin typeface="Georgia"/>
                <a:cs typeface="Georgia"/>
              </a:rPr>
              <a:t> </a:t>
            </a:r>
            <a:r>
              <a:rPr sz="2200" spc="-35" dirty="0">
                <a:latin typeface="Georgia"/>
                <a:cs typeface="Georgia"/>
              </a:rPr>
              <a:t>values</a:t>
            </a:r>
            <a:endParaRPr sz="2200">
              <a:latin typeface="Georgia"/>
              <a:cs typeface="Georgi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dirty="0">
              <a:latin typeface="Arial"/>
              <a:cs typeface="Arial"/>
            </a:endParaRPr>
          </a:p>
        </p:txBody>
      </p:sp>
      <p:sp>
        <p:nvSpPr>
          <p:cNvPr id="3" name="object 3"/>
          <p:cNvSpPr txBox="1">
            <a:spLocks noGrp="1"/>
          </p:cNvSpPr>
          <p:nvPr>
            <p:ph type="title"/>
          </p:nvPr>
        </p:nvSpPr>
        <p:spPr>
          <a:xfrm>
            <a:off x="151587" y="397205"/>
            <a:ext cx="25069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10" dirty="0">
                <a:solidFill>
                  <a:srgbClr val="000000"/>
                </a:solidFill>
                <a:latin typeface="Georgia"/>
                <a:cs typeface="Georgia"/>
              </a:rPr>
              <a:t> </a:t>
            </a:r>
            <a:r>
              <a:rPr sz="2400" b="1" spc="-165" dirty="0">
                <a:solidFill>
                  <a:srgbClr val="000000"/>
                </a:solidFill>
                <a:latin typeface="Georgia"/>
                <a:cs typeface="Georgia"/>
              </a:rPr>
              <a:t>Operators</a:t>
            </a:r>
            <a:endParaRPr sz="2400">
              <a:latin typeface="Georgia"/>
              <a:cs typeface="Georgia"/>
            </a:endParaRPr>
          </a:p>
        </p:txBody>
      </p:sp>
      <p:sp>
        <p:nvSpPr>
          <p:cNvPr id="5" name="Date Placeholder 4"/>
          <p:cNvSpPr>
            <a:spLocks noGrp="1"/>
          </p:cNvSpPr>
          <p:nvPr>
            <p:ph type="dt" sz="half" idx="10"/>
          </p:nvPr>
        </p:nvSpPr>
        <p:spPr/>
        <p:txBody>
          <a:bodyPr/>
          <a:lstStyle/>
          <a:p>
            <a:fld id="{B5DC3F2C-DC05-4E7C-AC58-A62CC9EF879A}"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4" name="object 4"/>
          <p:cNvSpPr txBox="1"/>
          <p:nvPr/>
        </p:nvSpPr>
        <p:spPr>
          <a:xfrm>
            <a:off x="383540" y="1336294"/>
            <a:ext cx="6403975" cy="4599305"/>
          </a:xfrm>
          <a:prstGeom prst="rect">
            <a:avLst/>
          </a:prstGeom>
        </p:spPr>
        <p:txBody>
          <a:bodyPr vert="horz" wrap="square" lIns="0" tIns="13335" rIns="0" bIns="0" rtlCol="0">
            <a:spAutoFit/>
          </a:bodyPr>
          <a:lstStyle/>
          <a:p>
            <a:pPr marL="12700">
              <a:lnSpc>
                <a:spcPct val="100000"/>
              </a:lnSpc>
              <a:spcBef>
                <a:spcPts val="105"/>
              </a:spcBef>
            </a:pPr>
            <a:r>
              <a:rPr sz="2000" spc="-35" dirty="0">
                <a:latin typeface="Georgia"/>
                <a:cs typeface="Georgia"/>
              </a:rPr>
              <a:t>Python</a:t>
            </a:r>
            <a:r>
              <a:rPr sz="2000" spc="-70" dirty="0">
                <a:latin typeface="Georgia"/>
                <a:cs typeface="Georgia"/>
              </a:rPr>
              <a:t> </a:t>
            </a:r>
            <a:r>
              <a:rPr sz="2000" spc="-35" dirty="0">
                <a:latin typeface="Georgia"/>
                <a:cs typeface="Georgia"/>
              </a:rPr>
              <a:t>language</a:t>
            </a:r>
            <a:r>
              <a:rPr sz="2000" spc="-90" dirty="0">
                <a:latin typeface="Georgia"/>
                <a:cs typeface="Georgia"/>
              </a:rPr>
              <a:t> </a:t>
            </a:r>
            <a:r>
              <a:rPr sz="2000" spc="-15" dirty="0">
                <a:latin typeface="Georgia"/>
                <a:cs typeface="Georgia"/>
              </a:rPr>
              <a:t>supports</a:t>
            </a:r>
            <a:r>
              <a:rPr sz="2000" spc="-80" dirty="0">
                <a:latin typeface="Georgia"/>
                <a:cs typeface="Georgia"/>
              </a:rPr>
              <a:t> </a:t>
            </a:r>
            <a:r>
              <a:rPr sz="2000" spc="-20" dirty="0">
                <a:latin typeface="Georgia"/>
                <a:cs typeface="Georgia"/>
              </a:rPr>
              <a:t>the</a:t>
            </a:r>
            <a:r>
              <a:rPr sz="2000" spc="-80" dirty="0">
                <a:latin typeface="Georgia"/>
                <a:cs typeface="Georgia"/>
              </a:rPr>
              <a:t> </a:t>
            </a:r>
            <a:r>
              <a:rPr sz="2000" spc="-25" dirty="0">
                <a:latin typeface="Georgia"/>
                <a:cs typeface="Georgia"/>
              </a:rPr>
              <a:t>following</a:t>
            </a:r>
            <a:r>
              <a:rPr sz="2000" spc="-95" dirty="0">
                <a:latin typeface="Georgia"/>
                <a:cs typeface="Georgia"/>
              </a:rPr>
              <a:t> </a:t>
            </a:r>
            <a:r>
              <a:rPr sz="2000" spc="-5" dirty="0">
                <a:latin typeface="Georgia"/>
                <a:cs typeface="Georgia"/>
              </a:rPr>
              <a:t>types</a:t>
            </a:r>
            <a:r>
              <a:rPr sz="2000" spc="-60" dirty="0">
                <a:latin typeface="Georgia"/>
                <a:cs typeface="Georgia"/>
              </a:rPr>
              <a:t> </a:t>
            </a:r>
            <a:r>
              <a:rPr sz="2000" spc="-30" dirty="0">
                <a:latin typeface="Georgia"/>
                <a:cs typeface="Georgia"/>
              </a:rPr>
              <a:t>of</a:t>
            </a:r>
            <a:r>
              <a:rPr sz="2000" spc="-70" dirty="0">
                <a:latin typeface="Georgia"/>
                <a:cs typeface="Georgia"/>
              </a:rPr>
              <a:t> </a:t>
            </a:r>
            <a:r>
              <a:rPr sz="2000" spc="-25" dirty="0">
                <a:latin typeface="Georgia"/>
                <a:cs typeface="Georgia"/>
              </a:rPr>
              <a:t>operators.</a:t>
            </a:r>
            <a:endParaRPr sz="2000">
              <a:latin typeface="Georgia"/>
              <a:cs typeface="Georgia"/>
            </a:endParaRPr>
          </a:p>
          <a:p>
            <a:pPr>
              <a:lnSpc>
                <a:spcPct val="100000"/>
              </a:lnSpc>
              <a:spcBef>
                <a:spcPts val="40"/>
              </a:spcBef>
            </a:pPr>
            <a:endParaRPr sz="2050">
              <a:latin typeface="Times New Roman"/>
              <a:cs typeface="Times New Roman"/>
            </a:endParaRPr>
          </a:p>
          <a:p>
            <a:pPr marL="577850" indent="-565150">
              <a:lnSpc>
                <a:spcPct val="100000"/>
              </a:lnSpc>
              <a:buFont typeface="Arial"/>
              <a:buChar char="•"/>
              <a:tabLst>
                <a:tab pos="577850" algn="l"/>
                <a:tab pos="578485" algn="l"/>
              </a:tabLst>
            </a:pPr>
            <a:r>
              <a:rPr sz="2000" spc="-40" dirty="0">
                <a:latin typeface="Georgia"/>
                <a:cs typeface="Georgia"/>
              </a:rPr>
              <a:t>Arithmetic</a:t>
            </a:r>
            <a:r>
              <a:rPr sz="2000" spc="-75" dirty="0">
                <a:latin typeface="Georgia"/>
                <a:cs typeface="Georgia"/>
              </a:rPr>
              <a:t> </a:t>
            </a:r>
            <a:r>
              <a:rPr sz="2000" spc="-40" dirty="0">
                <a:latin typeface="Georgia"/>
                <a:cs typeface="Georgia"/>
              </a:rPr>
              <a:t>Operators</a:t>
            </a:r>
            <a:endParaRPr sz="2000">
              <a:latin typeface="Georgia"/>
              <a:cs typeface="Georgia"/>
            </a:endParaRPr>
          </a:p>
          <a:p>
            <a:pPr>
              <a:lnSpc>
                <a:spcPct val="100000"/>
              </a:lnSpc>
              <a:spcBef>
                <a:spcPts val="45"/>
              </a:spcBef>
              <a:buFont typeface="Arial"/>
              <a:buChar char="•"/>
            </a:pPr>
            <a:endParaRPr sz="2050">
              <a:latin typeface="Times New Roman"/>
              <a:cs typeface="Times New Roman"/>
            </a:endParaRPr>
          </a:p>
          <a:p>
            <a:pPr marL="577850" indent="-565150">
              <a:lnSpc>
                <a:spcPct val="100000"/>
              </a:lnSpc>
              <a:buFont typeface="Arial"/>
              <a:buChar char="•"/>
              <a:tabLst>
                <a:tab pos="577850" algn="l"/>
                <a:tab pos="578485" algn="l"/>
              </a:tabLst>
            </a:pPr>
            <a:r>
              <a:rPr sz="2000" spc="-45" dirty="0">
                <a:latin typeface="Georgia"/>
                <a:cs typeface="Georgia"/>
              </a:rPr>
              <a:t>Comparison </a:t>
            </a:r>
            <a:r>
              <a:rPr sz="2000" spc="-40" dirty="0">
                <a:latin typeface="Georgia"/>
                <a:cs typeface="Georgia"/>
              </a:rPr>
              <a:t>(Relational)</a:t>
            </a:r>
            <a:r>
              <a:rPr sz="2000" spc="-120" dirty="0">
                <a:latin typeface="Georgia"/>
                <a:cs typeface="Georgia"/>
              </a:rPr>
              <a:t> </a:t>
            </a:r>
            <a:r>
              <a:rPr sz="2000" spc="-40" dirty="0">
                <a:latin typeface="Georgia"/>
                <a:cs typeface="Georgia"/>
              </a:rPr>
              <a:t>Operators</a:t>
            </a:r>
            <a:endParaRPr sz="2000">
              <a:latin typeface="Georgia"/>
              <a:cs typeface="Georgia"/>
            </a:endParaRPr>
          </a:p>
          <a:p>
            <a:pPr>
              <a:lnSpc>
                <a:spcPct val="100000"/>
              </a:lnSpc>
              <a:spcBef>
                <a:spcPts val="45"/>
              </a:spcBef>
              <a:buFont typeface="Arial"/>
              <a:buChar char="•"/>
            </a:pPr>
            <a:endParaRPr sz="2050">
              <a:latin typeface="Times New Roman"/>
              <a:cs typeface="Times New Roman"/>
            </a:endParaRPr>
          </a:p>
          <a:p>
            <a:pPr marL="577850" indent="-565150">
              <a:lnSpc>
                <a:spcPct val="100000"/>
              </a:lnSpc>
              <a:buFont typeface="Arial"/>
              <a:buChar char="•"/>
              <a:tabLst>
                <a:tab pos="577850" algn="l"/>
                <a:tab pos="578485" algn="l"/>
              </a:tabLst>
            </a:pPr>
            <a:r>
              <a:rPr sz="2000" spc="-45" dirty="0">
                <a:latin typeface="Georgia"/>
                <a:cs typeface="Georgia"/>
              </a:rPr>
              <a:t>Assignment</a:t>
            </a:r>
            <a:r>
              <a:rPr sz="2000" spc="-75" dirty="0">
                <a:latin typeface="Georgia"/>
                <a:cs typeface="Georgia"/>
              </a:rPr>
              <a:t> </a:t>
            </a:r>
            <a:r>
              <a:rPr sz="2000" spc="-40" dirty="0">
                <a:latin typeface="Georgia"/>
                <a:cs typeface="Georgia"/>
              </a:rPr>
              <a:t>Operators</a:t>
            </a:r>
            <a:endParaRPr sz="2000">
              <a:latin typeface="Georgia"/>
              <a:cs typeface="Georgia"/>
            </a:endParaRPr>
          </a:p>
          <a:p>
            <a:pPr>
              <a:lnSpc>
                <a:spcPct val="100000"/>
              </a:lnSpc>
              <a:spcBef>
                <a:spcPts val="40"/>
              </a:spcBef>
              <a:buFont typeface="Arial"/>
              <a:buChar char="•"/>
            </a:pPr>
            <a:endParaRPr sz="2050">
              <a:latin typeface="Times New Roman"/>
              <a:cs typeface="Times New Roman"/>
            </a:endParaRPr>
          </a:p>
          <a:p>
            <a:pPr marL="577850" indent="-565150">
              <a:lnSpc>
                <a:spcPct val="100000"/>
              </a:lnSpc>
              <a:spcBef>
                <a:spcPts val="5"/>
              </a:spcBef>
              <a:buFont typeface="Arial"/>
              <a:buChar char="•"/>
              <a:tabLst>
                <a:tab pos="577850" algn="l"/>
                <a:tab pos="578485" algn="l"/>
              </a:tabLst>
            </a:pPr>
            <a:r>
              <a:rPr sz="2000" spc="-45" dirty="0">
                <a:latin typeface="Georgia"/>
                <a:cs typeface="Georgia"/>
              </a:rPr>
              <a:t>Logical</a:t>
            </a:r>
            <a:r>
              <a:rPr sz="2000" spc="-75" dirty="0">
                <a:latin typeface="Georgia"/>
                <a:cs typeface="Georgia"/>
              </a:rPr>
              <a:t> </a:t>
            </a:r>
            <a:r>
              <a:rPr sz="2000" spc="-40" dirty="0">
                <a:latin typeface="Georgia"/>
                <a:cs typeface="Georgia"/>
              </a:rPr>
              <a:t>Operators</a:t>
            </a:r>
            <a:endParaRPr sz="2000">
              <a:latin typeface="Georgia"/>
              <a:cs typeface="Georgia"/>
            </a:endParaRPr>
          </a:p>
          <a:p>
            <a:pPr>
              <a:lnSpc>
                <a:spcPct val="100000"/>
              </a:lnSpc>
              <a:spcBef>
                <a:spcPts val="40"/>
              </a:spcBef>
              <a:buFont typeface="Arial"/>
              <a:buChar char="•"/>
            </a:pPr>
            <a:endParaRPr sz="2050">
              <a:latin typeface="Times New Roman"/>
              <a:cs typeface="Times New Roman"/>
            </a:endParaRPr>
          </a:p>
          <a:p>
            <a:pPr marL="577850" indent="-565150">
              <a:lnSpc>
                <a:spcPct val="100000"/>
              </a:lnSpc>
              <a:buFont typeface="Arial"/>
              <a:buChar char="•"/>
              <a:tabLst>
                <a:tab pos="577850" algn="l"/>
                <a:tab pos="578485" algn="l"/>
              </a:tabLst>
            </a:pPr>
            <a:r>
              <a:rPr sz="2000" spc="-15" dirty="0">
                <a:latin typeface="Georgia"/>
                <a:cs typeface="Georgia"/>
              </a:rPr>
              <a:t>Bitwise</a:t>
            </a:r>
            <a:r>
              <a:rPr sz="2000" spc="-55" dirty="0">
                <a:latin typeface="Georgia"/>
                <a:cs typeface="Georgia"/>
              </a:rPr>
              <a:t> </a:t>
            </a:r>
            <a:r>
              <a:rPr sz="2000" spc="-40" dirty="0">
                <a:latin typeface="Georgia"/>
                <a:cs typeface="Georgia"/>
              </a:rPr>
              <a:t>Operators</a:t>
            </a:r>
            <a:endParaRPr sz="2000">
              <a:latin typeface="Georgia"/>
              <a:cs typeface="Georgia"/>
            </a:endParaRPr>
          </a:p>
          <a:p>
            <a:pPr>
              <a:lnSpc>
                <a:spcPct val="100000"/>
              </a:lnSpc>
              <a:spcBef>
                <a:spcPts val="45"/>
              </a:spcBef>
              <a:buFont typeface="Arial"/>
              <a:buChar char="•"/>
            </a:pPr>
            <a:endParaRPr sz="2050">
              <a:latin typeface="Times New Roman"/>
              <a:cs typeface="Times New Roman"/>
            </a:endParaRPr>
          </a:p>
          <a:p>
            <a:pPr marL="577850" indent="-565150">
              <a:lnSpc>
                <a:spcPct val="100000"/>
              </a:lnSpc>
              <a:buFont typeface="Arial"/>
              <a:buChar char="•"/>
              <a:tabLst>
                <a:tab pos="577850" algn="l"/>
                <a:tab pos="578485" algn="l"/>
              </a:tabLst>
            </a:pPr>
            <a:r>
              <a:rPr sz="2000" spc="-50" dirty="0">
                <a:latin typeface="Georgia"/>
                <a:cs typeface="Georgia"/>
              </a:rPr>
              <a:t>Membership</a:t>
            </a:r>
            <a:r>
              <a:rPr sz="2000" spc="-70" dirty="0">
                <a:latin typeface="Georgia"/>
                <a:cs typeface="Georgia"/>
              </a:rPr>
              <a:t> </a:t>
            </a:r>
            <a:r>
              <a:rPr sz="2000" spc="-35" dirty="0">
                <a:latin typeface="Georgia"/>
                <a:cs typeface="Georgia"/>
              </a:rPr>
              <a:t>Operators</a:t>
            </a:r>
            <a:endParaRPr sz="2000">
              <a:latin typeface="Georgia"/>
              <a:cs typeface="Georgia"/>
            </a:endParaRPr>
          </a:p>
          <a:p>
            <a:pPr>
              <a:lnSpc>
                <a:spcPct val="100000"/>
              </a:lnSpc>
              <a:spcBef>
                <a:spcPts val="45"/>
              </a:spcBef>
              <a:buFont typeface="Arial"/>
              <a:buChar char="•"/>
            </a:pPr>
            <a:endParaRPr sz="2050">
              <a:latin typeface="Times New Roman"/>
              <a:cs typeface="Times New Roman"/>
            </a:endParaRPr>
          </a:p>
          <a:p>
            <a:pPr marL="577850" indent="-565150">
              <a:lnSpc>
                <a:spcPct val="100000"/>
              </a:lnSpc>
              <a:buFont typeface="Arial"/>
              <a:buChar char="•"/>
              <a:tabLst>
                <a:tab pos="577850" algn="l"/>
                <a:tab pos="578485" algn="l"/>
              </a:tabLst>
            </a:pPr>
            <a:r>
              <a:rPr sz="2000" spc="-40" dirty="0">
                <a:latin typeface="Georgia"/>
                <a:cs typeface="Georgia"/>
              </a:rPr>
              <a:t>Identity</a:t>
            </a:r>
            <a:r>
              <a:rPr sz="2000" spc="-65" dirty="0">
                <a:latin typeface="Georgia"/>
                <a:cs typeface="Georgia"/>
              </a:rPr>
              <a:t> </a:t>
            </a:r>
            <a:r>
              <a:rPr sz="2000" spc="-40" dirty="0">
                <a:latin typeface="Georgia"/>
                <a:cs typeface="Georgia"/>
              </a:rPr>
              <a:t>Operators</a:t>
            </a:r>
            <a:endParaRPr sz="2000">
              <a:latin typeface="Georgia"/>
              <a:cs typeface="Georgi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spc="-25" dirty="0" smtClean="0">
                <a:solidFill>
                  <a:srgbClr val="548ED4"/>
                </a:solidFill>
                <a:latin typeface="Arial"/>
                <a:cs typeface="Arial"/>
              </a:rPr>
              <a:t>DYPSOM</a:t>
            </a:r>
            <a:endParaRPr sz="1800" dirty="0">
              <a:latin typeface="Arial"/>
              <a:cs typeface="Arial"/>
            </a:endParaRPr>
          </a:p>
        </p:txBody>
      </p:sp>
      <p:sp>
        <p:nvSpPr>
          <p:cNvPr id="3" name="object 3"/>
          <p:cNvSpPr txBox="1">
            <a:spLocks noGrp="1"/>
          </p:cNvSpPr>
          <p:nvPr>
            <p:ph type="title"/>
          </p:nvPr>
        </p:nvSpPr>
        <p:spPr>
          <a:xfrm>
            <a:off x="151587" y="397205"/>
            <a:ext cx="408432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55" dirty="0">
                <a:solidFill>
                  <a:srgbClr val="000000"/>
                </a:solidFill>
                <a:latin typeface="Georgia"/>
                <a:cs typeface="Georgia"/>
              </a:rPr>
              <a:t>Arithmetic</a:t>
            </a:r>
            <a:r>
              <a:rPr sz="2400" b="1" spc="-5" dirty="0">
                <a:solidFill>
                  <a:srgbClr val="000000"/>
                </a:solidFill>
                <a:latin typeface="Georgia"/>
                <a:cs typeface="Georgia"/>
              </a:rPr>
              <a:t> </a:t>
            </a:r>
            <a:r>
              <a:rPr sz="2400" b="1" spc="-165" dirty="0">
                <a:solidFill>
                  <a:srgbClr val="000000"/>
                </a:solidFill>
                <a:latin typeface="Georgia"/>
                <a:cs typeface="Georgia"/>
              </a:rPr>
              <a:t>Operators</a:t>
            </a:r>
            <a:endParaRPr sz="2400">
              <a:latin typeface="Georgia"/>
              <a:cs typeface="Georgia"/>
            </a:endParaRPr>
          </a:p>
        </p:txBody>
      </p:sp>
      <p:sp>
        <p:nvSpPr>
          <p:cNvPr id="5" name="Date Placeholder 4"/>
          <p:cNvSpPr>
            <a:spLocks noGrp="1"/>
          </p:cNvSpPr>
          <p:nvPr>
            <p:ph type="dt" sz="half" idx="10"/>
          </p:nvPr>
        </p:nvSpPr>
        <p:spPr/>
        <p:txBody>
          <a:bodyPr/>
          <a:lstStyle/>
          <a:p>
            <a:fld id="{7BE4C0FD-0481-4DEE-B5AB-E5EA7CFA0008}"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4" name="object 4"/>
          <p:cNvGraphicFramePr>
            <a:graphicFrameLocks noGrp="1"/>
          </p:cNvGraphicFramePr>
          <p:nvPr/>
        </p:nvGraphicFramePr>
        <p:xfrm>
          <a:off x="228600" y="1447800"/>
          <a:ext cx="8534399" cy="4531359"/>
        </p:xfrm>
        <a:graphic>
          <a:graphicData uri="http://schemas.openxmlformats.org/drawingml/2006/table">
            <a:tbl>
              <a:tblPr firstRow="1" bandRow="1">
                <a:tableStyleId>{2D5ABB26-0587-4C30-8999-92F81FD0307C}</a:tableStyleId>
              </a:tblPr>
              <a:tblGrid>
                <a:gridCol w="1866900"/>
                <a:gridCol w="5073650"/>
                <a:gridCol w="1593849"/>
              </a:tblGrid>
              <a:tr h="285115">
                <a:tc>
                  <a:txBody>
                    <a:bodyPr/>
                    <a:lstStyle/>
                    <a:p>
                      <a:pPr marL="17145">
                        <a:lnSpc>
                          <a:spcPts val="2110"/>
                        </a:lnSpc>
                      </a:pPr>
                      <a:r>
                        <a:rPr sz="1800" spc="-65" dirty="0">
                          <a:latin typeface="Arial"/>
                          <a:cs typeface="Arial"/>
                        </a:rPr>
                        <a:t>Operator</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nSpc>
                          <a:spcPts val="2110"/>
                        </a:lnSpc>
                      </a:pPr>
                      <a:r>
                        <a:rPr sz="1800" spc="-65" dirty="0">
                          <a:latin typeface="Arial"/>
                          <a:cs typeface="Arial"/>
                        </a:rPr>
                        <a:t>Description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415">
                        <a:lnSpc>
                          <a:spcPts val="2110"/>
                        </a:lnSpc>
                      </a:pPr>
                      <a:r>
                        <a:rPr sz="1800" spc="-120" dirty="0">
                          <a:latin typeface="Arial"/>
                          <a:cs typeface="Arial"/>
                        </a:rPr>
                        <a:t>Example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28980">
                <a:tc>
                  <a:txBody>
                    <a:bodyPr/>
                    <a:lstStyle/>
                    <a:p>
                      <a:pPr>
                        <a:lnSpc>
                          <a:spcPct val="100000"/>
                        </a:lnSpc>
                        <a:spcBef>
                          <a:spcPts val="30"/>
                        </a:spcBef>
                      </a:pPr>
                      <a:endParaRPr sz="1450">
                        <a:latin typeface="Times New Roman"/>
                        <a:cs typeface="Times New Roman"/>
                      </a:endParaRPr>
                    </a:p>
                    <a:p>
                      <a:pPr marL="17145">
                        <a:lnSpc>
                          <a:spcPct val="100000"/>
                        </a:lnSpc>
                      </a:pPr>
                      <a:r>
                        <a:rPr sz="1800" spc="-155" dirty="0">
                          <a:latin typeface="Arial"/>
                          <a:cs typeface="Arial"/>
                        </a:rPr>
                        <a:t>+</a:t>
                      </a:r>
                      <a:r>
                        <a:rPr sz="1800" spc="-100" dirty="0">
                          <a:latin typeface="Arial"/>
                          <a:cs typeface="Arial"/>
                        </a:rPr>
                        <a:t> </a:t>
                      </a:r>
                      <a:r>
                        <a:rPr sz="1800" spc="-35" dirty="0">
                          <a:latin typeface="Arial"/>
                          <a:cs typeface="Arial"/>
                        </a:rPr>
                        <a:t>Addition</a:t>
                      </a:r>
                      <a:endParaRPr sz="18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450">
                        <a:latin typeface="Times New Roman"/>
                        <a:cs typeface="Times New Roman"/>
                      </a:endParaRPr>
                    </a:p>
                    <a:p>
                      <a:pPr marL="17780">
                        <a:lnSpc>
                          <a:spcPct val="100000"/>
                        </a:lnSpc>
                      </a:pPr>
                      <a:r>
                        <a:rPr sz="1800" spc="-120" dirty="0">
                          <a:latin typeface="Arial"/>
                          <a:cs typeface="Arial"/>
                        </a:rPr>
                        <a:t>Adds </a:t>
                      </a:r>
                      <a:r>
                        <a:rPr sz="1800" spc="-100" dirty="0">
                          <a:latin typeface="Arial"/>
                          <a:cs typeface="Arial"/>
                        </a:rPr>
                        <a:t>values </a:t>
                      </a:r>
                      <a:r>
                        <a:rPr sz="1800" spc="-60" dirty="0">
                          <a:latin typeface="Arial"/>
                          <a:cs typeface="Arial"/>
                        </a:rPr>
                        <a:t>on </a:t>
                      </a:r>
                      <a:r>
                        <a:rPr sz="1800" spc="-25" dirty="0">
                          <a:latin typeface="Arial"/>
                          <a:cs typeface="Arial"/>
                        </a:rPr>
                        <a:t>either </a:t>
                      </a:r>
                      <a:r>
                        <a:rPr sz="1800" spc="-90" dirty="0">
                          <a:latin typeface="Arial"/>
                          <a:cs typeface="Arial"/>
                        </a:rPr>
                        <a:t>side </a:t>
                      </a:r>
                      <a:r>
                        <a:rPr sz="1800" spc="-5" dirty="0">
                          <a:latin typeface="Arial"/>
                          <a:cs typeface="Arial"/>
                        </a:rPr>
                        <a:t>of </a:t>
                      </a:r>
                      <a:r>
                        <a:rPr sz="1800" spc="-20" dirty="0">
                          <a:latin typeface="Arial"/>
                          <a:cs typeface="Arial"/>
                        </a:rPr>
                        <a:t>the</a:t>
                      </a:r>
                      <a:r>
                        <a:rPr sz="1800" spc="-240" dirty="0">
                          <a:latin typeface="Arial"/>
                          <a:cs typeface="Arial"/>
                        </a:rPr>
                        <a:t> </a:t>
                      </a:r>
                      <a:r>
                        <a:rPr sz="1800" spc="-65" dirty="0">
                          <a:latin typeface="Arial"/>
                          <a:cs typeface="Arial"/>
                        </a:rPr>
                        <a:t>operator.</a:t>
                      </a:r>
                      <a:endParaRPr sz="18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450">
                        <a:latin typeface="Times New Roman"/>
                        <a:cs typeface="Times New Roman"/>
                      </a:endParaRPr>
                    </a:p>
                    <a:p>
                      <a:pPr marL="18415">
                        <a:lnSpc>
                          <a:spcPct val="100000"/>
                        </a:lnSpc>
                      </a:pPr>
                      <a:r>
                        <a:rPr sz="1800" spc="-140" dirty="0">
                          <a:latin typeface="Arial"/>
                          <a:cs typeface="Arial"/>
                        </a:rPr>
                        <a:t>a </a:t>
                      </a:r>
                      <a:r>
                        <a:rPr sz="1800" spc="-155" dirty="0">
                          <a:latin typeface="Arial"/>
                          <a:cs typeface="Arial"/>
                        </a:rPr>
                        <a:t>+ </a:t>
                      </a:r>
                      <a:r>
                        <a:rPr sz="1800" spc="-60" dirty="0">
                          <a:latin typeface="Arial"/>
                          <a:cs typeface="Arial"/>
                        </a:rPr>
                        <a:t>b </a:t>
                      </a:r>
                      <a:r>
                        <a:rPr sz="1800" spc="-155" dirty="0">
                          <a:latin typeface="Arial"/>
                          <a:cs typeface="Arial"/>
                        </a:rPr>
                        <a:t>=</a:t>
                      </a:r>
                      <a:r>
                        <a:rPr sz="1800" spc="-25" dirty="0">
                          <a:latin typeface="Arial"/>
                          <a:cs typeface="Arial"/>
                        </a:rPr>
                        <a:t> </a:t>
                      </a:r>
                      <a:r>
                        <a:rPr sz="1800" spc="-90" dirty="0">
                          <a:latin typeface="Arial"/>
                          <a:cs typeface="Arial"/>
                        </a:rPr>
                        <a:t>30</a:t>
                      </a:r>
                      <a:endParaRPr sz="18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48994">
                <a:tc>
                  <a:txBody>
                    <a:bodyPr/>
                    <a:lstStyle/>
                    <a:p>
                      <a:pPr>
                        <a:lnSpc>
                          <a:spcPct val="100000"/>
                        </a:lnSpc>
                        <a:spcBef>
                          <a:spcPts val="45"/>
                        </a:spcBef>
                      </a:pPr>
                      <a:endParaRPr sz="1850">
                        <a:latin typeface="Times New Roman"/>
                        <a:cs typeface="Times New Roman"/>
                      </a:endParaRPr>
                    </a:p>
                    <a:p>
                      <a:pPr marL="17145">
                        <a:lnSpc>
                          <a:spcPct val="100000"/>
                        </a:lnSpc>
                      </a:pPr>
                      <a:r>
                        <a:rPr sz="1800" spc="-50" dirty="0">
                          <a:latin typeface="Arial"/>
                          <a:cs typeface="Arial"/>
                        </a:rPr>
                        <a:t>-</a:t>
                      </a:r>
                      <a:r>
                        <a:rPr sz="1800" spc="-105" dirty="0">
                          <a:latin typeface="Arial"/>
                          <a:cs typeface="Arial"/>
                        </a:rPr>
                        <a:t> </a:t>
                      </a:r>
                      <a:r>
                        <a:rPr sz="1800" spc="-65" dirty="0">
                          <a:latin typeface="Arial"/>
                          <a:cs typeface="Arial"/>
                        </a:rPr>
                        <a:t>Subtraction</a:t>
                      </a:r>
                      <a:endParaRPr sz="1800">
                        <a:latin typeface="Arial"/>
                        <a:cs typeface="Arial"/>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5"/>
                        </a:spcBef>
                      </a:pPr>
                      <a:endParaRPr sz="1850">
                        <a:latin typeface="Times New Roman"/>
                        <a:cs typeface="Times New Roman"/>
                      </a:endParaRPr>
                    </a:p>
                    <a:p>
                      <a:pPr marL="17780">
                        <a:lnSpc>
                          <a:spcPct val="100000"/>
                        </a:lnSpc>
                      </a:pPr>
                      <a:r>
                        <a:rPr sz="1800" spc="-90" dirty="0">
                          <a:latin typeface="Arial"/>
                          <a:cs typeface="Arial"/>
                        </a:rPr>
                        <a:t>Subtracts </a:t>
                      </a:r>
                      <a:r>
                        <a:rPr sz="1800" spc="-20" dirty="0">
                          <a:latin typeface="Arial"/>
                          <a:cs typeface="Arial"/>
                        </a:rPr>
                        <a:t>right </a:t>
                      </a:r>
                      <a:r>
                        <a:rPr sz="1800" spc="-80" dirty="0">
                          <a:latin typeface="Arial"/>
                          <a:cs typeface="Arial"/>
                        </a:rPr>
                        <a:t>hand </a:t>
                      </a:r>
                      <a:r>
                        <a:rPr sz="1800" spc="-70" dirty="0">
                          <a:latin typeface="Arial"/>
                          <a:cs typeface="Arial"/>
                        </a:rPr>
                        <a:t>operand </a:t>
                      </a:r>
                      <a:r>
                        <a:rPr sz="1800" spc="-20" dirty="0">
                          <a:latin typeface="Arial"/>
                          <a:cs typeface="Arial"/>
                        </a:rPr>
                        <a:t>from </a:t>
                      </a:r>
                      <a:r>
                        <a:rPr sz="1800" spc="5" dirty="0">
                          <a:latin typeface="Arial"/>
                          <a:cs typeface="Arial"/>
                        </a:rPr>
                        <a:t>left </a:t>
                      </a:r>
                      <a:r>
                        <a:rPr sz="1800" spc="-80" dirty="0">
                          <a:latin typeface="Arial"/>
                          <a:cs typeface="Arial"/>
                        </a:rPr>
                        <a:t>hand</a:t>
                      </a:r>
                      <a:r>
                        <a:rPr sz="1800" spc="-335" dirty="0">
                          <a:latin typeface="Arial"/>
                          <a:cs typeface="Arial"/>
                        </a:rPr>
                        <a:t> </a:t>
                      </a:r>
                      <a:r>
                        <a:rPr sz="1800" spc="-70" dirty="0">
                          <a:latin typeface="Arial"/>
                          <a:cs typeface="Arial"/>
                        </a:rPr>
                        <a:t>operand.</a:t>
                      </a:r>
                      <a:endParaRPr sz="1800">
                        <a:latin typeface="Arial"/>
                        <a:cs typeface="Arial"/>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5"/>
                        </a:spcBef>
                      </a:pPr>
                      <a:endParaRPr sz="1850">
                        <a:latin typeface="Times New Roman"/>
                        <a:cs typeface="Times New Roman"/>
                      </a:endParaRPr>
                    </a:p>
                    <a:p>
                      <a:pPr marL="18415">
                        <a:lnSpc>
                          <a:spcPct val="100000"/>
                        </a:lnSpc>
                      </a:pPr>
                      <a:r>
                        <a:rPr sz="1800" spc="-140" dirty="0">
                          <a:latin typeface="Arial"/>
                          <a:cs typeface="Arial"/>
                        </a:rPr>
                        <a:t>a </a:t>
                      </a:r>
                      <a:r>
                        <a:rPr sz="1800" spc="-105" dirty="0">
                          <a:latin typeface="Arial"/>
                          <a:cs typeface="Arial"/>
                        </a:rPr>
                        <a:t>– </a:t>
                      </a:r>
                      <a:r>
                        <a:rPr sz="1800" spc="-60" dirty="0">
                          <a:latin typeface="Arial"/>
                          <a:cs typeface="Arial"/>
                        </a:rPr>
                        <a:t>b </a:t>
                      </a:r>
                      <a:r>
                        <a:rPr sz="1800" spc="-155" dirty="0">
                          <a:latin typeface="Arial"/>
                          <a:cs typeface="Arial"/>
                        </a:rPr>
                        <a:t>=</a:t>
                      </a:r>
                      <a:r>
                        <a:rPr sz="1800" spc="-75" dirty="0">
                          <a:latin typeface="Arial"/>
                          <a:cs typeface="Arial"/>
                        </a:rPr>
                        <a:t> </a:t>
                      </a:r>
                      <a:r>
                        <a:rPr sz="1800" spc="-80" dirty="0">
                          <a:latin typeface="Arial"/>
                          <a:cs typeface="Arial"/>
                        </a:rPr>
                        <a:t>-10</a:t>
                      </a:r>
                      <a:endParaRPr sz="1800">
                        <a:latin typeface="Arial"/>
                        <a:cs typeface="Arial"/>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28980">
                <a:tc>
                  <a:txBody>
                    <a:bodyPr/>
                    <a:lstStyle/>
                    <a:p>
                      <a:pPr>
                        <a:lnSpc>
                          <a:spcPct val="100000"/>
                        </a:lnSpc>
                        <a:spcBef>
                          <a:spcPts val="30"/>
                        </a:spcBef>
                      </a:pPr>
                      <a:endParaRPr sz="1450">
                        <a:latin typeface="Times New Roman"/>
                        <a:cs typeface="Times New Roman"/>
                      </a:endParaRPr>
                    </a:p>
                    <a:p>
                      <a:pPr marL="17145">
                        <a:lnSpc>
                          <a:spcPct val="100000"/>
                        </a:lnSpc>
                      </a:pPr>
                      <a:r>
                        <a:rPr sz="1800" spc="195" dirty="0">
                          <a:latin typeface="Arial"/>
                          <a:cs typeface="Arial"/>
                        </a:rPr>
                        <a:t>*</a:t>
                      </a:r>
                      <a:r>
                        <a:rPr sz="1800" spc="-100" dirty="0">
                          <a:latin typeface="Arial"/>
                          <a:cs typeface="Arial"/>
                        </a:rPr>
                        <a:t> </a:t>
                      </a:r>
                      <a:r>
                        <a:rPr sz="1800" spc="-25" dirty="0">
                          <a:latin typeface="Arial"/>
                          <a:cs typeface="Arial"/>
                        </a:rPr>
                        <a:t>Multiplication</a:t>
                      </a:r>
                      <a:endParaRPr sz="18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450">
                        <a:latin typeface="Times New Roman"/>
                        <a:cs typeface="Times New Roman"/>
                      </a:endParaRPr>
                    </a:p>
                    <a:p>
                      <a:pPr marL="17780">
                        <a:lnSpc>
                          <a:spcPct val="100000"/>
                        </a:lnSpc>
                      </a:pPr>
                      <a:r>
                        <a:rPr sz="1800" spc="-30" dirty="0">
                          <a:latin typeface="Arial"/>
                          <a:cs typeface="Arial"/>
                        </a:rPr>
                        <a:t>Multiplies </a:t>
                      </a:r>
                      <a:r>
                        <a:rPr sz="1800" spc="-105" dirty="0">
                          <a:latin typeface="Arial"/>
                          <a:cs typeface="Arial"/>
                        </a:rPr>
                        <a:t>values </a:t>
                      </a:r>
                      <a:r>
                        <a:rPr sz="1800" spc="-55" dirty="0">
                          <a:latin typeface="Arial"/>
                          <a:cs typeface="Arial"/>
                        </a:rPr>
                        <a:t>on </a:t>
                      </a:r>
                      <a:r>
                        <a:rPr sz="1800" spc="-25" dirty="0">
                          <a:latin typeface="Arial"/>
                          <a:cs typeface="Arial"/>
                        </a:rPr>
                        <a:t>either </a:t>
                      </a:r>
                      <a:r>
                        <a:rPr sz="1800" spc="-90" dirty="0">
                          <a:latin typeface="Arial"/>
                          <a:cs typeface="Arial"/>
                        </a:rPr>
                        <a:t>side </a:t>
                      </a:r>
                      <a:r>
                        <a:rPr sz="1800" spc="-5" dirty="0">
                          <a:latin typeface="Arial"/>
                          <a:cs typeface="Arial"/>
                        </a:rPr>
                        <a:t>of </a:t>
                      </a:r>
                      <a:r>
                        <a:rPr sz="1800" spc="-20" dirty="0">
                          <a:latin typeface="Arial"/>
                          <a:cs typeface="Arial"/>
                        </a:rPr>
                        <a:t>the</a:t>
                      </a:r>
                      <a:r>
                        <a:rPr sz="1800" spc="-300" dirty="0">
                          <a:latin typeface="Arial"/>
                          <a:cs typeface="Arial"/>
                        </a:rPr>
                        <a:t> </a:t>
                      </a:r>
                      <a:r>
                        <a:rPr sz="1800" spc="-45" dirty="0">
                          <a:latin typeface="Arial"/>
                          <a:cs typeface="Arial"/>
                        </a:rPr>
                        <a:t>operator</a:t>
                      </a:r>
                      <a:endParaRPr sz="18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450">
                        <a:latin typeface="Times New Roman"/>
                        <a:cs typeface="Times New Roman"/>
                      </a:endParaRPr>
                    </a:p>
                    <a:p>
                      <a:pPr marL="18415">
                        <a:lnSpc>
                          <a:spcPct val="100000"/>
                        </a:lnSpc>
                      </a:pPr>
                      <a:r>
                        <a:rPr sz="1800" spc="-140" dirty="0">
                          <a:latin typeface="Arial"/>
                          <a:cs typeface="Arial"/>
                        </a:rPr>
                        <a:t>a </a:t>
                      </a:r>
                      <a:r>
                        <a:rPr sz="1800" spc="195" dirty="0">
                          <a:latin typeface="Arial"/>
                          <a:cs typeface="Arial"/>
                        </a:rPr>
                        <a:t>* </a:t>
                      </a:r>
                      <a:r>
                        <a:rPr sz="1800" spc="-55" dirty="0">
                          <a:latin typeface="Arial"/>
                          <a:cs typeface="Arial"/>
                        </a:rPr>
                        <a:t>b</a:t>
                      </a:r>
                      <a:r>
                        <a:rPr sz="1800" spc="-285" dirty="0">
                          <a:latin typeface="Arial"/>
                          <a:cs typeface="Arial"/>
                        </a:rPr>
                        <a:t> </a:t>
                      </a:r>
                      <a:r>
                        <a:rPr sz="1800" spc="-155" dirty="0">
                          <a:latin typeface="Arial"/>
                          <a:cs typeface="Arial"/>
                        </a:rPr>
                        <a:t>= </a:t>
                      </a:r>
                      <a:r>
                        <a:rPr sz="1800" spc="-90" dirty="0">
                          <a:latin typeface="Arial"/>
                          <a:cs typeface="Arial"/>
                        </a:rPr>
                        <a:t>200</a:t>
                      </a:r>
                      <a:endParaRPr sz="1800">
                        <a:latin typeface="Arial"/>
                        <a:cs typeface="Arial"/>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28980">
                <a:tc>
                  <a:txBody>
                    <a:bodyPr/>
                    <a:lstStyle/>
                    <a:p>
                      <a:pPr>
                        <a:lnSpc>
                          <a:spcPct val="100000"/>
                        </a:lnSpc>
                        <a:spcBef>
                          <a:spcPts val="35"/>
                        </a:spcBef>
                      </a:pPr>
                      <a:endParaRPr sz="1450">
                        <a:latin typeface="Times New Roman"/>
                        <a:cs typeface="Times New Roman"/>
                      </a:endParaRPr>
                    </a:p>
                    <a:p>
                      <a:pPr marL="17145">
                        <a:lnSpc>
                          <a:spcPct val="100000"/>
                        </a:lnSpc>
                      </a:pPr>
                      <a:r>
                        <a:rPr sz="1800" spc="195" dirty="0">
                          <a:latin typeface="Arial"/>
                          <a:cs typeface="Arial"/>
                        </a:rPr>
                        <a:t>/</a:t>
                      </a:r>
                      <a:r>
                        <a:rPr sz="1800" spc="-90" dirty="0">
                          <a:latin typeface="Arial"/>
                          <a:cs typeface="Arial"/>
                        </a:rPr>
                        <a:t> </a:t>
                      </a:r>
                      <a:r>
                        <a:rPr sz="1800" spc="-75" dirty="0">
                          <a:latin typeface="Arial"/>
                          <a:cs typeface="Arial"/>
                        </a:rPr>
                        <a:t>Division</a:t>
                      </a:r>
                      <a:endParaRPr sz="18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5"/>
                        </a:spcBef>
                      </a:pPr>
                      <a:endParaRPr sz="1450">
                        <a:latin typeface="Times New Roman"/>
                        <a:cs typeface="Times New Roman"/>
                      </a:endParaRPr>
                    </a:p>
                    <a:p>
                      <a:pPr marL="17780">
                        <a:lnSpc>
                          <a:spcPct val="100000"/>
                        </a:lnSpc>
                      </a:pPr>
                      <a:r>
                        <a:rPr sz="1800" spc="-90" dirty="0">
                          <a:latin typeface="Arial"/>
                          <a:cs typeface="Arial"/>
                        </a:rPr>
                        <a:t>Divides </a:t>
                      </a:r>
                      <a:r>
                        <a:rPr sz="1800" spc="5" dirty="0">
                          <a:latin typeface="Arial"/>
                          <a:cs typeface="Arial"/>
                        </a:rPr>
                        <a:t>left </a:t>
                      </a:r>
                      <a:r>
                        <a:rPr sz="1800" spc="-80" dirty="0">
                          <a:latin typeface="Arial"/>
                          <a:cs typeface="Arial"/>
                        </a:rPr>
                        <a:t>hand </a:t>
                      </a:r>
                      <a:r>
                        <a:rPr sz="1800" spc="-70" dirty="0">
                          <a:latin typeface="Arial"/>
                          <a:cs typeface="Arial"/>
                        </a:rPr>
                        <a:t>operand </a:t>
                      </a:r>
                      <a:r>
                        <a:rPr sz="1800" spc="-80" dirty="0">
                          <a:latin typeface="Arial"/>
                          <a:cs typeface="Arial"/>
                        </a:rPr>
                        <a:t>by </a:t>
                      </a:r>
                      <a:r>
                        <a:rPr sz="1800" spc="-15" dirty="0">
                          <a:latin typeface="Arial"/>
                          <a:cs typeface="Arial"/>
                        </a:rPr>
                        <a:t>right </a:t>
                      </a:r>
                      <a:r>
                        <a:rPr sz="1800" spc="-80" dirty="0">
                          <a:latin typeface="Arial"/>
                          <a:cs typeface="Arial"/>
                        </a:rPr>
                        <a:t>hand</a:t>
                      </a:r>
                      <a:r>
                        <a:rPr sz="1800" spc="-290" dirty="0">
                          <a:latin typeface="Arial"/>
                          <a:cs typeface="Arial"/>
                        </a:rPr>
                        <a:t> </a:t>
                      </a:r>
                      <a:r>
                        <a:rPr sz="1800" spc="-70" dirty="0">
                          <a:latin typeface="Arial"/>
                          <a:cs typeface="Arial"/>
                        </a:rPr>
                        <a:t>operand</a:t>
                      </a:r>
                      <a:endParaRPr sz="18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5"/>
                        </a:spcBef>
                      </a:pPr>
                      <a:endParaRPr sz="1450">
                        <a:latin typeface="Times New Roman"/>
                        <a:cs typeface="Times New Roman"/>
                      </a:endParaRPr>
                    </a:p>
                    <a:p>
                      <a:pPr marL="18415">
                        <a:lnSpc>
                          <a:spcPct val="100000"/>
                        </a:lnSpc>
                      </a:pPr>
                      <a:r>
                        <a:rPr sz="1800" spc="-60" dirty="0">
                          <a:latin typeface="Arial"/>
                          <a:cs typeface="Arial"/>
                        </a:rPr>
                        <a:t>b </a:t>
                      </a:r>
                      <a:r>
                        <a:rPr sz="1800" spc="195" dirty="0">
                          <a:latin typeface="Arial"/>
                          <a:cs typeface="Arial"/>
                        </a:rPr>
                        <a:t>/ </a:t>
                      </a:r>
                      <a:r>
                        <a:rPr sz="1800" spc="-140" dirty="0">
                          <a:latin typeface="Arial"/>
                          <a:cs typeface="Arial"/>
                        </a:rPr>
                        <a:t>a </a:t>
                      </a:r>
                      <a:r>
                        <a:rPr sz="1800" spc="-155" dirty="0">
                          <a:latin typeface="Arial"/>
                          <a:cs typeface="Arial"/>
                        </a:rPr>
                        <a:t>=</a:t>
                      </a:r>
                      <a:r>
                        <a:rPr sz="1800" spc="-370" dirty="0">
                          <a:latin typeface="Arial"/>
                          <a:cs typeface="Arial"/>
                        </a:rPr>
                        <a:t> </a:t>
                      </a:r>
                      <a:r>
                        <a:rPr sz="1800" spc="-90" dirty="0">
                          <a:latin typeface="Arial"/>
                          <a:cs typeface="Arial"/>
                        </a:rPr>
                        <a:t>2</a:t>
                      </a:r>
                      <a:endParaRPr sz="18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210310">
                <a:tc>
                  <a:txBody>
                    <a:bodyPr/>
                    <a:lstStyle/>
                    <a:p>
                      <a:pPr>
                        <a:lnSpc>
                          <a:spcPct val="100000"/>
                        </a:lnSpc>
                      </a:pPr>
                      <a:endParaRPr sz="1800">
                        <a:latin typeface="Times New Roman"/>
                        <a:cs typeface="Times New Roman"/>
                      </a:endParaRPr>
                    </a:p>
                    <a:p>
                      <a:pPr marL="17145">
                        <a:lnSpc>
                          <a:spcPct val="100000"/>
                        </a:lnSpc>
                        <a:spcBef>
                          <a:spcPts val="1525"/>
                        </a:spcBef>
                      </a:pPr>
                      <a:r>
                        <a:rPr sz="1800" spc="-315" dirty="0">
                          <a:latin typeface="Arial"/>
                          <a:cs typeface="Arial"/>
                        </a:rPr>
                        <a:t>%</a:t>
                      </a:r>
                      <a:r>
                        <a:rPr sz="1800" spc="-275" dirty="0">
                          <a:latin typeface="Arial"/>
                          <a:cs typeface="Arial"/>
                        </a:rPr>
                        <a:t> </a:t>
                      </a:r>
                      <a:r>
                        <a:rPr sz="1800" spc="-55" dirty="0">
                          <a:latin typeface="Arial"/>
                          <a:cs typeface="Arial"/>
                        </a:rPr>
                        <a:t>Modulus</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2100">
                        <a:latin typeface="Times New Roman"/>
                        <a:cs typeface="Times New Roman"/>
                      </a:endParaRPr>
                    </a:p>
                    <a:p>
                      <a:pPr marL="17780" marR="370840">
                        <a:lnSpc>
                          <a:spcPct val="101099"/>
                        </a:lnSpc>
                        <a:spcBef>
                          <a:spcPts val="5"/>
                        </a:spcBef>
                      </a:pPr>
                      <a:r>
                        <a:rPr sz="1800" spc="-90" dirty="0">
                          <a:latin typeface="Arial"/>
                          <a:cs typeface="Arial"/>
                        </a:rPr>
                        <a:t>Divides </a:t>
                      </a:r>
                      <a:r>
                        <a:rPr sz="1800" spc="5" dirty="0">
                          <a:latin typeface="Arial"/>
                          <a:cs typeface="Arial"/>
                        </a:rPr>
                        <a:t>left </a:t>
                      </a:r>
                      <a:r>
                        <a:rPr sz="1800" spc="-80" dirty="0">
                          <a:latin typeface="Arial"/>
                          <a:cs typeface="Arial"/>
                        </a:rPr>
                        <a:t>hand </a:t>
                      </a:r>
                      <a:r>
                        <a:rPr sz="1800" spc="-70" dirty="0">
                          <a:latin typeface="Arial"/>
                          <a:cs typeface="Arial"/>
                        </a:rPr>
                        <a:t>operand </a:t>
                      </a:r>
                      <a:r>
                        <a:rPr sz="1800" spc="-80" dirty="0">
                          <a:latin typeface="Arial"/>
                          <a:cs typeface="Arial"/>
                        </a:rPr>
                        <a:t>by </a:t>
                      </a:r>
                      <a:r>
                        <a:rPr sz="1800" spc="-15" dirty="0">
                          <a:latin typeface="Arial"/>
                          <a:cs typeface="Arial"/>
                        </a:rPr>
                        <a:t>right </a:t>
                      </a:r>
                      <a:r>
                        <a:rPr sz="1800" spc="-80" dirty="0">
                          <a:latin typeface="Arial"/>
                          <a:cs typeface="Arial"/>
                        </a:rPr>
                        <a:t>hand </a:t>
                      </a:r>
                      <a:r>
                        <a:rPr sz="1800" spc="-70" dirty="0">
                          <a:latin typeface="Arial"/>
                          <a:cs typeface="Arial"/>
                        </a:rPr>
                        <a:t>operand</a:t>
                      </a:r>
                      <a:r>
                        <a:rPr sz="1800" spc="-315" dirty="0">
                          <a:latin typeface="Arial"/>
                          <a:cs typeface="Arial"/>
                        </a:rPr>
                        <a:t> </a:t>
                      </a:r>
                      <a:r>
                        <a:rPr sz="1800" spc="-85" dirty="0">
                          <a:latin typeface="Arial"/>
                          <a:cs typeface="Arial"/>
                        </a:rPr>
                        <a:t>and  </a:t>
                      </a:r>
                      <a:r>
                        <a:rPr sz="1800" spc="-45" dirty="0">
                          <a:latin typeface="Arial"/>
                          <a:cs typeface="Arial"/>
                        </a:rPr>
                        <a:t>returns</a:t>
                      </a:r>
                      <a:r>
                        <a:rPr sz="1800" spc="-100" dirty="0">
                          <a:latin typeface="Arial"/>
                          <a:cs typeface="Arial"/>
                        </a:rPr>
                        <a:t> </a:t>
                      </a:r>
                      <a:r>
                        <a:rPr sz="1800" spc="-55" dirty="0">
                          <a:latin typeface="Arial"/>
                          <a:cs typeface="Arial"/>
                        </a:rPr>
                        <a:t>remainder</a:t>
                      </a:r>
                      <a:endParaRPr sz="1800">
                        <a:latin typeface="Arial"/>
                        <a:cs typeface="Arial"/>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p>
                      <a:pPr marL="18415">
                        <a:lnSpc>
                          <a:spcPct val="100000"/>
                        </a:lnSpc>
                        <a:spcBef>
                          <a:spcPts val="1525"/>
                        </a:spcBef>
                      </a:pPr>
                      <a:r>
                        <a:rPr sz="1800" spc="-60" dirty="0">
                          <a:latin typeface="Arial"/>
                          <a:cs typeface="Arial"/>
                        </a:rPr>
                        <a:t>b </a:t>
                      </a:r>
                      <a:r>
                        <a:rPr sz="1800" spc="-315" dirty="0">
                          <a:latin typeface="Arial"/>
                          <a:cs typeface="Arial"/>
                        </a:rPr>
                        <a:t>% </a:t>
                      </a:r>
                      <a:r>
                        <a:rPr sz="1800" spc="-140" dirty="0">
                          <a:latin typeface="Arial"/>
                          <a:cs typeface="Arial"/>
                        </a:rPr>
                        <a:t>a </a:t>
                      </a:r>
                      <a:r>
                        <a:rPr sz="1800" spc="-155" dirty="0">
                          <a:latin typeface="Arial"/>
                          <a:cs typeface="Arial"/>
                        </a:rPr>
                        <a:t>=</a:t>
                      </a:r>
                      <a:r>
                        <a:rPr sz="1800" spc="-55" dirty="0">
                          <a:latin typeface="Arial"/>
                          <a:cs typeface="Arial"/>
                        </a:rPr>
                        <a:t> </a:t>
                      </a:r>
                      <a:r>
                        <a:rPr sz="1800" spc="-90" dirty="0">
                          <a:latin typeface="Arial"/>
                          <a:cs typeface="Arial"/>
                        </a:rPr>
                        <a:t>0</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408432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55" dirty="0">
                <a:solidFill>
                  <a:srgbClr val="000000"/>
                </a:solidFill>
                <a:latin typeface="Georgia"/>
                <a:cs typeface="Georgia"/>
              </a:rPr>
              <a:t>Arithmetic</a:t>
            </a:r>
            <a:r>
              <a:rPr sz="2400" b="1" spc="-5" dirty="0">
                <a:solidFill>
                  <a:srgbClr val="000000"/>
                </a:solidFill>
                <a:latin typeface="Georgia"/>
                <a:cs typeface="Georgia"/>
              </a:rPr>
              <a:t> </a:t>
            </a:r>
            <a:r>
              <a:rPr sz="2400" b="1" spc="-165" dirty="0">
                <a:solidFill>
                  <a:srgbClr val="000000"/>
                </a:solidFill>
                <a:latin typeface="Georgia"/>
                <a:cs typeface="Georgia"/>
              </a:rPr>
              <a:t>Operators</a:t>
            </a:r>
            <a:endParaRPr sz="2400">
              <a:latin typeface="Georgia"/>
              <a:cs typeface="Georgia"/>
            </a:endParaRPr>
          </a:p>
        </p:txBody>
      </p:sp>
      <p:sp>
        <p:nvSpPr>
          <p:cNvPr id="5" name="Date Placeholder 4"/>
          <p:cNvSpPr>
            <a:spLocks noGrp="1"/>
          </p:cNvSpPr>
          <p:nvPr>
            <p:ph type="dt" sz="half" idx="10"/>
          </p:nvPr>
        </p:nvSpPr>
        <p:spPr/>
        <p:txBody>
          <a:bodyPr/>
          <a:lstStyle/>
          <a:p>
            <a:fld id="{BFAD460C-AAC4-42A2-A4D7-7F6C870099D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4" name="object 4"/>
          <p:cNvGraphicFramePr>
            <a:graphicFrameLocks noGrp="1"/>
          </p:cNvGraphicFramePr>
          <p:nvPr/>
        </p:nvGraphicFramePr>
        <p:xfrm>
          <a:off x="222250" y="1564742"/>
          <a:ext cx="8609965" cy="3000272"/>
        </p:xfrm>
        <a:graphic>
          <a:graphicData uri="http://schemas.openxmlformats.org/drawingml/2006/table">
            <a:tbl>
              <a:tblPr firstRow="1" bandRow="1">
                <a:tableStyleId>{2D5ABB26-0587-4C30-8999-92F81FD0307C}</a:tableStyleId>
              </a:tblPr>
              <a:tblGrid>
                <a:gridCol w="1883410"/>
                <a:gridCol w="4753610"/>
                <a:gridCol w="1972945"/>
              </a:tblGrid>
              <a:tr h="301031">
                <a:tc>
                  <a:txBody>
                    <a:bodyPr/>
                    <a:lstStyle/>
                    <a:p>
                      <a:pPr marL="17145">
                        <a:lnSpc>
                          <a:spcPct val="100000"/>
                        </a:lnSpc>
                        <a:spcBef>
                          <a:spcPts val="165"/>
                        </a:spcBef>
                      </a:pPr>
                      <a:r>
                        <a:rPr sz="1800" spc="-65" dirty="0">
                          <a:latin typeface="Arial"/>
                          <a:cs typeface="Arial"/>
                        </a:rPr>
                        <a:t>Operator</a:t>
                      </a:r>
                      <a:endParaRPr sz="18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nSpc>
                          <a:spcPct val="100000"/>
                        </a:lnSpc>
                        <a:spcBef>
                          <a:spcPts val="165"/>
                        </a:spcBef>
                      </a:pPr>
                      <a:r>
                        <a:rPr sz="1800" spc="-65" dirty="0">
                          <a:latin typeface="Arial"/>
                          <a:cs typeface="Arial"/>
                        </a:rPr>
                        <a:t>Description</a:t>
                      </a:r>
                      <a:endParaRPr sz="18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0">
                        <a:lnSpc>
                          <a:spcPct val="100000"/>
                        </a:lnSpc>
                        <a:spcBef>
                          <a:spcPts val="165"/>
                        </a:spcBef>
                      </a:pPr>
                      <a:r>
                        <a:rPr sz="1800" spc="-120" dirty="0">
                          <a:latin typeface="Arial"/>
                          <a:cs typeface="Arial"/>
                        </a:rPr>
                        <a:t>Example</a:t>
                      </a:r>
                      <a:endParaRPr sz="1800">
                        <a:latin typeface="Arial"/>
                        <a:cs typeface="Arial"/>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85681">
                <a:tc>
                  <a:txBody>
                    <a:bodyPr/>
                    <a:lstStyle/>
                    <a:p>
                      <a:pPr>
                        <a:lnSpc>
                          <a:spcPct val="100000"/>
                        </a:lnSpc>
                        <a:spcBef>
                          <a:spcPts val="40"/>
                        </a:spcBef>
                      </a:pPr>
                      <a:endParaRPr sz="2350">
                        <a:latin typeface="Times New Roman"/>
                        <a:cs typeface="Times New Roman"/>
                      </a:endParaRPr>
                    </a:p>
                    <a:p>
                      <a:pPr marL="97155">
                        <a:lnSpc>
                          <a:spcPct val="100000"/>
                        </a:lnSpc>
                        <a:spcBef>
                          <a:spcPts val="5"/>
                        </a:spcBef>
                      </a:pPr>
                      <a:r>
                        <a:rPr sz="1800" spc="190" dirty="0">
                          <a:latin typeface="Arial"/>
                          <a:cs typeface="Arial"/>
                        </a:rPr>
                        <a:t>**</a:t>
                      </a:r>
                      <a:r>
                        <a:rPr sz="1800" spc="-95" dirty="0">
                          <a:latin typeface="Arial"/>
                          <a:cs typeface="Arial"/>
                        </a:rPr>
                        <a:t> </a:t>
                      </a:r>
                      <a:r>
                        <a:rPr sz="1800" spc="-90" dirty="0">
                          <a:latin typeface="Arial"/>
                          <a:cs typeface="Arial"/>
                        </a:rPr>
                        <a:t>Exponent</a:t>
                      </a:r>
                      <a:endParaRPr sz="1800">
                        <a:latin typeface="Arial"/>
                        <a:cs typeface="Arial"/>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5"/>
                        </a:spcBef>
                      </a:pPr>
                      <a:endParaRPr sz="1400">
                        <a:latin typeface="Times New Roman"/>
                        <a:cs typeface="Times New Roman"/>
                      </a:endParaRPr>
                    </a:p>
                    <a:p>
                      <a:pPr marL="97790">
                        <a:lnSpc>
                          <a:spcPct val="100000"/>
                        </a:lnSpc>
                        <a:tabLst>
                          <a:tab pos="1105535" algn="l"/>
                          <a:tab pos="2361565" algn="l"/>
                          <a:tab pos="3260725" algn="l"/>
                          <a:tab pos="4426585" algn="l"/>
                        </a:tabLst>
                      </a:pPr>
                      <a:r>
                        <a:rPr sz="1800" spc="-85" dirty="0">
                          <a:latin typeface="Arial"/>
                          <a:cs typeface="Arial"/>
                        </a:rPr>
                        <a:t>Performs	</a:t>
                      </a:r>
                      <a:r>
                        <a:rPr sz="1800" spc="-60" dirty="0">
                          <a:latin typeface="Arial"/>
                          <a:cs typeface="Arial"/>
                        </a:rPr>
                        <a:t>exponential	</a:t>
                      </a:r>
                      <a:r>
                        <a:rPr sz="1800" spc="-50" dirty="0">
                          <a:latin typeface="Arial"/>
                          <a:cs typeface="Arial"/>
                        </a:rPr>
                        <a:t>(power)	</a:t>
                      </a:r>
                      <a:r>
                        <a:rPr sz="1800" spc="-60" dirty="0">
                          <a:latin typeface="Arial"/>
                          <a:cs typeface="Arial"/>
                        </a:rPr>
                        <a:t>calculation	</a:t>
                      </a:r>
                      <a:r>
                        <a:rPr sz="1800" spc="-50" dirty="0">
                          <a:latin typeface="Arial"/>
                          <a:cs typeface="Arial"/>
                        </a:rPr>
                        <a:t>on</a:t>
                      </a:r>
                      <a:endParaRPr sz="1800">
                        <a:latin typeface="Arial"/>
                        <a:cs typeface="Arial"/>
                      </a:endParaRPr>
                    </a:p>
                    <a:p>
                      <a:pPr marL="97790">
                        <a:lnSpc>
                          <a:spcPct val="100000"/>
                        </a:lnSpc>
                      </a:pPr>
                      <a:r>
                        <a:rPr sz="1800" spc="-65" dirty="0">
                          <a:latin typeface="Arial"/>
                          <a:cs typeface="Arial"/>
                        </a:rPr>
                        <a:t>operators</a:t>
                      </a:r>
                      <a:endParaRPr sz="1800">
                        <a:latin typeface="Arial"/>
                        <a:cs typeface="Arial"/>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5"/>
                        </a:spcBef>
                      </a:pPr>
                      <a:endParaRPr sz="1400">
                        <a:latin typeface="Times New Roman"/>
                        <a:cs typeface="Times New Roman"/>
                      </a:endParaRPr>
                    </a:p>
                    <a:p>
                      <a:pPr marL="99060">
                        <a:lnSpc>
                          <a:spcPct val="100000"/>
                        </a:lnSpc>
                      </a:pPr>
                      <a:r>
                        <a:rPr sz="1800" spc="50" dirty="0">
                          <a:latin typeface="Arial"/>
                          <a:cs typeface="Arial"/>
                        </a:rPr>
                        <a:t>a**b </a:t>
                      </a:r>
                      <a:r>
                        <a:rPr sz="1800" spc="-114" dirty="0">
                          <a:latin typeface="Arial"/>
                          <a:cs typeface="Arial"/>
                        </a:rPr>
                        <a:t>=10 </a:t>
                      </a:r>
                      <a:r>
                        <a:rPr sz="1800" spc="15" dirty="0">
                          <a:latin typeface="Arial"/>
                          <a:cs typeface="Arial"/>
                        </a:rPr>
                        <a:t>to</a:t>
                      </a:r>
                      <a:r>
                        <a:rPr sz="1800" spc="-235" dirty="0">
                          <a:latin typeface="Arial"/>
                          <a:cs typeface="Arial"/>
                        </a:rPr>
                        <a:t> </a:t>
                      </a:r>
                      <a:r>
                        <a:rPr sz="1800" spc="-20" dirty="0">
                          <a:latin typeface="Arial"/>
                          <a:cs typeface="Arial"/>
                        </a:rPr>
                        <a:t>the</a:t>
                      </a:r>
                      <a:endParaRPr sz="1800">
                        <a:latin typeface="Arial"/>
                        <a:cs typeface="Arial"/>
                      </a:endParaRPr>
                    </a:p>
                    <a:p>
                      <a:pPr marL="99060">
                        <a:lnSpc>
                          <a:spcPct val="100000"/>
                        </a:lnSpc>
                      </a:pPr>
                      <a:r>
                        <a:rPr sz="1800" spc="-50" dirty="0">
                          <a:latin typeface="Arial"/>
                          <a:cs typeface="Arial"/>
                        </a:rPr>
                        <a:t>power</a:t>
                      </a:r>
                      <a:r>
                        <a:rPr sz="1800" spc="-90" dirty="0">
                          <a:latin typeface="Arial"/>
                          <a:cs typeface="Arial"/>
                        </a:rPr>
                        <a:t> 20</a:t>
                      </a:r>
                      <a:endParaRPr sz="1800">
                        <a:latin typeface="Arial"/>
                        <a:cs typeface="Arial"/>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78103">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50"/>
                        </a:spcBef>
                      </a:pPr>
                      <a:endParaRPr sz="2200">
                        <a:latin typeface="Times New Roman"/>
                        <a:cs typeface="Times New Roman"/>
                      </a:endParaRPr>
                    </a:p>
                    <a:p>
                      <a:pPr marL="97155">
                        <a:lnSpc>
                          <a:spcPct val="100000"/>
                        </a:lnSpc>
                      </a:pPr>
                      <a:r>
                        <a:rPr sz="1800" spc="195" dirty="0">
                          <a:latin typeface="Arial"/>
                          <a:cs typeface="Arial"/>
                        </a:rPr>
                        <a: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75565" algn="just">
                        <a:lnSpc>
                          <a:spcPct val="100000"/>
                        </a:lnSpc>
                        <a:spcBef>
                          <a:spcPts val="1320"/>
                        </a:spcBef>
                      </a:pPr>
                      <a:r>
                        <a:rPr sz="1800" spc="-75" dirty="0">
                          <a:latin typeface="Arial"/>
                          <a:cs typeface="Arial"/>
                        </a:rPr>
                        <a:t>Floor Division </a:t>
                      </a:r>
                      <a:r>
                        <a:rPr sz="1800" spc="-50" dirty="0">
                          <a:latin typeface="Arial"/>
                          <a:cs typeface="Arial"/>
                        </a:rPr>
                        <a:t>- </a:t>
                      </a:r>
                      <a:r>
                        <a:rPr sz="1800" spc="-135" dirty="0">
                          <a:latin typeface="Arial"/>
                          <a:cs typeface="Arial"/>
                        </a:rPr>
                        <a:t>The </a:t>
                      </a:r>
                      <a:r>
                        <a:rPr sz="1800" spc="-60" dirty="0">
                          <a:latin typeface="Arial"/>
                          <a:cs typeface="Arial"/>
                        </a:rPr>
                        <a:t>division </a:t>
                      </a:r>
                      <a:r>
                        <a:rPr sz="1800" spc="-5" dirty="0">
                          <a:latin typeface="Arial"/>
                          <a:cs typeface="Arial"/>
                        </a:rPr>
                        <a:t>of </a:t>
                      </a:r>
                      <a:r>
                        <a:rPr sz="1800" spc="-85" dirty="0">
                          <a:latin typeface="Arial"/>
                          <a:cs typeface="Arial"/>
                        </a:rPr>
                        <a:t>operands </a:t>
                      </a:r>
                      <a:r>
                        <a:rPr sz="1800" spc="-60" dirty="0">
                          <a:latin typeface="Arial"/>
                          <a:cs typeface="Arial"/>
                        </a:rPr>
                        <a:t>where  </a:t>
                      </a:r>
                      <a:r>
                        <a:rPr sz="1800" spc="-20" dirty="0">
                          <a:latin typeface="Arial"/>
                          <a:cs typeface="Arial"/>
                        </a:rPr>
                        <a:t>the </a:t>
                      </a:r>
                      <a:r>
                        <a:rPr sz="1800" spc="-45" dirty="0">
                          <a:latin typeface="Arial"/>
                          <a:cs typeface="Arial"/>
                        </a:rPr>
                        <a:t>result </a:t>
                      </a:r>
                      <a:r>
                        <a:rPr sz="1800" spc="-100" dirty="0">
                          <a:latin typeface="Arial"/>
                          <a:cs typeface="Arial"/>
                        </a:rPr>
                        <a:t>is </a:t>
                      </a:r>
                      <a:r>
                        <a:rPr sz="1800" spc="-20" dirty="0">
                          <a:latin typeface="Arial"/>
                          <a:cs typeface="Arial"/>
                        </a:rPr>
                        <a:t>the quotient </a:t>
                      </a:r>
                      <a:r>
                        <a:rPr sz="1800" spc="-30" dirty="0">
                          <a:latin typeface="Arial"/>
                          <a:cs typeface="Arial"/>
                        </a:rPr>
                        <a:t>in </a:t>
                      </a:r>
                      <a:r>
                        <a:rPr sz="1800" spc="-50" dirty="0">
                          <a:latin typeface="Arial"/>
                          <a:cs typeface="Arial"/>
                        </a:rPr>
                        <a:t>which </a:t>
                      </a:r>
                      <a:r>
                        <a:rPr sz="1800" spc="-20" dirty="0">
                          <a:latin typeface="Arial"/>
                          <a:cs typeface="Arial"/>
                        </a:rPr>
                        <a:t>the </a:t>
                      </a:r>
                      <a:r>
                        <a:rPr sz="1800" spc="-50" dirty="0">
                          <a:latin typeface="Arial"/>
                          <a:cs typeface="Arial"/>
                        </a:rPr>
                        <a:t>digits</a:t>
                      </a:r>
                      <a:r>
                        <a:rPr sz="1800" spc="-285" dirty="0">
                          <a:latin typeface="Arial"/>
                          <a:cs typeface="Arial"/>
                        </a:rPr>
                        <a:t> </a:t>
                      </a:r>
                      <a:r>
                        <a:rPr sz="1800" spc="-25" dirty="0">
                          <a:latin typeface="Arial"/>
                          <a:cs typeface="Arial"/>
                        </a:rPr>
                        <a:t>after  </a:t>
                      </a:r>
                      <a:r>
                        <a:rPr sz="1800" spc="-20" dirty="0">
                          <a:latin typeface="Arial"/>
                          <a:cs typeface="Arial"/>
                        </a:rPr>
                        <a:t>the </a:t>
                      </a:r>
                      <a:r>
                        <a:rPr sz="1800" spc="-70" dirty="0">
                          <a:latin typeface="Arial"/>
                          <a:cs typeface="Arial"/>
                        </a:rPr>
                        <a:t>decimal </a:t>
                      </a:r>
                      <a:r>
                        <a:rPr sz="1800" spc="-15" dirty="0">
                          <a:latin typeface="Arial"/>
                          <a:cs typeface="Arial"/>
                        </a:rPr>
                        <a:t>point </a:t>
                      </a:r>
                      <a:r>
                        <a:rPr sz="1800" spc="-85" dirty="0">
                          <a:latin typeface="Arial"/>
                          <a:cs typeface="Arial"/>
                        </a:rPr>
                        <a:t>are </a:t>
                      </a:r>
                      <a:r>
                        <a:rPr sz="1800" spc="-70" dirty="0">
                          <a:latin typeface="Arial"/>
                          <a:cs typeface="Arial"/>
                        </a:rPr>
                        <a:t>removed. </a:t>
                      </a:r>
                      <a:r>
                        <a:rPr sz="1800" spc="-60" dirty="0">
                          <a:latin typeface="Arial"/>
                          <a:cs typeface="Arial"/>
                        </a:rPr>
                        <a:t>But </a:t>
                      </a:r>
                      <a:r>
                        <a:rPr sz="1800" spc="25" dirty="0">
                          <a:latin typeface="Arial"/>
                          <a:cs typeface="Arial"/>
                        </a:rPr>
                        <a:t>if </a:t>
                      </a:r>
                      <a:r>
                        <a:rPr sz="1800" spc="-75" dirty="0">
                          <a:latin typeface="Arial"/>
                          <a:cs typeface="Arial"/>
                        </a:rPr>
                        <a:t>one </a:t>
                      </a:r>
                      <a:r>
                        <a:rPr sz="1800" spc="-5" dirty="0">
                          <a:latin typeface="Arial"/>
                          <a:cs typeface="Arial"/>
                        </a:rPr>
                        <a:t>of </a:t>
                      </a:r>
                      <a:r>
                        <a:rPr sz="1800" spc="-20" dirty="0">
                          <a:latin typeface="Arial"/>
                          <a:cs typeface="Arial"/>
                        </a:rPr>
                        <a:t>the  </a:t>
                      </a:r>
                      <a:r>
                        <a:rPr sz="1800" spc="-85" dirty="0">
                          <a:latin typeface="Arial"/>
                          <a:cs typeface="Arial"/>
                        </a:rPr>
                        <a:t>operands </a:t>
                      </a:r>
                      <a:r>
                        <a:rPr sz="1800" spc="-100" dirty="0">
                          <a:latin typeface="Arial"/>
                          <a:cs typeface="Arial"/>
                        </a:rPr>
                        <a:t>is </a:t>
                      </a:r>
                      <a:r>
                        <a:rPr sz="1800" spc="-75" dirty="0">
                          <a:latin typeface="Arial"/>
                          <a:cs typeface="Arial"/>
                        </a:rPr>
                        <a:t>negative, </a:t>
                      </a:r>
                      <a:r>
                        <a:rPr sz="1800" spc="-20" dirty="0">
                          <a:latin typeface="Arial"/>
                          <a:cs typeface="Arial"/>
                        </a:rPr>
                        <a:t>the </a:t>
                      </a:r>
                      <a:r>
                        <a:rPr sz="1800" spc="-45" dirty="0">
                          <a:latin typeface="Arial"/>
                          <a:cs typeface="Arial"/>
                        </a:rPr>
                        <a:t>result </a:t>
                      </a:r>
                      <a:r>
                        <a:rPr sz="1800" spc="-100" dirty="0">
                          <a:latin typeface="Arial"/>
                          <a:cs typeface="Arial"/>
                        </a:rPr>
                        <a:t>is </a:t>
                      </a:r>
                      <a:r>
                        <a:rPr sz="1800" spc="-35" dirty="0">
                          <a:latin typeface="Arial"/>
                          <a:cs typeface="Arial"/>
                        </a:rPr>
                        <a:t>floored, </a:t>
                      </a:r>
                      <a:r>
                        <a:rPr sz="1800" spc="-50" dirty="0">
                          <a:latin typeface="Arial"/>
                          <a:cs typeface="Arial"/>
                        </a:rPr>
                        <a:t>i.e.,  </a:t>
                      </a:r>
                      <a:r>
                        <a:rPr sz="1800" spc="-60" dirty="0">
                          <a:latin typeface="Arial"/>
                          <a:cs typeface="Arial"/>
                        </a:rPr>
                        <a:t>rounded </a:t>
                      </a:r>
                      <a:r>
                        <a:rPr sz="1800" spc="-114" dirty="0">
                          <a:latin typeface="Arial"/>
                          <a:cs typeface="Arial"/>
                        </a:rPr>
                        <a:t>away </a:t>
                      </a:r>
                      <a:r>
                        <a:rPr sz="1800" spc="-20" dirty="0">
                          <a:latin typeface="Arial"/>
                          <a:cs typeface="Arial"/>
                        </a:rPr>
                        <a:t>from </a:t>
                      </a:r>
                      <a:r>
                        <a:rPr sz="1800" spc="-100" dirty="0">
                          <a:latin typeface="Arial"/>
                          <a:cs typeface="Arial"/>
                        </a:rPr>
                        <a:t>zero </a:t>
                      </a:r>
                      <a:r>
                        <a:rPr sz="1800" spc="-65" dirty="0">
                          <a:latin typeface="Arial"/>
                          <a:cs typeface="Arial"/>
                        </a:rPr>
                        <a:t>(towards </a:t>
                      </a:r>
                      <a:r>
                        <a:rPr sz="1800" spc="-80" dirty="0">
                          <a:latin typeface="Arial"/>
                          <a:cs typeface="Arial"/>
                        </a:rPr>
                        <a:t>negative  </a:t>
                      </a:r>
                      <a:r>
                        <a:rPr sz="1800" spc="-15" dirty="0">
                          <a:latin typeface="Arial"/>
                          <a:cs typeface="Arial"/>
                        </a:rPr>
                        <a:t>infinity)</a:t>
                      </a:r>
                      <a:endParaRPr sz="1800">
                        <a:latin typeface="Arial"/>
                        <a:cs typeface="Arial"/>
                      </a:endParaRPr>
                    </a:p>
                  </a:txBody>
                  <a:tcPr marL="0" marR="0" marT="167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p>
                      <a:pPr marL="99060">
                        <a:lnSpc>
                          <a:spcPct val="100000"/>
                        </a:lnSpc>
                        <a:spcBef>
                          <a:spcPts val="1410"/>
                        </a:spcBef>
                      </a:pPr>
                      <a:r>
                        <a:rPr sz="1800" spc="50" dirty="0">
                          <a:latin typeface="Arial"/>
                          <a:cs typeface="Arial"/>
                        </a:rPr>
                        <a:t>9//2 </a:t>
                      </a:r>
                      <a:r>
                        <a:rPr sz="1800" spc="-155" dirty="0">
                          <a:latin typeface="Arial"/>
                          <a:cs typeface="Arial"/>
                        </a:rPr>
                        <a:t>= </a:t>
                      </a:r>
                      <a:r>
                        <a:rPr sz="1800" spc="-90" dirty="0">
                          <a:latin typeface="Arial"/>
                          <a:cs typeface="Arial"/>
                        </a:rPr>
                        <a:t>4</a:t>
                      </a:r>
                      <a:r>
                        <a:rPr sz="1800" spc="-170" dirty="0">
                          <a:latin typeface="Arial"/>
                          <a:cs typeface="Arial"/>
                        </a:rPr>
                        <a:t> </a:t>
                      </a:r>
                      <a:r>
                        <a:rPr sz="1800" spc="-85" dirty="0">
                          <a:latin typeface="Arial"/>
                          <a:cs typeface="Arial"/>
                        </a:rPr>
                        <a:t>and</a:t>
                      </a:r>
                      <a:endParaRPr sz="1800">
                        <a:latin typeface="Arial"/>
                        <a:cs typeface="Arial"/>
                      </a:endParaRPr>
                    </a:p>
                    <a:p>
                      <a:pPr marL="99060">
                        <a:lnSpc>
                          <a:spcPct val="100000"/>
                        </a:lnSpc>
                      </a:pPr>
                      <a:r>
                        <a:rPr sz="1800" spc="-10" dirty="0">
                          <a:latin typeface="Arial"/>
                          <a:cs typeface="Arial"/>
                        </a:rPr>
                        <a:t>9.0//2.0 </a:t>
                      </a:r>
                      <a:r>
                        <a:rPr sz="1800" spc="-155" dirty="0">
                          <a:latin typeface="Arial"/>
                          <a:cs typeface="Arial"/>
                        </a:rPr>
                        <a:t>= </a:t>
                      </a:r>
                      <a:r>
                        <a:rPr sz="1800" spc="-70" dirty="0">
                          <a:latin typeface="Arial"/>
                          <a:cs typeface="Arial"/>
                        </a:rPr>
                        <a:t>4.0,</a:t>
                      </a:r>
                      <a:r>
                        <a:rPr sz="1800" spc="-125" dirty="0">
                          <a:latin typeface="Arial"/>
                          <a:cs typeface="Arial"/>
                        </a:rPr>
                        <a:t> </a:t>
                      </a:r>
                      <a:r>
                        <a:rPr sz="1800" spc="-50" dirty="0">
                          <a:latin typeface="Arial"/>
                          <a:cs typeface="Arial"/>
                        </a:rPr>
                        <a:t>-</a:t>
                      </a:r>
                      <a:endParaRPr sz="1800">
                        <a:latin typeface="Arial"/>
                        <a:cs typeface="Arial"/>
                      </a:endParaRPr>
                    </a:p>
                    <a:p>
                      <a:pPr marL="99060">
                        <a:lnSpc>
                          <a:spcPct val="100000"/>
                        </a:lnSpc>
                      </a:pPr>
                      <a:r>
                        <a:rPr sz="1800" spc="20" dirty="0">
                          <a:latin typeface="Arial"/>
                          <a:cs typeface="Arial"/>
                        </a:rPr>
                        <a:t>11//3 </a:t>
                      </a:r>
                      <a:r>
                        <a:rPr sz="1800" spc="-155" dirty="0">
                          <a:latin typeface="Arial"/>
                          <a:cs typeface="Arial"/>
                        </a:rPr>
                        <a:t>= </a:t>
                      </a:r>
                      <a:r>
                        <a:rPr sz="1800" spc="-65" dirty="0">
                          <a:latin typeface="Arial"/>
                          <a:cs typeface="Arial"/>
                        </a:rPr>
                        <a:t>-4,</a:t>
                      </a:r>
                      <a:r>
                        <a:rPr sz="1800" spc="-145" dirty="0">
                          <a:latin typeface="Arial"/>
                          <a:cs typeface="Arial"/>
                        </a:rPr>
                        <a:t> </a:t>
                      </a:r>
                      <a:r>
                        <a:rPr sz="1800" spc="-50" dirty="0">
                          <a:latin typeface="Arial"/>
                          <a:cs typeface="Arial"/>
                        </a:rPr>
                        <a:t>-</a:t>
                      </a:r>
                      <a:endParaRPr sz="1800">
                        <a:latin typeface="Arial"/>
                        <a:cs typeface="Arial"/>
                      </a:endParaRPr>
                    </a:p>
                    <a:p>
                      <a:pPr marL="99060">
                        <a:lnSpc>
                          <a:spcPct val="100000"/>
                        </a:lnSpc>
                      </a:pPr>
                      <a:r>
                        <a:rPr sz="1800" spc="-5" dirty="0">
                          <a:latin typeface="Arial"/>
                          <a:cs typeface="Arial"/>
                        </a:rPr>
                        <a:t>11.0//3 </a:t>
                      </a:r>
                      <a:r>
                        <a:rPr sz="1800" spc="-155" dirty="0">
                          <a:latin typeface="Arial"/>
                          <a:cs typeface="Arial"/>
                        </a:rPr>
                        <a:t>=</a:t>
                      </a:r>
                      <a:r>
                        <a:rPr sz="1800" spc="-180" dirty="0">
                          <a:latin typeface="Arial"/>
                          <a:cs typeface="Arial"/>
                        </a:rPr>
                        <a:t> </a:t>
                      </a:r>
                      <a:r>
                        <a:rPr sz="1800" spc="-70" dirty="0">
                          <a:latin typeface="Arial"/>
                          <a:cs typeface="Arial"/>
                        </a:rPr>
                        <a:t>-4.0</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426910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90" dirty="0">
                <a:solidFill>
                  <a:srgbClr val="000000"/>
                </a:solidFill>
                <a:latin typeface="Georgia"/>
                <a:cs typeface="Georgia"/>
              </a:rPr>
              <a:t>Comparison</a:t>
            </a:r>
            <a:r>
              <a:rPr sz="2400" b="1" spc="-20" dirty="0">
                <a:solidFill>
                  <a:srgbClr val="000000"/>
                </a:solidFill>
                <a:latin typeface="Georgia"/>
                <a:cs typeface="Georgia"/>
              </a:rPr>
              <a:t> </a:t>
            </a:r>
            <a:r>
              <a:rPr sz="2400" b="1" spc="-165" dirty="0">
                <a:solidFill>
                  <a:srgbClr val="000000"/>
                </a:solidFill>
                <a:latin typeface="Georgia"/>
                <a:cs typeface="Georgia"/>
              </a:rPr>
              <a:t>Operators</a:t>
            </a:r>
            <a:endParaRPr sz="2400">
              <a:latin typeface="Georgia"/>
              <a:cs typeface="Georgia"/>
            </a:endParaRPr>
          </a:p>
        </p:txBody>
      </p:sp>
      <p:sp>
        <p:nvSpPr>
          <p:cNvPr id="5" name="Date Placeholder 4"/>
          <p:cNvSpPr>
            <a:spLocks noGrp="1"/>
          </p:cNvSpPr>
          <p:nvPr>
            <p:ph type="dt" sz="half" idx="10"/>
          </p:nvPr>
        </p:nvSpPr>
        <p:spPr/>
        <p:txBody>
          <a:bodyPr/>
          <a:lstStyle/>
          <a:p>
            <a:fld id="{E3F177D2-6C78-46DB-BF7C-546ABCDA75E1}"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4" name="object 4"/>
          <p:cNvGraphicFramePr>
            <a:graphicFrameLocks noGrp="1"/>
          </p:cNvGraphicFramePr>
          <p:nvPr/>
        </p:nvGraphicFramePr>
        <p:xfrm>
          <a:off x="222250" y="1212850"/>
          <a:ext cx="8611234" cy="4545330"/>
        </p:xfrm>
        <a:graphic>
          <a:graphicData uri="http://schemas.openxmlformats.org/drawingml/2006/table">
            <a:tbl>
              <a:tblPr firstRow="1" bandRow="1">
                <a:tableStyleId>{2D5ABB26-0587-4C30-8999-92F81FD0307C}</a:tableStyleId>
              </a:tblPr>
              <a:tblGrid>
                <a:gridCol w="999490"/>
                <a:gridCol w="5638165"/>
                <a:gridCol w="1973579"/>
              </a:tblGrid>
              <a:tr h="285115">
                <a:tc>
                  <a:txBody>
                    <a:bodyPr/>
                    <a:lstStyle/>
                    <a:p>
                      <a:pPr marL="17145">
                        <a:lnSpc>
                          <a:spcPts val="2110"/>
                        </a:lnSpc>
                      </a:pPr>
                      <a:r>
                        <a:rPr sz="1800" spc="-65" dirty="0">
                          <a:latin typeface="Arial"/>
                          <a:cs typeface="Arial"/>
                        </a:rPr>
                        <a:t>Operator</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nSpc>
                          <a:spcPts val="2110"/>
                        </a:lnSpc>
                      </a:pPr>
                      <a:r>
                        <a:rPr sz="1800" spc="-65" dirty="0">
                          <a:latin typeface="Arial"/>
                          <a:cs typeface="Arial"/>
                        </a:rPr>
                        <a:t>Description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415">
                        <a:lnSpc>
                          <a:spcPts val="2110"/>
                        </a:lnSpc>
                      </a:pPr>
                      <a:r>
                        <a:rPr sz="1800" spc="-120" dirty="0">
                          <a:latin typeface="Arial"/>
                          <a:cs typeface="Arial"/>
                        </a:rPr>
                        <a:t>Example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39445">
                <a:tc>
                  <a:txBody>
                    <a:bodyPr/>
                    <a:lstStyle/>
                    <a:p>
                      <a:pPr marL="97155">
                        <a:lnSpc>
                          <a:spcPct val="100000"/>
                        </a:lnSpc>
                        <a:spcBef>
                          <a:spcPts val="1390"/>
                        </a:spcBef>
                      </a:pPr>
                      <a:r>
                        <a:rPr sz="1800" spc="-170" dirty="0">
                          <a:latin typeface="Georgia"/>
                          <a:cs typeface="Georgia"/>
                        </a:rPr>
                        <a:t>==</a:t>
                      </a:r>
                      <a:endParaRPr sz="1800">
                        <a:latin typeface="Georgia"/>
                        <a:cs typeface="Georgia"/>
                      </a:endParaRPr>
                    </a:p>
                  </a:txBody>
                  <a:tcPr marL="0" marR="0" marT="1765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315"/>
                        </a:spcBef>
                      </a:pPr>
                      <a:r>
                        <a:rPr sz="1800" spc="-85" dirty="0">
                          <a:latin typeface="Georgia"/>
                          <a:cs typeface="Georgia"/>
                        </a:rPr>
                        <a:t>If </a:t>
                      </a:r>
                      <a:r>
                        <a:rPr sz="1800" spc="-25" dirty="0">
                          <a:latin typeface="Georgia"/>
                          <a:cs typeface="Georgia"/>
                        </a:rPr>
                        <a:t>the values </a:t>
                      </a:r>
                      <a:r>
                        <a:rPr sz="1800" spc="-30" dirty="0">
                          <a:latin typeface="Georgia"/>
                          <a:cs typeface="Georgia"/>
                        </a:rPr>
                        <a:t>of </a:t>
                      </a:r>
                      <a:r>
                        <a:rPr sz="1800" dirty="0">
                          <a:latin typeface="Georgia"/>
                          <a:cs typeface="Georgia"/>
                        </a:rPr>
                        <a:t>two </a:t>
                      </a:r>
                      <a:r>
                        <a:rPr sz="1800" spc="-30" dirty="0">
                          <a:latin typeface="Georgia"/>
                          <a:cs typeface="Georgia"/>
                        </a:rPr>
                        <a:t>operands </a:t>
                      </a:r>
                      <a:r>
                        <a:rPr sz="1800" spc="-20" dirty="0">
                          <a:latin typeface="Georgia"/>
                          <a:cs typeface="Georgia"/>
                        </a:rPr>
                        <a:t>are </a:t>
                      </a:r>
                      <a:r>
                        <a:rPr sz="1800" spc="-45" dirty="0">
                          <a:latin typeface="Georgia"/>
                          <a:cs typeface="Georgia"/>
                        </a:rPr>
                        <a:t>equal, </a:t>
                      </a:r>
                      <a:r>
                        <a:rPr sz="1800" spc="-35" dirty="0">
                          <a:latin typeface="Georgia"/>
                          <a:cs typeface="Georgia"/>
                        </a:rPr>
                        <a:t>then</a:t>
                      </a:r>
                      <a:r>
                        <a:rPr sz="1800" spc="-70" dirty="0">
                          <a:latin typeface="Georgia"/>
                          <a:cs typeface="Georgia"/>
                        </a:rPr>
                        <a:t> </a:t>
                      </a:r>
                      <a:r>
                        <a:rPr sz="1800" spc="-25" dirty="0">
                          <a:latin typeface="Georgia"/>
                          <a:cs typeface="Georgia"/>
                        </a:rPr>
                        <a:t>the</a:t>
                      </a:r>
                      <a:endParaRPr sz="1800">
                        <a:latin typeface="Georgia"/>
                        <a:cs typeface="Georgia"/>
                      </a:endParaRPr>
                    </a:p>
                    <a:p>
                      <a:pPr marL="97790">
                        <a:lnSpc>
                          <a:spcPct val="100000"/>
                        </a:lnSpc>
                      </a:pPr>
                      <a:r>
                        <a:rPr sz="1800" spc="-30" dirty="0">
                          <a:latin typeface="Georgia"/>
                          <a:cs typeface="Georgia"/>
                        </a:rPr>
                        <a:t>condition </a:t>
                      </a:r>
                      <a:r>
                        <a:rPr sz="1800" spc="-25" dirty="0">
                          <a:latin typeface="Georgia"/>
                          <a:cs typeface="Georgia"/>
                        </a:rPr>
                        <a:t>becomes</a:t>
                      </a:r>
                      <a:r>
                        <a:rPr sz="1800" spc="-95" dirty="0">
                          <a:latin typeface="Georgia"/>
                          <a:cs typeface="Georgia"/>
                        </a:rPr>
                        <a:t> </a:t>
                      </a:r>
                      <a:r>
                        <a:rPr sz="1800" spc="-35" dirty="0">
                          <a:latin typeface="Georgia"/>
                          <a:cs typeface="Georgia"/>
                        </a:rPr>
                        <a:t>true.</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315"/>
                        </a:spcBef>
                      </a:pPr>
                      <a:r>
                        <a:rPr sz="1800" spc="-10" dirty="0">
                          <a:latin typeface="Georgia"/>
                          <a:cs typeface="Georgia"/>
                        </a:rPr>
                        <a:t>(a </a:t>
                      </a:r>
                      <a:r>
                        <a:rPr sz="1800" spc="-165" dirty="0">
                          <a:latin typeface="Georgia"/>
                          <a:cs typeface="Georgia"/>
                        </a:rPr>
                        <a:t>== </a:t>
                      </a:r>
                      <a:r>
                        <a:rPr sz="1800" spc="-10" dirty="0">
                          <a:latin typeface="Georgia"/>
                          <a:cs typeface="Georgia"/>
                        </a:rPr>
                        <a:t>b) </a:t>
                      </a:r>
                      <a:r>
                        <a:rPr sz="1800" spc="-20" dirty="0">
                          <a:latin typeface="Georgia"/>
                          <a:cs typeface="Georgia"/>
                        </a:rPr>
                        <a:t>is</a:t>
                      </a:r>
                      <a:r>
                        <a:rPr sz="1800" spc="-245" dirty="0">
                          <a:latin typeface="Georgia"/>
                          <a:cs typeface="Georgia"/>
                        </a:rPr>
                        <a:t> </a:t>
                      </a:r>
                      <a:r>
                        <a:rPr sz="1800" spc="-30" dirty="0">
                          <a:latin typeface="Georgia"/>
                          <a:cs typeface="Georgia"/>
                        </a:rPr>
                        <a:t>not</a:t>
                      </a:r>
                      <a:endParaRPr sz="1800">
                        <a:latin typeface="Georgia"/>
                        <a:cs typeface="Georgia"/>
                      </a:endParaRPr>
                    </a:p>
                    <a:p>
                      <a:pPr marL="98425">
                        <a:lnSpc>
                          <a:spcPct val="100000"/>
                        </a:lnSpc>
                      </a:pPr>
                      <a:r>
                        <a:rPr sz="1800" spc="-35" dirty="0">
                          <a:latin typeface="Georgia"/>
                          <a:cs typeface="Georgia"/>
                        </a:rPr>
                        <a:t>true.</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40080">
                <a:tc>
                  <a:txBody>
                    <a:bodyPr/>
                    <a:lstStyle/>
                    <a:p>
                      <a:pPr marL="97155">
                        <a:lnSpc>
                          <a:spcPct val="100000"/>
                        </a:lnSpc>
                        <a:spcBef>
                          <a:spcPts val="1395"/>
                        </a:spcBef>
                      </a:pPr>
                      <a:r>
                        <a:rPr sz="1800" spc="-125" dirty="0">
                          <a:latin typeface="Georgia"/>
                          <a:cs typeface="Georgia"/>
                        </a:rPr>
                        <a:t>!=</a:t>
                      </a:r>
                      <a:endParaRPr sz="1800">
                        <a:latin typeface="Georgia"/>
                        <a:cs typeface="Georgia"/>
                      </a:endParaRPr>
                    </a:p>
                  </a:txBody>
                  <a:tcPr marL="0" marR="0" marT="177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238125">
                        <a:lnSpc>
                          <a:spcPct val="100000"/>
                        </a:lnSpc>
                        <a:spcBef>
                          <a:spcPts val="315"/>
                        </a:spcBef>
                      </a:pPr>
                      <a:r>
                        <a:rPr sz="1800" spc="-85" dirty="0">
                          <a:latin typeface="Georgia"/>
                          <a:cs typeface="Georgia"/>
                        </a:rPr>
                        <a:t>If </a:t>
                      </a:r>
                      <a:r>
                        <a:rPr sz="1800" spc="-25" dirty="0">
                          <a:latin typeface="Georgia"/>
                          <a:cs typeface="Georgia"/>
                        </a:rPr>
                        <a:t>values </a:t>
                      </a:r>
                      <a:r>
                        <a:rPr sz="1800" spc="-30" dirty="0">
                          <a:latin typeface="Georgia"/>
                          <a:cs typeface="Georgia"/>
                        </a:rPr>
                        <a:t>of </a:t>
                      </a:r>
                      <a:r>
                        <a:rPr sz="1800" dirty="0">
                          <a:latin typeface="Georgia"/>
                          <a:cs typeface="Georgia"/>
                        </a:rPr>
                        <a:t>two </a:t>
                      </a:r>
                      <a:r>
                        <a:rPr sz="1800" spc="-30" dirty="0">
                          <a:latin typeface="Georgia"/>
                          <a:cs typeface="Georgia"/>
                        </a:rPr>
                        <a:t>operands </a:t>
                      </a:r>
                      <a:r>
                        <a:rPr sz="1800" spc="-20" dirty="0">
                          <a:latin typeface="Georgia"/>
                          <a:cs typeface="Georgia"/>
                        </a:rPr>
                        <a:t>are </a:t>
                      </a:r>
                      <a:r>
                        <a:rPr sz="1800" spc="-30" dirty="0">
                          <a:latin typeface="Georgia"/>
                          <a:cs typeface="Georgia"/>
                        </a:rPr>
                        <a:t>not </a:t>
                      </a:r>
                      <a:r>
                        <a:rPr sz="1800" spc="-40" dirty="0">
                          <a:latin typeface="Georgia"/>
                          <a:cs typeface="Georgia"/>
                        </a:rPr>
                        <a:t>equal, </a:t>
                      </a:r>
                      <a:r>
                        <a:rPr sz="1800" spc="-35" dirty="0">
                          <a:latin typeface="Georgia"/>
                          <a:cs typeface="Georgia"/>
                        </a:rPr>
                        <a:t>then </a:t>
                      </a:r>
                      <a:r>
                        <a:rPr sz="1800" spc="-30" dirty="0">
                          <a:latin typeface="Georgia"/>
                          <a:cs typeface="Georgia"/>
                        </a:rPr>
                        <a:t>condition  </a:t>
                      </a:r>
                      <a:r>
                        <a:rPr sz="1800" spc="-25" dirty="0">
                          <a:latin typeface="Georgia"/>
                          <a:cs typeface="Georgia"/>
                        </a:rPr>
                        <a:t>becomes</a:t>
                      </a:r>
                      <a:r>
                        <a:rPr sz="1800" spc="-55" dirty="0">
                          <a:latin typeface="Georgia"/>
                          <a:cs typeface="Georgia"/>
                        </a:rPr>
                        <a:t> </a:t>
                      </a:r>
                      <a:r>
                        <a:rPr sz="1800" spc="-40" dirty="0">
                          <a:latin typeface="Georgia"/>
                          <a:cs typeface="Georgia"/>
                        </a:rPr>
                        <a:t>true.</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39445">
                <a:tc>
                  <a:txBody>
                    <a:bodyPr/>
                    <a:lstStyle/>
                    <a:p>
                      <a:pPr marL="97155">
                        <a:lnSpc>
                          <a:spcPct val="100000"/>
                        </a:lnSpc>
                        <a:spcBef>
                          <a:spcPts val="1395"/>
                        </a:spcBef>
                      </a:pPr>
                      <a:r>
                        <a:rPr sz="1800" dirty="0">
                          <a:latin typeface="Georgia"/>
                          <a:cs typeface="Georgia"/>
                        </a:rPr>
                        <a:t>&gt;</a:t>
                      </a:r>
                      <a:endParaRPr sz="1800">
                        <a:latin typeface="Georgia"/>
                        <a:cs typeface="Georgia"/>
                      </a:endParaRPr>
                    </a:p>
                  </a:txBody>
                  <a:tcPr marL="0" marR="0" marT="177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329565">
                        <a:lnSpc>
                          <a:spcPct val="100000"/>
                        </a:lnSpc>
                        <a:spcBef>
                          <a:spcPts val="315"/>
                        </a:spcBef>
                      </a:pPr>
                      <a:r>
                        <a:rPr sz="1800" spc="-85" dirty="0">
                          <a:latin typeface="Georgia"/>
                          <a:cs typeface="Georgia"/>
                        </a:rPr>
                        <a:t>If </a:t>
                      </a:r>
                      <a:r>
                        <a:rPr sz="1800" spc="-25" dirty="0">
                          <a:latin typeface="Georgia"/>
                          <a:cs typeface="Georgia"/>
                        </a:rPr>
                        <a:t>the value </a:t>
                      </a:r>
                      <a:r>
                        <a:rPr sz="1800" spc="-30" dirty="0">
                          <a:latin typeface="Georgia"/>
                          <a:cs typeface="Georgia"/>
                        </a:rPr>
                        <a:t>of </a:t>
                      </a:r>
                      <a:r>
                        <a:rPr sz="1800" spc="-25" dirty="0">
                          <a:latin typeface="Georgia"/>
                          <a:cs typeface="Georgia"/>
                        </a:rPr>
                        <a:t>left </a:t>
                      </a:r>
                      <a:r>
                        <a:rPr sz="1800" spc="-30" dirty="0">
                          <a:latin typeface="Georgia"/>
                          <a:cs typeface="Georgia"/>
                        </a:rPr>
                        <a:t>operand </a:t>
                      </a:r>
                      <a:r>
                        <a:rPr sz="1800" spc="-20" dirty="0">
                          <a:latin typeface="Georgia"/>
                          <a:cs typeface="Georgia"/>
                        </a:rPr>
                        <a:t>is </a:t>
                      </a:r>
                      <a:r>
                        <a:rPr sz="1800" spc="-15" dirty="0">
                          <a:latin typeface="Georgia"/>
                          <a:cs typeface="Georgia"/>
                        </a:rPr>
                        <a:t>greater </a:t>
                      </a:r>
                      <a:r>
                        <a:rPr sz="1800" spc="-45" dirty="0">
                          <a:latin typeface="Georgia"/>
                          <a:cs typeface="Georgia"/>
                        </a:rPr>
                        <a:t>than </a:t>
                      </a:r>
                      <a:r>
                        <a:rPr sz="1800" spc="-25" dirty="0">
                          <a:latin typeface="Georgia"/>
                          <a:cs typeface="Georgia"/>
                        </a:rPr>
                        <a:t>the value </a:t>
                      </a:r>
                      <a:r>
                        <a:rPr sz="1800" spc="-30" dirty="0">
                          <a:latin typeface="Georgia"/>
                          <a:cs typeface="Georgia"/>
                        </a:rPr>
                        <a:t>of  </a:t>
                      </a:r>
                      <a:r>
                        <a:rPr sz="1800" spc="-25" dirty="0">
                          <a:latin typeface="Georgia"/>
                          <a:cs typeface="Georgia"/>
                        </a:rPr>
                        <a:t>right </a:t>
                      </a:r>
                      <a:r>
                        <a:rPr sz="1800" spc="-45" dirty="0">
                          <a:latin typeface="Georgia"/>
                          <a:cs typeface="Georgia"/>
                        </a:rPr>
                        <a:t>operand, </a:t>
                      </a:r>
                      <a:r>
                        <a:rPr sz="1800" spc="-35" dirty="0">
                          <a:latin typeface="Georgia"/>
                          <a:cs typeface="Georgia"/>
                        </a:rPr>
                        <a:t>then </a:t>
                      </a:r>
                      <a:r>
                        <a:rPr sz="1800" spc="-30" dirty="0">
                          <a:latin typeface="Georgia"/>
                          <a:cs typeface="Georgia"/>
                        </a:rPr>
                        <a:t>condition </a:t>
                      </a:r>
                      <a:r>
                        <a:rPr sz="1800" spc="-25" dirty="0">
                          <a:latin typeface="Georgia"/>
                          <a:cs typeface="Georgia"/>
                        </a:rPr>
                        <a:t>becomes</a:t>
                      </a:r>
                      <a:r>
                        <a:rPr sz="1800" spc="-114" dirty="0">
                          <a:latin typeface="Georgia"/>
                          <a:cs typeface="Georgia"/>
                        </a:rPr>
                        <a:t> </a:t>
                      </a:r>
                      <a:r>
                        <a:rPr sz="1800" spc="-40" dirty="0">
                          <a:latin typeface="Georgia"/>
                          <a:cs typeface="Georgia"/>
                        </a:rPr>
                        <a:t>true.</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1395"/>
                        </a:spcBef>
                      </a:pPr>
                      <a:r>
                        <a:rPr sz="1800" spc="-10" dirty="0">
                          <a:latin typeface="Georgia"/>
                          <a:cs typeface="Georgia"/>
                        </a:rPr>
                        <a:t>(a </a:t>
                      </a:r>
                      <a:r>
                        <a:rPr sz="1800" spc="-165" dirty="0">
                          <a:latin typeface="Georgia"/>
                          <a:cs typeface="Georgia"/>
                        </a:rPr>
                        <a:t>&gt; </a:t>
                      </a:r>
                      <a:r>
                        <a:rPr sz="1800" spc="-10" dirty="0">
                          <a:latin typeface="Georgia"/>
                          <a:cs typeface="Georgia"/>
                        </a:rPr>
                        <a:t>b) </a:t>
                      </a:r>
                      <a:r>
                        <a:rPr sz="1800" spc="-20" dirty="0">
                          <a:latin typeface="Georgia"/>
                          <a:cs typeface="Georgia"/>
                        </a:rPr>
                        <a:t>is </a:t>
                      </a:r>
                      <a:r>
                        <a:rPr sz="1800" spc="-30" dirty="0">
                          <a:latin typeface="Georgia"/>
                          <a:cs typeface="Georgia"/>
                        </a:rPr>
                        <a:t>not</a:t>
                      </a:r>
                      <a:r>
                        <a:rPr sz="1800" spc="-295" dirty="0">
                          <a:latin typeface="Georgia"/>
                          <a:cs typeface="Georgia"/>
                        </a:rPr>
                        <a:t> </a:t>
                      </a:r>
                      <a:r>
                        <a:rPr sz="1800" spc="-40" dirty="0">
                          <a:latin typeface="Georgia"/>
                          <a:cs typeface="Georgia"/>
                        </a:rPr>
                        <a:t>true.</a:t>
                      </a:r>
                      <a:endParaRPr sz="1800">
                        <a:latin typeface="Georgia"/>
                        <a:cs typeface="Georgia"/>
                      </a:endParaRPr>
                    </a:p>
                  </a:txBody>
                  <a:tcPr marL="0" marR="0" marT="177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40080">
                <a:tc>
                  <a:txBody>
                    <a:bodyPr/>
                    <a:lstStyle/>
                    <a:p>
                      <a:pPr marL="97155">
                        <a:lnSpc>
                          <a:spcPct val="100000"/>
                        </a:lnSpc>
                        <a:spcBef>
                          <a:spcPts val="1395"/>
                        </a:spcBef>
                      </a:pPr>
                      <a:r>
                        <a:rPr sz="1800" dirty="0">
                          <a:latin typeface="Georgia"/>
                          <a:cs typeface="Georgia"/>
                        </a:rPr>
                        <a:t>&lt;</a:t>
                      </a:r>
                      <a:endParaRPr sz="1800">
                        <a:latin typeface="Georgia"/>
                        <a:cs typeface="Georgia"/>
                      </a:endParaRPr>
                    </a:p>
                  </a:txBody>
                  <a:tcPr marL="0" marR="0" marT="177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147320">
                        <a:lnSpc>
                          <a:spcPct val="100000"/>
                        </a:lnSpc>
                        <a:spcBef>
                          <a:spcPts val="320"/>
                        </a:spcBef>
                      </a:pPr>
                      <a:r>
                        <a:rPr sz="1800" spc="-85" dirty="0">
                          <a:latin typeface="Georgia"/>
                          <a:cs typeface="Georgia"/>
                        </a:rPr>
                        <a:t>If </a:t>
                      </a:r>
                      <a:r>
                        <a:rPr sz="1800" spc="-25" dirty="0">
                          <a:latin typeface="Georgia"/>
                          <a:cs typeface="Georgia"/>
                        </a:rPr>
                        <a:t>the value </a:t>
                      </a:r>
                      <a:r>
                        <a:rPr sz="1800" spc="-30" dirty="0">
                          <a:latin typeface="Georgia"/>
                          <a:cs typeface="Georgia"/>
                        </a:rPr>
                        <a:t>of </a:t>
                      </a:r>
                      <a:r>
                        <a:rPr sz="1800" spc="-25" dirty="0">
                          <a:latin typeface="Georgia"/>
                          <a:cs typeface="Georgia"/>
                        </a:rPr>
                        <a:t>left </a:t>
                      </a:r>
                      <a:r>
                        <a:rPr sz="1800" spc="-30" dirty="0">
                          <a:latin typeface="Georgia"/>
                          <a:cs typeface="Georgia"/>
                        </a:rPr>
                        <a:t>operand </a:t>
                      </a:r>
                      <a:r>
                        <a:rPr sz="1800" spc="-20" dirty="0">
                          <a:latin typeface="Georgia"/>
                          <a:cs typeface="Georgia"/>
                        </a:rPr>
                        <a:t>is </a:t>
                      </a:r>
                      <a:r>
                        <a:rPr sz="1800" spc="-15" dirty="0">
                          <a:latin typeface="Georgia"/>
                          <a:cs typeface="Georgia"/>
                        </a:rPr>
                        <a:t>less </a:t>
                      </a:r>
                      <a:r>
                        <a:rPr sz="1800" spc="-45" dirty="0">
                          <a:latin typeface="Georgia"/>
                          <a:cs typeface="Georgia"/>
                        </a:rPr>
                        <a:t>than </a:t>
                      </a:r>
                      <a:r>
                        <a:rPr sz="1800" spc="-25" dirty="0">
                          <a:latin typeface="Georgia"/>
                          <a:cs typeface="Georgia"/>
                        </a:rPr>
                        <a:t>the value </a:t>
                      </a:r>
                      <a:r>
                        <a:rPr sz="1800" spc="-30" dirty="0">
                          <a:latin typeface="Georgia"/>
                          <a:cs typeface="Georgia"/>
                        </a:rPr>
                        <a:t>of right  </a:t>
                      </a:r>
                      <a:r>
                        <a:rPr sz="1800" spc="-45" dirty="0">
                          <a:latin typeface="Georgia"/>
                          <a:cs typeface="Georgia"/>
                        </a:rPr>
                        <a:t>operand, </a:t>
                      </a:r>
                      <a:r>
                        <a:rPr sz="1800" spc="-35" dirty="0">
                          <a:latin typeface="Georgia"/>
                          <a:cs typeface="Georgia"/>
                        </a:rPr>
                        <a:t>then </a:t>
                      </a:r>
                      <a:r>
                        <a:rPr sz="1800" spc="-30" dirty="0">
                          <a:latin typeface="Georgia"/>
                          <a:cs typeface="Georgia"/>
                        </a:rPr>
                        <a:t>condition </a:t>
                      </a:r>
                      <a:r>
                        <a:rPr sz="1800" spc="-25" dirty="0">
                          <a:latin typeface="Georgia"/>
                          <a:cs typeface="Georgia"/>
                        </a:rPr>
                        <a:t>becomes</a:t>
                      </a:r>
                      <a:r>
                        <a:rPr sz="1800" spc="-105" dirty="0">
                          <a:latin typeface="Georgia"/>
                          <a:cs typeface="Georgia"/>
                        </a:rPr>
                        <a:t> </a:t>
                      </a:r>
                      <a:r>
                        <a:rPr sz="1800" spc="-40" dirty="0">
                          <a:latin typeface="Georgia"/>
                          <a:cs typeface="Georgia"/>
                        </a:rPr>
                        <a:t>true.</a:t>
                      </a:r>
                      <a:endParaRPr sz="1800">
                        <a:latin typeface="Georgia"/>
                        <a:cs typeface="Georg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1395"/>
                        </a:spcBef>
                      </a:pPr>
                      <a:r>
                        <a:rPr sz="1800" spc="-10" dirty="0">
                          <a:latin typeface="Georgia"/>
                          <a:cs typeface="Georgia"/>
                        </a:rPr>
                        <a:t>(a </a:t>
                      </a:r>
                      <a:r>
                        <a:rPr sz="1800" spc="-165" dirty="0">
                          <a:latin typeface="Georgia"/>
                          <a:cs typeface="Georgia"/>
                        </a:rPr>
                        <a:t>&lt; </a:t>
                      </a:r>
                      <a:r>
                        <a:rPr sz="1800" spc="-10" dirty="0">
                          <a:latin typeface="Georgia"/>
                          <a:cs typeface="Georgia"/>
                        </a:rPr>
                        <a:t>b) </a:t>
                      </a:r>
                      <a:r>
                        <a:rPr sz="1800" spc="-20" dirty="0">
                          <a:latin typeface="Georgia"/>
                          <a:cs typeface="Georgia"/>
                        </a:rPr>
                        <a:t>is</a:t>
                      </a:r>
                      <a:r>
                        <a:rPr sz="1800" spc="-250" dirty="0">
                          <a:latin typeface="Georgia"/>
                          <a:cs typeface="Georgia"/>
                        </a:rPr>
                        <a:t> </a:t>
                      </a:r>
                      <a:r>
                        <a:rPr sz="1800" spc="-40" dirty="0">
                          <a:latin typeface="Georgia"/>
                          <a:cs typeface="Georgia"/>
                        </a:rPr>
                        <a:t>true.</a:t>
                      </a:r>
                      <a:endParaRPr sz="1800">
                        <a:latin typeface="Georgia"/>
                        <a:cs typeface="Georgia"/>
                      </a:endParaRPr>
                    </a:p>
                  </a:txBody>
                  <a:tcPr marL="0" marR="0" marT="177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84530">
                <a:tc>
                  <a:txBody>
                    <a:bodyPr/>
                    <a:lstStyle/>
                    <a:p>
                      <a:pPr marL="97155">
                        <a:lnSpc>
                          <a:spcPct val="100000"/>
                        </a:lnSpc>
                        <a:spcBef>
                          <a:spcPts val="1575"/>
                        </a:spcBef>
                      </a:pPr>
                      <a:r>
                        <a:rPr sz="1800" spc="-170" dirty="0">
                          <a:latin typeface="Georgia"/>
                          <a:cs typeface="Georgia"/>
                        </a:rPr>
                        <a:t>&gt;=</a:t>
                      </a:r>
                      <a:endParaRPr sz="1800">
                        <a:latin typeface="Georgia"/>
                        <a:cs typeface="Georgia"/>
                      </a:endParaRPr>
                    </a:p>
                  </a:txBody>
                  <a:tcPr marL="0" marR="0" marT="2000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82550">
                        <a:lnSpc>
                          <a:spcPct val="100000"/>
                        </a:lnSpc>
                        <a:spcBef>
                          <a:spcPts val="490"/>
                        </a:spcBef>
                      </a:pPr>
                      <a:r>
                        <a:rPr sz="1800" spc="-85" dirty="0">
                          <a:latin typeface="Georgia"/>
                          <a:cs typeface="Georgia"/>
                        </a:rPr>
                        <a:t>If </a:t>
                      </a:r>
                      <a:r>
                        <a:rPr sz="1800" spc="-25" dirty="0">
                          <a:latin typeface="Georgia"/>
                          <a:cs typeface="Georgia"/>
                        </a:rPr>
                        <a:t>the value </a:t>
                      </a:r>
                      <a:r>
                        <a:rPr sz="1800" spc="-30" dirty="0">
                          <a:latin typeface="Georgia"/>
                          <a:cs typeface="Georgia"/>
                        </a:rPr>
                        <a:t>of </a:t>
                      </a:r>
                      <a:r>
                        <a:rPr sz="1800" spc="-25" dirty="0">
                          <a:latin typeface="Georgia"/>
                          <a:cs typeface="Georgia"/>
                        </a:rPr>
                        <a:t>left </a:t>
                      </a:r>
                      <a:r>
                        <a:rPr sz="1800" spc="-30" dirty="0">
                          <a:latin typeface="Georgia"/>
                          <a:cs typeface="Georgia"/>
                        </a:rPr>
                        <a:t>operand </a:t>
                      </a:r>
                      <a:r>
                        <a:rPr sz="1800" spc="-20" dirty="0">
                          <a:latin typeface="Georgia"/>
                          <a:cs typeface="Georgia"/>
                        </a:rPr>
                        <a:t>is </a:t>
                      </a:r>
                      <a:r>
                        <a:rPr sz="1800" spc="-15" dirty="0">
                          <a:latin typeface="Georgia"/>
                          <a:cs typeface="Georgia"/>
                        </a:rPr>
                        <a:t>greater </a:t>
                      </a:r>
                      <a:r>
                        <a:rPr sz="1800" spc="-45" dirty="0">
                          <a:latin typeface="Georgia"/>
                          <a:cs typeface="Georgia"/>
                        </a:rPr>
                        <a:t>than </a:t>
                      </a:r>
                      <a:r>
                        <a:rPr sz="1800" spc="-5" dirty="0">
                          <a:latin typeface="Georgia"/>
                          <a:cs typeface="Georgia"/>
                        </a:rPr>
                        <a:t>or </a:t>
                      </a:r>
                      <a:r>
                        <a:rPr sz="1800" spc="-25" dirty="0">
                          <a:latin typeface="Georgia"/>
                          <a:cs typeface="Georgia"/>
                        </a:rPr>
                        <a:t>equal </a:t>
                      </a:r>
                      <a:r>
                        <a:rPr sz="1800" spc="-20" dirty="0">
                          <a:latin typeface="Georgia"/>
                          <a:cs typeface="Georgia"/>
                        </a:rPr>
                        <a:t>to  </a:t>
                      </a:r>
                      <a:r>
                        <a:rPr sz="1800" spc="-25" dirty="0">
                          <a:latin typeface="Georgia"/>
                          <a:cs typeface="Georgia"/>
                        </a:rPr>
                        <a:t>the value </a:t>
                      </a:r>
                      <a:r>
                        <a:rPr sz="1800" spc="-30" dirty="0">
                          <a:latin typeface="Georgia"/>
                          <a:cs typeface="Georgia"/>
                        </a:rPr>
                        <a:t>of right </a:t>
                      </a:r>
                      <a:r>
                        <a:rPr sz="1800" spc="-45" dirty="0">
                          <a:latin typeface="Georgia"/>
                          <a:cs typeface="Georgia"/>
                        </a:rPr>
                        <a:t>operand, </a:t>
                      </a:r>
                      <a:r>
                        <a:rPr sz="1800" spc="-35" dirty="0">
                          <a:latin typeface="Georgia"/>
                          <a:cs typeface="Georgia"/>
                        </a:rPr>
                        <a:t>then </a:t>
                      </a:r>
                      <a:r>
                        <a:rPr sz="1800" spc="-30" dirty="0">
                          <a:latin typeface="Georgia"/>
                          <a:cs typeface="Georgia"/>
                        </a:rPr>
                        <a:t>condition </a:t>
                      </a:r>
                      <a:r>
                        <a:rPr sz="1800" spc="-25" dirty="0">
                          <a:latin typeface="Georgia"/>
                          <a:cs typeface="Georgia"/>
                        </a:rPr>
                        <a:t>becomes</a:t>
                      </a:r>
                      <a:r>
                        <a:rPr sz="1800" spc="-100" dirty="0">
                          <a:latin typeface="Georgia"/>
                          <a:cs typeface="Georgia"/>
                        </a:rPr>
                        <a:t> </a:t>
                      </a:r>
                      <a:r>
                        <a:rPr sz="1800" spc="-40" dirty="0">
                          <a:latin typeface="Georgia"/>
                          <a:cs typeface="Georgia"/>
                        </a:rPr>
                        <a:t>true.</a:t>
                      </a:r>
                      <a:endParaRPr sz="1800">
                        <a:latin typeface="Georgia"/>
                        <a:cs typeface="Georgia"/>
                      </a:endParaRPr>
                    </a:p>
                  </a:txBody>
                  <a:tcPr marL="0" marR="0" marT="622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510540">
                        <a:lnSpc>
                          <a:spcPct val="100000"/>
                        </a:lnSpc>
                        <a:spcBef>
                          <a:spcPts val="490"/>
                        </a:spcBef>
                      </a:pPr>
                      <a:r>
                        <a:rPr sz="1800" spc="-10" dirty="0">
                          <a:latin typeface="Georgia"/>
                          <a:cs typeface="Georgia"/>
                        </a:rPr>
                        <a:t>(a </a:t>
                      </a:r>
                      <a:r>
                        <a:rPr sz="1800" spc="-165" dirty="0">
                          <a:latin typeface="Georgia"/>
                          <a:cs typeface="Georgia"/>
                        </a:rPr>
                        <a:t>&gt;= </a:t>
                      </a:r>
                      <a:r>
                        <a:rPr sz="1800" spc="-10" dirty="0">
                          <a:latin typeface="Georgia"/>
                          <a:cs typeface="Georgia"/>
                        </a:rPr>
                        <a:t>b) </a:t>
                      </a:r>
                      <a:r>
                        <a:rPr sz="1800" spc="-20" dirty="0">
                          <a:latin typeface="Georgia"/>
                          <a:cs typeface="Georgia"/>
                        </a:rPr>
                        <a:t>is </a:t>
                      </a:r>
                      <a:r>
                        <a:rPr sz="1800" spc="-30" dirty="0">
                          <a:latin typeface="Georgia"/>
                          <a:cs typeface="Georgia"/>
                        </a:rPr>
                        <a:t>not  </a:t>
                      </a:r>
                      <a:r>
                        <a:rPr sz="1800" spc="-40" dirty="0">
                          <a:latin typeface="Georgia"/>
                          <a:cs typeface="Georgia"/>
                        </a:rPr>
                        <a:t>true.</a:t>
                      </a:r>
                      <a:endParaRPr sz="1800">
                        <a:latin typeface="Georgia"/>
                        <a:cs typeface="Georgia"/>
                      </a:endParaRPr>
                    </a:p>
                  </a:txBody>
                  <a:tcPr marL="0" marR="0" marT="622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016635">
                <a:tc>
                  <a:txBody>
                    <a:bodyPr/>
                    <a:lstStyle/>
                    <a:p>
                      <a:pPr>
                        <a:lnSpc>
                          <a:spcPct val="100000"/>
                        </a:lnSpc>
                        <a:spcBef>
                          <a:spcPts val="5"/>
                        </a:spcBef>
                      </a:pPr>
                      <a:endParaRPr sz="2500">
                        <a:latin typeface="Times New Roman"/>
                        <a:cs typeface="Times New Roman"/>
                      </a:endParaRPr>
                    </a:p>
                    <a:p>
                      <a:pPr marL="97155">
                        <a:lnSpc>
                          <a:spcPct val="100000"/>
                        </a:lnSpc>
                        <a:spcBef>
                          <a:spcPts val="5"/>
                        </a:spcBef>
                      </a:pPr>
                      <a:r>
                        <a:rPr sz="1800" spc="-170" dirty="0">
                          <a:latin typeface="Georgia"/>
                          <a:cs typeface="Georgia"/>
                        </a:rPr>
                        <a:t>&lt;=</a:t>
                      </a:r>
                      <a:endParaRPr sz="1800">
                        <a:latin typeface="Georgia"/>
                        <a:cs typeface="Georgi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381635">
                        <a:lnSpc>
                          <a:spcPct val="100000"/>
                        </a:lnSpc>
                        <a:spcBef>
                          <a:spcPts val="1800"/>
                        </a:spcBef>
                      </a:pPr>
                      <a:r>
                        <a:rPr sz="1800" spc="-85" dirty="0">
                          <a:latin typeface="Georgia"/>
                          <a:cs typeface="Georgia"/>
                        </a:rPr>
                        <a:t>If </a:t>
                      </a:r>
                      <a:r>
                        <a:rPr sz="1800" spc="-25" dirty="0">
                          <a:latin typeface="Georgia"/>
                          <a:cs typeface="Georgia"/>
                        </a:rPr>
                        <a:t>the value </a:t>
                      </a:r>
                      <a:r>
                        <a:rPr sz="1800" spc="-30" dirty="0">
                          <a:latin typeface="Georgia"/>
                          <a:cs typeface="Georgia"/>
                        </a:rPr>
                        <a:t>of </a:t>
                      </a:r>
                      <a:r>
                        <a:rPr sz="1800" spc="-25" dirty="0">
                          <a:latin typeface="Georgia"/>
                          <a:cs typeface="Georgia"/>
                        </a:rPr>
                        <a:t>left </a:t>
                      </a:r>
                      <a:r>
                        <a:rPr sz="1800" spc="-30" dirty="0">
                          <a:latin typeface="Georgia"/>
                          <a:cs typeface="Georgia"/>
                        </a:rPr>
                        <a:t>operand </a:t>
                      </a:r>
                      <a:r>
                        <a:rPr sz="1800" spc="-20" dirty="0">
                          <a:latin typeface="Georgia"/>
                          <a:cs typeface="Georgia"/>
                        </a:rPr>
                        <a:t>is </a:t>
                      </a:r>
                      <a:r>
                        <a:rPr sz="1800" spc="-15" dirty="0">
                          <a:latin typeface="Georgia"/>
                          <a:cs typeface="Georgia"/>
                        </a:rPr>
                        <a:t>less </a:t>
                      </a:r>
                      <a:r>
                        <a:rPr sz="1800" spc="-45" dirty="0">
                          <a:latin typeface="Georgia"/>
                          <a:cs typeface="Georgia"/>
                        </a:rPr>
                        <a:t>than </a:t>
                      </a:r>
                      <a:r>
                        <a:rPr sz="1800" spc="-5" dirty="0">
                          <a:latin typeface="Georgia"/>
                          <a:cs typeface="Georgia"/>
                        </a:rPr>
                        <a:t>or </a:t>
                      </a:r>
                      <a:r>
                        <a:rPr sz="1800" spc="-25" dirty="0">
                          <a:latin typeface="Georgia"/>
                          <a:cs typeface="Georgia"/>
                        </a:rPr>
                        <a:t>equal </a:t>
                      </a:r>
                      <a:r>
                        <a:rPr sz="1800" spc="-20" dirty="0">
                          <a:latin typeface="Georgia"/>
                          <a:cs typeface="Georgia"/>
                        </a:rPr>
                        <a:t>to </a:t>
                      </a:r>
                      <a:r>
                        <a:rPr sz="1800" spc="-25" dirty="0">
                          <a:latin typeface="Georgia"/>
                          <a:cs typeface="Georgia"/>
                        </a:rPr>
                        <a:t>the  value </a:t>
                      </a:r>
                      <a:r>
                        <a:rPr sz="1800" spc="-30" dirty="0">
                          <a:latin typeface="Georgia"/>
                          <a:cs typeface="Georgia"/>
                        </a:rPr>
                        <a:t>of right </a:t>
                      </a:r>
                      <a:r>
                        <a:rPr sz="1800" spc="-45" dirty="0">
                          <a:latin typeface="Georgia"/>
                          <a:cs typeface="Georgia"/>
                        </a:rPr>
                        <a:t>operand, </a:t>
                      </a:r>
                      <a:r>
                        <a:rPr sz="1800" spc="-35" dirty="0">
                          <a:latin typeface="Georgia"/>
                          <a:cs typeface="Georgia"/>
                        </a:rPr>
                        <a:t>then </a:t>
                      </a:r>
                      <a:r>
                        <a:rPr sz="1800" spc="-30" dirty="0">
                          <a:latin typeface="Georgia"/>
                          <a:cs typeface="Georgia"/>
                        </a:rPr>
                        <a:t>condition </a:t>
                      </a:r>
                      <a:r>
                        <a:rPr sz="1800" spc="-25" dirty="0">
                          <a:latin typeface="Georgia"/>
                          <a:cs typeface="Georgia"/>
                        </a:rPr>
                        <a:t>becomes</a:t>
                      </a:r>
                      <a:r>
                        <a:rPr sz="1800" spc="-130" dirty="0">
                          <a:latin typeface="Georgia"/>
                          <a:cs typeface="Georgia"/>
                        </a:rPr>
                        <a:t> </a:t>
                      </a:r>
                      <a:r>
                        <a:rPr sz="1800" spc="-40" dirty="0">
                          <a:latin typeface="Georgia"/>
                          <a:cs typeface="Georgia"/>
                        </a:rPr>
                        <a:t>true.</a:t>
                      </a:r>
                      <a:endParaRPr sz="1800">
                        <a:latin typeface="Georgia"/>
                        <a:cs typeface="Georgia"/>
                      </a:endParaRPr>
                    </a:p>
                  </a:txBody>
                  <a:tcPr marL="0" marR="0" marT="2286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2500">
                        <a:latin typeface="Times New Roman"/>
                        <a:cs typeface="Times New Roman"/>
                      </a:endParaRPr>
                    </a:p>
                    <a:p>
                      <a:pPr marL="98425">
                        <a:lnSpc>
                          <a:spcPct val="100000"/>
                        </a:lnSpc>
                        <a:spcBef>
                          <a:spcPts val="5"/>
                        </a:spcBef>
                      </a:pPr>
                      <a:r>
                        <a:rPr sz="1800" spc="-10" dirty="0">
                          <a:latin typeface="Georgia"/>
                          <a:cs typeface="Georgia"/>
                        </a:rPr>
                        <a:t>(a </a:t>
                      </a:r>
                      <a:r>
                        <a:rPr sz="1800" spc="-165" dirty="0">
                          <a:latin typeface="Georgia"/>
                          <a:cs typeface="Georgia"/>
                        </a:rPr>
                        <a:t>&lt;= </a:t>
                      </a:r>
                      <a:r>
                        <a:rPr sz="1800" spc="-10" dirty="0">
                          <a:latin typeface="Georgia"/>
                          <a:cs typeface="Georgia"/>
                        </a:rPr>
                        <a:t>b) </a:t>
                      </a:r>
                      <a:r>
                        <a:rPr sz="1800" spc="-20" dirty="0">
                          <a:latin typeface="Georgia"/>
                          <a:cs typeface="Georgia"/>
                        </a:rPr>
                        <a:t>is</a:t>
                      </a:r>
                      <a:r>
                        <a:rPr sz="1800" spc="-245" dirty="0">
                          <a:latin typeface="Georgia"/>
                          <a:cs typeface="Georgia"/>
                        </a:rPr>
                        <a:t> </a:t>
                      </a:r>
                      <a:r>
                        <a:rPr sz="1800" spc="-40" dirty="0">
                          <a:latin typeface="Georgia"/>
                          <a:cs typeface="Georgia"/>
                        </a:rPr>
                        <a:t>true.</a:t>
                      </a:r>
                      <a:endParaRPr sz="1800">
                        <a:latin typeface="Georgia"/>
                        <a:cs typeface="Georgi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421957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65" dirty="0">
                <a:solidFill>
                  <a:srgbClr val="000000"/>
                </a:solidFill>
                <a:latin typeface="Georgia"/>
                <a:cs typeface="Georgia"/>
              </a:rPr>
              <a:t>Assignment</a:t>
            </a:r>
            <a:r>
              <a:rPr sz="2400" b="1" spc="-30" dirty="0">
                <a:solidFill>
                  <a:srgbClr val="000000"/>
                </a:solidFill>
                <a:latin typeface="Georgia"/>
                <a:cs typeface="Georgia"/>
              </a:rPr>
              <a:t> </a:t>
            </a:r>
            <a:r>
              <a:rPr sz="2400" b="1" spc="-165" dirty="0">
                <a:solidFill>
                  <a:srgbClr val="000000"/>
                </a:solidFill>
                <a:latin typeface="Georgia"/>
                <a:cs typeface="Georgia"/>
              </a:rPr>
              <a:t>Operators</a:t>
            </a:r>
            <a:endParaRPr sz="2400">
              <a:latin typeface="Georgia"/>
              <a:cs typeface="Georgia"/>
            </a:endParaRPr>
          </a:p>
        </p:txBody>
      </p:sp>
      <p:sp>
        <p:nvSpPr>
          <p:cNvPr id="5" name="Date Placeholder 4"/>
          <p:cNvSpPr>
            <a:spLocks noGrp="1"/>
          </p:cNvSpPr>
          <p:nvPr>
            <p:ph type="dt" sz="half" idx="10"/>
          </p:nvPr>
        </p:nvSpPr>
        <p:spPr/>
        <p:txBody>
          <a:bodyPr/>
          <a:lstStyle/>
          <a:p>
            <a:fld id="{1FFB2241-D6CB-44EB-A7A9-453A36388DC6}"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4" name="object 4"/>
          <p:cNvGraphicFramePr>
            <a:graphicFrameLocks noGrp="1"/>
          </p:cNvGraphicFramePr>
          <p:nvPr/>
        </p:nvGraphicFramePr>
        <p:xfrm>
          <a:off x="222250" y="1212850"/>
          <a:ext cx="8686800" cy="5485763"/>
        </p:xfrm>
        <a:graphic>
          <a:graphicData uri="http://schemas.openxmlformats.org/drawingml/2006/table">
            <a:tbl>
              <a:tblPr firstRow="1" bandRow="1">
                <a:tableStyleId>{2D5ABB26-0587-4C30-8999-92F81FD0307C}</a:tableStyleId>
              </a:tblPr>
              <a:tblGrid>
                <a:gridCol w="1066800"/>
                <a:gridCol w="5277485"/>
                <a:gridCol w="2342515"/>
              </a:tblGrid>
              <a:tr h="255270">
                <a:tc>
                  <a:txBody>
                    <a:bodyPr/>
                    <a:lstStyle/>
                    <a:p>
                      <a:pPr marL="17145">
                        <a:lnSpc>
                          <a:spcPts val="1880"/>
                        </a:lnSpc>
                      </a:pPr>
                      <a:r>
                        <a:rPr sz="1600" spc="-60" dirty="0">
                          <a:latin typeface="Arial"/>
                          <a:cs typeface="Arial"/>
                        </a:rPr>
                        <a:t>Operator</a:t>
                      </a:r>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nSpc>
                          <a:spcPts val="1880"/>
                        </a:lnSpc>
                      </a:pPr>
                      <a:r>
                        <a:rPr sz="1600" spc="-60" dirty="0">
                          <a:latin typeface="Arial"/>
                          <a:cs typeface="Arial"/>
                        </a:rPr>
                        <a:t>Description</a:t>
                      </a:r>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415">
                        <a:lnSpc>
                          <a:spcPts val="1880"/>
                        </a:lnSpc>
                      </a:pPr>
                      <a:r>
                        <a:rPr sz="1600" spc="-110" dirty="0">
                          <a:latin typeface="Arial"/>
                          <a:cs typeface="Arial"/>
                        </a:rPr>
                        <a:t>Example</a:t>
                      </a:r>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17525">
                <a:tc>
                  <a:txBody>
                    <a:bodyPr/>
                    <a:lstStyle/>
                    <a:p>
                      <a:pPr marL="97155">
                        <a:lnSpc>
                          <a:spcPct val="100000"/>
                        </a:lnSpc>
                        <a:spcBef>
                          <a:spcPts val="1110"/>
                        </a:spcBef>
                      </a:pPr>
                      <a:r>
                        <a:rPr sz="1400" dirty="0">
                          <a:latin typeface="Arial"/>
                          <a:cs typeface="Arial"/>
                        </a:rPr>
                        <a:t>=</a:t>
                      </a:r>
                      <a:endParaRPr sz="1400">
                        <a:latin typeface="Arial"/>
                        <a:cs typeface="Arial"/>
                      </a:endParaRPr>
                    </a:p>
                  </a:txBody>
                  <a:tcPr marL="0" marR="0" marT="140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1110"/>
                        </a:spcBef>
                      </a:pPr>
                      <a:r>
                        <a:rPr sz="1400" spc="-110" dirty="0">
                          <a:latin typeface="Arial"/>
                          <a:cs typeface="Arial"/>
                        </a:rPr>
                        <a:t>Assigns </a:t>
                      </a:r>
                      <a:r>
                        <a:rPr sz="1400" spc="-80" dirty="0">
                          <a:latin typeface="Arial"/>
                          <a:cs typeface="Arial"/>
                        </a:rPr>
                        <a:t>values </a:t>
                      </a:r>
                      <a:r>
                        <a:rPr sz="1400" spc="-15" dirty="0">
                          <a:latin typeface="Arial"/>
                          <a:cs typeface="Arial"/>
                        </a:rPr>
                        <a:t>from right </a:t>
                      </a:r>
                      <a:r>
                        <a:rPr sz="1400" spc="-70" dirty="0">
                          <a:latin typeface="Arial"/>
                          <a:cs typeface="Arial"/>
                        </a:rPr>
                        <a:t>side operands </a:t>
                      </a:r>
                      <a:r>
                        <a:rPr sz="1400" spc="10" dirty="0">
                          <a:latin typeface="Arial"/>
                          <a:cs typeface="Arial"/>
                        </a:rPr>
                        <a:t>to </a:t>
                      </a:r>
                      <a:r>
                        <a:rPr sz="1400" spc="5" dirty="0">
                          <a:latin typeface="Arial"/>
                          <a:cs typeface="Arial"/>
                        </a:rPr>
                        <a:t>left</a:t>
                      </a:r>
                      <a:r>
                        <a:rPr sz="1400" spc="-240" dirty="0">
                          <a:latin typeface="Arial"/>
                          <a:cs typeface="Arial"/>
                        </a:rPr>
                        <a:t> </a:t>
                      </a:r>
                      <a:r>
                        <a:rPr sz="1400" spc="-70" dirty="0">
                          <a:latin typeface="Arial"/>
                          <a:cs typeface="Arial"/>
                        </a:rPr>
                        <a:t>side </a:t>
                      </a:r>
                      <a:r>
                        <a:rPr sz="1400" spc="-55" dirty="0">
                          <a:latin typeface="Arial"/>
                          <a:cs typeface="Arial"/>
                        </a:rPr>
                        <a:t>operand</a:t>
                      </a:r>
                      <a:endParaRPr sz="1400">
                        <a:latin typeface="Arial"/>
                        <a:cs typeface="Arial"/>
                      </a:endParaRPr>
                    </a:p>
                  </a:txBody>
                  <a:tcPr marL="0" marR="0" marT="140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90170">
                        <a:lnSpc>
                          <a:spcPct val="100000"/>
                        </a:lnSpc>
                        <a:spcBef>
                          <a:spcPts val="270"/>
                        </a:spcBef>
                      </a:pPr>
                      <a:r>
                        <a:rPr sz="1400" spc="-110" dirty="0">
                          <a:latin typeface="Arial"/>
                          <a:cs typeface="Arial"/>
                        </a:rPr>
                        <a:t>c </a:t>
                      </a:r>
                      <a:r>
                        <a:rPr sz="1400" spc="-120" dirty="0">
                          <a:latin typeface="Arial"/>
                          <a:cs typeface="Arial"/>
                        </a:rPr>
                        <a:t>= </a:t>
                      </a:r>
                      <a:r>
                        <a:rPr sz="1400" spc="-110" dirty="0">
                          <a:latin typeface="Arial"/>
                          <a:cs typeface="Arial"/>
                        </a:rPr>
                        <a:t>a </a:t>
                      </a:r>
                      <a:r>
                        <a:rPr sz="1400" spc="-120" dirty="0">
                          <a:latin typeface="Arial"/>
                          <a:cs typeface="Arial"/>
                        </a:rPr>
                        <a:t>+ </a:t>
                      </a:r>
                      <a:r>
                        <a:rPr sz="1400" spc="-45" dirty="0">
                          <a:latin typeface="Arial"/>
                          <a:cs typeface="Arial"/>
                        </a:rPr>
                        <a:t>b </a:t>
                      </a:r>
                      <a:r>
                        <a:rPr sz="1400" spc="-105" dirty="0">
                          <a:latin typeface="Arial"/>
                          <a:cs typeface="Arial"/>
                        </a:rPr>
                        <a:t>assigns </a:t>
                      </a:r>
                      <a:r>
                        <a:rPr sz="1400" spc="-65" dirty="0">
                          <a:latin typeface="Arial"/>
                          <a:cs typeface="Arial"/>
                        </a:rPr>
                        <a:t>value </a:t>
                      </a:r>
                      <a:r>
                        <a:rPr sz="1400" spc="-5" dirty="0">
                          <a:latin typeface="Arial"/>
                          <a:cs typeface="Arial"/>
                        </a:rPr>
                        <a:t>of </a:t>
                      </a:r>
                      <a:r>
                        <a:rPr sz="1400" spc="-110" dirty="0">
                          <a:latin typeface="Arial"/>
                          <a:cs typeface="Arial"/>
                        </a:rPr>
                        <a:t>a </a:t>
                      </a:r>
                      <a:r>
                        <a:rPr sz="1400" spc="-120" dirty="0">
                          <a:latin typeface="Arial"/>
                          <a:cs typeface="Arial"/>
                        </a:rPr>
                        <a:t>+ </a:t>
                      </a:r>
                      <a:r>
                        <a:rPr sz="1400" spc="-45" dirty="0">
                          <a:latin typeface="Arial"/>
                          <a:cs typeface="Arial"/>
                        </a:rPr>
                        <a:t>b  </a:t>
                      </a:r>
                      <a:r>
                        <a:rPr sz="1400" spc="-5" dirty="0">
                          <a:latin typeface="Arial"/>
                          <a:cs typeface="Arial"/>
                        </a:rPr>
                        <a:t>into</a:t>
                      </a:r>
                      <a:r>
                        <a:rPr sz="1400" spc="-80" dirty="0">
                          <a:latin typeface="Arial"/>
                          <a:cs typeface="Arial"/>
                        </a:rPr>
                        <a:t> </a:t>
                      </a:r>
                      <a:r>
                        <a:rPr sz="1400" spc="-110" dirty="0">
                          <a:latin typeface="Arial"/>
                          <a:cs typeface="Arial"/>
                        </a:rPr>
                        <a:t>c</a:t>
                      </a:r>
                      <a:endParaRPr sz="1400">
                        <a:latin typeface="Arial"/>
                        <a:cs typeface="Arial"/>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18159">
                <a:tc>
                  <a:txBody>
                    <a:bodyPr/>
                    <a:lstStyle/>
                    <a:p>
                      <a:pPr marL="97155">
                        <a:lnSpc>
                          <a:spcPct val="100000"/>
                        </a:lnSpc>
                        <a:spcBef>
                          <a:spcPts val="1110"/>
                        </a:spcBef>
                      </a:pPr>
                      <a:r>
                        <a:rPr sz="1400" spc="-125" dirty="0">
                          <a:latin typeface="Arial"/>
                          <a:cs typeface="Arial"/>
                        </a:rPr>
                        <a:t>+= </a:t>
                      </a:r>
                      <a:r>
                        <a:rPr sz="1400" spc="-70" dirty="0">
                          <a:latin typeface="Arial"/>
                          <a:cs typeface="Arial"/>
                        </a:rPr>
                        <a:t>Add</a:t>
                      </a:r>
                      <a:r>
                        <a:rPr sz="1400" spc="-75" dirty="0">
                          <a:latin typeface="Arial"/>
                          <a:cs typeface="Arial"/>
                        </a:rPr>
                        <a:t> </a:t>
                      </a:r>
                      <a:r>
                        <a:rPr sz="1400" spc="-125" dirty="0">
                          <a:latin typeface="Arial"/>
                          <a:cs typeface="Arial"/>
                        </a:rPr>
                        <a:t>AND</a:t>
                      </a:r>
                      <a:endParaRPr sz="1400">
                        <a:latin typeface="Arial"/>
                        <a:cs typeface="Arial"/>
                      </a:endParaRPr>
                    </a:p>
                  </a:txBody>
                  <a:tcPr marL="0" marR="0" marT="140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76200">
                        <a:lnSpc>
                          <a:spcPct val="100000"/>
                        </a:lnSpc>
                        <a:spcBef>
                          <a:spcPts val="270"/>
                        </a:spcBef>
                      </a:pPr>
                      <a:r>
                        <a:rPr sz="1400" spc="15" dirty="0">
                          <a:latin typeface="Arial"/>
                          <a:cs typeface="Arial"/>
                        </a:rPr>
                        <a:t>It </a:t>
                      </a:r>
                      <a:r>
                        <a:rPr sz="1400" spc="-90" dirty="0">
                          <a:latin typeface="Arial"/>
                          <a:cs typeface="Arial"/>
                        </a:rPr>
                        <a:t>adds </a:t>
                      </a:r>
                      <a:r>
                        <a:rPr sz="1400" spc="-10" dirty="0">
                          <a:latin typeface="Arial"/>
                          <a:cs typeface="Arial"/>
                        </a:rPr>
                        <a:t>right </a:t>
                      </a:r>
                      <a:r>
                        <a:rPr sz="1400" spc="-55" dirty="0">
                          <a:latin typeface="Arial"/>
                          <a:cs typeface="Arial"/>
                        </a:rPr>
                        <a:t>operand </a:t>
                      </a:r>
                      <a:r>
                        <a:rPr sz="1400" spc="10" dirty="0">
                          <a:latin typeface="Arial"/>
                          <a:cs typeface="Arial"/>
                        </a:rPr>
                        <a:t>to </a:t>
                      </a:r>
                      <a:r>
                        <a:rPr sz="1400" spc="-20" dirty="0">
                          <a:latin typeface="Arial"/>
                          <a:cs typeface="Arial"/>
                        </a:rPr>
                        <a:t>the </a:t>
                      </a:r>
                      <a:r>
                        <a:rPr sz="1400" spc="5" dirty="0">
                          <a:latin typeface="Arial"/>
                          <a:cs typeface="Arial"/>
                        </a:rPr>
                        <a:t>left </a:t>
                      </a:r>
                      <a:r>
                        <a:rPr sz="1400" spc="-55" dirty="0">
                          <a:latin typeface="Arial"/>
                          <a:cs typeface="Arial"/>
                        </a:rPr>
                        <a:t>operand </a:t>
                      </a:r>
                      <a:r>
                        <a:rPr sz="1400" spc="-70" dirty="0">
                          <a:latin typeface="Arial"/>
                          <a:cs typeface="Arial"/>
                        </a:rPr>
                        <a:t>and </a:t>
                      </a:r>
                      <a:r>
                        <a:rPr sz="1400" spc="-95" dirty="0">
                          <a:latin typeface="Arial"/>
                          <a:cs typeface="Arial"/>
                        </a:rPr>
                        <a:t>assign </a:t>
                      </a:r>
                      <a:r>
                        <a:rPr sz="1400" spc="-20" dirty="0">
                          <a:latin typeface="Arial"/>
                          <a:cs typeface="Arial"/>
                        </a:rPr>
                        <a:t>the </a:t>
                      </a:r>
                      <a:r>
                        <a:rPr sz="1400" spc="-35" dirty="0">
                          <a:latin typeface="Arial"/>
                          <a:cs typeface="Arial"/>
                        </a:rPr>
                        <a:t>result </a:t>
                      </a:r>
                      <a:r>
                        <a:rPr sz="1400" spc="10" dirty="0">
                          <a:latin typeface="Arial"/>
                          <a:cs typeface="Arial"/>
                        </a:rPr>
                        <a:t>to </a:t>
                      </a:r>
                      <a:r>
                        <a:rPr sz="1400" spc="5" dirty="0">
                          <a:latin typeface="Arial"/>
                          <a:cs typeface="Arial"/>
                        </a:rPr>
                        <a:t>left  </a:t>
                      </a:r>
                      <a:r>
                        <a:rPr sz="1400" spc="-55" dirty="0">
                          <a:latin typeface="Arial"/>
                          <a:cs typeface="Arial"/>
                        </a:rPr>
                        <a:t>operand</a:t>
                      </a:r>
                      <a:endParaRPr sz="1400">
                        <a:latin typeface="Arial"/>
                        <a:cs typeface="Arial"/>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186055">
                        <a:lnSpc>
                          <a:spcPct val="100000"/>
                        </a:lnSpc>
                        <a:spcBef>
                          <a:spcPts val="270"/>
                        </a:spcBef>
                      </a:pPr>
                      <a:r>
                        <a:rPr sz="1400" spc="-110" dirty="0">
                          <a:latin typeface="Arial"/>
                          <a:cs typeface="Arial"/>
                        </a:rPr>
                        <a:t>c </a:t>
                      </a:r>
                      <a:r>
                        <a:rPr sz="1400" spc="-125" dirty="0">
                          <a:latin typeface="Arial"/>
                          <a:cs typeface="Arial"/>
                        </a:rPr>
                        <a:t>+= </a:t>
                      </a:r>
                      <a:r>
                        <a:rPr sz="1400" spc="-110" dirty="0">
                          <a:latin typeface="Arial"/>
                          <a:cs typeface="Arial"/>
                        </a:rPr>
                        <a:t>a </a:t>
                      </a:r>
                      <a:r>
                        <a:rPr sz="1400" spc="-70" dirty="0">
                          <a:latin typeface="Arial"/>
                          <a:cs typeface="Arial"/>
                        </a:rPr>
                        <a:t>is </a:t>
                      </a:r>
                      <a:r>
                        <a:rPr sz="1400" spc="-45" dirty="0">
                          <a:latin typeface="Arial"/>
                          <a:cs typeface="Arial"/>
                        </a:rPr>
                        <a:t>equivalent </a:t>
                      </a:r>
                      <a:r>
                        <a:rPr sz="1400" spc="10" dirty="0">
                          <a:latin typeface="Arial"/>
                          <a:cs typeface="Arial"/>
                        </a:rPr>
                        <a:t>to </a:t>
                      </a:r>
                      <a:r>
                        <a:rPr sz="1400" spc="-110" dirty="0">
                          <a:latin typeface="Arial"/>
                          <a:cs typeface="Arial"/>
                        </a:rPr>
                        <a:t>c </a:t>
                      </a:r>
                      <a:r>
                        <a:rPr sz="1400" spc="-120" dirty="0">
                          <a:latin typeface="Arial"/>
                          <a:cs typeface="Arial"/>
                        </a:rPr>
                        <a:t>= </a:t>
                      </a:r>
                      <a:r>
                        <a:rPr sz="1400" spc="-110" dirty="0">
                          <a:latin typeface="Arial"/>
                          <a:cs typeface="Arial"/>
                        </a:rPr>
                        <a:t>c </a:t>
                      </a:r>
                      <a:r>
                        <a:rPr sz="1400" spc="-120" dirty="0">
                          <a:latin typeface="Arial"/>
                          <a:cs typeface="Arial"/>
                        </a:rPr>
                        <a:t>+  </a:t>
                      </a:r>
                      <a:r>
                        <a:rPr sz="1400" spc="-110" dirty="0">
                          <a:latin typeface="Arial"/>
                          <a:cs typeface="Arial"/>
                        </a:rPr>
                        <a:t>a</a:t>
                      </a:r>
                      <a:endParaRPr sz="1400">
                        <a:latin typeface="Arial"/>
                        <a:cs typeface="Arial"/>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35330">
                <a:tc>
                  <a:txBody>
                    <a:bodyPr/>
                    <a:lstStyle/>
                    <a:p>
                      <a:pPr marL="97155" marR="171450">
                        <a:lnSpc>
                          <a:spcPct val="100000"/>
                        </a:lnSpc>
                        <a:spcBef>
                          <a:spcPts val="1125"/>
                        </a:spcBef>
                      </a:pPr>
                      <a:r>
                        <a:rPr sz="1400" spc="-80" dirty="0">
                          <a:latin typeface="Arial"/>
                          <a:cs typeface="Arial"/>
                        </a:rPr>
                        <a:t>-=</a:t>
                      </a:r>
                      <a:r>
                        <a:rPr sz="1400" spc="-145" dirty="0">
                          <a:latin typeface="Arial"/>
                          <a:cs typeface="Arial"/>
                        </a:rPr>
                        <a:t> </a:t>
                      </a:r>
                      <a:r>
                        <a:rPr sz="1400" spc="-60" dirty="0">
                          <a:latin typeface="Arial"/>
                          <a:cs typeface="Arial"/>
                        </a:rPr>
                        <a:t>Subtract  </a:t>
                      </a:r>
                      <a:r>
                        <a:rPr sz="1400" spc="-125" dirty="0">
                          <a:latin typeface="Arial"/>
                          <a:cs typeface="Arial"/>
                        </a:rPr>
                        <a:t>AND</a:t>
                      </a:r>
                      <a:endParaRPr sz="1400">
                        <a:latin typeface="Arial"/>
                        <a:cs typeface="Arial"/>
                      </a:endParaRPr>
                    </a:p>
                  </a:txBody>
                  <a:tcPr marL="0" marR="0" marT="1428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77470">
                        <a:lnSpc>
                          <a:spcPct val="100000"/>
                        </a:lnSpc>
                        <a:spcBef>
                          <a:spcPts val="1125"/>
                        </a:spcBef>
                      </a:pPr>
                      <a:r>
                        <a:rPr sz="1400" spc="15" dirty="0">
                          <a:latin typeface="Arial"/>
                          <a:cs typeface="Arial"/>
                        </a:rPr>
                        <a:t>It </a:t>
                      </a:r>
                      <a:r>
                        <a:rPr sz="1400" spc="-55" dirty="0">
                          <a:latin typeface="Arial"/>
                          <a:cs typeface="Arial"/>
                        </a:rPr>
                        <a:t>subtracts </a:t>
                      </a:r>
                      <a:r>
                        <a:rPr sz="1400" spc="-15" dirty="0">
                          <a:latin typeface="Arial"/>
                          <a:cs typeface="Arial"/>
                        </a:rPr>
                        <a:t>right </a:t>
                      </a:r>
                      <a:r>
                        <a:rPr sz="1400" spc="-55" dirty="0">
                          <a:latin typeface="Arial"/>
                          <a:cs typeface="Arial"/>
                        </a:rPr>
                        <a:t>operand </a:t>
                      </a:r>
                      <a:r>
                        <a:rPr sz="1400" spc="-15" dirty="0">
                          <a:latin typeface="Arial"/>
                          <a:cs typeface="Arial"/>
                        </a:rPr>
                        <a:t>from </a:t>
                      </a:r>
                      <a:r>
                        <a:rPr sz="1400" spc="-20" dirty="0">
                          <a:latin typeface="Arial"/>
                          <a:cs typeface="Arial"/>
                        </a:rPr>
                        <a:t>the </a:t>
                      </a:r>
                      <a:r>
                        <a:rPr sz="1400" spc="5" dirty="0">
                          <a:latin typeface="Arial"/>
                          <a:cs typeface="Arial"/>
                        </a:rPr>
                        <a:t>left </a:t>
                      </a:r>
                      <a:r>
                        <a:rPr sz="1400" spc="-55" dirty="0">
                          <a:latin typeface="Arial"/>
                          <a:cs typeface="Arial"/>
                        </a:rPr>
                        <a:t>operand </a:t>
                      </a:r>
                      <a:r>
                        <a:rPr sz="1400" spc="-65" dirty="0">
                          <a:latin typeface="Arial"/>
                          <a:cs typeface="Arial"/>
                        </a:rPr>
                        <a:t>and </a:t>
                      </a:r>
                      <a:r>
                        <a:rPr sz="1400" spc="-95" dirty="0">
                          <a:latin typeface="Arial"/>
                          <a:cs typeface="Arial"/>
                        </a:rPr>
                        <a:t>assign </a:t>
                      </a:r>
                      <a:r>
                        <a:rPr sz="1400" spc="-20" dirty="0">
                          <a:latin typeface="Arial"/>
                          <a:cs typeface="Arial"/>
                        </a:rPr>
                        <a:t>the </a:t>
                      </a:r>
                      <a:r>
                        <a:rPr sz="1400" spc="-30" dirty="0">
                          <a:latin typeface="Arial"/>
                          <a:cs typeface="Arial"/>
                        </a:rPr>
                        <a:t>result  </a:t>
                      </a:r>
                      <a:r>
                        <a:rPr sz="1400" spc="10" dirty="0">
                          <a:latin typeface="Arial"/>
                          <a:cs typeface="Arial"/>
                        </a:rPr>
                        <a:t>to </a:t>
                      </a:r>
                      <a:r>
                        <a:rPr sz="1400" spc="5" dirty="0">
                          <a:latin typeface="Arial"/>
                          <a:cs typeface="Arial"/>
                        </a:rPr>
                        <a:t>left</a:t>
                      </a:r>
                      <a:r>
                        <a:rPr sz="1400" spc="-170" dirty="0">
                          <a:latin typeface="Arial"/>
                          <a:cs typeface="Arial"/>
                        </a:rPr>
                        <a:t> </a:t>
                      </a:r>
                      <a:r>
                        <a:rPr sz="1400" spc="-55" dirty="0">
                          <a:latin typeface="Arial"/>
                          <a:cs typeface="Arial"/>
                        </a:rPr>
                        <a:t>operand</a:t>
                      </a:r>
                      <a:endParaRPr sz="1400">
                        <a:latin typeface="Arial"/>
                        <a:cs typeface="Arial"/>
                      </a:endParaRPr>
                    </a:p>
                  </a:txBody>
                  <a:tcPr marL="0" marR="0" marT="1428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10"/>
                        </a:spcBef>
                      </a:pPr>
                      <a:endParaRPr sz="1700">
                        <a:latin typeface="Times New Roman"/>
                        <a:cs typeface="Times New Roman"/>
                      </a:endParaRPr>
                    </a:p>
                    <a:p>
                      <a:pPr marL="98425">
                        <a:lnSpc>
                          <a:spcPct val="100000"/>
                        </a:lnSpc>
                      </a:pPr>
                      <a:r>
                        <a:rPr sz="1400" spc="-110" dirty="0">
                          <a:latin typeface="Arial"/>
                          <a:cs typeface="Arial"/>
                        </a:rPr>
                        <a:t>c </a:t>
                      </a:r>
                      <a:r>
                        <a:rPr sz="1400" spc="-80" dirty="0">
                          <a:latin typeface="Arial"/>
                          <a:cs typeface="Arial"/>
                        </a:rPr>
                        <a:t>-= </a:t>
                      </a:r>
                      <a:r>
                        <a:rPr sz="1400" spc="-110" dirty="0">
                          <a:latin typeface="Arial"/>
                          <a:cs typeface="Arial"/>
                        </a:rPr>
                        <a:t>a </a:t>
                      </a:r>
                      <a:r>
                        <a:rPr sz="1400" spc="-70" dirty="0">
                          <a:latin typeface="Arial"/>
                          <a:cs typeface="Arial"/>
                        </a:rPr>
                        <a:t>is </a:t>
                      </a:r>
                      <a:r>
                        <a:rPr sz="1400" spc="-45" dirty="0">
                          <a:latin typeface="Arial"/>
                          <a:cs typeface="Arial"/>
                        </a:rPr>
                        <a:t>equivalent </a:t>
                      </a:r>
                      <a:r>
                        <a:rPr sz="1400" spc="10" dirty="0">
                          <a:latin typeface="Arial"/>
                          <a:cs typeface="Arial"/>
                        </a:rPr>
                        <a:t>to </a:t>
                      </a:r>
                      <a:r>
                        <a:rPr sz="1400" spc="-110" dirty="0">
                          <a:latin typeface="Arial"/>
                          <a:cs typeface="Arial"/>
                        </a:rPr>
                        <a:t>c </a:t>
                      </a:r>
                      <a:r>
                        <a:rPr sz="1400" spc="-120" dirty="0">
                          <a:latin typeface="Arial"/>
                          <a:cs typeface="Arial"/>
                        </a:rPr>
                        <a:t>= </a:t>
                      </a:r>
                      <a:r>
                        <a:rPr sz="1400" spc="-110" dirty="0">
                          <a:latin typeface="Arial"/>
                          <a:cs typeface="Arial"/>
                        </a:rPr>
                        <a:t>c </a:t>
                      </a:r>
                      <a:r>
                        <a:rPr sz="1400" spc="-40" dirty="0">
                          <a:latin typeface="Arial"/>
                          <a:cs typeface="Arial"/>
                        </a:rPr>
                        <a:t>-</a:t>
                      </a:r>
                      <a:r>
                        <a:rPr sz="1400" spc="-55" dirty="0">
                          <a:latin typeface="Arial"/>
                          <a:cs typeface="Arial"/>
                        </a:rPr>
                        <a:t> </a:t>
                      </a:r>
                      <a:r>
                        <a:rPr sz="1400" spc="-110" dirty="0">
                          <a:latin typeface="Arial"/>
                          <a:cs typeface="Arial"/>
                        </a:rPr>
                        <a:t>a</a:t>
                      </a:r>
                      <a:endParaRPr sz="1400">
                        <a:latin typeface="Arial"/>
                        <a:cs typeface="Arial"/>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35330">
                <a:tc>
                  <a:txBody>
                    <a:bodyPr/>
                    <a:lstStyle/>
                    <a:p>
                      <a:pPr marL="97155" marR="140970">
                        <a:lnSpc>
                          <a:spcPct val="100000"/>
                        </a:lnSpc>
                        <a:spcBef>
                          <a:spcPts val="1130"/>
                        </a:spcBef>
                      </a:pPr>
                      <a:r>
                        <a:rPr sz="1400" spc="15" dirty="0">
                          <a:latin typeface="Arial"/>
                          <a:cs typeface="Arial"/>
                        </a:rPr>
                        <a:t>*=</a:t>
                      </a:r>
                      <a:r>
                        <a:rPr sz="1400" spc="-140" dirty="0">
                          <a:latin typeface="Arial"/>
                          <a:cs typeface="Arial"/>
                        </a:rPr>
                        <a:t> </a:t>
                      </a:r>
                      <a:r>
                        <a:rPr sz="1400" spc="-5" dirty="0">
                          <a:latin typeface="Arial"/>
                          <a:cs typeface="Arial"/>
                        </a:rPr>
                        <a:t>Multiply  </a:t>
                      </a:r>
                      <a:r>
                        <a:rPr sz="1400" spc="-125" dirty="0">
                          <a:latin typeface="Arial"/>
                          <a:cs typeface="Arial"/>
                        </a:rPr>
                        <a:t>AND</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77470">
                        <a:lnSpc>
                          <a:spcPct val="100000"/>
                        </a:lnSpc>
                        <a:spcBef>
                          <a:spcPts val="1130"/>
                        </a:spcBef>
                      </a:pPr>
                      <a:r>
                        <a:rPr sz="1400" spc="15" dirty="0">
                          <a:latin typeface="Arial"/>
                          <a:cs typeface="Arial"/>
                        </a:rPr>
                        <a:t>It </a:t>
                      </a:r>
                      <a:r>
                        <a:rPr sz="1400" spc="-25" dirty="0">
                          <a:latin typeface="Arial"/>
                          <a:cs typeface="Arial"/>
                        </a:rPr>
                        <a:t>multiplies </a:t>
                      </a:r>
                      <a:r>
                        <a:rPr sz="1400" spc="-10" dirty="0">
                          <a:latin typeface="Arial"/>
                          <a:cs typeface="Arial"/>
                        </a:rPr>
                        <a:t>right </a:t>
                      </a:r>
                      <a:r>
                        <a:rPr sz="1400" spc="-55" dirty="0">
                          <a:latin typeface="Arial"/>
                          <a:cs typeface="Arial"/>
                        </a:rPr>
                        <a:t>operand </a:t>
                      </a:r>
                      <a:r>
                        <a:rPr sz="1400" spc="10" dirty="0">
                          <a:latin typeface="Arial"/>
                          <a:cs typeface="Arial"/>
                        </a:rPr>
                        <a:t>with </a:t>
                      </a:r>
                      <a:r>
                        <a:rPr sz="1400" spc="-15" dirty="0">
                          <a:latin typeface="Arial"/>
                          <a:cs typeface="Arial"/>
                        </a:rPr>
                        <a:t>the </a:t>
                      </a:r>
                      <a:r>
                        <a:rPr sz="1400" spc="10" dirty="0">
                          <a:latin typeface="Arial"/>
                          <a:cs typeface="Arial"/>
                        </a:rPr>
                        <a:t>left </a:t>
                      </a:r>
                      <a:r>
                        <a:rPr sz="1400" spc="-55" dirty="0">
                          <a:latin typeface="Arial"/>
                          <a:cs typeface="Arial"/>
                        </a:rPr>
                        <a:t>operand </a:t>
                      </a:r>
                      <a:r>
                        <a:rPr sz="1400" spc="-65" dirty="0">
                          <a:latin typeface="Arial"/>
                          <a:cs typeface="Arial"/>
                        </a:rPr>
                        <a:t>and </a:t>
                      </a:r>
                      <a:r>
                        <a:rPr sz="1400" spc="-95" dirty="0">
                          <a:latin typeface="Arial"/>
                          <a:cs typeface="Arial"/>
                        </a:rPr>
                        <a:t>assign </a:t>
                      </a:r>
                      <a:r>
                        <a:rPr sz="1400" spc="-10" dirty="0">
                          <a:latin typeface="Arial"/>
                          <a:cs typeface="Arial"/>
                        </a:rPr>
                        <a:t>the </a:t>
                      </a:r>
                      <a:r>
                        <a:rPr sz="1400" spc="-30" dirty="0">
                          <a:latin typeface="Arial"/>
                          <a:cs typeface="Arial"/>
                        </a:rPr>
                        <a:t>result  </a:t>
                      </a:r>
                      <a:r>
                        <a:rPr sz="1400" spc="10" dirty="0">
                          <a:latin typeface="Arial"/>
                          <a:cs typeface="Arial"/>
                        </a:rPr>
                        <a:t>to </a:t>
                      </a:r>
                      <a:r>
                        <a:rPr sz="1400" spc="5" dirty="0">
                          <a:latin typeface="Arial"/>
                          <a:cs typeface="Arial"/>
                        </a:rPr>
                        <a:t>left</a:t>
                      </a:r>
                      <a:r>
                        <a:rPr sz="1400" spc="-170" dirty="0">
                          <a:latin typeface="Arial"/>
                          <a:cs typeface="Arial"/>
                        </a:rPr>
                        <a:t> </a:t>
                      </a:r>
                      <a:r>
                        <a:rPr sz="1400" spc="-55" dirty="0">
                          <a:latin typeface="Arial"/>
                          <a:cs typeface="Arial"/>
                        </a:rPr>
                        <a:t>operand</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186055">
                        <a:lnSpc>
                          <a:spcPct val="100000"/>
                        </a:lnSpc>
                        <a:spcBef>
                          <a:spcPts val="1130"/>
                        </a:spcBef>
                      </a:pPr>
                      <a:r>
                        <a:rPr sz="1400" spc="-110" dirty="0">
                          <a:latin typeface="Arial"/>
                          <a:cs typeface="Arial"/>
                        </a:rPr>
                        <a:t>c </a:t>
                      </a:r>
                      <a:r>
                        <a:rPr sz="1400" spc="15" dirty="0">
                          <a:latin typeface="Arial"/>
                          <a:cs typeface="Arial"/>
                        </a:rPr>
                        <a:t>*= </a:t>
                      </a:r>
                      <a:r>
                        <a:rPr sz="1400" spc="-110" dirty="0">
                          <a:latin typeface="Arial"/>
                          <a:cs typeface="Arial"/>
                        </a:rPr>
                        <a:t>a </a:t>
                      </a:r>
                      <a:r>
                        <a:rPr sz="1400" spc="-70" dirty="0">
                          <a:latin typeface="Arial"/>
                          <a:cs typeface="Arial"/>
                        </a:rPr>
                        <a:t>is </a:t>
                      </a:r>
                      <a:r>
                        <a:rPr sz="1400" spc="-45" dirty="0">
                          <a:latin typeface="Arial"/>
                          <a:cs typeface="Arial"/>
                        </a:rPr>
                        <a:t>equivalent </a:t>
                      </a:r>
                      <a:r>
                        <a:rPr sz="1400" spc="10" dirty="0">
                          <a:latin typeface="Arial"/>
                          <a:cs typeface="Arial"/>
                        </a:rPr>
                        <a:t>to </a:t>
                      </a:r>
                      <a:r>
                        <a:rPr sz="1400" spc="-110" dirty="0">
                          <a:latin typeface="Arial"/>
                          <a:cs typeface="Arial"/>
                        </a:rPr>
                        <a:t>c </a:t>
                      </a:r>
                      <a:r>
                        <a:rPr sz="1400" spc="-120" dirty="0">
                          <a:latin typeface="Arial"/>
                          <a:cs typeface="Arial"/>
                        </a:rPr>
                        <a:t>= </a:t>
                      </a:r>
                      <a:r>
                        <a:rPr sz="1400" spc="-110" dirty="0">
                          <a:latin typeface="Arial"/>
                          <a:cs typeface="Arial"/>
                        </a:rPr>
                        <a:t>c</a:t>
                      </a:r>
                      <a:r>
                        <a:rPr sz="1400" spc="-175" dirty="0">
                          <a:latin typeface="Arial"/>
                          <a:cs typeface="Arial"/>
                        </a:rPr>
                        <a:t> </a:t>
                      </a:r>
                      <a:r>
                        <a:rPr sz="1400" spc="150" dirty="0">
                          <a:latin typeface="Arial"/>
                          <a:cs typeface="Arial"/>
                        </a:rPr>
                        <a:t>*  </a:t>
                      </a:r>
                      <a:r>
                        <a:rPr sz="1400" spc="-110" dirty="0">
                          <a:latin typeface="Arial"/>
                          <a:cs typeface="Arial"/>
                        </a:rPr>
                        <a:t>a</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35330">
                <a:tc>
                  <a:txBody>
                    <a:bodyPr/>
                    <a:lstStyle/>
                    <a:p>
                      <a:pPr marL="97155" marR="310515">
                        <a:lnSpc>
                          <a:spcPct val="100000"/>
                        </a:lnSpc>
                        <a:spcBef>
                          <a:spcPts val="1130"/>
                        </a:spcBef>
                      </a:pPr>
                      <a:r>
                        <a:rPr sz="1400" spc="15" dirty="0">
                          <a:latin typeface="Arial"/>
                          <a:cs typeface="Arial"/>
                        </a:rPr>
                        <a:t>/=</a:t>
                      </a:r>
                      <a:r>
                        <a:rPr sz="1400" spc="-160" dirty="0">
                          <a:latin typeface="Arial"/>
                          <a:cs typeface="Arial"/>
                        </a:rPr>
                        <a:t> </a:t>
                      </a:r>
                      <a:r>
                        <a:rPr sz="1400" spc="-60" dirty="0">
                          <a:latin typeface="Arial"/>
                          <a:cs typeface="Arial"/>
                        </a:rPr>
                        <a:t>Divide  </a:t>
                      </a:r>
                      <a:r>
                        <a:rPr sz="1400" spc="-125" dirty="0">
                          <a:latin typeface="Arial"/>
                          <a:cs typeface="Arial"/>
                        </a:rPr>
                        <a:t>AND</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78105">
                        <a:lnSpc>
                          <a:spcPct val="100000"/>
                        </a:lnSpc>
                        <a:spcBef>
                          <a:spcPts val="1130"/>
                        </a:spcBef>
                      </a:pPr>
                      <a:r>
                        <a:rPr sz="1400" spc="15" dirty="0">
                          <a:latin typeface="Arial"/>
                          <a:cs typeface="Arial"/>
                        </a:rPr>
                        <a:t>It </a:t>
                      </a:r>
                      <a:r>
                        <a:rPr sz="1400" spc="-50" dirty="0">
                          <a:latin typeface="Arial"/>
                          <a:cs typeface="Arial"/>
                        </a:rPr>
                        <a:t>divides </a:t>
                      </a:r>
                      <a:r>
                        <a:rPr sz="1400" spc="5" dirty="0">
                          <a:latin typeface="Arial"/>
                          <a:cs typeface="Arial"/>
                        </a:rPr>
                        <a:t>left </a:t>
                      </a:r>
                      <a:r>
                        <a:rPr sz="1400" spc="-50" dirty="0">
                          <a:latin typeface="Arial"/>
                          <a:cs typeface="Arial"/>
                        </a:rPr>
                        <a:t>operand </a:t>
                      </a:r>
                      <a:r>
                        <a:rPr sz="1400" spc="10" dirty="0">
                          <a:latin typeface="Arial"/>
                          <a:cs typeface="Arial"/>
                        </a:rPr>
                        <a:t>with </a:t>
                      </a:r>
                      <a:r>
                        <a:rPr sz="1400" spc="-15" dirty="0">
                          <a:latin typeface="Arial"/>
                          <a:cs typeface="Arial"/>
                        </a:rPr>
                        <a:t>the right </a:t>
                      </a:r>
                      <a:r>
                        <a:rPr sz="1400" spc="-55" dirty="0">
                          <a:latin typeface="Arial"/>
                          <a:cs typeface="Arial"/>
                        </a:rPr>
                        <a:t>operand </a:t>
                      </a:r>
                      <a:r>
                        <a:rPr sz="1400" spc="-65" dirty="0">
                          <a:latin typeface="Arial"/>
                          <a:cs typeface="Arial"/>
                        </a:rPr>
                        <a:t>and </a:t>
                      </a:r>
                      <a:r>
                        <a:rPr sz="1400" spc="-95" dirty="0">
                          <a:latin typeface="Arial"/>
                          <a:cs typeface="Arial"/>
                        </a:rPr>
                        <a:t>assign </a:t>
                      </a:r>
                      <a:r>
                        <a:rPr sz="1400" spc="-20" dirty="0">
                          <a:latin typeface="Arial"/>
                          <a:cs typeface="Arial"/>
                        </a:rPr>
                        <a:t>the </a:t>
                      </a:r>
                      <a:r>
                        <a:rPr sz="1400" spc="-30" dirty="0">
                          <a:latin typeface="Arial"/>
                          <a:cs typeface="Arial"/>
                        </a:rPr>
                        <a:t>result </a:t>
                      </a:r>
                      <a:r>
                        <a:rPr sz="1400" spc="5" dirty="0">
                          <a:latin typeface="Arial"/>
                          <a:cs typeface="Arial"/>
                        </a:rPr>
                        <a:t>to  left</a:t>
                      </a:r>
                      <a:r>
                        <a:rPr sz="1400" spc="-85" dirty="0">
                          <a:latin typeface="Arial"/>
                          <a:cs typeface="Arial"/>
                        </a:rPr>
                        <a:t> </a:t>
                      </a:r>
                      <a:r>
                        <a:rPr sz="1400" spc="-55" dirty="0">
                          <a:latin typeface="Arial"/>
                          <a:cs typeface="Arial"/>
                        </a:rPr>
                        <a:t>operand</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101600">
                        <a:lnSpc>
                          <a:spcPct val="100000"/>
                        </a:lnSpc>
                        <a:spcBef>
                          <a:spcPts val="1130"/>
                        </a:spcBef>
                      </a:pPr>
                      <a:r>
                        <a:rPr sz="1400" spc="-110" dirty="0">
                          <a:latin typeface="Arial"/>
                          <a:cs typeface="Arial"/>
                        </a:rPr>
                        <a:t>c </a:t>
                      </a:r>
                      <a:r>
                        <a:rPr sz="1400" spc="15" dirty="0">
                          <a:latin typeface="Arial"/>
                          <a:cs typeface="Arial"/>
                        </a:rPr>
                        <a:t>/= </a:t>
                      </a:r>
                      <a:r>
                        <a:rPr sz="1400" spc="-110" dirty="0">
                          <a:latin typeface="Arial"/>
                          <a:cs typeface="Arial"/>
                        </a:rPr>
                        <a:t>a </a:t>
                      </a:r>
                      <a:r>
                        <a:rPr sz="1400" spc="-70" dirty="0">
                          <a:latin typeface="Arial"/>
                          <a:cs typeface="Arial"/>
                        </a:rPr>
                        <a:t>is </a:t>
                      </a:r>
                      <a:r>
                        <a:rPr sz="1400" spc="-45" dirty="0">
                          <a:latin typeface="Arial"/>
                          <a:cs typeface="Arial"/>
                        </a:rPr>
                        <a:t>equivalent </a:t>
                      </a:r>
                      <a:r>
                        <a:rPr sz="1400" spc="10" dirty="0">
                          <a:latin typeface="Arial"/>
                          <a:cs typeface="Arial"/>
                        </a:rPr>
                        <a:t>to </a:t>
                      </a:r>
                      <a:r>
                        <a:rPr sz="1400" spc="-110" dirty="0">
                          <a:latin typeface="Arial"/>
                          <a:cs typeface="Arial"/>
                        </a:rPr>
                        <a:t>c </a:t>
                      </a:r>
                      <a:r>
                        <a:rPr sz="1400" spc="-120" dirty="0">
                          <a:latin typeface="Arial"/>
                          <a:cs typeface="Arial"/>
                        </a:rPr>
                        <a:t>= </a:t>
                      </a:r>
                      <a:r>
                        <a:rPr sz="1400" spc="-110" dirty="0">
                          <a:latin typeface="Arial"/>
                          <a:cs typeface="Arial"/>
                        </a:rPr>
                        <a:t>c </a:t>
                      </a:r>
                      <a:r>
                        <a:rPr sz="1400" spc="150" dirty="0">
                          <a:latin typeface="Arial"/>
                          <a:cs typeface="Arial"/>
                        </a:rPr>
                        <a:t>/</a:t>
                      </a:r>
                      <a:r>
                        <a:rPr sz="1400" spc="-160" dirty="0">
                          <a:latin typeface="Arial"/>
                          <a:cs typeface="Arial"/>
                        </a:rPr>
                        <a:t> </a:t>
                      </a:r>
                      <a:r>
                        <a:rPr sz="1400" spc="-110" dirty="0">
                          <a:latin typeface="Arial"/>
                          <a:cs typeface="Arial"/>
                        </a:rPr>
                        <a:t>a  c </a:t>
                      </a:r>
                      <a:r>
                        <a:rPr sz="1400" spc="15" dirty="0">
                          <a:latin typeface="Arial"/>
                          <a:cs typeface="Arial"/>
                        </a:rPr>
                        <a:t>/= </a:t>
                      </a:r>
                      <a:r>
                        <a:rPr sz="1400" spc="-110" dirty="0">
                          <a:latin typeface="Arial"/>
                          <a:cs typeface="Arial"/>
                        </a:rPr>
                        <a:t>a </a:t>
                      </a:r>
                      <a:r>
                        <a:rPr sz="1400" spc="-70" dirty="0">
                          <a:latin typeface="Arial"/>
                          <a:cs typeface="Arial"/>
                        </a:rPr>
                        <a:t>is </a:t>
                      </a:r>
                      <a:r>
                        <a:rPr sz="1400" spc="-45" dirty="0">
                          <a:latin typeface="Arial"/>
                          <a:cs typeface="Arial"/>
                        </a:rPr>
                        <a:t>equivalent </a:t>
                      </a:r>
                      <a:r>
                        <a:rPr sz="1400" spc="10" dirty="0">
                          <a:latin typeface="Arial"/>
                          <a:cs typeface="Arial"/>
                        </a:rPr>
                        <a:t>to </a:t>
                      </a:r>
                      <a:r>
                        <a:rPr sz="1400" spc="-110" dirty="0">
                          <a:latin typeface="Arial"/>
                          <a:cs typeface="Arial"/>
                        </a:rPr>
                        <a:t>c </a:t>
                      </a:r>
                      <a:r>
                        <a:rPr sz="1400" spc="-120" dirty="0">
                          <a:latin typeface="Arial"/>
                          <a:cs typeface="Arial"/>
                        </a:rPr>
                        <a:t>= </a:t>
                      </a:r>
                      <a:r>
                        <a:rPr sz="1400" spc="-110" dirty="0">
                          <a:latin typeface="Arial"/>
                          <a:cs typeface="Arial"/>
                        </a:rPr>
                        <a:t>c </a:t>
                      </a:r>
                      <a:r>
                        <a:rPr sz="1400" spc="150" dirty="0">
                          <a:latin typeface="Arial"/>
                          <a:cs typeface="Arial"/>
                        </a:rPr>
                        <a:t>/</a:t>
                      </a:r>
                      <a:r>
                        <a:rPr sz="1400" spc="-160" dirty="0">
                          <a:latin typeface="Arial"/>
                          <a:cs typeface="Arial"/>
                        </a:rPr>
                        <a:t> </a:t>
                      </a:r>
                      <a:r>
                        <a:rPr sz="1400" spc="-110" dirty="0">
                          <a:latin typeface="Arial"/>
                          <a:cs typeface="Arial"/>
                        </a:rPr>
                        <a:t>a</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35330">
                <a:tc>
                  <a:txBody>
                    <a:bodyPr/>
                    <a:lstStyle/>
                    <a:p>
                      <a:pPr marL="97155">
                        <a:lnSpc>
                          <a:spcPct val="100000"/>
                        </a:lnSpc>
                        <a:spcBef>
                          <a:spcPts val="290"/>
                        </a:spcBef>
                      </a:pPr>
                      <a:r>
                        <a:rPr sz="1400" spc="-180" dirty="0">
                          <a:latin typeface="Arial"/>
                          <a:cs typeface="Arial"/>
                        </a:rPr>
                        <a:t>%=</a:t>
                      </a:r>
                      <a:endParaRPr sz="1400">
                        <a:latin typeface="Arial"/>
                        <a:cs typeface="Arial"/>
                      </a:endParaRPr>
                    </a:p>
                    <a:p>
                      <a:pPr marL="97155" marR="323215">
                        <a:lnSpc>
                          <a:spcPct val="100000"/>
                        </a:lnSpc>
                      </a:pPr>
                      <a:r>
                        <a:rPr sz="1400" dirty="0">
                          <a:latin typeface="Arial"/>
                          <a:cs typeface="Arial"/>
                        </a:rPr>
                        <a:t>Mod</a:t>
                      </a:r>
                      <a:r>
                        <a:rPr sz="1400" spc="-10" dirty="0">
                          <a:latin typeface="Arial"/>
                          <a:cs typeface="Arial"/>
                        </a:rPr>
                        <a:t>u</a:t>
                      </a:r>
                      <a:r>
                        <a:rPr sz="1400" dirty="0">
                          <a:latin typeface="Arial"/>
                          <a:cs typeface="Arial"/>
                        </a:rPr>
                        <a:t>lus  </a:t>
                      </a:r>
                      <a:r>
                        <a:rPr sz="1400" spc="-125" dirty="0">
                          <a:latin typeface="Arial"/>
                          <a:cs typeface="Arial"/>
                        </a:rPr>
                        <a:t>AND</a:t>
                      </a:r>
                      <a:endParaRPr sz="14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78105">
                        <a:lnSpc>
                          <a:spcPct val="100000"/>
                        </a:lnSpc>
                        <a:spcBef>
                          <a:spcPts val="1130"/>
                        </a:spcBef>
                      </a:pPr>
                      <a:r>
                        <a:rPr sz="1400" spc="15" dirty="0">
                          <a:latin typeface="Arial"/>
                          <a:cs typeface="Arial"/>
                        </a:rPr>
                        <a:t>It </a:t>
                      </a:r>
                      <a:r>
                        <a:rPr sz="1400" spc="-80" dirty="0">
                          <a:latin typeface="Arial"/>
                          <a:cs typeface="Arial"/>
                        </a:rPr>
                        <a:t>takes </a:t>
                      </a:r>
                      <a:r>
                        <a:rPr sz="1400" spc="-55" dirty="0">
                          <a:latin typeface="Arial"/>
                          <a:cs typeface="Arial"/>
                        </a:rPr>
                        <a:t>modulus </a:t>
                      </a:r>
                      <a:r>
                        <a:rPr sz="1400" spc="-75" dirty="0">
                          <a:latin typeface="Arial"/>
                          <a:cs typeface="Arial"/>
                        </a:rPr>
                        <a:t>using </a:t>
                      </a:r>
                      <a:r>
                        <a:rPr sz="1400" spc="5" dirty="0">
                          <a:latin typeface="Arial"/>
                          <a:cs typeface="Arial"/>
                        </a:rPr>
                        <a:t>two </a:t>
                      </a:r>
                      <a:r>
                        <a:rPr sz="1400" spc="-70" dirty="0">
                          <a:latin typeface="Arial"/>
                          <a:cs typeface="Arial"/>
                        </a:rPr>
                        <a:t>operands </a:t>
                      </a:r>
                      <a:r>
                        <a:rPr sz="1400" spc="-65" dirty="0">
                          <a:latin typeface="Arial"/>
                          <a:cs typeface="Arial"/>
                        </a:rPr>
                        <a:t>and </a:t>
                      </a:r>
                      <a:r>
                        <a:rPr sz="1400" spc="-95" dirty="0">
                          <a:latin typeface="Arial"/>
                          <a:cs typeface="Arial"/>
                        </a:rPr>
                        <a:t>assign </a:t>
                      </a:r>
                      <a:r>
                        <a:rPr sz="1400" spc="-15" dirty="0">
                          <a:latin typeface="Arial"/>
                          <a:cs typeface="Arial"/>
                        </a:rPr>
                        <a:t>the </a:t>
                      </a:r>
                      <a:r>
                        <a:rPr sz="1400" spc="-30" dirty="0">
                          <a:latin typeface="Arial"/>
                          <a:cs typeface="Arial"/>
                        </a:rPr>
                        <a:t>result </a:t>
                      </a:r>
                      <a:r>
                        <a:rPr sz="1400" spc="10" dirty="0">
                          <a:latin typeface="Arial"/>
                          <a:cs typeface="Arial"/>
                        </a:rPr>
                        <a:t>to </a:t>
                      </a:r>
                      <a:r>
                        <a:rPr sz="1400" spc="5" dirty="0">
                          <a:latin typeface="Arial"/>
                          <a:cs typeface="Arial"/>
                        </a:rPr>
                        <a:t>left  </a:t>
                      </a:r>
                      <a:r>
                        <a:rPr sz="1400" spc="-55" dirty="0">
                          <a:latin typeface="Arial"/>
                          <a:cs typeface="Arial"/>
                        </a:rPr>
                        <a:t>operand</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108585">
                        <a:lnSpc>
                          <a:spcPct val="100000"/>
                        </a:lnSpc>
                        <a:spcBef>
                          <a:spcPts val="1130"/>
                        </a:spcBef>
                      </a:pPr>
                      <a:r>
                        <a:rPr sz="1400" spc="-110" dirty="0">
                          <a:latin typeface="Arial"/>
                          <a:cs typeface="Arial"/>
                        </a:rPr>
                        <a:t>c </a:t>
                      </a:r>
                      <a:r>
                        <a:rPr sz="1400" spc="-180" dirty="0">
                          <a:latin typeface="Arial"/>
                          <a:cs typeface="Arial"/>
                        </a:rPr>
                        <a:t>%= </a:t>
                      </a:r>
                      <a:r>
                        <a:rPr sz="1400" spc="-110" dirty="0">
                          <a:latin typeface="Arial"/>
                          <a:cs typeface="Arial"/>
                        </a:rPr>
                        <a:t>a </a:t>
                      </a:r>
                      <a:r>
                        <a:rPr sz="1400" spc="-70" dirty="0">
                          <a:latin typeface="Arial"/>
                          <a:cs typeface="Arial"/>
                        </a:rPr>
                        <a:t>is </a:t>
                      </a:r>
                      <a:r>
                        <a:rPr sz="1400" spc="-45" dirty="0">
                          <a:latin typeface="Arial"/>
                          <a:cs typeface="Arial"/>
                        </a:rPr>
                        <a:t>equivalent </a:t>
                      </a:r>
                      <a:r>
                        <a:rPr sz="1400" spc="10" dirty="0">
                          <a:latin typeface="Arial"/>
                          <a:cs typeface="Arial"/>
                        </a:rPr>
                        <a:t>to </a:t>
                      </a:r>
                      <a:r>
                        <a:rPr sz="1400" spc="-110" dirty="0">
                          <a:latin typeface="Arial"/>
                          <a:cs typeface="Arial"/>
                        </a:rPr>
                        <a:t>c </a:t>
                      </a:r>
                      <a:r>
                        <a:rPr sz="1400" spc="-120" dirty="0">
                          <a:latin typeface="Arial"/>
                          <a:cs typeface="Arial"/>
                        </a:rPr>
                        <a:t>= </a:t>
                      </a:r>
                      <a:r>
                        <a:rPr sz="1400" spc="-110" dirty="0">
                          <a:latin typeface="Arial"/>
                          <a:cs typeface="Arial"/>
                        </a:rPr>
                        <a:t>c </a:t>
                      </a:r>
                      <a:r>
                        <a:rPr sz="1400" spc="-245" dirty="0">
                          <a:latin typeface="Arial"/>
                          <a:cs typeface="Arial"/>
                        </a:rPr>
                        <a:t>%  </a:t>
                      </a:r>
                      <a:r>
                        <a:rPr sz="1400" spc="-110" dirty="0">
                          <a:latin typeface="Arial"/>
                          <a:cs typeface="Arial"/>
                        </a:rPr>
                        <a:t>a</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35330">
                <a:tc>
                  <a:txBody>
                    <a:bodyPr/>
                    <a:lstStyle/>
                    <a:p>
                      <a:pPr marL="97155" marR="276860">
                        <a:lnSpc>
                          <a:spcPct val="100000"/>
                        </a:lnSpc>
                        <a:spcBef>
                          <a:spcPts val="290"/>
                        </a:spcBef>
                      </a:pPr>
                      <a:r>
                        <a:rPr sz="1400" spc="55" dirty="0">
                          <a:latin typeface="Arial"/>
                          <a:cs typeface="Arial"/>
                        </a:rPr>
                        <a:t>**=  </a:t>
                      </a:r>
                      <a:r>
                        <a:rPr sz="1400" spc="-5" dirty="0">
                          <a:latin typeface="Arial"/>
                          <a:cs typeface="Arial"/>
                        </a:rPr>
                        <a:t>Expon</a:t>
                      </a:r>
                      <a:r>
                        <a:rPr sz="1400" spc="-10" dirty="0">
                          <a:latin typeface="Arial"/>
                          <a:cs typeface="Arial"/>
                        </a:rPr>
                        <a:t>e</a:t>
                      </a:r>
                      <a:r>
                        <a:rPr sz="1400" spc="-20" dirty="0">
                          <a:latin typeface="Arial"/>
                          <a:cs typeface="Arial"/>
                        </a:rPr>
                        <a:t>n</a:t>
                      </a:r>
                      <a:r>
                        <a:rPr sz="1400" dirty="0">
                          <a:latin typeface="Arial"/>
                          <a:cs typeface="Arial"/>
                        </a:rPr>
                        <a:t>t  </a:t>
                      </a:r>
                      <a:r>
                        <a:rPr sz="1400" spc="-125" dirty="0">
                          <a:latin typeface="Arial"/>
                          <a:cs typeface="Arial"/>
                        </a:rPr>
                        <a:t>AND</a:t>
                      </a:r>
                      <a:endParaRPr sz="14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75565">
                        <a:lnSpc>
                          <a:spcPct val="100000"/>
                        </a:lnSpc>
                        <a:spcBef>
                          <a:spcPts val="1130"/>
                        </a:spcBef>
                      </a:pPr>
                      <a:r>
                        <a:rPr sz="1400" spc="-65" dirty="0">
                          <a:latin typeface="Arial"/>
                          <a:cs typeface="Arial"/>
                        </a:rPr>
                        <a:t>Performs </a:t>
                      </a:r>
                      <a:r>
                        <a:rPr sz="1400" spc="-45" dirty="0">
                          <a:latin typeface="Arial"/>
                          <a:cs typeface="Arial"/>
                        </a:rPr>
                        <a:t>exponential </a:t>
                      </a:r>
                      <a:r>
                        <a:rPr sz="1400" spc="-40" dirty="0">
                          <a:latin typeface="Arial"/>
                          <a:cs typeface="Arial"/>
                        </a:rPr>
                        <a:t>(power) </a:t>
                      </a:r>
                      <a:r>
                        <a:rPr sz="1400" spc="-45" dirty="0">
                          <a:latin typeface="Arial"/>
                          <a:cs typeface="Arial"/>
                        </a:rPr>
                        <a:t>calculation </a:t>
                      </a:r>
                      <a:r>
                        <a:rPr sz="1400" spc="-40" dirty="0">
                          <a:latin typeface="Arial"/>
                          <a:cs typeface="Arial"/>
                        </a:rPr>
                        <a:t>on </a:t>
                      </a:r>
                      <a:r>
                        <a:rPr sz="1400" spc="-50" dirty="0">
                          <a:latin typeface="Arial"/>
                          <a:cs typeface="Arial"/>
                        </a:rPr>
                        <a:t>operators </a:t>
                      </a:r>
                      <a:r>
                        <a:rPr sz="1400" spc="-70" dirty="0">
                          <a:latin typeface="Arial"/>
                          <a:cs typeface="Arial"/>
                        </a:rPr>
                        <a:t>and </a:t>
                      </a:r>
                      <a:r>
                        <a:rPr sz="1400" spc="-95" dirty="0">
                          <a:latin typeface="Arial"/>
                          <a:cs typeface="Arial"/>
                        </a:rPr>
                        <a:t>assign  </a:t>
                      </a:r>
                      <a:r>
                        <a:rPr sz="1400" spc="-65" dirty="0">
                          <a:latin typeface="Arial"/>
                          <a:cs typeface="Arial"/>
                        </a:rPr>
                        <a:t>value </a:t>
                      </a:r>
                      <a:r>
                        <a:rPr sz="1400" spc="10" dirty="0">
                          <a:latin typeface="Arial"/>
                          <a:cs typeface="Arial"/>
                        </a:rPr>
                        <a:t>to </a:t>
                      </a:r>
                      <a:r>
                        <a:rPr sz="1400" spc="-20" dirty="0">
                          <a:latin typeface="Arial"/>
                          <a:cs typeface="Arial"/>
                        </a:rPr>
                        <a:t>the </a:t>
                      </a:r>
                      <a:r>
                        <a:rPr sz="1400" spc="5" dirty="0">
                          <a:latin typeface="Arial"/>
                          <a:cs typeface="Arial"/>
                        </a:rPr>
                        <a:t>left</a:t>
                      </a:r>
                      <a:r>
                        <a:rPr sz="1400" spc="-215" dirty="0">
                          <a:latin typeface="Arial"/>
                          <a:cs typeface="Arial"/>
                        </a:rPr>
                        <a:t> </a:t>
                      </a:r>
                      <a:r>
                        <a:rPr sz="1400" spc="-55" dirty="0">
                          <a:latin typeface="Arial"/>
                          <a:cs typeface="Arial"/>
                        </a:rPr>
                        <a:t>operand</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1130"/>
                        </a:spcBef>
                      </a:pPr>
                      <a:r>
                        <a:rPr sz="1400" spc="-110" dirty="0">
                          <a:latin typeface="Arial"/>
                          <a:cs typeface="Arial"/>
                        </a:rPr>
                        <a:t>c </a:t>
                      </a:r>
                      <a:r>
                        <a:rPr sz="1400" spc="55" dirty="0">
                          <a:latin typeface="Arial"/>
                          <a:cs typeface="Arial"/>
                        </a:rPr>
                        <a:t>**= </a:t>
                      </a:r>
                      <a:r>
                        <a:rPr sz="1400" spc="-110" dirty="0">
                          <a:latin typeface="Arial"/>
                          <a:cs typeface="Arial"/>
                        </a:rPr>
                        <a:t>a </a:t>
                      </a:r>
                      <a:r>
                        <a:rPr sz="1400" spc="-70" dirty="0">
                          <a:latin typeface="Arial"/>
                          <a:cs typeface="Arial"/>
                        </a:rPr>
                        <a:t>is </a:t>
                      </a:r>
                      <a:r>
                        <a:rPr sz="1400" spc="-45" dirty="0">
                          <a:latin typeface="Arial"/>
                          <a:cs typeface="Arial"/>
                        </a:rPr>
                        <a:t>equivalent </a:t>
                      </a:r>
                      <a:r>
                        <a:rPr sz="1400" spc="10" dirty="0">
                          <a:latin typeface="Arial"/>
                          <a:cs typeface="Arial"/>
                        </a:rPr>
                        <a:t>to </a:t>
                      </a:r>
                      <a:r>
                        <a:rPr sz="1400" spc="-110" dirty="0">
                          <a:latin typeface="Arial"/>
                          <a:cs typeface="Arial"/>
                        </a:rPr>
                        <a:t>c </a:t>
                      </a:r>
                      <a:r>
                        <a:rPr sz="1400" spc="-120" dirty="0">
                          <a:latin typeface="Arial"/>
                          <a:cs typeface="Arial"/>
                        </a:rPr>
                        <a:t>=</a:t>
                      </a:r>
                      <a:r>
                        <a:rPr sz="1400" spc="-235" dirty="0">
                          <a:latin typeface="Arial"/>
                          <a:cs typeface="Arial"/>
                        </a:rPr>
                        <a:t> </a:t>
                      </a:r>
                      <a:r>
                        <a:rPr sz="1400" spc="-110" dirty="0">
                          <a:latin typeface="Arial"/>
                          <a:cs typeface="Arial"/>
                        </a:rPr>
                        <a:t>c</a:t>
                      </a:r>
                      <a:endParaRPr sz="1400">
                        <a:latin typeface="Arial"/>
                        <a:cs typeface="Arial"/>
                      </a:endParaRPr>
                    </a:p>
                    <a:p>
                      <a:pPr marL="98425">
                        <a:lnSpc>
                          <a:spcPct val="100000"/>
                        </a:lnSpc>
                      </a:pPr>
                      <a:r>
                        <a:rPr sz="1400" spc="150" dirty="0">
                          <a:latin typeface="Arial"/>
                          <a:cs typeface="Arial"/>
                        </a:rPr>
                        <a:t>**</a:t>
                      </a:r>
                      <a:r>
                        <a:rPr sz="1400" spc="-80" dirty="0">
                          <a:latin typeface="Arial"/>
                          <a:cs typeface="Arial"/>
                        </a:rPr>
                        <a:t> </a:t>
                      </a:r>
                      <a:r>
                        <a:rPr sz="1400" spc="-110" dirty="0">
                          <a:latin typeface="Arial"/>
                          <a:cs typeface="Arial"/>
                        </a:rPr>
                        <a:t>a</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18159">
                <a:tc>
                  <a:txBody>
                    <a:bodyPr/>
                    <a:lstStyle/>
                    <a:p>
                      <a:pPr marL="97155" marR="321945">
                        <a:lnSpc>
                          <a:spcPct val="100000"/>
                        </a:lnSpc>
                        <a:spcBef>
                          <a:spcPts val="275"/>
                        </a:spcBef>
                      </a:pPr>
                      <a:r>
                        <a:rPr sz="1400" spc="55" dirty="0">
                          <a:latin typeface="Arial"/>
                          <a:cs typeface="Arial"/>
                        </a:rPr>
                        <a:t>//=</a:t>
                      </a:r>
                      <a:r>
                        <a:rPr sz="1400" spc="-150" dirty="0">
                          <a:latin typeface="Arial"/>
                          <a:cs typeface="Arial"/>
                        </a:rPr>
                        <a:t> </a:t>
                      </a:r>
                      <a:r>
                        <a:rPr sz="1400" spc="-55" dirty="0">
                          <a:latin typeface="Arial"/>
                          <a:cs typeface="Arial"/>
                        </a:rPr>
                        <a:t>Floor  Division</a:t>
                      </a:r>
                      <a:endParaRPr sz="1400">
                        <a:latin typeface="Arial"/>
                        <a:cs typeface="Arial"/>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78105">
                        <a:lnSpc>
                          <a:spcPct val="100000"/>
                        </a:lnSpc>
                        <a:spcBef>
                          <a:spcPts val="275"/>
                        </a:spcBef>
                      </a:pPr>
                      <a:r>
                        <a:rPr sz="1400" spc="15" dirty="0">
                          <a:latin typeface="Arial"/>
                          <a:cs typeface="Arial"/>
                        </a:rPr>
                        <a:t>It </a:t>
                      </a:r>
                      <a:r>
                        <a:rPr sz="1400" spc="-45" dirty="0">
                          <a:latin typeface="Arial"/>
                          <a:cs typeface="Arial"/>
                        </a:rPr>
                        <a:t>performs </a:t>
                      </a:r>
                      <a:r>
                        <a:rPr sz="1400" spc="-5" dirty="0">
                          <a:latin typeface="Arial"/>
                          <a:cs typeface="Arial"/>
                        </a:rPr>
                        <a:t>floor </a:t>
                      </a:r>
                      <a:r>
                        <a:rPr sz="1400" spc="-45" dirty="0">
                          <a:latin typeface="Arial"/>
                          <a:cs typeface="Arial"/>
                        </a:rPr>
                        <a:t>division </a:t>
                      </a:r>
                      <a:r>
                        <a:rPr sz="1400" spc="-40" dirty="0">
                          <a:latin typeface="Arial"/>
                          <a:cs typeface="Arial"/>
                        </a:rPr>
                        <a:t>on </a:t>
                      </a:r>
                      <a:r>
                        <a:rPr sz="1400" spc="-50" dirty="0">
                          <a:latin typeface="Arial"/>
                          <a:cs typeface="Arial"/>
                        </a:rPr>
                        <a:t>operators </a:t>
                      </a:r>
                      <a:r>
                        <a:rPr sz="1400" spc="-75" dirty="0">
                          <a:latin typeface="Arial"/>
                          <a:cs typeface="Arial"/>
                        </a:rPr>
                        <a:t>and </a:t>
                      </a:r>
                      <a:r>
                        <a:rPr sz="1400" spc="-95" dirty="0">
                          <a:latin typeface="Arial"/>
                          <a:cs typeface="Arial"/>
                        </a:rPr>
                        <a:t>assign </a:t>
                      </a:r>
                      <a:r>
                        <a:rPr sz="1400" spc="-65" dirty="0">
                          <a:latin typeface="Arial"/>
                          <a:cs typeface="Arial"/>
                        </a:rPr>
                        <a:t>value </a:t>
                      </a:r>
                      <a:r>
                        <a:rPr sz="1400" spc="10" dirty="0">
                          <a:latin typeface="Arial"/>
                          <a:cs typeface="Arial"/>
                        </a:rPr>
                        <a:t>to </a:t>
                      </a:r>
                      <a:r>
                        <a:rPr sz="1400" spc="-15" dirty="0">
                          <a:latin typeface="Arial"/>
                          <a:cs typeface="Arial"/>
                        </a:rPr>
                        <a:t>the </a:t>
                      </a:r>
                      <a:r>
                        <a:rPr sz="1400" spc="5" dirty="0">
                          <a:latin typeface="Arial"/>
                          <a:cs typeface="Arial"/>
                        </a:rPr>
                        <a:t>left  </a:t>
                      </a:r>
                      <a:r>
                        <a:rPr sz="1400" spc="-55" dirty="0">
                          <a:latin typeface="Arial"/>
                          <a:cs typeface="Arial"/>
                        </a:rPr>
                        <a:t>operand</a:t>
                      </a:r>
                      <a:endParaRPr sz="1400">
                        <a:latin typeface="Arial"/>
                        <a:cs typeface="Arial"/>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89535">
                        <a:lnSpc>
                          <a:spcPct val="100000"/>
                        </a:lnSpc>
                        <a:spcBef>
                          <a:spcPts val="275"/>
                        </a:spcBef>
                      </a:pPr>
                      <a:r>
                        <a:rPr sz="1400" spc="-110" dirty="0">
                          <a:latin typeface="Arial"/>
                          <a:cs typeface="Arial"/>
                        </a:rPr>
                        <a:t>c </a:t>
                      </a:r>
                      <a:r>
                        <a:rPr sz="1400" spc="55" dirty="0">
                          <a:latin typeface="Arial"/>
                          <a:cs typeface="Arial"/>
                        </a:rPr>
                        <a:t>//= </a:t>
                      </a:r>
                      <a:r>
                        <a:rPr sz="1400" spc="-110" dirty="0">
                          <a:latin typeface="Arial"/>
                          <a:cs typeface="Arial"/>
                        </a:rPr>
                        <a:t>a </a:t>
                      </a:r>
                      <a:r>
                        <a:rPr sz="1400" spc="-70" dirty="0">
                          <a:latin typeface="Arial"/>
                          <a:cs typeface="Arial"/>
                        </a:rPr>
                        <a:t>is </a:t>
                      </a:r>
                      <a:r>
                        <a:rPr sz="1400" spc="-45" dirty="0">
                          <a:latin typeface="Arial"/>
                          <a:cs typeface="Arial"/>
                        </a:rPr>
                        <a:t>equivalent </a:t>
                      </a:r>
                      <a:r>
                        <a:rPr sz="1400" spc="10" dirty="0">
                          <a:latin typeface="Arial"/>
                          <a:cs typeface="Arial"/>
                        </a:rPr>
                        <a:t>to </a:t>
                      </a:r>
                      <a:r>
                        <a:rPr sz="1400" spc="-110" dirty="0">
                          <a:latin typeface="Arial"/>
                          <a:cs typeface="Arial"/>
                        </a:rPr>
                        <a:t>c </a:t>
                      </a:r>
                      <a:r>
                        <a:rPr sz="1400" spc="-120" dirty="0">
                          <a:latin typeface="Arial"/>
                          <a:cs typeface="Arial"/>
                        </a:rPr>
                        <a:t>= </a:t>
                      </a:r>
                      <a:r>
                        <a:rPr sz="1400" spc="-110" dirty="0">
                          <a:latin typeface="Arial"/>
                          <a:cs typeface="Arial"/>
                        </a:rPr>
                        <a:t>c</a:t>
                      </a:r>
                      <a:r>
                        <a:rPr sz="1400" spc="-220" dirty="0">
                          <a:latin typeface="Arial"/>
                          <a:cs typeface="Arial"/>
                        </a:rPr>
                        <a:t> </a:t>
                      </a:r>
                      <a:r>
                        <a:rPr sz="1400" spc="145" dirty="0">
                          <a:latin typeface="Arial"/>
                          <a:cs typeface="Arial"/>
                        </a:rPr>
                        <a:t>//  </a:t>
                      </a:r>
                      <a:r>
                        <a:rPr sz="1400" spc="-110" dirty="0">
                          <a:latin typeface="Arial"/>
                          <a:cs typeface="Arial"/>
                        </a:rPr>
                        <a:t>a</a:t>
                      </a:r>
                      <a:endParaRPr sz="1400">
                        <a:latin typeface="Arial"/>
                        <a:cs typeface="Arial"/>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139191"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dirty="0">
              <a:latin typeface="Arial"/>
              <a:cs typeface="Arial"/>
            </a:endParaRPr>
          </a:p>
        </p:txBody>
      </p:sp>
      <p:sp>
        <p:nvSpPr>
          <p:cNvPr id="3" name="object 3"/>
          <p:cNvSpPr txBox="1">
            <a:spLocks noGrp="1"/>
          </p:cNvSpPr>
          <p:nvPr>
            <p:ph type="title"/>
          </p:nvPr>
        </p:nvSpPr>
        <p:spPr>
          <a:xfrm>
            <a:off x="151587" y="402025"/>
            <a:ext cx="3616960" cy="382156"/>
          </a:xfrm>
          <a:prstGeom prst="rect">
            <a:avLst/>
          </a:prstGeom>
        </p:spPr>
        <p:txBody>
          <a:bodyPr vert="horz" wrap="square" lIns="0" tIns="12700" rIns="0" bIns="0" rtlCol="0">
            <a:spAutoFit/>
          </a:bodyPr>
          <a:lstStyle/>
          <a:p>
            <a:pPr marL="12700">
              <a:lnSpc>
                <a:spcPct val="100000"/>
              </a:lnSpc>
              <a:spcBef>
                <a:spcPts val="100"/>
              </a:spcBef>
            </a:pPr>
            <a:r>
              <a:rPr sz="2400" b="1" spc="-160">
                <a:solidFill>
                  <a:srgbClr val="000000"/>
                </a:solidFill>
                <a:latin typeface="Georgia"/>
                <a:cs typeface="Georgia"/>
              </a:rPr>
              <a:t>Python </a:t>
            </a:r>
            <a:r>
              <a:rPr sz="2400" b="1" spc="-135" smtClean="0">
                <a:solidFill>
                  <a:srgbClr val="000000"/>
                </a:solidFill>
                <a:latin typeface="Georgia"/>
                <a:cs typeface="Georgia"/>
              </a:rPr>
              <a:t>Bitwise</a:t>
            </a:r>
            <a:r>
              <a:rPr lang="en-US" sz="2400" b="1" spc="-50">
                <a:solidFill>
                  <a:srgbClr val="000000"/>
                </a:solidFill>
                <a:latin typeface="Georgia"/>
                <a:cs typeface="Georgia"/>
              </a:rPr>
              <a:t> </a:t>
            </a:r>
            <a:r>
              <a:rPr sz="2400" b="1" spc="-165" smtClean="0">
                <a:solidFill>
                  <a:srgbClr val="000000"/>
                </a:solidFill>
                <a:latin typeface="Georgia"/>
                <a:cs typeface="Georgia"/>
              </a:rPr>
              <a:t>Operators</a:t>
            </a:r>
            <a:endParaRPr sz="2400" dirty="0">
              <a:latin typeface="Georgia"/>
              <a:cs typeface="Georgia"/>
            </a:endParaRPr>
          </a:p>
        </p:txBody>
      </p:sp>
      <p:sp>
        <p:nvSpPr>
          <p:cNvPr id="5" name="Date Placeholder 4"/>
          <p:cNvSpPr>
            <a:spLocks noGrp="1"/>
          </p:cNvSpPr>
          <p:nvPr>
            <p:ph type="dt" sz="half" idx="10"/>
          </p:nvPr>
        </p:nvSpPr>
        <p:spPr/>
        <p:txBody>
          <a:bodyPr/>
          <a:lstStyle/>
          <a:p>
            <a:fld id="{EF792D22-A6A0-4034-BB66-6DA35FF67C04}" type="datetime1">
              <a:rPr lang="en-US" smtClean="0"/>
              <a:pPr/>
              <a:t>6/28/2022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4" name="object 4"/>
          <p:cNvGraphicFramePr>
            <a:graphicFrameLocks noGrp="1"/>
          </p:cNvGraphicFramePr>
          <p:nvPr>
            <p:extLst>
              <p:ext uri="{D42A27DB-BD31-4B8C-83A1-F6EECF244321}">
                <p14:modId xmlns:p14="http://schemas.microsoft.com/office/powerpoint/2010/main" val="3080916427"/>
              </p:ext>
            </p:extLst>
          </p:nvPr>
        </p:nvGraphicFramePr>
        <p:xfrm>
          <a:off x="222250" y="1136650"/>
          <a:ext cx="8686800" cy="5187951"/>
        </p:xfrm>
        <a:graphic>
          <a:graphicData uri="http://schemas.openxmlformats.org/drawingml/2006/table">
            <a:tbl>
              <a:tblPr firstRow="1" bandRow="1">
                <a:tableStyleId>{2D5ABB26-0587-4C30-8999-92F81FD0307C}</a:tableStyleId>
              </a:tblPr>
              <a:tblGrid>
                <a:gridCol w="1295400"/>
                <a:gridCol w="4876800"/>
                <a:gridCol w="2514600"/>
              </a:tblGrid>
              <a:tr h="455083">
                <a:tc>
                  <a:txBody>
                    <a:bodyPr/>
                    <a:lstStyle/>
                    <a:p>
                      <a:pPr marL="17145">
                        <a:lnSpc>
                          <a:spcPct val="100000"/>
                        </a:lnSpc>
                        <a:spcBef>
                          <a:spcPts val="500"/>
                        </a:spcBef>
                      </a:pPr>
                      <a:r>
                        <a:rPr sz="1600" b="1" spc="-114" dirty="0">
                          <a:latin typeface="Georgia"/>
                          <a:cs typeface="Georgia"/>
                        </a:rPr>
                        <a:t>Operator</a:t>
                      </a:r>
                      <a:endParaRPr sz="1600" dirty="0">
                        <a:latin typeface="Georgia"/>
                        <a:cs typeface="Georgia"/>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nSpc>
                          <a:spcPct val="100000"/>
                        </a:lnSpc>
                        <a:spcBef>
                          <a:spcPts val="500"/>
                        </a:spcBef>
                      </a:pPr>
                      <a:r>
                        <a:rPr sz="1600" b="1" spc="-105" dirty="0">
                          <a:latin typeface="Georgia"/>
                          <a:cs typeface="Georgia"/>
                        </a:rPr>
                        <a:t>Description</a:t>
                      </a:r>
                      <a:endParaRPr sz="1600">
                        <a:latin typeface="Georgia"/>
                        <a:cs typeface="Georgia"/>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415">
                        <a:lnSpc>
                          <a:spcPct val="100000"/>
                        </a:lnSpc>
                        <a:spcBef>
                          <a:spcPts val="500"/>
                        </a:spcBef>
                      </a:pPr>
                      <a:r>
                        <a:rPr sz="1600" b="1" spc="-135" dirty="0">
                          <a:latin typeface="Georgia"/>
                          <a:cs typeface="Georgia"/>
                        </a:rPr>
                        <a:t>Example </a:t>
                      </a:r>
                      <a:r>
                        <a:rPr sz="1600" b="1" spc="-100" dirty="0">
                          <a:latin typeface="Georgia"/>
                          <a:cs typeface="Georgia"/>
                        </a:rPr>
                        <a:t>a </a:t>
                      </a:r>
                      <a:r>
                        <a:rPr sz="1600" b="1" spc="-155" dirty="0">
                          <a:latin typeface="Georgia"/>
                          <a:cs typeface="Georgia"/>
                        </a:rPr>
                        <a:t>=60 </a:t>
                      </a:r>
                      <a:r>
                        <a:rPr sz="1600" b="1" spc="-125" dirty="0">
                          <a:latin typeface="Georgia"/>
                          <a:cs typeface="Georgia"/>
                        </a:rPr>
                        <a:t>and </a:t>
                      </a:r>
                      <a:r>
                        <a:rPr sz="1600" b="1" spc="-90" dirty="0">
                          <a:latin typeface="Georgia"/>
                          <a:cs typeface="Georgia"/>
                        </a:rPr>
                        <a:t>b </a:t>
                      </a:r>
                      <a:r>
                        <a:rPr sz="1600" b="1" spc="-180" dirty="0">
                          <a:latin typeface="Georgia"/>
                          <a:cs typeface="Georgia"/>
                        </a:rPr>
                        <a:t>=</a:t>
                      </a:r>
                      <a:r>
                        <a:rPr sz="1600" b="1" spc="-185" dirty="0">
                          <a:latin typeface="Georgia"/>
                          <a:cs typeface="Georgia"/>
                        </a:rPr>
                        <a:t> </a:t>
                      </a:r>
                      <a:r>
                        <a:rPr sz="1600" b="1" spc="45" dirty="0">
                          <a:latin typeface="Georgia"/>
                          <a:cs typeface="Georgia"/>
                        </a:rPr>
                        <a:t>13</a:t>
                      </a:r>
                      <a:endParaRPr sz="1600">
                        <a:latin typeface="Georgia"/>
                        <a:cs typeface="Georgia"/>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62786">
                <a:tc>
                  <a:txBody>
                    <a:bodyPr/>
                    <a:lstStyle/>
                    <a:p>
                      <a:pPr marR="130175" algn="r">
                        <a:lnSpc>
                          <a:spcPct val="100000"/>
                        </a:lnSpc>
                        <a:spcBef>
                          <a:spcPts val="969"/>
                        </a:spcBef>
                      </a:pPr>
                      <a:r>
                        <a:rPr sz="1400" spc="-30" dirty="0">
                          <a:latin typeface="Georgia"/>
                          <a:cs typeface="Georgia"/>
                        </a:rPr>
                        <a:t>&amp; </a:t>
                      </a:r>
                      <a:r>
                        <a:rPr sz="1400" spc="-25" dirty="0">
                          <a:latin typeface="Georgia"/>
                          <a:cs typeface="Georgia"/>
                        </a:rPr>
                        <a:t>Binary</a:t>
                      </a:r>
                      <a:r>
                        <a:rPr sz="1400" spc="-114" dirty="0">
                          <a:latin typeface="Georgia"/>
                          <a:cs typeface="Georgia"/>
                        </a:rPr>
                        <a:t> </a:t>
                      </a:r>
                      <a:r>
                        <a:rPr sz="1400" spc="-105" dirty="0">
                          <a:latin typeface="Georgia"/>
                          <a:cs typeface="Georgia"/>
                        </a:rPr>
                        <a:t>AND</a:t>
                      </a:r>
                      <a:endParaRPr sz="1400">
                        <a:latin typeface="Georgia"/>
                        <a:cs typeface="Georgia"/>
                      </a:endParaRPr>
                    </a:p>
                  </a:txBody>
                  <a:tcPr marL="0" marR="0" marT="1231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970" algn="r">
                        <a:lnSpc>
                          <a:spcPct val="100000"/>
                        </a:lnSpc>
                        <a:spcBef>
                          <a:spcPts val="969"/>
                        </a:spcBef>
                      </a:pPr>
                      <a:r>
                        <a:rPr sz="1400" spc="-30" dirty="0">
                          <a:latin typeface="Georgia"/>
                          <a:cs typeface="Georgia"/>
                        </a:rPr>
                        <a:t>Operator </a:t>
                      </a:r>
                      <a:r>
                        <a:rPr sz="1400" spc="-10" dirty="0">
                          <a:latin typeface="Georgia"/>
                          <a:cs typeface="Georgia"/>
                        </a:rPr>
                        <a:t>copies</a:t>
                      </a:r>
                      <a:r>
                        <a:rPr sz="1400" spc="-250" dirty="0">
                          <a:latin typeface="Georgia"/>
                          <a:cs typeface="Georgia"/>
                        </a:rPr>
                        <a:t> </a:t>
                      </a:r>
                      <a:r>
                        <a:rPr sz="1400" spc="-20" dirty="0">
                          <a:latin typeface="Georgia"/>
                          <a:cs typeface="Georgia"/>
                        </a:rPr>
                        <a:t>a </a:t>
                      </a:r>
                      <a:r>
                        <a:rPr sz="1400" spc="-15" dirty="0">
                          <a:latin typeface="Georgia"/>
                          <a:cs typeface="Georgia"/>
                        </a:rPr>
                        <a:t>bit to the result </a:t>
                      </a:r>
                      <a:r>
                        <a:rPr sz="1400" spc="-30" dirty="0">
                          <a:latin typeface="Georgia"/>
                          <a:cs typeface="Georgia"/>
                        </a:rPr>
                        <a:t>if </a:t>
                      </a:r>
                      <a:r>
                        <a:rPr sz="1400" spc="-15" dirty="0">
                          <a:latin typeface="Georgia"/>
                          <a:cs typeface="Georgia"/>
                        </a:rPr>
                        <a:t>it exists </a:t>
                      </a:r>
                      <a:r>
                        <a:rPr sz="1400" spc="-35" dirty="0">
                          <a:latin typeface="Georgia"/>
                          <a:cs typeface="Georgia"/>
                        </a:rPr>
                        <a:t>in </a:t>
                      </a:r>
                      <a:r>
                        <a:rPr sz="1400" spc="-25" dirty="0">
                          <a:latin typeface="Georgia"/>
                          <a:cs typeface="Georgia"/>
                        </a:rPr>
                        <a:t>both </a:t>
                      </a:r>
                      <a:r>
                        <a:rPr sz="1400" spc="-20" dirty="0">
                          <a:latin typeface="Georgia"/>
                          <a:cs typeface="Georgia"/>
                        </a:rPr>
                        <a:t>operands</a:t>
                      </a:r>
                      <a:endParaRPr sz="1400">
                        <a:latin typeface="Georgia"/>
                        <a:cs typeface="Georgia"/>
                      </a:endParaRPr>
                    </a:p>
                  </a:txBody>
                  <a:tcPr marL="0" marR="0" marT="1231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ct val="100000"/>
                        </a:lnSpc>
                        <a:spcBef>
                          <a:spcPts val="969"/>
                        </a:spcBef>
                      </a:pPr>
                      <a:r>
                        <a:rPr sz="1400" spc="-5" dirty="0">
                          <a:latin typeface="Georgia"/>
                          <a:cs typeface="Georgia"/>
                        </a:rPr>
                        <a:t>(a </a:t>
                      </a:r>
                      <a:r>
                        <a:rPr sz="1400" spc="-30" dirty="0">
                          <a:latin typeface="Georgia"/>
                          <a:cs typeface="Georgia"/>
                        </a:rPr>
                        <a:t>&amp; </a:t>
                      </a:r>
                      <a:r>
                        <a:rPr sz="1400" spc="-5" dirty="0">
                          <a:latin typeface="Georgia"/>
                          <a:cs typeface="Georgia"/>
                        </a:rPr>
                        <a:t>b) </a:t>
                      </a:r>
                      <a:r>
                        <a:rPr sz="1400" spc="-25" dirty="0">
                          <a:latin typeface="Georgia"/>
                          <a:cs typeface="Georgia"/>
                        </a:rPr>
                        <a:t>(means </a:t>
                      </a:r>
                      <a:r>
                        <a:rPr sz="1400" spc="-85" dirty="0">
                          <a:latin typeface="Georgia"/>
                          <a:cs typeface="Georgia"/>
                        </a:rPr>
                        <a:t>0000</a:t>
                      </a:r>
                      <a:r>
                        <a:rPr sz="1400" spc="-105" dirty="0">
                          <a:latin typeface="Georgia"/>
                          <a:cs typeface="Georgia"/>
                        </a:rPr>
                        <a:t> </a:t>
                      </a:r>
                      <a:r>
                        <a:rPr sz="1400" spc="35" dirty="0">
                          <a:latin typeface="Georgia"/>
                          <a:cs typeface="Georgia"/>
                        </a:rPr>
                        <a:t>1100)</a:t>
                      </a:r>
                      <a:endParaRPr sz="1400">
                        <a:latin typeface="Georgia"/>
                        <a:cs typeface="Georgia"/>
                      </a:endParaRPr>
                    </a:p>
                  </a:txBody>
                  <a:tcPr marL="0" marR="0" marT="1231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27257">
                <a:tc>
                  <a:txBody>
                    <a:bodyPr/>
                    <a:lstStyle/>
                    <a:p>
                      <a:pPr marL="97155">
                        <a:lnSpc>
                          <a:spcPct val="100000"/>
                        </a:lnSpc>
                        <a:spcBef>
                          <a:spcPts val="1185"/>
                        </a:spcBef>
                      </a:pPr>
                      <a:r>
                        <a:rPr sz="1400" spc="-85" dirty="0">
                          <a:latin typeface="Georgia"/>
                          <a:cs typeface="Georgia"/>
                        </a:rPr>
                        <a:t>| </a:t>
                      </a:r>
                      <a:r>
                        <a:rPr sz="1400" spc="-25" dirty="0">
                          <a:latin typeface="Georgia"/>
                          <a:cs typeface="Georgia"/>
                        </a:rPr>
                        <a:t>Binary</a:t>
                      </a:r>
                      <a:r>
                        <a:rPr sz="1400" spc="-10" dirty="0">
                          <a:latin typeface="Georgia"/>
                          <a:cs typeface="Georgia"/>
                        </a:rPr>
                        <a:t> </a:t>
                      </a:r>
                      <a:r>
                        <a:rPr sz="1400" spc="-120" dirty="0">
                          <a:latin typeface="Georgia"/>
                          <a:cs typeface="Georgia"/>
                        </a:rPr>
                        <a:t>OR</a:t>
                      </a:r>
                      <a:endParaRPr sz="1400">
                        <a:latin typeface="Georgia"/>
                        <a:cs typeface="Georgia"/>
                      </a:endParaRPr>
                    </a:p>
                  </a:txBody>
                  <a:tcPr marL="0" marR="0" marT="1504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1185"/>
                        </a:spcBef>
                      </a:pPr>
                      <a:r>
                        <a:rPr sz="1400" spc="-55" dirty="0">
                          <a:latin typeface="Georgia"/>
                          <a:cs typeface="Georgia"/>
                        </a:rPr>
                        <a:t>It </a:t>
                      </a:r>
                      <a:r>
                        <a:rPr sz="1400" spc="-10" dirty="0">
                          <a:latin typeface="Georgia"/>
                          <a:cs typeface="Georgia"/>
                        </a:rPr>
                        <a:t>copies </a:t>
                      </a:r>
                      <a:r>
                        <a:rPr sz="1400" spc="-20" dirty="0">
                          <a:latin typeface="Georgia"/>
                          <a:cs typeface="Georgia"/>
                        </a:rPr>
                        <a:t>a </a:t>
                      </a:r>
                      <a:r>
                        <a:rPr sz="1400" spc="-15" dirty="0">
                          <a:latin typeface="Georgia"/>
                          <a:cs typeface="Georgia"/>
                        </a:rPr>
                        <a:t>bit </a:t>
                      </a:r>
                      <a:r>
                        <a:rPr sz="1400" spc="-30" dirty="0">
                          <a:latin typeface="Georgia"/>
                          <a:cs typeface="Georgia"/>
                        </a:rPr>
                        <a:t>if </a:t>
                      </a:r>
                      <a:r>
                        <a:rPr sz="1400" spc="-15" dirty="0">
                          <a:latin typeface="Georgia"/>
                          <a:cs typeface="Georgia"/>
                        </a:rPr>
                        <a:t>it exists </a:t>
                      </a:r>
                      <a:r>
                        <a:rPr sz="1400" spc="-35" dirty="0">
                          <a:latin typeface="Georgia"/>
                          <a:cs typeface="Georgia"/>
                        </a:rPr>
                        <a:t>in </a:t>
                      </a:r>
                      <a:r>
                        <a:rPr sz="1400" spc="-10" dirty="0">
                          <a:latin typeface="Georgia"/>
                          <a:cs typeface="Georgia"/>
                        </a:rPr>
                        <a:t>either</a:t>
                      </a:r>
                      <a:r>
                        <a:rPr sz="1400" spc="-180" dirty="0">
                          <a:latin typeface="Georgia"/>
                          <a:cs typeface="Georgia"/>
                        </a:rPr>
                        <a:t> </a:t>
                      </a:r>
                      <a:r>
                        <a:rPr sz="1400" spc="-30" dirty="0">
                          <a:latin typeface="Georgia"/>
                          <a:cs typeface="Georgia"/>
                        </a:rPr>
                        <a:t>operand.</a:t>
                      </a:r>
                      <a:endParaRPr sz="1400">
                        <a:latin typeface="Georgia"/>
                        <a:cs typeface="Georgia"/>
                      </a:endParaRPr>
                    </a:p>
                  </a:txBody>
                  <a:tcPr marL="0" marR="0" marT="1504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9060" marR="535940">
                        <a:lnSpc>
                          <a:spcPct val="100000"/>
                        </a:lnSpc>
                        <a:spcBef>
                          <a:spcPts val="350"/>
                        </a:spcBef>
                      </a:pPr>
                      <a:r>
                        <a:rPr sz="1400" spc="-5" dirty="0">
                          <a:latin typeface="Georgia"/>
                          <a:cs typeface="Georgia"/>
                        </a:rPr>
                        <a:t>(a </a:t>
                      </a:r>
                      <a:r>
                        <a:rPr sz="1400" spc="-85" dirty="0">
                          <a:latin typeface="Georgia"/>
                          <a:cs typeface="Georgia"/>
                        </a:rPr>
                        <a:t>| </a:t>
                      </a:r>
                      <a:r>
                        <a:rPr sz="1400" spc="-5" dirty="0">
                          <a:latin typeface="Georgia"/>
                          <a:cs typeface="Georgia"/>
                        </a:rPr>
                        <a:t>b) </a:t>
                      </a:r>
                      <a:r>
                        <a:rPr sz="1400" spc="-125" dirty="0">
                          <a:latin typeface="Georgia"/>
                          <a:cs typeface="Georgia"/>
                        </a:rPr>
                        <a:t>= </a:t>
                      </a:r>
                      <a:r>
                        <a:rPr sz="1400" spc="80" dirty="0">
                          <a:latin typeface="Georgia"/>
                          <a:cs typeface="Georgia"/>
                        </a:rPr>
                        <a:t>61 </a:t>
                      </a:r>
                      <a:r>
                        <a:rPr sz="1400" spc="-25" dirty="0">
                          <a:latin typeface="Georgia"/>
                          <a:cs typeface="Georgia"/>
                        </a:rPr>
                        <a:t>(means</a:t>
                      </a:r>
                      <a:r>
                        <a:rPr sz="1400" spc="-85" dirty="0">
                          <a:latin typeface="Georgia"/>
                          <a:cs typeface="Georgia"/>
                        </a:rPr>
                        <a:t> </a:t>
                      </a:r>
                      <a:r>
                        <a:rPr sz="1400" spc="45" dirty="0">
                          <a:latin typeface="Georgia"/>
                          <a:cs typeface="Georgia"/>
                        </a:rPr>
                        <a:t>0011  </a:t>
                      </a:r>
                      <a:r>
                        <a:rPr sz="1400" spc="90" dirty="0">
                          <a:latin typeface="Georgia"/>
                          <a:cs typeface="Georgia"/>
                        </a:rPr>
                        <a:t>1101)</a:t>
                      </a:r>
                      <a:endParaRPr sz="1400">
                        <a:latin typeface="Georgia"/>
                        <a:cs typeface="Georg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99430">
                <a:tc>
                  <a:txBody>
                    <a:bodyPr/>
                    <a:lstStyle/>
                    <a:p>
                      <a:pPr>
                        <a:lnSpc>
                          <a:spcPct val="100000"/>
                        </a:lnSpc>
                        <a:spcBef>
                          <a:spcPts val="30"/>
                        </a:spcBef>
                      </a:pPr>
                      <a:endParaRPr sz="1500">
                        <a:latin typeface="Times New Roman"/>
                        <a:cs typeface="Times New Roman"/>
                      </a:endParaRPr>
                    </a:p>
                    <a:p>
                      <a:pPr marL="97155">
                        <a:lnSpc>
                          <a:spcPct val="100000"/>
                        </a:lnSpc>
                      </a:pPr>
                      <a:r>
                        <a:rPr sz="1400" spc="-125" dirty="0">
                          <a:latin typeface="Georgia"/>
                          <a:cs typeface="Georgia"/>
                        </a:rPr>
                        <a:t>^ </a:t>
                      </a:r>
                      <a:r>
                        <a:rPr sz="1400" spc="-25" dirty="0">
                          <a:latin typeface="Georgia"/>
                          <a:cs typeface="Georgia"/>
                        </a:rPr>
                        <a:t>Binary</a:t>
                      </a:r>
                      <a:r>
                        <a:rPr sz="1400" spc="-185" dirty="0">
                          <a:latin typeface="Georgia"/>
                          <a:cs typeface="Georgia"/>
                        </a:rPr>
                        <a:t> </a:t>
                      </a:r>
                      <a:r>
                        <a:rPr sz="1400" spc="-160" dirty="0">
                          <a:latin typeface="Georgia"/>
                          <a:cs typeface="Georgia"/>
                        </a:rPr>
                        <a:t>XOR</a:t>
                      </a:r>
                      <a:endParaRPr sz="1400">
                        <a:latin typeface="Georgia"/>
                        <a:cs typeface="Georgi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500">
                        <a:latin typeface="Times New Roman"/>
                        <a:cs typeface="Times New Roman"/>
                      </a:endParaRPr>
                    </a:p>
                    <a:p>
                      <a:pPr marL="97790">
                        <a:lnSpc>
                          <a:spcPct val="100000"/>
                        </a:lnSpc>
                      </a:pPr>
                      <a:r>
                        <a:rPr sz="1400" spc="-55" dirty="0">
                          <a:latin typeface="Georgia"/>
                          <a:cs typeface="Georgia"/>
                        </a:rPr>
                        <a:t>It </a:t>
                      </a:r>
                      <a:r>
                        <a:rPr sz="1400" spc="-10" dirty="0">
                          <a:latin typeface="Georgia"/>
                          <a:cs typeface="Georgia"/>
                        </a:rPr>
                        <a:t>copies </a:t>
                      </a:r>
                      <a:r>
                        <a:rPr sz="1400" spc="-15" dirty="0">
                          <a:latin typeface="Georgia"/>
                          <a:cs typeface="Georgia"/>
                        </a:rPr>
                        <a:t>the </a:t>
                      </a:r>
                      <a:r>
                        <a:rPr sz="1400" spc="-20" dirty="0">
                          <a:latin typeface="Georgia"/>
                          <a:cs typeface="Georgia"/>
                        </a:rPr>
                        <a:t>bit </a:t>
                      </a:r>
                      <a:r>
                        <a:rPr sz="1400" spc="-30" dirty="0">
                          <a:latin typeface="Georgia"/>
                          <a:cs typeface="Georgia"/>
                        </a:rPr>
                        <a:t>if </a:t>
                      </a:r>
                      <a:r>
                        <a:rPr sz="1400" spc="-15" dirty="0">
                          <a:latin typeface="Georgia"/>
                          <a:cs typeface="Georgia"/>
                        </a:rPr>
                        <a:t>it is </a:t>
                      </a:r>
                      <a:r>
                        <a:rPr sz="1400" spc="-5" dirty="0">
                          <a:latin typeface="Georgia"/>
                          <a:cs typeface="Georgia"/>
                        </a:rPr>
                        <a:t>set </a:t>
                      </a:r>
                      <a:r>
                        <a:rPr sz="1400" spc="-30" dirty="0">
                          <a:latin typeface="Georgia"/>
                          <a:cs typeface="Georgia"/>
                        </a:rPr>
                        <a:t>in </a:t>
                      </a:r>
                      <a:r>
                        <a:rPr sz="1400" spc="-20" dirty="0">
                          <a:latin typeface="Georgia"/>
                          <a:cs typeface="Georgia"/>
                        </a:rPr>
                        <a:t>one </a:t>
                      </a:r>
                      <a:r>
                        <a:rPr sz="1400" spc="-25" dirty="0">
                          <a:latin typeface="Georgia"/>
                          <a:cs typeface="Georgia"/>
                        </a:rPr>
                        <a:t>operand </a:t>
                      </a:r>
                      <a:r>
                        <a:rPr sz="1400" spc="-20" dirty="0">
                          <a:latin typeface="Georgia"/>
                          <a:cs typeface="Georgia"/>
                        </a:rPr>
                        <a:t>but </a:t>
                      </a:r>
                      <a:r>
                        <a:rPr sz="1400" spc="-30" dirty="0">
                          <a:latin typeface="Georgia"/>
                          <a:cs typeface="Georgia"/>
                        </a:rPr>
                        <a:t>not</a:t>
                      </a:r>
                      <a:r>
                        <a:rPr sz="1400" spc="-204" dirty="0">
                          <a:latin typeface="Georgia"/>
                          <a:cs typeface="Georgia"/>
                        </a:rPr>
                        <a:t> </a:t>
                      </a:r>
                      <a:r>
                        <a:rPr sz="1400" spc="-35" dirty="0">
                          <a:latin typeface="Georgia"/>
                          <a:cs typeface="Georgia"/>
                        </a:rPr>
                        <a:t>both.</a:t>
                      </a:r>
                      <a:endParaRPr sz="1400">
                        <a:latin typeface="Georgia"/>
                        <a:cs typeface="Georgi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9060" marR="493395">
                        <a:lnSpc>
                          <a:spcPct val="100000"/>
                        </a:lnSpc>
                        <a:spcBef>
                          <a:spcPts val="915"/>
                        </a:spcBef>
                      </a:pPr>
                      <a:r>
                        <a:rPr sz="1400" spc="-5" dirty="0">
                          <a:latin typeface="Georgia"/>
                          <a:cs typeface="Georgia"/>
                        </a:rPr>
                        <a:t>(a </a:t>
                      </a:r>
                      <a:r>
                        <a:rPr sz="1400" spc="-125" dirty="0">
                          <a:latin typeface="Georgia"/>
                          <a:cs typeface="Georgia"/>
                        </a:rPr>
                        <a:t>^ </a:t>
                      </a:r>
                      <a:r>
                        <a:rPr sz="1400" spc="-5" dirty="0">
                          <a:latin typeface="Georgia"/>
                          <a:cs typeface="Georgia"/>
                        </a:rPr>
                        <a:t>b) </a:t>
                      </a:r>
                      <a:r>
                        <a:rPr sz="1400" spc="-125" dirty="0">
                          <a:latin typeface="Georgia"/>
                          <a:cs typeface="Georgia"/>
                        </a:rPr>
                        <a:t>= </a:t>
                      </a:r>
                      <a:r>
                        <a:rPr sz="1400" spc="-15" dirty="0">
                          <a:latin typeface="Georgia"/>
                          <a:cs typeface="Georgia"/>
                        </a:rPr>
                        <a:t>49 </a:t>
                      </a:r>
                      <a:r>
                        <a:rPr sz="1400" spc="-25" dirty="0">
                          <a:latin typeface="Georgia"/>
                          <a:cs typeface="Georgia"/>
                        </a:rPr>
                        <a:t>(means </a:t>
                      </a:r>
                      <a:r>
                        <a:rPr sz="1400" spc="45" dirty="0">
                          <a:latin typeface="Georgia"/>
                          <a:cs typeface="Georgia"/>
                        </a:rPr>
                        <a:t>0011  </a:t>
                      </a:r>
                      <a:r>
                        <a:rPr sz="1400" spc="-15" dirty="0">
                          <a:latin typeface="Georgia"/>
                          <a:cs typeface="Georgia"/>
                        </a:rPr>
                        <a:t>0001)</a:t>
                      </a:r>
                      <a:endParaRPr sz="1400">
                        <a:latin typeface="Georgia"/>
                        <a:cs typeface="Georgia"/>
                      </a:endParaRPr>
                    </a:p>
                  </a:txBody>
                  <a:tcPr marL="0" marR="0" marT="1162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144535">
                <a:tc>
                  <a:txBody>
                    <a:bodyPr/>
                    <a:lstStyle/>
                    <a:p>
                      <a:pPr>
                        <a:lnSpc>
                          <a:spcPct val="100000"/>
                        </a:lnSpc>
                        <a:spcBef>
                          <a:spcPts val="40"/>
                        </a:spcBef>
                      </a:pPr>
                      <a:endParaRPr sz="1750">
                        <a:latin typeface="Times New Roman"/>
                        <a:cs typeface="Times New Roman"/>
                      </a:endParaRPr>
                    </a:p>
                    <a:p>
                      <a:pPr marL="97155" marR="98425">
                        <a:lnSpc>
                          <a:spcPct val="100000"/>
                        </a:lnSpc>
                      </a:pPr>
                      <a:r>
                        <a:rPr sz="1400" spc="95" dirty="0">
                          <a:latin typeface="Georgia"/>
                          <a:cs typeface="Georgia"/>
                        </a:rPr>
                        <a:t>~ </a:t>
                      </a:r>
                      <a:r>
                        <a:rPr sz="1400" spc="-25" dirty="0">
                          <a:latin typeface="Georgia"/>
                          <a:cs typeface="Georgia"/>
                        </a:rPr>
                        <a:t>Binary</a:t>
                      </a:r>
                      <a:r>
                        <a:rPr sz="1400" spc="-235" dirty="0">
                          <a:latin typeface="Georgia"/>
                          <a:cs typeface="Georgia"/>
                        </a:rPr>
                        <a:t> </a:t>
                      </a:r>
                      <a:r>
                        <a:rPr sz="1400" spc="-45" dirty="0">
                          <a:latin typeface="Georgia"/>
                          <a:cs typeface="Georgia"/>
                        </a:rPr>
                        <a:t>Ones  </a:t>
                      </a:r>
                      <a:r>
                        <a:rPr sz="1400" spc="-40" dirty="0">
                          <a:latin typeface="Georgia"/>
                          <a:cs typeface="Georgia"/>
                        </a:rPr>
                        <a:t>Complement</a:t>
                      </a:r>
                      <a:endParaRPr sz="1400">
                        <a:latin typeface="Georgia"/>
                        <a:cs typeface="Georgia"/>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p>
                      <a:pPr marL="97790">
                        <a:lnSpc>
                          <a:spcPct val="100000"/>
                        </a:lnSpc>
                        <a:spcBef>
                          <a:spcPts val="1055"/>
                        </a:spcBef>
                      </a:pPr>
                      <a:r>
                        <a:rPr sz="1400" spc="-55" dirty="0">
                          <a:latin typeface="Georgia"/>
                          <a:cs typeface="Georgia"/>
                        </a:rPr>
                        <a:t>It </a:t>
                      </a:r>
                      <a:r>
                        <a:rPr sz="1400" spc="-15" dirty="0">
                          <a:latin typeface="Georgia"/>
                          <a:cs typeface="Georgia"/>
                        </a:rPr>
                        <a:t>is </a:t>
                      </a:r>
                      <a:r>
                        <a:rPr sz="1400" spc="-20" dirty="0">
                          <a:latin typeface="Georgia"/>
                          <a:cs typeface="Georgia"/>
                        </a:rPr>
                        <a:t>unary </a:t>
                      </a:r>
                      <a:r>
                        <a:rPr sz="1400" spc="-35" dirty="0">
                          <a:latin typeface="Georgia"/>
                          <a:cs typeface="Georgia"/>
                        </a:rPr>
                        <a:t>and </a:t>
                      </a:r>
                      <a:r>
                        <a:rPr sz="1400" spc="-25" dirty="0">
                          <a:latin typeface="Georgia"/>
                          <a:cs typeface="Georgia"/>
                        </a:rPr>
                        <a:t>has </a:t>
                      </a:r>
                      <a:r>
                        <a:rPr sz="1400" spc="-15" dirty="0">
                          <a:latin typeface="Georgia"/>
                          <a:cs typeface="Georgia"/>
                        </a:rPr>
                        <a:t>the </a:t>
                      </a:r>
                      <a:r>
                        <a:rPr sz="1400" spc="-20" dirty="0">
                          <a:latin typeface="Georgia"/>
                          <a:cs typeface="Georgia"/>
                        </a:rPr>
                        <a:t>effect of </a:t>
                      </a:r>
                      <a:r>
                        <a:rPr sz="1400" spc="-15" dirty="0">
                          <a:latin typeface="Georgia"/>
                          <a:cs typeface="Georgia"/>
                        </a:rPr>
                        <a:t>'flipping'</a:t>
                      </a:r>
                      <a:r>
                        <a:rPr sz="1400" spc="-120" dirty="0">
                          <a:latin typeface="Georgia"/>
                          <a:cs typeface="Georgia"/>
                        </a:rPr>
                        <a:t> </a:t>
                      </a:r>
                      <a:r>
                        <a:rPr sz="1400" spc="-30" dirty="0">
                          <a:latin typeface="Georgia"/>
                          <a:cs typeface="Georgia"/>
                        </a:rPr>
                        <a:t>bits.</a:t>
                      </a:r>
                      <a:endParaRPr sz="14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9060" marR="91440" algn="just">
                        <a:lnSpc>
                          <a:spcPct val="100000"/>
                        </a:lnSpc>
                        <a:spcBef>
                          <a:spcPts val="1215"/>
                        </a:spcBef>
                      </a:pPr>
                      <a:r>
                        <a:rPr sz="1400" spc="30" dirty="0">
                          <a:latin typeface="Georgia"/>
                          <a:cs typeface="Georgia"/>
                        </a:rPr>
                        <a:t>(~a </a:t>
                      </a:r>
                      <a:r>
                        <a:rPr sz="1400" spc="10" dirty="0">
                          <a:latin typeface="Georgia"/>
                          <a:cs typeface="Georgia"/>
                        </a:rPr>
                        <a:t>) </a:t>
                      </a:r>
                      <a:r>
                        <a:rPr sz="1400" spc="-125" dirty="0">
                          <a:latin typeface="Georgia"/>
                          <a:cs typeface="Georgia"/>
                        </a:rPr>
                        <a:t>= </a:t>
                      </a:r>
                      <a:r>
                        <a:rPr sz="1400" spc="30" dirty="0">
                          <a:latin typeface="Georgia"/>
                          <a:cs typeface="Georgia"/>
                        </a:rPr>
                        <a:t>-61 </a:t>
                      </a:r>
                      <a:r>
                        <a:rPr sz="1400" spc="-25" dirty="0">
                          <a:latin typeface="Georgia"/>
                          <a:cs typeface="Georgia"/>
                        </a:rPr>
                        <a:t>(means </a:t>
                      </a:r>
                      <a:r>
                        <a:rPr sz="1400" spc="45" dirty="0">
                          <a:latin typeface="Georgia"/>
                          <a:cs typeface="Georgia"/>
                        </a:rPr>
                        <a:t>1100</a:t>
                      </a:r>
                      <a:r>
                        <a:rPr sz="1400" spc="-140" dirty="0">
                          <a:latin typeface="Georgia"/>
                          <a:cs typeface="Georgia"/>
                        </a:rPr>
                        <a:t> </a:t>
                      </a:r>
                      <a:r>
                        <a:rPr sz="1400" spc="45" dirty="0">
                          <a:latin typeface="Georgia"/>
                          <a:cs typeface="Georgia"/>
                        </a:rPr>
                        <a:t>0011  </a:t>
                      </a:r>
                      <a:r>
                        <a:rPr sz="1400" spc="-35" dirty="0">
                          <a:latin typeface="Georgia"/>
                          <a:cs typeface="Georgia"/>
                        </a:rPr>
                        <a:t>in </a:t>
                      </a:r>
                      <a:r>
                        <a:rPr sz="1400" spc="5" dirty="0">
                          <a:latin typeface="Georgia"/>
                          <a:cs typeface="Georgia"/>
                        </a:rPr>
                        <a:t>2's </a:t>
                      </a:r>
                      <a:r>
                        <a:rPr sz="1400" spc="-30" dirty="0">
                          <a:latin typeface="Georgia"/>
                          <a:cs typeface="Georgia"/>
                        </a:rPr>
                        <a:t>complement </a:t>
                      </a:r>
                      <a:r>
                        <a:rPr sz="1400" spc="-35" dirty="0">
                          <a:latin typeface="Georgia"/>
                          <a:cs typeface="Georgia"/>
                        </a:rPr>
                        <a:t>form </a:t>
                      </a:r>
                      <a:r>
                        <a:rPr sz="1400" spc="-20" dirty="0">
                          <a:latin typeface="Georgia"/>
                          <a:cs typeface="Georgia"/>
                        </a:rPr>
                        <a:t>due</a:t>
                      </a:r>
                      <a:r>
                        <a:rPr sz="1400" spc="-130" dirty="0">
                          <a:latin typeface="Georgia"/>
                          <a:cs typeface="Georgia"/>
                        </a:rPr>
                        <a:t> </a:t>
                      </a:r>
                      <a:r>
                        <a:rPr sz="1400" spc="-15" dirty="0">
                          <a:latin typeface="Georgia"/>
                          <a:cs typeface="Georgia"/>
                        </a:rPr>
                        <a:t>to  </a:t>
                      </a:r>
                      <a:r>
                        <a:rPr sz="1400" spc="-20" dirty="0">
                          <a:latin typeface="Georgia"/>
                          <a:cs typeface="Georgia"/>
                        </a:rPr>
                        <a:t>a signed binary</a:t>
                      </a:r>
                      <a:r>
                        <a:rPr sz="1400" spc="-80" dirty="0">
                          <a:latin typeface="Georgia"/>
                          <a:cs typeface="Georgia"/>
                        </a:rPr>
                        <a:t> </a:t>
                      </a:r>
                      <a:r>
                        <a:rPr sz="1400" spc="-60" dirty="0">
                          <a:latin typeface="Georgia"/>
                          <a:cs typeface="Georgia"/>
                        </a:rPr>
                        <a:t>number.</a:t>
                      </a:r>
                      <a:endParaRPr sz="1400">
                        <a:latin typeface="Georgia"/>
                        <a:cs typeface="Georgia"/>
                      </a:endParaRPr>
                    </a:p>
                  </a:txBody>
                  <a:tcPr marL="0" marR="0" marT="1543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99430">
                <a:tc>
                  <a:txBody>
                    <a:bodyPr/>
                    <a:lstStyle/>
                    <a:p>
                      <a:pPr marL="97155" marR="110489">
                        <a:lnSpc>
                          <a:spcPct val="100000"/>
                        </a:lnSpc>
                        <a:spcBef>
                          <a:spcPts val="920"/>
                        </a:spcBef>
                      </a:pPr>
                      <a:r>
                        <a:rPr sz="1400" spc="-125" dirty="0">
                          <a:latin typeface="Georgia"/>
                          <a:cs typeface="Georgia"/>
                        </a:rPr>
                        <a:t>&lt;&lt; </a:t>
                      </a:r>
                      <a:r>
                        <a:rPr sz="1400" spc="-25" dirty="0">
                          <a:latin typeface="Georgia"/>
                          <a:cs typeface="Georgia"/>
                        </a:rPr>
                        <a:t>Binary </a:t>
                      </a:r>
                      <a:r>
                        <a:rPr sz="1400" spc="-35" dirty="0">
                          <a:latin typeface="Georgia"/>
                          <a:cs typeface="Georgia"/>
                        </a:rPr>
                        <a:t>Left  </a:t>
                      </a:r>
                      <a:r>
                        <a:rPr sz="1400" spc="-45" dirty="0">
                          <a:latin typeface="Georgia"/>
                          <a:cs typeface="Georgia"/>
                        </a:rPr>
                        <a:t>Shift</a:t>
                      </a:r>
                      <a:endParaRPr sz="1400" dirty="0">
                        <a:latin typeface="Georgia"/>
                        <a:cs typeface="Georgia"/>
                      </a:endParaRPr>
                    </a:p>
                  </a:txBody>
                  <a:tcPr marL="0" marR="0" marT="1168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329565">
                        <a:lnSpc>
                          <a:spcPct val="100000"/>
                        </a:lnSpc>
                        <a:spcBef>
                          <a:spcPts val="920"/>
                        </a:spcBef>
                      </a:pPr>
                      <a:r>
                        <a:rPr sz="1400" spc="-25" dirty="0">
                          <a:latin typeface="Georgia"/>
                          <a:cs typeface="Georgia"/>
                        </a:rPr>
                        <a:t>The </a:t>
                      </a:r>
                      <a:r>
                        <a:rPr sz="1400" spc="-15" dirty="0">
                          <a:latin typeface="Georgia"/>
                          <a:cs typeface="Georgia"/>
                        </a:rPr>
                        <a:t>left </a:t>
                      </a:r>
                      <a:r>
                        <a:rPr sz="1400" spc="-20" dirty="0">
                          <a:latin typeface="Georgia"/>
                          <a:cs typeface="Georgia"/>
                        </a:rPr>
                        <a:t>operands value </a:t>
                      </a:r>
                      <a:r>
                        <a:rPr sz="1400" spc="-15" dirty="0">
                          <a:latin typeface="Georgia"/>
                          <a:cs typeface="Georgia"/>
                        </a:rPr>
                        <a:t>is </a:t>
                      </a:r>
                      <a:r>
                        <a:rPr sz="1400" spc="-30" dirty="0">
                          <a:latin typeface="Georgia"/>
                          <a:cs typeface="Georgia"/>
                        </a:rPr>
                        <a:t>moved </a:t>
                      </a:r>
                      <a:r>
                        <a:rPr sz="1400" spc="-20" dirty="0">
                          <a:latin typeface="Georgia"/>
                          <a:cs typeface="Georgia"/>
                        </a:rPr>
                        <a:t>left </a:t>
                      </a:r>
                      <a:r>
                        <a:rPr sz="1400" spc="-15" dirty="0">
                          <a:latin typeface="Georgia"/>
                          <a:cs typeface="Georgia"/>
                        </a:rPr>
                        <a:t>by the </a:t>
                      </a:r>
                      <a:r>
                        <a:rPr sz="1400" spc="-30" dirty="0">
                          <a:latin typeface="Georgia"/>
                          <a:cs typeface="Georgia"/>
                        </a:rPr>
                        <a:t>number </a:t>
                      </a:r>
                      <a:r>
                        <a:rPr sz="1400" spc="-20" dirty="0">
                          <a:latin typeface="Georgia"/>
                          <a:cs typeface="Georgia"/>
                        </a:rPr>
                        <a:t>of</a:t>
                      </a:r>
                      <a:r>
                        <a:rPr sz="1400" spc="-195" dirty="0">
                          <a:latin typeface="Georgia"/>
                          <a:cs typeface="Georgia"/>
                        </a:rPr>
                        <a:t> </a:t>
                      </a:r>
                      <a:r>
                        <a:rPr sz="1400" spc="-15" dirty="0">
                          <a:latin typeface="Georgia"/>
                          <a:cs typeface="Georgia"/>
                        </a:rPr>
                        <a:t>bits  specified by the </a:t>
                      </a:r>
                      <a:r>
                        <a:rPr sz="1400" spc="-20" dirty="0">
                          <a:latin typeface="Georgia"/>
                          <a:cs typeface="Georgia"/>
                        </a:rPr>
                        <a:t>right</a:t>
                      </a:r>
                      <a:r>
                        <a:rPr sz="1400" spc="-140" dirty="0">
                          <a:latin typeface="Georgia"/>
                          <a:cs typeface="Georgia"/>
                        </a:rPr>
                        <a:t> </a:t>
                      </a:r>
                      <a:r>
                        <a:rPr sz="1400" spc="-30" dirty="0">
                          <a:latin typeface="Georgia"/>
                          <a:cs typeface="Georgia"/>
                        </a:rPr>
                        <a:t>operand.</a:t>
                      </a:r>
                      <a:endParaRPr sz="1400">
                        <a:latin typeface="Georgia"/>
                        <a:cs typeface="Georgia"/>
                      </a:endParaRPr>
                    </a:p>
                  </a:txBody>
                  <a:tcPr marL="0" marR="0" marT="1168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ct val="100000"/>
                        </a:lnSpc>
                        <a:spcBef>
                          <a:spcPts val="920"/>
                        </a:spcBef>
                      </a:pPr>
                      <a:r>
                        <a:rPr sz="1400" spc="-20" dirty="0">
                          <a:latin typeface="Georgia"/>
                          <a:cs typeface="Georgia"/>
                        </a:rPr>
                        <a:t>a </a:t>
                      </a:r>
                      <a:r>
                        <a:rPr sz="1400" spc="-125" dirty="0">
                          <a:latin typeface="Georgia"/>
                          <a:cs typeface="Georgia"/>
                        </a:rPr>
                        <a:t>&lt;&lt; = </a:t>
                      </a:r>
                      <a:r>
                        <a:rPr sz="1400" spc="-35" dirty="0">
                          <a:latin typeface="Georgia"/>
                          <a:cs typeface="Georgia"/>
                        </a:rPr>
                        <a:t>240 </a:t>
                      </a:r>
                      <a:r>
                        <a:rPr sz="1400" spc="-25" dirty="0">
                          <a:latin typeface="Georgia"/>
                          <a:cs typeface="Georgia"/>
                        </a:rPr>
                        <a:t>(means</a:t>
                      </a:r>
                      <a:r>
                        <a:rPr sz="1400" spc="-70" dirty="0">
                          <a:latin typeface="Georgia"/>
                          <a:cs typeface="Georgia"/>
                        </a:rPr>
                        <a:t> </a:t>
                      </a:r>
                      <a:r>
                        <a:rPr sz="1400" spc="175" dirty="0">
                          <a:latin typeface="Georgia"/>
                          <a:cs typeface="Georgia"/>
                        </a:rPr>
                        <a:t>1111</a:t>
                      </a:r>
                      <a:endParaRPr sz="1400">
                        <a:latin typeface="Georgia"/>
                        <a:cs typeface="Georgia"/>
                      </a:endParaRPr>
                    </a:p>
                    <a:p>
                      <a:pPr marL="99060">
                        <a:lnSpc>
                          <a:spcPct val="100000"/>
                        </a:lnSpc>
                      </a:pPr>
                      <a:r>
                        <a:rPr sz="1400" spc="-65" dirty="0">
                          <a:latin typeface="Georgia"/>
                          <a:cs typeface="Georgia"/>
                        </a:rPr>
                        <a:t>0000)</a:t>
                      </a:r>
                      <a:endParaRPr sz="1400">
                        <a:latin typeface="Georgia"/>
                        <a:cs typeface="Georgia"/>
                      </a:endParaRPr>
                    </a:p>
                  </a:txBody>
                  <a:tcPr marL="0" marR="0" marT="1168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99430">
                <a:tc>
                  <a:txBody>
                    <a:bodyPr/>
                    <a:lstStyle/>
                    <a:p>
                      <a:pPr marL="97155" marR="394335">
                        <a:lnSpc>
                          <a:spcPct val="100000"/>
                        </a:lnSpc>
                        <a:spcBef>
                          <a:spcPts val="919"/>
                        </a:spcBef>
                      </a:pPr>
                      <a:r>
                        <a:rPr sz="1400" spc="-125" dirty="0">
                          <a:latin typeface="Georgia"/>
                          <a:cs typeface="Georgia"/>
                        </a:rPr>
                        <a:t>&gt;&gt; </a:t>
                      </a:r>
                      <a:r>
                        <a:rPr sz="1400" spc="-25" dirty="0">
                          <a:latin typeface="Georgia"/>
                          <a:cs typeface="Georgia"/>
                        </a:rPr>
                        <a:t>Binary  </a:t>
                      </a:r>
                      <a:r>
                        <a:rPr sz="1400" spc="-45" dirty="0">
                          <a:latin typeface="Georgia"/>
                          <a:cs typeface="Georgia"/>
                        </a:rPr>
                        <a:t>Right</a:t>
                      </a:r>
                      <a:r>
                        <a:rPr sz="1400" spc="-105" dirty="0">
                          <a:latin typeface="Georgia"/>
                          <a:cs typeface="Georgia"/>
                        </a:rPr>
                        <a:t> </a:t>
                      </a:r>
                      <a:r>
                        <a:rPr sz="1400" spc="-45" dirty="0">
                          <a:latin typeface="Georgia"/>
                          <a:cs typeface="Georgia"/>
                        </a:rPr>
                        <a:t>Shift</a:t>
                      </a:r>
                      <a:endParaRPr sz="1400" dirty="0">
                        <a:latin typeface="Georgia"/>
                        <a:cs typeface="Georgia"/>
                      </a:endParaRPr>
                    </a:p>
                  </a:txBody>
                  <a:tcPr marL="0" marR="0" marT="1168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210820">
                        <a:lnSpc>
                          <a:spcPct val="100000"/>
                        </a:lnSpc>
                        <a:spcBef>
                          <a:spcPts val="919"/>
                        </a:spcBef>
                      </a:pPr>
                      <a:r>
                        <a:rPr sz="1400" spc="-25" dirty="0">
                          <a:latin typeface="Georgia"/>
                          <a:cs typeface="Georgia"/>
                        </a:rPr>
                        <a:t>The </a:t>
                      </a:r>
                      <a:r>
                        <a:rPr sz="1400" spc="-15" dirty="0">
                          <a:latin typeface="Georgia"/>
                          <a:cs typeface="Georgia"/>
                        </a:rPr>
                        <a:t>left </a:t>
                      </a:r>
                      <a:r>
                        <a:rPr sz="1400" spc="-20" dirty="0">
                          <a:latin typeface="Georgia"/>
                          <a:cs typeface="Georgia"/>
                        </a:rPr>
                        <a:t>operands value </a:t>
                      </a:r>
                      <a:r>
                        <a:rPr sz="1400" spc="-15" dirty="0">
                          <a:latin typeface="Georgia"/>
                          <a:cs typeface="Georgia"/>
                        </a:rPr>
                        <a:t>is </a:t>
                      </a:r>
                      <a:r>
                        <a:rPr sz="1400" spc="-30" dirty="0">
                          <a:latin typeface="Georgia"/>
                          <a:cs typeface="Georgia"/>
                        </a:rPr>
                        <a:t>moved </a:t>
                      </a:r>
                      <a:r>
                        <a:rPr sz="1400" spc="-20" dirty="0">
                          <a:latin typeface="Georgia"/>
                          <a:cs typeface="Georgia"/>
                        </a:rPr>
                        <a:t>right </a:t>
                      </a:r>
                      <a:r>
                        <a:rPr sz="1400" spc="-15" dirty="0">
                          <a:latin typeface="Georgia"/>
                          <a:cs typeface="Georgia"/>
                        </a:rPr>
                        <a:t>by the </a:t>
                      </a:r>
                      <a:r>
                        <a:rPr sz="1400" spc="-30" dirty="0">
                          <a:latin typeface="Georgia"/>
                          <a:cs typeface="Georgia"/>
                        </a:rPr>
                        <a:t>number </a:t>
                      </a:r>
                      <a:r>
                        <a:rPr sz="1400" spc="-20" dirty="0">
                          <a:latin typeface="Georgia"/>
                          <a:cs typeface="Georgia"/>
                        </a:rPr>
                        <a:t>of</a:t>
                      </a:r>
                      <a:r>
                        <a:rPr sz="1400" spc="-215" dirty="0">
                          <a:latin typeface="Georgia"/>
                          <a:cs typeface="Georgia"/>
                        </a:rPr>
                        <a:t> </a:t>
                      </a:r>
                      <a:r>
                        <a:rPr sz="1400" spc="-15" dirty="0">
                          <a:latin typeface="Georgia"/>
                          <a:cs typeface="Georgia"/>
                        </a:rPr>
                        <a:t>bits  specified by the </a:t>
                      </a:r>
                      <a:r>
                        <a:rPr sz="1400" spc="-20" dirty="0">
                          <a:latin typeface="Georgia"/>
                          <a:cs typeface="Georgia"/>
                        </a:rPr>
                        <a:t>right</a:t>
                      </a:r>
                      <a:r>
                        <a:rPr sz="1400" spc="-140" dirty="0">
                          <a:latin typeface="Georgia"/>
                          <a:cs typeface="Georgia"/>
                        </a:rPr>
                        <a:t> </a:t>
                      </a:r>
                      <a:r>
                        <a:rPr sz="1400" spc="-30" dirty="0">
                          <a:latin typeface="Georgia"/>
                          <a:cs typeface="Georgia"/>
                        </a:rPr>
                        <a:t>operand.</a:t>
                      </a:r>
                      <a:endParaRPr sz="1400">
                        <a:latin typeface="Georgia"/>
                        <a:cs typeface="Georgia"/>
                      </a:endParaRPr>
                    </a:p>
                  </a:txBody>
                  <a:tcPr marL="0" marR="0" marT="1168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5"/>
                        </a:spcBef>
                      </a:pPr>
                      <a:endParaRPr sz="1500" dirty="0">
                        <a:latin typeface="Times New Roman"/>
                        <a:cs typeface="Times New Roman"/>
                      </a:endParaRPr>
                    </a:p>
                    <a:p>
                      <a:pPr marL="99060">
                        <a:lnSpc>
                          <a:spcPct val="100000"/>
                        </a:lnSpc>
                      </a:pPr>
                      <a:r>
                        <a:rPr sz="1400" spc="-20" dirty="0">
                          <a:latin typeface="Georgia"/>
                          <a:cs typeface="Georgia"/>
                        </a:rPr>
                        <a:t>a </a:t>
                      </a:r>
                      <a:r>
                        <a:rPr sz="1400" spc="-125" dirty="0">
                          <a:latin typeface="Georgia"/>
                          <a:cs typeface="Georgia"/>
                        </a:rPr>
                        <a:t>&gt;&gt; = </a:t>
                      </a:r>
                      <a:r>
                        <a:rPr sz="1400" spc="105" dirty="0">
                          <a:latin typeface="Georgia"/>
                          <a:cs typeface="Georgia"/>
                        </a:rPr>
                        <a:t>15 </a:t>
                      </a:r>
                      <a:r>
                        <a:rPr sz="1400" spc="-25" dirty="0">
                          <a:latin typeface="Georgia"/>
                          <a:cs typeface="Georgia"/>
                        </a:rPr>
                        <a:t>(means </a:t>
                      </a:r>
                      <a:r>
                        <a:rPr sz="1400" spc="-85" dirty="0">
                          <a:latin typeface="Georgia"/>
                          <a:cs typeface="Georgia"/>
                        </a:rPr>
                        <a:t>0000</a:t>
                      </a:r>
                      <a:r>
                        <a:rPr sz="1400" spc="-225" dirty="0">
                          <a:latin typeface="Georgia"/>
                          <a:cs typeface="Georgia"/>
                        </a:rPr>
                        <a:t> </a:t>
                      </a:r>
                      <a:r>
                        <a:rPr sz="1400" spc="140" dirty="0">
                          <a:latin typeface="Georgia"/>
                          <a:cs typeface="Georgia"/>
                        </a:rPr>
                        <a:t>1111)</a:t>
                      </a:r>
                      <a:endParaRPr sz="1400" dirty="0">
                        <a:latin typeface="Georgia"/>
                        <a:cs typeface="Georgia"/>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56997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Logical</a:t>
            </a:r>
            <a:r>
              <a:rPr sz="2400" b="1" spc="-20" dirty="0">
                <a:solidFill>
                  <a:srgbClr val="000000"/>
                </a:solidFill>
                <a:latin typeface="Georgia"/>
                <a:cs typeface="Georgia"/>
              </a:rPr>
              <a:t> </a:t>
            </a:r>
            <a:r>
              <a:rPr sz="2400" b="1" spc="-165" dirty="0">
                <a:solidFill>
                  <a:srgbClr val="000000"/>
                </a:solidFill>
                <a:latin typeface="Georgia"/>
                <a:cs typeface="Georgia"/>
              </a:rPr>
              <a:t>Operators</a:t>
            </a:r>
            <a:endParaRPr sz="2400">
              <a:latin typeface="Georgia"/>
              <a:cs typeface="Georgia"/>
            </a:endParaRPr>
          </a:p>
        </p:txBody>
      </p:sp>
      <p:sp>
        <p:nvSpPr>
          <p:cNvPr id="5" name="Date Placeholder 4"/>
          <p:cNvSpPr>
            <a:spLocks noGrp="1"/>
          </p:cNvSpPr>
          <p:nvPr>
            <p:ph type="dt" sz="half" idx="10"/>
          </p:nvPr>
        </p:nvSpPr>
        <p:spPr/>
        <p:txBody>
          <a:bodyPr/>
          <a:lstStyle/>
          <a:p>
            <a:fld id="{3DFE6D25-494E-4673-B7B5-C7AE7ADC7ABA}"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4" name="object 4"/>
          <p:cNvGraphicFramePr>
            <a:graphicFrameLocks noGrp="1"/>
          </p:cNvGraphicFramePr>
          <p:nvPr/>
        </p:nvGraphicFramePr>
        <p:xfrm>
          <a:off x="222250" y="1212850"/>
          <a:ext cx="8686800" cy="2436495"/>
        </p:xfrm>
        <a:graphic>
          <a:graphicData uri="http://schemas.openxmlformats.org/drawingml/2006/table">
            <a:tbl>
              <a:tblPr firstRow="1" bandRow="1">
                <a:tableStyleId>{2D5ABB26-0587-4C30-8999-92F81FD0307C}</a:tableStyleId>
              </a:tblPr>
              <a:tblGrid>
                <a:gridCol w="1295400"/>
                <a:gridCol w="4547235"/>
                <a:gridCol w="2844165"/>
              </a:tblGrid>
              <a:tr h="312420">
                <a:tc>
                  <a:txBody>
                    <a:bodyPr/>
                    <a:lstStyle/>
                    <a:p>
                      <a:pPr marL="17145">
                        <a:lnSpc>
                          <a:spcPct val="100000"/>
                        </a:lnSpc>
                        <a:spcBef>
                          <a:spcPts val="105"/>
                        </a:spcBef>
                      </a:pPr>
                      <a:r>
                        <a:rPr sz="1800" b="1" spc="-125" dirty="0">
                          <a:latin typeface="Georgia"/>
                          <a:cs typeface="Georgia"/>
                        </a:rPr>
                        <a:t>Operator</a:t>
                      </a:r>
                      <a:endParaRPr sz="1800" dirty="0">
                        <a:latin typeface="Georgia"/>
                        <a:cs typeface="Georgia"/>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nSpc>
                          <a:spcPct val="100000"/>
                        </a:lnSpc>
                        <a:spcBef>
                          <a:spcPts val="105"/>
                        </a:spcBef>
                      </a:pPr>
                      <a:r>
                        <a:rPr sz="1800" b="1" spc="-114" dirty="0">
                          <a:latin typeface="Georgia"/>
                          <a:cs typeface="Georgia"/>
                        </a:rPr>
                        <a:t>Description</a:t>
                      </a:r>
                      <a:endParaRPr sz="1800">
                        <a:latin typeface="Georgia"/>
                        <a:cs typeface="Georgia"/>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415">
                        <a:lnSpc>
                          <a:spcPct val="100000"/>
                        </a:lnSpc>
                        <a:spcBef>
                          <a:spcPts val="105"/>
                        </a:spcBef>
                      </a:pPr>
                      <a:r>
                        <a:rPr sz="1800" b="1" spc="-145" dirty="0">
                          <a:latin typeface="Georgia"/>
                          <a:cs typeface="Georgia"/>
                        </a:rPr>
                        <a:t>Example</a:t>
                      </a:r>
                      <a:r>
                        <a:rPr sz="1800" b="1" spc="165" dirty="0">
                          <a:latin typeface="Georgia"/>
                          <a:cs typeface="Georgia"/>
                        </a:rPr>
                        <a:t> </a:t>
                      </a:r>
                      <a:r>
                        <a:rPr sz="1800" b="1" spc="-110" dirty="0">
                          <a:latin typeface="Georgia"/>
                          <a:cs typeface="Georgia"/>
                        </a:rPr>
                        <a:t>a </a:t>
                      </a:r>
                      <a:r>
                        <a:rPr sz="1800" b="1" spc="-170" dirty="0">
                          <a:latin typeface="Georgia"/>
                          <a:cs typeface="Georgia"/>
                        </a:rPr>
                        <a:t>=60 </a:t>
                      </a:r>
                      <a:r>
                        <a:rPr sz="1800" b="1" spc="-135" dirty="0">
                          <a:latin typeface="Georgia"/>
                          <a:cs typeface="Georgia"/>
                        </a:rPr>
                        <a:t>and </a:t>
                      </a:r>
                      <a:r>
                        <a:rPr sz="1800" b="1" spc="-100" dirty="0">
                          <a:latin typeface="Georgia"/>
                          <a:cs typeface="Georgia"/>
                        </a:rPr>
                        <a:t>b </a:t>
                      </a:r>
                      <a:r>
                        <a:rPr sz="1800" b="1" spc="-200" dirty="0">
                          <a:latin typeface="Georgia"/>
                          <a:cs typeface="Georgia"/>
                        </a:rPr>
                        <a:t>=</a:t>
                      </a:r>
                      <a:r>
                        <a:rPr sz="1800" b="1" spc="-290" dirty="0">
                          <a:latin typeface="Georgia"/>
                          <a:cs typeface="Georgia"/>
                        </a:rPr>
                        <a:t> </a:t>
                      </a:r>
                      <a:r>
                        <a:rPr sz="1800" b="1" spc="55" dirty="0">
                          <a:latin typeface="Georgia"/>
                          <a:cs typeface="Georgia"/>
                        </a:rPr>
                        <a:t>13</a:t>
                      </a:r>
                      <a:endParaRPr sz="1800">
                        <a:latin typeface="Georgia"/>
                        <a:cs typeface="Georgia"/>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0405">
                <a:tc>
                  <a:txBody>
                    <a:bodyPr/>
                    <a:lstStyle/>
                    <a:p>
                      <a:pPr marL="97155" marR="153670">
                        <a:lnSpc>
                          <a:spcPct val="100000"/>
                        </a:lnSpc>
                        <a:spcBef>
                          <a:spcPts val="480"/>
                        </a:spcBef>
                      </a:pPr>
                      <a:r>
                        <a:rPr sz="1800" spc="-85" dirty="0">
                          <a:latin typeface="Arial"/>
                          <a:cs typeface="Arial"/>
                        </a:rPr>
                        <a:t>and</a:t>
                      </a:r>
                      <a:r>
                        <a:rPr sz="1800" spc="-145" dirty="0">
                          <a:latin typeface="Arial"/>
                          <a:cs typeface="Arial"/>
                        </a:rPr>
                        <a:t> </a:t>
                      </a:r>
                      <a:r>
                        <a:rPr sz="1800" spc="-110" dirty="0">
                          <a:latin typeface="Arial"/>
                          <a:cs typeface="Arial"/>
                        </a:rPr>
                        <a:t>Logical  </a:t>
                      </a:r>
                      <a:r>
                        <a:rPr sz="1800" spc="-165" dirty="0">
                          <a:latin typeface="Arial"/>
                          <a:cs typeface="Arial"/>
                        </a:rPr>
                        <a:t>AND</a:t>
                      </a:r>
                      <a:endParaRPr sz="1800" dirty="0">
                        <a:latin typeface="Arial"/>
                        <a:cs typeface="Arial"/>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332740">
                        <a:lnSpc>
                          <a:spcPct val="100000"/>
                        </a:lnSpc>
                        <a:spcBef>
                          <a:spcPts val="480"/>
                        </a:spcBef>
                      </a:pPr>
                      <a:r>
                        <a:rPr sz="1800" dirty="0">
                          <a:latin typeface="Arial"/>
                          <a:cs typeface="Arial"/>
                        </a:rPr>
                        <a:t>If</a:t>
                      </a:r>
                      <a:r>
                        <a:rPr sz="1800" spc="-95" dirty="0">
                          <a:latin typeface="Arial"/>
                          <a:cs typeface="Arial"/>
                        </a:rPr>
                        <a:t> </a:t>
                      </a:r>
                      <a:r>
                        <a:rPr sz="1800" spc="-20" dirty="0">
                          <a:latin typeface="Arial"/>
                          <a:cs typeface="Arial"/>
                        </a:rPr>
                        <a:t>both</a:t>
                      </a:r>
                      <a:r>
                        <a:rPr sz="1800" spc="-90" dirty="0">
                          <a:latin typeface="Arial"/>
                          <a:cs typeface="Arial"/>
                        </a:rPr>
                        <a:t> </a:t>
                      </a:r>
                      <a:r>
                        <a:rPr sz="1800" spc="-20" dirty="0">
                          <a:latin typeface="Arial"/>
                          <a:cs typeface="Arial"/>
                        </a:rPr>
                        <a:t>the</a:t>
                      </a:r>
                      <a:r>
                        <a:rPr sz="1800" spc="-100" dirty="0">
                          <a:latin typeface="Arial"/>
                          <a:cs typeface="Arial"/>
                        </a:rPr>
                        <a:t> </a:t>
                      </a:r>
                      <a:r>
                        <a:rPr sz="1800" spc="-85" dirty="0">
                          <a:latin typeface="Arial"/>
                          <a:cs typeface="Arial"/>
                        </a:rPr>
                        <a:t>operands</a:t>
                      </a:r>
                      <a:r>
                        <a:rPr sz="1800" spc="-100" dirty="0">
                          <a:latin typeface="Arial"/>
                          <a:cs typeface="Arial"/>
                        </a:rPr>
                        <a:t> </a:t>
                      </a:r>
                      <a:r>
                        <a:rPr sz="1800" spc="-85" dirty="0">
                          <a:latin typeface="Arial"/>
                          <a:cs typeface="Arial"/>
                        </a:rPr>
                        <a:t>are </a:t>
                      </a:r>
                      <a:r>
                        <a:rPr sz="1800" spc="-15" dirty="0">
                          <a:latin typeface="Arial"/>
                          <a:cs typeface="Arial"/>
                        </a:rPr>
                        <a:t>true</a:t>
                      </a:r>
                      <a:r>
                        <a:rPr sz="1800" spc="-95" dirty="0">
                          <a:latin typeface="Arial"/>
                          <a:cs typeface="Arial"/>
                        </a:rPr>
                        <a:t> </a:t>
                      </a:r>
                      <a:r>
                        <a:rPr sz="1800" spc="-30" dirty="0">
                          <a:latin typeface="Arial"/>
                          <a:cs typeface="Arial"/>
                        </a:rPr>
                        <a:t>then</a:t>
                      </a:r>
                      <a:r>
                        <a:rPr sz="1800" spc="-85" dirty="0">
                          <a:latin typeface="Arial"/>
                          <a:cs typeface="Arial"/>
                        </a:rPr>
                        <a:t> </a:t>
                      </a:r>
                      <a:r>
                        <a:rPr sz="1800" spc="-40" dirty="0">
                          <a:latin typeface="Arial"/>
                          <a:cs typeface="Arial"/>
                        </a:rPr>
                        <a:t>condition  </a:t>
                      </a:r>
                      <a:r>
                        <a:rPr sz="1800" spc="-110" dirty="0">
                          <a:latin typeface="Arial"/>
                          <a:cs typeface="Arial"/>
                        </a:rPr>
                        <a:t>becomes</a:t>
                      </a:r>
                      <a:r>
                        <a:rPr sz="1800" spc="-95" dirty="0">
                          <a:latin typeface="Arial"/>
                          <a:cs typeface="Arial"/>
                        </a:rPr>
                        <a:t> </a:t>
                      </a:r>
                      <a:r>
                        <a:rPr sz="1800" spc="-20" dirty="0">
                          <a:latin typeface="Arial"/>
                          <a:cs typeface="Arial"/>
                        </a:rPr>
                        <a:t>true.</a:t>
                      </a:r>
                      <a:endParaRPr sz="1800" dirty="0">
                        <a:latin typeface="Arial"/>
                        <a:cs typeface="Arial"/>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1560"/>
                        </a:spcBef>
                      </a:pPr>
                      <a:r>
                        <a:rPr sz="1800" spc="-100" dirty="0">
                          <a:latin typeface="Arial"/>
                          <a:cs typeface="Arial"/>
                        </a:rPr>
                        <a:t>(a </a:t>
                      </a:r>
                      <a:r>
                        <a:rPr sz="1800" spc="-85" dirty="0">
                          <a:latin typeface="Arial"/>
                          <a:cs typeface="Arial"/>
                        </a:rPr>
                        <a:t>and </a:t>
                      </a:r>
                      <a:r>
                        <a:rPr sz="1800" spc="-55" dirty="0">
                          <a:latin typeface="Arial"/>
                          <a:cs typeface="Arial"/>
                        </a:rPr>
                        <a:t>b) </a:t>
                      </a:r>
                      <a:r>
                        <a:rPr sz="1800" spc="-95" dirty="0">
                          <a:latin typeface="Arial"/>
                          <a:cs typeface="Arial"/>
                        </a:rPr>
                        <a:t>is</a:t>
                      </a:r>
                      <a:r>
                        <a:rPr sz="1800" spc="-130" dirty="0">
                          <a:latin typeface="Arial"/>
                          <a:cs typeface="Arial"/>
                        </a:rPr>
                        <a:t> </a:t>
                      </a:r>
                      <a:r>
                        <a:rPr sz="1800" spc="-20" dirty="0">
                          <a:latin typeface="Arial"/>
                          <a:cs typeface="Arial"/>
                        </a:rPr>
                        <a:t>true.</a:t>
                      </a:r>
                      <a:endParaRPr sz="1800">
                        <a:latin typeface="Arial"/>
                        <a:cs typeface="Arial"/>
                      </a:endParaRPr>
                    </a:p>
                  </a:txBody>
                  <a:tcPr marL="0" marR="0" marT="1981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1040">
                <a:tc>
                  <a:txBody>
                    <a:bodyPr/>
                    <a:lstStyle/>
                    <a:p>
                      <a:pPr marL="97155" marR="304800">
                        <a:lnSpc>
                          <a:spcPct val="100000"/>
                        </a:lnSpc>
                        <a:spcBef>
                          <a:spcPts val="484"/>
                        </a:spcBef>
                      </a:pPr>
                      <a:r>
                        <a:rPr sz="1800" spc="-15" dirty="0">
                          <a:latin typeface="Arial"/>
                          <a:cs typeface="Arial"/>
                        </a:rPr>
                        <a:t>or</a:t>
                      </a:r>
                      <a:r>
                        <a:rPr sz="1800" spc="-160" dirty="0">
                          <a:latin typeface="Arial"/>
                          <a:cs typeface="Arial"/>
                        </a:rPr>
                        <a:t> </a:t>
                      </a:r>
                      <a:r>
                        <a:rPr sz="1800" spc="-110" dirty="0">
                          <a:latin typeface="Arial"/>
                          <a:cs typeface="Arial"/>
                        </a:rPr>
                        <a:t>Logical  </a:t>
                      </a:r>
                      <a:r>
                        <a:rPr sz="1800" spc="-275" dirty="0">
                          <a:latin typeface="Arial"/>
                          <a:cs typeface="Arial"/>
                        </a:rPr>
                        <a:t>OR</a:t>
                      </a:r>
                      <a:endParaRPr sz="1800" dirty="0">
                        <a:latin typeface="Arial"/>
                        <a:cs typeface="Arial"/>
                      </a:endParaRPr>
                    </a:p>
                  </a:txBody>
                  <a:tcPr marL="0" marR="0" marT="615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276860">
                        <a:lnSpc>
                          <a:spcPct val="100000"/>
                        </a:lnSpc>
                        <a:spcBef>
                          <a:spcPts val="484"/>
                        </a:spcBef>
                      </a:pPr>
                      <a:r>
                        <a:rPr sz="1800" dirty="0">
                          <a:latin typeface="Arial"/>
                          <a:cs typeface="Arial"/>
                        </a:rPr>
                        <a:t>If</a:t>
                      </a:r>
                      <a:r>
                        <a:rPr sz="1800" spc="-100" dirty="0">
                          <a:latin typeface="Arial"/>
                          <a:cs typeface="Arial"/>
                        </a:rPr>
                        <a:t> </a:t>
                      </a:r>
                      <a:r>
                        <a:rPr sz="1800" spc="-105" dirty="0">
                          <a:latin typeface="Arial"/>
                          <a:cs typeface="Arial"/>
                        </a:rPr>
                        <a:t>any</a:t>
                      </a:r>
                      <a:r>
                        <a:rPr sz="1800" spc="-100" dirty="0">
                          <a:latin typeface="Arial"/>
                          <a:cs typeface="Arial"/>
                        </a:rPr>
                        <a:t> </a:t>
                      </a:r>
                      <a:r>
                        <a:rPr sz="1800" spc="-5" dirty="0">
                          <a:latin typeface="Arial"/>
                          <a:cs typeface="Arial"/>
                        </a:rPr>
                        <a:t>of</a:t>
                      </a:r>
                      <a:r>
                        <a:rPr sz="1800" spc="-100" dirty="0">
                          <a:latin typeface="Arial"/>
                          <a:cs typeface="Arial"/>
                        </a:rPr>
                        <a:t> </a:t>
                      </a:r>
                      <a:r>
                        <a:rPr sz="1800" spc="-20" dirty="0">
                          <a:latin typeface="Arial"/>
                          <a:cs typeface="Arial"/>
                        </a:rPr>
                        <a:t>the</a:t>
                      </a:r>
                      <a:r>
                        <a:rPr sz="1800" spc="-90" dirty="0">
                          <a:latin typeface="Arial"/>
                          <a:cs typeface="Arial"/>
                        </a:rPr>
                        <a:t> </a:t>
                      </a:r>
                      <a:r>
                        <a:rPr sz="1800" spc="5" dirty="0">
                          <a:latin typeface="Arial"/>
                          <a:cs typeface="Arial"/>
                        </a:rPr>
                        <a:t>two</a:t>
                      </a:r>
                      <a:r>
                        <a:rPr sz="1800" spc="-100" dirty="0">
                          <a:latin typeface="Arial"/>
                          <a:cs typeface="Arial"/>
                        </a:rPr>
                        <a:t> </a:t>
                      </a:r>
                      <a:r>
                        <a:rPr sz="1800" spc="-85" dirty="0">
                          <a:latin typeface="Arial"/>
                          <a:cs typeface="Arial"/>
                        </a:rPr>
                        <a:t>operands are</a:t>
                      </a:r>
                      <a:r>
                        <a:rPr sz="1800" spc="-105" dirty="0">
                          <a:latin typeface="Arial"/>
                          <a:cs typeface="Arial"/>
                        </a:rPr>
                        <a:t> </a:t>
                      </a:r>
                      <a:r>
                        <a:rPr sz="1800" spc="-75" dirty="0">
                          <a:latin typeface="Arial"/>
                          <a:cs typeface="Arial"/>
                        </a:rPr>
                        <a:t>non-zero</a:t>
                      </a:r>
                      <a:r>
                        <a:rPr sz="1800" spc="-90" dirty="0">
                          <a:latin typeface="Arial"/>
                          <a:cs typeface="Arial"/>
                        </a:rPr>
                        <a:t> </a:t>
                      </a:r>
                      <a:r>
                        <a:rPr sz="1800" spc="-30" dirty="0">
                          <a:latin typeface="Arial"/>
                          <a:cs typeface="Arial"/>
                        </a:rPr>
                        <a:t>then  </a:t>
                      </a:r>
                      <a:r>
                        <a:rPr sz="1800" spc="-40" dirty="0">
                          <a:latin typeface="Arial"/>
                          <a:cs typeface="Arial"/>
                        </a:rPr>
                        <a:t>condition </a:t>
                      </a:r>
                      <a:r>
                        <a:rPr sz="1800" spc="-110" dirty="0">
                          <a:latin typeface="Arial"/>
                          <a:cs typeface="Arial"/>
                        </a:rPr>
                        <a:t>becomes</a:t>
                      </a:r>
                      <a:r>
                        <a:rPr sz="1800" spc="-125" dirty="0">
                          <a:latin typeface="Arial"/>
                          <a:cs typeface="Arial"/>
                        </a:rPr>
                        <a:t> </a:t>
                      </a:r>
                      <a:r>
                        <a:rPr sz="1800" spc="-20" dirty="0">
                          <a:latin typeface="Arial"/>
                          <a:cs typeface="Arial"/>
                        </a:rPr>
                        <a:t>true.</a:t>
                      </a:r>
                      <a:endParaRPr sz="1800">
                        <a:latin typeface="Arial"/>
                        <a:cs typeface="Arial"/>
                      </a:endParaRPr>
                    </a:p>
                  </a:txBody>
                  <a:tcPr marL="0" marR="0" marT="615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a:lnSpc>
                          <a:spcPct val="100000"/>
                        </a:lnSpc>
                        <a:spcBef>
                          <a:spcPts val="1565"/>
                        </a:spcBef>
                      </a:pPr>
                      <a:r>
                        <a:rPr sz="1800" spc="-100" dirty="0">
                          <a:latin typeface="Arial"/>
                          <a:cs typeface="Arial"/>
                        </a:rPr>
                        <a:t>(a </a:t>
                      </a:r>
                      <a:r>
                        <a:rPr sz="1800" spc="-15" dirty="0">
                          <a:latin typeface="Arial"/>
                          <a:cs typeface="Arial"/>
                        </a:rPr>
                        <a:t>or </a:t>
                      </a:r>
                      <a:r>
                        <a:rPr sz="1800" spc="-55" dirty="0">
                          <a:latin typeface="Arial"/>
                          <a:cs typeface="Arial"/>
                        </a:rPr>
                        <a:t>b) </a:t>
                      </a:r>
                      <a:r>
                        <a:rPr sz="1800" spc="-95" dirty="0">
                          <a:latin typeface="Arial"/>
                          <a:cs typeface="Arial"/>
                        </a:rPr>
                        <a:t>is</a:t>
                      </a:r>
                      <a:r>
                        <a:rPr sz="1800" spc="-210" dirty="0">
                          <a:latin typeface="Arial"/>
                          <a:cs typeface="Arial"/>
                        </a:rPr>
                        <a:t> </a:t>
                      </a:r>
                      <a:r>
                        <a:rPr sz="1800" spc="-20" dirty="0">
                          <a:latin typeface="Arial"/>
                          <a:cs typeface="Arial"/>
                        </a:rPr>
                        <a:t>true.</a:t>
                      </a:r>
                      <a:endParaRPr sz="1800">
                        <a:latin typeface="Arial"/>
                        <a:cs typeface="Arial"/>
                      </a:endParaRPr>
                    </a:p>
                  </a:txBody>
                  <a:tcPr marL="0" marR="0" marT="1987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22630">
                <a:tc>
                  <a:txBody>
                    <a:bodyPr/>
                    <a:lstStyle/>
                    <a:p>
                      <a:pPr marL="97155" marR="187325">
                        <a:lnSpc>
                          <a:spcPct val="100000"/>
                        </a:lnSpc>
                        <a:spcBef>
                          <a:spcPts val="570"/>
                        </a:spcBef>
                      </a:pPr>
                      <a:r>
                        <a:rPr sz="1800" spc="-5" dirty="0">
                          <a:latin typeface="Arial"/>
                          <a:cs typeface="Arial"/>
                        </a:rPr>
                        <a:t>not</a:t>
                      </a:r>
                      <a:r>
                        <a:rPr sz="1800" spc="-155" dirty="0">
                          <a:latin typeface="Arial"/>
                          <a:cs typeface="Arial"/>
                        </a:rPr>
                        <a:t> </a:t>
                      </a:r>
                      <a:r>
                        <a:rPr sz="1800" spc="-110" dirty="0">
                          <a:latin typeface="Arial"/>
                          <a:cs typeface="Arial"/>
                        </a:rPr>
                        <a:t>Logical  </a:t>
                      </a:r>
                      <a:r>
                        <a:rPr sz="1800" spc="-210" dirty="0">
                          <a:latin typeface="Arial"/>
                          <a:cs typeface="Arial"/>
                        </a:rPr>
                        <a:t>NOT</a:t>
                      </a:r>
                      <a:endParaRPr sz="1800" dirty="0">
                        <a:latin typeface="Arial"/>
                        <a:cs typeface="Arial"/>
                      </a:endParaRPr>
                    </a:p>
                  </a:txBody>
                  <a:tcPr marL="0" marR="0" marT="723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963930">
                        <a:lnSpc>
                          <a:spcPct val="100000"/>
                        </a:lnSpc>
                        <a:spcBef>
                          <a:spcPts val="570"/>
                        </a:spcBef>
                      </a:pPr>
                      <a:r>
                        <a:rPr sz="1800" spc="-130" dirty="0">
                          <a:latin typeface="Arial"/>
                          <a:cs typeface="Arial"/>
                        </a:rPr>
                        <a:t>Used </a:t>
                      </a:r>
                      <a:r>
                        <a:rPr sz="1800" spc="15" dirty="0">
                          <a:latin typeface="Arial"/>
                          <a:cs typeface="Arial"/>
                        </a:rPr>
                        <a:t>to </a:t>
                      </a:r>
                      <a:r>
                        <a:rPr sz="1800" spc="-95" dirty="0">
                          <a:latin typeface="Arial"/>
                          <a:cs typeface="Arial"/>
                        </a:rPr>
                        <a:t>reverse </a:t>
                      </a:r>
                      <a:r>
                        <a:rPr sz="1800" spc="-20" dirty="0">
                          <a:latin typeface="Arial"/>
                          <a:cs typeface="Arial"/>
                        </a:rPr>
                        <a:t>the </a:t>
                      </a:r>
                      <a:r>
                        <a:rPr sz="1800" spc="-70" dirty="0">
                          <a:latin typeface="Arial"/>
                          <a:cs typeface="Arial"/>
                        </a:rPr>
                        <a:t>logical state </a:t>
                      </a:r>
                      <a:r>
                        <a:rPr sz="1800" spc="-5" dirty="0">
                          <a:latin typeface="Arial"/>
                          <a:cs typeface="Arial"/>
                        </a:rPr>
                        <a:t>of</a:t>
                      </a:r>
                      <a:r>
                        <a:rPr sz="1800" spc="-280" dirty="0">
                          <a:latin typeface="Arial"/>
                          <a:cs typeface="Arial"/>
                        </a:rPr>
                        <a:t> </a:t>
                      </a:r>
                      <a:r>
                        <a:rPr sz="1800" spc="-30" dirty="0">
                          <a:latin typeface="Arial"/>
                          <a:cs typeface="Arial"/>
                        </a:rPr>
                        <a:t>its  </a:t>
                      </a:r>
                      <a:r>
                        <a:rPr sz="1800" spc="-70" dirty="0">
                          <a:latin typeface="Arial"/>
                          <a:cs typeface="Arial"/>
                        </a:rPr>
                        <a:t>operand.</a:t>
                      </a:r>
                      <a:endParaRPr sz="1800">
                        <a:latin typeface="Arial"/>
                        <a:cs typeface="Arial"/>
                      </a:endParaRPr>
                    </a:p>
                  </a:txBody>
                  <a:tcPr marL="0" marR="0" marT="723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0"/>
                        </a:spcBef>
                      </a:pPr>
                      <a:endParaRPr sz="1400">
                        <a:latin typeface="Times New Roman"/>
                        <a:cs typeface="Times New Roman"/>
                      </a:endParaRPr>
                    </a:p>
                    <a:p>
                      <a:pPr marL="98425">
                        <a:lnSpc>
                          <a:spcPct val="100000"/>
                        </a:lnSpc>
                      </a:pPr>
                      <a:r>
                        <a:rPr sz="1800" spc="-60" dirty="0">
                          <a:latin typeface="Arial"/>
                          <a:cs typeface="Arial"/>
                        </a:rPr>
                        <a:t>Not(a </a:t>
                      </a:r>
                      <a:r>
                        <a:rPr sz="1800" spc="-85" dirty="0">
                          <a:latin typeface="Arial"/>
                          <a:cs typeface="Arial"/>
                        </a:rPr>
                        <a:t>and </a:t>
                      </a:r>
                      <a:r>
                        <a:rPr sz="1800" spc="-55" dirty="0">
                          <a:latin typeface="Arial"/>
                          <a:cs typeface="Arial"/>
                        </a:rPr>
                        <a:t>b) </a:t>
                      </a:r>
                      <a:r>
                        <a:rPr sz="1800" spc="-95" dirty="0">
                          <a:latin typeface="Arial"/>
                          <a:cs typeface="Arial"/>
                        </a:rPr>
                        <a:t>is</a:t>
                      </a:r>
                      <a:r>
                        <a:rPr sz="1800" spc="-160" dirty="0">
                          <a:latin typeface="Arial"/>
                          <a:cs typeface="Arial"/>
                        </a:rPr>
                        <a:t> </a:t>
                      </a:r>
                      <a:r>
                        <a:rPr sz="1800" spc="-80" dirty="0">
                          <a:latin typeface="Arial"/>
                          <a:cs typeface="Arial"/>
                        </a:rPr>
                        <a:t>false.</a:t>
                      </a:r>
                      <a:endParaRPr sz="1800">
                        <a:latin typeface="Arial"/>
                        <a:cs typeface="Arial"/>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587" y="1363725"/>
            <a:ext cx="8837295" cy="4686300"/>
          </a:xfrm>
          <a:prstGeom prst="rect">
            <a:avLst/>
          </a:prstGeom>
        </p:spPr>
        <p:txBody>
          <a:bodyPr vert="horz" wrap="square" lIns="0" tIns="45085" rIns="0" bIns="0" rtlCol="0">
            <a:spAutoFit/>
          </a:bodyPr>
          <a:lstStyle/>
          <a:p>
            <a:pPr marL="355600" marR="5080" indent="-342900" algn="just">
              <a:lnSpc>
                <a:spcPct val="90100"/>
              </a:lnSpc>
              <a:spcBef>
                <a:spcPts val="355"/>
              </a:spcBef>
              <a:buFont typeface="Arial"/>
              <a:buChar char="•"/>
              <a:tabLst>
                <a:tab pos="355600" algn="l"/>
              </a:tabLst>
            </a:pPr>
            <a:r>
              <a:rPr sz="2200" b="1" spc="-150" dirty="0">
                <a:latin typeface="Georgia"/>
                <a:cs typeface="Georgia"/>
              </a:rPr>
              <a:t>Python </a:t>
            </a:r>
            <a:r>
              <a:rPr sz="2200" b="1" spc="-105" dirty="0">
                <a:latin typeface="Georgia"/>
                <a:cs typeface="Georgia"/>
              </a:rPr>
              <a:t>is </a:t>
            </a:r>
            <a:r>
              <a:rPr sz="2200" b="1" spc="-140" dirty="0">
                <a:latin typeface="Georgia"/>
                <a:cs typeface="Georgia"/>
              </a:rPr>
              <a:t>Interpreted: </a:t>
            </a:r>
            <a:r>
              <a:rPr sz="2200" spc="-45" dirty="0">
                <a:latin typeface="Georgia"/>
                <a:cs typeface="Georgia"/>
              </a:rPr>
              <a:t>Python </a:t>
            </a:r>
            <a:r>
              <a:rPr sz="2200" spc="-25" dirty="0">
                <a:latin typeface="Georgia"/>
                <a:cs typeface="Georgia"/>
              </a:rPr>
              <a:t>is </a:t>
            </a:r>
            <a:r>
              <a:rPr sz="2200" spc="-20" dirty="0">
                <a:latin typeface="Georgia"/>
                <a:cs typeface="Georgia"/>
              </a:rPr>
              <a:t>processed </a:t>
            </a:r>
            <a:r>
              <a:rPr sz="2200" spc="-30" dirty="0">
                <a:latin typeface="Georgia"/>
                <a:cs typeface="Georgia"/>
              </a:rPr>
              <a:t>at </a:t>
            </a:r>
            <a:r>
              <a:rPr sz="2200" spc="-40" dirty="0">
                <a:latin typeface="Georgia"/>
                <a:cs typeface="Georgia"/>
              </a:rPr>
              <a:t>runtime </a:t>
            </a:r>
            <a:r>
              <a:rPr sz="2200" spc="-20" dirty="0">
                <a:latin typeface="Georgia"/>
                <a:cs typeface="Georgia"/>
              </a:rPr>
              <a:t>by </a:t>
            </a:r>
            <a:r>
              <a:rPr sz="2200" spc="-25" dirty="0">
                <a:latin typeface="Georgia"/>
                <a:cs typeface="Georgia"/>
              </a:rPr>
              <a:t>the  </a:t>
            </a:r>
            <a:r>
              <a:rPr sz="2200" spc="-50" dirty="0">
                <a:latin typeface="Georgia"/>
                <a:cs typeface="Georgia"/>
              </a:rPr>
              <a:t>interpreter. </a:t>
            </a:r>
            <a:r>
              <a:rPr sz="2200" spc="-125" dirty="0">
                <a:latin typeface="Georgia"/>
                <a:cs typeface="Georgia"/>
              </a:rPr>
              <a:t>You </a:t>
            </a:r>
            <a:r>
              <a:rPr sz="2200" spc="-35" dirty="0">
                <a:latin typeface="Georgia"/>
                <a:cs typeface="Georgia"/>
              </a:rPr>
              <a:t>do </a:t>
            </a:r>
            <a:r>
              <a:rPr sz="2200" spc="-45" dirty="0">
                <a:latin typeface="Georgia"/>
                <a:cs typeface="Georgia"/>
              </a:rPr>
              <a:t>not </a:t>
            </a:r>
            <a:r>
              <a:rPr sz="2200" spc="-30" dirty="0">
                <a:latin typeface="Georgia"/>
                <a:cs typeface="Georgia"/>
              </a:rPr>
              <a:t>need </a:t>
            </a:r>
            <a:r>
              <a:rPr sz="2200" spc="-35" dirty="0">
                <a:latin typeface="Georgia"/>
                <a:cs typeface="Georgia"/>
              </a:rPr>
              <a:t>to </a:t>
            </a:r>
            <a:r>
              <a:rPr sz="2200" spc="-40" dirty="0">
                <a:latin typeface="Georgia"/>
                <a:cs typeface="Georgia"/>
              </a:rPr>
              <a:t>compile </a:t>
            </a:r>
            <a:r>
              <a:rPr sz="2200" spc="-25" dirty="0">
                <a:latin typeface="Georgia"/>
                <a:cs typeface="Georgia"/>
              </a:rPr>
              <a:t>your </a:t>
            </a:r>
            <a:r>
              <a:rPr sz="2200" spc="-45" dirty="0">
                <a:latin typeface="Georgia"/>
                <a:cs typeface="Georgia"/>
              </a:rPr>
              <a:t>program </a:t>
            </a:r>
            <a:r>
              <a:rPr sz="2200" spc="-30" dirty="0">
                <a:latin typeface="Georgia"/>
                <a:cs typeface="Georgia"/>
              </a:rPr>
              <a:t>before </a:t>
            </a:r>
            <a:r>
              <a:rPr sz="2200" spc="-40" dirty="0">
                <a:latin typeface="Georgia"/>
                <a:cs typeface="Georgia"/>
              </a:rPr>
              <a:t>executing  </a:t>
            </a:r>
            <a:r>
              <a:rPr sz="2200" spc="-55" dirty="0">
                <a:latin typeface="Georgia"/>
                <a:cs typeface="Georgia"/>
              </a:rPr>
              <a:t>it. </a:t>
            </a:r>
            <a:r>
              <a:rPr sz="2200" spc="-45" dirty="0">
                <a:latin typeface="Georgia"/>
                <a:cs typeface="Georgia"/>
              </a:rPr>
              <a:t>This </a:t>
            </a:r>
            <a:r>
              <a:rPr sz="2200" spc="-20" dirty="0">
                <a:latin typeface="Georgia"/>
                <a:cs typeface="Georgia"/>
              </a:rPr>
              <a:t>is </a:t>
            </a:r>
            <a:r>
              <a:rPr sz="2200" spc="-35" dirty="0">
                <a:latin typeface="Georgia"/>
                <a:cs typeface="Georgia"/>
              </a:rPr>
              <a:t>similar </a:t>
            </a:r>
            <a:r>
              <a:rPr sz="2200" spc="-30" dirty="0">
                <a:latin typeface="Georgia"/>
                <a:cs typeface="Georgia"/>
              </a:rPr>
              <a:t>to </a:t>
            </a:r>
            <a:r>
              <a:rPr sz="2200" spc="-150" dirty="0">
                <a:latin typeface="Georgia"/>
                <a:cs typeface="Georgia"/>
              </a:rPr>
              <a:t>PERL </a:t>
            </a:r>
            <a:r>
              <a:rPr sz="2200" spc="-60" dirty="0">
                <a:latin typeface="Georgia"/>
                <a:cs typeface="Georgia"/>
              </a:rPr>
              <a:t>and</a:t>
            </a:r>
            <a:r>
              <a:rPr sz="2200" spc="50" dirty="0">
                <a:latin typeface="Georgia"/>
                <a:cs typeface="Georgia"/>
              </a:rPr>
              <a:t> </a:t>
            </a:r>
            <a:r>
              <a:rPr sz="2200" spc="-225" dirty="0">
                <a:latin typeface="Georgia"/>
                <a:cs typeface="Georgia"/>
              </a:rPr>
              <a:t>PHP.</a:t>
            </a:r>
            <a:endParaRPr sz="2200">
              <a:latin typeface="Georgia"/>
              <a:cs typeface="Georgia"/>
            </a:endParaRPr>
          </a:p>
          <a:p>
            <a:pPr>
              <a:lnSpc>
                <a:spcPct val="100000"/>
              </a:lnSpc>
              <a:spcBef>
                <a:spcPts val="15"/>
              </a:spcBef>
              <a:buFont typeface="Arial"/>
              <a:buChar char="•"/>
            </a:pPr>
            <a:endParaRPr sz="3000">
              <a:latin typeface="Times New Roman"/>
              <a:cs typeface="Times New Roman"/>
            </a:endParaRPr>
          </a:p>
          <a:p>
            <a:pPr marL="355600" marR="5715" indent="-342900" algn="just">
              <a:lnSpc>
                <a:spcPts val="2380"/>
              </a:lnSpc>
              <a:buFont typeface="Arial"/>
              <a:buChar char="•"/>
              <a:tabLst>
                <a:tab pos="355600" algn="l"/>
              </a:tabLst>
            </a:pPr>
            <a:r>
              <a:rPr sz="2200" b="1" spc="-150" dirty="0">
                <a:latin typeface="Georgia"/>
                <a:cs typeface="Georgia"/>
              </a:rPr>
              <a:t>Python </a:t>
            </a:r>
            <a:r>
              <a:rPr sz="2200" b="1" spc="-105" dirty="0">
                <a:latin typeface="Georgia"/>
                <a:cs typeface="Georgia"/>
              </a:rPr>
              <a:t>is </a:t>
            </a:r>
            <a:r>
              <a:rPr sz="2200" b="1" spc="-145" dirty="0">
                <a:latin typeface="Georgia"/>
                <a:cs typeface="Georgia"/>
              </a:rPr>
              <a:t>Interactive: </a:t>
            </a:r>
            <a:r>
              <a:rPr sz="2200" spc="-125" dirty="0">
                <a:latin typeface="Georgia"/>
                <a:cs typeface="Georgia"/>
              </a:rPr>
              <a:t>You </a:t>
            </a:r>
            <a:r>
              <a:rPr sz="2200" spc="-50" dirty="0">
                <a:latin typeface="Georgia"/>
                <a:cs typeface="Georgia"/>
              </a:rPr>
              <a:t>can </a:t>
            </a:r>
            <a:r>
              <a:rPr sz="2200" spc="-35" dirty="0">
                <a:latin typeface="Georgia"/>
                <a:cs typeface="Georgia"/>
              </a:rPr>
              <a:t>actually </a:t>
            </a:r>
            <a:r>
              <a:rPr sz="2200" spc="-15" dirty="0">
                <a:latin typeface="Georgia"/>
                <a:cs typeface="Georgia"/>
              </a:rPr>
              <a:t>sit </a:t>
            </a:r>
            <a:r>
              <a:rPr sz="2200" spc="-25" dirty="0">
                <a:latin typeface="Georgia"/>
                <a:cs typeface="Georgia"/>
              </a:rPr>
              <a:t>at </a:t>
            </a:r>
            <a:r>
              <a:rPr sz="2200" spc="-40" dirty="0">
                <a:latin typeface="Georgia"/>
                <a:cs typeface="Georgia"/>
              </a:rPr>
              <a:t>a </a:t>
            </a:r>
            <a:r>
              <a:rPr sz="2200" spc="-45" dirty="0">
                <a:latin typeface="Georgia"/>
                <a:cs typeface="Georgia"/>
              </a:rPr>
              <a:t>Python </a:t>
            </a:r>
            <a:r>
              <a:rPr sz="2200" spc="-40" dirty="0">
                <a:latin typeface="Georgia"/>
                <a:cs typeface="Georgia"/>
              </a:rPr>
              <a:t>prompt </a:t>
            </a:r>
            <a:r>
              <a:rPr sz="2200" spc="-55" dirty="0">
                <a:latin typeface="Georgia"/>
                <a:cs typeface="Georgia"/>
              </a:rPr>
              <a:t>and  </a:t>
            </a:r>
            <a:r>
              <a:rPr sz="2200" spc="-35" dirty="0">
                <a:latin typeface="Georgia"/>
                <a:cs typeface="Georgia"/>
              </a:rPr>
              <a:t>interact </a:t>
            </a:r>
            <a:r>
              <a:rPr sz="2200" spc="-15" dirty="0">
                <a:latin typeface="Georgia"/>
                <a:cs typeface="Georgia"/>
              </a:rPr>
              <a:t>with </a:t>
            </a:r>
            <a:r>
              <a:rPr sz="2200" spc="-30" dirty="0">
                <a:latin typeface="Georgia"/>
                <a:cs typeface="Georgia"/>
              </a:rPr>
              <a:t>the </a:t>
            </a:r>
            <a:r>
              <a:rPr sz="2200" spc="-25" dirty="0">
                <a:latin typeface="Georgia"/>
                <a:cs typeface="Georgia"/>
              </a:rPr>
              <a:t>interpreter directly </a:t>
            </a:r>
            <a:r>
              <a:rPr sz="2200" spc="-35" dirty="0">
                <a:latin typeface="Georgia"/>
                <a:cs typeface="Georgia"/>
              </a:rPr>
              <a:t>to </a:t>
            </a:r>
            <a:r>
              <a:rPr sz="2200" dirty="0">
                <a:latin typeface="Georgia"/>
                <a:cs typeface="Georgia"/>
              </a:rPr>
              <a:t>write </a:t>
            </a:r>
            <a:r>
              <a:rPr sz="2200" spc="-25" dirty="0">
                <a:latin typeface="Georgia"/>
                <a:cs typeface="Georgia"/>
              </a:rPr>
              <a:t>your</a:t>
            </a:r>
            <a:r>
              <a:rPr sz="2200" spc="-20" dirty="0">
                <a:latin typeface="Georgia"/>
                <a:cs typeface="Georgia"/>
              </a:rPr>
              <a:t> </a:t>
            </a:r>
            <a:r>
              <a:rPr sz="2200" spc="-55" dirty="0">
                <a:latin typeface="Georgia"/>
                <a:cs typeface="Georgia"/>
              </a:rPr>
              <a:t>programs.</a:t>
            </a:r>
            <a:endParaRPr sz="2200">
              <a:latin typeface="Georgia"/>
              <a:cs typeface="Georgia"/>
            </a:endParaRPr>
          </a:p>
          <a:p>
            <a:pPr>
              <a:lnSpc>
                <a:spcPct val="100000"/>
              </a:lnSpc>
              <a:spcBef>
                <a:spcPts val="35"/>
              </a:spcBef>
              <a:buFont typeface="Arial"/>
              <a:buChar char="•"/>
            </a:pPr>
            <a:endParaRPr sz="2950">
              <a:latin typeface="Times New Roman"/>
              <a:cs typeface="Times New Roman"/>
            </a:endParaRPr>
          </a:p>
          <a:p>
            <a:pPr marL="355600" marR="6985" indent="-342900" algn="just">
              <a:lnSpc>
                <a:spcPts val="2380"/>
              </a:lnSpc>
              <a:buFont typeface="Arial"/>
              <a:buChar char="•"/>
              <a:tabLst>
                <a:tab pos="355600" algn="l"/>
              </a:tabLst>
            </a:pPr>
            <a:r>
              <a:rPr sz="2200" b="1" spc="-150" dirty="0">
                <a:latin typeface="Georgia"/>
                <a:cs typeface="Georgia"/>
              </a:rPr>
              <a:t>Python </a:t>
            </a:r>
            <a:r>
              <a:rPr sz="2200" b="1" spc="-105" dirty="0">
                <a:latin typeface="Georgia"/>
                <a:cs typeface="Georgia"/>
              </a:rPr>
              <a:t>is </a:t>
            </a:r>
            <a:r>
              <a:rPr sz="2200" b="1" spc="-145" dirty="0">
                <a:latin typeface="Georgia"/>
                <a:cs typeface="Georgia"/>
              </a:rPr>
              <a:t>Object-Oriented: </a:t>
            </a:r>
            <a:r>
              <a:rPr sz="2200" spc="-45" dirty="0">
                <a:latin typeface="Georgia"/>
                <a:cs typeface="Georgia"/>
              </a:rPr>
              <a:t>Python </a:t>
            </a:r>
            <a:r>
              <a:rPr sz="2200" spc="-25" dirty="0">
                <a:latin typeface="Georgia"/>
                <a:cs typeface="Georgia"/>
              </a:rPr>
              <a:t>supports </a:t>
            </a:r>
            <a:r>
              <a:rPr sz="2200" spc="-55" dirty="0">
                <a:latin typeface="Georgia"/>
                <a:cs typeface="Georgia"/>
              </a:rPr>
              <a:t>Object-Oriented </a:t>
            </a:r>
            <a:r>
              <a:rPr sz="2200" spc="-10" dirty="0">
                <a:latin typeface="Georgia"/>
                <a:cs typeface="Georgia"/>
              </a:rPr>
              <a:t>style </a:t>
            </a:r>
            <a:r>
              <a:rPr sz="2200" spc="-15" dirty="0">
                <a:latin typeface="Georgia"/>
                <a:cs typeface="Georgia"/>
              </a:rPr>
              <a:t>or  </a:t>
            </a:r>
            <a:r>
              <a:rPr sz="2200" spc="-40" dirty="0">
                <a:latin typeface="Georgia"/>
                <a:cs typeface="Georgia"/>
              </a:rPr>
              <a:t>technique of </a:t>
            </a:r>
            <a:r>
              <a:rPr sz="2200" spc="-55" dirty="0">
                <a:latin typeface="Georgia"/>
                <a:cs typeface="Georgia"/>
              </a:rPr>
              <a:t>programming </a:t>
            </a:r>
            <a:r>
              <a:rPr sz="2200" spc="-40" dirty="0">
                <a:latin typeface="Georgia"/>
                <a:cs typeface="Georgia"/>
              </a:rPr>
              <a:t>that </a:t>
            </a:r>
            <a:r>
              <a:rPr sz="2200" spc="-30" dirty="0">
                <a:latin typeface="Georgia"/>
                <a:cs typeface="Georgia"/>
              </a:rPr>
              <a:t>encapsulates </a:t>
            </a:r>
            <a:r>
              <a:rPr sz="2200" spc="-25" dirty="0">
                <a:latin typeface="Georgia"/>
                <a:cs typeface="Georgia"/>
              </a:rPr>
              <a:t>code </a:t>
            </a:r>
            <a:r>
              <a:rPr sz="2200" spc="-30" dirty="0">
                <a:latin typeface="Georgia"/>
                <a:cs typeface="Georgia"/>
              </a:rPr>
              <a:t>within</a:t>
            </a:r>
            <a:r>
              <a:rPr sz="2200" spc="60" dirty="0">
                <a:latin typeface="Georgia"/>
                <a:cs typeface="Georgia"/>
              </a:rPr>
              <a:t> </a:t>
            </a:r>
            <a:r>
              <a:rPr sz="2200" spc="-40" dirty="0">
                <a:latin typeface="Georgia"/>
                <a:cs typeface="Georgia"/>
              </a:rPr>
              <a:t>objects.</a:t>
            </a:r>
            <a:endParaRPr sz="2200">
              <a:latin typeface="Georgia"/>
              <a:cs typeface="Georgia"/>
            </a:endParaRPr>
          </a:p>
          <a:p>
            <a:pPr>
              <a:lnSpc>
                <a:spcPct val="100000"/>
              </a:lnSpc>
              <a:buFont typeface="Arial"/>
              <a:buChar char="•"/>
            </a:pPr>
            <a:endParaRPr sz="2950">
              <a:latin typeface="Times New Roman"/>
              <a:cs typeface="Times New Roman"/>
            </a:endParaRPr>
          </a:p>
          <a:p>
            <a:pPr marL="355600" marR="5080" indent="-342900" algn="just">
              <a:lnSpc>
                <a:spcPct val="90000"/>
              </a:lnSpc>
              <a:buFont typeface="Arial"/>
              <a:buChar char="•"/>
              <a:tabLst>
                <a:tab pos="355600" algn="l"/>
              </a:tabLst>
            </a:pPr>
            <a:r>
              <a:rPr sz="2200" b="1" spc="-150" dirty="0">
                <a:latin typeface="Georgia"/>
                <a:cs typeface="Georgia"/>
              </a:rPr>
              <a:t>Python </a:t>
            </a:r>
            <a:r>
              <a:rPr sz="2200" b="1" spc="-105" dirty="0">
                <a:latin typeface="Georgia"/>
                <a:cs typeface="Georgia"/>
              </a:rPr>
              <a:t>is </a:t>
            </a:r>
            <a:r>
              <a:rPr sz="2200" b="1" spc="-140" dirty="0">
                <a:latin typeface="Georgia"/>
                <a:cs typeface="Georgia"/>
              </a:rPr>
              <a:t>a Beginner's </a:t>
            </a:r>
            <a:r>
              <a:rPr sz="2200" b="1" spc="-170" dirty="0">
                <a:latin typeface="Georgia"/>
                <a:cs typeface="Georgia"/>
              </a:rPr>
              <a:t>Language: </a:t>
            </a:r>
            <a:r>
              <a:rPr sz="2200" spc="-45" dirty="0">
                <a:latin typeface="Georgia"/>
                <a:cs typeface="Georgia"/>
              </a:rPr>
              <a:t>Python </a:t>
            </a:r>
            <a:r>
              <a:rPr sz="2200" spc="-25" dirty="0">
                <a:latin typeface="Georgia"/>
                <a:cs typeface="Georgia"/>
              </a:rPr>
              <a:t>is </a:t>
            </a:r>
            <a:r>
              <a:rPr sz="2200" spc="-40" dirty="0">
                <a:latin typeface="Georgia"/>
                <a:cs typeface="Georgia"/>
              </a:rPr>
              <a:t>a </a:t>
            </a:r>
            <a:r>
              <a:rPr sz="2200" spc="-25" dirty="0">
                <a:latin typeface="Georgia"/>
                <a:cs typeface="Georgia"/>
              </a:rPr>
              <a:t>great </a:t>
            </a:r>
            <a:r>
              <a:rPr sz="2200" spc="-40" dirty="0">
                <a:latin typeface="Georgia"/>
                <a:cs typeface="Georgia"/>
              </a:rPr>
              <a:t>language </a:t>
            </a:r>
            <a:r>
              <a:rPr sz="2200" spc="-35" dirty="0">
                <a:latin typeface="Georgia"/>
                <a:cs typeface="Georgia"/>
              </a:rPr>
              <a:t>for </a:t>
            </a:r>
            <a:r>
              <a:rPr sz="2200" spc="-25" dirty="0">
                <a:latin typeface="Georgia"/>
                <a:cs typeface="Georgia"/>
              </a:rPr>
              <a:t>the  </a:t>
            </a:r>
            <a:r>
              <a:rPr sz="2200" spc="-35" dirty="0">
                <a:latin typeface="Georgia"/>
                <a:cs typeface="Georgia"/>
              </a:rPr>
              <a:t>beginner-level </a:t>
            </a:r>
            <a:r>
              <a:rPr sz="2200" spc="-40" dirty="0">
                <a:latin typeface="Georgia"/>
                <a:cs typeface="Georgia"/>
              </a:rPr>
              <a:t>programmers </a:t>
            </a:r>
            <a:r>
              <a:rPr sz="2200" spc="-60" dirty="0">
                <a:latin typeface="Georgia"/>
                <a:cs typeface="Georgia"/>
              </a:rPr>
              <a:t>and </a:t>
            </a:r>
            <a:r>
              <a:rPr sz="2200" spc="-25" dirty="0">
                <a:latin typeface="Georgia"/>
                <a:cs typeface="Georgia"/>
              </a:rPr>
              <a:t>supports </a:t>
            </a:r>
            <a:r>
              <a:rPr sz="2200" spc="-30" dirty="0">
                <a:latin typeface="Georgia"/>
                <a:cs typeface="Georgia"/>
              </a:rPr>
              <a:t>the </a:t>
            </a:r>
            <a:r>
              <a:rPr sz="2200" spc="-35" dirty="0">
                <a:latin typeface="Georgia"/>
                <a:cs typeface="Georgia"/>
              </a:rPr>
              <a:t>development </a:t>
            </a:r>
            <a:r>
              <a:rPr sz="2200" spc="-40" dirty="0">
                <a:latin typeface="Georgia"/>
                <a:cs typeface="Georgia"/>
              </a:rPr>
              <a:t>of a </a:t>
            </a:r>
            <a:r>
              <a:rPr sz="2200" dirty="0">
                <a:latin typeface="Georgia"/>
                <a:cs typeface="Georgia"/>
              </a:rPr>
              <a:t>wide  </a:t>
            </a:r>
            <a:r>
              <a:rPr sz="2200" spc="-40" dirty="0">
                <a:latin typeface="Georgia"/>
                <a:cs typeface="Georgia"/>
              </a:rPr>
              <a:t>range of </a:t>
            </a:r>
            <a:r>
              <a:rPr sz="2200" spc="-35" dirty="0">
                <a:latin typeface="Georgia"/>
                <a:cs typeface="Georgia"/>
              </a:rPr>
              <a:t>applications </a:t>
            </a:r>
            <a:r>
              <a:rPr sz="2200" spc="-55" dirty="0">
                <a:latin typeface="Georgia"/>
                <a:cs typeface="Georgia"/>
              </a:rPr>
              <a:t>from </a:t>
            </a:r>
            <a:r>
              <a:rPr sz="2200" spc="-35" dirty="0">
                <a:latin typeface="Georgia"/>
                <a:cs typeface="Georgia"/>
              </a:rPr>
              <a:t>simple </a:t>
            </a:r>
            <a:r>
              <a:rPr sz="2200" spc="-30" dirty="0">
                <a:latin typeface="Georgia"/>
                <a:cs typeface="Georgia"/>
              </a:rPr>
              <a:t>text </a:t>
            </a:r>
            <a:r>
              <a:rPr sz="2200" spc="-25" dirty="0">
                <a:latin typeface="Georgia"/>
                <a:cs typeface="Georgia"/>
              </a:rPr>
              <a:t>processing </a:t>
            </a:r>
            <a:r>
              <a:rPr sz="2200" spc="-35" dirty="0">
                <a:latin typeface="Georgia"/>
                <a:cs typeface="Georgia"/>
              </a:rPr>
              <a:t>to </a:t>
            </a:r>
            <a:r>
              <a:rPr sz="2200" spc="-125" dirty="0">
                <a:latin typeface="Georgia"/>
                <a:cs typeface="Georgia"/>
              </a:rPr>
              <a:t>WWW </a:t>
            </a:r>
            <a:r>
              <a:rPr sz="2200" spc="-10" dirty="0">
                <a:latin typeface="Georgia"/>
                <a:cs typeface="Georgia"/>
              </a:rPr>
              <a:t>browsers  </a:t>
            </a:r>
            <a:r>
              <a:rPr sz="2200" spc="-35" dirty="0">
                <a:latin typeface="Georgia"/>
                <a:cs typeface="Georgia"/>
              </a:rPr>
              <a:t>to</a:t>
            </a:r>
            <a:r>
              <a:rPr sz="2200" spc="-50" dirty="0">
                <a:latin typeface="Georgia"/>
                <a:cs typeface="Georgia"/>
              </a:rPr>
              <a:t> games</a:t>
            </a:r>
            <a:endParaRPr sz="2200">
              <a:latin typeface="Georgia"/>
              <a:cs typeface="Georgia"/>
            </a:endParaRPr>
          </a:p>
        </p:txBody>
      </p:sp>
      <p:sp>
        <p:nvSpPr>
          <p:cNvPr id="3" name="object 3"/>
          <p:cNvSpPr/>
          <p:nvPr/>
        </p:nvSpPr>
        <p:spPr>
          <a:xfrm>
            <a:off x="0" y="800100"/>
            <a:ext cx="880872" cy="1234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838200"/>
            <a:ext cx="838200" cy="0"/>
          </a:xfrm>
          <a:custGeom>
            <a:avLst/>
            <a:gdLst/>
            <a:ahLst/>
            <a:cxnLst/>
            <a:rect l="l" t="t" r="r" b="b"/>
            <a:pathLst>
              <a:path w="838200">
                <a:moveTo>
                  <a:pt x="0" y="0"/>
                </a:moveTo>
                <a:lnTo>
                  <a:pt x="838200" y="0"/>
                </a:lnTo>
              </a:path>
            </a:pathLst>
          </a:custGeom>
          <a:ln w="38100">
            <a:solidFill>
              <a:srgbClr val="4F81BC"/>
            </a:solidFill>
          </a:ln>
        </p:spPr>
        <p:txBody>
          <a:bodyPr wrap="square" lIns="0" tIns="0" rIns="0" bIns="0" rtlCol="0"/>
          <a:lstStyle/>
          <a:p>
            <a:endParaRPr/>
          </a:p>
        </p:txBody>
      </p:sp>
      <p:sp>
        <p:nvSpPr>
          <p:cNvPr id="5" name="object 5"/>
          <p:cNvSpPr/>
          <p:nvPr/>
        </p:nvSpPr>
        <p:spPr>
          <a:xfrm>
            <a:off x="947927" y="803148"/>
            <a:ext cx="8196072" cy="1097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0600" y="838200"/>
            <a:ext cx="8153400" cy="0"/>
          </a:xfrm>
          <a:custGeom>
            <a:avLst/>
            <a:gdLst/>
            <a:ahLst/>
            <a:cxnLst/>
            <a:rect l="l" t="t" r="r" b="b"/>
            <a:pathLst>
              <a:path w="8153400">
                <a:moveTo>
                  <a:pt x="0" y="0"/>
                </a:moveTo>
                <a:lnTo>
                  <a:pt x="8153400" y="0"/>
                </a:lnTo>
              </a:path>
            </a:pathLst>
          </a:custGeom>
          <a:ln w="25400">
            <a:solidFill>
              <a:srgbClr val="000000"/>
            </a:solidFill>
          </a:ln>
        </p:spPr>
        <p:txBody>
          <a:bodyPr wrap="square" lIns="0" tIns="0" rIns="0" bIns="0" rtlCol="0"/>
          <a:lstStyle/>
          <a:p>
            <a:endParaRPr/>
          </a:p>
        </p:txBody>
      </p:sp>
      <p:sp>
        <p:nvSpPr>
          <p:cNvPr id="7" name="object 7"/>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endParaRPr lang="en-US" dirty="0">
              <a:latin typeface="Arial"/>
              <a:cs typeface="Arial"/>
            </a:endParaRPr>
          </a:p>
        </p:txBody>
      </p:sp>
      <p:sp>
        <p:nvSpPr>
          <p:cNvPr id="8" name="object 8"/>
          <p:cNvSpPr txBox="1">
            <a:spLocks noGrp="1"/>
          </p:cNvSpPr>
          <p:nvPr>
            <p:ph type="title"/>
          </p:nvPr>
        </p:nvSpPr>
        <p:spPr>
          <a:xfrm>
            <a:off x="151587" y="406349"/>
            <a:ext cx="28752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60" dirty="0">
                <a:solidFill>
                  <a:srgbClr val="000000"/>
                </a:solidFill>
                <a:latin typeface="Georgia"/>
                <a:cs typeface="Georgia"/>
              </a:rPr>
              <a:t>Introduction</a:t>
            </a:r>
            <a:endParaRPr sz="2400">
              <a:latin typeface="Georgia"/>
              <a:cs typeface="Georgia"/>
            </a:endParaRPr>
          </a:p>
        </p:txBody>
      </p:sp>
      <p:sp>
        <p:nvSpPr>
          <p:cNvPr id="9" name="Date Placeholder 8"/>
          <p:cNvSpPr>
            <a:spLocks noGrp="1"/>
          </p:cNvSpPr>
          <p:nvPr>
            <p:ph type="dt" sz="half" idx="10"/>
          </p:nvPr>
        </p:nvSpPr>
        <p:spPr/>
        <p:txBody>
          <a:bodyPr/>
          <a:lstStyle/>
          <a:p>
            <a:fld id="{CE2399A4-585C-45D6-8204-F93A580CD2E2}" type="datetime1">
              <a:rPr lang="en-US" smtClean="0"/>
              <a:pPr/>
              <a:t>6/28/2022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434594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85" dirty="0">
                <a:solidFill>
                  <a:srgbClr val="000000"/>
                </a:solidFill>
                <a:latin typeface="Georgia"/>
                <a:cs typeface="Georgia"/>
              </a:rPr>
              <a:t>Membership</a:t>
            </a:r>
            <a:r>
              <a:rPr sz="2400" b="1" dirty="0">
                <a:solidFill>
                  <a:srgbClr val="000000"/>
                </a:solidFill>
                <a:latin typeface="Georgia"/>
                <a:cs typeface="Georgia"/>
              </a:rPr>
              <a:t> </a:t>
            </a:r>
            <a:r>
              <a:rPr sz="2400" b="1" spc="-165" dirty="0">
                <a:solidFill>
                  <a:srgbClr val="000000"/>
                </a:solidFill>
                <a:latin typeface="Georgia"/>
                <a:cs typeface="Georgia"/>
              </a:rPr>
              <a:t>Operators</a:t>
            </a:r>
            <a:endParaRPr sz="2400">
              <a:latin typeface="Georgia"/>
              <a:cs typeface="Georgia"/>
            </a:endParaRPr>
          </a:p>
        </p:txBody>
      </p:sp>
      <p:sp>
        <p:nvSpPr>
          <p:cNvPr id="6" name="Date Placeholder 5"/>
          <p:cNvSpPr>
            <a:spLocks noGrp="1"/>
          </p:cNvSpPr>
          <p:nvPr>
            <p:ph type="dt" sz="half" idx="10"/>
          </p:nvPr>
        </p:nvSpPr>
        <p:spPr/>
        <p:txBody>
          <a:bodyPr/>
          <a:lstStyle/>
          <a:p>
            <a:fld id="{3BF77CFB-F4FC-4250-9B69-E32459D753E3}"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graphicFrame>
        <p:nvGraphicFramePr>
          <p:cNvPr id="4" name="object 4"/>
          <p:cNvGraphicFramePr>
            <a:graphicFrameLocks noGrp="1"/>
          </p:cNvGraphicFramePr>
          <p:nvPr/>
        </p:nvGraphicFramePr>
        <p:xfrm>
          <a:off x="222250" y="2508250"/>
          <a:ext cx="8686800" cy="2141220"/>
        </p:xfrm>
        <a:graphic>
          <a:graphicData uri="http://schemas.openxmlformats.org/drawingml/2006/table">
            <a:tbl>
              <a:tblPr firstRow="1" bandRow="1">
                <a:tableStyleId>{2D5ABB26-0587-4C30-8999-92F81FD0307C}</a:tableStyleId>
              </a:tblPr>
              <a:tblGrid>
                <a:gridCol w="1295400"/>
                <a:gridCol w="4547235"/>
                <a:gridCol w="2844165"/>
              </a:tblGrid>
              <a:tr h="312420">
                <a:tc>
                  <a:txBody>
                    <a:bodyPr/>
                    <a:lstStyle/>
                    <a:p>
                      <a:pPr marL="17145">
                        <a:lnSpc>
                          <a:spcPct val="100000"/>
                        </a:lnSpc>
                        <a:spcBef>
                          <a:spcPts val="105"/>
                        </a:spcBef>
                      </a:pPr>
                      <a:r>
                        <a:rPr sz="1800" b="1" spc="-125" dirty="0">
                          <a:latin typeface="Georgia"/>
                          <a:cs typeface="Georgia"/>
                        </a:rPr>
                        <a:t>Operator</a:t>
                      </a:r>
                      <a:endParaRPr sz="1800">
                        <a:latin typeface="Georgia"/>
                        <a:cs typeface="Georgia"/>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nSpc>
                          <a:spcPct val="100000"/>
                        </a:lnSpc>
                        <a:spcBef>
                          <a:spcPts val="105"/>
                        </a:spcBef>
                      </a:pPr>
                      <a:r>
                        <a:rPr sz="1800" b="1" spc="-114" dirty="0">
                          <a:latin typeface="Georgia"/>
                          <a:cs typeface="Georgia"/>
                        </a:rPr>
                        <a:t>Description</a:t>
                      </a:r>
                      <a:endParaRPr sz="1800">
                        <a:latin typeface="Georgia"/>
                        <a:cs typeface="Georgia"/>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415">
                        <a:lnSpc>
                          <a:spcPct val="100000"/>
                        </a:lnSpc>
                        <a:spcBef>
                          <a:spcPts val="105"/>
                        </a:spcBef>
                      </a:pPr>
                      <a:r>
                        <a:rPr sz="1800" b="1" spc="-145" dirty="0">
                          <a:latin typeface="Georgia"/>
                          <a:cs typeface="Georgia"/>
                        </a:rPr>
                        <a:t>Example</a:t>
                      </a:r>
                      <a:endParaRPr sz="1800">
                        <a:latin typeface="Georgia"/>
                        <a:cs typeface="Georgia"/>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914400">
                <a:tc>
                  <a:txBody>
                    <a:bodyPr/>
                    <a:lstStyle/>
                    <a:p>
                      <a:pPr>
                        <a:lnSpc>
                          <a:spcPct val="100000"/>
                        </a:lnSpc>
                        <a:spcBef>
                          <a:spcPts val="5"/>
                        </a:spcBef>
                      </a:pPr>
                      <a:endParaRPr sz="2150">
                        <a:latin typeface="Times New Roman"/>
                        <a:cs typeface="Times New Roman"/>
                      </a:endParaRPr>
                    </a:p>
                    <a:p>
                      <a:pPr marL="97155">
                        <a:lnSpc>
                          <a:spcPct val="100000"/>
                        </a:lnSpc>
                      </a:pPr>
                      <a:r>
                        <a:rPr sz="1800" spc="-45" dirty="0">
                          <a:latin typeface="Georgia"/>
                          <a:cs typeface="Georgia"/>
                        </a:rPr>
                        <a:t>in</a:t>
                      </a:r>
                      <a:endParaRPr sz="1800">
                        <a:latin typeface="Georgia"/>
                        <a:cs typeface="Georgi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276225">
                        <a:lnSpc>
                          <a:spcPct val="100000"/>
                        </a:lnSpc>
                        <a:spcBef>
                          <a:spcPts val="1395"/>
                        </a:spcBef>
                      </a:pPr>
                      <a:r>
                        <a:rPr sz="1800" spc="-45" dirty="0">
                          <a:latin typeface="Georgia"/>
                          <a:cs typeface="Georgia"/>
                        </a:rPr>
                        <a:t>Evaluates </a:t>
                      </a:r>
                      <a:r>
                        <a:rPr sz="1800" spc="-20" dirty="0">
                          <a:latin typeface="Georgia"/>
                          <a:cs typeface="Georgia"/>
                        </a:rPr>
                        <a:t>to </a:t>
                      </a:r>
                      <a:r>
                        <a:rPr sz="1800" spc="-15" dirty="0">
                          <a:latin typeface="Georgia"/>
                          <a:cs typeface="Georgia"/>
                        </a:rPr>
                        <a:t>true </a:t>
                      </a:r>
                      <a:r>
                        <a:rPr sz="1800" spc="-35" dirty="0">
                          <a:latin typeface="Georgia"/>
                          <a:cs typeface="Georgia"/>
                        </a:rPr>
                        <a:t>if </a:t>
                      </a:r>
                      <a:r>
                        <a:rPr sz="1800" spc="-20" dirty="0">
                          <a:latin typeface="Georgia"/>
                          <a:cs typeface="Georgia"/>
                        </a:rPr>
                        <a:t>it </a:t>
                      </a:r>
                      <a:r>
                        <a:rPr sz="1800" spc="-35" dirty="0">
                          <a:latin typeface="Georgia"/>
                          <a:cs typeface="Georgia"/>
                        </a:rPr>
                        <a:t>finds </a:t>
                      </a:r>
                      <a:r>
                        <a:rPr sz="1800" spc="-30" dirty="0">
                          <a:latin typeface="Georgia"/>
                          <a:cs typeface="Georgia"/>
                        </a:rPr>
                        <a:t>a </a:t>
                      </a:r>
                      <a:r>
                        <a:rPr sz="1800" spc="-25" dirty="0">
                          <a:latin typeface="Georgia"/>
                          <a:cs typeface="Georgia"/>
                        </a:rPr>
                        <a:t>variable </a:t>
                      </a:r>
                      <a:r>
                        <a:rPr sz="1800" spc="-45" dirty="0">
                          <a:latin typeface="Georgia"/>
                          <a:cs typeface="Georgia"/>
                        </a:rPr>
                        <a:t>in </a:t>
                      </a:r>
                      <a:r>
                        <a:rPr sz="1800" spc="-25" dirty="0">
                          <a:latin typeface="Georgia"/>
                          <a:cs typeface="Georgia"/>
                        </a:rPr>
                        <a:t>the  specified </a:t>
                      </a:r>
                      <a:r>
                        <a:rPr sz="1800" spc="-20" dirty="0">
                          <a:latin typeface="Georgia"/>
                          <a:cs typeface="Georgia"/>
                        </a:rPr>
                        <a:t>sequence </a:t>
                      </a:r>
                      <a:r>
                        <a:rPr sz="1800" spc="-50" dirty="0">
                          <a:latin typeface="Georgia"/>
                          <a:cs typeface="Georgia"/>
                        </a:rPr>
                        <a:t>and </a:t>
                      </a:r>
                      <a:r>
                        <a:rPr sz="1800" spc="-30" dirty="0">
                          <a:latin typeface="Georgia"/>
                          <a:cs typeface="Georgia"/>
                        </a:rPr>
                        <a:t>false</a:t>
                      </a:r>
                      <a:r>
                        <a:rPr sz="1800" spc="-50" dirty="0">
                          <a:latin typeface="Georgia"/>
                          <a:cs typeface="Georgia"/>
                        </a:rPr>
                        <a:t> </a:t>
                      </a:r>
                      <a:r>
                        <a:rPr sz="1800" spc="-15" dirty="0">
                          <a:latin typeface="Georgia"/>
                          <a:cs typeface="Georgia"/>
                        </a:rPr>
                        <a:t>otherwise.</a:t>
                      </a:r>
                      <a:endParaRPr sz="1800">
                        <a:latin typeface="Georgia"/>
                        <a:cs typeface="Georgia"/>
                      </a:endParaRPr>
                    </a:p>
                  </a:txBody>
                  <a:tcPr marL="0" marR="0" marT="177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160655">
                        <a:lnSpc>
                          <a:spcPct val="100000"/>
                        </a:lnSpc>
                        <a:spcBef>
                          <a:spcPts val="315"/>
                        </a:spcBef>
                      </a:pPr>
                      <a:r>
                        <a:rPr sz="1800" spc="-40" dirty="0">
                          <a:latin typeface="Georgia"/>
                          <a:cs typeface="Georgia"/>
                        </a:rPr>
                        <a:t>x </a:t>
                      </a:r>
                      <a:r>
                        <a:rPr sz="1800" spc="-45" dirty="0">
                          <a:latin typeface="Georgia"/>
                          <a:cs typeface="Georgia"/>
                        </a:rPr>
                        <a:t>in </a:t>
                      </a:r>
                      <a:r>
                        <a:rPr sz="1800" spc="-120" dirty="0">
                          <a:latin typeface="Georgia"/>
                          <a:cs typeface="Georgia"/>
                        </a:rPr>
                        <a:t>y, </a:t>
                      </a:r>
                      <a:r>
                        <a:rPr sz="1800" spc="-20" dirty="0">
                          <a:latin typeface="Georgia"/>
                          <a:cs typeface="Georgia"/>
                        </a:rPr>
                        <a:t>here </a:t>
                      </a:r>
                      <a:r>
                        <a:rPr sz="1800" spc="-45" dirty="0">
                          <a:latin typeface="Georgia"/>
                          <a:cs typeface="Georgia"/>
                        </a:rPr>
                        <a:t>in </a:t>
                      </a:r>
                      <a:r>
                        <a:rPr sz="1800" spc="-20" dirty="0">
                          <a:latin typeface="Georgia"/>
                          <a:cs typeface="Georgia"/>
                        </a:rPr>
                        <a:t>results </a:t>
                      </a:r>
                      <a:r>
                        <a:rPr sz="1800" spc="-45" dirty="0">
                          <a:latin typeface="Georgia"/>
                          <a:cs typeface="Georgia"/>
                        </a:rPr>
                        <a:t>in </a:t>
                      </a:r>
                      <a:r>
                        <a:rPr sz="1800" spc="-30" dirty="0">
                          <a:latin typeface="Georgia"/>
                          <a:cs typeface="Georgia"/>
                        </a:rPr>
                        <a:t>a </a:t>
                      </a:r>
                      <a:r>
                        <a:rPr sz="1800" spc="220" dirty="0">
                          <a:latin typeface="Georgia"/>
                          <a:cs typeface="Georgia"/>
                        </a:rPr>
                        <a:t>1  </a:t>
                      </a:r>
                      <a:r>
                        <a:rPr sz="1800" spc="-35" dirty="0">
                          <a:latin typeface="Georgia"/>
                          <a:cs typeface="Georgia"/>
                        </a:rPr>
                        <a:t>if </a:t>
                      </a:r>
                      <a:r>
                        <a:rPr sz="1800" spc="-40" dirty="0">
                          <a:latin typeface="Georgia"/>
                          <a:cs typeface="Georgia"/>
                        </a:rPr>
                        <a:t>x </a:t>
                      </a:r>
                      <a:r>
                        <a:rPr sz="1800" spc="-20" dirty="0">
                          <a:latin typeface="Georgia"/>
                          <a:cs typeface="Georgia"/>
                        </a:rPr>
                        <a:t>is </a:t>
                      </a:r>
                      <a:r>
                        <a:rPr sz="1800" spc="-30" dirty="0">
                          <a:latin typeface="Georgia"/>
                          <a:cs typeface="Georgia"/>
                        </a:rPr>
                        <a:t>a </a:t>
                      </a:r>
                      <a:r>
                        <a:rPr sz="1800" spc="-35" dirty="0">
                          <a:latin typeface="Georgia"/>
                          <a:cs typeface="Georgia"/>
                        </a:rPr>
                        <a:t>member </a:t>
                      </a:r>
                      <a:r>
                        <a:rPr sz="1800" spc="-30" dirty="0">
                          <a:latin typeface="Georgia"/>
                          <a:cs typeface="Georgia"/>
                        </a:rPr>
                        <a:t>of  </a:t>
                      </a:r>
                      <a:r>
                        <a:rPr sz="1800" spc="-20" dirty="0">
                          <a:latin typeface="Georgia"/>
                          <a:cs typeface="Georgia"/>
                        </a:rPr>
                        <a:t>sequence</a:t>
                      </a:r>
                      <a:r>
                        <a:rPr sz="1800" spc="-45" dirty="0">
                          <a:latin typeface="Georgia"/>
                          <a:cs typeface="Georgia"/>
                        </a:rPr>
                        <a:t> </a:t>
                      </a:r>
                      <a:r>
                        <a:rPr sz="1800" spc="-120" dirty="0">
                          <a:latin typeface="Georgia"/>
                          <a:cs typeface="Georgia"/>
                        </a:rPr>
                        <a:t>y.</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914400">
                <a:tc>
                  <a:txBody>
                    <a:bodyPr/>
                    <a:lstStyle/>
                    <a:p>
                      <a:pPr>
                        <a:lnSpc>
                          <a:spcPct val="100000"/>
                        </a:lnSpc>
                        <a:spcBef>
                          <a:spcPts val="5"/>
                        </a:spcBef>
                      </a:pPr>
                      <a:endParaRPr sz="2150">
                        <a:latin typeface="Times New Roman"/>
                        <a:cs typeface="Times New Roman"/>
                      </a:endParaRPr>
                    </a:p>
                    <a:p>
                      <a:pPr marL="97155">
                        <a:lnSpc>
                          <a:spcPct val="100000"/>
                        </a:lnSpc>
                      </a:pPr>
                      <a:r>
                        <a:rPr sz="1800" spc="-30" dirty="0">
                          <a:latin typeface="Georgia"/>
                          <a:cs typeface="Georgia"/>
                        </a:rPr>
                        <a:t>not</a:t>
                      </a:r>
                      <a:r>
                        <a:rPr sz="1800" spc="-60" dirty="0">
                          <a:latin typeface="Georgia"/>
                          <a:cs typeface="Georgia"/>
                        </a:rPr>
                        <a:t> </a:t>
                      </a:r>
                      <a:r>
                        <a:rPr sz="1800" spc="-45" dirty="0">
                          <a:latin typeface="Georgia"/>
                          <a:cs typeface="Georgia"/>
                        </a:rPr>
                        <a:t>in</a:t>
                      </a:r>
                      <a:endParaRPr sz="1800">
                        <a:latin typeface="Georgia"/>
                        <a:cs typeface="Georgi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246379">
                        <a:lnSpc>
                          <a:spcPct val="100000"/>
                        </a:lnSpc>
                        <a:spcBef>
                          <a:spcPts val="315"/>
                        </a:spcBef>
                      </a:pPr>
                      <a:r>
                        <a:rPr sz="1800" spc="-45" dirty="0">
                          <a:latin typeface="Georgia"/>
                          <a:cs typeface="Georgia"/>
                        </a:rPr>
                        <a:t>Evaluates </a:t>
                      </a:r>
                      <a:r>
                        <a:rPr sz="1800" spc="-20" dirty="0">
                          <a:latin typeface="Georgia"/>
                          <a:cs typeface="Georgia"/>
                        </a:rPr>
                        <a:t>to </a:t>
                      </a:r>
                      <a:r>
                        <a:rPr sz="1800" spc="-15" dirty="0">
                          <a:latin typeface="Georgia"/>
                          <a:cs typeface="Georgia"/>
                        </a:rPr>
                        <a:t>true </a:t>
                      </a:r>
                      <a:r>
                        <a:rPr sz="1800" spc="-35" dirty="0">
                          <a:latin typeface="Georgia"/>
                          <a:cs typeface="Georgia"/>
                        </a:rPr>
                        <a:t>if </a:t>
                      </a:r>
                      <a:r>
                        <a:rPr sz="1800" spc="-20" dirty="0">
                          <a:latin typeface="Georgia"/>
                          <a:cs typeface="Georgia"/>
                        </a:rPr>
                        <a:t>it </a:t>
                      </a:r>
                      <a:r>
                        <a:rPr sz="1800" spc="-15" dirty="0">
                          <a:latin typeface="Georgia"/>
                          <a:cs typeface="Georgia"/>
                        </a:rPr>
                        <a:t>does </a:t>
                      </a:r>
                      <a:r>
                        <a:rPr sz="1800" spc="-30" dirty="0">
                          <a:latin typeface="Georgia"/>
                          <a:cs typeface="Georgia"/>
                        </a:rPr>
                        <a:t>not </a:t>
                      </a:r>
                      <a:r>
                        <a:rPr sz="1800" spc="-35" dirty="0">
                          <a:latin typeface="Georgia"/>
                          <a:cs typeface="Georgia"/>
                        </a:rPr>
                        <a:t>finds </a:t>
                      </a:r>
                      <a:r>
                        <a:rPr sz="1800" spc="-30" dirty="0">
                          <a:latin typeface="Georgia"/>
                          <a:cs typeface="Georgia"/>
                        </a:rPr>
                        <a:t>a  </a:t>
                      </a:r>
                      <a:r>
                        <a:rPr sz="1800" spc="-25" dirty="0">
                          <a:latin typeface="Georgia"/>
                          <a:cs typeface="Georgia"/>
                        </a:rPr>
                        <a:t>variable </a:t>
                      </a:r>
                      <a:r>
                        <a:rPr sz="1800" spc="-45" dirty="0">
                          <a:latin typeface="Georgia"/>
                          <a:cs typeface="Georgia"/>
                        </a:rPr>
                        <a:t>in </a:t>
                      </a:r>
                      <a:r>
                        <a:rPr sz="1800" spc="-25" dirty="0">
                          <a:latin typeface="Georgia"/>
                          <a:cs typeface="Georgia"/>
                        </a:rPr>
                        <a:t>the specified </a:t>
                      </a:r>
                      <a:r>
                        <a:rPr sz="1800" spc="-20" dirty="0">
                          <a:latin typeface="Georgia"/>
                          <a:cs typeface="Georgia"/>
                        </a:rPr>
                        <a:t>sequence </a:t>
                      </a:r>
                      <a:r>
                        <a:rPr sz="1800" spc="-50" dirty="0">
                          <a:latin typeface="Georgia"/>
                          <a:cs typeface="Georgia"/>
                        </a:rPr>
                        <a:t>and </a:t>
                      </a:r>
                      <a:r>
                        <a:rPr sz="1800" spc="-30" dirty="0">
                          <a:latin typeface="Georgia"/>
                          <a:cs typeface="Georgia"/>
                        </a:rPr>
                        <a:t>false  </a:t>
                      </a:r>
                      <a:r>
                        <a:rPr sz="1800" spc="-15" dirty="0">
                          <a:latin typeface="Georgia"/>
                          <a:cs typeface="Georgia"/>
                        </a:rPr>
                        <a:t>otherwise.</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393065">
                        <a:lnSpc>
                          <a:spcPct val="100000"/>
                        </a:lnSpc>
                        <a:spcBef>
                          <a:spcPts val="315"/>
                        </a:spcBef>
                      </a:pPr>
                      <a:r>
                        <a:rPr sz="1800" spc="-40" dirty="0">
                          <a:latin typeface="Georgia"/>
                          <a:cs typeface="Georgia"/>
                        </a:rPr>
                        <a:t>x </a:t>
                      </a:r>
                      <a:r>
                        <a:rPr sz="1800" spc="-30" dirty="0">
                          <a:latin typeface="Georgia"/>
                          <a:cs typeface="Georgia"/>
                        </a:rPr>
                        <a:t>not </a:t>
                      </a:r>
                      <a:r>
                        <a:rPr sz="1800" spc="-45" dirty="0">
                          <a:latin typeface="Georgia"/>
                          <a:cs typeface="Georgia"/>
                        </a:rPr>
                        <a:t>in </a:t>
                      </a:r>
                      <a:r>
                        <a:rPr sz="1800" spc="-120" dirty="0">
                          <a:latin typeface="Georgia"/>
                          <a:cs typeface="Georgia"/>
                        </a:rPr>
                        <a:t>y, </a:t>
                      </a:r>
                      <a:r>
                        <a:rPr sz="1800" spc="-15" dirty="0">
                          <a:latin typeface="Georgia"/>
                          <a:cs typeface="Georgia"/>
                        </a:rPr>
                        <a:t>here </a:t>
                      </a:r>
                      <a:r>
                        <a:rPr sz="1800" spc="-30" dirty="0">
                          <a:latin typeface="Georgia"/>
                          <a:cs typeface="Georgia"/>
                        </a:rPr>
                        <a:t>not </a:t>
                      </a:r>
                      <a:r>
                        <a:rPr sz="1800" spc="-45" dirty="0">
                          <a:latin typeface="Georgia"/>
                          <a:cs typeface="Georgia"/>
                        </a:rPr>
                        <a:t>in  </a:t>
                      </a:r>
                      <a:r>
                        <a:rPr sz="1800" spc="-20" dirty="0">
                          <a:latin typeface="Georgia"/>
                          <a:cs typeface="Georgia"/>
                        </a:rPr>
                        <a:t>results </a:t>
                      </a:r>
                      <a:r>
                        <a:rPr sz="1800" spc="-45" dirty="0">
                          <a:latin typeface="Georgia"/>
                          <a:cs typeface="Georgia"/>
                        </a:rPr>
                        <a:t>in </a:t>
                      </a:r>
                      <a:r>
                        <a:rPr sz="1800" spc="-30" dirty="0">
                          <a:latin typeface="Georgia"/>
                          <a:cs typeface="Georgia"/>
                        </a:rPr>
                        <a:t>a </a:t>
                      </a:r>
                      <a:r>
                        <a:rPr sz="1800" spc="220" dirty="0">
                          <a:latin typeface="Georgia"/>
                          <a:cs typeface="Georgia"/>
                        </a:rPr>
                        <a:t>1</a:t>
                      </a:r>
                      <a:r>
                        <a:rPr sz="1800" spc="-110" dirty="0">
                          <a:latin typeface="Georgia"/>
                          <a:cs typeface="Georgia"/>
                        </a:rPr>
                        <a:t> </a:t>
                      </a:r>
                      <a:r>
                        <a:rPr sz="1800" spc="-35" dirty="0">
                          <a:latin typeface="Georgia"/>
                          <a:cs typeface="Georgia"/>
                        </a:rPr>
                        <a:t>if </a:t>
                      </a:r>
                      <a:r>
                        <a:rPr sz="1800" spc="-40" dirty="0">
                          <a:latin typeface="Georgia"/>
                          <a:cs typeface="Georgia"/>
                        </a:rPr>
                        <a:t>x </a:t>
                      </a:r>
                      <a:r>
                        <a:rPr sz="1800" spc="-20" dirty="0">
                          <a:latin typeface="Georgia"/>
                          <a:cs typeface="Georgia"/>
                        </a:rPr>
                        <a:t>is </a:t>
                      </a:r>
                      <a:r>
                        <a:rPr sz="1800" spc="-30" dirty="0">
                          <a:latin typeface="Georgia"/>
                          <a:cs typeface="Georgia"/>
                        </a:rPr>
                        <a:t>not a  </a:t>
                      </a:r>
                      <a:r>
                        <a:rPr sz="1800" spc="-35" dirty="0">
                          <a:latin typeface="Georgia"/>
                          <a:cs typeface="Georgia"/>
                        </a:rPr>
                        <a:t>member </a:t>
                      </a:r>
                      <a:r>
                        <a:rPr sz="1800" spc="-30" dirty="0">
                          <a:latin typeface="Georgia"/>
                          <a:cs typeface="Georgia"/>
                        </a:rPr>
                        <a:t>of </a:t>
                      </a:r>
                      <a:r>
                        <a:rPr sz="1800" spc="-20" dirty="0">
                          <a:latin typeface="Georgia"/>
                          <a:cs typeface="Georgia"/>
                        </a:rPr>
                        <a:t>sequence</a:t>
                      </a:r>
                      <a:r>
                        <a:rPr sz="1800" spc="-70" dirty="0">
                          <a:latin typeface="Georgia"/>
                          <a:cs typeface="Georgia"/>
                        </a:rPr>
                        <a:t> </a:t>
                      </a:r>
                      <a:r>
                        <a:rPr sz="1800" spc="-120" dirty="0">
                          <a:latin typeface="Georgia"/>
                          <a:cs typeface="Georgia"/>
                        </a:rPr>
                        <a:t>y.</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5" name="object 5"/>
          <p:cNvSpPr txBox="1"/>
          <p:nvPr/>
        </p:nvSpPr>
        <p:spPr>
          <a:xfrm>
            <a:off x="307340" y="1170178"/>
            <a:ext cx="8134350" cy="574040"/>
          </a:xfrm>
          <a:prstGeom prst="rect">
            <a:avLst/>
          </a:prstGeom>
        </p:spPr>
        <p:txBody>
          <a:bodyPr vert="horz" wrap="square" lIns="0" tIns="12700" rIns="0" bIns="0" rtlCol="0">
            <a:spAutoFit/>
          </a:bodyPr>
          <a:lstStyle/>
          <a:p>
            <a:pPr marL="12700" marR="5080">
              <a:lnSpc>
                <a:spcPct val="100000"/>
              </a:lnSpc>
              <a:spcBef>
                <a:spcPts val="100"/>
              </a:spcBef>
            </a:pPr>
            <a:r>
              <a:rPr sz="1800" spc="-35" dirty="0">
                <a:latin typeface="Georgia"/>
                <a:cs typeface="Georgia"/>
              </a:rPr>
              <a:t>Python’s membership </a:t>
            </a:r>
            <a:r>
              <a:rPr sz="1800" spc="-20" dirty="0">
                <a:latin typeface="Georgia"/>
                <a:cs typeface="Georgia"/>
              </a:rPr>
              <a:t>operators </a:t>
            </a:r>
            <a:r>
              <a:rPr sz="1800" spc="-15" dirty="0">
                <a:latin typeface="Georgia"/>
                <a:cs typeface="Georgia"/>
              </a:rPr>
              <a:t>test </a:t>
            </a:r>
            <a:r>
              <a:rPr sz="1800" spc="-25" dirty="0">
                <a:latin typeface="Georgia"/>
                <a:cs typeface="Georgia"/>
              </a:rPr>
              <a:t>for </a:t>
            </a:r>
            <a:r>
              <a:rPr sz="1800" spc="-35" dirty="0">
                <a:latin typeface="Georgia"/>
                <a:cs typeface="Georgia"/>
              </a:rPr>
              <a:t>membership </a:t>
            </a:r>
            <a:r>
              <a:rPr sz="1800" spc="-45" dirty="0">
                <a:latin typeface="Georgia"/>
                <a:cs typeface="Georgia"/>
              </a:rPr>
              <a:t>in </a:t>
            </a:r>
            <a:r>
              <a:rPr sz="1800" spc="-30" dirty="0">
                <a:latin typeface="Georgia"/>
                <a:cs typeface="Georgia"/>
              </a:rPr>
              <a:t>a sequence, </a:t>
            </a:r>
            <a:r>
              <a:rPr sz="1800" spc="-40" dirty="0">
                <a:latin typeface="Georgia"/>
                <a:cs typeface="Georgia"/>
              </a:rPr>
              <a:t>such </a:t>
            </a:r>
            <a:r>
              <a:rPr sz="1800" spc="-20" dirty="0">
                <a:latin typeface="Georgia"/>
                <a:cs typeface="Georgia"/>
              </a:rPr>
              <a:t>as </a:t>
            </a:r>
            <a:r>
              <a:rPr sz="1800" spc="-35" dirty="0">
                <a:latin typeface="Georgia"/>
                <a:cs typeface="Georgia"/>
              </a:rPr>
              <a:t>strings,  </a:t>
            </a:r>
            <a:r>
              <a:rPr sz="1800" spc="-40" dirty="0">
                <a:latin typeface="Georgia"/>
                <a:cs typeface="Georgia"/>
              </a:rPr>
              <a:t>lists, </a:t>
            </a:r>
            <a:r>
              <a:rPr sz="1800" spc="-5" dirty="0">
                <a:latin typeface="Georgia"/>
                <a:cs typeface="Georgia"/>
              </a:rPr>
              <a:t>or</a:t>
            </a:r>
            <a:r>
              <a:rPr sz="1800" spc="-35" dirty="0">
                <a:latin typeface="Georgia"/>
                <a:cs typeface="Georgia"/>
              </a:rPr>
              <a:t> </a:t>
            </a:r>
            <a:r>
              <a:rPr sz="1800" spc="-40" dirty="0">
                <a:latin typeface="Georgia"/>
                <a:cs typeface="Georgia"/>
              </a:rPr>
              <a:t>tuples.</a:t>
            </a:r>
            <a:endParaRPr sz="1800">
              <a:latin typeface="Georgia"/>
              <a:cs typeface="Georgi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68935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30" dirty="0">
                <a:solidFill>
                  <a:srgbClr val="000000"/>
                </a:solidFill>
                <a:latin typeface="Georgia"/>
                <a:cs typeface="Georgia"/>
              </a:rPr>
              <a:t>Identity</a:t>
            </a:r>
            <a:r>
              <a:rPr sz="2400" b="1" spc="-25" dirty="0">
                <a:solidFill>
                  <a:srgbClr val="000000"/>
                </a:solidFill>
                <a:latin typeface="Georgia"/>
                <a:cs typeface="Georgia"/>
              </a:rPr>
              <a:t> </a:t>
            </a:r>
            <a:r>
              <a:rPr sz="2400" b="1" spc="-165" dirty="0">
                <a:solidFill>
                  <a:srgbClr val="000000"/>
                </a:solidFill>
                <a:latin typeface="Georgia"/>
                <a:cs typeface="Georgia"/>
              </a:rPr>
              <a:t>Operators</a:t>
            </a:r>
            <a:endParaRPr sz="2400">
              <a:latin typeface="Georgia"/>
              <a:cs typeface="Georgia"/>
            </a:endParaRPr>
          </a:p>
        </p:txBody>
      </p:sp>
      <p:sp>
        <p:nvSpPr>
          <p:cNvPr id="6" name="Date Placeholder 5"/>
          <p:cNvSpPr>
            <a:spLocks noGrp="1"/>
          </p:cNvSpPr>
          <p:nvPr>
            <p:ph type="dt" sz="half" idx="10"/>
          </p:nvPr>
        </p:nvSpPr>
        <p:spPr/>
        <p:txBody>
          <a:bodyPr/>
          <a:lstStyle/>
          <a:p>
            <a:fld id="{6A702A85-E86A-4288-8D1E-F5870273E6D6}"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graphicFrame>
        <p:nvGraphicFramePr>
          <p:cNvPr id="4" name="object 4"/>
          <p:cNvGraphicFramePr>
            <a:graphicFrameLocks noGrp="1"/>
          </p:cNvGraphicFramePr>
          <p:nvPr/>
        </p:nvGraphicFramePr>
        <p:xfrm>
          <a:off x="222250" y="2508250"/>
          <a:ext cx="8686800" cy="2141220"/>
        </p:xfrm>
        <a:graphic>
          <a:graphicData uri="http://schemas.openxmlformats.org/drawingml/2006/table">
            <a:tbl>
              <a:tblPr firstRow="1" bandRow="1">
                <a:tableStyleId>{2D5ABB26-0587-4C30-8999-92F81FD0307C}</a:tableStyleId>
              </a:tblPr>
              <a:tblGrid>
                <a:gridCol w="1295400"/>
                <a:gridCol w="4547235"/>
                <a:gridCol w="2844165"/>
              </a:tblGrid>
              <a:tr h="312420">
                <a:tc>
                  <a:txBody>
                    <a:bodyPr/>
                    <a:lstStyle/>
                    <a:p>
                      <a:pPr marL="17145">
                        <a:lnSpc>
                          <a:spcPct val="100000"/>
                        </a:lnSpc>
                        <a:spcBef>
                          <a:spcPts val="105"/>
                        </a:spcBef>
                      </a:pPr>
                      <a:r>
                        <a:rPr sz="1800" b="1" spc="-125" dirty="0">
                          <a:latin typeface="Georgia"/>
                          <a:cs typeface="Georgia"/>
                        </a:rPr>
                        <a:t>Operator</a:t>
                      </a:r>
                      <a:endParaRPr sz="1800">
                        <a:latin typeface="Georgia"/>
                        <a:cs typeface="Georgia"/>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nSpc>
                          <a:spcPct val="100000"/>
                        </a:lnSpc>
                        <a:spcBef>
                          <a:spcPts val="105"/>
                        </a:spcBef>
                      </a:pPr>
                      <a:r>
                        <a:rPr sz="1800" b="1" spc="-114" dirty="0">
                          <a:latin typeface="Georgia"/>
                          <a:cs typeface="Georgia"/>
                        </a:rPr>
                        <a:t>Description</a:t>
                      </a:r>
                      <a:endParaRPr sz="1800">
                        <a:latin typeface="Georgia"/>
                        <a:cs typeface="Georgia"/>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415">
                        <a:lnSpc>
                          <a:spcPct val="100000"/>
                        </a:lnSpc>
                        <a:spcBef>
                          <a:spcPts val="105"/>
                        </a:spcBef>
                      </a:pPr>
                      <a:r>
                        <a:rPr sz="1800" b="1" spc="-145" dirty="0">
                          <a:latin typeface="Georgia"/>
                          <a:cs typeface="Georgia"/>
                        </a:rPr>
                        <a:t>Example</a:t>
                      </a:r>
                      <a:endParaRPr sz="1800">
                        <a:latin typeface="Georgia"/>
                        <a:cs typeface="Georgia"/>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914400">
                <a:tc>
                  <a:txBody>
                    <a:bodyPr/>
                    <a:lstStyle/>
                    <a:p>
                      <a:pPr>
                        <a:lnSpc>
                          <a:spcPct val="100000"/>
                        </a:lnSpc>
                        <a:spcBef>
                          <a:spcPts val="5"/>
                        </a:spcBef>
                      </a:pPr>
                      <a:endParaRPr sz="2150">
                        <a:latin typeface="Times New Roman"/>
                        <a:cs typeface="Times New Roman"/>
                      </a:endParaRPr>
                    </a:p>
                    <a:p>
                      <a:pPr marL="97155">
                        <a:lnSpc>
                          <a:spcPct val="100000"/>
                        </a:lnSpc>
                      </a:pPr>
                      <a:r>
                        <a:rPr sz="1800" spc="-20" dirty="0">
                          <a:latin typeface="Georgia"/>
                          <a:cs typeface="Georgia"/>
                        </a:rPr>
                        <a:t>is</a:t>
                      </a:r>
                      <a:endParaRPr sz="1800">
                        <a:latin typeface="Georgia"/>
                        <a:cs typeface="Georgi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144145">
                        <a:lnSpc>
                          <a:spcPct val="100000"/>
                        </a:lnSpc>
                        <a:spcBef>
                          <a:spcPts val="315"/>
                        </a:spcBef>
                      </a:pPr>
                      <a:r>
                        <a:rPr sz="1800" spc="-40" dirty="0">
                          <a:latin typeface="Georgia"/>
                          <a:cs typeface="Georgia"/>
                        </a:rPr>
                        <a:t>Evaluates </a:t>
                      </a:r>
                      <a:r>
                        <a:rPr sz="1800" spc="-20" dirty="0">
                          <a:latin typeface="Georgia"/>
                          <a:cs typeface="Georgia"/>
                        </a:rPr>
                        <a:t>to </a:t>
                      </a:r>
                      <a:r>
                        <a:rPr sz="1800" spc="-15" dirty="0">
                          <a:latin typeface="Georgia"/>
                          <a:cs typeface="Georgia"/>
                        </a:rPr>
                        <a:t>true </a:t>
                      </a:r>
                      <a:r>
                        <a:rPr sz="1800" spc="-35" dirty="0">
                          <a:latin typeface="Georgia"/>
                          <a:cs typeface="Georgia"/>
                        </a:rPr>
                        <a:t>if </a:t>
                      </a:r>
                      <a:r>
                        <a:rPr sz="1800" spc="-25" dirty="0">
                          <a:latin typeface="Georgia"/>
                          <a:cs typeface="Georgia"/>
                        </a:rPr>
                        <a:t>the </a:t>
                      </a:r>
                      <a:r>
                        <a:rPr sz="1800" spc="-20" dirty="0">
                          <a:latin typeface="Georgia"/>
                          <a:cs typeface="Georgia"/>
                        </a:rPr>
                        <a:t>variables </a:t>
                      </a:r>
                      <a:r>
                        <a:rPr sz="1800" spc="-40" dirty="0">
                          <a:latin typeface="Georgia"/>
                          <a:cs typeface="Georgia"/>
                        </a:rPr>
                        <a:t>on </a:t>
                      </a:r>
                      <a:r>
                        <a:rPr sz="1800" spc="-15" dirty="0">
                          <a:latin typeface="Georgia"/>
                          <a:cs typeface="Georgia"/>
                        </a:rPr>
                        <a:t>either  </a:t>
                      </a:r>
                      <a:r>
                        <a:rPr sz="1800" spc="-20" dirty="0">
                          <a:latin typeface="Georgia"/>
                          <a:cs typeface="Georgia"/>
                        </a:rPr>
                        <a:t>side </a:t>
                      </a:r>
                      <a:r>
                        <a:rPr sz="1800" spc="-30" dirty="0">
                          <a:latin typeface="Georgia"/>
                          <a:cs typeface="Georgia"/>
                        </a:rPr>
                        <a:t>of </a:t>
                      </a:r>
                      <a:r>
                        <a:rPr sz="1800" spc="-25" dirty="0">
                          <a:latin typeface="Georgia"/>
                          <a:cs typeface="Georgia"/>
                        </a:rPr>
                        <a:t>the </a:t>
                      </a:r>
                      <a:r>
                        <a:rPr sz="1800" spc="-20" dirty="0">
                          <a:latin typeface="Georgia"/>
                          <a:cs typeface="Georgia"/>
                        </a:rPr>
                        <a:t>operator </a:t>
                      </a:r>
                      <a:r>
                        <a:rPr sz="1800" spc="-35" dirty="0">
                          <a:latin typeface="Georgia"/>
                          <a:cs typeface="Georgia"/>
                        </a:rPr>
                        <a:t>point </a:t>
                      </a:r>
                      <a:r>
                        <a:rPr sz="1800" spc="-20" dirty="0">
                          <a:latin typeface="Georgia"/>
                          <a:cs typeface="Georgia"/>
                        </a:rPr>
                        <a:t>to </a:t>
                      </a:r>
                      <a:r>
                        <a:rPr sz="1800" spc="-25" dirty="0">
                          <a:latin typeface="Georgia"/>
                          <a:cs typeface="Georgia"/>
                        </a:rPr>
                        <a:t>the </a:t>
                      </a:r>
                      <a:r>
                        <a:rPr sz="1800" spc="-35" dirty="0">
                          <a:latin typeface="Georgia"/>
                          <a:cs typeface="Georgia"/>
                        </a:rPr>
                        <a:t>same</a:t>
                      </a:r>
                      <a:r>
                        <a:rPr sz="1800" spc="-170" dirty="0">
                          <a:latin typeface="Georgia"/>
                          <a:cs typeface="Georgia"/>
                        </a:rPr>
                        <a:t> </a:t>
                      </a:r>
                      <a:r>
                        <a:rPr sz="1800" spc="-20" dirty="0">
                          <a:latin typeface="Georgia"/>
                          <a:cs typeface="Georgia"/>
                        </a:rPr>
                        <a:t>object  </a:t>
                      </a:r>
                      <a:r>
                        <a:rPr sz="1800" spc="-45" dirty="0">
                          <a:latin typeface="Georgia"/>
                          <a:cs typeface="Georgia"/>
                        </a:rPr>
                        <a:t>and </a:t>
                      </a:r>
                      <a:r>
                        <a:rPr sz="1800" spc="-30" dirty="0">
                          <a:latin typeface="Georgia"/>
                          <a:cs typeface="Georgia"/>
                        </a:rPr>
                        <a:t>false</a:t>
                      </a:r>
                      <a:r>
                        <a:rPr sz="1800" spc="-40" dirty="0">
                          <a:latin typeface="Georgia"/>
                          <a:cs typeface="Georgia"/>
                        </a:rPr>
                        <a:t> </a:t>
                      </a:r>
                      <a:r>
                        <a:rPr sz="1800" spc="-15" dirty="0">
                          <a:latin typeface="Georgia"/>
                          <a:cs typeface="Georgia"/>
                        </a:rPr>
                        <a:t>otherwise.</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196215">
                        <a:lnSpc>
                          <a:spcPct val="100000"/>
                        </a:lnSpc>
                        <a:spcBef>
                          <a:spcPts val="1395"/>
                        </a:spcBef>
                      </a:pPr>
                      <a:r>
                        <a:rPr sz="1800" spc="-40" dirty="0">
                          <a:latin typeface="Georgia"/>
                          <a:cs typeface="Georgia"/>
                        </a:rPr>
                        <a:t>x </a:t>
                      </a:r>
                      <a:r>
                        <a:rPr sz="1800" spc="-20" dirty="0">
                          <a:latin typeface="Georgia"/>
                          <a:cs typeface="Georgia"/>
                        </a:rPr>
                        <a:t>is </a:t>
                      </a:r>
                      <a:r>
                        <a:rPr sz="1800" spc="-120" dirty="0">
                          <a:latin typeface="Georgia"/>
                          <a:cs typeface="Georgia"/>
                        </a:rPr>
                        <a:t>y, </a:t>
                      </a:r>
                      <a:r>
                        <a:rPr sz="1800" spc="-15" dirty="0">
                          <a:latin typeface="Georgia"/>
                          <a:cs typeface="Georgia"/>
                        </a:rPr>
                        <a:t>here </a:t>
                      </a:r>
                      <a:r>
                        <a:rPr sz="1800" spc="-20" dirty="0">
                          <a:latin typeface="Georgia"/>
                          <a:cs typeface="Georgia"/>
                        </a:rPr>
                        <a:t>is results </a:t>
                      </a:r>
                      <a:r>
                        <a:rPr sz="1800" spc="-45" dirty="0">
                          <a:latin typeface="Georgia"/>
                          <a:cs typeface="Georgia"/>
                        </a:rPr>
                        <a:t>in </a:t>
                      </a:r>
                      <a:r>
                        <a:rPr sz="1800" spc="220" dirty="0">
                          <a:latin typeface="Georgia"/>
                          <a:cs typeface="Georgia"/>
                        </a:rPr>
                        <a:t>1</a:t>
                      </a:r>
                      <a:r>
                        <a:rPr sz="1800" spc="-50" dirty="0">
                          <a:latin typeface="Georgia"/>
                          <a:cs typeface="Georgia"/>
                        </a:rPr>
                        <a:t> </a:t>
                      </a:r>
                      <a:r>
                        <a:rPr sz="1800" spc="-35" dirty="0">
                          <a:latin typeface="Georgia"/>
                          <a:cs typeface="Georgia"/>
                        </a:rPr>
                        <a:t>if  </a:t>
                      </a:r>
                      <a:r>
                        <a:rPr sz="1800" spc="-20" dirty="0">
                          <a:latin typeface="Georgia"/>
                          <a:cs typeface="Georgia"/>
                        </a:rPr>
                        <a:t>id(x) equals</a:t>
                      </a:r>
                      <a:r>
                        <a:rPr sz="1800" spc="-60" dirty="0">
                          <a:latin typeface="Georgia"/>
                          <a:cs typeface="Georgia"/>
                        </a:rPr>
                        <a:t> </a:t>
                      </a:r>
                      <a:r>
                        <a:rPr sz="1800" spc="-25" dirty="0">
                          <a:latin typeface="Georgia"/>
                          <a:cs typeface="Georgia"/>
                        </a:rPr>
                        <a:t>id(y).</a:t>
                      </a:r>
                      <a:endParaRPr sz="1800">
                        <a:latin typeface="Georgia"/>
                        <a:cs typeface="Georgia"/>
                      </a:endParaRPr>
                    </a:p>
                  </a:txBody>
                  <a:tcPr marL="0" marR="0" marT="177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914400">
                <a:tc>
                  <a:txBody>
                    <a:bodyPr/>
                    <a:lstStyle/>
                    <a:p>
                      <a:pPr>
                        <a:lnSpc>
                          <a:spcPct val="100000"/>
                        </a:lnSpc>
                        <a:spcBef>
                          <a:spcPts val="5"/>
                        </a:spcBef>
                      </a:pPr>
                      <a:endParaRPr sz="2150">
                        <a:latin typeface="Times New Roman"/>
                        <a:cs typeface="Times New Roman"/>
                      </a:endParaRPr>
                    </a:p>
                    <a:p>
                      <a:pPr marL="97155">
                        <a:lnSpc>
                          <a:spcPct val="100000"/>
                        </a:lnSpc>
                      </a:pPr>
                      <a:r>
                        <a:rPr sz="1800" spc="-20" dirty="0">
                          <a:latin typeface="Georgia"/>
                          <a:cs typeface="Georgia"/>
                        </a:rPr>
                        <a:t>is</a:t>
                      </a:r>
                      <a:r>
                        <a:rPr sz="1800" spc="-45" dirty="0">
                          <a:latin typeface="Georgia"/>
                          <a:cs typeface="Georgia"/>
                        </a:rPr>
                        <a:t> </a:t>
                      </a:r>
                      <a:r>
                        <a:rPr sz="1800" spc="-30" dirty="0">
                          <a:latin typeface="Georgia"/>
                          <a:cs typeface="Georgia"/>
                        </a:rPr>
                        <a:t>not</a:t>
                      </a:r>
                      <a:endParaRPr sz="1800">
                        <a:latin typeface="Georgia"/>
                        <a:cs typeface="Georgia"/>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marR="144145">
                        <a:lnSpc>
                          <a:spcPct val="100000"/>
                        </a:lnSpc>
                        <a:spcBef>
                          <a:spcPts val="315"/>
                        </a:spcBef>
                      </a:pPr>
                      <a:r>
                        <a:rPr sz="1800" spc="-45" dirty="0">
                          <a:latin typeface="Georgia"/>
                          <a:cs typeface="Georgia"/>
                        </a:rPr>
                        <a:t>Evaluates </a:t>
                      </a:r>
                      <a:r>
                        <a:rPr sz="1800" spc="-20" dirty="0">
                          <a:latin typeface="Georgia"/>
                          <a:cs typeface="Georgia"/>
                        </a:rPr>
                        <a:t>to </a:t>
                      </a:r>
                      <a:r>
                        <a:rPr sz="1800" spc="-30" dirty="0">
                          <a:latin typeface="Georgia"/>
                          <a:cs typeface="Georgia"/>
                        </a:rPr>
                        <a:t>false </a:t>
                      </a:r>
                      <a:r>
                        <a:rPr sz="1800" spc="-35" dirty="0">
                          <a:latin typeface="Georgia"/>
                          <a:cs typeface="Georgia"/>
                        </a:rPr>
                        <a:t>if </a:t>
                      </a:r>
                      <a:r>
                        <a:rPr sz="1800" spc="-25" dirty="0">
                          <a:latin typeface="Georgia"/>
                          <a:cs typeface="Georgia"/>
                        </a:rPr>
                        <a:t>the </a:t>
                      </a:r>
                      <a:r>
                        <a:rPr sz="1800" spc="-20" dirty="0">
                          <a:latin typeface="Georgia"/>
                          <a:cs typeface="Georgia"/>
                        </a:rPr>
                        <a:t>variables </a:t>
                      </a:r>
                      <a:r>
                        <a:rPr sz="1800" spc="-40" dirty="0">
                          <a:latin typeface="Georgia"/>
                          <a:cs typeface="Georgia"/>
                        </a:rPr>
                        <a:t>on </a:t>
                      </a:r>
                      <a:r>
                        <a:rPr sz="1800" spc="-15" dirty="0">
                          <a:latin typeface="Georgia"/>
                          <a:cs typeface="Georgia"/>
                        </a:rPr>
                        <a:t>either  </a:t>
                      </a:r>
                      <a:r>
                        <a:rPr sz="1800" spc="-20" dirty="0">
                          <a:latin typeface="Georgia"/>
                          <a:cs typeface="Georgia"/>
                        </a:rPr>
                        <a:t>side </a:t>
                      </a:r>
                      <a:r>
                        <a:rPr sz="1800" spc="-30" dirty="0">
                          <a:latin typeface="Georgia"/>
                          <a:cs typeface="Georgia"/>
                        </a:rPr>
                        <a:t>of </a:t>
                      </a:r>
                      <a:r>
                        <a:rPr sz="1800" spc="-25" dirty="0">
                          <a:latin typeface="Georgia"/>
                          <a:cs typeface="Georgia"/>
                        </a:rPr>
                        <a:t>the </a:t>
                      </a:r>
                      <a:r>
                        <a:rPr sz="1800" spc="-20" dirty="0">
                          <a:latin typeface="Georgia"/>
                          <a:cs typeface="Georgia"/>
                        </a:rPr>
                        <a:t>operator </a:t>
                      </a:r>
                      <a:r>
                        <a:rPr sz="1800" spc="-35" dirty="0">
                          <a:latin typeface="Georgia"/>
                          <a:cs typeface="Georgia"/>
                        </a:rPr>
                        <a:t>point </a:t>
                      </a:r>
                      <a:r>
                        <a:rPr sz="1800" spc="-20" dirty="0">
                          <a:latin typeface="Georgia"/>
                          <a:cs typeface="Georgia"/>
                        </a:rPr>
                        <a:t>to </a:t>
                      </a:r>
                      <a:r>
                        <a:rPr sz="1800" spc="-25" dirty="0">
                          <a:latin typeface="Georgia"/>
                          <a:cs typeface="Georgia"/>
                        </a:rPr>
                        <a:t>the </a:t>
                      </a:r>
                      <a:r>
                        <a:rPr sz="1800" spc="-35" dirty="0">
                          <a:latin typeface="Georgia"/>
                          <a:cs typeface="Georgia"/>
                        </a:rPr>
                        <a:t>same</a:t>
                      </a:r>
                      <a:r>
                        <a:rPr sz="1800" spc="-170" dirty="0">
                          <a:latin typeface="Georgia"/>
                          <a:cs typeface="Georgia"/>
                        </a:rPr>
                        <a:t> </a:t>
                      </a:r>
                      <a:r>
                        <a:rPr sz="1800" spc="-20" dirty="0">
                          <a:latin typeface="Georgia"/>
                          <a:cs typeface="Georgia"/>
                        </a:rPr>
                        <a:t>object  </a:t>
                      </a:r>
                      <a:r>
                        <a:rPr sz="1800" spc="-45" dirty="0">
                          <a:latin typeface="Georgia"/>
                          <a:cs typeface="Georgia"/>
                        </a:rPr>
                        <a:t>and </a:t>
                      </a:r>
                      <a:r>
                        <a:rPr sz="1800" spc="-15" dirty="0">
                          <a:latin typeface="Georgia"/>
                          <a:cs typeface="Georgia"/>
                        </a:rPr>
                        <a:t>true</a:t>
                      </a:r>
                      <a:r>
                        <a:rPr sz="1800" spc="-40" dirty="0">
                          <a:latin typeface="Georgia"/>
                          <a:cs typeface="Georgia"/>
                        </a:rPr>
                        <a:t> </a:t>
                      </a:r>
                      <a:r>
                        <a:rPr sz="1800" spc="-15" dirty="0">
                          <a:latin typeface="Georgia"/>
                          <a:cs typeface="Georgia"/>
                        </a:rPr>
                        <a:t>otherwise.</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8425" marR="350520">
                        <a:lnSpc>
                          <a:spcPct val="100000"/>
                        </a:lnSpc>
                        <a:spcBef>
                          <a:spcPts val="315"/>
                        </a:spcBef>
                      </a:pPr>
                      <a:r>
                        <a:rPr sz="1800" spc="-40" dirty="0">
                          <a:latin typeface="Georgia"/>
                          <a:cs typeface="Georgia"/>
                        </a:rPr>
                        <a:t>x </a:t>
                      </a:r>
                      <a:r>
                        <a:rPr sz="1800" spc="-20" dirty="0">
                          <a:latin typeface="Georgia"/>
                          <a:cs typeface="Georgia"/>
                        </a:rPr>
                        <a:t>is </a:t>
                      </a:r>
                      <a:r>
                        <a:rPr sz="1800" spc="-30" dirty="0">
                          <a:latin typeface="Georgia"/>
                          <a:cs typeface="Georgia"/>
                        </a:rPr>
                        <a:t>not </a:t>
                      </a:r>
                      <a:r>
                        <a:rPr sz="1800" spc="-120" dirty="0">
                          <a:latin typeface="Georgia"/>
                          <a:cs typeface="Georgia"/>
                        </a:rPr>
                        <a:t>y, </a:t>
                      </a:r>
                      <a:r>
                        <a:rPr sz="1800" spc="-15" dirty="0">
                          <a:latin typeface="Georgia"/>
                          <a:cs typeface="Georgia"/>
                        </a:rPr>
                        <a:t>here </a:t>
                      </a:r>
                      <a:r>
                        <a:rPr sz="1800" spc="-20" dirty="0">
                          <a:latin typeface="Georgia"/>
                          <a:cs typeface="Georgia"/>
                        </a:rPr>
                        <a:t>is </a:t>
                      </a:r>
                      <a:r>
                        <a:rPr sz="1800" spc="-30" dirty="0">
                          <a:latin typeface="Georgia"/>
                          <a:cs typeface="Georgia"/>
                        </a:rPr>
                        <a:t>not  </a:t>
                      </a:r>
                      <a:r>
                        <a:rPr sz="1800" spc="-20" dirty="0">
                          <a:latin typeface="Georgia"/>
                          <a:cs typeface="Georgia"/>
                        </a:rPr>
                        <a:t>results </a:t>
                      </a:r>
                      <a:r>
                        <a:rPr sz="1800" spc="-45" dirty="0">
                          <a:latin typeface="Georgia"/>
                          <a:cs typeface="Georgia"/>
                        </a:rPr>
                        <a:t>in </a:t>
                      </a:r>
                      <a:r>
                        <a:rPr sz="1800" spc="220" dirty="0">
                          <a:latin typeface="Georgia"/>
                          <a:cs typeface="Georgia"/>
                        </a:rPr>
                        <a:t>1</a:t>
                      </a:r>
                      <a:r>
                        <a:rPr sz="1800" spc="-85" dirty="0">
                          <a:latin typeface="Georgia"/>
                          <a:cs typeface="Georgia"/>
                        </a:rPr>
                        <a:t> </a:t>
                      </a:r>
                      <a:r>
                        <a:rPr sz="1800" spc="-35" dirty="0">
                          <a:latin typeface="Georgia"/>
                          <a:cs typeface="Georgia"/>
                        </a:rPr>
                        <a:t>if </a:t>
                      </a:r>
                      <a:r>
                        <a:rPr sz="1800" spc="-20" dirty="0">
                          <a:latin typeface="Georgia"/>
                          <a:cs typeface="Georgia"/>
                        </a:rPr>
                        <a:t>id(x) is </a:t>
                      </a:r>
                      <a:r>
                        <a:rPr sz="1800" spc="-30" dirty="0">
                          <a:latin typeface="Georgia"/>
                          <a:cs typeface="Georgia"/>
                        </a:rPr>
                        <a:t>not  </a:t>
                      </a:r>
                      <a:r>
                        <a:rPr sz="1800" spc="-25" dirty="0">
                          <a:latin typeface="Georgia"/>
                          <a:cs typeface="Georgia"/>
                        </a:rPr>
                        <a:t>equal </a:t>
                      </a:r>
                      <a:r>
                        <a:rPr sz="1800" spc="-20" dirty="0">
                          <a:latin typeface="Georgia"/>
                          <a:cs typeface="Georgia"/>
                        </a:rPr>
                        <a:t>to</a:t>
                      </a:r>
                      <a:r>
                        <a:rPr sz="1800" spc="-65" dirty="0">
                          <a:latin typeface="Georgia"/>
                          <a:cs typeface="Georgia"/>
                        </a:rPr>
                        <a:t> </a:t>
                      </a:r>
                      <a:r>
                        <a:rPr sz="1800" spc="-25" dirty="0">
                          <a:latin typeface="Georgia"/>
                          <a:cs typeface="Georgia"/>
                        </a:rPr>
                        <a:t>id(y).</a:t>
                      </a:r>
                      <a:endParaRPr sz="1800">
                        <a:latin typeface="Georgia"/>
                        <a:cs typeface="Georg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5" name="object 5"/>
          <p:cNvSpPr txBox="1"/>
          <p:nvPr/>
        </p:nvSpPr>
        <p:spPr>
          <a:xfrm>
            <a:off x="307340" y="1170178"/>
            <a:ext cx="7746365" cy="574040"/>
          </a:xfrm>
          <a:prstGeom prst="rect">
            <a:avLst/>
          </a:prstGeom>
        </p:spPr>
        <p:txBody>
          <a:bodyPr vert="horz" wrap="square" lIns="0" tIns="12700" rIns="0" bIns="0" rtlCol="0">
            <a:spAutoFit/>
          </a:bodyPr>
          <a:lstStyle/>
          <a:p>
            <a:pPr marL="12700" marR="5080">
              <a:lnSpc>
                <a:spcPct val="100000"/>
              </a:lnSpc>
              <a:spcBef>
                <a:spcPts val="100"/>
              </a:spcBef>
            </a:pPr>
            <a:r>
              <a:rPr sz="1800" spc="-35" dirty="0">
                <a:latin typeface="Georgia"/>
                <a:cs typeface="Georgia"/>
              </a:rPr>
              <a:t>Identity </a:t>
            </a:r>
            <a:r>
              <a:rPr sz="1800" spc="-20" dirty="0">
                <a:latin typeface="Georgia"/>
                <a:cs typeface="Georgia"/>
              </a:rPr>
              <a:t>operators </a:t>
            </a:r>
            <a:r>
              <a:rPr sz="1800" spc="-30" dirty="0">
                <a:latin typeface="Georgia"/>
                <a:cs typeface="Georgia"/>
              </a:rPr>
              <a:t>compare </a:t>
            </a:r>
            <a:r>
              <a:rPr sz="1800" spc="-25" dirty="0">
                <a:latin typeface="Georgia"/>
                <a:cs typeface="Georgia"/>
              </a:rPr>
              <a:t>the </a:t>
            </a:r>
            <a:r>
              <a:rPr sz="1800" spc="-30" dirty="0">
                <a:latin typeface="Georgia"/>
                <a:cs typeface="Georgia"/>
              </a:rPr>
              <a:t>memory </a:t>
            </a:r>
            <a:r>
              <a:rPr sz="1800" spc="-25" dirty="0">
                <a:latin typeface="Georgia"/>
                <a:cs typeface="Georgia"/>
              </a:rPr>
              <a:t>locations </a:t>
            </a:r>
            <a:r>
              <a:rPr sz="1800" spc="-30" dirty="0">
                <a:latin typeface="Georgia"/>
                <a:cs typeface="Georgia"/>
              </a:rPr>
              <a:t>of </a:t>
            </a:r>
            <a:r>
              <a:rPr sz="1800" dirty="0">
                <a:latin typeface="Georgia"/>
                <a:cs typeface="Georgia"/>
              </a:rPr>
              <a:t>two </a:t>
            </a:r>
            <a:r>
              <a:rPr sz="1800" spc="-35" dirty="0">
                <a:latin typeface="Georgia"/>
                <a:cs typeface="Georgia"/>
              </a:rPr>
              <a:t>objects. </a:t>
            </a:r>
            <a:r>
              <a:rPr sz="1800" spc="-25" dirty="0">
                <a:latin typeface="Georgia"/>
                <a:cs typeface="Georgia"/>
              </a:rPr>
              <a:t>There </a:t>
            </a:r>
            <a:r>
              <a:rPr sz="1800" spc="-20" dirty="0">
                <a:latin typeface="Georgia"/>
                <a:cs typeface="Georgia"/>
              </a:rPr>
              <a:t>are </a:t>
            </a:r>
            <a:r>
              <a:rPr sz="1800" dirty="0">
                <a:latin typeface="Georgia"/>
                <a:cs typeface="Georgia"/>
              </a:rPr>
              <a:t>two  </a:t>
            </a:r>
            <a:r>
              <a:rPr sz="1800" spc="-35" dirty="0">
                <a:latin typeface="Georgia"/>
                <a:cs typeface="Georgia"/>
              </a:rPr>
              <a:t>Identity </a:t>
            </a:r>
            <a:r>
              <a:rPr sz="1800" spc="-20" dirty="0">
                <a:latin typeface="Georgia"/>
                <a:cs typeface="Georgia"/>
              </a:rPr>
              <a:t>operators </a:t>
            </a:r>
            <a:r>
              <a:rPr sz="1800" spc="-35" dirty="0">
                <a:latin typeface="Georgia"/>
                <a:cs typeface="Georgia"/>
              </a:rPr>
              <a:t>explained</a:t>
            </a:r>
            <a:r>
              <a:rPr sz="1800" spc="-65" dirty="0">
                <a:latin typeface="Georgia"/>
                <a:cs typeface="Georgia"/>
              </a:rPr>
              <a:t> </a:t>
            </a:r>
            <a:r>
              <a:rPr sz="1800" spc="-35" dirty="0">
                <a:latin typeface="Georgia"/>
                <a:cs typeface="Georgia"/>
              </a:rPr>
              <a:t>below:.</a:t>
            </a:r>
            <a:endParaRPr sz="1800">
              <a:latin typeface="Georgia"/>
              <a:cs typeface="Georgi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504126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55" dirty="0">
                <a:solidFill>
                  <a:srgbClr val="000000"/>
                </a:solidFill>
                <a:latin typeface="Georgia"/>
                <a:cs typeface="Georgia"/>
              </a:rPr>
              <a:t>Decision </a:t>
            </a:r>
            <a:r>
              <a:rPr sz="2400" b="1" spc="-190" dirty="0">
                <a:solidFill>
                  <a:srgbClr val="000000"/>
                </a:solidFill>
                <a:latin typeface="Georgia"/>
                <a:cs typeface="Georgia"/>
              </a:rPr>
              <a:t>Making</a:t>
            </a:r>
            <a:r>
              <a:rPr sz="2400" b="1" spc="-5" dirty="0">
                <a:solidFill>
                  <a:srgbClr val="000000"/>
                </a:solidFill>
                <a:latin typeface="Georgia"/>
                <a:cs typeface="Georgia"/>
              </a:rPr>
              <a:t> </a:t>
            </a:r>
            <a:r>
              <a:rPr sz="2400" b="1" spc="-160" dirty="0">
                <a:solidFill>
                  <a:srgbClr val="000000"/>
                </a:solidFill>
                <a:latin typeface="Georgia"/>
                <a:cs typeface="Georgia"/>
              </a:rPr>
              <a:t>Statements</a:t>
            </a:r>
            <a:endParaRPr sz="2400">
              <a:latin typeface="Georgia"/>
              <a:cs typeface="Georgia"/>
            </a:endParaRPr>
          </a:p>
        </p:txBody>
      </p:sp>
      <p:sp>
        <p:nvSpPr>
          <p:cNvPr id="5" name="Date Placeholder 4"/>
          <p:cNvSpPr>
            <a:spLocks noGrp="1"/>
          </p:cNvSpPr>
          <p:nvPr>
            <p:ph type="dt" sz="half" idx="10"/>
          </p:nvPr>
        </p:nvSpPr>
        <p:spPr/>
        <p:txBody>
          <a:bodyPr/>
          <a:lstStyle/>
          <a:p>
            <a:fld id="{88781976-5D7C-497C-B228-9C567544AE7E}"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4" name="object 4"/>
          <p:cNvSpPr txBox="1"/>
          <p:nvPr/>
        </p:nvSpPr>
        <p:spPr>
          <a:xfrm>
            <a:off x="535940" y="1601470"/>
            <a:ext cx="8073390" cy="4457700"/>
          </a:xfrm>
          <a:prstGeom prst="rect">
            <a:avLst/>
          </a:prstGeom>
        </p:spPr>
        <p:txBody>
          <a:bodyPr vert="horz" wrap="square" lIns="0" tIns="38735" rIns="0" bIns="0" rtlCol="0">
            <a:spAutoFit/>
          </a:bodyPr>
          <a:lstStyle/>
          <a:p>
            <a:pPr marL="12700" marR="5080" algn="just">
              <a:lnSpc>
                <a:spcPct val="90100"/>
              </a:lnSpc>
              <a:spcBef>
                <a:spcPts val="305"/>
              </a:spcBef>
            </a:pPr>
            <a:r>
              <a:rPr sz="1700" b="1" spc="-185" dirty="0">
                <a:latin typeface="Georgia"/>
                <a:cs typeface="Georgia"/>
              </a:rPr>
              <a:t>IF </a:t>
            </a:r>
            <a:r>
              <a:rPr sz="1700" b="1" spc="-114" dirty="0">
                <a:latin typeface="Georgia"/>
                <a:cs typeface="Georgia"/>
              </a:rPr>
              <a:t>Statement </a:t>
            </a:r>
            <a:r>
              <a:rPr sz="1700" spc="-20" dirty="0">
                <a:latin typeface="Georgia"/>
                <a:cs typeface="Georgia"/>
              </a:rPr>
              <a:t>is </a:t>
            </a:r>
            <a:r>
              <a:rPr sz="1700" spc="-30" dirty="0">
                <a:latin typeface="Georgia"/>
                <a:cs typeface="Georgia"/>
              </a:rPr>
              <a:t>similar </a:t>
            </a:r>
            <a:r>
              <a:rPr sz="1700" spc="-20" dirty="0">
                <a:latin typeface="Georgia"/>
                <a:cs typeface="Georgia"/>
              </a:rPr>
              <a:t>to </a:t>
            </a:r>
            <a:r>
              <a:rPr sz="1700" spc="-30" dirty="0">
                <a:latin typeface="Georgia"/>
                <a:cs typeface="Georgia"/>
              </a:rPr>
              <a:t>that of </a:t>
            </a:r>
            <a:r>
              <a:rPr sz="1700" spc="-15" dirty="0">
                <a:latin typeface="Georgia"/>
                <a:cs typeface="Georgia"/>
              </a:rPr>
              <a:t>other </a:t>
            </a:r>
            <a:r>
              <a:rPr sz="1700" spc="-40" dirty="0">
                <a:latin typeface="Georgia"/>
                <a:cs typeface="Georgia"/>
              </a:rPr>
              <a:t>languages. </a:t>
            </a:r>
            <a:r>
              <a:rPr sz="1700" spc="-35" dirty="0">
                <a:latin typeface="Georgia"/>
                <a:cs typeface="Georgia"/>
              </a:rPr>
              <a:t>The </a:t>
            </a:r>
            <a:r>
              <a:rPr sz="1700" spc="-40" dirty="0">
                <a:latin typeface="Georgia"/>
                <a:cs typeface="Georgia"/>
              </a:rPr>
              <a:t>if </a:t>
            </a:r>
            <a:r>
              <a:rPr sz="1700" spc="-30" dirty="0">
                <a:latin typeface="Georgia"/>
                <a:cs typeface="Georgia"/>
              </a:rPr>
              <a:t>statement contains </a:t>
            </a:r>
            <a:r>
              <a:rPr sz="1700" spc="-25" dirty="0">
                <a:latin typeface="Georgia"/>
                <a:cs typeface="Georgia"/>
              </a:rPr>
              <a:t>a </a:t>
            </a:r>
            <a:r>
              <a:rPr sz="1700" spc="-30" dirty="0">
                <a:latin typeface="Georgia"/>
                <a:cs typeface="Georgia"/>
              </a:rPr>
              <a:t>logical  </a:t>
            </a:r>
            <a:r>
              <a:rPr sz="1700" spc="-25" dirty="0">
                <a:latin typeface="Georgia"/>
                <a:cs typeface="Georgia"/>
              </a:rPr>
              <a:t>expression </a:t>
            </a:r>
            <a:r>
              <a:rPr sz="1700" spc="-35" dirty="0">
                <a:latin typeface="Georgia"/>
                <a:cs typeface="Georgia"/>
              </a:rPr>
              <a:t>using </a:t>
            </a:r>
            <a:r>
              <a:rPr sz="1700" spc="-25" dirty="0">
                <a:latin typeface="Georgia"/>
                <a:cs typeface="Georgia"/>
              </a:rPr>
              <a:t>which data </a:t>
            </a:r>
            <a:r>
              <a:rPr sz="1700" spc="-20" dirty="0">
                <a:latin typeface="Georgia"/>
                <a:cs typeface="Georgia"/>
              </a:rPr>
              <a:t>is </a:t>
            </a:r>
            <a:r>
              <a:rPr sz="1700" spc="-35" dirty="0">
                <a:latin typeface="Georgia"/>
                <a:cs typeface="Georgia"/>
              </a:rPr>
              <a:t>compared </a:t>
            </a:r>
            <a:r>
              <a:rPr sz="1700" spc="-45" dirty="0">
                <a:latin typeface="Georgia"/>
                <a:cs typeface="Georgia"/>
              </a:rPr>
              <a:t>and </a:t>
            </a:r>
            <a:r>
              <a:rPr sz="1700" spc="-25" dirty="0">
                <a:latin typeface="Georgia"/>
                <a:cs typeface="Georgia"/>
              </a:rPr>
              <a:t>a decision </a:t>
            </a:r>
            <a:r>
              <a:rPr sz="1700" spc="-20" dirty="0">
                <a:latin typeface="Georgia"/>
                <a:cs typeface="Georgia"/>
              </a:rPr>
              <a:t>is </a:t>
            </a:r>
            <a:r>
              <a:rPr sz="1700" spc="-40" dirty="0">
                <a:latin typeface="Georgia"/>
                <a:cs typeface="Georgia"/>
              </a:rPr>
              <a:t>made </a:t>
            </a:r>
            <a:r>
              <a:rPr sz="1700" spc="-25" dirty="0">
                <a:latin typeface="Georgia"/>
                <a:cs typeface="Georgia"/>
              </a:rPr>
              <a:t>based </a:t>
            </a:r>
            <a:r>
              <a:rPr sz="1700" spc="-40" dirty="0">
                <a:latin typeface="Georgia"/>
                <a:cs typeface="Georgia"/>
              </a:rPr>
              <a:t>on </a:t>
            </a:r>
            <a:r>
              <a:rPr sz="1700" spc="-20" dirty="0">
                <a:latin typeface="Georgia"/>
                <a:cs typeface="Georgia"/>
              </a:rPr>
              <a:t>the result </a:t>
            </a:r>
            <a:r>
              <a:rPr sz="1700" spc="-30" dirty="0">
                <a:latin typeface="Georgia"/>
                <a:cs typeface="Georgia"/>
              </a:rPr>
              <a:t>of  </a:t>
            </a:r>
            <a:r>
              <a:rPr sz="1700" spc="-25" dirty="0">
                <a:latin typeface="Georgia"/>
                <a:cs typeface="Georgia"/>
              </a:rPr>
              <a:t>the</a:t>
            </a:r>
            <a:r>
              <a:rPr sz="1700" spc="-50" dirty="0">
                <a:latin typeface="Georgia"/>
                <a:cs typeface="Georgia"/>
              </a:rPr>
              <a:t> </a:t>
            </a:r>
            <a:r>
              <a:rPr sz="1700" spc="-40" dirty="0">
                <a:latin typeface="Georgia"/>
                <a:cs typeface="Georgia"/>
              </a:rPr>
              <a:t>comparison.</a:t>
            </a:r>
            <a:endParaRPr sz="1700">
              <a:latin typeface="Georgia"/>
              <a:cs typeface="Georgia"/>
            </a:endParaRPr>
          </a:p>
          <a:p>
            <a:pPr marL="155575" marR="6724650" indent="-143510">
              <a:lnSpc>
                <a:spcPct val="110000"/>
              </a:lnSpc>
            </a:pPr>
            <a:r>
              <a:rPr sz="1700" spc="-40" dirty="0">
                <a:latin typeface="Georgia"/>
                <a:cs typeface="Georgia"/>
              </a:rPr>
              <a:t>if </a:t>
            </a:r>
            <a:r>
              <a:rPr sz="1700" spc="-30" dirty="0">
                <a:latin typeface="Georgia"/>
                <a:cs typeface="Georgia"/>
              </a:rPr>
              <a:t>expression:  </a:t>
            </a:r>
            <a:r>
              <a:rPr sz="1700" spc="-15" dirty="0">
                <a:latin typeface="Georgia"/>
                <a:cs typeface="Georgia"/>
              </a:rPr>
              <a:t>sta</a:t>
            </a:r>
            <a:r>
              <a:rPr sz="1700" spc="-30" dirty="0">
                <a:latin typeface="Georgia"/>
                <a:cs typeface="Georgia"/>
              </a:rPr>
              <a:t>t</a:t>
            </a:r>
            <a:r>
              <a:rPr sz="1700" spc="-25" dirty="0">
                <a:latin typeface="Georgia"/>
                <a:cs typeface="Georgia"/>
              </a:rPr>
              <a:t>e</a:t>
            </a:r>
            <a:r>
              <a:rPr sz="1700" spc="-55" dirty="0">
                <a:latin typeface="Georgia"/>
                <a:cs typeface="Georgia"/>
              </a:rPr>
              <a:t>m</a:t>
            </a:r>
            <a:r>
              <a:rPr sz="1700" spc="-20" dirty="0">
                <a:latin typeface="Georgia"/>
                <a:cs typeface="Georgia"/>
              </a:rPr>
              <a:t>e</a:t>
            </a:r>
            <a:r>
              <a:rPr sz="1700" spc="-35" dirty="0">
                <a:latin typeface="Georgia"/>
                <a:cs typeface="Georgia"/>
              </a:rPr>
              <a:t>n</a:t>
            </a:r>
            <a:r>
              <a:rPr sz="1700" spc="-5" dirty="0">
                <a:latin typeface="Georgia"/>
                <a:cs typeface="Georgia"/>
              </a:rPr>
              <a:t>t(s</a:t>
            </a:r>
            <a:r>
              <a:rPr sz="1700" spc="10" dirty="0">
                <a:latin typeface="Georgia"/>
                <a:cs typeface="Georgia"/>
              </a:rPr>
              <a:t>)</a:t>
            </a:r>
            <a:endParaRPr sz="1700">
              <a:latin typeface="Georgia"/>
              <a:cs typeface="Georgia"/>
            </a:endParaRPr>
          </a:p>
          <a:p>
            <a:pPr>
              <a:lnSpc>
                <a:spcPct val="100000"/>
              </a:lnSpc>
            </a:pPr>
            <a:endParaRPr sz="1950">
              <a:latin typeface="Times New Roman"/>
              <a:cs typeface="Times New Roman"/>
            </a:endParaRPr>
          </a:p>
          <a:p>
            <a:pPr marL="12700" marR="7058659">
              <a:lnSpc>
                <a:spcPct val="110000"/>
              </a:lnSpc>
            </a:pPr>
            <a:r>
              <a:rPr sz="1700" spc="40" dirty="0">
                <a:latin typeface="Georgia"/>
                <a:cs typeface="Georgia"/>
              </a:rPr>
              <a:t>var1 </a:t>
            </a:r>
            <a:r>
              <a:rPr sz="1700" spc="-150" dirty="0">
                <a:latin typeface="Georgia"/>
                <a:cs typeface="Georgia"/>
              </a:rPr>
              <a:t>=</a:t>
            </a:r>
            <a:r>
              <a:rPr sz="1700" spc="-215" dirty="0">
                <a:latin typeface="Georgia"/>
                <a:cs typeface="Georgia"/>
              </a:rPr>
              <a:t> </a:t>
            </a:r>
            <a:r>
              <a:rPr sz="1700" dirty="0">
                <a:latin typeface="Georgia"/>
                <a:cs typeface="Georgia"/>
              </a:rPr>
              <a:t>100  </a:t>
            </a:r>
            <a:r>
              <a:rPr sz="1700" spc="-40" dirty="0">
                <a:latin typeface="Georgia"/>
                <a:cs typeface="Georgia"/>
              </a:rPr>
              <a:t>if </a:t>
            </a:r>
            <a:r>
              <a:rPr sz="1700" spc="15" dirty="0">
                <a:latin typeface="Georgia"/>
                <a:cs typeface="Georgia"/>
              </a:rPr>
              <a:t>var1:</a:t>
            </a:r>
            <a:endParaRPr sz="1700">
              <a:latin typeface="Georgia"/>
              <a:cs typeface="Georgia"/>
            </a:endParaRPr>
          </a:p>
          <a:p>
            <a:pPr marL="155575" marR="4457065">
              <a:lnSpc>
                <a:spcPct val="110000"/>
              </a:lnSpc>
              <a:spcBef>
                <a:spcPts val="5"/>
              </a:spcBef>
            </a:pPr>
            <a:r>
              <a:rPr sz="1700" spc="-30" dirty="0">
                <a:latin typeface="Georgia"/>
                <a:cs typeface="Georgia"/>
              </a:rPr>
              <a:t>print </a:t>
            </a:r>
            <a:r>
              <a:rPr sz="1700" spc="90" dirty="0">
                <a:latin typeface="Georgia"/>
                <a:cs typeface="Georgia"/>
              </a:rPr>
              <a:t>"1 </a:t>
            </a:r>
            <a:r>
              <a:rPr sz="1700" spc="-75" dirty="0">
                <a:latin typeface="Georgia"/>
                <a:cs typeface="Georgia"/>
              </a:rPr>
              <a:t>- Got </a:t>
            </a:r>
            <a:r>
              <a:rPr sz="1700" spc="-25" dirty="0">
                <a:latin typeface="Georgia"/>
                <a:cs typeface="Georgia"/>
              </a:rPr>
              <a:t>a </a:t>
            </a:r>
            <a:r>
              <a:rPr sz="1700" spc="-15" dirty="0">
                <a:latin typeface="Georgia"/>
                <a:cs typeface="Georgia"/>
              </a:rPr>
              <a:t>true </a:t>
            </a:r>
            <a:r>
              <a:rPr sz="1700" spc="-20" dirty="0">
                <a:latin typeface="Georgia"/>
                <a:cs typeface="Georgia"/>
              </a:rPr>
              <a:t>expression</a:t>
            </a:r>
            <a:r>
              <a:rPr sz="1700" spc="-220" dirty="0">
                <a:latin typeface="Georgia"/>
                <a:cs typeface="Georgia"/>
              </a:rPr>
              <a:t> </a:t>
            </a:r>
            <a:r>
              <a:rPr sz="1700" spc="-35" dirty="0">
                <a:latin typeface="Georgia"/>
                <a:cs typeface="Georgia"/>
              </a:rPr>
              <a:t>value"  </a:t>
            </a:r>
            <a:r>
              <a:rPr sz="1700" spc="-30" dirty="0">
                <a:latin typeface="Georgia"/>
                <a:cs typeface="Georgia"/>
              </a:rPr>
              <a:t>print</a:t>
            </a:r>
            <a:r>
              <a:rPr sz="1700" spc="-40" dirty="0">
                <a:latin typeface="Georgia"/>
                <a:cs typeface="Georgia"/>
              </a:rPr>
              <a:t> </a:t>
            </a:r>
            <a:r>
              <a:rPr sz="1700" spc="40" dirty="0">
                <a:latin typeface="Georgia"/>
                <a:cs typeface="Georgia"/>
              </a:rPr>
              <a:t>var1</a:t>
            </a:r>
            <a:endParaRPr sz="1700">
              <a:latin typeface="Georgia"/>
              <a:cs typeface="Georgia"/>
            </a:endParaRPr>
          </a:p>
          <a:p>
            <a:pPr>
              <a:lnSpc>
                <a:spcPct val="100000"/>
              </a:lnSpc>
            </a:pPr>
            <a:endParaRPr sz="1950">
              <a:latin typeface="Times New Roman"/>
              <a:cs typeface="Times New Roman"/>
            </a:endParaRPr>
          </a:p>
          <a:p>
            <a:pPr marL="12700" marR="7299959">
              <a:lnSpc>
                <a:spcPct val="110000"/>
              </a:lnSpc>
            </a:pPr>
            <a:r>
              <a:rPr sz="1700" spc="-15" dirty="0">
                <a:latin typeface="Georgia"/>
                <a:cs typeface="Georgia"/>
              </a:rPr>
              <a:t>var2 </a:t>
            </a:r>
            <a:r>
              <a:rPr sz="1700" spc="-150" dirty="0">
                <a:latin typeface="Georgia"/>
                <a:cs typeface="Georgia"/>
              </a:rPr>
              <a:t>= </a:t>
            </a:r>
            <a:r>
              <a:rPr sz="1700" spc="-100" dirty="0">
                <a:latin typeface="Georgia"/>
                <a:cs typeface="Georgia"/>
              </a:rPr>
              <a:t>0  </a:t>
            </a:r>
            <a:r>
              <a:rPr sz="1700" spc="-40" dirty="0">
                <a:latin typeface="Georgia"/>
                <a:cs typeface="Georgia"/>
              </a:rPr>
              <a:t>if</a:t>
            </a:r>
            <a:r>
              <a:rPr sz="1700" spc="-55" dirty="0">
                <a:latin typeface="Georgia"/>
                <a:cs typeface="Georgia"/>
              </a:rPr>
              <a:t> </a:t>
            </a:r>
            <a:r>
              <a:rPr sz="1700" spc="-30" dirty="0">
                <a:latin typeface="Georgia"/>
                <a:cs typeface="Georgia"/>
              </a:rPr>
              <a:t>var2:</a:t>
            </a:r>
            <a:endParaRPr sz="1700">
              <a:latin typeface="Georgia"/>
              <a:cs typeface="Georgia"/>
            </a:endParaRPr>
          </a:p>
          <a:p>
            <a:pPr marL="155575" marR="4457065">
              <a:lnSpc>
                <a:spcPct val="110000"/>
              </a:lnSpc>
              <a:spcBef>
                <a:spcPts val="5"/>
              </a:spcBef>
            </a:pPr>
            <a:r>
              <a:rPr sz="1700" spc="-30" dirty="0">
                <a:latin typeface="Georgia"/>
                <a:cs typeface="Georgia"/>
              </a:rPr>
              <a:t>print </a:t>
            </a:r>
            <a:r>
              <a:rPr sz="1700" spc="-20" dirty="0">
                <a:latin typeface="Georgia"/>
                <a:cs typeface="Georgia"/>
              </a:rPr>
              <a:t>"2 </a:t>
            </a:r>
            <a:r>
              <a:rPr sz="1700" spc="-75" dirty="0">
                <a:latin typeface="Georgia"/>
                <a:cs typeface="Georgia"/>
              </a:rPr>
              <a:t>- Got </a:t>
            </a:r>
            <a:r>
              <a:rPr sz="1700" spc="-25" dirty="0">
                <a:latin typeface="Georgia"/>
                <a:cs typeface="Georgia"/>
              </a:rPr>
              <a:t>a </a:t>
            </a:r>
            <a:r>
              <a:rPr sz="1700" spc="-15" dirty="0">
                <a:latin typeface="Georgia"/>
                <a:cs typeface="Georgia"/>
              </a:rPr>
              <a:t>true </a:t>
            </a:r>
            <a:r>
              <a:rPr sz="1700" spc="-20" dirty="0">
                <a:latin typeface="Georgia"/>
                <a:cs typeface="Georgia"/>
              </a:rPr>
              <a:t>expression </a:t>
            </a:r>
            <a:r>
              <a:rPr sz="1700" spc="-35" dirty="0">
                <a:latin typeface="Georgia"/>
                <a:cs typeface="Georgia"/>
              </a:rPr>
              <a:t>value"  </a:t>
            </a:r>
            <a:r>
              <a:rPr sz="1700" spc="-30" dirty="0">
                <a:latin typeface="Georgia"/>
                <a:cs typeface="Georgia"/>
              </a:rPr>
              <a:t>print</a:t>
            </a:r>
            <a:r>
              <a:rPr sz="1700" spc="-40" dirty="0">
                <a:latin typeface="Georgia"/>
                <a:cs typeface="Georgia"/>
              </a:rPr>
              <a:t> </a:t>
            </a:r>
            <a:r>
              <a:rPr sz="1700" spc="-15" dirty="0">
                <a:latin typeface="Georgia"/>
                <a:cs typeface="Georgia"/>
              </a:rPr>
              <a:t>var2</a:t>
            </a:r>
            <a:endParaRPr sz="1700">
              <a:latin typeface="Georgia"/>
              <a:cs typeface="Georgia"/>
            </a:endParaRPr>
          </a:p>
          <a:p>
            <a:pPr marL="12700" algn="just">
              <a:lnSpc>
                <a:spcPct val="100000"/>
              </a:lnSpc>
              <a:spcBef>
                <a:spcPts val="200"/>
              </a:spcBef>
            </a:pPr>
            <a:r>
              <a:rPr sz="1700" spc="-30" dirty="0">
                <a:latin typeface="Georgia"/>
                <a:cs typeface="Georgia"/>
              </a:rPr>
              <a:t>print </a:t>
            </a:r>
            <a:r>
              <a:rPr sz="1700" spc="-60" dirty="0">
                <a:latin typeface="Georgia"/>
                <a:cs typeface="Georgia"/>
              </a:rPr>
              <a:t>"Good</a:t>
            </a:r>
            <a:r>
              <a:rPr sz="1700" spc="-70" dirty="0">
                <a:latin typeface="Georgia"/>
                <a:cs typeface="Georgia"/>
              </a:rPr>
              <a:t> </a:t>
            </a:r>
            <a:r>
              <a:rPr sz="1700" spc="-35" dirty="0">
                <a:latin typeface="Georgia"/>
                <a:cs typeface="Georgia"/>
              </a:rPr>
              <a:t>bye!"</a:t>
            </a:r>
            <a:endParaRPr sz="1700">
              <a:latin typeface="Georgia"/>
              <a:cs typeface="Georgi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504126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55" dirty="0">
                <a:solidFill>
                  <a:srgbClr val="000000"/>
                </a:solidFill>
                <a:latin typeface="Georgia"/>
                <a:cs typeface="Georgia"/>
              </a:rPr>
              <a:t>Decision </a:t>
            </a:r>
            <a:r>
              <a:rPr sz="2400" b="1" spc="-190" dirty="0">
                <a:solidFill>
                  <a:srgbClr val="000000"/>
                </a:solidFill>
                <a:latin typeface="Georgia"/>
                <a:cs typeface="Georgia"/>
              </a:rPr>
              <a:t>Making</a:t>
            </a:r>
            <a:r>
              <a:rPr sz="2400" b="1" spc="-5" dirty="0">
                <a:solidFill>
                  <a:srgbClr val="000000"/>
                </a:solidFill>
                <a:latin typeface="Georgia"/>
                <a:cs typeface="Georgia"/>
              </a:rPr>
              <a:t> </a:t>
            </a:r>
            <a:r>
              <a:rPr sz="2400" b="1" spc="-160" dirty="0">
                <a:solidFill>
                  <a:srgbClr val="000000"/>
                </a:solidFill>
                <a:latin typeface="Georgia"/>
                <a:cs typeface="Georgia"/>
              </a:rPr>
              <a:t>Statements</a:t>
            </a:r>
            <a:endParaRPr sz="2400">
              <a:latin typeface="Georgia"/>
              <a:cs typeface="Georgia"/>
            </a:endParaRPr>
          </a:p>
        </p:txBody>
      </p:sp>
      <p:sp>
        <p:nvSpPr>
          <p:cNvPr id="6" name="Date Placeholder 5"/>
          <p:cNvSpPr>
            <a:spLocks noGrp="1"/>
          </p:cNvSpPr>
          <p:nvPr>
            <p:ph type="dt" sz="half" idx="10"/>
          </p:nvPr>
        </p:nvSpPr>
        <p:spPr/>
        <p:txBody>
          <a:bodyPr/>
          <a:lstStyle/>
          <a:p>
            <a:fld id="{875845FF-68FD-4E8D-94B2-F9245B990978}"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
        <p:nvSpPr>
          <p:cNvPr id="4" name="object 4"/>
          <p:cNvSpPr txBox="1"/>
          <p:nvPr/>
        </p:nvSpPr>
        <p:spPr>
          <a:xfrm>
            <a:off x="535940" y="1599946"/>
            <a:ext cx="8073390" cy="2000885"/>
          </a:xfrm>
          <a:prstGeom prst="rect">
            <a:avLst/>
          </a:prstGeom>
        </p:spPr>
        <p:txBody>
          <a:bodyPr vert="horz" wrap="square" lIns="0" tIns="39370" rIns="0" bIns="0" rtlCol="0">
            <a:spAutoFit/>
          </a:bodyPr>
          <a:lstStyle/>
          <a:p>
            <a:pPr marL="12700" marR="5080" algn="just">
              <a:lnSpc>
                <a:spcPct val="90100"/>
              </a:lnSpc>
              <a:spcBef>
                <a:spcPts val="310"/>
              </a:spcBef>
            </a:pPr>
            <a:r>
              <a:rPr sz="1800" spc="-80" dirty="0">
                <a:latin typeface="Georgia"/>
                <a:cs typeface="Georgia"/>
              </a:rPr>
              <a:t>An </a:t>
            </a:r>
            <a:r>
              <a:rPr sz="1800" b="1" spc="-80" dirty="0">
                <a:latin typeface="Georgia"/>
                <a:cs typeface="Georgia"/>
              </a:rPr>
              <a:t>else </a:t>
            </a:r>
            <a:r>
              <a:rPr sz="1800" spc="-25" dirty="0">
                <a:latin typeface="Georgia"/>
                <a:cs typeface="Georgia"/>
              </a:rPr>
              <a:t>statement </a:t>
            </a:r>
            <a:r>
              <a:rPr sz="1800" spc="-45" dirty="0">
                <a:latin typeface="Georgia"/>
                <a:cs typeface="Georgia"/>
              </a:rPr>
              <a:t>can </a:t>
            </a:r>
            <a:r>
              <a:rPr sz="1800" spc="-10" dirty="0">
                <a:latin typeface="Georgia"/>
                <a:cs typeface="Georgia"/>
              </a:rPr>
              <a:t>be </a:t>
            </a:r>
            <a:r>
              <a:rPr sz="1800" spc="-35" dirty="0">
                <a:latin typeface="Georgia"/>
                <a:cs typeface="Georgia"/>
              </a:rPr>
              <a:t>combined </a:t>
            </a:r>
            <a:r>
              <a:rPr sz="1800" spc="-10" dirty="0">
                <a:latin typeface="Georgia"/>
                <a:cs typeface="Georgia"/>
              </a:rPr>
              <a:t>with </a:t>
            </a:r>
            <a:r>
              <a:rPr sz="1800" spc="-50" dirty="0">
                <a:latin typeface="Georgia"/>
                <a:cs typeface="Georgia"/>
              </a:rPr>
              <a:t>an </a:t>
            </a:r>
            <a:r>
              <a:rPr sz="1800" spc="-35" dirty="0">
                <a:latin typeface="Georgia"/>
                <a:cs typeface="Georgia"/>
              </a:rPr>
              <a:t>if statement. </a:t>
            </a:r>
            <a:r>
              <a:rPr sz="1800" spc="-80" dirty="0">
                <a:latin typeface="Georgia"/>
                <a:cs typeface="Georgia"/>
              </a:rPr>
              <a:t>An </a:t>
            </a:r>
            <a:r>
              <a:rPr sz="1800" spc="-5" dirty="0">
                <a:latin typeface="Georgia"/>
                <a:cs typeface="Georgia"/>
              </a:rPr>
              <a:t>else </a:t>
            </a:r>
            <a:r>
              <a:rPr sz="1800" spc="-30" dirty="0">
                <a:latin typeface="Georgia"/>
                <a:cs typeface="Georgia"/>
              </a:rPr>
              <a:t>statement  </a:t>
            </a:r>
            <a:r>
              <a:rPr sz="1800" spc="-35" dirty="0">
                <a:latin typeface="Georgia"/>
                <a:cs typeface="Georgia"/>
              </a:rPr>
              <a:t>contains </a:t>
            </a:r>
            <a:r>
              <a:rPr sz="1800" spc="-25" dirty="0">
                <a:latin typeface="Georgia"/>
                <a:cs typeface="Georgia"/>
              </a:rPr>
              <a:t>the block </a:t>
            </a:r>
            <a:r>
              <a:rPr sz="1800" spc="-30" dirty="0">
                <a:latin typeface="Georgia"/>
                <a:cs typeface="Georgia"/>
              </a:rPr>
              <a:t>of </a:t>
            </a:r>
            <a:r>
              <a:rPr sz="1800" spc="-20" dirty="0">
                <a:latin typeface="Georgia"/>
                <a:cs typeface="Georgia"/>
              </a:rPr>
              <a:t>code </a:t>
            </a:r>
            <a:r>
              <a:rPr sz="1800" spc="-35" dirty="0">
                <a:latin typeface="Georgia"/>
                <a:cs typeface="Georgia"/>
              </a:rPr>
              <a:t>that </a:t>
            </a:r>
            <a:r>
              <a:rPr sz="1800" spc="-25" dirty="0">
                <a:latin typeface="Georgia"/>
                <a:cs typeface="Georgia"/>
              </a:rPr>
              <a:t>executes </a:t>
            </a:r>
            <a:r>
              <a:rPr sz="1800" spc="-35" dirty="0">
                <a:latin typeface="Georgia"/>
                <a:cs typeface="Georgia"/>
              </a:rPr>
              <a:t>if </a:t>
            </a:r>
            <a:r>
              <a:rPr sz="1800" spc="-20" dirty="0">
                <a:latin typeface="Georgia"/>
                <a:cs typeface="Georgia"/>
              </a:rPr>
              <a:t>the </a:t>
            </a:r>
            <a:r>
              <a:rPr sz="1800" spc="-35" dirty="0">
                <a:latin typeface="Georgia"/>
                <a:cs typeface="Georgia"/>
              </a:rPr>
              <a:t>conditional </a:t>
            </a:r>
            <a:r>
              <a:rPr sz="1800" spc="-25" dirty="0">
                <a:latin typeface="Georgia"/>
                <a:cs typeface="Georgia"/>
              </a:rPr>
              <a:t>expression </a:t>
            </a:r>
            <a:r>
              <a:rPr sz="1800" spc="-50" dirty="0">
                <a:latin typeface="Georgia"/>
                <a:cs typeface="Georgia"/>
              </a:rPr>
              <a:t>in </a:t>
            </a:r>
            <a:r>
              <a:rPr sz="1800" spc="-25" dirty="0">
                <a:latin typeface="Georgia"/>
                <a:cs typeface="Georgia"/>
              </a:rPr>
              <a:t>the </a:t>
            </a:r>
            <a:r>
              <a:rPr sz="1800" spc="-35" dirty="0">
                <a:latin typeface="Georgia"/>
                <a:cs typeface="Georgia"/>
              </a:rPr>
              <a:t>if  </a:t>
            </a:r>
            <a:r>
              <a:rPr sz="1800" spc="-30" dirty="0">
                <a:latin typeface="Georgia"/>
                <a:cs typeface="Georgia"/>
              </a:rPr>
              <a:t>statement </a:t>
            </a:r>
            <a:r>
              <a:rPr sz="1800" spc="-15" dirty="0">
                <a:latin typeface="Georgia"/>
                <a:cs typeface="Georgia"/>
              </a:rPr>
              <a:t>resolves </a:t>
            </a:r>
            <a:r>
              <a:rPr sz="1800" spc="-20" dirty="0">
                <a:latin typeface="Georgia"/>
                <a:cs typeface="Georgia"/>
              </a:rPr>
              <a:t>to </a:t>
            </a:r>
            <a:r>
              <a:rPr sz="1800" spc="-110" dirty="0">
                <a:latin typeface="Georgia"/>
                <a:cs typeface="Georgia"/>
              </a:rPr>
              <a:t>0 </a:t>
            </a:r>
            <a:r>
              <a:rPr sz="1800" spc="-5" dirty="0">
                <a:latin typeface="Georgia"/>
                <a:cs typeface="Georgia"/>
              </a:rPr>
              <a:t>or </a:t>
            </a:r>
            <a:r>
              <a:rPr sz="1800" spc="-30" dirty="0">
                <a:latin typeface="Georgia"/>
                <a:cs typeface="Georgia"/>
              </a:rPr>
              <a:t>a </a:t>
            </a:r>
            <a:r>
              <a:rPr sz="1800" spc="-145" dirty="0">
                <a:latin typeface="Georgia"/>
                <a:cs typeface="Georgia"/>
              </a:rPr>
              <a:t>FALSE</a:t>
            </a:r>
            <a:r>
              <a:rPr sz="1800" spc="-85" dirty="0">
                <a:latin typeface="Georgia"/>
                <a:cs typeface="Georgia"/>
              </a:rPr>
              <a:t> </a:t>
            </a:r>
            <a:r>
              <a:rPr sz="1800" spc="-40" dirty="0">
                <a:latin typeface="Georgia"/>
                <a:cs typeface="Georgia"/>
              </a:rPr>
              <a:t>value.</a:t>
            </a:r>
            <a:endParaRPr sz="1800">
              <a:latin typeface="Georgia"/>
              <a:cs typeface="Georgia"/>
            </a:endParaRPr>
          </a:p>
          <a:p>
            <a:pPr marL="165100" marR="6645909" indent="-152400">
              <a:lnSpc>
                <a:spcPct val="110000"/>
              </a:lnSpc>
            </a:pPr>
            <a:r>
              <a:rPr sz="1800" spc="-35" dirty="0">
                <a:latin typeface="Georgia"/>
                <a:cs typeface="Georgia"/>
              </a:rPr>
              <a:t>if </a:t>
            </a:r>
            <a:r>
              <a:rPr sz="1800" spc="-30" dirty="0">
                <a:latin typeface="Georgia"/>
                <a:cs typeface="Georgia"/>
              </a:rPr>
              <a:t>expression:  </a:t>
            </a:r>
            <a:r>
              <a:rPr sz="1800" spc="-10" dirty="0">
                <a:latin typeface="Georgia"/>
                <a:cs typeface="Georgia"/>
              </a:rPr>
              <a:t>s</a:t>
            </a:r>
            <a:r>
              <a:rPr sz="1800" spc="-25" dirty="0">
                <a:latin typeface="Georgia"/>
                <a:cs typeface="Georgia"/>
              </a:rPr>
              <a:t>ta</a:t>
            </a:r>
            <a:r>
              <a:rPr sz="1800" spc="-30" dirty="0">
                <a:latin typeface="Georgia"/>
                <a:cs typeface="Georgia"/>
              </a:rPr>
              <a:t>t</a:t>
            </a:r>
            <a:r>
              <a:rPr sz="1800" spc="-20" dirty="0">
                <a:latin typeface="Georgia"/>
                <a:cs typeface="Georgia"/>
              </a:rPr>
              <a:t>ement(s)</a:t>
            </a:r>
            <a:endParaRPr sz="1800">
              <a:latin typeface="Georgia"/>
              <a:cs typeface="Georgia"/>
            </a:endParaRPr>
          </a:p>
          <a:p>
            <a:pPr marL="12700" algn="just">
              <a:lnSpc>
                <a:spcPct val="100000"/>
              </a:lnSpc>
              <a:spcBef>
                <a:spcPts val="219"/>
              </a:spcBef>
            </a:pPr>
            <a:r>
              <a:rPr sz="1800" spc="-25" dirty="0">
                <a:latin typeface="Georgia"/>
                <a:cs typeface="Georgia"/>
              </a:rPr>
              <a:t>else:</a:t>
            </a:r>
            <a:endParaRPr sz="1800">
              <a:latin typeface="Georgia"/>
              <a:cs typeface="Georgia"/>
            </a:endParaRPr>
          </a:p>
          <a:p>
            <a:pPr marL="165100">
              <a:lnSpc>
                <a:spcPct val="100000"/>
              </a:lnSpc>
              <a:spcBef>
                <a:spcPts val="215"/>
              </a:spcBef>
            </a:pPr>
            <a:r>
              <a:rPr sz="1800" spc="-20" dirty="0">
                <a:latin typeface="Georgia"/>
                <a:cs typeface="Georgia"/>
              </a:rPr>
              <a:t>statement(s)</a:t>
            </a:r>
            <a:endParaRPr sz="1800">
              <a:latin typeface="Georgia"/>
              <a:cs typeface="Georgia"/>
            </a:endParaRPr>
          </a:p>
        </p:txBody>
      </p:sp>
      <p:sp>
        <p:nvSpPr>
          <p:cNvPr id="5" name="object 5"/>
          <p:cNvSpPr txBox="1"/>
          <p:nvPr/>
        </p:nvSpPr>
        <p:spPr>
          <a:xfrm>
            <a:off x="533400" y="3962400"/>
            <a:ext cx="4038600" cy="2057400"/>
          </a:xfrm>
          <a:prstGeom prst="rect">
            <a:avLst/>
          </a:prstGeom>
          <a:ln w="25400">
            <a:solidFill>
              <a:srgbClr val="385D89"/>
            </a:solidFill>
          </a:ln>
        </p:spPr>
        <p:txBody>
          <a:bodyPr vert="horz" wrap="square" lIns="0" tIns="0" rIns="0" bIns="0" rtlCol="0">
            <a:spAutoFit/>
          </a:bodyPr>
          <a:lstStyle/>
          <a:p>
            <a:pPr marL="15240">
              <a:lnSpc>
                <a:spcPts val="1805"/>
              </a:lnSpc>
            </a:pPr>
            <a:r>
              <a:rPr sz="1800" spc="40" dirty="0">
                <a:latin typeface="Georgia"/>
                <a:cs typeface="Georgia"/>
              </a:rPr>
              <a:t>var1 </a:t>
            </a:r>
            <a:r>
              <a:rPr sz="1800" spc="-165" dirty="0">
                <a:latin typeface="Georgia"/>
                <a:cs typeface="Georgia"/>
              </a:rPr>
              <a:t>=</a:t>
            </a:r>
            <a:r>
              <a:rPr sz="1800" spc="-100" dirty="0">
                <a:latin typeface="Georgia"/>
                <a:cs typeface="Georgia"/>
              </a:rPr>
              <a:t> </a:t>
            </a:r>
            <a:r>
              <a:rPr sz="1800" spc="-5" dirty="0">
                <a:latin typeface="Georgia"/>
                <a:cs typeface="Georgia"/>
              </a:rPr>
              <a:t>100</a:t>
            </a:r>
            <a:endParaRPr sz="1800">
              <a:latin typeface="Georgia"/>
              <a:cs typeface="Georgia"/>
            </a:endParaRPr>
          </a:p>
          <a:p>
            <a:pPr marL="15240">
              <a:lnSpc>
                <a:spcPct val="100000"/>
              </a:lnSpc>
              <a:spcBef>
                <a:spcPts val="215"/>
              </a:spcBef>
            </a:pPr>
            <a:r>
              <a:rPr sz="1800" spc="-35" dirty="0">
                <a:latin typeface="Georgia"/>
                <a:cs typeface="Georgia"/>
              </a:rPr>
              <a:t>if</a:t>
            </a:r>
            <a:r>
              <a:rPr sz="1800" spc="-40" dirty="0">
                <a:latin typeface="Georgia"/>
                <a:cs typeface="Georgia"/>
              </a:rPr>
              <a:t> </a:t>
            </a:r>
            <a:r>
              <a:rPr sz="1800" spc="15" dirty="0">
                <a:latin typeface="Georgia"/>
                <a:cs typeface="Georgia"/>
              </a:rPr>
              <a:t>var1:</a:t>
            </a:r>
            <a:endParaRPr sz="1800">
              <a:latin typeface="Georgia"/>
              <a:cs typeface="Georgia"/>
            </a:endParaRPr>
          </a:p>
          <a:p>
            <a:pPr marL="167640" marR="198755">
              <a:lnSpc>
                <a:spcPct val="110000"/>
              </a:lnSpc>
            </a:pPr>
            <a:r>
              <a:rPr sz="1800" spc="-30" dirty="0">
                <a:latin typeface="Georgia"/>
                <a:cs typeface="Georgia"/>
              </a:rPr>
              <a:t>print </a:t>
            </a:r>
            <a:r>
              <a:rPr sz="1800" spc="90" dirty="0">
                <a:latin typeface="Georgia"/>
                <a:cs typeface="Georgia"/>
              </a:rPr>
              <a:t>"1 </a:t>
            </a:r>
            <a:r>
              <a:rPr sz="1800" spc="-80" dirty="0">
                <a:latin typeface="Georgia"/>
                <a:cs typeface="Georgia"/>
              </a:rPr>
              <a:t>- Got </a:t>
            </a:r>
            <a:r>
              <a:rPr sz="1800" spc="-30" dirty="0">
                <a:latin typeface="Georgia"/>
                <a:cs typeface="Georgia"/>
              </a:rPr>
              <a:t>a </a:t>
            </a:r>
            <a:r>
              <a:rPr sz="1800" spc="-15" dirty="0">
                <a:latin typeface="Georgia"/>
                <a:cs typeface="Georgia"/>
              </a:rPr>
              <a:t>true </a:t>
            </a:r>
            <a:r>
              <a:rPr sz="1800" spc="-25" dirty="0">
                <a:latin typeface="Georgia"/>
                <a:cs typeface="Georgia"/>
              </a:rPr>
              <a:t>expression</a:t>
            </a:r>
            <a:r>
              <a:rPr sz="1800" spc="-125" dirty="0">
                <a:latin typeface="Georgia"/>
                <a:cs typeface="Georgia"/>
              </a:rPr>
              <a:t> </a:t>
            </a:r>
            <a:r>
              <a:rPr sz="1800" spc="-35" dirty="0">
                <a:latin typeface="Georgia"/>
                <a:cs typeface="Georgia"/>
              </a:rPr>
              <a:t>value"  </a:t>
            </a:r>
            <a:r>
              <a:rPr sz="1800" spc="-30" dirty="0">
                <a:latin typeface="Georgia"/>
                <a:cs typeface="Georgia"/>
              </a:rPr>
              <a:t>print</a:t>
            </a:r>
            <a:r>
              <a:rPr sz="1800" spc="-40" dirty="0">
                <a:latin typeface="Georgia"/>
                <a:cs typeface="Georgia"/>
              </a:rPr>
              <a:t> </a:t>
            </a:r>
            <a:r>
              <a:rPr sz="1800" spc="40" dirty="0">
                <a:latin typeface="Georgia"/>
                <a:cs typeface="Georgia"/>
              </a:rPr>
              <a:t>var1</a:t>
            </a:r>
            <a:endParaRPr sz="1800">
              <a:latin typeface="Georgia"/>
              <a:cs typeface="Georgia"/>
            </a:endParaRPr>
          </a:p>
          <a:p>
            <a:pPr marL="15240">
              <a:lnSpc>
                <a:spcPct val="100000"/>
              </a:lnSpc>
              <a:spcBef>
                <a:spcPts val="220"/>
              </a:spcBef>
            </a:pPr>
            <a:r>
              <a:rPr sz="1800" spc="-25" dirty="0">
                <a:latin typeface="Georgia"/>
                <a:cs typeface="Georgia"/>
              </a:rPr>
              <a:t>else:</a:t>
            </a:r>
            <a:endParaRPr sz="1800">
              <a:latin typeface="Georgia"/>
              <a:cs typeface="Georgia"/>
            </a:endParaRPr>
          </a:p>
          <a:p>
            <a:pPr marL="167640" marR="159385">
              <a:lnSpc>
                <a:spcPct val="110000"/>
              </a:lnSpc>
            </a:pPr>
            <a:r>
              <a:rPr sz="1800" spc="-30" dirty="0">
                <a:latin typeface="Georgia"/>
                <a:cs typeface="Georgia"/>
              </a:rPr>
              <a:t>print </a:t>
            </a:r>
            <a:r>
              <a:rPr sz="1800" spc="90" dirty="0">
                <a:latin typeface="Georgia"/>
                <a:cs typeface="Georgia"/>
              </a:rPr>
              <a:t>"1 </a:t>
            </a:r>
            <a:r>
              <a:rPr sz="1800" spc="-80" dirty="0">
                <a:latin typeface="Georgia"/>
                <a:cs typeface="Georgia"/>
              </a:rPr>
              <a:t>- Got </a:t>
            </a:r>
            <a:r>
              <a:rPr sz="1800" spc="-30" dirty="0">
                <a:latin typeface="Georgia"/>
                <a:cs typeface="Georgia"/>
              </a:rPr>
              <a:t>a false </a:t>
            </a:r>
            <a:r>
              <a:rPr sz="1800" spc="-25" dirty="0">
                <a:latin typeface="Georgia"/>
                <a:cs typeface="Georgia"/>
              </a:rPr>
              <a:t>expression </a:t>
            </a:r>
            <a:r>
              <a:rPr sz="1800" spc="-35" dirty="0">
                <a:latin typeface="Georgia"/>
                <a:cs typeface="Georgia"/>
              </a:rPr>
              <a:t>value"  </a:t>
            </a:r>
            <a:r>
              <a:rPr sz="1800" spc="-30" dirty="0">
                <a:latin typeface="Georgia"/>
                <a:cs typeface="Georgia"/>
              </a:rPr>
              <a:t>print</a:t>
            </a:r>
            <a:r>
              <a:rPr sz="1800" spc="-40" dirty="0">
                <a:latin typeface="Georgia"/>
                <a:cs typeface="Georgia"/>
              </a:rPr>
              <a:t> </a:t>
            </a:r>
            <a:r>
              <a:rPr sz="1800" spc="40" dirty="0">
                <a:latin typeface="Georgia"/>
                <a:cs typeface="Georgia"/>
              </a:rPr>
              <a:t>var1</a:t>
            </a:r>
            <a:endParaRPr sz="1800">
              <a:latin typeface="Georgia"/>
              <a:cs typeface="Georgi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504126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55" dirty="0">
                <a:solidFill>
                  <a:srgbClr val="000000"/>
                </a:solidFill>
                <a:latin typeface="Georgia"/>
                <a:cs typeface="Georgia"/>
              </a:rPr>
              <a:t>Decision </a:t>
            </a:r>
            <a:r>
              <a:rPr sz="2400" b="1" spc="-190" dirty="0">
                <a:solidFill>
                  <a:srgbClr val="000000"/>
                </a:solidFill>
                <a:latin typeface="Georgia"/>
                <a:cs typeface="Georgia"/>
              </a:rPr>
              <a:t>Making</a:t>
            </a:r>
            <a:r>
              <a:rPr sz="2400" b="1" spc="-5" dirty="0">
                <a:solidFill>
                  <a:srgbClr val="000000"/>
                </a:solidFill>
                <a:latin typeface="Georgia"/>
                <a:cs typeface="Georgia"/>
              </a:rPr>
              <a:t> </a:t>
            </a:r>
            <a:r>
              <a:rPr sz="2400" b="1" spc="-160" dirty="0">
                <a:solidFill>
                  <a:srgbClr val="000000"/>
                </a:solidFill>
                <a:latin typeface="Georgia"/>
                <a:cs typeface="Georgia"/>
              </a:rPr>
              <a:t>Statements</a:t>
            </a:r>
            <a:endParaRPr sz="2400">
              <a:latin typeface="Georgia"/>
              <a:cs typeface="Georgia"/>
            </a:endParaRPr>
          </a:p>
        </p:txBody>
      </p:sp>
      <p:sp>
        <p:nvSpPr>
          <p:cNvPr id="6" name="Date Placeholder 5"/>
          <p:cNvSpPr>
            <a:spLocks noGrp="1"/>
          </p:cNvSpPr>
          <p:nvPr>
            <p:ph type="dt" sz="half" idx="10"/>
          </p:nvPr>
        </p:nvSpPr>
        <p:spPr/>
        <p:txBody>
          <a:bodyPr/>
          <a:lstStyle/>
          <a:p>
            <a:fld id="{675468FF-E3EF-44F0-A2AA-DFE0D07536F8}"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4" name="object 4"/>
          <p:cNvSpPr txBox="1"/>
          <p:nvPr/>
        </p:nvSpPr>
        <p:spPr>
          <a:xfrm>
            <a:off x="535940" y="1599946"/>
            <a:ext cx="8073390" cy="2000885"/>
          </a:xfrm>
          <a:prstGeom prst="rect">
            <a:avLst/>
          </a:prstGeom>
        </p:spPr>
        <p:txBody>
          <a:bodyPr vert="horz" wrap="square" lIns="0" tIns="39370" rIns="0" bIns="0" rtlCol="0">
            <a:spAutoFit/>
          </a:bodyPr>
          <a:lstStyle/>
          <a:p>
            <a:pPr marL="12700" marR="5080" algn="just">
              <a:lnSpc>
                <a:spcPct val="90100"/>
              </a:lnSpc>
              <a:spcBef>
                <a:spcPts val="310"/>
              </a:spcBef>
            </a:pPr>
            <a:r>
              <a:rPr sz="1800" spc="-80" dirty="0">
                <a:latin typeface="Georgia"/>
                <a:cs typeface="Georgia"/>
              </a:rPr>
              <a:t>An </a:t>
            </a:r>
            <a:r>
              <a:rPr sz="1800" b="1" spc="-80" dirty="0">
                <a:latin typeface="Georgia"/>
                <a:cs typeface="Georgia"/>
              </a:rPr>
              <a:t>else </a:t>
            </a:r>
            <a:r>
              <a:rPr sz="1800" spc="-25" dirty="0">
                <a:latin typeface="Georgia"/>
                <a:cs typeface="Georgia"/>
              </a:rPr>
              <a:t>statement </a:t>
            </a:r>
            <a:r>
              <a:rPr sz="1800" spc="-45" dirty="0">
                <a:latin typeface="Georgia"/>
                <a:cs typeface="Georgia"/>
              </a:rPr>
              <a:t>can </a:t>
            </a:r>
            <a:r>
              <a:rPr sz="1800" spc="-10" dirty="0">
                <a:latin typeface="Georgia"/>
                <a:cs typeface="Georgia"/>
              </a:rPr>
              <a:t>be </a:t>
            </a:r>
            <a:r>
              <a:rPr sz="1800" spc="-35" dirty="0">
                <a:latin typeface="Georgia"/>
                <a:cs typeface="Georgia"/>
              </a:rPr>
              <a:t>combined </a:t>
            </a:r>
            <a:r>
              <a:rPr sz="1800" spc="-10" dirty="0">
                <a:latin typeface="Georgia"/>
                <a:cs typeface="Georgia"/>
              </a:rPr>
              <a:t>with </a:t>
            </a:r>
            <a:r>
              <a:rPr sz="1800" spc="-50" dirty="0">
                <a:latin typeface="Georgia"/>
                <a:cs typeface="Georgia"/>
              </a:rPr>
              <a:t>an </a:t>
            </a:r>
            <a:r>
              <a:rPr sz="1800" spc="-35" dirty="0">
                <a:latin typeface="Georgia"/>
                <a:cs typeface="Georgia"/>
              </a:rPr>
              <a:t>if statement. </a:t>
            </a:r>
            <a:r>
              <a:rPr sz="1800" spc="-80" dirty="0">
                <a:latin typeface="Georgia"/>
                <a:cs typeface="Georgia"/>
              </a:rPr>
              <a:t>An </a:t>
            </a:r>
            <a:r>
              <a:rPr sz="1800" spc="-5" dirty="0">
                <a:latin typeface="Georgia"/>
                <a:cs typeface="Georgia"/>
              </a:rPr>
              <a:t>else </a:t>
            </a:r>
            <a:r>
              <a:rPr sz="1800" spc="-30" dirty="0">
                <a:latin typeface="Georgia"/>
                <a:cs typeface="Georgia"/>
              </a:rPr>
              <a:t>statement  </a:t>
            </a:r>
            <a:r>
              <a:rPr sz="1800" spc="-35" dirty="0">
                <a:latin typeface="Georgia"/>
                <a:cs typeface="Georgia"/>
              </a:rPr>
              <a:t>contains </a:t>
            </a:r>
            <a:r>
              <a:rPr sz="1800" spc="-25" dirty="0">
                <a:latin typeface="Georgia"/>
                <a:cs typeface="Georgia"/>
              </a:rPr>
              <a:t>the block </a:t>
            </a:r>
            <a:r>
              <a:rPr sz="1800" spc="-30" dirty="0">
                <a:latin typeface="Georgia"/>
                <a:cs typeface="Georgia"/>
              </a:rPr>
              <a:t>of </a:t>
            </a:r>
            <a:r>
              <a:rPr sz="1800" spc="-20" dirty="0">
                <a:latin typeface="Georgia"/>
                <a:cs typeface="Georgia"/>
              </a:rPr>
              <a:t>code </a:t>
            </a:r>
            <a:r>
              <a:rPr sz="1800" spc="-35" dirty="0">
                <a:latin typeface="Georgia"/>
                <a:cs typeface="Georgia"/>
              </a:rPr>
              <a:t>that </a:t>
            </a:r>
            <a:r>
              <a:rPr sz="1800" spc="-25" dirty="0">
                <a:latin typeface="Georgia"/>
                <a:cs typeface="Georgia"/>
              </a:rPr>
              <a:t>executes </a:t>
            </a:r>
            <a:r>
              <a:rPr sz="1800" spc="-35" dirty="0">
                <a:latin typeface="Georgia"/>
                <a:cs typeface="Georgia"/>
              </a:rPr>
              <a:t>if </a:t>
            </a:r>
            <a:r>
              <a:rPr sz="1800" spc="-20" dirty="0">
                <a:latin typeface="Georgia"/>
                <a:cs typeface="Georgia"/>
              </a:rPr>
              <a:t>the </a:t>
            </a:r>
            <a:r>
              <a:rPr sz="1800" spc="-35" dirty="0">
                <a:latin typeface="Georgia"/>
                <a:cs typeface="Georgia"/>
              </a:rPr>
              <a:t>conditional </a:t>
            </a:r>
            <a:r>
              <a:rPr sz="1800" spc="-25" dirty="0">
                <a:latin typeface="Georgia"/>
                <a:cs typeface="Georgia"/>
              </a:rPr>
              <a:t>expression </a:t>
            </a:r>
            <a:r>
              <a:rPr sz="1800" spc="-50" dirty="0">
                <a:latin typeface="Georgia"/>
                <a:cs typeface="Georgia"/>
              </a:rPr>
              <a:t>in </a:t>
            </a:r>
            <a:r>
              <a:rPr sz="1800" spc="-25" dirty="0">
                <a:latin typeface="Georgia"/>
                <a:cs typeface="Georgia"/>
              </a:rPr>
              <a:t>the </a:t>
            </a:r>
            <a:r>
              <a:rPr sz="1800" spc="-35" dirty="0">
                <a:latin typeface="Georgia"/>
                <a:cs typeface="Georgia"/>
              </a:rPr>
              <a:t>if  </a:t>
            </a:r>
            <a:r>
              <a:rPr sz="1800" spc="-30" dirty="0">
                <a:latin typeface="Georgia"/>
                <a:cs typeface="Georgia"/>
              </a:rPr>
              <a:t>statement </a:t>
            </a:r>
            <a:r>
              <a:rPr sz="1800" spc="-15" dirty="0">
                <a:latin typeface="Georgia"/>
                <a:cs typeface="Georgia"/>
              </a:rPr>
              <a:t>resolves </a:t>
            </a:r>
            <a:r>
              <a:rPr sz="1800" spc="-20" dirty="0">
                <a:latin typeface="Georgia"/>
                <a:cs typeface="Georgia"/>
              </a:rPr>
              <a:t>to </a:t>
            </a:r>
            <a:r>
              <a:rPr sz="1800" spc="-110" dirty="0">
                <a:latin typeface="Georgia"/>
                <a:cs typeface="Georgia"/>
              </a:rPr>
              <a:t>0 </a:t>
            </a:r>
            <a:r>
              <a:rPr sz="1800" spc="-5" dirty="0">
                <a:latin typeface="Georgia"/>
                <a:cs typeface="Georgia"/>
              </a:rPr>
              <a:t>or </a:t>
            </a:r>
            <a:r>
              <a:rPr sz="1800" spc="-30" dirty="0">
                <a:latin typeface="Georgia"/>
                <a:cs typeface="Georgia"/>
              </a:rPr>
              <a:t>a </a:t>
            </a:r>
            <a:r>
              <a:rPr sz="1800" spc="-145" dirty="0">
                <a:latin typeface="Georgia"/>
                <a:cs typeface="Georgia"/>
              </a:rPr>
              <a:t>FALSE</a:t>
            </a:r>
            <a:r>
              <a:rPr sz="1800" spc="-85" dirty="0">
                <a:latin typeface="Georgia"/>
                <a:cs typeface="Georgia"/>
              </a:rPr>
              <a:t> </a:t>
            </a:r>
            <a:r>
              <a:rPr sz="1800" spc="-40" dirty="0">
                <a:latin typeface="Georgia"/>
                <a:cs typeface="Georgia"/>
              </a:rPr>
              <a:t>value.</a:t>
            </a:r>
            <a:endParaRPr sz="1800">
              <a:latin typeface="Georgia"/>
              <a:cs typeface="Georgia"/>
            </a:endParaRPr>
          </a:p>
          <a:p>
            <a:pPr marL="165100" marR="6645909" indent="-152400">
              <a:lnSpc>
                <a:spcPct val="110000"/>
              </a:lnSpc>
            </a:pPr>
            <a:r>
              <a:rPr sz="1800" spc="-35" dirty="0">
                <a:latin typeface="Georgia"/>
                <a:cs typeface="Georgia"/>
              </a:rPr>
              <a:t>if </a:t>
            </a:r>
            <a:r>
              <a:rPr sz="1800" spc="-30" dirty="0">
                <a:latin typeface="Georgia"/>
                <a:cs typeface="Georgia"/>
              </a:rPr>
              <a:t>expression:  </a:t>
            </a:r>
            <a:r>
              <a:rPr sz="1800" spc="-10" dirty="0">
                <a:latin typeface="Georgia"/>
                <a:cs typeface="Georgia"/>
              </a:rPr>
              <a:t>s</a:t>
            </a:r>
            <a:r>
              <a:rPr sz="1800" spc="-25" dirty="0">
                <a:latin typeface="Georgia"/>
                <a:cs typeface="Georgia"/>
              </a:rPr>
              <a:t>ta</a:t>
            </a:r>
            <a:r>
              <a:rPr sz="1800" spc="-30" dirty="0">
                <a:latin typeface="Georgia"/>
                <a:cs typeface="Georgia"/>
              </a:rPr>
              <a:t>t</a:t>
            </a:r>
            <a:r>
              <a:rPr sz="1800" spc="-20" dirty="0">
                <a:latin typeface="Georgia"/>
                <a:cs typeface="Georgia"/>
              </a:rPr>
              <a:t>ement(s)</a:t>
            </a:r>
            <a:endParaRPr sz="1800">
              <a:latin typeface="Georgia"/>
              <a:cs typeface="Georgia"/>
            </a:endParaRPr>
          </a:p>
          <a:p>
            <a:pPr marL="12700" algn="just">
              <a:lnSpc>
                <a:spcPct val="100000"/>
              </a:lnSpc>
              <a:spcBef>
                <a:spcPts val="219"/>
              </a:spcBef>
            </a:pPr>
            <a:r>
              <a:rPr sz="1800" spc="-25" dirty="0">
                <a:latin typeface="Georgia"/>
                <a:cs typeface="Georgia"/>
              </a:rPr>
              <a:t>else:</a:t>
            </a:r>
            <a:endParaRPr sz="1800">
              <a:latin typeface="Georgia"/>
              <a:cs typeface="Georgia"/>
            </a:endParaRPr>
          </a:p>
          <a:p>
            <a:pPr marL="165100">
              <a:lnSpc>
                <a:spcPct val="100000"/>
              </a:lnSpc>
              <a:spcBef>
                <a:spcPts val="215"/>
              </a:spcBef>
            </a:pPr>
            <a:r>
              <a:rPr sz="1800" spc="-20" dirty="0">
                <a:latin typeface="Georgia"/>
                <a:cs typeface="Georgia"/>
              </a:rPr>
              <a:t>statement(s)</a:t>
            </a:r>
            <a:endParaRPr sz="1800">
              <a:latin typeface="Georgia"/>
              <a:cs typeface="Georgia"/>
            </a:endParaRPr>
          </a:p>
        </p:txBody>
      </p:sp>
      <p:sp>
        <p:nvSpPr>
          <p:cNvPr id="5" name="object 5"/>
          <p:cNvSpPr txBox="1"/>
          <p:nvPr/>
        </p:nvSpPr>
        <p:spPr>
          <a:xfrm>
            <a:off x="533400" y="3962400"/>
            <a:ext cx="4038600" cy="2057400"/>
          </a:xfrm>
          <a:prstGeom prst="rect">
            <a:avLst/>
          </a:prstGeom>
          <a:ln w="25400">
            <a:solidFill>
              <a:srgbClr val="385D89"/>
            </a:solidFill>
          </a:ln>
        </p:spPr>
        <p:txBody>
          <a:bodyPr vert="horz" wrap="square" lIns="0" tIns="0" rIns="0" bIns="0" rtlCol="0">
            <a:spAutoFit/>
          </a:bodyPr>
          <a:lstStyle/>
          <a:p>
            <a:pPr marL="15240">
              <a:lnSpc>
                <a:spcPts val="1805"/>
              </a:lnSpc>
            </a:pPr>
            <a:r>
              <a:rPr sz="1800" spc="40" dirty="0">
                <a:latin typeface="Georgia"/>
                <a:cs typeface="Georgia"/>
              </a:rPr>
              <a:t>var1 </a:t>
            </a:r>
            <a:r>
              <a:rPr sz="1800" spc="-165" dirty="0">
                <a:latin typeface="Georgia"/>
                <a:cs typeface="Georgia"/>
              </a:rPr>
              <a:t>=</a:t>
            </a:r>
            <a:r>
              <a:rPr sz="1800" spc="-100" dirty="0">
                <a:latin typeface="Georgia"/>
                <a:cs typeface="Georgia"/>
              </a:rPr>
              <a:t> </a:t>
            </a:r>
            <a:r>
              <a:rPr sz="1800" spc="-5" dirty="0">
                <a:latin typeface="Georgia"/>
                <a:cs typeface="Georgia"/>
              </a:rPr>
              <a:t>100</a:t>
            </a:r>
            <a:endParaRPr sz="1800">
              <a:latin typeface="Georgia"/>
              <a:cs typeface="Georgia"/>
            </a:endParaRPr>
          </a:p>
          <a:p>
            <a:pPr marL="15240">
              <a:lnSpc>
                <a:spcPct val="100000"/>
              </a:lnSpc>
              <a:spcBef>
                <a:spcPts val="215"/>
              </a:spcBef>
            </a:pPr>
            <a:r>
              <a:rPr sz="1800" spc="-35" dirty="0">
                <a:latin typeface="Georgia"/>
                <a:cs typeface="Georgia"/>
              </a:rPr>
              <a:t>if</a:t>
            </a:r>
            <a:r>
              <a:rPr sz="1800" spc="-40" dirty="0">
                <a:latin typeface="Georgia"/>
                <a:cs typeface="Georgia"/>
              </a:rPr>
              <a:t> </a:t>
            </a:r>
            <a:r>
              <a:rPr sz="1800" spc="15" dirty="0">
                <a:latin typeface="Georgia"/>
                <a:cs typeface="Georgia"/>
              </a:rPr>
              <a:t>var1:</a:t>
            </a:r>
            <a:endParaRPr sz="1800">
              <a:latin typeface="Georgia"/>
              <a:cs typeface="Georgia"/>
            </a:endParaRPr>
          </a:p>
          <a:p>
            <a:pPr marL="167640" marR="198755">
              <a:lnSpc>
                <a:spcPct val="110000"/>
              </a:lnSpc>
            </a:pPr>
            <a:r>
              <a:rPr sz="1800" spc="-30" dirty="0">
                <a:latin typeface="Georgia"/>
                <a:cs typeface="Georgia"/>
              </a:rPr>
              <a:t>print </a:t>
            </a:r>
            <a:r>
              <a:rPr sz="1800" spc="90" dirty="0">
                <a:latin typeface="Georgia"/>
                <a:cs typeface="Georgia"/>
              </a:rPr>
              <a:t>"1 </a:t>
            </a:r>
            <a:r>
              <a:rPr sz="1800" spc="-80" dirty="0">
                <a:latin typeface="Georgia"/>
                <a:cs typeface="Georgia"/>
              </a:rPr>
              <a:t>- Got </a:t>
            </a:r>
            <a:r>
              <a:rPr sz="1800" spc="-30" dirty="0">
                <a:latin typeface="Georgia"/>
                <a:cs typeface="Georgia"/>
              </a:rPr>
              <a:t>a </a:t>
            </a:r>
            <a:r>
              <a:rPr sz="1800" spc="-15" dirty="0">
                <a:latin typeface="Georgia"/>
                <a:cs typeface="Georgia"/>
              </a:rPr>
              <a:t>true </a:t>
            </a:r>
            <a:r>
              <a:rPr sz="1800" spc="-25" dirty="0">
                <a:latin typeface="Georgia"/>
                <a:cs typeface="Georgia"/>
              </a:rPr>
              <a:t>expression</a:t>
            </a:r>
            <a:r>
              <a:rPr sz="1800" spc="-125" dirty="0">
                <a:latin typeface="Georgia"/>
                <a:cs typeface="Georgia"/>
              </a:rPr>
              <a:t> </a:t>
            </a:r>
            <a:r>
              <a:rPr sz="1800" spc="-35" dirty="0">
                <a:latin typeface="Georgia"/>
                <a:cs typeface="Georgia"/>
              </a:rPr>
              <a:t>value"  </a:t>
            </a:r>
            <a:r>
              <a:rPr sz="1800" spc="-30" dirty="0">
                <a:latin typeface="Georgia"/>
                <a:cs typeface="Georgia"/>
              </a:rPr>
              <a:t>print</a:t>
            </a:r>
            <a:r>
              <a:rPr sz="1800" spc="-40" dirty="0">
                <a:latin typeface="Georgia"/>
                <a:cs typeface="Georgia"/>
              </a:rPr>
              <a:t> </a:t>
            </a:r>
            <a:r>
              <a:rPr sz="1800" spc="40" dirty="0">
                <a:latin typeface="Georgia"/>
                <a:cs typeface="Georgia"/>
              </a:rPr>
              <a:t>var1</a:t>
            </a:r>
            <a:endParaRPr sz="1800">
              <a:latin typeface="Georgia"/>
              <a:cs typeface="Georgia"/>
            </a:endParaRPr>
          </a:p>
          <a:p>
            <a:pPr marL="15240">
              <a:lnSpc>
                <a:spcPct val="100000"/>
              </a:lnSpc>
              <a:spcBef>
                <a:spcPts val="220"/>
              </a:spcBef>
            </a:pPr>
            <a:r>
              <a:rPr sz="1800" spc="-25" dirty="0">
                <a:latin typeface="Georgia"/>
                <a:cs typeface="Georgia"/>
              </a:rPr>
              <a:t>else:</a:t>
            </a:r>
            <a:endParaRPr sz="1800">
              <a:latin typeface="Georgia"/>
              <a:cs typeface="Georgia"/>
            </a:endParaRPr>
          </a:p>
          <a:p>
            <a:pPr marL="167640" marR="159385">
              <a:lnSpc>
                <a:spcPct val="110000"/>
              </a:lnSpc>
            </a:pPr>
            <a:r>
              <a:rPr sz="1800" spc="-30" dirty="0">
                <a:latin typeface="Georgia"/>
                <a:cs typeface="Georgia"/>
              </a:rPr>
              <a:t>print </a:t>
            </a:r>
            <a:r>
              <a:rPr sz="1800" spc="90" dirty="0">
                <a:latin typeface="Georgia"/>
                <a:cs typeface="Georgia"/>
              </a:rPr>
              <a:t>"1 </a:t>
            </a:r>
            <a:r>
              <a:rPr sz="1800" spc="-80" dirty="0">
                <a:latin typeface="Georgia"/>
                <a:cs typeface="Georgia"/>
              </a:rPr>
              <a:t>- Got </a:t>
            </a:r>
            <a:r>
              <a:rPr sz="1800" spc="-30" dirty="0">
                <a:latin typeface="Georgia"/>
                <a:cs typeface="Georgia"/>
              </a:rPr>
              <a:t>a false </a:t>
            </a:r>
            <a:r>
              <a:rPr sz="1800" spc="-25" dirty="0">
                <a:latin typeface="Georgia"/>
                <a:cs typeface="Georgia"/>
              </a:rPr>
              <a:t>expression </a:t>
            </a:r>
            <a:r>
              <a:rPr sz="1800" spc="-35" dirty="0">
                <a:latin typeface="Georgia"/>
                <a:cs typeface="Georgia"/>
              </a:rPr>
              <a:t>value"  </a:t>
            </a:r>
            <a:r>
              <a:rPr sz="1800" spc="-30" dirty="0">
                <a:latin typeface="Georgia"/>
                <a:cs typeface="Georgia"/>
              </a:rPr>
              <a:t>print</a:t>
            </a:r>
            <a:r>
              <a:rPr sz="1800" spc="-40" dirty="0">
                <a:latin typeface="Georgia"/>
                <a:cs typeface="Georgia"/>
              </a:rPr>
              <a:t> </a:t>
            </a:r>
            <a:r>
              <a:rPr sz="1800" spc="40" dirty="0">
                <a:latin typeface="Georgia"/>
                <a:cs typeface="Georgia"/>
              </a:rPr>
              <a:t>var1</a:t>
            </a:r>
            <a:endParaRPr sz="1800">
              <a:latin typeface="Georgia"/>
              <a:cs typeface="Georgi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504126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55" dirty="0">
                <a:solidFill>
                  <a:srgbClr val="000000"/>
                </a:solidFill>
                <a:latin typeface="Georgia"/>
                <a:cs typeface="Georgia"/>
              </a:rPr>
              <a:t>Decision </a:t>
            </a:r>
            <a:r>
              <a:rPr sz="2400" b="1" spc="-190" dirty="0">
                <a:solidFill>
                  <a:srgbClr val="000000"/>
                </a:solidFill>
                <a:latin typeface="Georgia"/>
                <a:cs typeface="Georgia"/>
              </a:rPr>
              <a:t>Making</a:t>
            </a:r>
            <a:r>
              <a:rPr sz="2400" b="1" spc="-5" dirty="0">
                <a:solidFill>
                  <a:srgbClr val="000000"/>
                </a:solidFill>
                <a:latin typeface="Georgia"/>
                <a:cs typeface="Georgia"/>
              </a:rPr>
              <a:t> </a:t>
            </a:r>
            <a:r>
              <a:rPr sz="2400" b="1" spc="-160" dirty="0">
                <a:solidFill>
                  <a:srgbClr val="000000"/>
                </a:solidFill>
                <a:latin typeface="Georgia"/>
                <a:cs typeface="Georgia"/>
              </a:rPr>
              <a:t>Statements</a:t>
            </a:r>
            <a:endParaRPr sz="2400">
              <a:latin typeface="Georgia"/>
              <a:cs typeface="Georgia"/>
            </a:endParaRPr>
          </a:p>
        </p:txBody>
      </p:sp>
      <p:sp>
        <p:nvSpPr>
          <p:cNvPr id="5" name="Date Placeholder 4"/>
          <p:cNvSpPr>
            <a:spLocks noGrp="1"/>
          </p:cNvSpPr>
          <p:nvPr>
            <p:ph type="dt" sz="half" idx="10"/>
          </p:nvPr>
        </p:nvSpPr>
        <p:spPr/>
        <p:txBody>
          <a:bodyPr/>
          <a:lstStyle/>
          <a:p>
            <a:fld id="{B67FD0CF-C970-4292-BE76-53A371AF596B}"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4" name="object 4"/>
          <p:cNvSpPr txBox="1"/>
          <p:nvPr/>
        </p:nvSpPr>
        <p:spPr>
          <a:xfrm>
            <a:off x="535940" y="1093978"/>
            <a:ext cx="7920355" cy="5387975"/>
          </a:xfrm>
          <a:prstGeom prst="rect">
            <a:avLst/>
          </a:prstGeom>
        </p:spPr>
        <p:txBody>
          <a:bodyPr vert="horz" wrap="square" lIns="0" tIns="12700" rIns="0" bIns="0" rtlCol="0">
            <a:spAutoFit/>
          </a:bodyPr>
          <a:lstStyle/>
          <a:p>
            <a:pPr marL="88900">
              <a:lnSpc>
                <a:spcPct val="100000"/>
              </a:lnSpc>
              <a:spcBef>
                <a:spcPts val="100"/>
              </a:spcBef>
            </a:pPr>
            <a:r>
              <a:rPr sz="1800" b="1" spc="-125" dirty="0">
                <a:latin typeface="Georgia"/>
                <a:cs typeface="Georgia"/>
              </a:rPr>
              <a:t>if...elif...else</a:t>
            </a:r>
            <a:endParaRPr sz="1800">
              <a:latin typeface="Georgia"/>
              <a:cs typeface="Georgia"/>
            </a:endParaRPr>
          </a:p>
          <a:p>
            <a:pPr>
              <a:lnSpc>
                <a:spcPct val="100000"/>
              </a:lnSpc>
              <a:spcBef>
                <a:spcPts val="25"/>
              </a:spcBef>
            </a:pPr>
            <a:endParaRPr sz="1750">
              <a:latin typeface="Times New Roman"/>
              <a:cs typeface="Times New Roman"/>
            </a:endParaRPr>
          </a:p>
          <a:p>
            <a:pPr marL="12700" marR="5080">
              <a:lnSpc>
                <a:spcPct val="100000"/>
              </a:lnSpc>
            </a:pPr>
            <a:r>
              <a:rPr sz="1800" spc="-25" dirty="0">
                <a:latin typeface="Georgia"/>
                <a:cs typeface="Georgia"/>
              </a:rPr>
              <a:t>There </a:t>
            </a:r>
            <a:r>
              <a:rPr sz="1800" spc="-50" dirty="0">
                <a:latin typeface="Georgia"/>
                <a:cs typeface="Georgia"/>
              </a:rPr>
              <a:t>may </a:t>
            </a:r>
            <a:r>
              <a:rPr sz="1800" spc="-10" dirty="0">
                <a:latin typeface="Georgia"/>
                <a:cs typeface="Georgia"/>
              </a:rPr>
              <a:t>be </a:t>
            </a:r>
            <a:r>
              <a:rPr sz="1800" spc="-30" dirty="0">
                <a:latin typeface="Georgia"/>
                <a:cs typeface="Georgia"/>
              </a:rPr>
              <a:t>a situation </a:t>
            </a:r>
            <a:r>
              <a:rPr sz="1800" spc="-15" dirty="0">
                <a:latin typeface="Georgia"/>
                <a:cs typeface="Georgia"/>
              </a:rPr>
              <a:t>when </a:t>
            </a:r>
            <a:r>
              <a:rPr sz="1800" spc="-25" dirty="0">
                <a:latin typeface="Georgia"/>
                <a:cs typeface="Georgia"/>
              </a:rPr>
              <a:t>you want </a:t>
            </a:r>
            <a:r>
              <a:rPr sz="1800" spc="-20" dirty="0">
                <a:latin typeface="Georgia"/>
                <a:cs typeface="Georgia"/>
              </a:rPr>
              <a:t>to </a:t>
            </a:r>
            <a:r>
              <a:rPr sz="1800" spc="-25" dirty="0">
                <a:latin typeface="Georgia"/>
                <a:cs typeface="Georgia"/>
              </a:rPr>
              <a:t>check </a:t>
            </a:r>
            <a:r>
              <a:rPr sz="1800" spc="-30" dirty="0">
                <a:latin typeface="Georgia"/>
                <a:cs typeface="Georgia"/>
              </a:rPr>
              <a:t>for </a:t>
            </a:r>
            <a:r>
              <a:rPr sz="1800" spc="-25" dirty="0">
                <a:latin typeface="Georgia"/>
                <a:cs typeface="Georgia"/>
              </a:rPr>
              <a:t>another </a:t>
            </a:r>
            <a:r>
              <a:rPr sz="1800" spc="-35" dirty="0">
                <a:latin typeface="Georgia"/>
                <a:cs typeface="Georgia"/>
              </a:rPr>
              <a:t>condition </a:t>
            </a:r>
            <a:r>
              <a:rPr sz="1800" spc="-20" dirty="0">
                <a:latin typeface="Georgia"/>
                <a:cs typeface="Georgia"/>
              </a:rPr>
              <a:t>after </a:t>
            </a:r>
            <a:r>
              <a:rPr sz="1800" spc="-30" dirty="0">
                <a:latin typeface="Georgia"/>
                <a:cs typeface="Georgia"/>
              </a:rPr>
              <a:t>a  condition </a:t>
            </a:r>
            <a:r>
              <a:rPr sz="1800" spc="-15" dirty="0">
                <a:latin typeface="Georgia"/>
                <a:cs typeface="Georgia"/>
              </a:rPr>
              <a:t>resolves </a:t>
            </a:r>
            <a:r>
              <a:rPr sz="1800" spc="-20" dirty="0">
                <a:latin typeface="Georgia"/>
                <a:cs typeface="Georgia"/>
              </a:rPr>
              <a:t>to </a:t>
            </a:r>
            <a:r>
              <a:rPr sz="1800" spc="-35" dirty="0">
                <a:latin typeface="Georgia"/>
                <a:cs typeface="Georgia"/>
              </a:rPr>
              <a:t>true. </a:t>
            </a:r>
            <a:r>
              <a:rPr sz="1800" spc="-90" dirty="0">
                <a:latin typeface="Georgia"/>
                <a:cs typeface="Georgia"/>
              </a:rPr>
              <a:t>In </a:t>
            </a:r>
            <a:r>
              <a:rPr sz="1800" spc="-35" dirty="0">
                <a:latin typeface="Georgia"/>
                <a:cs typeface="Georgia"/>
              </a:rPr>
              <a:t>such </a:t>
            </a:r>
            <a:r>
              <a:rPr sz="1800" spc="-30" dirty="0">
                <a:latin typeface="Georgia"/>
                <a:cs typeface="Georgia"/>
              </a:rPr>
              <a:t>a </a:t>
            </a:r>
            <a:r>
              <a:rPr sz="1800" spc="-35" dirty="0">
                <a:latin typeface="Georgia"/>
                <a:cs typeface="Georgia"/>
              </a:rPr>
              <a:t>situation, </a:t>
            </a:r>
            <a:r>
              <a:rPr sz="1800" spc="-25" dirty="0">
                <a:latin typeface="Georgia"/>
                <a:cs typeface="Georgia"/>
              </a:rPr>
              <a:t>you </a:t>
            </a:r>
            <a:r>
              <a:rPr sz="1800" spc="-45" dirty="0">
                <a:latin typeface="Georgia"/>
                <a:cs typeface="Georgia"/>
              </a:rPr>
              <a:t>can </a:t>
            </a:r>
            <a:r>
              <a:rPr sz="1800" spc="-20" dirty="0">
                <a:latin typeface="Georgia"/>
                <a:cs typeface="Georgia"/>
              </a:rPr>
              <a:t>use </a:t>
            </a:r>
            <a:r>
              <a:rPr sz="1800" spc="-25" dirty="0">
                <a:latin typeface="Georgia"/>
                <a:cs typeface="Georgia"/>
              </a:rPr>
              <a:t>the nested </a:t>
            </a:r>
            <a:r>
              <a:rPr sz="1800" spc="-35" dirty="0">
                <a:latin typeface="Georgia"/>
                <a:cs typeface="Georgia"/>
              </a:rPr>
              <a:t>if</a:t>
            </a:r>
            <a:r>
              <a:rPr sz="1800" spc="-145" dirty="0">
                <a:latin typeface="Georgia"/>
                <a:cs typeface="Georgia"/>
              </a:rPr>
              <a:t> </a:t>
            </a:r>
            <a:r>
              <a:rPr sz="1800" spc="-30" dirty="0">
                <a:latin typeface="Georgia"/>
                <a:cs typeface="Georgia"/>
              </a:rPr>
              <a:t>construct.</a:t>
            </a:r>
            <a:endParaRPr sz="1800">
              <a:latin typeface="Georgia"/>
              <a:cs typeface="Georgia"/>
            </a:endParaRPr>
          </a:p>
          <a:p>
            <a:pPr>
              <a:lnSpc>
                <a:spcPct val="100000"/>
              </a:lnSpc>
              <a:spcBef>
                <a:spcPts val="10"/>
              </a:spcBef>
            </a:pPr>
            <a:endParaRPr sz="2250">
              <a:latin typeface="Times New Roman"/>
              <a:cs typeface="Times New Roman"/>
            </a:endParaRPr>
          </a:p>
          <a:p>
            <a:pPr marL="165100" marR="6317615" indent="-152400">
              <a:lnSpc>
                <a:spcPct val="120000"/>
              </a:lnSpc>
            </a:pPr>
            <a:r>
              <a:rPr sz="1800" spc="-35" dirty="0">
                <a:latin typeface="Georgia"/>
                <a:cs typeface="Georgia"/>
              </a:rPr>
              <a:t>if </a:t>
            </a:r>
            <a:r>
              <a:rPr sz="1800" spc="-10" dirty="0">
                <a:latin typeface="Georgia"/>
                <a:cs typeface="Georgia"/>
              </a:rPr>
              <a:t>expression1:  </a:t>
            </a:r>
            <a:r>
              <a:rPr sz="1800" spc="-20" dirty="0">
                <a:latin typeface="Georgia"/>
                <a:cs typeface="Georgia"/>
              </a:rPr>
              <a:t>statement(s)  </a:t>
            </a:r>
            <a:r>
              <a:rPr sz="1800" spc="-35" dirty="0">
                <a:latin typeface="Georgia"/>
                <a:cs typeface="Georgia"/>
              </a:rPr>
              <a:t>if</a:t>
            </a:r>
            <a:r>
              <a:rPr sz="1800" spc="-100" dirty="0">
                <a:latin typeface="Georgia"/>
                <a:cs typeface="Georgia"/>
              </a:rPr>
              <a:t> </a:t>
            </a:r>
            <a:r>
              <a:rPr sz="1800" spc="-30" dirty="0">
                <a:latin typeface="Georgia"/>
                <a:cs typeface="Georgia"/>
              </a:rPr>
              <a:t>expression2:</a:t>
            </a:r>
            <a:endParaRPr sz="1800">
              <a:latin typeface="Georgia"/>
              <a:cs typeface="Georgia"/>
            </a:endParaRPr>
          </a:p>
          <a:p>
            <a:pPr marL="317500">
              <a:lnSpc>
                <a:spcPct val="100000"/>
              </a:lnSpc>
              <a:spcBef>
                <a:spcPts val="434"/>
              </a:spcBef>
            </a:pPr>
            <a:r>
              <a:rPr sz="1800" spc="-20" dirty="0">
                <a:latin typeface="Georgia"/>
                <a:cs typeface="Georgia"/>
              </a:rPr>
              <a:t>statement(s)</a:t>
            </a:r>
            <a:endParaRPr sz="1800">
              <a:latin typeface="Georgia"/>
              <a:cs typeface="Georgia"/>
            </a:endParaRPr>
          </a:p>
          <a:p>
            <a:pPr marL="317500" marR="6145530" indent="-152400">
              <a:lnSpc>
                <a:spcPct val="120000"/>
              </a:lnSpc>
            </a:pPr>
            <a:r>
              <a:rPr sz="1800" spc="-25" dirty="0">
                <a:latin typeface="Georgia"/>
                <a:cs typeface="Georgia"/>
              </a:rPr>
              <a:t>elif</a:t>
            </a:r>
            <a:r>
              <a:rPr sz="1800" spc="-85" dirty="0">
                <a:latin typeface="Georgia"/>
                <a:cs typeface="Georgia"/>
              </a:rPr>
              <a:t> </a:t>
            </a:r>
            <a:r>
              <a:rPr sz="1800" spc="-30" dirty="0">
                <a:latin typeface="Georgia"/>
                <a:cs typeface="Georgia"/>
              </a:rPr>
              <a:t>expression3:  </a:t>
            </a:r>
            <a:r>
              <a:rPr sz="1800" spc="-20" dirty="0">
                <a:latin typeface="Georgia"/>
                <a:cs typeface="Georgia"/>
              </a:rPr>
              <a:t>statement(s)</a:t>
            </a:r>
            <a:endParaRPr sz="1800">
              <a:latin typeface="Georgia"/>
              <a:cs typeface="Georgia"/>
            </a:endParaRPr>
          </a:p>
          <a:p>
            <a:pPr marL="165100">
              <a:lnSpc>
                <a:spcPct val="100000"/>
              </a:lnSpc>
              <a:spcBef>
                <a:spcPts val="430"/>
              </a:spcBef>
            </a:pPr>
            <a:r>
              <a:rPr sz="1800" spc="-25" dirty="0">
                <a:latin typeface="Georgia"/>
                <a:cs typeface="Georgia"/>
              </a:rPr>
              <a:t>else:</a:t>
            </a:r>
            <a:endParaRPr sz="1800">
              <a:latin typeface="Georgia"/>
              <a:cs typeface="Georgia"/>
            </a:endParaRPr>
          </a:p>
          <a:p>
            <a:pPr marL="317500">
              <a:lnSpc>
                <a:spcPct val="100000"/>
              </a:lnSpc>
              <a:spcBef>
                <a:spcPts val="430"/>
              </a:spcBef>
            </a:pPr>
            <a:r>
              <a:rPr sz="1800" spc="-20" dirty="0">
                <a:latin typeface="Georgia"/>
                <a:cs typeface="Georgia"/>
              </a:rPr>
              <a:t>statement(s)</a:t>
            </a:r>
            <a:endParaRPr sz="1800">
              <a:latin typeface="Georgia"/>
              <a:cs typeface="Georgia"/>
            </a:endParaRPr>
          </a:p>
          <a:p>
            <a:pPr marL="12700">
              <a:lnSpc>
                <a:spcPct val="100000"/>
              </a:lnSpc>
              <a:spcBef>
                <a:spcPts val="434"/>
              </a:spcBef>
            </a:pPr>
            <a:r>
              <a:rPr sz="1800" spc="-25" dirty="0">
                <a:latin typeface="Georgia"/>
                <a:cs typeface="Georgia"/>
              </a:rPr>
              <a:t>elif</a:t>
            </a:r>
            <a:r>
              <a:rPr sz="1800" spc="-45" dirty="0">
                <a:latin typeface="Georgia"/>
                <a:cs typeface="Georgia"/>
              </a:rPr>
              <a:t> </a:t>
            </a:r>
            <a:r>
              <a:rPr sz="1800" spc="-30" dirty="0">
                <a:latin typeface="Georgia"/>
                <a:cs typeface="Georgia"/>
              </a:rPr>
              <a:t>expression4:</a:t>
            </a:r>
            <a:endParaRPr sz="1800">
              <a:latin typeface="Georgia"/>
              <a:cs typeface="Georgia"/>
            </a:endParaRPr>
          </a:p>
          <a:p>
            <a:pPr marL="12700" marR="6492875" indent="152400">
              <a:lnSpc>
                <a:spcPct val="120000"/>
              </a:lnSpc>
            </a:pPr>
            <a:r>
              <a:rPr sz="1800" spc="-10" dirty="0">
                <a:latin typeface="Georgia"/>
                <a:cs typeface="Georgia"/>
              </a:rPr>
              <a:t>s</a:t>
            </a:r>
            <a:r>
              <a:rPr sz="1800" spc="-25" dirty="0">
                <a:latin typeface="Georgia"/>
                <a:cs typeface="Georgia"/>
              </a:rPr>
              <a:t>ta</a:t>
            </a:r>
            <a:r>
              <a:rPr sz="1800" spc="-30" dirty="0">
                <a:latin typeface="Georgia"/>
                <a:cs typeface="Georgia"/>
              </a:rPr>
              <a:t>t</a:t>
            </a:r>
            <a:r>
              <a:rPr sz="1800" spc="-15" dirty="0">
                <a:latin typeface="Georgia"/>
                <a:cs typeface="Georgia"/>
              </a:rPr>
              <a:t>ement(s)  </a:t>
            </a:r>
            <a:r>
              <a:rPr sz="1800" spc="-25" dirty="0">
                <a:latin typeface="Georgia"/>
                <a:cs typeface="Georgia"/>
              </a:rPr>
              <a:t>else:</a:t>
            </a:r>
            <a:endParaRPr sz="1800">
              <a:latin typeface="Georgia"/>
              <a:cs typeface="Georgia"/>
            </a:endParaRPr>
          </a:p>
          <a:p>
            <a:pPr marL="165100">
              <a:lnSpc>
                <a:spcPct val="100000"/>
              </a:lnSpc>
              <a:spcBef>
                <a:spcPts val="434"/>
              </a:spcBef>
            </a:pPr>
            <a:r>
              <a:rPr sz="1800" spc="-20" dirty="0">
                <a:latin typeface="Georgia"/>
                <a:cs typeface="Georgia"/>
              </a:rPr>
              <a:t>statement(s)</a:t>
            </a:r>
            <a:endParaRPr sz="1800">
              <a:latin typeface="Georgia"/>
              <a:cs typeface="Georgi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504126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55" dirty="0">
                <a:solidFill>
                  <a:srgbClr val="000000"/>
                </a:solidFill>
                <a:latin typeface="Georgia"/>
                <a:cs typeface="Georgia"/>
              </a:rPr>
              <a:t>Decision </a:t>
            </a:r>
            <a:r>
              <a:rPr sz="2400" b="1" spc="-190" dirty="0">
                <a:solidFill>
                  <a:srgbClr val="000000"/>
                </a:solidFill>
                <a:latin typeface="Georgia"/>
                <a:cs typeface="Georgia"/>
              </a:rPr>
              <a:t>Making</a:t>
            </a:r>
            <a:r>
              <a:rPr sz="2400" b="1" spc="-5" dirty="0">
                <a:solidFill>
                  <a:srgbClr val="000000"/>
                </a:solidFill>
                <a:latin typeface="Georgia"/>
                <a:cs typeface="Georgia"/>
              </a:rPr>
              <a:t> </a:t>
            </a:r>
            <a:r>
              <a:rPr sz="2400" b="1" spc="-160" dirty="0">
                <a:solidFill>
                  <a:srgbClr val="000000"/>
                </a:solidFill>
                <a:latin typeface="Georgia"/>
                <a:cs typeface="Georgia"/>
              </a:rPr>
              <a:t>Statements</a:t>
            </a:r>
            <a:endParaRPr sz="2400">
              <a:latin typeface="Georgia"/>
              <a:cs typeface="Georgia"/>
            </a:endParaRPr>
          </a:p>
        </p:txBody>
      </p:sp>
      <p:sp>
        <p:nvSpPr>
          <p:cNvPr id="5" name="Date Placeholder 4"/>
          <p:cNvSpPr>
            <a:spLocks noGrp="1"/>
          </p:cNvSpPr>
          <p:nvPr>
            <p:ph type="dt" sz="half" idx="10"/>
          </p:nvPr>
        </p:nvSpPr>
        <p:spPr/>
        <p:txBody>
          <a:bodyPr/>
          <a:lstStyle/>
          <a:p>
            <a:fld id="{EEE61CC2-8BDA-47E3-A702-8AE8B4066F4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4" name="object 4"/>
          <p:cNvSpPr txBox="1"/>
          <p:nvPr/>
        </p:nvSpPr>
        <p:spPr>
          <a:xfrm>
            <a:off x="535940" y="1093978"/>
            <a:ext cx="3370579" cy="3467735"/>
          </a:xfrm>
          <a:prstGeom prst="rect">
            <a:avLst/>
          </a:prstGeom>
        </p:spPr>
        <p:txBody>
          <a:bodyPr vert="horz" wrap="square" lIns="0" tIns="12700" rIns="0" bIns="0" rtlCol="0">
            <a:spAutoFit/>
          </a:bodyPr>
          <a:lstStyle/>
          <a:p>
            <a:pPr marL="88900">
              <a:lnSpc>
                <a:spcPct val="100000"/>
              </a:lnSpc>
              <a:spcBef>
                <a:spcPts val="100"/>
              </a:spcBef>
            </a:pPr>
            <a:r>
              <a:rPr sz="1800" b="1" spc="-125" dirty="0">
                <a:latin typeface="Georgia"/>
                <a:cs typeface="Georgia"/>
              </a:rPr>
              <a:t>if...elif...else</a:t>
            </a:r>
            <a:endParaRPr sz="1800">
              <a:latin typeface="Georgia"/>
              <a:cs typeface="Georgia"/>
            </a:endParaRPr>
          </a:p>
          <a:p>
            <a:pPr marL="12700" marR="5080">
              <a:lnSpc>
                <a:spcPct val="120000"/>
              </a:lnSpc>
              <a:spcBef>
                <a:spcPts val="1605"/>
              </a:spcBef>
            </a:pPr>
            <a:r>
              <a:rPr sz="1800" spc="-30" dirty="0">
                <a:latin typeface="Georgia"/>
                <a:cs typeface="Georgia"/>
              </a:rPr>
              <a:t>a </a:t>
            </a:r>
            <a:r>
              <a:rPr sz="1800" spc="-165" dirty="0">
                <a:latin typeface="Georgia"/>
                <a:cs typeface="Georgia"/>
              </a:rPr>
              <a:t>= </a:t>
            </a:r>
            <a:r>
              <a:rPr sz="1800" spc="-35" dirty="0">
                <a:latin typeface="Georgia"/>
                <a:cs typeface="Georgia"/>
              </a:rPr>
              <a:t>int(input("Enter </a:t>
            </a:r>
            <a:r>
              <a:rPr sz="1800" spc="-65" dirty="0">
                <a:latin typeface="Georgia"/>
                <a:cs typeface="Georgia"/>
              </a:rPr>
              <a:t>Value </a:t>
            </a:r>
            <a:r>
              <a:rPr sz="1800" spc="-30" dirty="0">
                <a:latin typeface="Georgia"/>
                <a:cs typeface="Georgia"/>
              </a:rPr>
              <a:t>of </a:t>
            </a:r>
            <a:r>
              <a:rPr sz="1800" spc="-95" dirty="0">
                <a:latin typeface="Georgia"/>
                <a:cs typeface="Georgia"/>
              </a:rPr>
              <a:t>A: </a:t>
            </a:r>
            <a:r>
              <a:rPr sz="1800" spc="-10" dirty="0">
                <a:latin typeface="Georgia"/>
                <a:cs typeface="Georgia"/>
              </a:rPr>
              <a:t>"))  </a:t>
            </a:r>
            <a:r>
              <a:rPr sz="1800" spc="-25" dirty="0">
                <a:latin typeface="Georgia"/>
                <a:cs typeface="Georgia"/>
              </a:rPr>
              <a:t>b </a:t>
            </a:r>
            <a:r>
              <a:rPr sz="1800" spc="-165" dirty="0">
                <a:latin typeface="Georgia"/>
                <a:cs typeface="Georgia"/>
              </a:rPr>
              <a:t>= </a:t>
            </a:r>
            <a:r>
              <a:rPr sz="1800" spc="-35" dirty="0">
                <a:latin typeface="Georgia"/>
                <a:cs typeface="Georgia"/>
              </a:rPr>
              <a:t>int(input("Enter </a:t>
            </a:r>
            <a:r>
              <a:rPr sz="1800" spc="-65" dirty="0">
                <a:latin typeface="Georgia"/>
                <a:cs typeface="Georgia"/>
              </a:rPr>
              <a:t>Value </a:t>
            </a:r>
            <a:r>
              <a:rPr sz="1800" spc="-30" dirty="0">
                <a:latin typeface="Georgia"/>
                <a:cs typeface="Georgia"/>
              </a:rPr>
              <a:t>of </a:t>
            </a:r>
            <a:r>
              <a:rPr sz="1800" spc="-85" dirty="0">
                <a:latin typeface="Georgia"/>
                <a:cs typeface="Georgia"/>
              </a:rPr>
              <a:t>B:</a:t>
            </a:r>
            <a:r>
              <a:rPr sz="1800" spc="-180" dirty="0">
                <a:latin typeface="Georgia"/>
                <a:cs typeface="Georgia"/>
              </a:rPr>
              <a:t> </a:t>
            </a:r>
            <a:r>
              <a:rPr sz="1800" spc="-10" dirty="0">
                <a:latin typeface="Georgia"/>
                <a:cs typeface="Georgia"/>
              </a:rPr>
              <a:t>"))</a:t>
            </a:r>
            <a:endParaRPr sz="1800">
              <a:latin typeface="Georgia"/>
              <a:cs typeface="Georgia"/>
            </a:endParaRPr>
          </a:p>
          <a:p>
            <a:pPr>
              <a:lnSpc>
                <a:spcPct val="100000"/>
              </a:lnSpc>
              <a:spcBef>
                <a:spcPts val="40"/>
              </a:spcBef>
            </a:pPr>
            <a:endParaRPr sz="2600">
              <a:latin typeface="Times New Roman"/>
              <a:cs typeface="Times New Roman"/>
            </a:endParaRPr>
          </a:p>
          <a:p>
            <a:pPr marL="12700">
              <a:lnSpc>
                <a:spcPct val="100000"/>
              </a:lnSpc>
            </a:pPr>
            <a:r>
              <a:rPr sz="1800" spc="-35" dirty="0">
                <a:latin typeface="Georgia"/>
                <a:cs typeface="Georgia"/>
              </a:rPr>
              <a:t>if</a:t>
            </a:r>
            <a:r>
              <a:rPr sz="1800" spc="-40" dirty="0">
                <a:latin typeface="Georgia"/>
                <a:cs typeface="Georgia"/>
              </a:rPr>
              <a:t> </a:t>
            </a:r>
            <a:r>
              <a:rPr sz="1800" spc="-100" dirty="0">
                <a:latin typeface="Georgia"/>
                <a:cs typeface="Georgia"/>
              </a:rPr>
              <a:t>a==b:</a:t>
            </a:r>
            <a:endParaRPr sz="1800">
              <a:latin typeface="Georgia"/>
              <a:cs typeface="Georgia"/>
            </a:endParaRPr>
          </a:p>
          <a:p>
            <a:pPr marL="12700" marR="1744980" indent="152400">
              <a:lnSpc>
                <a:spcPct val="120000"/>
              </a:lnSpc>
            </a:pPr>
            <a:r>
              <a:rPr sz="1800" spc="-65" dirty="0">
                <a:latin typeface="Georgia"/>
                <a:cs typeface="Georgia"/>
              </a:rPr>
              <a:t>print("A </a:t>
            </a:r>
            <a:r>
              <a:rPr sz="1800" spc="-165" dirty="0">
                <a:latin typeface="Georgia"/>
                <a:cs typeface="Georgia"/>
              </a:rPr>
              <a:t>== </a:t>
            </a:r>
            <a:r>
              <a:rPr sz="1800" spc="-40" dirty="0">
                <a:latin typeface="Georgia"/>
                <a:cs typeface="Georgia"/>
              </a:rPr>
              <a:t>B")  </a:t>
            </a:r>
            <a:r>
              <a:rPr sz="1800" spc="-25" dirty="0">
                <a:latin typeface="Georgia"/>
                <a:cs typeface="Georgia"/>
              </a:rPr>
              <a:t>elif</a:t>
            </a:r>
            <a:r>
              <a:rPr sz="1800" spc="-50" dirty="0">
                <a:latin typeface="Georgia"/>
                <a:cs typeface="Georgia"/>
              </a:rPr>
              <a:t> </a:t>
            </a:r>
            <a:r>
              <a:rPr sz="1800" spc="-80" dirty="0">
                <a:latin typeface="Georgia"/>
                <a:cs typeface="Georgia"/>
              </a:rPr>
              <a:t>a&gt;b:</a:t>
            </a:r>
            <a:endParaRPr sz="1800">
              <a:latin typeface="Georgia"/>
              <a:cs typeface="Georgia"/>
            </a:endParaRPr>
          </a:p>
          <a:p>
            <a:pPr marL="317500">
              <a:lnSpc>
                <a:spcPct val="100000"/>
              </a:lnSpc>
              <a:spcBef>
                <a:spcPts val="434"/>
              </a:spcBef>
            </a:pPr>
            <a:r>
              <a:rPr sz="1800" spc="-65" dirty="0">
                <a:latin typeface="Georgia"/>
                <a:cs typeface="Georgia"/>
              </a:rPr>
              <a:t>print("A&gt;B")</a:t>
            </a:r>
            <a:endParaRPr sz="1800">
              <a:latin typeface="Georgia"/>
              <a:cs typeface="Georgia"/>
            </a:endParaRPr>
          </a:p>
          <a:p>
            <a:pPr marL="12700">
              <a:lnSpc>
                <a:spcPct val="100000"/>
              </a:lnSpc>
              <a:spcBef>
                <a:spcPts val="430"/>
              </a:spcBef>
            </a:pPr>
            <a:r>
              <a:rPr sz="1800" spc="-25" dirty="0">
                <a:latin typeface="Georgia"/>
                <a:cs typeface="Georgia"/>
              </a:rPr>
              <a:t>else:</a:t>
            </a:r>
            <a:endParaRPr sz="1800">
              <a:latin typeface="Georgia"/>
              <a:cs typeface="Georgia"/>
            </a:endParaRPr>
          </a:p>
          <a:p>
            <a:pPr marL="469900">
              <a:lnSpc>
                <a:spcPct val="100000"/>
              </a:lnSpc>
              <a:spcBef>
                <a:spcPts val="430"/>
              </a:spcBef>
            </a:pPr>
            <a:r>
              <a:rPr sz="1800" spc="-65" dirty="0">
                <a:latin typeface="Georgia"/>
                <a:cs typeface="Georgia"/>
              </a:rPr>
              <a:t>print("A&lt;B")</a:t>
            </a:r>
            <a:endParaRPr sz="1800">
              <a:latin typeface="Georgia"/>
              <a:cs typeface="Georgi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504126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55" dirty="0">
                <a:solidFill>
                  <a:srgbClr val="000000"/>
                </a:solidFill>
                <a:latin typeface="Georgia"/>
                <a:cs typeface="Georgia"/>
              </a:rPr>
              <a:t>Decision </a:t>
            </a:r>
            <a:r>
              <a:rPr sz="2400" b="1" spc="-190" dirty="0">
                <a:solidFill>
                  <a:srgbClr val="000000"/>
                </a:solidFill>
                <a:latin typeface="Georgia"/>
                <a:cs typeface="Georgia"/>
              </a:rPr>
              <a:t>Making</a:t>
            </a:r>
            <a:r>
              <a:rPr sz="2400" b="1" spc="-5" dirty="0">
                <a:solidFill>
                  <a:srgbClr val="000000"/>
                </a:solidFill>
                <a:latin typeface="Georgia"/>
                <a:cs typeface="Georgia"/>
              </a:rPr>
              <a:t> </a:t>
            </a:r>
            <a:r>
              <a:rPr sz="2400" b="1" spc="-160" dirty="0">
                <a:solidFill>
                  <a:srgbClr val="000000"/>
                </a:solidFill>
                <a:latin typeface="Georgia"/>
                <a:cs typeface="Georgia"/>
              </a:rPr>
              <a:t>Statements</a:t>
            </a:r>
            <a:endParaRPr sz="2400">
              <a:latin typeface="Georgia"/>
              <a:cs typeface="Georgia"/>
            </a:endParaRPr>
          </a:p>
        </p:txBody>
      </p:sp>
      <p:sp>
        <p:nvSpPr>
          <p:cNvPr id="5" name="Date Placeholder 4"/>
          <p:cNvSpPr>
            <a:spLocks noGrp="1"/>
          </p:cNvSpPr>
          <p:nvPr>
            <p:ph type="dt" sz="half" idx="10"/>
          </p:nvPr>
        </p:nvSpPr>
        <p:spPr/>
        <p:txBody>
          <a:bodyPr/>
          <a:lstStyle/>
          <a:p>
            <a:fld id="{82FE890E-6604-4168-A613-1549A5628EA2}"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4" name="object 4"/>
          <p:cNvSpPr txBox="1"/>
          <p:nvPr/>
        </p:nvSpPr>
        <p:spPr>
          <a:xfrm>
            <a:off x="535940" y="1093978"/>
            <a:ext cx="5666105" cy="4729480"/>
          </a:xfrm>
          <a:prstGeom prst="rect">
            <a:avLst/>
          </a:prstGeom>
        </p:spPr>
        <p:txBody>
          <a:bodyPr vert="horz" wrap="square" lIns="0" tIns="12700" rIns="0" bIns="0" rtlCol="0">
            <a:spAutoFit/>
          </a:bodyPr>
          <a:lstStyle/>
          <a:p>
            <a:pPr marL="88900">
              <a:lnSpc>
                <a:spcPct val="100000"/>
              </a:lnSpc>
              <a:spcBef>
                <a:spcPts val="100"/>
              </a:spcBef>
            </a:pPr>
            <a:r>
              <a:rPr sz="1800" b="1" spc="-125" dirty="0">
                <a:latin typeface="Georgia"/>
                <a:cs typeface="Georgia"/>
              </a:rPr>
              <a:t>Exercise</a:t>
            </a:r>
            <a:endParaRPr sz="1800">
              <a:latin typeface="Georgia"/>
              <a:cs typeface="Georgia"/>
            </a:endParaRPr>
          </a:p>
          <a:p>
            <a:pPr marL="12700">
              <a:lnSpc>
                <a:spcPct val="100000"/>
              </a:lnSpc>
              <a:spcBef>
                <a:spcPts val="1820"/>
              </a:spcBef>
            </a:pPr>
            <a:r>
              <a:rPr sz="1800" spc="-40" dirty="0">
                <a:latin typeface="Georgia"/>
                <a:cs typeface="Georgia"/>
              </a:rPr>
              <a:t>Write </a:t>
            </a:r>
            <a:r>
              <a:rPr sz="1800" spc="-30" dirty="0">
                <a:latin typeface="Georgia"/>
                <a:cs typeface="Georgia"/>
              </a:rPr>
              <a:t>a </a:t>
            </a:r>
            <a:r>
              <a:rPr sz="1800" spc="-40" dirty="0">
                <a:latin typeface="Georgia"/>
                <a:cs typeface="Georgia"/>
              </a:rPr>
              <a:t>program </a:t>
            </a:r>
            <a:r>
              <a:rPr sz="1800" spc="-20" dirty="0">
                <a:latin typeface="Georgia"/>
                <a:cs typeface="Georgia"/>
              </a:rPr>
              <a:t>to </a:t>
            </a:r>
            <a:r>
              <a:rPr sz="1800" spc="-45" dirty="0">
                <a:latin typeface="Georgia"/>
                <a:cs typeface="Georgia"/>
              </a:rPr>
              <a:t>find </a:t>
            </a:r>
            <a:r>
              <a:rPr sz="1800" spc="-25" dirty="0">
                <a:latin typeface="Georgia"/>
                <a:cs typeface="Georgia"/>
              </a:rPr>
              <a:t>out </a:t>
            </a:r>
            <a:r>
              <a:rPr sz="1800" spc="-60" dirty="0">
                <a:latin typeface="Georgia"/>
                <a:cs typeface="Georgia"/>
              </a:rPr>
              <a:t>maximum </a:t>
            </a:r>
            <a:r>
              <a:rPr sz="1800" spc="-30" dirty="0">
                <a:latin typeface="Georgia"/>
                <a:cs typeface="Georgia"/>
              </a:rPr>
              <a:t>of </a:t>
            </a:r>
            <a:r>
              <a:rPr sz="1800" spc="-15" dirty="0">
                <a:latin typeface="Georgia"/>
                <a:cs typeface="Georgia"/>
              </a:rPr>
              <a:t>three </a:t>
            </a:r>
            <a:r>
              <a:rPr sz="1800" spc="-35" dirty="0">
                <a:latin typeface="Georgia"/>
                <a:cs typeface="Georgia"/>
              </a:rPr>
              <a:t>numbers</a:t>
            </a:r>
            <a:r>
              <a:rPr sz="1800" spc="-25" dirty="0">
                <a:latin typeface="Georgia"/>
                <a:cs typeface="Georgia"/>
              </a:rPr>
              <a:t> </a:t>
            </a:r>
            <a:r>
              <a:rPr sz="1800" spc="-105" dirty="0">
                <a:latin typeface="Georgia"/>
                <a:cs typeface="Georgia"/>
              </a:rPr>
              <a:t>?</a:t>
            </a:r>
            <a:endParaRPr sz="1800">
              <a:latin typeface="Georgia"/>
              <a:cs typeface="Georgia"/>
            </a:endParaRPr>
          </a:p>
          <a:p>
            <a:pPr>
              <a:lnSpc>
                <a:spcPct val="100000"/>
              </a:lnSpc>
              <a:spcBef>
                <a:spcPts val="25"/>
              </a:spcBef>
            </a:pPr>
            <a:endParaRPr sz="2050">
              <a:latin typeface="Times New Roman"/>
              <a:cs typeface="Times New Roman"/>
            </a:endParaRPr>
          </a:p>
          <a:p>
            <a:pPr marL="12700" marR="2299970" algn="just">
              <a:lnSpc>
                <a:spcPct val="110000"/>
              </a:lnSpc>
            </a:pPr>
            <a:r>
              <a:rPr sz="1800" spc="-30" dirty="0">
                <a:latin typeface="Georgia"/>
                <a:cs typeface="Georgia"/>
              </a:rPr>
              <a:t>a </a:t>
            </a:r>
            <a:r>
              <a:rPr sz="1800" spc="-160" dirty="0">
                <a:latin typeface="Georgia"/>
                <a:cs typeface="Georgia"/>
              </a:rPr>
              <a:t>= </a:t>
            </a:r>
            <a:r>
              <a:rPr sz="1800" spc="-35" dirty="0">
                <a:latin typeface="Georgia"/>
                <a:cs typeface="Georgia"/>
              </a:rPr>
              <a:t>int(input("Enter </a:t>
            </a:r>
            <a:r>
              <a:rPr sz="1800" spc="-65" dirty="0">
                <a:latin typeface="Georgia"/>
                <a:cs typeface="Georgia"/>
              </a:rPr>
              <a:t>Value </a:t>
            </a:r>
            <a:r>
              <a:rPr sz="1800" spc="-30" dirty="0">
                <a:latin typeface="Georgia"/>
                <a:cs typeface="Georgia"/>
              </a:rPr>
              <a:t>of </a:t>
            </a:r>
            <a:r>
              <a:rPr sz="1800" spc="-95" dirty="0">
                <a:latin typeface="Georgia"/>
                <a:cs typeface="Georgia"/>
              </a:rPr>
              <a:t>A: </a:t>
            </a:r>
            <a:r>
              <a:rPr sz="1800" spc="-10" dirty="0">
                <a:latin typeface="Georgia"/>
                <a:cs typeface="Georgia"/>
              </a:rPr>
              <a:t>"))  </a:t>
            </a:r>
            <a:r>
              <a:rPr sz="1800" spc="-25" dirty="0">
                <a:latin typeface="Georgia"/>
                <a:cs typeface="Georgia"/>
              </a:rPr>
              <a:t>b </a:t>
            </a:r>
            <a:r>
              <a:rPr sz="1800" spc="-165" dirty="0">
                <a:latin typeface="Georgia"/>
                <a:cs typeface="Georgia"/>
              </a:rPr>
              <a:t>= </a:t>
            </a:r>
            <a:r>
              <a:rPr sz="1800" spc="-35" dirty="0">
                <a:latin typeface="Georgia"/>
                <a:cs typeface="Georgia"/>
              </a:rPr>
              <a:t>int(input("Enter </a:t>
            </a:r>
            <a:r>
              <a:rPr sz="1800" spc="-65" dirty="0">
                <a:latin typeface="Georgia"/>
                <a:cs typeface="Georgia"/>
              </a:rPr>
              <a:t>Value </a:t>
            </a:r>
            <a:r>
              <a:rPr sz="1800" spc="-30" dirty="0">
                <a:latin typeface="Georgia"/>
                <a:cs typeface="Georgia"/>
              </a:rPr>
              <a:t>of </a:t>
            </a:r>
            <a:r>
              <a:rPr sz="1800" spc="-85" dirty="0">
                <a:latin typeface="Georgia"/>
                <a:cs typeface="Georgia"/>
              </a:rPr>
              <a:t>B: </a:t>
            </a:r>
            <a:r>
              <a:rPr sz="1800" spc="-10" dirty="0">
                <a:latin typeface="Georgia"/>
                <a:cs typeface="Georgia"/>
              </a:rPr>
              <a:t>"))  </a:t>
            </a:r>
            <a:r>
              <a:rPr sz="1800" spc="-25" dirty="0">
                <a:latin typeface="Georgia"/>
                <a:cs typeface="Georgia"/>
              </a:rPr>
              <a:t>c </a:t>
            </a:r>
            <a:r>
              <a:rPr sz="1800" spc="-165" dirty="0">
                <a:latin typeface="Georgia"/>
                <a:cs typeface="Georgia"/>
              </a:rPr>
              <a:t>= </a:t>
            </a:r>
            <a:r>
              <a:rPr sz="1800" spc="-35" dirty="0">
                <a:latin typeface="Georgia"/>
                <a:cs typeface="Georgia"/>
              </a:rPr>
              <a:t>int(input("Enter </a:t>
            </a:r>
            <a:r>
              <a:rPr sz="1800" spc="-65" dirty="0">
                <a:latin typeface="Georgia"/>
                <a:cs typeface="Georgia"/>
              </a:rPr>
              <a:t>Value </a:t>
            </a:r>
            <a:r>
              <a:rPr sz="1800" spc="-30" dirty="0">
                <a:latin typeface="Georgia"/>
                <a:cs typeface="Georgia"/>
              </a:rPr>
              <a:t>of </a:t>
            </a:r>
            <a:r>
              <a:rPr sz="1800" spc="-120" dirty="0">
                <a:latin typeface="Georgia"/>
                <a:cs typeface="Georgia"/>
              </a:rPr>
              <a:t>C: </a:t>
            </a:r>
            <a:r>
              <a:rPr sz="1800" spc="-10" dirty="0">
                <a:latin typeface="Georgia"/>
                <a:cs typeface="Georgia"/>
              </a:rPr>
              <a:t>"))  </a:t>
            </a:r>
            <a:r>
              <a:rPr sz="1800" spc="-35" dirty="0">
                <a:latin typeface="Georgia"/>
                <a:cs typeface="Georgia"/>
              </a:rPr>
              <a:t>if</a:t>
            </a:r>
            <a:r>
              <a:rPr sz="1800" spc="-40" dirty="0">
                <a:latin typeface="Georgia"/>
                <a:cs typeface="Georgia"/>
              </a:rPr>
              <a:t> </a:t>
            </a:r>
            <a:r>
              <a:rPr sz="1800" spc="-80" dirty="0">
                <a:latin typeface="Georgia"/>
                <a:cs typeface="Georgia"/>
              </a:rPr>
              <a:t>a&gt;b:</a:t>
            </a:r>
            <a:endParaRPr sz="1800">
              <a:latin typeface="Georgia"/>
              <a:cs typeface="Georgia"/>
            </a:endParaRPr>
          </a:p>
          <a:p>
            <a:pPr marL="165100">
              <a:lnSpc>
                <a:spcPct val="100000"/>
              </a:lnSpc>
              <a:spcBef>
                <a:spcPts val="215"/>
              </a:spcBef>
            </a:pPr>
            <a:r>
              <a:rPr sz="1800" spc="-35" dirty="0">
                <a:latin typeface="Georgia"/>
                <a:cs typeface="Georgia"/>
              </a:rPr>
              <a:t>if</a:t>
            </a:r>
            <a:r>
              <a:rPr sz="1800" spc="-40" dirty="0">
                <a:latin typeface="Georgia"/>
                <a:cs typeface="Georgia"/>
              </a:rPr>
              <a:t> </a:t>
            </a:r>
            <a:r>
              <a:rPr sz="1800" spc="-80" dirty="0">
                <a:latin typeface="Georgia"/>
                <a:cs typeface="Georgia"/>
              </a:rPr>
              <a:t>a&gt;c:</a:t>
            </a:r>
            <a:endParaRPr sz="1800">
              <a:latin typeface="Georgia"/>
              <a:cs typeface="Georgia"/>
            </a:endParaRPr>
          </a:p>
          <a:p>
            <a:pPr marL="165100" marR="3359785" indent="152400">
              <a:lnSpc>
                <a:spcPct val="110000"/>
              </a:lnSpc>
            </a:pPr>
            <a:r>
              <a:rPr sz="1800" spc="-65" dirty="0">
                <a:latin typeface="Georgia"/>
                <a:cs typeface="Georgia"/>
              </a:rPr>
              <a:t>print("A </a:t>
            </a:r>
            <a:r>
              <a:rPr sz="1800" spc="-20" dirty="0">
                <a:latin typeface="Georgia"/>
                <a:cs typeface="Georgia"/>
              </a:rPr>
              <a:t>is </a:t>
            </a:r>
            <a:r>
              <a:rPr sz="1800" spc="-15" dirty="0">
                <a:latin typeface="Georgia"/>
                <a:cs typeface="Georgia"/>
              </a:rPr>
              <a:t>greater ")  </a:t>
            </a:r>
            <a:r>
              <a:rPr sz="1800" spc="-25" dirty="0">
                <a:latin typeface="Georgia"/>
                <a:cs typeface="Georgia"/>
              </a:rPr>
              <a:t>else:</a:t>
            </a:r>
            <a:endParaRPr sz="1800">
              <a:latin typeface="Georgia"/>
              <a:cs typeface="Georgia"/>
            </a:endParaRPr>
          </a:p>
          <a:p>
            <a:pPr marL="12700" marR="3365500" indent="304800">
              <a:lnSpc>
                <a:spcPct val="110000"/>
              </a:lnSpc>
            </a:pPr>
            <a:r>
              <a:rPr sz="1800" spc="-40" dirty="0">
                <a:latin typeface="Georgia"/>
                <a:cs typeface="Georgia"/>
              </a:rPr>
              <a:t>print("C </a:t>
            </a:r>
            <a:r>
              <a:rPr sz="1800" spc="-20" dirty="0">
                <a:latin typeface="Georgia"/>
                <a:cs typeface="Georgia"/>
              </a:rPr>
              <a:t>is </a:t>
            </a:r>
            <a:r>
              <a:rPr sz="1800" spc="-35" dirty="0">
                <a:latin typeface="Georgia"/>
                <a:cs typeface="Georgia"/>
              </a:rPr>
              <a:t>Greater")  </a:t>
            </a:r>
            <a:r>
              <a:rPr sz="1800" spc="-25" dirty="0">
                <a:latin typeface="Georgia"/>
                <a:cs typeface="Georgia"/>
              </a:rPr>
              <a:t>elif</a:t>
            </a:r>
            <a:r>
              <a:rPr sz="1800" spc="-50" dirty="0">
                <a:latin typeface="Georgia"/>
                <a:cs typeface="Georgia"/>
              </a:rPr>
              <a:t> </a:t>
            </a:r>
            <a:r>
              <a:rPr sz="1800" spc="-80" dirty="0">
                <a:latin typeface="Georgia"/>
                <a:cs typeface="Georgia"/>
              </a:rPr>
              <a:t>b&gt;c:</a:t>
            </a:r>
            <a:endParaRPr sz="1800">
              <a:latin typeface="Georgia"/>
              <a:cs typeface="Georgia"/>
            </a:endParaRPr>
          </a:p>
          <a:p>
            <a:pPr marL="12700" marR="3354704" indent="304800">
              <a:lnSpc>
                <a:spcPts val="2380"/>
              </a:lnSpc>
              <a:spcBef>
                <a:spcPts val="114"/>
              </a:spcBef>
            </a:pPr>
            <a:r>
              <a:rPr sz="1800" spc="-35" dirty="0">
                <a:latin typeface="Georgia"/>
                <a:cs typeface="Georgia"/>
              </a:rPr>
              <a:t>print("B </a:t>
            </a:r>
            <a:r>
              <a:rPr sz="1800" spc="-20" dirty="0">
                <a:latin typeface="Georgia"/>
                <a:cs typeface="Georgia"/>
              </a:rPr>
              <a:t>is </a:t>
            </a:r>
            <a:r>
              <a:rPr sz="1800" spc="-35" dirty="0">
                <a:latin typeface="Georgia"/>
                <a:cs typeface="Georgia"/>
              </a:rPr>
              <a:t>Greater")  </a:t>
            </a:r>
            <a:r>
              <a:rPr sz="1800" spc="-25" dirty="0">
                <a:latin typeface="Georgia"/>
                <a:cs typeface="Georgia"/>
              </a:rPr>
              <a:t>else:</a:t>
            </a:r>
            <a:endParaRPr sz="1800">
              <a:latin typeface="Georgia"/>
              <a:cs typeface="Georgia"/>
            </a:endParaRPr>
          </a:p>
          <a:p>
            <a:pPr marL="114300">
              <a:lnSpc>
                <a:spcPct val="100000"/>
              </a:lnSpc>
              <a:spcBef>
                <a:spcPts val="100"/>
              </a:spcBef>
            </a:pPr>
            <a:r>
              <a:rPr sz="1800" spc="-40" dirty="0">
                <a:latin typeface="Georgia"/>
                <a:cs typeface="Georgia"/>
              </a:rPr>
              <a:t>print("C </a:t>
            </a:r>
            <a:r>
              <a:rPr sz="1800" spc="-20" dirty="0">
                <a:latin typeface="Georgia"/>
                <a:cs typeface="Georgia"/>
              </a:rPr>
              <a:t>is</a:t>
            </a:r>
            <a:r>
              <a:rPr sz="1800" spc="-35" dirty="0">
                <a:latin typeface="Georgia"/>
                <a:cs typeface="Georgia"/>
              </a:rPr>
              <a:t> Greater")</a:t>
            </a:r>
            <a:endParaRPr sz="1800">
              <a:latin typeface="Georgia"/>
              <a:cs typeface="Georgi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1929764"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85" dirty="0">
                <a:solidFill>
                  <a:srgbClr val="000000"/>
                </a:solidFill>
                <a:latin typeface="Georgia"/>
                <a:cs typeface="Georgia"/>
              </a:rPr>
              <a:t>Loops</a:t>
            </a:r>
            <a:endParaRPr sz="2400">
              <a:latin typeface="Georgia"/>
              <a:cs typeface="Georgia"/>
            </a:endParaRPr>
          </a:p>
        </p:txBody>
      </p:sp>
      <p:sp>
        <p:nvSpPr>
          <p:cNvPr id="6" name="Date Placeholder 5"/>
          <p:cNvSpPr>
            <a:spLocks noGrp="1"/>
          </p:cNvSpPr>
          <p:nvPr>
            <p:ph type="dt" sz="half" idx="10"/>
          </p:nvPr>
        </p:nvSpPr>
        <p:spPr/>
        <p:txBody>
          <a:bodyPr/>
          <a:lstStyle/>
          <a:p>
            <a:fld id="{61B43E95-498C-4C58-9A97-7C394F7627FC}"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4" name="object 4"/>
          <p:cNvSpPr txBox="1"/>
          <p:nvPr/>
        </p:nvSpPr>
        <p:spPr>
          <a:xfrm>
            <a:off x="535940" y="3218815"/>
            <a:ext cx="5079365" cy="293433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Georgia"/>
                <a:cs typeface="Georgia"/>
              </a:rPr>
              <a:t>General</a:t>
            </a:r>
            <a:r>
              <a:rPr sz="1800" spc="-45" dirty="0">
                <a:latin typeface="Georgia"/>
                <a:cs typeface="Georgia"/>
              </a:rPr>
              <a:t> </a:t>
            </a:r>
            <a:r>
              <a:rPr sz="1800" spc="-50" dirty="0">
                <a:latin typeface="Georgia"/>
                <a:cs typeface="Georgia"/>
              </a:rPr>
              <a:t>Syntax</a:t>
            </a:r>
            <a:endParaRPr sz="1800">
              <a:latin typeface="Georgia"/>
              <a:cs typeface="Georgia"/>
            </a:endParaRPr>
          </a:p>
          <a:p>
            <a:pPr>
              <a:lnSpc>
                <a:spcPct val="100000"/>
              </a:lnSpc>
              <a:spcBef>
                <a:spcPts val="5"/>
              </a:spcBef>
            </a:pPr>
            <a:endParaRPr sz="2250">
              <a:latin typeface="Times New Roman"/>
              <a:cs typeface="Times New Roman"/>
            </a:endParaRPr>
          </a:p>
          <a:p>
            <a:pPr marL="12700" marR="3220720">
              <a:lnSpc>
                <a:spcPct val="120000"/>
              </a:lnSpc>
            </a:pPr>
            <a:r>
              <a:rPr sz="1800" spc="-45" dirty="0">
                <a:latin typeface="Georgia"/>
                <a:cs typeface="Georgia"/>
              </a:rPr>
              <a:t>While </a:t>
            </a:r>
            <a:r>
              <a:rPr sz="1800" spc="-25" dirty="0">
                <a:latin typeface="Georgia"/>
                <a:cs typeface="Georgia"/>
              </a:rPr>
              <a:t>(condition)</a:t>
            </a:r>
            <a:r>
              <a:rPr sz="1800" spc="-120" dirty="0">
                <a:latin typeface="Georgia"/>
                <a:cs typeface="Georgia"/>
              </a:rPr>
              <a:t> </a:t>
            </a:r>
            <a:r>
              <a:rPr sz="1800" spc="-90" dirty="0">
                <a:latin typeface="Georgia"/>
                <a:cs typeface="Georgia"/>
              </a:rPr>
              <a:t>:  </a:t>
            </a:r>
            <a:r>
              <a:rPr sz="1800" spc="-40" dirty="0">
                <a:latin typeface="Georgia"/>
                <a:cs typeface="Georgia"/>
              </a:rPr>
              <a:t>Statement</a:t>
            </a:r>
            <a:r>
              <a:rPr sz="1800" spc="-60" dirty="0">
                <a:latin typeface="Georgia"/>
                <a:cs typeface="Georgia"/>
              </a:rPr>
              <a:t> </a:t>
            </a:r>
            <a:r>
              <a:rPr sz="1800" spc="220" dirty="0">
                <a:latin typeface="Georgia"/>
                <a:cs typeface="Georgia"/>
              </a:rPr>
              <a:t>1</a:t>
            </a:r>
            <a:endParaRPr sz="1800">
              <a:latin typeface="Georgia"/>
              <a:cs typeface="Georgia"/>
            </a:endParaRPr>
          </a:p>
          <a:p>
            <a:pPr marL="12700">
              <a:lnSpc>
                <a:spcPct val="100000"/>
              </a:lnSpc>
              <a:spcBef>
                <a:spcPts val="430"/>
              </a:spcBef>
            </a:pPr>
            <a:r>
              <a:rPr sz="1800" spc="-40" dirty="0">
                <a:latin typeface="Georgia"/>
                <a:cs typeface="Georgia"/>
              </a:rPr>
              <a:t>Statement</a:t>
            </a:r>
            <a:r>
              <a:rPr sz="1800" spc="-135" dirty="0">
                <a:latin typeface="Georgia"/>
                <a:cs typeface="Georgia"/>
              </a:rPr>
              <a:t> </a:t>
            </a:r>
            <a:r>
              <a:rPr sz="1800" spc="-10" dirty="0">
                <a:latin typeface="Georgia"/>
                <a:cs typeface="Georgia"/>
              </a:rPr>
              <a:t>2</a:t>
            </a:r>
            <a:endParaRPr sz="1800">
              <a:latin typeface="Georgia"/>
              <a:cs typeface="Georgia"/>
            </a:endParaRPr>
          </a:p>
          <a:p>
            <a:pPr>
              <a:lnSpc>
                <a:spcPct val="100000"/>
              </a:lnSpc>
              <a:spcBef>
                <a:spcPts val="40"/>
              </a:spcBef>
            </a:pPr>
            <a:endParaRPr sz="2600">
              <a:latin typeface="Times New Roman"/>
              <a:cs typeface="Times New Roman"/>
            </a:endParaRPr>
          </a:p>
          <a:p>
            <a:pPr marL="12700">
              <a:lnSpc>
                <a:spcPct val="100000"/>
              </a:lnSpc>
            </a:pPr>
            <a:r>
              <a:rPr sz="1800" b="1" spc="-125" dirty="0">
                <a:latin typeface="Georgia"/>
                <a:cs typeface="Georgia"/>
              </a:rPr>
              <a:t>Exercise</a:t>
            </a:r>
            <a:endParaRPr sz="1800">
              <a:latin typeface="Georgia"/>
              <a:cs typeface="Georgia"/>
            </a:endParaRPr>
          </a:p>
          <a:p>
            <a:pPr>
              <a:lnSpc>
                <a:spcPct val="100000"/>
              </a:lnSpc>
              <a:spcBef>
                <a:spcPts val="30"/>
              </a:spcBef>
            </a:pPr>
            <a:endParaRPr sz="2600">
              <a:latin typeface="Times New Roman"/>
              <a:cs typeface="Times New Roman"/>
            </a:endParaRPr>
          </a:p>
          <a:p>
            <a:pPr marL="12700">
              <a:lnSpc>
                <a:spcPct val="100000"/>
              </a:lnSpc>
              <a:spcBef>
                <a:spcPts val="5"/>
              </a:spcBef>
            </a:pPr>
            <a:r>
              <a:rPr sz="1800" spc="-40" dirty="0">
                <a:latin typeface="Georgia"/>
                <a:cs typeface="Georgia"/>
              </a:rPr>
              <a:t>Write </a:t>
            </a:r>
            <a:r>
              <a:rPr sz="1800" spc="-30" dirty="0">
                <a:latin typeface="Georgia"/>
                <a:cs typeface="Georgia"/>
              </a:rPr>
              <a:t>a </a:t>
            </a:r>
            <a:r>
              <a:rPr sz="1800" spc="-40" dirty="0">
                <a:latin typeface="Georgia"/>
                <a:cs typeface="Georgia"/>
              </a:rPr>
              <a:t>program </a:t>
            </a:r>
            <a:r>
              <a:rPr sz="1800" spc="-20" dirty="0">
                <a:latin typeface="Georgia"/>
                <a:cs typeface="Georgia"/>
              </a:rPr>
              <a:t>to </a:t>
            </a:r>
            <a:r>
              <a:rPr sz="1800" spc="-30" dirty="0">
                <a:latin typeface="Georgia"/>
                <a:cs typeface="Georgia"/>
              </a:rPr>
              <a:t>print </a:t>
            </a:r>
            <a:r>
              <a:rPr sz="1800" spc="-25" dirty="0">
                <a:latin typeface="Georgia"/>
                <a:cs typeface="Georgia"/>
              </a:rPr>
              <a:t>the </a:t>
            </a:r>
            <a:r>
              <a:rPr sz="1800" spc="-20" dirty="0">
                <a:latin typeface="Georgia"/>
                <a:cs typeface="Georgia"/>
              </a:rPr>
              <a:t>even </a:t>
            </a:r>
            <a:r>
              <a:rPr sz="1800" spc="-35" dirty="0">
                <a:latin typeface="Georgia"/>
                <a:cs typeface="Georgia"/>
              </a:rPr>
              <a:t>numbers up </a:t>
            </a:r>
            <a:r>
              <a:rPr sz="1800" spc="-20" dirty="0">
                <a:latin typeface="Georgia"/>
                <a:cs typeface="Georgia"/>
              </a:rPr>
              <a:t>to</a:t>
            </a:r>
            <a:r>
              <a:rPr sz="1800" spc="-90" dirty="0">
                <a:latin typeface="Georgia"/>
                <a:cs typeface="Georgia"/>
              </a:rPr>
              <a:t> </a:t>
            </a:r>
            <a:r>
              <a:rPr sz="1800" spc="-135" dirty="0">
                <a:latin typeface="Georgia"/>
                <a:cs typeface="Georgia"/>
              </a:rPr>
              <a:t>N?</a:t>
            </a:r>
            <a:endParaRPr sz="1800">
              <a:latin typeface="Georgia"/>
              <a:cs typeface="Georgia"/>
            </a:endParaRPr>
          </a:p>
        </p:txBody>
      </p:sp>
      <p:sp>
        <p:nvSpPr>
          <p:cNvPr id="5" name="object 5"/>
          <p:cNvSpPr txBox="1"/>
          <p:nvPr/>
        </p:nvSpPr>
        <p:spPr>
          <a:xfrm>
            <a:off x="535940" y="1093978"/>
            <a:ext cx="7918450" cy="1107440"/>
          </a:xfrm>
          <a:prstGeom prst="rect">
            <a:avLst/>
          </a:prstGeom>
        </p:spPr>
        <p:txBody>
          <a:bodyPr vert="horz" wrap="square" lIns="0" tIns="12700" rIns="0" bIns="0" rtlCol="0">
            <a:spAutoFit/>
          </a:bodyPr>
          <a:lstStyle/>
          <a:p>
            <a:pPr marL="88900">
              <a:lnSpc>
                <a:spcPct val="100000"/>
              </a:lnSpc>
              <a:spcBef>
                <a:spcPts val="100"/>
              </a:spcBef>
            </a:pPr>
            <a:r>
              <a:rPr sz="1800" b="1" spc="-140" dirty="0">
                <a:latin typeface="Georgia"/>
                <a:cs typeface="Georgia"/>
              </a:rPr>
              <a:t>While</a:t>
            </a:r>
            <a:r>
              <a:rPr sz="1800" b="1" spc="-75" dirty="0">
                <a:latin typeface="Georgia"/>
                <a:cs typeface="Georgia"/>
              </a:rPr>
              <a:t> </a:t>
            </a:r>
            <a:r>
              <a:rPr sz="1800" b="1" spc="-150" dirty="0">
                <a:latin typeface="Georgia"/>
                <a:cs typeface="Georgia"/>
              </a:rPr>
              <a:t>Loop</a:t>
            </a:r>
            <a:endParaRPr sz="1800">
              <a:latin typeface="Georgia"/>
              <a:cs typeface="Georgia"/>
            </a:endParaRPr>
          </a:p>
          <a:p>
            <a:pPr>
              <a:lnSpc>
                <a:spcPct val="100000"/>
              </a:lnSpc>
              <a:spcBef>
                <a:spcPts val="25"/>
              </a:spcBef>
            </a:pPr>
            <a:endParaRPr sz="1750">
              <a:latin typeface="Times New Roman"/>
              <a:cs typeface="Times New Roman"/>
            </a:endParaRPr>
          </a:p>
          <a:p>
            <a:pPr marL="12700" marR="5080">
              <a:lnSpc>
                <a:spcPct val="100000"/>
              </a:lnSpc>
            </a:pPr>
            <a:r>
              <a:rPr sz="1800" spc="-40" dirty="0">
                <a:latin typeface="Georgia"/>
                <a:cs typeface="Georgia"/>
              </a:rPr>
              <a:t>Repeats </a:t>
            </a:r>
            <a:r>
              <a:rPr sz="1800" spc="-30" dirty="0">
                <a:latin typeface="Georgia"/>
                <a:cs typeface="Georgia"/>
              </a:rPr>
              <a:t>a statement </a:t>
            </a:r>
            <a:r>
              <a:rPr sz="1800" spc="-5" dirty="0">
                <a:latin typeface="Georgia"/>
                <a:cs typeface="Georgia"/>
              </a:rPr>
              <a:t>or </a:t>
            </a:r>
            <a:r>
              <a:rPr sz="1800" spc="-30" dirty="0">
                <a:latin typeface="Georgia"/>
                <a:cs typeface="Georgia"/>
              </a:rPr>
              <a:t>group of </a:t>
            </a:r>
            <a:r>
              <a:rPr sz="1800" spc="-25" dirty="0">
                <a:latin typeface="Georgia"/>
                <a:cs typeface="Georgia"/>
              </a:rPr>
              <a:t>statements </a:t>
            </a:r>
            <a:r>
              <a:rPr sz="1800" spc="-15" dirty="0">
                <a:latin typeface="Georgia"/>
                <a:cs typeface="Georgia"/>
              </a:rPr>
              <a:t>while </a:t>
            </a:r>
            <a:r>
              <a:rPr sz="1800" spc="-30" dirty="0">
                <a:latin typeface="Georgia"/>
                <a:cs typeface="Georgia"/>
              </a:rPr>
              <a:t>a </a:t>
            </a:r>
            <a:r>
              <a:rPr sz="1800" spc="-40" dirty="0">
                <a:latin typeface="Georgia"/>
                <a:cs typeface="Georgia"/>
              </a:rPr>
              <a:t>given condition </a:t>
            </a:r>
            <a:r>
              <a:rPr sz="1800" spc="-20" dirty="0">
                <a:latin typeface="Georgia"/>
                <a:cs typeface="Georgia"/>
              </a:rPr>
              <a:t>is </a:t>
            </a:r>
            <a:r>
              <a:rPr sz="1800" spc="-145" dirty="0">
                <a:latin typeface="Georgia"/>
                <a:cs typeface="Georgia"/>
              </a:rPr>
              <a:t>TRUE. </a:t>
            </a:r>
            <a:r>
              <a:rPr sz="1800" spc="-65" dirty="0">
                <a:latin typeface="Georgia"/>
                <a:cs typeface="Georgia"/>
              </a:rPr>
              <a:t>It  </a:t>
            </a:r>
            <a:r>
              <a:rPr sz="1800" spc="-15" dirty="0">
                <a:latin typeface="Georgia"/>
                <a:cs typeface="Georgia"/>
              </a:rPr>
              <a:t>tests </a:t>
            </a:r>
            <a:r>
              <a:rPr sz="1800" spc="-25" dirty="0">
                <a:latin typeface="Georgia"/>
                <a:cs typeface="Georgia"/>
              </a:rPr>
              <a:t>the </a:t>
            </a:r>
            <a:r>
              <a:rPr sz="1800" spc="-30" dirty="0">
                <a:latin typeface="Georgia"/>
                <a:cs typeface="Georgia"/>
              </a:rPr>
              <a:t>condition </a:t>
            </a:r>
            <a:r>
              <a:rPr sz="1800" spc="-25" dirty="0">
                <a:latin typeface="Georgia"/>
                <a:cs typeface="Georgia"/>
              </a:rPr>
              <a:t>before </a:t>
            </a:r>
            <a:r>
              <a:rPr sz="1800" spc="-35" dirty="0">
                <a:latin typeface="Georgia"/>
                <a:cs typeface="Georgia"/>
              </a:rPr>
              <a:t>executing </a:t>
            </a:r>
            <a:r>
              <a:rPr sz="1800" spc="-25" dirty="0">
                <a:latin typeface="Georgia"/>
                <a:cs typeface="Georgia"/>
              </a:rPr>
              <a:t>the loop</a:t>
            </a:r>
            <a:r>
              <a:rPr sz="1800" spc="-160" dirty="0">
                <a:latin typeface="Georgia"/>
                <a:cs typeface="Georgia"/>
              </a:rPr>
              <a:t> </a:t>
            </a:r>
            <a:r>
              <a:rPr sz="1800" spc="-75" dirty="0">
                <a:latin typeface="Georgia"/>
                <a:cs typeface="Georgia"/>
              </a:rPr>
              <a:t>body.</a:t>
            </a:r>
            <a:endParaRPr sz="1800">
              <a:latin typeface="Georgia"/>
              <a:cs typeface="Georgi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DYPSOM</a:t>
            </a:r>
            <a:endParaRPr sz="1800" dirty="0">
              <a:latin typeface="Arial"/>
              <a:cs typeface="Arial"/>
            </a:endParaRPr>
          </a:p>
        </p:txBody>
      </p:sp>
      <p:sp>
        <p:nvSpPr>
          <p:cNvPr id="3" name="object 3"/>
          <p:cNvSpPr txBox="1">
            <a:spLocks noGrp="1"/>
          </p:cNvSpPr>
          <p:nvPr>
            <p:ph type="title"/>
          </p:nvPr>
        </p:nvSpPr>
        <p:spPr>
          <a:xfrm>
            <a:off x="151587" y="397205"/>
            <a:ext cx="1929764"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85" dirty="0">
                <a:solidFill>
                  <a:srgbClr val="000000"/>
                </a:solidFill>
                <a:latin typeface="Georgia"/>
                <a:cs typeface="Georgia"/>
              </a:rPr>
              <a:t>Loops</a:t>
            </a:r>
            <a:endParaRPr sz="2400">
              <a:latin typeface="Georgia"/>
              <a:cs typeface="Georgia"/>
            </a:endParaRPr>
          </a:p>
        </p:txBody>
      </p:sp>
      <p:sp>
        <p:nvSpPr>
          <p:cNvPr id="7" name="Date Placeholder 6"/>
          <p:cNvSpPr>
            <a:spLocks noGrp="1"/>
          </p:cNvSpPr>
          <p:nvPr>
            <p:ph type="dt" sz="half" idx="10"/>
          </p:nvPr>
        </p:nvSpPr>
        <p:spPr/>
        <p:txBody>
          <a:bodyPr/>
          <a:lstStyle/>
          <a:p>
            <a:fld id="{17DBF6F2-C33A-4E3C-90DD-A9F1414879C6}" type="datetime1">
              <a:rPr lang="en-US" smtClean="0"/>
              <a:pPr/>
              <a:t>6/28/2022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49</a:t>
            </a:fld>
            <a:endParaRPr lang="en-US"/>
          </a:p>
        </p:txBody>
      </p:sp>
      <p:sp>
        <p:nvSpPr>
          <p:cNvPr id="4" name="object 4"/>
          <p:cNvSpPr txBox="1"/>
          <p:nvPr/>
        </p:nvSpPr>
        <p:spPr>
          <a:xfrm>
            <a:off x="457200" y="3505200"/>
            <a:ext cx="3810000" cy="1371600"/>
          </a:xfrm>
          <a:prstGeom prst="rect">
            <a:avLst/>
          </a:prstGeom>
          <a:ln w="25400">
            <a:solidFill>
              <a:srgbClr val="385D89"/>
            </a:solidFill>
          </a:ln>
        </p:spPr>
        <p:txBody>
          <a:bodyPr vert="horz" wrap="square" lIns="0" tIns="1905" rIns="0" bIns="0" rtlCol="0">
            <a:spAutoFit/>
          </a:bodyPr>
          <a:lstStyle/>
          <a:p>
            <a:pPr>
              <a:lnSpc>
                <a:spcPct val="100000"/>
              </a:lnSpc>
              <a:spcBef>
                <a:spcPts val="15"/>
              </a:spcBef>
            </a:pPr>
            <a:endParaRPr sz="2250" dirty="0">
              <a:latin typeface="Times New Roman"/>
              <a:cs typeface="Times New Roman"/>
            </a:endParaRPr>
          </a:p>
          <a:p>
            <a:pPr marL="446405" marR="153670" indent="-177165">
              <a:lnSpc>
                <a:spcPct val="120000"/>
              </a:lnSpc>
              <a:spcBef>
                <a:spcPts val="5"/>
              </a:spcBef>
              <a:tabLst>
                <a:tab pos="2281555" algn="l"/>
              </a:tabLst>
            </a:pPr>
            <a:r>
              <a:rPr sz="1600" spc="-30" dirty="0">
                <a:latin typeface="Georgia"/>
                <a:cs typeface="Georgia"/>
              </a:rPr>
              <a:t>for </a:t>
            </a:r>
            <a:r>
              <a:rPr sz="1600" spc="-15" dirty="0">
                <a:latin typeface="Georgia"/>
                <a:cs typeface="Georgia"/>
              </a:rPr>
              <a:t>letter</a:t>
            </a:r>
            <a:r>
              <a:rPr sz="1600" spc="-20" dirty="0">
                <a:latin typeface="Georgia"/>
                <a:cs typeface="Georgia"/>
              </a:rPr>
              <a:t> </a:t>
            </a:r>
            <a:r>
              <a:rPr sz="1600" spc="-40" dirty="0">
                <a:latin typeface="Georgia"/>
                <a:cs typeface="Georgia"/>
              </a:rPr>
              <a:t>in</a:t>
            </a:r>
            <a:r>
              <a:rPr sz="1600" spc="-20" dirty="0">
                <a:latin typeface="Georgia"/>
                <a:cs typeface="Georgia"/>
              </a:rPr>
              <a:t> </a:t>
            </a:r>
            <a:r>
              <a:rPr sz="1600" spc="-30" dirty="0">
                <a:latin typeface="Georgia"/>
                <a:cs typeface="Georgia"/>
              </a:rPr>
              <a:t>'Python':	</a:t>
            </a:r>
            <a:r>
              <a:rPr sz="1600" spc="-45" dirty="0">
                <a:latin typeface="Georgia"/>
                <a:cs typeface="Georgia"/>
              </a:rPr>
              <a:t># </a:t>
            </a:r>
            <a:r>
              <a:rPr sz="1600" spc="-30" dirty="0">
                <a:latin typeface="Georgia"/>
                <a:cs typeface="Georgia"/>
              </a:rPr>
              <a:t>First</a:t>
            </a:r>
            <a:r>
              <a:rPr sz="1600" spc="-80" dirty="0">
                <a:latin typeface="Georgia"/>
                <a:cs typeface="Georgia"/>
              </a:rPr>
              <a:t> </a:t>
            </a:r>
            <a:r>
              <a:rPr sz="1600" spc="-55" dirty="0">
                <a:latin typeface="Georgia"/>
                <a:cs typeface="Georgia"/>
              </a:rPr>
              <a:t>Example  </a:t>
            </a:r>
            <a:r>
              <a:rPr sz="1600" spc="-30" dirty="0">
                <a:latin typeface="Georgia"/>
                <a:cs typeface="Georgia"/>
              </a:rPr>
              <a:t>print 'Current </a:t>
            </a:r>
            <a:r>
              <a:rPr sz="1600" spc="-25" dirty="0">
                <a:latin typeface="Georgia"/>
                <a:cs typeface="Georgia"/>
              </a:rPr>
              <a:t>Letter </a:t>
            </a:r>
            <a:r>
              <a:rPr sz="1600" spc="-65" dirty="0">
                <a:latin typeface="Georgia"/>
                <a:cs typeface="Georgia"/>
              </a:rPr>
              <a:t>:',</a:t>
            </a:r>
            <a:r>
              <a:rPr sz="1600" spc="-70" dirty="0">
                <a:latin typeface="Georgia"/>
                <a:cs typeface="Georgia"/>
              </a:rPr>
              <a:t> </a:t>
            </a:r>
            <a:r>
              <a:rPr sz="1600" spc="-15" dirty="0">
                <a:latin typeface="Georgia"/>
                <a:cs typeface="Georgia"/>
              </a:rPr>
              <a:t>letter</a:t>
            </a:r>
            <a:endParaRPr sz="1600" dirty="0">
              <a:latin typeface="Georgia"/>
              <a:cs typeface="Georgia"/>
            </a:endParaRPr>
          </a:p>
        </p:txBody>
      </p:sp>
      <p:sp>
        <p:nvSpPr>
          <p:cNvPr id="5" name="object 5"/>
          <p:cNvSpPr txBox="1"/>
          <p:nvPr/>
        </p:nvSpPr>
        <p:spPr>
          <a:xfrm>
            <a:off x="457200" y="5105400"/>
            <a:ext cx="3810000" cy="1371600"/>
          </a:xfrm>
          <a:prstGeom prst="rect">
            <a:avLst/>
          </a:prstGeom>
          <a:ln w="25400">
            <a:solidFill>
              <a:srgbClr val="385D89"/>
            </a:solidFill>
          </a:ln>
        </p:spPr>
        <p:txBody>
          <a:bodyPr vert="horz" wrap="square" lIns="0" tIns="23495" rIns="0" bIns="0" rtlCol="0">
            <a:spAutoFit/>
          </a:bodyPr>
          <a:lstStyle/>
          <a:p>
            <a:pPr marL="91440">
              <a:lnSpc>
                <a:spcPct val="100000"/>
              </a:lnSpc>
              <a:spcBef>
                <a:spcPts val="185"/>
              </a:spcBef>
            </a:pPr>
            <a:r>
              <a:rPr sz="1600" spc="-25" dirty="0">
                <a:latin typeface="Georgia"/>
                <a:cs typeface="Georgia"/>
              </a:rPr>
              <a:t>fruits </a:t>
            </a:r>
            <a:r>
              <a:rPr sz="1600" spc="-145" dirty="0">
                <a:latin typeface="Georgia"/>
                <a:cs typeface="Georgia"/>
              </a:rPr>
              <a:t>= </a:t>
            </a:r>
            <a:r>
              <a:rPr sz="1600" spc="-40" dirty="0">
                <a:latin typeface="Georgia"/>
                <a:cs typeface="Georgia"/>
              </a:rPr>
              <a:t>['banana', </a:t>
            </a:r>
            <a:r>
              <a:rPr sz="1600" spc="-30" dirty="0">
                <a:latin typeface="Georgia"/>
                <a:cs typeface="Georgia"/>
              </a:rPr>
              <a:t>'apple',</a:t>
            </a:r>
            <a:r>
              <a:rPr sz="1600" spc="200" dirty="0">
                <a:latin typeface="Georgia"/>
                <a:cs typeface="Georgia"/>
              </a:rPr>
              <a:t> </a:t>
            </a:r>
            <a:r>
              <a:rPr sz="1600" spc="-30" dirty="0">
                <a:latin typeface="Georgia"/>
                <a:cs typeface="Georgia"/>
              </a:rPr>
              <a:t>'mango']</a:t>
            </a:r>
            <a:endParaRPr sz="1600" dirty="0">
              <a:latin typeface="Georgia"/>
              <a:cs typeface="Georgia"/>
            </a:endParaRPr>
          </a:p>
          <a:p>
            <a:pPr marL="223520" marR="307340" indent="-132715">
              <a:lnSpc>
                <a:spcPct val="120000"/>
              </a:lnSpc>
              <a:tabLst>
                <a:tab pos="1910714" algn="l"/>
              </a:tabLst>
            </a:pPr>
            <a:r>
              <a:rPr sz="1600" spc="-30" dirty="0">
                <a:latin typeface="Georgia"/>
                <a:cs typeface="Georgia"/>
              </a:rPr>
              <a:t>for </a:t>
            </a:r>
            <a:r>
              <a:rPr sz="1600" spc="-25" dirty="0">
                <a:latin typeface="Georgia"/>
                <a:cs typeface="Georgia"/>
              </a:rPr>
              <a:t>fruit</a:t>
            </a:r>
            <a:r>
              <a:rPr sz="1600" spc="-5" dirty="0">
                <a:latin typeface="Georgia"/>
                <a:cs typeface="Georgia"/>
              </a:rPr>
              <a:t> </a:t>
            </a:r>
            <a:r>
              <a:rPr sz="1600" spc="-40" dirty="0">
                <a:latin typeface="Georgia"/>
                <a:cs typeface="Georgia"/>
              </a:rPr>
              <a:t>in</a:t>
            </a:r>
            <a:r>
              <a:rPr sz="1600" spc="-25" dirty="0">
                <a:latin typeface="Georgia"/>
                <a:cs typeface="Georgia"/>
              </a:rPr>
              <a:t> </a:t>
            </a:r>
            <a:r>
              <a:rPr sz="1600" spc="-30" dirty="0">
                <a:latin typeface="Georgia"/>
                <a:cs typeface="Georgia"/>
              </a:rPr>
              <a:t>fruits:	</a:t>
            </a:r>
            <a:r>
              <a:rPr sz="1600" spc="-45" dirty="0">
                <a:latin typeface="Georgia"/>
                <a:cs typeface="Georgia"/>
              </a:rPr>
              <a:t># </a:t>
            </a:r>
            <a:r>
              <a:rPr sz="1600" spc="-40" dirty="0">
                <a:latin typeface="Georgia"/>
                <a:cs typeface="Georgia"/>
              </a:rPr>
              <a:t>Second</a:t>
            </a:r>
            <a:r>
              <a:rPr sz="1600" spc="-105" dirty="0">
                <a:latin typeface="Georgia"/>
                <a:cs typeface="Georgia"/>
              </a:rPr>
              <a:t> </a:t>
            </a:r>
            <a:r>
              <a:rPr sz="1600" spc="-55" dirty="0">
                <a:latin typeface="Georgia"/>
                <a:cs typeface="Georgia"/>
              </a:rPr>
              <a:t>Example  </a:t>
            </a:r>
            <a:r>
              <a:rPr sz="1600" spc="-30" dirty="0">
                <a:latin typeface="Georgia"/>
                <a:cs typeface="Georgia"/>
              </a:rPr>
              <a:t>print 'Current </a:t>
            </a:r>
            <a:r>
              <a:rPr sz="1600" spc="-25" dirty="0">
                <a:latin typeface="Georgia"/>
                <a:cs typeface="Georgia"/>
              </a:rPr>
              <a:t>fruit </a:t>
            </a:r>
            <a:r>
              <a:rPr sz="1600" spc="-65" dirty="0">
                <a:latin typeface="Georgia"/>
                <a:cs typeface="Georgia"/>
              </a:rPr>
              <a:t>:',</a:t>
            </a:r>
            <a:r>
              <a:rPr sz="1600" spc="-40" dirty="0">
                <a:latin typeface="Georgia"/>
                <a:cs typeface="Georgia"/>
              </a:rPr>
              <a:t> </a:t>
            </a:r>
            <a:r>
              <a:rPr sz="1600" spc="-25" dirty="0">
                <a:latin typeface="Georgia"/>
                <a:cs typeface="Georgia"/>
              </a:rPr>
              <a:t>fruit</a:t>
            </a:r>
            <a:endParaRPr sz="1600" dirty="0">
              <a:latin typeface="Georgia"/>
              <a:cs typeface="Georgia"/>
            </a:endParaRPr>
          </a:p>
        </p:txBody>
      </p:sp>
      <p:sp>
        <p:nvSpPr>
          <p:cNvPr id="6" name="object 6"/>
          <p:cNvSpPr txBox="1"/>
          <p:nvPr/>
        </p:nvSpPr>
        <p:spPr>
          <a:xfrm>
            <a:off x="535940" y="1093978"/>
            <a:ext cx="7919084" cy="2095500"/>
          </a:xfrm>
          <a:prstGeom prst="rect">
            <a:avLst/>
          </a:prstGeom>
        </p:spPr>
        <p:txBody>
          <a:bodyPr vert="horz" wrap="square" lIns="0" tIns="12700" rIns="0" bIns="0" rtlCol="0">
            <a:spAutoFit/>
          </a:bodyPr>
          <a:lstStyle/>
          <a:p>
            <a:pPr marL="88900">
              <a:lnSpc>
                <a:spcPct val="100000"/>
              </a:lnSpc>
              <a:spcBef>
                <a:spcPts val="100"/>
              </a:spcBef>
            </a:pPr>
            <a:r>
              <a:rPr sz="1800" b="1" spc="-180" dirty="0">
                <a:latin typeface="Georgia"/>
                <a:cs typeface="Georgia"/>
              </a:rPr>
              <a:t>For</a:t>
            </a:r>
            <a:r>
              <a:rPr sz="1800" b="1" spc="-85" dirty="0">
                <a:latin typeface="Georgia"/>
                <a:cs typeface="Georgia"/>
              </a:rPr>
              <a:t> </a:t>
            </a:r>
            <a:r>
              <a:rPr sz="1800" b="1" spc="-150" dirty="0">
                <a:latin typeface="Georgia"/>
                <a:cs typeface="Georgia"/>
              </a:rPr>
              <a:t>Loop</a:t>
            </a:r>
            <a:endParaRPr sz="1800">
              <a:latin typeface="Georgia"/>
              <a:cs typeface="Georgia"/>
            </a:endParaRPr>
          </a:p>
          <a:p>
            <a:pPr>
              <a:lnSpc>
                <a:spcPct val="100000"/>
              </a:lnSpc>
              <a:spcBef>
                <a:spcPts val="25"/>
              </a:spcBef>
            </a:pPr>
            <a:endParaRPr sz="1750">
              <a:latin typeface="Times New Roman"/>
              <a:cs typeface="Times New Roman"/>
            </a:endParaRPr>
          </a:p>
          <a:p>
            <a:pPr marL="12700" marR="5080">
              <a:lnSpc>
                <a:spcPct val="100000"/>
              </a:lnSpc>
            </a:pPr>
            <a:r>
              <a:rPr sz="1800" spc="-40" dirty="0">
                <a:latin typeface="Georgia"/>
                <a:cs typeface="Georgia"/>
              </a:rPr>
              <a:t>Executes </a:t>
            </a:r>
            <a:r>
              <a:rPr sz="1800" spc="-30" dirty="0">
                <a:latin typeface="Georgia"/>
                <a:cs typeface="Georgia"/>
              </a:rPr>
              <a:t>a </a:t>
            </a:r>
            <a:r>
              <a:rPr sz="1800" spc="-20" dirty="0">
                <a:latin typeface="Georgia"/>
                <a:cs typeface="Georgia"/>
              </a:rPr>
              <a:t>sequence </a:t>
            </a:r>
            <a:r>
              <a:rPr sz="1800" spc="-30" dirty="0">
                <a:latin typeface="Georgia"/>
                <a:cs typeface="Georgia"/>
              </a:rPr>
              <a:t>of </a:t>
            </a:r>
            <a:r>
              <a:rPr sz="1800" spc="-25" dirty="0">
                <a:latin typeface="Georgia"/>
                <a:cs typeface="Georgia"/>
              </a:rPr>
              <a:t>statements </a:t>
            </a:r>
            <a:r>
              <a:rPr sz="1800" spc="-35" dirty="0">
                <a:latin typeface="Georgia"/>
                <a:cs typeface="Georgia"/>
              </a:rPr>
              <a:t>multiple </a:t>
            </a:r>
            <a:r>
              <a:rPr sz="1800" spc="-30" dirty="0">
                <a:latin typeface="Georgia"/>
                <a:cs typeface="Georgia"/>
              </a:rPr>
              <a:t>times </a:t>
            </a:r>
            <a:r>
              <a:rPr sz="1800" spc="-45" dirty="0">
                <a:latin typeface="Georgia"/>
                <a:cs typeface="Georgia"/>
              </a:rPr>
              <a:t>and </a:t>
            </a:r>
            <a:r>
              <a:rPr sz="1800" spc="-20" dirty="0">
                <a:latin typeface="Georgia"/>
                <a:cs typeface="Georgia"/>
              </a:rPr>
              <a:t>abbreviates </a:t>
            </a:r>
            <a:r>
              <a:rPr sz="1800" spc="-25" dirty="0">
                <a:latin typeface="Georgia"/>
                <a:cs typeface="Georgia"/>
              </a:rPr>
              <a:t>the code </a:t>
            </a:r>
            <a:r>
              <a:rPr sz="1800" spc="-35" dirty="0">
                <a:latin typeface="Georgia"/>
                <a:cs typeface="Georgia"/>
              </a:rPr>
              <a:t>that  </a:t>
            </a:r>
            <a:r>
              <a:rPr sz="1800" spc="-40" dirty="0">
                <a:latin typeface="Georgia"/>
                <a:cs typeface="Georgia"/>
              </a:rPr>
              <a:t>manages </a:t>
            </a:r>
            <a:r>
              <a:rPr sz="1800" spc="-25" dirty="0">
                <a:latin typeface="Georgia"/>
                <a:cs typeface="Georgia"/>
              </a:rPr>
              <a:t>the loop</a:t>
            </a:r>
            <a:r>
              <a:rPr sz="1800" spc="-90" dirty="0">
                <a:latin typeface="Georgia"/>
                <a:cs typeface="Georgia"/>
              </a:rPr>
              <a:t> </a:t>
            </a:r>
            <a:r>
              <a:rPr sz="1800" spc="-35" dirty="0">
                <a:latin typeface="Georgia"/>
                <a:cs typeface="Georgia"/>
              </a:rPr>
              <a:t>variable.</a:t>
            </a:r>
            <a:endParaRPr sz="1800">
              <a:latin typeface="Georgia"/>
              <a:cs typeface="Georgia"/>
            </a:endParaRPr>
          </a:p>
          <a:p>
            <a:pPr>
              <a:lnSpc>
                <a:spcPct val="100000"/>
              </a:lnSpc>
              <a:spcBef>
                <a:spcPts val="10"/>
              </a:spcBef>
            </a:pPr>
            <a:endParaRPr sz="2250">
              <a:latin typeface="Times New Roman"/>
              <a:cs typeface="Times New Roman"/>
            </a:endParaRPr>
          </a:p>
          <a:p>
            <a:pPr marL="165100" marR="5065395" indent="-152400">
              <a:lnSpc>
                <a:spcPct val="120000"/>
              </a:lnSpc>
            </a:pPr>
            <a:r>
              <a:rPr sz="1800" spc="-30" dirty="0">
                <a:latin typeface="Georgia"/>
                <a:cs typeface="Georgia"/>
              </a:rPr>
              <a:t>for </a:t>
            </a:r>
            <a:r>
              <a:rPr sz="1800" spc="-65" dirty="0">
                <a:latin typeface="Georgia"/>
                <a:cs typeface="Georgia"/>
              </a:rPr>
              <a:t>iterating_var </a:t>
            </a:r>
            <a:r>
              <a:rPr sz="1800" spc="-45" dirty="0">
                <a:latin typeface="Georgia"/>
                <a:cs typeface="Georgia"/>
              </a:rPr>
              <a:t>in </a:t>
            </a:r>
            <a:r>
              <a:rPr sz="1800" spc="-25" dirty="0">
                <a:latin typeface="Georgia"/>
                <a:cs typeface="Georgia"/>
              </a:rPr>
              <a:t>sequence:  </a:t>
            </a:r>
            <a:r>
              <a:rPr sz="1800" spc="-20" dirty="0">
                <a:latin typeface="Georgia"/>
                <a:cs typeface="Georgia"/>
              </a:rPr>
              <a:t>statements(s)</a:t>
            </a:r>
            <a:endParaRPr sz="1800">
              <a:latin typeface="Georgia"/>
              <a:cs typeface="Georgi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406349"/>
            <a:ext cx="283527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250" dirty="0">
                <a:solidFill>
                  <a:srgbClr val="000000"/>
                </a:solidFill>
                <a:latin typeface="Georgia"/>
                <a:cs typeface="Georgia"/>
              </a:rPr>
              <a:t>TIEBO</a:t>
            </a:r>
            <a:r>
              <a:rPr sz="2400" b="1" spc="-60" dirty="0">
                <a:solidFill>
                  <a:srgbClr val="000000"/>
                </a:solidFill>
                <a:latin typeface="Georgia"/>
                <a:cs typeface="Georgia"/>
              </a:rPr>
              <a:t> </a:t>
            </a:r>
            <a:r>
              <a:rPr sz="2400" b="1" spc="-185" dirty="0">
                <a:solidFill>
                  <a:srgbClr val="000000"/>
                </a:solidFill>
                <a:latin typeface="Georgia"/>
                <a:cs typeface="Georgia"/>
              </a:rPr>
              <a:t>Index</a:t>
            </a:r>
            <a:endParaRPr sz="2400">
              <a:latin typeface="Georgia"/>
              <a:cs typeface="Georgia"/>
            </a:endParaRPr>
          </a:p>
        </p:txBody>
      </p:sp>
      <p:sp>
        <p:nvSpPr>
          <p:cNvPr id="5" name="Date Placeholder 4"/>
          <p:cNvSpPr>
            <a:spLocks noGrp="1"/>
          </p:cNvSpPr>
          <p:nvPr>
            <p:ph type="dt" sz="half" idx="10"/>
          </p:nvPr>
        </p:nvSpPr>
        <p:spPr/>
        <p:txBody>
          <a:bodyPr/>
          <a:lstStyle/>
          <a:p>
            <a:fld id="{9058F055-BDB0-4118-BF5F-B7A155A289D0}"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4" name="object 4"/>
          <p:cNvSpPr/>
          <p:nvPr/>
        </p:nvSpPr>
        <p:spPr>
          <a:xfrm>
            <a:off x="246134" y="1331441"/>
            <a:ext cx="8698597" cy="522175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75500" y="407923"/>
            <a:ext cx="1435100" cy="289823"/>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DYPSOMCA</a:t>
            </a:r>
            <a:endParaRPr sz="1800" dirty="0">
              <a:latin typeface="Arial"/>
              <a:cs typeface="Arial"/>
            </a:endParaRPr>
          </a:p>
        </p:txBody>
      </p:sp>
      <p:sp>
        <p:nvSpPr>
          <p:cNvPr id="3" name="object 3"/>
          <p:cNvSpPr txBox="1">
            <a:spLocks noGrp="1"/>
          </p:cNvSpPr>
          <p:nvPr>
            <p:ph type="title"/>
          </p:nvPr>
        </p:nvSpPr>
        <p:spPr>
          <a:xfrm>
            <a:off x="151587" y="397205"/>
            <a:ext cx="1929764"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85" dirty="0">
                <a:solidFill>
                  <a:srgbClr val="000000"/>
                </a:solidFill>
                <a:latin typeface="Georgia"/>
                <a:cs typeface="Georgia"/>
              </a:rPr>
              <a:t>Loops</a:t>
            </a:r>
            <a:endParaRPr sz="2400">
              <a:latin typeface="Georgia"/>
              <a:cs typeface="Georgia"/>
            </a:endParaRPr>
          </a:p>
        </p:txBody>
      </p:sp>
      <p:sp>
        <p:nvSpPr>
          <p:cNvPr id="6" name="Date Placeholder 5"/>
          <p:cNvSpPr>
            <a:spLocks noGrp="1"/>
          </p:cNvSpPr>
          <p:nvPr>
            <p:ph type="dt" sz="half" idx="10"/>
          </p:nvPr>
        </p:nvSpPr>
        <p:spPr/>
        <p:txBody>
          <a:bodyPr/>
          <a:lstStyle/>
          <a:p>
            <a:fld id="{C0201BBE-08A0-4605-94CC-CE123F294D61}"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50</a:t>
            </a:fld>
            <a:endParaRPr lang="en-US"/>
          </a:p>
        </p:txBody>
      </p:sp>
      <p:sp>
        <p:nvSpPr>
          <p:cNvPr id="4" name="object 4"/>
          <p:cNvSpPr txBox="1"/>
          <p:nvPr/>
        </p:nvSpPr>
        <p:spPr>
          <a:xfrm>
            <a:off x="457200" y="3505200"/>
            <a:ext cx="3505200" cy="2590800"/>
          </a:xfrm>
          <a:prstGeom prst="rect">
            <a:avLst/>
          </a:prstGeom>
          <a:ln w="25400">
            <a:solidFill>
              <a:srgbClr val="385D89"/>
            </a:solidFill>
          </a:ln>
        </p:spPr>
        <p:txBody>
          <a:bodyPr vert="horz" wrap="square" lIns="0" tIns="0" rIns="0" bIns="0" rtlCol="0">
            <a:spAutoFit/>
          </a:bodyPr>
          <a:lstStyle/>
          <a:p>
            <a:pPr marL="91440">
              <a:lnSpc>
                <a:spcPts val="1739"/>
              </a:lnSpc>
            </a:pPr>
            <a:r>
              <a:rPr sz="1600" spc="-25" dirty="0">
                <a:latin typeface="Georgia"/>
                <a:cs typeface="Georgia"/>
              </a:rPr>
              <a:t>fruits </a:t>
            </a:r>
            <a:r>
              <a:rPr sz="1600" spc="-150" dirty="0">
                <a:latin typeface="Georgia"/>
                <a:cs typeface="Georgia"/>
              </a:rPr>
              <a:t>= </a:t>
            </a:r>
            <a:r>
              <a:rPr sz="1600" spc="-40" dirty="0">
                <a:latin typeface="Georgia"/>
                <a:cs typeface="Georgia"/>
              </a:rPr>
              <a:t>['banana', </a:t>
            </a:r>
            <a:r>
              <a:rPr sz="1600" spc="-25" dirty="0">
                <a:latin typeface="Georgia"/>
                <a:cs typeface="Georgia"/>
              </a:rPr>
              <a:t>'apple',</a:t>
            </a:r>
            <a:r>
              <a:rPr sz="1600" spc="204" dirty="0">
                <a:latin typeface="Georgia"/>
                <a:cs typeface="Georgia"/>
              </a:rPr>
              <a:t> </a:t>
            </a:r>
            <a:r>
              <a:rPr sz="1600" spc="-30" dirty="0">
                <a:latin typeface="Georgia"/>
                <a:cs typeface="Georgia"/>
              </a:rPr>
              <a:t>'mango']</a:t>
            </a:r>
            <a:endParaRPr sz="1600" dirty="0">
              <a:latin typeface="Georgia"/>
              <a:cs typeface="Georgia"/>
            </a:endParaRPr>
          </a:p>
          <a:p>
            <a:pPr marL="223520" marR="332105" indent="-132715">
              <a:lnSpc>
                <a:spcPct val="120000"/>
              </a:lnSpc>
            </a:pPr>
            <a:r>
              <a:rPr sz="1600" spc="-30" dirty="0">
                <a:latin typeface="Georgia"/>
                <a:cs typeface="Georgia"/>
              </a:rPr>
              <a:t>for </a:t>
            </a:r>
            <a:r>
              <a:rPr sz="1600" spc="-35" dirty="0">
                <a:latin typeface="Georgia"/>
                <a:cs typeface="Georgia"/>
              </a:rPr>
              <a:t>index </a:t>
            </a:r>
            <a:r>
              <a:rPr sz="1600" spc="-40" dirty="0">
                <a:latin typeface="Georgia"/>
                <a:cs typeface="Georgia"/>
              </a:rPr>
              <a:t>in </a:t>
            </a:r>
            <a:r>
              <a:rPr sz="1600" spc="-25" dirty="0">
                <a:latin typeface="Georgia"/>
                <a:cs typeface="Georgia"/>
              </a:rPr>
              <a:t>range(len(fruits)):  </a:t>
            </a:r>
            <a:r>
              <a:rPr sz="1600" spc="-30" dirty="0">
                <a:latin typeface="Georgia"/>
                <a:cs typeface="Georgia"/>
              </a:rPr>
              <a:t>print 'Current </a:t>
            </a:r>
            <a:r>
              <a:rPr sz="1600" spc="-25" dirty="0">
                <a:latin typeface="Georgia"/>
                <a:cs typeface="Georgia"/>
              </a:rPr>
              <a:t>fruit </a:t>
            </a:r>
            <a:r>
              <a:rPr sz="1600" spc="-65" dirty="0">
                <a:latin typeface="Georgia"/>
                <a:cs typeface="Georgia"/>
              </a:rPr>
              <a:t>:',</a:t>
            </a:r>
            <a:r>
              <a:rPr sz="1600" spc="-80" dirty="0">
                <a:latin typeface="Georgia"/>
                <a:cs typeface="Georgia"/>
              </a:rPr>
              <a:t> </a:t>
            </a:r>
            <a:r>
              <a:rPr sz="1600" spc="-30" dirty="0">
                <a:latin typeface="Georgia"/>
                <a:cs typeface="Georgia"/>
              </a:rPr>
              <a:t>fruits[index]</a:t>
            </a:r>
            <a:endParaRPr sz="1600" dirty="0">
              <a:latin typeface="Georgia"/>
              <a:cs typeface="Georgia"/>
            </a:endParaRPr>
          </a:p>
          <a:p>
            <a:pPr>
              <a:lnSpc>
                <a:spcPct val="100000"/>
              </a:lnSpc>
              <a:spcBef>
                <a:spcPts val="45"/>
              </a:spcBef>
            </a:pPr>
            <a:endParaRPr sz="2300" dirty="0">
              <a:latin typeface="Times New Roman"/>
              <a:cs typeface="Times New Roman"/>
            </a:endParaRPr>
          </a:p>
          <a:p>
            <a:pPr marL="91440">
              <a:lnSpc>
                <a:spcPct val="100000"/>
              </a:lnSpc>
            </a:pPr>
            <a:r>
              <a:rPr sz="1600" spc="-30" dirty="0">
                <a:latin typeface="Georgia"/>
                <a:cs typeface="Georgia"/>
              </a:rPr>
              <a:t>print </a:t>
            </a:r>
            <a:r>
              <a:rPr sz="1600" spc="-60" dirty="0">
                <a:latin typeface="Georgia"/>
                <a:cs typeface="Georgia"/>
              </a:rPr>
              <a:t>"Good</a:t>
            </a:r>
            <a:r>
              <a:rPr sz="1600" spc="-35" dirty="0">
                <a:latin typeface="Georgia"/>
                <a:cs typeface="Georgia"/>
              </a:rPr>
              <a:t> bye!"</a:t>
            </a:r>
            <a:endParaRPr sz="1600" dirty="0">
              <a:latin typeface="Georgia"/>
              <a:cs typeface="Georgia"/>
            </a:endParaRPr>
          </a:p>
        </p:txBody>
      </p:sp>
      <p:sp>
        <p:nvSpPr>
          <p:cNvPr id="5" name="object 5"/>
          <p:cNvSpPr txBox="1"/>
          <p:nvPr/>
        </p:nvSpPr>
        <p:spPr>
          <a:xfrm>
            <a:off x="535940" y="1093978"/>
            <a:ext cx="7920990" cy="1107440"/>
          </a:xfrm>
          <a:prstGeom prst="rect">
            <a:avLst/>
          </a:prstGeom>
        </p:spPr>
        <p:txBody>
          <a:bodyPr vert="horz" wrap="square" lIns="0" tIns="12700" rIns="0" bIns="0" rtlCol="0">
            <a:spAutoFit/>
          </a:bodyPr>
          <a:lstStyle/>
          <a:p>
            <a:pPr marL="88900">
              <a:lnSpc>
                <a:spcPct val="100000"/>
              </a:lnSpc>
              <a:spcBef>
                <a:spcPts val="100"/>
              </a:spcBef>
            </a:pPr>
            <a:r>
              <a:rPr sz="1800" b="1" spc="-110" dirty="0">
                <a:latin typeface="Georgia"/>
                <a:cs typeface="Georgia"/>
              </a:rPr>
              <a:t>Iterating </a:t>
            </a:r>
            <a:r>
              <a:rPr sz="1800" b="1" spc="-95" dirty="0">
                <a:latin typeface="Georgia"/>
                <a:cs typeface="Georgia"/>
              </a:rPr>
              <a:t>by </a:t>
            </a:r>
            <a:r>
              <a:rPr sz="1800" b="1" spc="-125" dirty="0">
                <a:latin typeface="Georgia"/>
                <a:cs typeface="Georgia"/>
              </a:rPr>
              <a:t>Sequence</a:t>
            </a:r>
            <a:r>
              <a:rPr sz="1800" b="1" spc="-30" dirty="0">
                <a:latin typeface="Georgia"/>
                <a:cs typeface="Georgia"/>
              </a:rPr>
              <a:t> </a:t>
            </a:r>
            <a:r>
              <a:rPr sz="1800" b="1" spc="-135" dirty="0">
                <a:latin typeface="Georgia"/>
                <a:cs typeface="Georgia"/>
              </a:rPr>
              <a:t>Index</a:t>
            </a:r>
            <a:endParaRPr sz="1800" dirty="0">
              <a:latin typeface="Georgia"/>
              <a:cs typeface="Georgia"/>
            </a:endParaRPr>
          </a:p>
          <a:p>
            <a:pPr>
              <a:lnSpc>
                <a:spcPct val="100000"/>
              </a:lnSpc>
              <a:spcBef>
                <a:spcPts val="25"/>
              </a:spcBef>
            </a:pPr>
            <a:endParaRPr sz="1750" dirty="0">
              <a:latin typeface="Times New Roman"/>
              <a:cs typeface="Times New Roman"/>
            </a:endParaRPr>
          </a:p>
          <a:p>
            <a:pPr marL="12700" marR="5080">
              <a:lnSpc>
                <a:spcPct val="100000"/>
              </a:lnSpc>
            </a:pPr>
            <a:r>
              <a:rPr sz="1800" spc="-80" dirty="0">
                <a:latin typeface="Georgia"/>
                <a:cs typeface="Georgia"/>
              </a:rPr>
              <a:t>An </a:t>
            </a:r>
            <a:r>
              <a:rPr sz="1800" spc="-25" dirty="0">
                <a:latin typeface="Georgia"/>
                <a:cs typeface="Georgia"/>
              </a:rPr>
              <a:t>alternative </a:t>
            </a:r>
            <a:r>
              <a:rPr sz="1800" spc="-10" dirty="0">
                <a:latin typeface="Georgia"/>
                <a:cs typeface="Georgia"/>
              </a:rPr>
              <a:t>way </a:t>
            </a:r>
            <a:r>
              <a:rPr sz="1800" spc="-30" dirty="0">
                <a:latin typeface="Georgia"/>
                <a:cs typeface="Georgia"/>
              </a:rPr>
              <a:t>of iterating </a:t>
            </a:r>
            <a:r>
              <a:rPr sz="1800" spc="-35" dirty="0">
                <a:latin typeface="Georgia"/>
                <a:cs typeface="Georgia"/>
              </a:rPr>
              <a:t>through </a:t>
            </a:r>
            <a:r>
              <a:rPr sz="1800" spc="-30" dirty="0">
                <a:latin typeface="Georgia"/>
                <a:cs typeface="Georgia"/>
              </a:rPr>
              <a:t>each </a:t>
            </a:r>
            <a:r>
              <a:rPr sz="1800" spc="-35" dirty="0">
                <a:latin typeface="Georgia"/>
                <a:cs typeface="Georgia"/>
              </a:rPr>
              <a:t>item </a:t>
            </a:r>
            <a:r>
              <a:rPr sz="1800" spc="-20" dirty="0">
                <a:latin typeface="Georgia"/>
                <a:cs typeface="Georgia"/>
              </a:rPr>
              <a:t>is by </a:t>
            </a:r>
            <a:r>
              <a:rPr sz="1800" spc="-40" dirty="0">
                <a:latin typeface="Georgia"/>
                <a:cs typeface="Georgia"/>
              </a:rPr>
              <a:t>index </a:t>
            </a:r>
            <a:r>
              <a:rPr sz="1800" spc="-20" dirty="0">
                <a:latin typeface="Georgia"/>
                <a:cs typeface="Georgia"/>
              </a:rPr>
              <a:t>offset </a:t>
            </a:r>
            <a:r>
              <a:rPr sz="1800" spc="-30" dirty="0">
                <a:latin typeface="Georgia"/>
                <a:cs typeface="Georgia"/>
              </a:rPr>
              <a:t>into </a:t>
            </a:r>
            <a:r>
              <a:rPr sz="1800" spc="-25" dirty="0">
                <a:latin typeface="Georgia"/>
                <a:cs typeface="Georgia"/>
              </a:rPr>
              <a:t>the  </a:t>
            </a:r>
            <a:r>
              <a:rPr sz="1800" spc="-20" dirty="0">
                <a:latin typeface="Georgia"/>
                <a:cs typeface="Georgia"/>
              </a:rPr>
              <a:t>sequence </a:t>
            </a:r>
            <a:r>
              <a:rPr sz="1800" spc="-35" dirty="0">
                <a:latin typeface="Georgia"/>
                <a:cs typeface="Georgia"/>
              </a:rPr>
              <a:t>itself. </a:t>
            </a:r>
            <a:r>
              <a:rPr sz="1800" spc="-40" dirty="0">
                <a:latin typeface="Georgia"/>
                <a:cs typeface="Georgia"/>
              </a:rPr>
              <a:t>Following </a:t>
            </a:r>
            <a:r>
              <a:rPr sz="1800" spc="-20" dirty="0">
                <a:latin typeface="Georgia"/>
                <a:cs typeface="Georgia"/>
              </a:rPr>
              <a:t>is </a:t>
            </a:r>
            <a:r>
              <a:rPr sz="1800" spc="-30" dirty="0">
                <a:latin typeface="Georgia"/>
                <a:cs typeface="Georgia"/>
              </a:rPr>
              <a:t>a simple</a:t>
            </a:r>
            <a:r>
              <a:rPr sz="1800" spc="-105" dirty="0">
                <a:latin typeface="Georgia"/>
                <a:cs typeface="Georgia"/>
              </a:rPr>
              <a:t> </a:t>
            </a:r>
            <a:r>
              <a:rPr sz="1800" spc="-40" dirty="0">
                <a:latin typeface="Georgia"/>
                <a:cs typeface="Georgia"/>
              </a:rPr>
              <a:t>example</a:t>
            </a:r>
            <a:endParaRPr sz="1800" dirty="0">
              <a:latin typeface="Georgia"/>
              <a:cs typeface="Georgi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91400" y="407923"/>
            <a:ext cx="1590039" cy="289823"/>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DYPSOMCA</a:t>
            </a:r>
            <a:endParaRPr sz="1800" dirty="0">
              <a:latin typeface="Arial"/>
              <a:cs typeface="Arial"/>
            </a:endParaRPr>
          </a:p>
        </p:txBody>
      </p:sp>
      <p:sp>
        <p:nvSpPr>
          <p:cNvPr id="3" name="object 3"/>
          <p:cNvSpPr txBox="1">
            <a:spLocks noGrp="1"/>
          </p:cNvSpPr>
          <p:nvPr>
            <p:ph type="title"/>
          </p:nvPr>
        </p:nvSpPr>
        <p:spPr>
          <a:xfrm>
            <a:off x="151587" y="397205"/>
            <a:ext cx="1929764"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85" dirty="0">
                <a:solidFill>
                  <a:srgbClr val="000000"/>
                </a:solidFill>
                <a:latin typeface="Georgia"/>
                <a:cs typeface="Georgia"/>
              </a:rPr>
              <a:t>Loops</a:t>
            </a:r>
            <a:endParaRPr sz="2400">
              <a:latin typeface="Georgia"/>
              <a:cs typeface="Georgia"/>
            </a:endParaRPr>
          </a:p>
        </p:txBody>
      </p:sp>
      <p:sp>
        <p:nvSpPr>
          <p:cNvPr id="5" name="Date Placeholder 4"/>
          <p:cNvSpPr>
            <a:spLocks noGrp="1"/>
          </p:cNvSpPr>
          <p:nvPr>
            <p:ph type="dt" sz="half" idx="10"/>
          </p:nvPr>
        </p:nvSpPr>
        <p:spPr/>
        <p:txBody>
          <a:bodyPr/>
          <a:lstStyle/>
          <a:p>
            <a:fld id="{360E0AFF-E44D-43A8-8E7E-2BE8AD0FAEBB}"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4" name="object 4"/>
          <p:cNvSpPr txBox="1"/>
          <p:nvPr/>
        </p:nvSpPr>
        <p:spPr>
          <a:xfrm>
            <a:off x="535940" y="1093978"/>
            <a:ext cx="7921625" cy="4674870"/>
          </a:xfrm>
          <a:prstGeom prst="rect">
            <a:avLst/>
          </a:prstGeom>
        </p:spPr>
        <p:txBody>
          <a:bodyPr vert="horz" wrap="square" lIns="0" tIns="12700" rIns="0" bIns="0" rtlCol="0">
            <a:spAutoFit/>
          </a:bodyPr>
          <a:lstStyle/>
          <a:p>
            <a:pPr marL="88900">
              <a:lnSpc>
                <a:spcPct val="100000"/>
              </a:lnSpc>
              <a:spcBef>
                <a:spcPts val="100"/>
              </a:spcBef>
            </a:pPr>
            <a:r>
              <a:rPr sz="1800" b="1" spc="-110" dirty="0">
                <a:latin typeface="Georgia"/>
                <a:cs typeface="Georgia"/>
              </a:rPr>
              <a:t>Iterating </a:t>
            </a:r>
            <a:r>
              <a:rPr sz="1800" b="1" spc="-95" dirty="0">
                <a:latin typeface="Georgia"/>
                <a:cs typeface="Georgia"/>
              </a:rPr>
              <a:t>by </a:t>
            </a:r>
            <a:r>
              <a:rPr sz="1800" b="1" spc="-125" dirty="0">
                <a:latin typeface="Georgia"/>
                <a:cs typeface="Georgia"/>
              </a:rPr>
              <a:t>Sequence</a:t>
            </a:r>
            <a:r>
              <a:rPr sz="1800" b="1" spc="-30" dirty="0">
                <a:latin typeface="Georgia"/>
                <a:cs typeface="Georgia"/>
              </a:rPr>
              <a:t> </a:t>
            </a:r>
            <a:r>
              <a:rPr sz="1800" b="1" spc="-135" dirty="0">
                <a:latin typeface="Georgia"/>
                <a:cs typeface="Georgia"/>
              </a:rPr>
              <a:t>Index</a:t>
            </a:r>
            <a:endParaRPr sz="1800">
              <a:latin typeface="Georgia"/>
              <a:cs typeface="Georgia"/>
            </a:endParaRPr>
          </a:p>
          <a:p>
            <a:pPr marL="12700">
              <a:lnSpc>
                <a:spcPct val="100000"/>
              </a:lnSpc>
              <a:spcBef>
                <a:spcPts val="1820"/>
              </a:spcBef>
            </a:pPr>
            <a:r>
              <a:rPr sz="1800" spc="-40" dirty="0">
                <a:latin typeface="Georgia"/>
                <a:cs typeface="Georgia"/>
              </a:rPr>
              <a:t>Exercise</a:t>
            </a:r>
            <a:r>
              <a:rPr sz="1800" spc="-50" dirty="0">
                <a:latin typeface="Georgia"/>
                <a:cs typeface="Georgia"/>
              </a:rPr>
              <a:t> </a:t>
            </a:r>
            <a:r>
              <a:rPr sz="1800" spc="-90" dirty="0">
                <a:latin typeface="Georgia"/>
                <a:cs typeface="Georgia"/>
              </a:rPr>
              <a:t>:</a:t>
            </a:r>
            <a:endParaRPr sz="1800">
              <a:latin typeface="Georgia"/>
              <a:cs typeface="Georgia"/>
            </a:endParaRPr>
          </a:p>
          <a:p>
            <a:pPr marL="12700">
              <a:lnSpc>
                <a:spcPts val="2055"/>
              </a:lnSpc>
              <a:spcBef>
                <a:spcPts val="219"/>
              </a:spcBef>
            </a:pP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40" dirty="0">
                <a:latin typeface="Georgia"/>
                <a:cs typeface="Georgia"/>
              </a:rPr>
              <a:t>count </a:t>
            </a:r>
            <a:r>
              <a:rPr sz="1800" spc="-25" dirty="0">
                <a:latin typeface="Georgia"/>
                <a:cs typeface="Georgia"/>
              </a:rPr>
              <a:t>the </a:t>
            </a:r>
            <a:r>
              <a:rPr sz="1800" spc="-40" dirty="0">
                <a:latin typeface="Georgia"/>
                <a:cs typeface="Georgia"/>
              </a:rPr>
              <a:t>number </a:t>
            </a:r>
            <a:r>
              <a:rPr sz="1800" spc="-30" dirty="0">
                <a:latin typeface="Georgia"/>
                <a:cs typeface="Georgia"/>
              </a:rPr>
              <a:t>of </a:t>
            </a:r>
            <a:r>
              <a:rPr sz="1800" spc="-20" dirty="0">
                <a:latin typeface="Georgia"/>
                <a:cs typeface="Georgia"/>
              </a:rPr>
              <a:t>even </a:t>
            </a:r>
            <a:r>
              <a:rPr sz="1800" spc="-50" dirty="0">
                <a:latin typeface="Georgia"/>
                <a:cs typeface="Georgia"/>
              </a:rPr>
              <a:t>and </a:t>
            </a:r>
            <a:r>
              <a:rPr sz="1800" spc="-35" dirty="0">
                <a:latin typeface="Georgia"/>
                <a:cs typeface="Georgia"/>
              </a:rPr>
              <a:t>odd numbers</a:t>
            </a:r>
            <a:r>
              <a:rPr sz="1800" spc="335" dirty="0">
                <a:latin typeface="Georgia"/>
                <a:cs typeface="Georgia"/>
              </a:rPr>
              <a:t> </a:t>
            </a:r>
            <a:r>
              <a:rPr sz="1800" spc="-40" dirty="0">
                <a:latin typeface="Georgia"/>
                <a:cs typeface="Georgia"/>
              </a:rPr>
              <a:t>from </a:t>
            </a:r>
            <a:r>
              <a:rPr sz="1800" spc="-30" dirty="0">
                <a:latin typeface="Georgia"/>
                <a:cs typeface="Georgia"/>
              </a:rPr>
              <a:t>a</a:t>
            </a:r>
            <a:endParaRPr sz="1800">
              <a:latin typeface="Georgia"/>
              <a:cs typeface="Georgia"/>
            </a:endParaRPr>
          </a:p>
          <a:p>
            <a:pPr marL="12700">
              <a:lnSpc>
                <a:spcPts val="2055"/>
              </a:lnSpc>
            </a:pPr>
            <a:r>
              <a:rPr sz="1800" spc="-5" dirty="0">
                <a:latin typeface="Georgia"/>
                <a:cs typeface="Georgia"/>
              </a:rPr>
              <a:t>series </a:t>
            </a:r>
            <a:r>
              <a:rPr sz="1800" spc="-30" dirty="0">
                <a:latin typeface="Georgia"/>
                <a:cs typeface="Georgia"/>
              </a:rPr>
              <a:t>of </a:t>
            </a:r>
            <a:r>
              <a:rPr sz="1800" spc="-45" dirty="0">
                <a:latin typeface="Georgia"/>
                <a:cs typeface="Georgia"/>
              </a:rPr>
              <a:t>numbers. </a:t>
            </a:r>
            <a:r>
              <a:rPr sz="1800" spc="-55" dirty="0">
                <a:latin typeface="Georgia"/>
                <a:cs typeface="Georgia"/>
              </a:rPr>
              <a:t>Sample </a:t>
            </a:r>
            <a:r>
              <a:rPr sz="1800" spc="-35" dirty="0">
                <a:latin typeface="Georgia"/>
                <a:cs typeface="Georgia"/>
              </a:rPr>
              <a:t>numbers </a:t>
            </a:r>
            <a:r>
              <a:rPr sz="1800" spc="-90" dirty="0">
                <a:latin typeface="Georgia"/>
                <a:cs typeface="Georgia"/>
              </a:rPr>
              <a:t>: </a:t>
            </a:r>
            <a:r>
              <a:rPr sz="1800" spc="-35" dirty="0">
                <a:latin typeface="Georgia"/>
                <a:cs typeface="Georgia"/>
              </a:rPr>
              <a:t>numbers </a:t>
            </a:r>
            <a:r>
              <a:rPr sz="1800" spc="-160" dirty="0">
                <a:latin typeface="Georgia"/>
                <a:cs typeface="Georgia"/>
              </a:rPr>
              <a:t>= </a:t>
            </a:r>
            <a:r>
              <a:rPr sz="1800" spc="35" dirty="0">
                <a:latin typeface="Georgia"/>
                <a:cs typeface="Georgia"/>
              </a:rPr>
              <a:t>(1, </a:t>
            </a:r>
            <a:r>
              <a:rPr sz="1800" spc="-65" dirty="0">
                <a:latin typeface="Georgia"/>
                <a:cs typeface="Georgia"/>
              </a:rPr>
              <a:t>2, </a:t>
            </a:r>
            <a:r>
              <a:rPr sz="1800" spc="-60" dirty="0">
                <a:latin typeface="Georgia"/>
                <a:cs typeface="Georgia"/>
              </a:rPr>
              <a:t>3, </a:t>
            </a:r>
            <a:r>
              <a:rPr sz="1800" spc="-70" dirty="0">
                <a:latin typeface="Georgia"/>
                <a:cs typeface="Georgia"/>
              </a:rPr>
              <a:t>4, </a:t>
            </a:r>
            <a:r>
              <a:rPr sz="1800" spc="-40" dirty="0">
                <a:latin typeface="Georgia"/>
                <a:cs typeface="Georgia"/>
              </a:rPr>
              <a:t>5, </a:t>
            </a:r>
            <a:r>
              <a:rPr sz="1800" spc="-75" dirty="0">
                <a:latin typeface="Georgia"/>
                <a:cs typeface="Georgia"/>
              </a:rPr>
              <a:t>6, </a:t>
            </a:r>
            <a:r>
              <a:rPr sz="1800" spc="-15" dirty="0">
                <a:latin typeface="Georgia"/>
                <a:cs typeface="Georgia"/>
              </a:rPr>
              <a:t>7, </a:t>
            </a:r>
            <a:r>
              <a:rPr sz="1800" spc="-100" dirty="0">
                <a:latin typeface="Georgia"/>
                <a:cs typeface="Georgia"/>
              </a:rPr>
              <a:t>8,</a:t>
            </a:r>
            <a:r>
              <a:rPr sz="1800" spc="20" dirty="0">
                <a:latin typeface="Georgia"/>
                <a:cs typeface="Georgia"/>
              </a:rPr>
              <a:t> </a:t>
            </a:r>
            <a:r>
              <a:rPr sz="1800" spc="-10" dirty="0">
                <a:latin typeface="Georgia"/>
                <a:cs typeface="Georgia"/>
              </a:rPr>
              <a:t>9)</a:t>
            </a:r>
            <a:endParaRPr sz="1800">
              <a:latin typeface="Georgia"/>
              <a:cs typeface="Georgia"/>
            </a:endParaRPr>
          </a:p>
          <a:p>
            <a:pPr>
              <a:lnSpc>
                <a:spcPct val="100000"/>
              </a:lnSpc>
            </a:pPr>
            <a:endParaRPr sz="2250">
              <a:latin typeface="Times New Roman"/>
              <a:cs typeface="Times New Roman"/>
            </a:endParaRPr>
          </a:p>
          <a:p>
            <a:pPr marL="12700">
              <a:lnSpc>
                <a:spcPct val="100000"/>
              </a:lnSpc>
              <a:spcBef>
                <a:spcPts val="5"/>
              </a:spcBef>
            </a:pPr>
            <a:r>
              <a:rPr sz="1800" spc="-35" dirty="0">
                <a:latin typeface="Georgia"/>
                <a:cs typeface="Georgia"/>
              </a:rPr>
              <a:t>numbers </a:t>
            </a:r>
            <a:r>
              <a:rPr sz="1800" spc="-165" dirty="0">
                <a:latin typeface="Georgia"/>
                <a:cs typeface="Georgia"/>
              </a:rPr>
              <a:t>= </a:t>
            </a:r>
            <a:r>
              <a:rPr sz="1800" spc="35" dirty="0">
                <a:latin typeface="Georgia"/>
                <a:cs typeface="Georgia"/>
              </a:rPr>
              <a:t>(1, </a:t>
            </a:r>
            <a:r>
              <a:rPr sz="1800" spc="-65" dirty="0">
                <a:latin typeface="Georgia"/>
                <a:cs typeface="Georgia"/>
              </a:rPr>
              <a:t>2, </a:t>
            </a:r>
            <a:r>
              <a:rPr sz="1800" spc="-60" dirty="0">
                <a:latin typeface="Georgia"/>
                <a:cs typeface="Georgia"/>
              </a:rPr>
              <a:t>3, </a:t>
            </a:r>
            <a:r>
              <a:rPr sz="1800" spc="-75" dirty="0">
                <a:latin typeface="Georgia"/>
                <a:cs typeface="Georgia"/>
              </a:rPr>
              <a:t>4, </a:t>
            </a:r>
            <a:r>
              <a:rPr sz="1800" spc="-40" dirty="0">
                <a:latin typeface="Georgia"/>
                <a:cs typeface="Georgia"/>
              </a:rPr>
              <a:t>5, </a:t>
            </a:r>
            <a:r>
              <a:rPr sz="1800" spc="-75" dirty="0">
                <a:latin typeface="Georgia"/>
                <a:cs typeface="Georgia"/>
              </a:rPr>
              <a:t>6, </a:t>
            </a:r>
            <a:r>
              <a:rPr sz="1800" spc="-15" dirty="0">
                <a:latin typeface="Georgia"/>
                <a:cs typeface="Georgia"/>
              </a:rPr>
              <a:t>7, </a:t>
            </a:r>
            <a:r>
              <a:rPr sz="1800" spc="-100" dirty="0">
                <a:latin typeface="Georgia"/>
                <a:cs typeface="Georgia"/>
              </a:rPr>
              <a:t>8, </a:t>
            </a:r>
            <a:r>
              <a:rPr sz="1800" spc="-10" dirty="0">
                <a:latin typeface="Georgia"/>
                <a:cs typeface="Georgia"/>
              </a:rPr>
              <a:t>9) </a:t>
            </a:r>
            <a:r>
              <a:rPr sz="1800" spc="-45" dirty="0">
                <a:latin typeface="Georgia"/>
                <a:cs typeface="Georgia"/>
              </a:rPr>
              <a:t># </a:t>
            </a:r>
            <a:r>
              <a:rPr sz="1800" spc="-40" dirty="0">
                <a:latin typeface="Georgia"/>
                <a:cs typeface="Georgia"/>
              </a:rPr>
              <a:t>Declaring </a:t>
            </a:r>
            <a:r>
              <a:rPr sz="1800" spc="-25" dirty="0">
                <a:latin typeface="Georgia"/>
                <a:cs typeface="Georgia"/>
              </a:rPr>
              <a:t>the</a:t>
            </a:r>
            <a:r>
              <a:rPr sz="1800" spc="-15" dirty="0">
                <a:latin typeface="Georgia"/>
                <a:cs typeface="Georgia"/>
              </a:rPr>
              <a:t> </a:t>
            </a:r>
            <a:r>
              <a:rPr sz="1800" spc="-25" dirty="0">
                <a:latin typeface="Georgia"/>
                <a:cs typeface="Georgia"/>
              </a:rPr>
              <a:t>tuple</a:t>
            </a:r>
            <a:endParaRPr sz="1800">
              <a:latin typeface="Georgia"/>
              <a:cs typeface="Georgia"/>
            </a:endParaRPr>
          </a:p>
          <a:p>
            <a:pPr marL="12700">
              <a:lnSpc>
                <a:spcPct val="100000"/>
              </a:lnSpc>
              <a:spcBef>
                <a:spcPts val="215"/>
              </a:spcBef>
            </a:pPr>
            <a:r>
              <a:rPr sz="1800" spc="-85" dirty="0">
                <a:latin typeface="Georgia"/>
                <a:cs typeface="Georgia"/>
              </a:rPr>
              <a:t>count_odd </a:t>
            </a:r>
            <a:r>
              <a:rPr sz="1800" spc="-165" dirty="0">
                <a:latin typeface="Georgia"/>
                <a:cs typeface="Georgia"/>
              </a:rPr>
              <a:t>=</a:t>
            </a:r>
            <a:r>
              <a:rPr sz="1800" spc="-10" dirty="0">
                <a:latin typeface="Georgia"/>
                <a:cs typeface="Georgia"/>
              </a:rPr>
              <a:t> </a:t>
            </a:r>
            <a:r>
              <a:rPr sz="1800" spc="-110" dirty="0">
                <a:latin typeface="Georgia"/>
                <a:cs typeface="Georgia"/>
              </a:rPr>
              <a:t>0</a:t>
            </a:r>
            <a:endParaRPr sz="1800">
              <a:latin typeface="Georgia"/>
              <a:cs typeface="Georgia"/>
            </a:endParaRPr>
          </a:p>
          <a:p>
            <a:pPr marL="12700">
              <a:lnSpc>
                <a:spcPct val="100000"/>
              </a:lnSpc>
              <a:spcBef>
                <a:spcPts val="215"/>
              </a:spcBef>
            </a:pPr>
            <a:r>
              <a:rPr sz="1800" spc="-75" dirty="0">
                <a:latin typeface="Georgia"/>
                <a:cs typeface="Georgia"/>
              </a:rPr>
              <a:t>count_even </a:t>
            </a:r>
            <a:r>
              <a:rPr sz="1800" spc="-165" dirty="0">
                <a:latin typeface="Georgia"/>
                <a:cs typeface="Georgia"/>
              </a:rPr>
              <a:t>=</a:t>
            </a:r>
            <a:r>
              <a:rPr sz="1800" spc="-30" dirty="0">
                <a:latin typeface="Georgia"/>
                <a:cs typeface="Georgia"/>
              </a:rPr>
              <a:t> </a:t>
            </a:r>
            <a:r>
              <a:rPr sz="1800" spc="-110" dirty="0">
                <a:latin typeface="Georgia"/>
                <a:cs typeface="Georgia"/>
              </a:rPr>
              <a:t>0</a:t>
            </a:r>
            <a:endParaRPr sz="1800">
              <a:latin typeface="Georgia"/>
              <a:cs typeface="Georgia"/>
            </a:endParaRPr>
          </a:p>
          <a:p>
            <a:pPr marL="12700">
              <a:lnSpc>
                <a:spcPct val="100000"/>
              </a:lnSpc>
              <a:spcBef>
                <a:spcPts val="219"/>
              </a:spcBef>
            </a:pPr>
            <a:r>
              <a:rPr sz="1800" spc="-30" dirty="0">
                <a:latin typeface="Georgia"/>
                <a:cs typeface="Georgia"/>
              </a:rPr>
              <a:t>for </a:t>
            </a:r>
            <a:r>
              <a:rPr sz="1800" spc="-40" dirty="0">
                <a:latin typeface="Georgia"/>
                <a:cs typeface="Georgia"/>
              </a:rPr>
              <a:t>x </a:t>
            </a:r>
            <a:r>
              <a:rPr sz="1800" spc="-45" dirty="0">
                <a:latin typeface="Georgia"/>
                <a:cs typeface="Georgia"/>
              </a:rPr>
              <a:t>in</a:t>
            </a:r>
            <a:r>
              <a:rPr sz="1800" spc="-35" dirty="0">
                <a:latin typeface="Georgia"/>
                <a:cs typeface="Georgia"/>
              </a:rPr>
              <a:t> </a:t>
            </a:r>
            <a:r>
              <a:rPr sz="1800" spc="-40" dirty="0">
                <a:latin typeface="Georgia"/>
                <a:cs typeface="Georgia"/>
              </a:rPr>
              <a:t>numbers:</a:t>
            </a:r>
            <a:endParaRPr sz="1800">
              <a:latin typeface="Georgia"/>
              <a:cs typeface="Georgia"/>
            </a:endParaRPr>
          </a:p>
          <a:p>
            <a:pPr marL="419734">
              <a:lnSpc>
                <a:spcPct val="100000"/>
              </a:lnSpc>
              <a:spcBef>
                <a:spcPts val="215"/>
              </a:spcBef>
            </a:pPr>
            <a:r>
              <a:rPr sz="1800" spc="-35" dirty="0">
                <a:latin typeface="Georgia"/>
                <a:cs typeface="Georgia"/>
              </a:rPr>
              <a:t>if </a:t>
            </a:r>
            <a:r>
              <a:rPr sz="1800" spc="-30" dirty="0">
                <a:latin typeface="Georgia"/>
                <a:cs typeface="Georgia"/>
              </a:rPr>
              <a:t>not </a:t>
            </a:r>
            <a:r>
              <a:rPr sz="1800" spc="-40" dirty="0">
                <a:latin typeface="Georgia"/>
                <a:cs typeface="Georgia"/>
              </a:rPr>
              <a:t>x </a:t>
            </a:r>
            <a:r>
              <a:rPr sz="1800" spc="130" dirty="0">
                <a:latin typeface="Georgia"/>
                <a:cs typeface="Georgia"/>
              </a:rPr>
              <a:t>%</a:t>
            </a:r>
            <a:r>
              <a:rPr sz="1800" spc="-65" dirty="0">
                <a:latin typeface="Georgia"/>
                <a:cs typeface="Georgia"/>
              </a:rPr>
              <a:t> </a:t>
            </a:r>
            <a:r>
              <a:rPr sz="1800" spc="-55" dirty="0">
                <a:latin typeface="Georgia"/>
                <a:cs typeface="Georgia"/>
              </a:rPr>
              <a:t>2:</a:t>
            </a:r>
            <a:endParaRPr sz="1800">
              <a:latin typeface="Georgia"/>
              <a:cs typeface="Georgia"/>
            </a:endParaRPr>
          </a:p>
          <a:p>
            <a:pPr marL="1181735">
              <a:lnSpc>
                <a:spcPct val="100000"/>
              </a:lnSpc>
              <a:spcBef>
                <a:spcPts val="215"/>
              </a:spcBef>
            </a:pPr>
            <a:r>
              <a:rPr sz="1800" spc="-65" dirty="0">
                <a:latin typeface="Georgia"/>
                <a:cs typeface="Georgia"/>
              </a:rPr>
              <a:t>count_even+=1</a:t>
            </a:r>
            <a:endParaRPr sz="1800">
              <a:latin typeface="Georgia"/>
              <a:cs typeface="Georgia"/>
            </a:endParaRPr>
          </a:p>
          <a:p>
            <a:pPr marL="419734">
              <a:lnSpc>
                <a:spcPct val="100000"/>
              </a:lnSpc>
              <a:spcBef>
                <a:spcPts val="215"/>
              </a:spcBef>
            </a:pPr>
            <a:r>
              <a:rPr sz="1800" spc="-25" dirty="0">
                <a:latin typeface="Georgia"/>
                <a:cs typeface="Georgia"/>
              </a:rPr>
              <a:t>else:</a:t>
            </a:r>
            <a:endParaRPr sz="1800">
              <a:latin typeface="Georgia"/>
              <a:cs typeface="Georgia"/>
            </a:endParaRPr>
          </a:p>
          <a:p>
            <a:pPr marL="1181735">
              <a:lnSpc>
                <a:spcPct val="100000"/>
              </a:lnSpc>
              <a:spcBef>
                <a:spcPts val="215"/>
              </a:spcBef>
            </a:pPr>
            <a:r>
              <a:rPr sz="1800" spc="-70" dirty="0">
                <a:latin typeface="Georgia"/>
                <a:cs typeface="Georgia"/>
              </a:rPr>
              <a:t>count_odd+=1</a:t>
            </a:r>
            <a:endParaRPr sz="1800">
              <a:latin typeface="Georgia"/>
              <a:cs typeface="Georgia"/>
            </a:endParaRPr>
          </a:p>
          <a:p>
            <a:pPr marL="12700">
              <a:lnSpc>
                <a:spcPct val="100000"/>
              </a:lnSpc>
              <a:spcBef>
                <a:spcPts val="220"/>
              </a:spcBef>
            </a:pPr>
            <a:r>
              <a:rPr sz="1800" spc="-40" dirty="0">
                <a:latin typeface="Georgia"/>
                <a:cs typeface="Georgia"/>
              </a:rPr>
              <a:t>print("Number </a:t>
            </a:r>
            <a:r>
              <a:rPr sz="1800" spc="-30" dirty="0">
                <a:latin typeface="Georgia"/>
                <a:cs typeface="Georgia"/>
              </a:rPr>
              <a:t>of </a:t>
            </a:r>
            <a:r>
              <a:rPr sz="1800" spc="-20" dirty="0">
                <a:latin typeface="Georgia"/>
                <a:cs typeface="Georgia"/>
              </a:rPr>
              <a:t>even </a:t>
            </a:r>
            <a:r>
              <a:rPr sz="1800" spc="-35" dirty="0">
                <a:latin typeface="Georgia"/>
                <a:cs typeface="Georgia"/>
              </a:rPr>
              <a:t>numbers</a:t>
            </a:r>
            <a:r>
              <a:rPr sz="1800" spc="-55" dirty="0">
                <a:latin typeface="Georgia"/>
                <a:cs typeface="Georgia"/>
              </a:rPr>
              <a:t> </a:t>
            </a:r>
            <a:r>
              <a:rPr sz="1800" spc="-70" dirty="0">
                <a:latin typeface="Georgia"/>
                <a:cs typeface="Georgia"/>
              </a:rPr>
              <a:t>:",count_even)</a:t>
            </a:r>
            <a:endParaRPr sz="1800">
              <a:latin typeface="Georgia"/>
              <a:cs typeface="Georgia"/>
            </a:endParaRPr>
          </a:p>
          <a:p>
            <a:pPr marL="12700">
              <a:lnSpc>
                <a:spcPct val="100000"/>
              </a:lnSpc>
              <a:spcBef>
                <a:spcPts val="215"/>
              </a:spcBef>
            </a:pPr>
            <a:r>
              <a:rPr sz="1800" spc="-40" dirty="0">
                <a:latin typeface="Georgia"/>
                <a:cs typeface="Georgia"/>
              </a:rPr>
              <a:t>print("Number </a:t>
            </a:r>
            <a:r>
              <a:rPr sz="1800" spc="-30" dirty="0">
                <a:latin typeface="Georgia"/>
                <a:cs typeface="Georgia"/>
              </a:rPr>
              <a:t>of odd </a:t>
            </a:r>
            <a:r>
              <a:rPr sz="1800" spc="-35" dirty="0">
                <a:latin typeface="Georgia"/>
                <a:cs typeface="Georgia"/>
              </a:rPr>
              <a:t>numbers</a:t>
            </a:r>
            <a:r>
              <a:rPr sz="1800" spc="-15" dirty="0">
                <a:latin typeface="Georgia"/>
                <a:cs typeface="Georgia"/>
              </a:rPr>
              <a:t> </a:t>
            </a:r>
            <a:r>
              <a:rPr sz="1800" spc="-80" dirty="0">
                <a:latin typeface="Georgia"/>
                <a:cs typeface="Georgia"/>
              </a:rPr>
              <a:t>:",count_odd)</a:t>
            </a:r>
            <a:endParaRPr sz="1800">
              <a:latin typeface="Georgia"/>
              <a:cs typeface="Georgi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dirty="0">
              <a:latin typeface="Arial"/>
              <a:cs typeface="Arial"/>
            </a:endParaRPr>
          </a:p>
        </p:txBody>
      </p:sp>
      <p:sp>
        <p:nvSpPr>
          <p:cNvPr id="3" name="object 3"/>
          <p:cNvSpPr txBox="1">
            <a:spLocks noGrp="1"/>
          </p:cNvSpPr>
          <p:nvPr>
            <p:ph type="title"/>
          </p:nvPr>
        </p:nvSpPr>
        <p:spPr>
          <a:xfrm>
            <a:off x="151587" y="397205"/>
            <a:ext cx="1929764"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85" dirty="0">
                <a:solidFill>
                  <a:srgbClr val="000000"/>
                </a:solidFill>
                <a:latin typeface="Georgia"/>
                <a:cs typeface="Georgia"/>
              </a:rPr>
              <a:t>Loops</a:t>
            </a:r>
            <a:endParaRPr sz="2400">
              <a:latin typeface="Georgia"/>
              <a:cs typeface="Georgia"/>
            </a:endParaRPr>
          </a:p>
        </p:txBody>
      </p:sp>
      <p:sp>
        <p:nvSpPr>
          <p:cNvPr id="6" name="Date Placeholder 5"/>
          <p:cNvSpPr>
            <a:spLocks noGrp="1"/>
          </p:cNvSpPr>
          <p:nvPr>
            <p:ph type="dt" sz="half" idx="10"/>
          </p:nvPr>
        </p:nvSpPr>
        <p:spPr/>
        <p:txBody>
          <a:bodyPr/>
          <a:lstStyle/>
          <a:p>
            <a:fld id="{AE0F83E8-EB7F-4D65-8295-50E5B57AC0BF}"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4" name="object 4"/>
          <p:cNvSpPr txBox="1"/>
          <p:nvPr/>
        </p:nvSpPr>
        <p:spPr>
          <a:xfrm>
            <a:off x="457200" y="3505200"/>
            <a:ext cx="4191000" cy="2590800"/>
          </a:xfrm>
          <a:prstGeom prst="rect">
            <a:avLst/>
          </a:prstGeom>
          <a:ln w="25400">
            <a:solidFill>
              <a:srgbClr val="385D89"/>
            </a:solidFill>
          </a:ln>
        </p:spPr>
        <p:txBody>
          <a:bodyPr vert="horz" wrap="square" lIns="0" tIns="635" rIns="0" bIns="0" rtlCol="0">
            <a:spAutoFit/>
          </a:bodyPr>
          <a:lstStyle/>
          <a:p>
            <a:pPr marL="91440">
              <a:lnSpc>
                <a:spcPct val="100000"/>
              </a:lnSpc>
              <a:spcBef>
                <a:spcPts val="5"/>
              </a:spcBef>
            </a:pPr>
            <a:r>
              <a:rPr sz="1800" spc="-30" dirty="0">
                <a:latin typeface="Georgia"/>
                <a:cs typeface="Georgia"/>
              </a:rPr>
              <a:t>list(range(4,50,5))</a:t>
            </a:r>
            <a:endParaRPr sz="1800">
              <a:latin typeface="Georgia"/>
              <a:cs typeface="Georgia"/>
            </a:endParaRPr>
          </a:p>
          <a:p>
            <a:pPr marL="91440">
              <a:lnSpc>
                <a:spcPct val="100000"/>
              </a:lnSpc>
              <a:spcBef>
                <a:spcPts val="434"/>
              </a:spcBef>
            </a:pPr>
            <a:r>
              <a:rPr sz="1800" spc="-65" dirty="0">
                <a:latin typeface="Georgia"/>
                <a:cs typeface="Georgia"/>
              </a:rPr>
              <a:t>[4, </a:t>
            </a:r>
            <a:r>
              <a:rPr sz="1800" spc="-70" dirty="0">
                <a:latin typeface="Georgia"/>
                <a:cs typeface="Georgia"/>
              </a:rPr>
              <a:t>9, </a:t>
            </a:r>
            <a:r>
              <a:rPr sz="1800" spc="25" dirty="0">
                <a:latin typeface="Georgia"/>
                <a:cs typeface="Georgia"/>
              </a:rPr>
              <a:t>14, 19, </a:t>
            </a:r>
            <a:r>
              <a:rPr sz="1800" spc="-55" dirty="0">
                <a:latin typeface="Georgia"/>
                <a:cs typeface="Georgia"/>
              </a:rPr>
              <a:t>24, 29, </a:t>
            </a:r>
            <a:r>
              <a:rPr sz="1800" spc="-50" dirty="0">
                <a:latin typeface="Georgia"/>
                <a:cs typeface="Georgia"/>
              </a:rPr>
              <a:t>34, 39, </a:t>
            </a:r>
            <a:r>
              <a:rPr sz="1800" spc="-60" dirty="0">
                <a:latin typeface="Georgia"/>
                <a:cs typeface="Georgia"/>
              </a:rPr>
              <a:t>44,</a:t>
            </a:r>
            <a:r>
              <a:rPr sz="1800" spc="60" dirty="0">
                <a:latin typeface="Georgia"/>
                <a:cs typeface="Georgia"/>
              </a:rPr>
              <a:t> </a:t>
            </a:r>
            <a:r>
              <a:rPr sz="1800" spc="-35" dirty="0">
                <a:latin typeface="Georgia"/>
                <a:cs typeface="Georgia"/>
              </a:rPr>
              <a:t>49]</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35"/>
              </a:spcBef>
            </a:pPr>
            <a:endParaRPr sz="2250">
              <a:latin typeface="Times New Roman"/>
              <a:cs typeface="Times New Roman"/>
            </a:endParaRPr>
          </a:p>
          <a:p>
            <a:pPr marL="91440">
              <a:lnSpc>
                <a:spcPct val="100000"/>
              </a:lnSpc>
            </a:pPr>
            <a:r>
              <a:rPr sz="1800" spc="-20" dirty="0">
                <a:latin typeface="Georgia"/>
                <a:cs typeface="Georgia"/>
              </a:rPr>
              <a:t>list(range(42,-12,-7))</a:t>
            </a:r>
            <a:endParaRPr sz="1800">
              <a:latin typeface="Georgia"/>
              <a:cs typeface="Georgia"/>
            </a:endParaRPr>
          </a:p>
          <a:p>
            <a:pPr marL="91440">
              <a:lnSpc>
                <a:spcPct val="100000"/>
              </a:lnSpc>
              <a:spcBef>
                <a:spcPts val="434"/>
              </a:spcBef>
            </a:pPr>
            <a:r>
              <a:rPr sz="1800" spc="-50" dirty="0">
                <a:latin typeface="Georgia"/>
                <a:cs typeface="Georgia"/>
              </a:rPr>
              <a:t>[42, </a:t>
            </a:r>
            <a:r>
              <a:rPr sz="1800" spc="-25" dirty="0">
                <a:latin typeface="Georgia"/>
                <a:cs typeface="Georgia"/>
              </a:rPr>
              <a:t>35, </a:t>
            </a:r>
            <a:r>
              <a:rPr sz="1800" spc="-70" dirty="0">
                <a:latin typeface="Georgia"/>
                <a:cs typeface="Georgia"/>
              </a:rPr>
              <a:t>28, </a:t>
            </a:r>
            <a:r>
              <a:rPr sz="1800" spc="30" dirty="0">
                <a:latin typeface="Georgia"/>
                <a:cs typeface="Georgia"/>
              </a:rPr>
              <a:t>21, </a:t>
            </a:r>
            <a:r>
              <a:rPr sz="1800" spc="25" dirty="0">
                <a:latin typeface="Georgia"/>
                <a:cs typeface="Georgia"/>
              </a:rPr>
              <a:t>14, </a:t>
            </a:r>
            <a:r>
              <a:rPr sz="1800" spc="-15" dirty="0">
                <a:latin typeface="Georgia"/>
                <a:cs typeface="Georgia"/>
              </a:rPr>
              <a:t>7, </a:t>
            </a:r>
            <a:r>
              <a:rPr sz="1800" spc="-114" dirty="0">
                <a:latin typeface="Georgia"/>
                <a:cs typeface="Georgia"/>
              </a:rPr>
              <a:t>0,</a:t>
            </a:r>
            <a:r>
              <a:rPr sz="1800" spc="-85" dirty="0">
                <a:latin typeface="Georgia"/>
                <a:cs typeface="Georgia"/>
              </a:rPr>
              <a:t> </a:t>
            </a:r>
            <a:r>
              <a:rPr sz="1800" spc="-15" dirty="0">
                <a:latin typeface="Georgia"/>
                <a:cs typeface="Georgia"/>
              </a:rPr>
              <a:t>-7]</a:t>
            </a:r>
            <a:endParaRPr sz="1800">
              <a:latin typeface="Georgia"/>
              <a:cs typeface="Georgia"/>
            </a:endParaRPr>
          </a:p>
        </p:txBody>
      </p:sp>
      <p:sp>
        <p:nvSpPr>
          <p:cNvPr id="5" name="object 5"/>
          <p:cNvSpPr txBox="1"/>
          <p:nvPr/>
        </p:nvSpPr>
        <p:spPr>
          <a:xfrm>
            <a:off x="535940" y="1093978"/>
            <a:ext cx="7921625" cy="2040889"/>
          </a:xfrm>
          <a:prstGeom prst="rect">
            <a:avLst/>
          </a:prstGeom>
        </p:spPr>
        <p:txBody>
          <a:bodyPr vert="horz" wrap="square" lIns="0" tIns="12700" rIns="0" bIns="0" rtlCol="0">
            <a:spAutoFit/>
          </a:bodyPr>
          <a:lstStyle/>
          <a:p>
            <a:pPr marL="88900">
              <a:lnSpc>
                <a:spcPct val="100000"/>
              </a:lnSpc>
              <a:spcBef>
                <a:spcPts val="100"/>
              </a:spcBef>
            </a:pPr>
            <a:r>
              <a:rPr sz="1800" b="1" spc="-110" dirty="0">
                <a:latin typeface="Georgia"/>
                <a:cs typeface="Georgia"/>
              </a:rPr>
              <a:t>Iterating </a:t>
            </a:r>
            <a:r>
              <a:rPr sz="1800" b="1" spc="-95" dirty="0">
                <a:latin typeface="Georgia"/>
                <a:cs typeface="Georgia"/>
              </a:rPr>
              <a:t>by </a:t>
            </a:r>
            <a:r>
              <a:rPr sz="1800" b="1" spc="-125" dirty="0">
                <a:latin typeface="Georgia"/>
                <a:cs typeface="Georgia"/>
              </a:rPr>
              <a:t>Sequence</a:t>
            </a:r>
            <a:r>
              <a:rPr sz="1800" b="1" spc="-30" dirty="0">
                <a:latin typeface="Georgia"/>
                <a:cs typeface="Georgia"/>
              </a:rPr>
              <a:t> </a:t>
            </a:r>
            <a:r>
              <a:rPr sz="1800" b="1" spc="-135" dirty="0">
                <a:latin typeface="Georgia"/>
                <a:cs typeface="Georgia"/>
              </a:rPr>
              <a:t>Index</a:t>
            </a:r>
            <a:endParaRPr sz="1800" dirty="0">
              <a:latin typeface="Georgia"/>
              <a:cs typeface="Georgia"/>
            </a:endParaRPr>
          </a:p>
          <a:p>
            <a:pPr>
              <a:lnSpc>
                <a:spcPct val="100000"/>
              </a:lnSpc>
              <a:spcBef>
                <a:spcPts val="25"/>
              </a:spcBef>
            </a:pPr>
            <a:endParaRPr sz="1750" dirty="0">
              <a:latin typeface="Times New Roman"/>
              <a:cs typeface="Times New Roman"/>
            </a:endParaRPr>
          </a:p>
          <a:p>
            <a:pPr marL="12700" marR="5080" algn="just">
              <a:lnSpc>
                <a:spcPct val="100000"/>
              </a:lnSpc>
            </a:pPr>
            <a:r>
              <a:rPr sz="1800" spc="-70" dirty="0">
                <a:latin typeface="Georgia"/>
                <a:cs typeface="Georgia"/>
              </a:rPr>
              <a:t>So </a:t>
            </a:r>
            <a:r>
              <a:rPr sz="1800" spc="-35" dirty="0">
                <a:latin typeface="Georgia"/>
                <a:cs typeface="Georgia"/>
              </a:rPr>
              <a:t>far </a:t>
            </a:r>
            <a:r>
              <a:rPr sz="1800" spc="-25" dirty="0">
                <a:latin typeface="Georgia"/>
                <a:cs typeface="Georgia"/>
              </a:rPr>
              <a:t>the </a:t>
            </a:r>
            <a:r>
              <a:rPr sz="1800" spc="-35" dirty="0">
                <a:latin typeface="Georgia"/>
                <a:cs typeface="Georgia"/>
              </a:rPr>
              <a:t>increment </a:t>
            </a:r>
            <a:r>
              <a:rPr sz="1800" spc="-30" dirty="0">
                <a:latin typeface="Georgia"/>
                <a:cs typeface="Georgia"/>
              </a:rPr>
              <a:t>of </a:t>
            </a:r>
            <a:r>
              <a:rPr sz="1800" spc="-25" dirty="0">
                <a:latin typeface="Georgia"/>
                <a:cs typeface="Georgia"/>
              </a:rPr>
              <a:t>range() </a:t>
            </a:r>
            <a:r>
              <a:rPr sz="1800" spc="-30" dirty="0">
                <a:latin typeface="Georgia"/>
                <a:cs typeface="Georgia"/>
              </a:rPr>
              <a:t>has </a:t>
            </a:r>
            <a:r>
              <a:rPr sz="1800" spc="-25" dirty="0">
                <a:latin typeface="Georgia"/>
                <a:cs typeface="Georgia"/>
              </a:rPr>
              <a:t>been </a:t>
            </a:r>
            <a:r>
              <a:rPr sz="1800" spc="50" dirty="0">
                <a:latin typeface="Georgia"/>
                <a:cs typeface="Georgia"/>
              </a:rPr>
              <a:t>1. </a:t>
            </a:r>
            <a:r>
              <a:rPr sz="1800" spc="-105" dirty="0">
                <a:latin typeface="Georgia"/>
                <a:cs typeface="Georgia"/>
              </a:rPr>
              <a:t>We </a:t>
            </a:r>
            <a:r>
              <a:rPr sz="1800" spc="-45" dirty="0">
                <a:latin typeface="Georgia"/>
                <a:cs typeface="Georgia"/>
              </a:rPr>
              <a:t>can </a:t>
            </a:r>
            <a:r>
              <a:rPr sz="1800" spc="-20" dirty="0">
                <a:latin typeface="Georgia"/>
                <a:cs typeface="Georgia"/>
              </a:rPr>
              <a:t>specify </a:t>
            </a:r>
            <a:r>
              <a:rPr sz="1800" spc="-30" dirty="0">
                <a:latin typeface="Georgia"/>
                <a:cs typeface="Georgia"/>
              </a:rPr>
              <a:t>a different </a:t>
            </a:r>
            <a:r>
              <a:rPr sz="1800" spc="-35" dirty="0">
                <a:latin typeface="Georgia"/>
                <a:cs typeface="Georgia"/>
              </a:rPr>
              <a:t>increment  </a:t>
            </a:r>
            <a:r>
              <a:rPr sz="1800" spc="-10" dirty="0">
                <a:latin typeface="Georgia"/>
                <a:cs typeface="Georgia"/>
              </a:rPr>
              <a:t>with </a:t>
            </a:r>
            <a:r>
              <a:rPr sz="1800" spc="-30" dirty="0">
                <a:latin typeface="Georgia"/>
                <a:cs typeface="Georgia"/>
              </a:rPr>
              <a:t>a </a:t>
            </a:r>
            <a:r>
              <a:rPr sz="1800" spc="-35" dirty="0">
                <a:latin typeface="Georgia"/>
                <a:cs typeface="Georgia"/>
              </a:rPr>
              <a:t>third </a:t>
            </a:r>
            <a:r>
              <a:rPr sz="1800" spc="-45" dirty="0">
                <a:latin typeface="Georgia"/>
                <a:cs typeface="Georgia"/>
              </a:rPr>
              <a:t>argument. </a:t>
            </a:r>
            <a:r>
              <a:rPr sz="1800" spc="-35" dirty="0">
                <a:latin typeface="Georgia"/>
                <a:cs typeface="Georgia"/>
              </a:rPr>
              <a:t>The increment </a:t>
            </a:r>
            <a:r>
              <a:rPr sz="1800" spc="-20" dirty="0">
                <a:latin typeface="Georgia"/>
                <a:cs typeface="Georgia"/>
              </a:rPr>
              <a:t>is </a:t>
            </a:r>
            <a:r>
              <a:rPr sz="1800" spc="-25" dirty="0">
                <a:latin typeface="Georgia"/>
                <a:cs typeface="Georgia"/>
              </a:rPr>
              <a:t>called the </a:t>
            </a:r>
            <a:r>
              <a:rPr sz="1800" spc="-45" dirty="0">
                <a:latin typeface="Georgia"/>
                <a:cs typeface="Georgia"/>
              </a:rPr>
              <a:t>"step". </a:t>
            </a:r>
            <a:r>
              <a:rPr sz="1800" spc="-65" dirty="0">
                <a:latin typeface="Georgia"/>
                <a:cs typeface="Georgia"/>
              </a:rPr>
              <a:t>It </a:t>
            </a:r>
            <a:r>
              <a:rPr sz="1800" spc="-45" dirty="0">
                <a:latin typeface="Georgia"/>
                <a:cs typeface="Georgia"/>
              </a:rPr>
              <a:t>can </a:t>
            </a:r>
            <a:r>
              <a:rPr sz="1800" spc="-10" dirty="0">
                <a:latin typeface="Georgia"/>
                <a:cs typeface="Georgia"/>
              </a:rPr>
              <a:t>be </a:t>
            </a:r>
            <a:r>
              <a:rPr sz="1800" spc="-30" dirty="0">
                <a:latin typeface="Georgia"/>
                <a:cs typeface="Georgia"/>
              </a:rPr>
              <a:t>both negative  </a:t>
            </a:r>
            <a:r>
              <a:rPr sz="1800" spc="-45" dirty="0">
                <a:latin typeface="Georgia"/>
                <a:cs typeface="Georgia"/>
              </a:rPr>
              <a:t>and </a:t>
            </a:r>
            <a:r>
              <a:rPr sz="1800" spc="-35" dirty="0">
                <a:latin typeface="Georgia"/>
                <a:cs typeface="Georgia"/>
              </a:rPr>
              <a:t>positive, </a:t>
            </a:r>
            <a:r>
              <a:rPr sz="1800" spc="-30" dirty="0">
                <a:latin typeface="Georgia"/>
                <a:cs typeface="Georgia"/>
              </a:rPr>
              <a:t>but not</a:t>
            </a:r>
            <a:r>
              <a:rPr sz="1800" spc="-60" dirty="0">
                <a:latin typeface="Georgia"/>
                <a:cs typeface="Georgia"/>
              </a:rPr>
              <a:t> </a:t>
            </a:r>
            <a:r>
              <a:rPr sz="1800" spc="-20" dirty="0">
                <a:latin typeface="Georgia"/>
                <a:cs typeface="Georgia"/>
              </a:rPr>
              <a:t>zero:</a:t>
            </a:r>
            <a:endParaRPr sz="1800" dirty="0">
              <a:latin typeface="Georgia"/>
              <a:cs typeface="Georgia"/>
            </a:endParaRPr>
          </a:p>
          <a:p>
            <a:pPr>
              <a:lnSpc>
                <a:spcPct val="100000"/>
              </a:lnSpc>
              <a:spcBef>
                <a:spcPts val="35"/>
              </a:spcBef>
            </a:pPr>
            <a:endParaRPr sz="2600" dirty="0">
              <a:latin typeface="Times New Roman"/>
              <a:cs typeface="Times New Roman"/>
            </a:endParaRPr>
          </a:p>
          <a:p>
            <a:pPr marL="12700" algn="just">
              <a:lnSpc>
                <a:spcPct val="100000"/>
              </a:lnSpc>
              <a:spcBef>
                <a:spcPts val="5"/>
              </a:spcBef>
            </a:pPr>
            <a:r>
              <a:rPr sz="1800" spc="-40" dirty="0">
                <a:latin typeface="Georgia"/>
                <a:cs typeface="Georgia"/>
              </a:rPr>
              <a:t>range(begin,end,</a:t>
            </a:r>
            <a:r>
              <a:rPr sz="1800" spc="-45" dirty="0">
                <a:latin typeface="Georgia"/>
                <a:cs typeface="Georgia"/>
              </a:rPr>
              <a:t> </a:t>
            </a:r>
            <a:r>
              <a:rPr sz="1800" spc="-10" dirty="0">
                <a:latin typeface="Georgia"/>
                <a:cs typeface="Georgia"/>
              </a:rPr>
              <a:t>step)</a:t>
            </a:r>
            <a:endParaRPr sz="1800" dirty="0">
              <a:latin typeface="Georgia"/>
              <a:cs typeface="Georgi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1929764"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85" dirty="0">
                <a:solidFill>
                  <a:srgbClr val="000000"/>
                </a:solidFill>
                <a:latin typeface="Georgia"/>
                <a:cs typeface="Georgia"/>
              </a:rPr>
              <a:t>Loops</a:t>
            </a:r>
            <a:endParaRPr sz="2400">
              <a:latin typeface="Georgia"/>
              <a:cs typeface="Georgia"/>
            </a:endParaRPr>
          </a:p>
        </p:txBody>
      </p:sp>
      <p:sp>
        <p:nvSpPr>
          <p:cNvPr id="8" name="Date Placeholder 7"/>
          <p:cNvSpPr>
            <a:spLocks noGrp="1"/>
          </p:cNvSpPr>
          <p:nvPr>
            <p:ph type="dt" sz="half" idx="10"/>
          </p:nvPr>
        </p:nvSpPr>
        <p:spPr/>
        <p:txBody>
          <a:bodyPr/>
          <a:lstStyle/>
          <a:p>
            <a:fld id="{319F5872-8279-4212-A2B3-BBB38A08C564}" type="datetime1">
              <a:rPr lang="en-US" smtClean="0"/>
              <a:pPr/>
              <a:t>6/28/2022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53</a:t>
            </a:fld>
            <a:endParaRPr lang="en-US"/>
          </a:p>
        </p:txBody>
      </p:sp>
      <p:sp>
        <p:nvSpPr>
          <p:cNvPr id="4" name="object 4"/>
          <p:cNvSpPr txBox="1"/>
          <p:nvPr/>
        </p:nvSpPr>
        <p:spPr>
          <a:xfrm>
            <a:off x="2807335" y="4151757"/>
            <a:ext cx="156845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 </a:t>
            </a:r>
            <a:r>
              <a:rPr sz="1800" spc="-30" dirty="0">
                <a:latin typeface="Georgia"/>
                <a:cs typeface="Georgia"/>
              </a:rPr>
              <a:t>First</a:t>
            </a:r>
            <a:r>
              <a:rPr sz="1800" spc="-85" dirty="0">
                <a:latin typeface="Georgia"/>
                <a:cs typeface="Georgia"/>
              </a:rPr>
              <a:t> </a:t>
            </a:r>
            <a:r>
              <a:rPr sz="1800" spc="-60" dirty="0">
                <a:latin typeface="Georgia"/>
                <a:cs typeface="Georgia"/>
              </a:rPr>
              <a:t>Example</a:t>
            </a:r>
            <a:endParaRPr sz="1800">
              <a:latin typeface="Georgia"/>
              <a:cs typeface="Georgia"/>
            </a:endParaRPr>
          </a:p>
        </p:txBody>
      </p:sp>
      <p:sp>
        <p:nvSpPr>
          <p:cNvPr id="5" name="object 5"/>
          <p:cNvSpPr txBox="1"/>
          <p:nvPr/>
        </p:nvSpPr>
        <p:spPr>
          <a:xfrm>
            <a:off x="535940" y="4096892"/>
            <a:ext cx="2047875" cy="1013460"/>
          </a:xfrm>
          <a:prstGeom prst="rect">
            <a:avLst/>
          </a:prstGeom>
        </p:spPr>
        <p:txBody>
          <a:bodyPr vert="horz" wrap="square" lIns="0" tIns="12700" rIns="0" bIns="0" rtlCol="0">
            <a:spAutoFit/>
          </a:bodyPr>
          <a:lstStyle/>
          <a:p>
            <a:pPr marL="165100" marR="5080" indent="-152400">
              <a:lnSpc>
                <a:spcPct val="120000"/>
              </a:lnSpc>
              <a:spcBef>
                <a:spcPts val="100"/>
              </a:spcBef>
            </a:pPr>
            <a:r>
              <a:rPr sz="1800" spc="-30" dirty="0">
                <a:latin typeface="Georgia"/>
                <a:cs typeface="Georgia"/>
              </a:rPr>
              <a:t>for </a:t>
            </a:r>
            <a:r>
              <a:rPr sz="1800" spc="-10" dirty="0">
                <a:latin typeface="Georgia"/>
                <a:cs typeface="Georgia"/>
              </a:rPr>
              <a:t>letter </a:t>
            </a:r>
            <a:r>
              <a:rPr sz="1800" spc="-45" dirty="0">
                <a:latin typeface="Georgia"/>
                <a:cs typeface="Georgia"/>
              </a:rPr>
              <a:t>in</a:t>
            </a:r>
            <a:r>
              <a:rPr sz="1800" spc="-120" dirty="0">
                <a:latin typeface="Georgia"/>
                <a:cs typeface="Georgia"/>
              </a:rPr>
              <a:t> </a:t>
            </a:r>
            <a:r>
              <a:rPr sz="1800" spc="-30" dirty="0">
                <a:latin typeface="Georgia"/>
                <a:cs typeface="Georgia"/>
              </a:rPr>
              <a:t>'Python':  </a:t>
            </a:r>
            <a:r>
              <a:rPr sz="1800" spc="-35" dirty="0">
                <a:latin typeface="Georgia"/>
                <a:cs typeface="Georgia"/>
              </a:rPr>
              <a:t>if </a:t>
            </a:r>
            <a:r>
              <a:rPr sz="1800" spc="-10" dirty="0">
                <a:latin typeface="Georgia"/>
                <a:cs typeface="Georgia"/>
              </a:rPr>
              <a:t>letter </a:t>
            </a:r>
            <a:r>
              <a:rPr sz="1800" spc="-165" dirty="0">
                <a:latin typeface="Georgia"/>
                <a:cs typeface="Georgia"/>
              </a:rPr>
              <a:t>==</a:t>
            </a:r>
            <a:r>
              <a:rPr sz="1800" spc="-80" dirty="0">
                <a:latin typeface="Georgia"/>
                <a:cs typeface="Georgia"/>
              </a:rPr>
              <a:t> </a:t>
            </a:r>
            <a:r>
              <a:rPr sz="1800" spc="-30" dirty="0">
                <a:latin typeface="Georgia"/>
                <a:cs typeface="Georgia"/>
              </a:rPr>
              <a:t>'h':</a:t>
            </a:r>
            <a:endParaRPr sz="1800">
              <a:latin typeface="Georgia"/>
              <a:cs typeface="Georgia"/>
            </a:endParaRPr>
          </a:p>
          <a:p>
            <a:pPr marL="317500">
              <a:lnSpc>
                <a:spcPct val="100000"/>
              </a:lnSpc>
              <a:spcBef>
                <a:spcPts val="430"/>
              </a:spcBef>
            </a:pPr>
            <a:r>
              <a:rPr sz="1800" spc="-20" dirty="0">
                <a:latin typeface="Georgia"/>
                <a:cs typeface="Georgia"/>
              </a:rPr>
              <a:t>break</a:t>
            </a:r>
            <a:endParaRPr sz="1800">
              <a:latin typeface="Georgia"/>
              <a:cs typeface="Georgia"/>
            </a:endParaRPr>
          </a:p>
        </p:txBody>
      </p:sp>
      <p:sp>
        <p:nvSpPr>
          <p:cNvPr id="6" name="object 6"/>
          <p:cNvSpPr txBox="1"/>
          <p:nvPr/>
        </p:nvSpPr>
        <p:spPr>
          <a:xfrm>
            <a:off x="688340" y="5139385"/>
            <a:ext cx="281559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Georgia"/>
                <a:cs typeface="Georgia"/>
              </a:rPr>
              <a:t>print </a:t>
            </a:r>
            <a:r>
              <a:rPr sz="1800" spc="-35" dirty="0">
                <a:latin typeface="Georgia"/>
                <a:cs typeface="Georgia"/>
              </a:rPr>
              <a:t>'Current </a:t>
            </a:r>
            <a:r>
              <a:rPr sz="1800" spc="-25" dirty="0">
                <a:latin typeface="Georgia"/>
                <a:cs typeface="Georgia"/>
              </a:rPr>
              <a:t>Letter </a:t>
            </a:r>
            <a:r>
              <a:rPr sz="1800" spc="-65" dirty="0">
                <a:latin typeface="Georgia"/>
                <a:cs typeface="Georgia"/>
              </a:rPr>
              <a:t>:',</a:t>
            </a:r>
            <a:r>
              <a:rPr sz="1800" spc="-90" dirty="0">
                <a:latin typeface="Georgia"/>
                <a:cs typeface="Georgia"/>
              </a:rPr>
              <a:t> </a:t>
            </a:r>
            <a:r>
              <a:rPr sz="1800" spc="-10" dirty="0">
                <a:latin typeface="Georgia"/>
                <a:cs typeface="Georgia"/>
              </a:rPr>
              <a:t>letter</a:t>
            </a:r>
            <a:endParaRPr sz="1800">
              <a:latin typeface="Georgia"/>
              <a:cs typeface="Georgia"/>
            </a:endParaRPr>
          </a:p>
        </p:txBody>
      </p:sp>
      <p:sp>
        <p:nvSpPr>
          <p:cNvPr id="7" name="object 7"/>
          <p:cNvSpPr txBox="1"/>
          <p:nvPr/>
        </p:nvSpPr>
        <p:spPr>
          <a:xfrm>
            <a:off x="535940" y="1093978"/>
            <a:ext cx="7919720" cy="2699385"/>
          </a:xfrm>
          <a:prstGeom prst="rect">
            <a:avLst/>
          </a:prstGeom>
        </p:spPr>
        <p:txBody>
          <a:bodyPr vert="horz" wrap="square" lIns="0" tIns="12700" rIns="0" bIns="0" rtlCol="0">
            <a:spAutoFit/>
          </a:bodyPr>
          <a:lstStyle/>
          <a:p>
            <a:pPr marL="88900">
              <a:lnSpc>
                <a:spcPct val="100000"/>
              </a:lnSpc>
              <a:spcBef>
                <a:spcPts val="100"/>
              </a:spcBef>
            </a:pPr>
            <a:r>
              <a:rPr sz="1800" b="1" spc="-120" dirty="0">
                <a:latin typeface="Georgia"/>
                <a:cs typeface="Georgia"/>
              </a:rPr>
              <a:t>Break</a:t>
            </a:r>
            <a:r>
              <a:rPr sz="1800" b="1" spc="-75" dirty="0">
                <a:latin typeface="Georgia"/>
                <a:cs typeface="Georgia"/>
              </a:rPr>
              <a:t> </a:t>
            </a:r>
            <a:r>
              <a:rPr sz="1800" b="1" spc="-125" dirty="0">
                <a:latin typeface="Georgia"/>
                <a:cs typeface="Georgia"/>
              </a:rPr>
              <a:t>Statement</a:t>
            </a:r>
            <a:endParaRPr sz="1800">
              <a:latin typeface="Georgia"/>
              <a:cs typeface="Georgia"/>
            </a:endParaRPr>
          </a:p>
          <a:p>
            <a:pPr>
              <a:lnSpc>
                <a:spcPct val="100000"/>
              </a:lnSpc>
              <a:spcBef>
                <a:spcPts val="25"/>
              </a:spcBef>
            </a:pPr>
            <a:endParaRPr sz="1750">
              <a:latin typeface="Times New Roman"/>
              <a:cs typeface="Times New Roman"/>
            </a:endParaRPr>
          </a:p>
          <a:p>
            <a:pPr marL="12700" marR="6350">
              <a:lnSpc>
                <a:spcPct val="100000"/>
              </a:lnSpc>
            </a:pPr>
            <a:r>
              <a:rPr sz="1800" spc="-65" dirty="0">
                <a:latin typeface="Georgia"/>
                <a:cs typeface="Georgia"/>
              </a:rPr>
              <a:t>It </a:t>
            </a:r>
            <a:r>
              <a:rPr sz="1800" spc="-25" dirty="0">
                <a:latin typeface="Georgia"/>
                <a:cs typeface="Georgia"/>
              </a:rPr>
              <a:t>terminates </a:t>
            </a:r>
            <a:r>
              <a:rPr sz="1800" spc="-30" dirty="0">
                <a:latin typeface="Georgia"/>
                <a:cs typeface="Georgia"/>
              </a:rPr>
              <a:t>the </a:t>
            </a:r>
            <a:r>
              <a:rPr sz="1800" spc="-25" dirty="0">
                <a:latin typeface="Georgia"/>
                <a:cs typeface="Georgia"/>
              </a:rPr>
              <a:t>current loop </a:t>
            </a:r>
            <a:r>
              <a:rPr sz="1800" spc="-45" dirty="0">
                <a:latin typeface="Georgia"/>
                <a:cs typeface="Georgia"/>
              </a:rPr>
              <a:t>and </a:t>
            </a:r>
            <a:r>
              <a:rPr sz="1800" spc="-25" dirty="0">
                <a:latin typeface="Georgia"/>
                <a:cs typeface="Georgia"/>
              </a:rPr>
              <a:t>resumes </a:t>
            </a:r>
            <a:r>
              <a:rPr sz="1800" spc="-30" dirty="0">
                <a:latin typeface="Georgia"/>
                <a:cs typeface="Georgia"/>
              </a:rPr>
              <a:t>execution </a:t>
            </a:r>
            <a:r>
              <a:rPr sz="1800" spc="-25" dirty="0">
                <a:latin typeface="Georgia"/>
                <a:cs typeface="Georgia"/>
              </a:rPr>
              <a:t>at the </a:t>
            </a:r>
            <a:r>
              <a:rPr sz="1800" spc="-40" dirty="0">
                <a:latin typeface="Georgia"/>
                <a:cs typeface="Georgia"/>
              </a:rPr>
              <a:t>next </a:t>
            </a:r>
            <a:r>
              <a:rPr sz="1800" spc="-35" dirty="0">
                <a:latin typeface="Georgia"/>
                <a:cs typeface="Georgia"/>
              </a:rPr>
              <a:t>statement, just  </a:t>
            </a:r>
            <a:r>
              <a:rPr sz="1800" spc="-30" dirty="0">
                <a:latin typeface="Georgia"/>
                <a:cs typeface="Georgia"/>
              </a:rPr>
              <a:t>like </a:t>
            </a:r>
            <a:r>
              <a:rPr sz="1800" spc="-25" dirty="0">
                <a:latin typeface="Georgia"/>
                <a:cs typeface="Georgia"/>
              </a:rPr>
              <a:t>the </a:t>
            </a:r>
            <a:r>
              <a:rPr sz="1800" spc="-30" dirty="0">
                <a:latin typeface="Georgia"/>
                <a:cs typeface="Georgia"/>
              </a:rPr>
              <a:t>traditional </a:t>
            </a:r>
            <a:r>
              <a:rPr sz="1800" spc="-20" dirty="0">
                <a:latin typeface="Georgia"/>
                <a:cs typeface="Georgia"/>
              </a:rPr>
              <a:t>break </a:t>
            </a:r>
            <a:r>
              <a:rPr sz="1800" spc="-25" dirty="0">
                <a:latin typeface="Georgia"/>
                <a:cs typeface="Georgia"/>
              </a:rPr>
              <a:t>statement </a:t>
            </a:r>
            <a:r>
              <a:rPr sz="1800" spc="-45" dirty="0">
                <a:latin typeface="Georgia"/>
                <a:cs typeface="Georgia"/>
              </a:rPr>
              <a:t>in</a:t>
            </a:r>
            <a:r>
              <a:rPr sz="1800" spc="-100" dirty="0">
                <a:latin typeface="Georgia"/>
                <a:cs typeface="Georgia"/>
              </a:rPr>
              <a:t> </a:t>
            </a:r>
            <a:r>
              <a:rPr sz="1800" spc="-135" dirty="0">
                <a:latin typeface="Georgia"/>
                <a:cs typeface="Georgia"/>
              </a:rPr>
              <a:t>C.</a:t>
            </a:r>
            <a:endParaRPr sz="1800">
              <a:latin typeface="Georgia"/>
              <a:cs typeface="Georgia"/>
            </a:endParaRPr>
          </a:p>
          <a:p>
            <a:pPr>
              <a:lnSpc>
                <a:spcPct val="100000"/>
              </a:lnSpc>
              <a:spcBef>
                <a:spcPts val="35"/>
              </a:spcBef>
            </a:pPr>
            <a:endParaRPr sz="2600">
              <a:latin typeface="Times New Roman"/>
              <a:cs typeface="Times New Roman"/>
            </a:endParaRPr>
          </a:p>
          <a:p>
            <a:pPr marL="12700" marR="5080">
              <a:lnSpc>
                <a:spcPct val="100000"/>
              </a:lnSpc>
              <a:spcBef>
                <a:spcPts val="5"/>
              </a:spcBef>
            </a:pPr>
            <a:r>
              <a:rPr sz="1800" spc="-40" dirty="0">
                <a:latin typeface="Georgia"/>
                <a:cs typeface="Georgia"/>
              </a:rPr>
              <a:t>Exercise </a:t>
            </a:r>
            <a:r>
              <a:rPr sz="1800" spc="-90" dirty="0">
                <a:latin typeface="Georgia"/>
                <a:cs typeface="Georgia"/>
              </a:rPr>
              <a:t>: </a:t>
            </a:r>
            <a:r>
              <a:rPr sz="1800" spc="-40" dirty="0">
                <a:latin typeface="Georgia"/>
                <a:cs typeface="Georgia"/>
              </a:rPr>
              <a:t>Write </a:t>
            </a:r>
            <a:r>
              <a:rPr sz="1800" spc="-30" dirty="0">
                <a:latin typeface="Georgia"/>
                <a:cs typeface="Georgia"/>
              </a:rPr>
              <a:t>a </a:t>
            </a:r>
            <a:r>
              <a:rPr sz="1800" spc="-20" dirty="0">
                <a:latin typeface="Georgia"/>
                <a:cs typeface="Georgia"/>
              </a:rPr>
              <a:t>break </a:t>
            </a:r>
            <a:r>
              <a:rPr sz="1800" spc="-25" dirty="0">
                <a:latin typeface="Georgia"/>
                <a:cs typeface="Georgia"/>
              </a:rPr>
              <a:t>statement at </a:t>
            </a:r>
            <a:r>
              <a:rPr sz="1800" spc="-45" dirty="0">
                <a:latin typeface="Georgia"/>
                <a:cs typeface="Georgia"/>
              </a:rPr>
              <a:t>‘h’ </a:t>
            </a:r>
            <a:r>
              <a:rPr sz="1800" spc="-10" dirty="0">
                <a:latin typeface="Georgia"/>
                <a:cs typeface="Georgia"/>
              </a:rPr>
              <a:t>letter </a:t>
            </a:r>
            <a:r>
              <a:rPr sz="1800" spc="-45" dirty="0">
                <a:latin typeface="Georgia"/>
                <a:cs typeface="Georgia"/>
              </a:rPr>
              <a:t>in </a:t>
            </a:r>
            <a:r>
              <a:rPr sz="1800" spc="-50" dirty="0">
                <a:latin typeface="Georgia"/>
                <a:cs typeface="Georgia"/>
              </a:rPr>
              <a:t>“python” </a:t>
            </a:r>
            <a:r>
              <a:rPr sz="1800" spc="-25" dirty="0">
                <a:latin typeface="Georgia"/>
                <a:cs typeface="Georgia"/>
              </a:rPr>
              <a:t>string </a:t>
            </a:r>
            <a:r>
              <a:rPr sz="1800" spc="-50" dirty="0">
                <a:latin typeface="Georgia"/>
                <a:cs typeface="Georgia"/>
              </a:rPr>
              <a:t>and </a:t>
            </a:r>
            <a:r>
              <a:rPr sz="1800" spc="-30" dirty="0">
                <a:latin typeface="Georgia"/>
                <a:cs typeface="Georgia"/>
              </a:rPr>
              <a:t>display </a:t>
            </a:r>
            <a:r>
              <a:rPr sz="1800" spc="-25" dirty="0">
                <a:latin typeface="Georgia"/>
                <a:cs typeface="Georgia"/>
              </a:rPr>
              <a:t>the  </a:t>
            </a:r>
            <a:r>
              <a:rPr sz="1800" spc="-10" dirty="0">
                <a:latin typeface="Georgia"/>
                <a:cs typeface="Georgia"/>
              </a:rPr>
              <a:t>rest </a:t>
            </a:r>
            <a:r>
              <a:rPr sz="1800" spc="-30" dirty="0">
                <a:latin typeface="Georgia"/>
                <a:cs typeface="Georgia"/>
              </a:rPr>
              <a:t>of</a:t>
            </a:r>
            <a:r>
              <a:rPr sz="1800" spc="-65" dirty="0">
                <a:latin typeface="Georgia"/>
                <a:cs typeface="Georgia"/>
              </a:rPr>
              <a:t> </a:t>
            </a:r>
            <a:r>
              <a:rPr sz="1800" spc="-25" dirty="0">
                <a:latin typeface="Georgia"/>
                <a:cs typeface="Georgia"/>
              </a:rPr>
              <a:t>string</a:t>
            </a:r>
            <a:endParaRPr sz="1800">
              <a:latin typeface="Georgia"/>
              <a:cs typeface="Georgia"/>
            </a:endParaRPr>
          </a:p>
          <a:p>
            <a:pPr>
              <a:lnSpc>
                <a:spcPct val="100000"/>
              </a:lnSpc>
              <a:spcBef>
                <a:spcPts val="30"/>
              </a:spcBef>
            </a:pPr>
            <a:endParaRPr sz="2600">
              <a:latin typeface="Times New Roman"/>
              <a:cs typeface="Times New Roman"/>
            </a:endParaRPr>
          </a:p>
          <a:p>
            <a:pPr marL="12700">
              <a:lnSpc>
                <a:spcPct val="100000"/>
              </a:lnSpc>
              <a:spcBef>
                <a:spcPts val="5"/>
              </a:spcBef>
            </a:pPr>
            <a:r>
              <a:rPr sz="1800" spc="-50" dirty="0">
                <a:latin typeface="Georgia"/>
                <a:cs typeface="Georgia"/>
              </a:rPr>
              <a:t>Solution:</a:t>
            </a:r>
            <a:endParaRPr sz="1800">
              <a:latin typeface="Georgia"/>
              <a:cs typeface="Georgi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1929764"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85" dirty="0">
                <a:solidFill>
                  <a:srgbClr val="000000"/>
                </a:solidFill>
                <a:latin typeface="Georgia"/>
                <a:cs typeface="Georgia"/>
              </a:rPr>
              <a:t>Loops</a:t>
            </a:r>
            <a:endParaRPr sz="2400">
              <a:latin typeface="Georgia"/>
              <a:cs typeface="Georgia"/>
            </a:endParaRPr>
          </a:p>
        </p:txBody>
      </p:sp>
      <p:sp>
        <p:nvSpPr>
          <p:cNvPr id="5" name="Date Placeholder 4"/>
          <p:cNvSpPr>
            <a:spLocks noGrp="1"/>
          </p:cNvSpPr>
          <p:nvPr>
            <p:ph type="dt" sz="half" idx="10"/>
          </p:nvPr>
        </p:nvSpPr>
        <p:spPr/>
        <p:txBody>
          <a:bodyPr/>
          <a:lstStyle/>
          <a:p>
            <a:fld id="{4C2283A9-8E46-4D22-B4F7-593DB2B93EC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4" name="object 4"/>
          <p:cNvSpPr txBox="1"/>
          <p:nvPr/>
        </p:nvSpPr>
        <p:spPr>
          <a:xfrm>
            <a:off x="535940" y="1093978"/>
            <a:ext cx="7920355" cy="4400550"/>
          </a:xfrm>
          <a:prstGeom prst="rect">
            <a:avLst/>
          </a:prstGeom>
        </p:spPr>
        <p:txBody>
          <a:bodyPr vert="horz" wrap="square" lIns="0" tIns="12700" rIns="0" bIns="0" rtlCol="0">
            <a:spAutoFit/>
          </a:bodyPr>
          <a:lstStyle/>
          <a:p>
            <a:pPr marL="88900">
              <a:lnSpc>
                <a:spcPct val="100000"/>
              </a:lnSpc>
              <a:spcBef>
                <a:spcPts val="100"/>
              </a:spcBef>
            </a:pPr>
            <a:r>
              <a:rPr sz="1800" b="1" spc="-120" dirty="0">
                <a:latin typeface="Georgia"/>
                <a:cs typeface="Georgia"/>
              </a:rPr>
              <a:t>Break</a:t>
            </a:r>
            <a:r>
              <a:rPr sz="1800" b="1" spc="-75" dirty="0">
                <a:latin typeface="Georgia"/>
                <a:cs typeface="Georgia"/>
              </a:rPr>
              <a:t> </a:t>
            </a:r>
            <a:r>
              <a:rPr sz="1800" b="1" spc="-125" dirty="0">
                <a:latin typeface="Georgia"/>
                <a:cs typeface="Georgia"/>
              </a:rPr>
              <a:t>Statement</a:t>
            </a:r>
            <a:endParaRPr sz="1800">
              <a:latin typeface="Georgia"/>
              <a:cs typeface="Georgia"/>
            </a:endParaRPr>
          </a:p>
          <a:p>
            <a:pPr>
              <a:lnSpc>
                <a:spcPct val="100000"/>
              </a:lnSpc>
              <a:spcBef>
                <a:spcPts val="25"/>
              </a:spcBef>
            </a:pPr>
            <a:endParaRPr sz="1750">
              <a:latin typeface="Times New Roman"/>
              <a:cs typeface="Times New Roman"/>
            </a:endParaRPr>
          </a:p>
          <a:p>
            <a:pPr marL="12700" marR="5080">
              <a:lnSpc>
                <a:spcPct val="100000"/>
              </a:lnSpc>
            </a:pPr>
            <a:r>
              <a:rPr sz="1800" spc="-40" dirty="0">
                <a:latin typeface="Georgia"/>
                <a:cs typeface="Georgia"/>
              </a:rPr>
              <a:t>Exercise </a:t>
            </a:r>
            <a:r>
              <a:rPr sz="1800" spc="-90" dirty="0">
                <a:latin typeface="Georgia"/>
                <a:cs typeface="Georgia"/>
              </a:rPr>
              <a:t>: </a:t>
            </a:r>
            <a:r>
              <a:rPr sz="1800" spc="-40" dirty="0">
                <a:latin typeface="Georgia"/>
                <a:cs typeface="Georgia"/>
              </a:rPr>
              <a:t>Write </a:t>
            </a:r>
            <a:r>
              <a:rPr sz="1800" spc="-30" dirty="0">
                <a:latin typeface="Georgia"/>
                <a:cs typeface="Georgia"/>
              </a:rPr>
              <a:t>a </a:t>
            </a:r>
            <a:r>
              <a:rPr sz="1800" spc="-40" dirty="0">
                <a:latin typeface="Georgia"/>
                <a:cs typeface="Georgia"/>
              </a:rPr>
              <a:t>program </a:t>
            </a:r>
            <a:r>
              <a:rPr sz="1800" spc="-20" dirty="0">
                <a:latin typeface="Georgia"/>
                <a:cs typeface="Georgia"/>
              </a:rPr>
              <a:t>to </a:t>
            </a:r>
            <a:r>
              <a:rPr sz="1800" spc="-30" dirty="0">
                <a:latin typeface="Georgia"/>
                <a:cs typeface="Georgia"/>
              </a:rPr>
              <a:t>display </a:t>
            </a:r>
            <a:r>
              <a:rPr sz="1800" spc="-25" dirty="0">
                <a:latin typeface="Georgia"/>
                <a:cs typeface="Georgia"/>
              </a:rPr>
              <a:t>the </a:t>
            </a:r>
            <a:r>
              <a:rPr sz="1800" spc="-35" dirty="0">
                <a:latin typeface="Georgia"/>
                <a:cs typeface="Georgia"/>
              </a:rPr>
              <a:t>numbers </a:t>
            </a:r>
            <a:r>
              <a:rPr sz="1800" spc="55" dirty="0">
                <a:latin typeface="Georgia"/>
                <a:cs typeface="Georgia"/>
              </a:rPr>
              <a:t>10 </a:t>
            </a:r>
            <a:r>
              <a:rPr sz="1800" spc="-20" dirty="0">
                <a:latin typeface="Georgia"/>
                <a:cs typeface="Georgia"/>
              </a:rPr>
              <a:t>to </a:t>
            </a:r>
            <a:r>
              <a:rPr sz="1800" spc="-75" dirty="0">
                <a:latin typeface="Georgia"/>
                <a:cs typeface="Georgia"/>
              </a:rPr>
              <a:t>6. </a:t>
            </a:r>
            <a:r>
              <a:rPr sz="1800" spc="-35" dirty="0">
                <a:latin typeface="Georgia"/>
                <a:cs typeface="Georgia"/>
              </a:rPr>
              <a:t>if </a:t>
            </a:r>
            <a:r>
              <a:rPr sz="1800" spc="-40" dirty="0">
                <a:latin typeface="Georgia"/>
                <a:cs typeface="Georgia"/>
              </a:rPr>
              <a:t>number </a:t>
            </a:r>
            <a:r>
              <a:rPr sz="1800" spc="-165" dirty="0">
                <a:latin typeface="Georgia"/>
                <a:cs typeface="Georgia"/>
              </a:rPr>
              <a:t>= </a:t>
            </a:r>
            <a:r>
              <a:rPr sz="1800" spc="45" dirty="0">
                <a:latin typeface="Georgia"/>
                <a:cs typeface="Georgia"/>
              </a:rPr>
              <a:t>5 </a:t>
            </a:r>
            <a:r>
              <a:rPr sz="1800" spc="-35" dirty="0">
                <a:latin typeface="Georgia"/>
                <a:cs typeface="Georgia"/>
              </a:rPr>
              <a:t>then  </a:t>
            </a:r>
            <a:r>
              <a:rPr sz="1800" spc="-20" dirty="0">
                <a:latin typeface="Georgia"/>
                <a:cs typeface="Georgia"/>
              </a:rPr>
              <a:t>break </a:t>
            </a:r>
            <a:r>
              <a:rPr sz="1800" spc="-25" dirty="0">
                <a:latin typeface="Georgia"/>
                <a:cs typeface="Georgia"/>
              </a:rPr>
              <a:t>the statement </a:t>
            </a:r>
            <a:r>
              <a:rPr sz="1800" spc="10" dirty="0">
                <a:latin typeface="Georgia"/>
                <a:cs typeface="Georgia"/>
              </a:rPr>
              <a:t>( </a:t>
            </a:r>
            <a:r>
              <a:rPr sz="1800" spc="-65" dirty="0">
                <a:latin typeface="Georgia"/>
                <a:cs typeface="Georgia"/>
              </a:rPr>
              <a:t>Using </a:t>
            </a:r>
            <a:r>
              <a:rPr sz="1800" spc="-45" dirty="0">
                <a:latin typeface="Georgia"/>
                <a:cs typeface="Georgia"/>
              </a:rPr>
              <a:t>While</a:t>
            </a:r>
            <a:r>
              <a:rPr sz="1800" spc="-110" dirty="0">
                <a:latin typeface="Georgia"/>
                <a:cs typeface="Georgia"/>
              </a:rPr>
              <a:t> </a:t>
            </a:r>
            <a:r>
              <a:rPr sz="1800" spc="-35" dirty="0">
                <a:latin typeface="Georgia"/>
                <a:cs typeface="Georgia"/>
              </a:rPr>
              <a:t>Loop)</a:t>
            </a:r>
            <a:endParaRPr sz="1800">
              <a:latin typeface="Georgia"/>
              <a:cs typeface="Georgia"/>
            </a:endParaRPr>
          </a:p>
          <a:p>
            <a:pPr marL="12700">
              <a:lnSpc>
                <a:spcPct val="100000"/>
              </a:lnSpc>
              <a:spcBef>
                <a:spcPts val="434"/>
              </a:spcBef>
            </a:pPr>
            <a:r>
              <a:rPr sz="1800" spc="-45" dirty="0">
                <a:latin typeface="Georgia"/>
                <a:cs typeface="Georgia"/>
              </a:rPr>
              <a:t>Solution:</a:t>
            </a:r>
            <a:endParaRPr sz="1800">
              <a:latin typeface="Georgia"/>
              <a:cs typeface="Georgia"/>
            </a:endParaRPr>
          </a:p>
          <a:p>
            <a:pPr>
              <a:lnSpc>
                <a:spcPct val="100000"/>
              </a:lnSpc>
              <a:spcBef>
                <a:spcPts val="5"/>
              </a:spcBef>
            </a:pPr>
            <a:endParaRPr sz="2250">
              <a:latin typeface="Times New Roman"/>
              <a:cs typeface="Times New Roman"/>
            </a:endParaRPr>
          </a:p>
          <a:p>
            <a:pPr marL="12700" marR="6578600">
              <a:lnSpc>
                <a:spcPct val="120000"/>
              </a:lnSpc>
            </a:pPr>
            <a:r>
              <a:rPr sz="1800" spc="-20" dirty="0">
                <a:latin typeface="Georgia"/>
                <a:cs typeface="Georgia"/>
              </a:rPr>
              <a:t>var </a:t>
            </a:r>
            <a:r>
              <a:rPr sz="1800" spc="-165" dirty="0">
                <a:latin typeface="Georgia"/>
                <a:cs typeface="Georgia"/>
              </a:rPr>
              <a:t>= </a:t>
            </a:r>
            <a:r>
              <a:rPr sz="1800" spc="50" dirty="0">
                <a:latin typeface="Georgia"/>
                <a:cs typeface="Georgia"/>
              </a:rPr>
              <a:t>10  </a:t>
            </a:r>
            <a:r>
              <a:rPr sz="1800" spc="-15" dirty="0">
                <a:latin typeface="Georgia"/>
                <a:cs typeface="Georgia"/>
              </a:rPr>
              <a:t>while </a:t>
            </a:r>
            <a:r>
              <a:rPr sz="1800" spc="-20" dirty="0">
                <a:latin typeface="Georgia"/>
                <a:cs typeface="Georgia"/>
              </a:rPr>
              <a:t>var </a:t>
            </a:r>
            <a:r>
              <a:rPr sz="1800" spc="-165" dirty="0">
                <a:latin typeface="Georgia"/>
                <a:cs typeface="Georgia"/>
              </a:rPr>
              <a:t>&gt;</a:t>
            </a:r>
            <a:r>
              <a:rPr sz="1800" spc="-135" dirty="0">
                <a:latin typeface="Georgia"/>
                <a:cs typeface="Georgia"/>
              </a:rPr>
              <a:t> </a:t>
            </a:r>
            <a:r>
              <a:rPr sz="1800" spc="-105" dirty="0">
                <a:latin typeface="Georgia"/>
                <a:cs typeface="Georgia"/>
              </a:rPr>
              <a:t>0:</a:t>
            </a:r>
            <a:endParaRPr sz="1800">
              <a:latin typeface="Georgia"/>
              <a:cs typeface="Georgia"/>
            </a:endParaRPr>
          </a:p>
          <a:p>
            <a:pPr marL="165100">
              <a:lnSpc>
                <a:spcPct val="100000"/>
              </a:lnSpc>
              <a:spcBef>
                <a:spcPts val="434"/>
              </a:spcBef>
            </a:pPr>
            <a:r>
              <a:rPr sz="1800" spc="-25" dirty="0">
                <a:latin typeface="Georgia"/>
                <a:cs typeface="Georgia"/>
              </a:rPr>
              <a:t>print </a:t>
            </a:r>
            <a:r>
              <a:rPr sz="1800" spc="-35" dirty="0">
                <a:latin typeface="Georgia"/>
                <a:cs typeface="Georgia"/>
              </a:rPr>
              <a:t>'Current </a:t>
            </a:r>
            <a:r>
              <a:rPr sz="1800" spc="-20" dirty="0">
                <a:latin typeface="Georgia"/>
                <a:cs typeface="Georgia"/>
              </a:rPr>
              <a:t>variable </a:t>
            </a:r>
            <a:r>
              <a:rPr sz="1800" spc="-25" dirty="0">
                <a:latin typeface="Georgia"/>
                <a:cs typeface="Georgia"/>
              </a:rPr>
              <a:t>value </a:t>
            </a:r>
            <a:r>
              <a:rPr sz="1800" spc="-65" dirty="0">
                <a:latin typeface="Georgia"/>
                <a:cs typeface="Georgia"/>
              </a:rPr>
              <a:t>:',</a:t>
            </a:r>
            <a:r>
              <a:rPr sz="1800" spc="-95" dirty="0">
                <a:latin typeface="Georgia"/>
                <a:cs typeface="Georgia"/>
              </a:rPr>
              <a:t> </a:t>
            </a:r>
            <a:r>
              <a:rPr sz="1800" spc="-20" dirty="0">
                <a:latin typeface="Georgia"/>
                <a:cs typeface="Georgia"/>
              </a:rPr>
              <a:t>var</a:t>
            </a:r>
            <a:endParaRPr sz="1800">
              <a:latin typeface="Georgia"/>
              <a:cs typeface="Georgia"/>
            </a:endParaRPr>
          </a:p>
          <a:p>
            <a:pPr marL="165100" marR="6630034">
              <a:lnSpc>
                <a:spcPct val="120000"/>
              </a:lnSpc>
            </a:pPr>
            <a:r>
              <a:rPr sz="1800" spc="-20" dirty="0">
                <a:latin typeface="Georgia"/>
                <a:cs typeface="Georgia"/>
              </a:rPr>
              <a:t>var </a:t>
            </a:r>
            <a:r>
              <a:rPr sz="1800" spc="-165" dirty="0">
                <a:latin typeface="Georgia"/>
                <a:cs typeface="Georgia"/>
              </a:rPr>
              <a:t>= </a:t>
            </a:r>
            <a:r>
              <a:rPr sz="1800" spc="-20" dirty="0">
                <a:latin typeface="Georgia"/>
                <a:cs typeface="Georgia"/>
              </a:rPr>
              <a:t>var </a:t>
            </a:r>
            <a:r>
              <a:rPr sz="1800" spc="70" dirty="0">
                <a:latin typeface="Georgia"/>
                <a:cs typeface="Georgia"/>
              </a:rPr>
              <a:t>-1  </a:t>
            </a:r>
            <a:r>
              <a:rPr sz="1800" spc="-35" dirty="0">
                <a:latin typeface="Georgia"/>
                <a:cs typeface="Georgia"/>
              </a:rPr>
              <a:t>if </a:t>
            </a:r>
            <a:r>
              <a:rPr sz="1800" spc="-20" dirty="0">
                <a:latin typeface="Georgia"/>
                <a:cs typeface="Georgia"/>
              </a:rPr>
              <a:t>var </a:t>
            </a:r>
            <a:r>
              <a:rPr sz="1800" spc="-165" dirty="0">
                <a:latin typeface="Georgia"/>
                <a:cs typeface="Georgia"/>
              </a:rPr>
              <a:t>==</a:t>
            </a:r>
            <a:r>
              <a:rPr sz="1800" spc="-105" dirty="0">
                <a:latin typeface="Georgia"/>
                <a:cs typeface="Georgia"/>
              </a:rPr>
              <a:t> </a:t>
            </a:r>
            <a:r>
              <a:rPr sz="1800" spc="-25" dirty="0">
                <a:latin typeface="Georgia"/>
                <a:cs typeface="Georgia"/>
              </a:rPr>
              <a:t>5:</a:t>
            </a:r>
            <a:endParaRPr sz="1800">
              <a:latin typeface="Georgia"/>
              <a:cs typeface="Georgia"/>
            </a:endParaRPr>
          </a:p>
          <a:p>
            <a:pPr marL="317500">
              <a:lnSpc>
                <a:spcPct val="100000"/>
              </a:lnSpc>
              <a:spcBef>
                <a:spcPts val="430"/>
              </a:spcBef>
            </a:pPr>
            <a:r>
              <a:rPr sz="1800" spc="-20" dirty="0">
                <a:latin typeface="Georgia"/>
                <a:cs typeface="Georgia"/>
              </a:rPr>
              <a:t>break</a:t>
            </a:r>
            <a:endParaRPr sz="1800">
              <a:latin typeface="Georgia"/>
              <a:cs typeface="Georgia"/>
            </a:endParaRPr>
          </a:p>
          <a:p>
            <a:pPr>
              <a:lnSpc>
                <a:spcPct val="100000"/>
              </a:lnSpc>
              <a:spcBef>
                <a:spcPts val="40"/>
              </a:spcBef>
            </a:pPr>
            <a:endParaRPr sz="2600">
              <a:latin typeface="Times New Roman"/>
              <a:cs typeface="Times New Roman"/>
            </a:endParaRPr>
          </a:p>
          <a:p>
            <a:pPr marL="12700">
              <a:lnSpc>
                <a:spcPct val="100000"/>
              </a:lnSpc>
            </a:pPr>
            <a:r>
              <a:rPr sz="1800" spc="-25" dirty="0">
                <a:latin typeface="Georgia"/>
                <a:cs typeface="Georgia"/>
              </a:rPr>
              <a:t>print </a:t>
            </a:r>
            <a:r>
              <a:rPr sz="1800" spc="-65" dirty="0">
                <a:latin typeface="Georgia"/>
                <a:cs typeface="Georgia"/>
              </a:rPr>
              <a:t>"Good</a:t>
            </a:r>
            <a:r>
              <a:rPr sz="1800" spc="-70" dirty="0">
                <a:latin typeface="Georgia"/>
                <a:cs typeface="Georgia"/>
              </a:rPr>
              <a:t> </a:t>
            </a:r>
            <a:r>
              <a:rPr sz="1800" spc="-35" dirty="0">
                <a:latin typeface="Georgia"/>
                <a:cs typeface="Georgia"/>
              </a:rPr>
              <a:t>bye!"</a:t>
            </a:r>
            <a:endParaRPr sz="1800">
              <a:latin typeface="Georgia"/>
              <a:cs typeface="Georgi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1929764"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85" dirty="0">
                <a:solidFill>
                  <a:srgbClr val="000000"/>
                </a:solidFill>
                <a:latin typeface="Georgia"/>
                <a:cs typeface="Georgia"/>
              </a:rPr>
              <a:t>Loops</a:t>
            </a:r>
            <a:endParaRPr sz="2400">
              <a:latin typeface="Georgia"/>
              <a:cs typeface="Georgia"/>
            </a:endParaRPr>
          </a:p>
        </p:txBody>
      </p:sp>
      <p:sp>
        <p:nvSpPr>
          <p:cNvPr id="5" name="Date Placeholder 4"/>
          <p:cNvSpPr>
            <a:spLocks noGrp="1"/>
          </p:cNvSpPr>
          <p:nvPr>
            <p:ph type="dt" sz="half" idx="10"/>
          </p:nvPr>
        </p:nvSpPr>
        <p:spPr/>
        <p:txBody>
          <a:bodyPr/>
          <a:lstStyle/>
          <a:p>
            <a:fld id="{6C3B3D4F-33E2-402F-8218-F0235BBCF175}"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4" name="object 4"/>
          <p:cNvSpPr txBox="1"/>
          <p:nvPr/>
        </p:nvSpPr>
        <p:spPr>
          <a:xfrm>
            <a:off x="535940" y="1093978"/>
            <a:ext cx="7919720" cy="4345940"/>
          </a:xfrm>
          <a:prstGeom prst="rect">
            <a:avLst/>
          </a:prstGeom>
        </p:spPr>
        <p:txBody>
          <a:bodyPr vert="horz" wrap="square" lIns="0" tIns="12700" rIns="0" bIns="0" rtlCol="0">
            <a:spAutoFit/>
          </a:bodyPr>
          <a:lstStyle/>
          <a:p>
            <a:pPr marL="88900">
              <a:lnSpc>
                <a:spcPct val="100000"/>
              </a:lnSpc>
              <a:spcBef>
                <a:spcPts val="100"/>
              </a:spcBef>
            </a:pPr>
            <a:r>
              <a:rPr sz="1800" b="1" spc="-135" dirty="0">
                <a:latin typeface="Georgia"/>
                <a:cs typeface="Georgia"/>
              </a:rPr>
              <a:t>Continue</a:t>
            </a:r>
            <a:r>
              <a:rPr sz="1800" b="1" spc="-75" dirty="0">
                <a:latin typeface="Georgia"/>
                <a:cs typeface="Georgia"/>
              </a:rPr>
              <a:t> </a:t>
            </a:r>
            <a:r>
              <a:rPr sz="1800" b="1" spc="-125" dirty="0">
                <a:latin typeface="Georgia"/>
                <a:cs typeface="Georgia"/>
              </a:rPr>
              <a:t>Statement</a:t>
            </a:r>
            <a:endParaRPr sz="1800">
              <a:latin typeface="Georgia"/>
              <a:cs typeface="Georgia"/>
            </a:endParaRPr>
          </a:p>
          <a:p>
            <a:pPr>
              <a:lnSpc>
                <a:spcPct val="100000"/>
              </a:lnSpc>
              <a:spcBef>
                <a:spcPts val="25"/>
              </a:spcBef>
            </a:pPr>
            <a:endParaRPr sz="1750">
              <a:latin typeface="Times New Roman"/>
              <a:cs typeface="Times New Roman"/>
            </a:endParaRPr>
          </a:p>
          <a:p>
            <a:pPr marL="12700" marR="5715">
              <a:lnSpc>
                <a:spcPct val="100000"/>
              </a:lnSpc>
            </a:pPr>
            <a:r>
              <a:rPr sz="1800" spc="-35" dirty="0">
                <a:latin typeface="Georgia"/>
                <a:cs typeface="Georgia"/>
              </a:rPr>
              <a:t>The continue </a:t>
            </a:r>
            <a:r>
              <a:rPr sz="1800" spc="-25" dirty="0">
                <a:latin typeface="Georgia"/>
                <a:cs typeface="Georgia"/>
              </a:rPr>
              <a:t>statement </a:t>
            </a:r>
            <a:r>
              <a:rPr sz="1800" spc="-20" dirty="0">
                <a:latin typeface="Georgia"/>
                <a:cs typeface="Georgia"/>
              </a:rPr>
              <a:t>rejects </a:t>
            </a:r>
            <a:r>
              <a:rPr sz="1800" spc="-35" dirty="0">
                <a:latin typeface="Georgia"/>
                <a:cs typeface="Georgia"/>
              </a:rPr>
              <a:t>all </a:t>
            </a:r>
            <a:r>
              <a:rPr sz="1800" spc="-25" dirty="0">
                <a:latin typeface="Georgia"/>
                <a:cs typeface="Georgia"/>
              </a:rPr>
              <a:t>the </a:t>
            </a:r>
            <a:r>
              <a:rPr sz="1800" spc="-40" dirty="0">
                <a:latin typeface="Georgia"/>
                <a:cs typeface="Georgia"/>
              </a:rPr>
              <a:t>remaining </a:t>
            </a:r>
            <a:r>
              <a:rPr sz="1800" spc="-30" dirty="0">
                <a:latin typeface="Georgia"/>
                <a:cs typeface="Georgia"/>
              </a:rPr>
              <a:t>statements </a:t>
            </a:r>
            <a:r>
              <a:rPr sz="1800" spc="-45" dirty="0">
                <a:latin typeface="Georgia"/>
                <a:cs typeface="Georgia"/>
              </a:rPr>
              <a:t>in</a:t>
            </a:r>
            <a:r>
              <a:rPr sz="1800" spc="340" dirty="0">
                <a:latin typeface="Georgia"/>
                <a:cs typeface="Georgia"/>
              </a:rPr>
              <a:t> </a:t>
            </a:r>
            <a:r>
              <a:rPr sz="1800" spc="-25" dirty="0">
                <a:latin typeface="Georgia"/>
                <a:cs typeface="Georgia"/>
              </a:rPr>
              <a:t>the current  </a:t>
            </a:r>
            <a:r>
              <a:rPr sz="1800" spc="-30" dirty="0">
                <a:latin typeface="Georgia"/>
                <a:cs typeface="Georgia"/>
              </a:rPr>
              <a:t>iteration of </a:t>
            </a:r>
            <a:r>
              <a:rPr sz="1800" spc="-25" dirty="0">
                <a:latin typeface="Georgia"/>
                <a:cs typeface="Georgia"/>
              </a:rPr>
              <a:t>the loop </a:t>
            </a:r>
            <a:r>
              <a:rPr sz="1800" spc="-45" dirty="0">
                <a:latin typeface="Georgia"/>
                <a:cs typeface="Georgia"/>
              </a:rPr>
              <a:t>and </a:t>
            </a:r>
            <a:r>
              <a:rPr sz="1800" spc="-30" dirty="0">
                <a:latin typeface="Georgia"/>
                <a:cs typeface="Georgia"/>
              </a:rPr>
              <a:t>moves </a:t>
            </a:r>
            <a:r>
              <a:rPr sz="1800" spc="-25" dirty="0">
                <a:latin typeface="Georgia"/>
                <a:cs typeface="Georgia"/>
              </a:rPr>
              <a:t>the control </a:t>
            </a:r>
            <a:r>
              <a:rPr sz="1800" spc="-30" dirty="0">
                <a:latin typeface="Georgia"/>
                <a:cs typeface="Georgia"/>
              </a:rPr>
              <a:t>back </a:t>
            </a:r>
            <a:r>
              <a:rPr sz="1800" spc="-20" dirty="0">
                <a:latin typeface="Georgia"/>
                <a:cs typeface="Georgia"/>
              </a:rPr>
              <a:t>to </a:t>
            </a:r>
            <a:r>
              <a:rPr sz="1800" spc="-25" dirty="0">
                <a:latin typeface="Georgia"/>
                <a:cs typeface="Georgia"/>
              </a:rPr>
              <a:t>the top </a:t>
            </a:r>
            <a:r>
              <a:rPr sz="1800" spc="-30" dirty="0">
                <a:latin typeface="Georgia"/>
                <a:cs typeface="Georgia"/>
              </a:rPr>
              <a:t>of </a:t>
            </a:r>
            <a:r>
              <a:rPr sz="1800" spc="-25" dirty="0">
                <a:latin typeface="Georgia"/>
                <a:cs typeface="Georgia"/>
              </a:rPr>
              <a:t>the</a:t>
            </a:r>
            <a:r>
              <a:rPr sz="1800" spc="-254" dirty="0">
                <a:latin typeface="Georgia"/>
                <a:cs typeface="Georgia"/>
              </a:rPr>
              <a:t> </a:t>
            </a:r>
            <a:r>
              <a:rPr sz="1800" spc="-45" dirty="0">
                <a:latin typeface="Georgia"/>
                <a:cs typeface="Georgia"/>
              </a:rPr>
              <a:t>loop.</a:t>
            </a:r>
            <a:endParaRPr sz="1800">
              <a:latin typeface="Georgia"/>
              <a:cs typeface="Georgia"/>
            </a:endParaRPr>
          </a:p>
          <a:p>
            <a:pPr marL="12700">
              <a:lnSpc>
                <a:spcPct val="100000"/>
              </a:lnSpc>
              <a:spcBef>
                <a:spcPts val="434"/>
              </a:spcBef>
            </a:pPr>
            <a:r>
              <a:rPr sz="1800" spc="-30" dirty="0">
                <a:latin typeface="Georgia"/>
                <a:cs typeface="Georgia"/>
              </a:rPr>
              <a:t>The continue statement </a:t>
            </a:r>
            <a:r>
              <a:rPr sz="1800" spc="-40" dirty="0">
                <a:latin typeface="Georgia"/>
                <a:cs typeface="Georgia"/>
              </a:rPr>
              <a:t>can </a:t>
            </a:r>
            <a:r>
              <a:rPr sz="1800" spc="-10" dirty="0">
                <a:latin typeface="Georgia"/>
                <a:cs typeface="Georgia"/>
              </a:rPr>
              <a:t>be </a:t>
            </a:r>
            <a:r>
              <a:rPr sz="1800" spc="-25" dirty="0">
                <a:latin typeface="Georgia"/>
                <a:cs typeface="Georgia"/>
              </a:rPr>
              <a:t>used </a:t>
            </a:r>
            <a:r>
              <a:rPr sz="1800" spc="-45" dirty="0">
                <a:latin typeface="Georgia"/>
                <a:cs typeface="Georgia"/>
              </a:rPr>
              <a:t>in </a:t>
            </a:r>
            <a:r>
              <a:rPr sz="1800" spc="-30" dirty="0">
                <a:latin typeface="Georgia"/>
                <a:cs typeface="Georgia"/>
              </a:rPr>
              <a:t>both </a:t>
            </a:r>
            <a:r>
              <a:rPr sz="1800" spc="-10" dirty="0">
                <a:latin typeface="Georgia"/>
                <a:cs typeface="Georgia"/>
              </a:rPr>
              <a:t>while </a:t>
            </a:r>
            <a:r>
              <a:rPr sz="1800" spc="-45" dirty="0">
                <a:latin typeface="Georgia"/>
                <a:cs typeface="Georgia"/>
              </a:rPr>
              <a:t>and </a:t>
            </a:r>
            <a:r>
              <a:rPr sz="1800" spc="-30" dirty="0">
                <a:latin typeface="Georgia"/>
                <a:cs typeface="Georgia"/>
              </a:rPr>
              <a:t>for</a:t>
            </a:r>
            <a:r>
              <a:rPr sz="1800" spc="-195" dirty="0">
                <a:latin typeface="Georgia"/>
                <a:cs typeface="Georgia"/>
              </a:rPr>
              <a:t> </a:t>
            </a:r>
            <a:r>
              <a:rPr sz="1800" spc="-35" dirty="0">
                <a:latin typeface="Georgia"/>
                <a:cs typeface="Georgia"/>
              </a:rPr>
              <a:t>loops.</a:t>
            </a:r>
            <a:endParaRPr sz="1800">
              <a:latin typeface="Georgia"/>
              <a:cs typeface="Georgia"/>
            </a:endParaRPr>
          </a:p>
          <a:p>
            <a:pPr>
              <a:lnSpc>
                <a:spcPct val="100000"/>
              </a:lnSpc>
              <a:spcBef>
                <a:spcPts val="35"/>
              </a:spcBef>
            </a:pPr>
            <a:endParaRPr sz="2600">
              <a:latin typeface="Times New Roman"/>
              <a:cs typeface="Times New Roman"/>
            </a:endParaRPr>
          </a:p>
          <a:p>
            <a:pPr marL="12700" marR="5080">
              <a:lnSpc>
                <a:spcPct val="100000"/>
              </a:lnSpc>
            </a:pPr>
            <a:r>
              <a:rPr sz="1800" spc="-40" dirty="0">
                <a:latin typeface="Georgia"/>
                <a:cs typeface="Georgia"/>
              </a:rPr>
              <a:t>Exercise </a:t>
            </a:r>
            <a:r>
              <a:rPr sz="1800" spc="-90" dirty="0">
                <a:latin typeface="Georgia"/>
                <a:cs typeface="Georgia"/>
              </a:rPr>
              <a:t>: </a:t>
            </a:r>
            <a:r>
              <a:rPr sz="1800" spc="-35" dirty="0">
                <a:latin typeface="Georgia"/>
                <a:cs typeface="Georgia"/>
              </a:rPr>
              <a:t>Write </a:t>
            </a:r>
            <a:r>
              <a:rPr sz="1800" spc="-30" dirty="0">
                <a:latin typeface="Georgia"/>
                <a:cs typeface="Georgia"/>
              </a:rPr>
              <a:t>a </a:t>
            </a:r>
            <a:r>
              <a:rPr sz="1800" spc="-40" dirty="0">
                <a:latin typeface="Georgia"/>
                <a:cs typeface="Georgia"/>
              </a:rPr>
              <a:t>program </a:t>
            </a:r>
            <a:r>
              <a:rPr sz="1800" spc="-20" dirty="0">
                <a:latin typeface="Georgia"/>
                <a:cs typeface="Georgia"/>
              </a:rPr>
              <a:t>to </a:t>
            </a:r>
            <a:r>
              <a:rPr sz="1800" spc="-30" dirty="0">
                <a:latin typeface="Georgia"/>
                <a:cs typeface="Georgia"/>
              </a:rPr>
              <a:t>display </a:t>
            </a:r>
            <a:r>
              <a:rPr sz="1800" spc="-25" dirty="0">
                <a:latin typeface="Georgia"/>
                <a:cs typeface="Georgia"/>
              </a:rPr>
              <a:t>the </a:t>
            </a:r>
            <a:r>
              <a:rPr sz="1800" spc="-20" dirty="0">
                <a:latin typeface="Georgia"/>
                <a:cs typeface="Georgia"/>
              </a:rPr>
              <a:t>string </a:t>
            </a:r>
            <a:r>
              <a:rPr sz="1800" spc="-45" dirty="0">
                <a:latin typeface="Georgia"/>
                <a:cs typeface="Georgia"/>
              </a:rPr>
              <a:t>“python”  </a:t>
            </a:r>
            <a:r>
              <a:rPr sz="1800" spc="-20" dirty="0">
                <a:latin typeface="Georgia"/>
                <a:cs typeface="Georgia"/>
              </a:rPr>
              <a:t>by </a:t>
            </a:r>
            <a:r>
              <a:rPr sz="1800" spc="-40" dirty="0">
                <a:latin typeface="Georgia"/>
                <a:cs typeface="Georgia"/>
              </a:rPr>
              <a:t>excluding </a:t>
            </a:r>
            <a:r>
              <a:rPr sz="1800" spc="-45" dirty="0">
                <a:latin typeface="Georgia"/>
                <a:cs typeface="Georgia"/>
              </a:rPr>
              <a:t>‘h’  </a:t>
            </a:r>
            <a:r>
              <a:rPr sz="1800" spc="-55" dirty="0">
                <a:latin typeface="Georgia"/>
                <a:cs typeface="Georgia"/>
              </a:rPr>
              <a:t>character.</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10"/>
              </a:spcBef>
            </a:pPr>
            <a:endParaRPr sz="2400">
              <a:latin typeface="Times New Roman"/>
              <a:cs typeface="Times New Roman"/>
            </a:endParaRPr>
          </a:p>
          <a:p>
            <a:pPr marL="12700" marR="5876925">
              <a:lnSpc>
                <a:spcPct val="120000"/>
              </a:lnSpc>
            </a:pPr>
            <a:r>
              <a:rPr sz="1800" spc="-30" dirty="0">
                <a:latin typeface="Georgia"/>
                <a:cs typeface="Georgia"/>
              </a:rPr>
              <a:t>for </a:t>
            </a:r>
            <a:r>
              <a:rPr sz="1800" spc="-10" dirty="0">
                <a:latin typeface="Georgia"/>
                <a:cs typeface="Georgia"/>
              </a:rPr>
              <a:t>letter </a:t>
            </a:r>
            <a:r>
              <a:rPr sz="1800" spc="-45" dirty="0">
                <a:latin typeface="Georgia"/>
                <a:cs typeface="Georgia"/>
              </a:rPr>
              <a:t>in</a:t>
            </a:r>
            <a:r>
              <a:rPr sz="1800" spc="-120" dirty="0">
                <a:latin typeface="Georgia"/>
                <a:cs typeface="Georgia"/>
              </a:rPr>
              <a:t> </a:t>
            </a:r>
            <a:r>
              <a:rPr sz="1800" spc="-30" dirty="0">
                <a:latin typeface="Georgia"/>
                <a:cs typeface="Georgia"/>
              </a:rPr>
              <a:t>'Python':  </a:t>
            </a:r>
            <a:r>
              <a:rPr sz="1800" spc="-35" dirty="0">
                <a:latin typeface="Georgia"/>
                <a:cs typeface="Georgia"/>
              </a:rPr>
              <a:t>if </a:t>
            </a:r>
            <a:r>
              <a:rPr sz="1800" spc="-10" dirty="0">
                <a:latin typeface="Georgia"/>
                <a:cs typeface="Georgia"/>
              </a:rPr>
              <a:t>letter </a:t>
            </a:r>
            <a:r>
              <a:rPr sz="1800" spc="-165" dirty="0">
                <a:latin typeface="Georgia"/>
                <a:cs typeface="Georgia"/>
              </a:rPr>
              <a:t>==</a:t>
            </a:r>
            <a:r>
              <a:rPr sz="1800" spc="-75" dirty="0">
                <a:latin typeface="Georgia"/>
                <a:cs typeface="Georgia"/>
              </a:rPr>
              <a:t> </a:t>
            </a:r>
            <a:r>
              <a:rPr sz="1800" spc="-30" dirty="0">
                <a:latin typeface="Georgia"/>
                <a:cs typeface="Georgia"/>
              </a:rPr>
              <a:t>'h':</a:t>
            </a:r>
            <a:endParaRPr sz="1800">
              <a:latin typeface="Georgia"/>
              <a:cs typeface="Georgia"/>
            </a:endParaRPr>
          </a:p>
          <a:p>
            <a:pPr marL="317500">
              <a:lnSpc>
                <a:spcPct val="100000"/>
              </a:lnSpc>
              <a:spcBef>
                <a:spcPts val="434"/>
              </a:spcBef>
            </a:pPr>
            <a:r>
              <a:rPr sz="1800" spc="-30" dirty="0">
                <a:latin typeface="Georgia"/>
                <a:cs typeface="Georgia"/>
              </a:rPr>
              <a:t>continue</a:t>
            </a:r>
            <a:endParaRPr sz="1800">
              <a:latin typeface="Georgia"/>
              <a:cs typeface="Georgia"/>
            </a:endParaRPr>
          </a:p>
          <a:p>
            <a:pPr marL="165100">
              <a:lnSpc>
                <a:spcPct val="100000"/>
              </a:lnSpc>
              <a:spcBef>
                <a:spcPts val="434"/>
              </a:spcBef>
            </a:pPr>
            <a:r>
              <a:rPr sz="1800" spc="-25" dirty="0">
                <a:latin typeface="Georgia"/>
                <a:cs typeface="Georgia"/>
              </a:rPr>
              <a:t>print </a:t>
            </a:r>
            <a:r>
              <a:rPr sz="1800" spc="-35" dirty="0">
                <a:latin typeface="Georgia"/>
                <a:cs typeface="Georgia"/>
              </a:rPr>
              <a:t>'Current </a:t>
            </a:r>
            <a:r>
              <a:rPr sz="1800" spc="-25" dirty="0">
                <a:latin typeface="Georgia"/>
                <a:cs typeface="Georgia"/>
              </a:rPr>
              <a:t>Letter </a:t>
            </a:r>
            <a:r>
              <a:rPr sz="1800" spc="-65" dirty="0">
                <a:latin typeface="Georgia"/>
                <a:cs typeface="Georgia"/>
              </a:rPr>
              <a:t>:',</a:t>
            </a:r>
            <a:r>
              <a:rPr sz="1800" spc="-80" dirty="0">
                <a:latin typeface="Georgia"/>
                <a:cs typeface="Georgia"/>
              </a:rPr>
              <a:t> </a:t>
            </a:r>
            <a:r>
              <a:rPr sz="1800" spc="-10" dirty="0">
                <a:latin typeface="Georgia"/>
                <a:cs typeface="Georgia"/>
              </a:rPr>
              <a:t>letter</a:t>
            </a:r>
            <a:endParaRPr sz="1800">
              <a:latin typeface="Georgia"/>
              <a:cs typeface="Georgi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1929764"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35" dirty="0">
                <a:solidFill>
                  <a:srgbClr val="000000"/>
                </a:solidFill>
                <a:latin typeface="Georgia"/>
                <a:cs typeface="Georgia"/>
              </a:rPr>
              <a:t> </a:t>
            </a:r>
            <a:r>
              <a:rPr sz="2400" b="1" spc="-185" dirty="0">
                <a:solidFill>
                  <a:srgbClr val="000000"/>
                </a:solidFill>
                <a:latin typeface="Georgia"/>
                <a:cs typeface="Georgia"/>
              </a:rPr>
              <a:t>Loops</a:t>
            </a:r>
            <a:endParaRPr sz="2400">
              <a:latin typeface="Georgia"/>
              <a:cs typeface="Georgia"/>
            </a:endParaRPr>
          </a:p>
        </p:txBody>
      </p:sp>
      <p:sp>
        <p:nvSpPr>
          <p:cNvPr id="5" name="Date Placeholder 4"/>
          <p:cNvSpPr>
            <a:spLocks noGrp="1"/>
          </p:cNvSpPr>
          <p:nvPr>
            <p:ph type="dt" sz="half" idx="10"/>
          </p:nvPr>
        </p:nvSpPr>
        <p:spPr/>
        <p:txBody>
          <a:bodyPr/>
          <a:lstStyle/>
          <a:p>
            <a:fld id="{514AC0D0-3A20-43CE-A794-C0E3522B66B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4" name="object 4"/>
          <p:cNvSpPr txBox="1"/>
          <p:nvPr/>
        </p:nvSpPr>
        <p:spPr>
          <a:xfrm>
            <a:off x="535940" y="1093978"/>
            <a:ext cx="7919084" cy="4070985"/>
          </a:xfrm>
          <a:prstGeom prst="rect">
            <a:avLst/>
          </a:prstGeom>
        </p:spPr>
        <p:txBody>
          <a:bodyPr vert="horz" wrap="square" lIns="0" tIns="12700" rIns="0" bIns="0" rtlCol="0">
            <a:spAutoFit/>
          </a:bodyPr>
          <a:lstStyle/>
          <a:p>
            <a:pPr marL="88900">
              <a:lnSpc>
                <a:spcPct val="100000"/>
              </a:lnSpc>
              <a:spcBef>
                <a:spcPts val="100"/>
              </a:spcBef>
            </a:pPr>
            <a:r>
              <a:rPr sz="1800" b="1" spc="-135" dirty="0">
                <a:latin typeface="Georgia"/>
                <a:cs typeface="Georgia"/>
              </a:rPr>
              <a:t>Continue</a:t>
            </a:r>
            <a:r>
              <a:rPr sz="1800" b="1" spc="-75" dirty="0">
                <a:latin typeface="Georgia"/>
                <a:cs typeface="Georgia"/>
              </a:rPr>
              <a:t> </a:t>
            </a:r>
            <a:r>
              <a:rPr sz="1800" b="1" spc="-125" dirty="0">
                <a:latin typeface="Georgia"/>
                <a:cs typeface="Georgia"/>
              </a:rPr>
              <a:t>Statement</a:t>
            </a:r>
            <a:endParaRPr sz="1800">
              <a:latin typeface="Georgia"/>
              <a:cs typeface="Georgia"/>
            </a:endParaRPr>
          </a:p>
          <a:p>
            <a:pPr>
              <a:lnSpc>
                <a:spcPct val="100000"/>
              </a:lnSpc>
              <a:spcBef>
                <a:spcPts val="25"/>
              </a:spcBef>
            </a:pPr>
            <a:endParaRPr sz="1750">
              <a:latin typeface="Times New Roman"/>
              <a:cs typeface="Times New Roman"/>
            </a:endParaRPr>
          </a:p>
          <a:p>
            <a:pPr marL="12700" marR="5080">
              <a:lnSpc>
                <a:spcPct val="100000"/>
              </a:lnSpc>
            </a:pPr>
            <a:r>
              <a:rPr sz="1800" spc="-40" dirty="0">
                <a:latin typeface="Georgia"/>
                <a:cs typeface="Georgia"/>
              </a:rPr>
              <a:t>Exercise </a:t>
            </a:r>
            <a:r>
              <a:rPr sz="1800" spc="-90" dirty="0">
                <a:latin typeface="Georgia"/>
                <a:cs typeface="Georgia"/>
              </a:rPr>
              <a:t>: </a:t>
            </a:r>
            <a:r>
              <a:rPr sz="1800" spc="-35" dirty="0">
                <a:latin typeface="Georgia"/>
                <a:cs typeface="Georgia"/>
              </a:rPr>
              <a:t>Write </a:t>
            </a:r>
            <a:r>
              <a:rPr sz="1800" spc="-30" dirty="0">
                <a:latin typeface="Georgia"/>
                <a:cs typeface="Georgia"/>
              </a:rPr>
              <a:t>a </a:t>
            </a:r>
            <a:r>
              <a:rPr sz="1800" spc="-40" dirty="0">
                <a:latin typeface="Georgia"/>
                <a:cs typeface="Georgia"/>
              </a:rPr>
              <a:t>program </a:t>
            </a:r>
            <a:r>
              <a:rPr sz="1800" spc="-20" dirty="0">
                <a:latin typeface="Georgia"/>
                <a:cs typeface="Georgia"/>
              </a:rPr>
              <a:t>to </a:t>
            </a:r>
            <a:r>
              <a:rPr sz="1800" spc="-30" dirty="0">
                <a:latin typeface="Georgia"/>
                <a:cs typeface="Georgia"/>
              </a:rPr>
              <a:t>display </a:t>
            </a:r>
            <a:r>
              <a:rPr sz="1800" spc="-25" dirty="0">
                <a:latin typeface="Georgia"/>
                <a:cs typeface="Georgia"/>
              </a:rPr>
              <a:t>the </a:t>
            </a:r>
            <a:r>
              <a:rPr sz="1800" spc="-45" dirty="0">
                <a:latin typeface="Georgia"/>
                <a:cs typeface="Georgia"/>
              </a:rPr>
              <a:t>Numbers from </a:t>
            </a:r>
            <a:r>
              <a:rPr sz="1800" spc="55" dirty="0">
                <a:latin typeface="Georgia"/>
                <a:cs typeface="Georgia"/>
              </a:rPr>
              <a:t>10 </a:t>
            </a:r>
            <a:r>
              <a:rPr sz="1800" spc="-20" dirty="0">
                <a:latin typeface="Georgia"/>
                <a:cs typeface="Georgia"/>
              </a:rPr>
              <a:t>to </a:t>
            </a:r>
            <a:r>
              <a:rPr sz="1800" spc="220" dirty="0">
                <a:latin typeface="Georgia"/>
                <a:cs typeface="Georgia"/>
              </a:rPr>
              <a:t>1 </a:t>
            </a:r>
            <a:r>
              <a:rPr sz="1800" spc="-20" dirty="0">
                <a:latin typeface="Georgia"/>
                <a:cs typeface="Georgia"/>
              </a:rPr>
              <a:t>by </a:t>
            </a:r>
            <a:r>
              <a:rPr sz="1800" spc="-40" dirty="0">
                <a:latin typeface="Georgia"/>
                <a:cs typeface="Georgia"/>
              </a:rPr>
              <a:t>excluding </a:t>
            </a:r>
            <a:r>
              <a:rPr sz="1800" spc="5" dirty="0">
                <a:latin typeface="Georgia"/>
                <a:cs typeface="Georgia"/>
              </a:rPr>
              <a:t>‘5’  </a:t>
            </a:r>
            <a:r>
              <a:rPr sz="1800" spc="-85" dirty="0">
                <a:latin typeface="Georgia"/>
                <a:cs typeface="Georgia"/>
              </a:rPr>
              <a:t>Number.</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15"/>
              </a:spcBef>
            </a:pPr>
            <a:endParaRPr sz="2400">
              <a:latin typeface="Times New Roman"/>
              <a:cs typeface="Times New Roman"/>
            </a:endParaRPr>
          </a:p>
          <a:p>
            <a:pPr marL="12700" marR="6576695">
              <a:lnSpc>
                <a:spcPct val="120000"/>
              </a:lnSpc>
            </a:pPr>
            <a:r>
              <a:rPr sz="1800" spc="-20" dirty="0">
                <a:latin typeface="Georgia"/>
                <a:cs typeface="Georgia"/>
              </a:rPr>
              <a:t>var </a:t>
            </a:r>
            <a:r>
              <a:rPr sz="1800" spc="-165" dirty="0">
                <a:latin typeface="Georgia"/>
                <a:cs typeface="Georgia"/>
              </a:rPr>
              <a:t>= </a:t>
            </a:r>
            <a:r>
              <a:rPr sz="1800" spc="50" dirty="0">
                <a:latin typeface="Georgia"/>
                <a:cs typeface="Georgia"/>
              </a:rPr>
              <a:t>10  </a:t>
            </a:r>
            <a:r>
              <a:rPr sz="1800" spc="-15" dirty="0">
                <a:latin typeface="Georgia"/>
                <a:cs typeface="Georgia"/>
              </a:rPr>
              <a:t>while </a:t>
            </a:r>
            <a:r>
              <a:rPr sz="1800" spc="-20" dirty="0">
                <a:latin typeface="Georgia"/>
                <a:cs typeface="Georgia"/>
              </a:rPr>
              <a:t>var </a:t>
            </a:r>
            <a:r>
              <a:rPr sz="1800" spc="-165" dirty="0">
                <a:latin typeface="Georgia"/>
                <a:cs typeface="Georgia"/>
              </a:rPr>
              <a:t>&gt;</a:t>
            </a:r>
            <a:r>
              <a:rPr sz="1800" spc="-135" dirty="0">
                <a:latin typeface="Georgia"/>
                <a:cs typeface="Georgia"/>
              </a:rPr>
              <a:t> </a:t>
            </a:r>
            <a:r>
              <a:rPr sz="1800" spc="-105" dirty="0">
                <a:latin typeface="Georgia"/>
                <a:cs typeface="Georgia"/>
              </a:rPr>
              <a:t>0:</a:t>
            </a:r>
            <a:endParaRPr sz="1800">
              <a:latin typeface="Georgia"/>
              <a:cs typeface="Georgia"/>
            </a:endParaRPr>
          </a:p>
          <a:p>
            <a:pPr marL="164465" marR="6628130" algn="ctr">
              <a:lnSpc>
                <a:spcPct val="120000"/>
              </a:lnSpc>
            </a:pPr>
            <a:r>
              <a:rPr sz="1800" spc="-15" dirty="0">
                <a:latin typeface="Georgia"/>
                <a:cs typeface="Georgia"/>
              </a:rPr>
              <a:t>var </a:t>
            </a:r>
            <a:r>
              <a:rPr sz="1800" spc="-160" dirty="0">
                <a:latin typeface="Georgia"/>
                <a:cs typeface="Georgia"/>
              </a:rPr>
              <a:t>= </a:t>
            </a:r>
            <a:r>
              <a:rPr sz="1800" spc="-15" dirty="0">
                <a:latin typeface="Georgia"/>
                <a:cs typeface="Georgia"/>
              </a:rPr>
              <a:t>var </a:t>
            </a:r>
            <a:r>
              <a:rPr sz="1800" spc="70" dirty="0">
                <a:latin typeface="Georgia"/>
                <a:cs typeface="Georgia"/>
              </a:rPr>
              <a:t>-1  </a:t>
            </a:r>
            <a:r>
              <a:rPr sz="1800" spc="-35" dirty="0">
                <a:latin typeface="Georgia"/>
                <a:cs typeface="Georgia"/>
              </a:rPr>
              <a:t>if </a:t>
            </a:r>
            <a:r>
              <a:rPr sz="1800" spc="-20" dirty="0">
                <a:latin typeface="Georgia"/>
                <a:cs typeface="Georgia"/>
              </a:rPr>
              <a:t>var </a:t>
            </a:r>
            <a:r>
              <a:rPr sz="1800" spc="-165" dirty="0">
                <a:latin typeface="Georgia"/>
                <a:cs typeface="Georgia"/>
              </a:rPr>
              <a:t>== </a:t>
            </a:r>
            <a:r>
              <a:rPr sz="1800" spc="-25" dirty="0">
                <a:latin typeface="Georgia"/>
                <a:cs typeface="Georgia"/>
              </a:rPr>
              <a:t>5:  </a:t>
            </a:r>
            <a:r>
              <a:rPr sz="1800" spc="-30" dirty="0">
                <a:latin typeface="Georgia"/>
                <a:cs typeface="Georgia"/>
              </a:rPr>
              <a:t>continue</a:t>
            </a:r>
            <a:endParaRPr sz="1800">
              <a:latin typeface="Georgia"/>
              <a:cs typeface="Georgia"/>
            </a:endParaRPr>
          </a:p>
          <a:p>
            <a:pPr marL="12700" marR="4402455" indent="152400">
              <a:lnSpc>
                <a:spcPct val="120000"/>
              </a:lnSpc>
            </a:pPr>
            <a:r>
              <a:rPr sz="1800" spc="-30" dirty="0">
                <a:latin typeface="Georgia"/>
                <a:cs typeface="Georgia"/>
              </a:rPr>
              <a:t>print </a:t>
            </a:r>
            <a:r>
              <a:rPr sz="1800" spc="-35" dirty="0">
                <a:latin typeface="Georgia"/>
                <a:cs typeface="Georgia"/>
              </a:rPr>
              <a:t>'Current </a:t>
            </a:r>
            <a:r>
              <a:rPr sz="1800" spc="-25" dirty="0">
                <a:latin typeface="Georgia"/>
                <a:cs typeface="Georgia"/>
              </a:rPr>
              <a:t>variable value </a:t>
            </a:r>
            <a:r>
              <a:rPr sz="1800" spc="-70" dirty="0">
                <a:latin typeface="Georgia"/>
                <a:cs typeface="Georgia"/>
              </a:rPr>
              <a:t>:', </a:t>
            </a:r>
            <a:r>
              <a:rPr sz="1800" spc="-20" dirty="0">
                <a:latin typeface="Georgia"/>
                <a:cs typeface="Georgia"/>
              </a:rPr>
              <a:t>var  </a:t>
            </a:r>
            <a:r>
              <a:rPr sz="1800" spc="-30" dirty="0">
                <a:latin typeface="Georgia"/>
                <a:cs typeface="Georgia"/>
              </a:rPr>
              <a:t>print </a:t>
            </a:r>
            <a:r>
              <a:rPr sz="1800" spc="-65" dirty="0">
                <a:latin typeface="Georgia"/>
                <a:cs typeface="Georgia"/>
              </a:rPr>
              <a:t>"Good</a:t>
            </a:r>
            <a:r>
              <a:rPr sz="1800" spc="-60" dirty="0">
                <a:latin typeface="Georgia"/>
                <a:cs typeface="Georgia"/>
              </a:rPr>
              <a:t> </a:t>
            </a:r>
            <a:r>
              <a:rPr sz="1800" spc="-35" dirty="0">
                <a:latin typeface="Georgia"/>
                <a:cs typeface="Georgia"/>
              </a:rPr>
              <a:t>bye!"</a:t>
            </a:r>
            <a:endParaRPr sz="1800">
              <a:latin typeface="Georgia"/>
              <a:cs typeface="Georgi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DEFBBB2F-87E0-4660-BE76-C38D9ECFBE6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graphicFrame>
        <p:nvGraphicFramePr>
          <p:cNvPr id="4" name="object 4"/>
          <p:cNvGraphicFramePr>
            <a:graphicFrameLocks noGrp="1"/>
          </p:cNvGraphicFramePr>
          <p:nvPr/>
        </p:nvGraphicFramePr>
        <p:xfrm>
          <a:off x="1113637" y="1593850"/>
          <a:ext cx="7223760" cy="4787265"/>
        </p:xfrm>
        <a:graphic>
          <a:graphicData uri="http://schemas.openxmlformats.org/drawingml/2006/table">
            <a:tbl>
              <a:tblPr firstRow="1" bandRow="1">
                <a:tableStyleId>{2D5ABB26-0587-4C30-8999-92F81FD0307C}</a:tableStyleId>
              </a:tblPr>
              <a:tblGrid>
                <a:gridCol w="741680"/>
                <a:gridCol w="6482080"/>
              </a:tblGrid>
              <a:tr h="320040">
                <a:tc>
                  <a:txBody>
                    <a:bodyPr/>
                    <a:lstStyle/>
                    <a:p>
                      <a:pPr marL="83185">
                        <a:lnSpc>
                          <a:spcPct val="100000"/>
                        </a:lnSpc>
                        <a:spcBef>
                          <a:spcPts val="270"/>
                        </a:spcBef>
                      </a:pPr>
                      <a:r>
                        <a:rPr sz="1500" spc="-150" dirty="0">
                          <a:latin typeface="Arial"/>
                          <a:cs typeface="Arial"/>
                        </a:rPr>
                        <a:t>Sr</a:t>
                      </a:r>
                      <a:r>
                        <a:rPr sz="1500" spc="-95" dirty="0">
                          <a:latin typeface="Arial"/>
                          <a:cs typeface="Arial"/>
                        </a:rPr>
                        <a:t> </a:t>
                      </a:r>
                      <a:r>
                        <a:rPr sz="1500" spc="-45" dirty="0">
                          <a:latin typeface="Arial"/>
                          <a:cs typeface="Arial"/>
                        </a:rPr>
                        <a:t>no</a:t>
                      </a:r>
                      <a:endParaRPr sz="1500">
                        <a:latin typeface="Arial"/>
                        <a:cs typeface="Arial"/>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185">
                        <a:lnSpc>
                          <a:spcPct val="100000"/>
                        </a:lnSpc>
                        <a:spcBef>
                          <a:spcPts val="270"/>
                        </a:spcBef>
                      </a:pPr>
                      <a:r>
                        <a:rPr sz="1500" spc="-45" dirty="0">
                          <a:latin typeface="Arial"/>
                          <a:cs typeface="Arial"/>
                        </a:rPr>
                        <a:t>Methods </a:t>
                      </a:r>
                      <a:r>
                        <a:rPr sz="1500" spc="5" dirty="0">
                          <a:latin typeface="Arial"/>
                          <a:cs typeface="Arial"/>
                        </a:rPr>
                        <a:t>with</a:t>
                      </a:r>
                      <a:r>
                        <a:rPr sz="1500" spc="-110" dirty="0">
                          <a:latin typeface="Arial"/>
                          <a:cs typeface="Arial"/>
                        </a:rPr>
                        <a:t> </a:t>
                      </a:r>
                      <a:r>
                        <a:rPr sz="1500" spc="-55" dirty="0">
                          <a:latin typeface="Arial"/>
                          <a:cs typeface="Arial"/>
                        </a:rPr>
                        <a:t>Description</a:t>
                      </a:r>
                      <a:endParaRPr sz="1500">
                        <a:latin typeface="Arial"/>
                        <a:cs typeface="Arial"/>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24840">
                <a:tc>
                  <a:txBody>
                    <a:bodyPr/>
                    <a:lstStyle/>
                    <a:p>
                      <a:pPr marL="83185">
                        <a:lnSpc>
                          <a:spcPct val="100000"/>
                        </a:lnSpc>
                        <a:spcBef>
                          <a:spcPts val="1335"/>
                        </a:spcBef>
                      </a:pPr>
                      <a:r>
                        <a:rPr sz="1800" dirty="0">
                          <a:latin typeface="Georgia"/>
                          <a:cs typeface="Georgia"/>
                        </a:rPr>
                        <a:t>1</a:t>
                      </a:r>
                      <a:endParaRPr sz="1800">
                        <a:latin typeface="Georgia"/>
                        <a:cs typeface="Georgia"/>
                      </a:endParaRPr>
                    </a:p>
                  </a:txBody>
                  <a:tcPr marL="0" marR="0" marT="169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185">
                        <a:lnSpc>
                          <a:spcPct val="100000"/>
                        </a:lnSpc>
                        <a:spcBef>
                          <a:spcPts val="254"/>
                        </a:spcBef>
                      </a:pPr>
                      <a:r>
                        <a:rPr sz="1800" u="sng" spc="-15" dirty="0">
                          <a:solidFill>
                            <a:srgbClr val="0000FF"/>
                          </a:solidFill>
                          <a:uFill>
                            <a:solidFill>
                              <a:srgbClr val="0000FF"/>
                            </a:solidFill>
                          </a:uFill>
                          <a:latin typeface="Georgia"/>
                          <a:cs typeface="Georgia"/>
                          <a:hlinkClick r:id="rId2"/>
                        </a:rPr>
                        <a:t>capitalize()</a:t>
                      </a:r>
                      <a:endParaRPr sz="1800">
                        <a:latin typeface="Georgia"/>
                        <a:cs typeface="Georgia"/>
                      </a:endParaRPr>
                    </a:p>
                    <a:p>
                      <a:pPr marL="83185">
                        <a:lnSpc>
                          <a:spcPct val="100000"/>
                        </a:lnSpc>
                      </a:pPr>
                      <a:r>
                        <a:rPr sz="1800" spc="-30" dirty="0">
                          <a:latin typeface="Georgia"/>
                          <a:cs typeface="Georgia"/>
                        </a:rPr>
                        <a:t>Capitalizes </a:t>
                      </a:r>
                      <a:r>
                        <a:rPr sz="1800" spc="-20" dirty="0">
                          <a:latin typeface="Georgia"/>
                          <a:cs typeface="Georgia"/>
                        </a:rPr>
                        <a:t>first </a:t>
                      </a:r>
                      <a:r>
                        <a:rPr sz="1800" spc="-10" dirty="0">
                          <a:latin typeface="Georgia"/>
                          <a:cs typeface="Georgia"/>
                        </a:rPr>
                        <a:t>letter </a:t>
                      </a:r>
                      <a:r>
                        <a:rPr sz="1800" spc="-30" dirty="0">
                          <a:latin typeface="Georgia"/>
                          <a:cs typeface="Georgia"/>
                        </a:rPr>
                        <a:t>of</a:t>
                      </a:r>
                      <a:r>
                        <a:rPr sz="1800" spc="-90" dirty="0">
                          <a:latin typeface="Georgia"/>
                          <a:cs typeface="Georgia"/>
                        </a:rPr>
                        <a:t> </a:t>
                      </a:r>
                      <a:r>
                        <a:rPr sz="1800" spc="-25" dirty="0">
                          <a:latin typeface="Georgia"/>
                          <a:cs typeface="Georgia"/>
                        </a:rPr>
                        <a:t>string</a:t>
                      </a:r>
                      <a:endParaRPr sz="1800">
                        <a:latin typeface="Georgia"/>
                        <a:cs typeface="Georgia"/>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280795">
                <a:tc>
                  <a:txBody>
                    <a:bodyPr/>
                    <a:lstStyle/>
                    <a:p>
                      <a:pPr>
                        <a:lnSpc>
                          <a:spcPct val="100000"/>
                        </a:lnSpc>
                      </a:pPr>
                      <a:endParaRPr sz="2100">
                        <a:latin typeface="Times New Roman"/>
                        <a:cs typeface="Times New Roman"/>
                      </a:endParaRPr>
                    </a:p>
                    <a:p>
                      <a:pPr marL="83185">
                        <a:lnSpc>
                          <a:spcPct val="100000"/>
                        </a:lnSpc>
                        <a:spcBef>
                          <a:spcPts val="1505"/>
                        </a:spcBef>
                      </a:pPr>
                      <a:r>
                        <a:rPr sz="1800" dirty="0">
                          <a:latin typeface="Georgia"/>
                          <a:cs typeface="Georgia"/>
                        </a:rPr>
                        <a:t>2</a:t>
                      </a:r>
                      <a:endParaRPr sz="18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185">
                        <a:lnSpc>
                          <a:spcPct val="100000"/>
                        </a:lnSpc>
                        <a:spcBef>
                          <a:spcPts val="680"/>
                        </a:spcBef>
                      </a:pPr>
                      <a:r>
                        <a:rPr sz="1800" u="sng" spc="-25" dirty="0">
                          <a:solidFill>
                            <a:srgbClr val="0000FF"/>
                          </a:solidFill>
                          <a:uFill>
                            <a:solidFill>
                              <a:srgbClr val="0000FF"/>
                            </a:solidFill>
                          </a:uFill>
                          <a:latin typeface="Georgia"/>
                          <a:cs typeface="Georgia"/>
                          <a:hlinkClick r:id="rId3"/>
                        </a:rPr>
                        <a:t>center(width,</a:t>
                      </a:r>
                      <a:r>
                        <a:rPr sz="1800" u="sng" spc="-40" dirty="0">
                          <a:solidFill>
                            <a:srgbClr val="0000FF"/>
                          </a:solidFill>
                          <a:uFill>
                            <a:solidFill>
                              <a:srgbClr val="0000FF"/>
                            </a:solidFill>
                          </a:uFill>
                          <a:latin typeface="Georgia"/>
                          <a:cs typeface="Georgia"/>
                          <a:hlinkClick r:id="rId3"/>
                        </a:rPr>
                        <a:t> </a:t>
                      </a:r>
                      <a:r>
                        <a:rPr sz="1800" u="sng" spc="-30" dirty="0">
                          <a:solidFill>
                            <a:srgbClr val="0000FF"/>
                          </a:solidFill>
                          <a:uFill>
                            <a:solidFill>
                              <a:srgbClr val="0000FF"/>
                            </a:solidFill>
                          </a:uFill>
                          <a:latin typeface="Georgia"/>
                          <a:cs typeface="Georgia"/>
                          <a:hlinkClick r:id="rId3"/>
                        </a:rPr>
                        <a:t>fillchar)</a:t>
                      </a:r>
                      <a:endParaRPr sz="1800">
                        <a:latin typeface="Georgia"/>
                        <a:cs typeface="Georgia"/>
                      </a:endParaRPr>
                    </a:p>
                    <a:p>
                      <a:pPr>
                        <a:lnSpc>
                          <a:spcPct val="100000"/>
                        </a:lnSpc>
                        <a:spcBef>
                          <a:spcPts val="35"/>
                        </a:spcBef>
                      </a:pPr>
                      <a:endParaRPr sz="1850">
                        <a:latin typeface="Times New Roman"/>
                        <a:cs typeface="Times New Roman"/>
                      </a:endParaRPr>
                    </a:p>
                    <a:p>
                      <a:pPr marL="83185">
                        <a:lnSpc>
                          <a:spcPct val="100000"/>
                        </a:lnSpc>
                      </a:pPr>
                      <a:r>
                        <a:rPr sz="1800" spc="-40" dirty="0">
                          <a:latin typeface="Georgia"/>
                          <a:cs typeface="Georgia"/>
                        </a:rPr>
                        <a:t>Returns </a:t>
                      </a:r>
                      <a:r>
                        <a:rPr sz="1800" spc="-30" dirty="0">
                          <a:latin typeface="Georgia"/>
                          <a:cs typeface="Georgia"/>
                        </a:rPr>
                        <a:t>a </a:t>
                      </a:r>
                      <a:r>
                        <a:rPr sz="1800" spc="-35" dirty="0">
                          <a:latin typeface="Georgia"/>
                          <a:cs typeface="Georgia"/>
                        </a:rPr>
                        <a:t>space-padded </a:t>
                      </a:r>
                      <a:r>
                        <a:rPr sz="1800" spc="-25" dirty="0">
                          <a:latin typeface="Georgia"/>
                          <a:cs typeface="Georgia"/>
                        </a:rPr>
                        <a:t>string </a:t>
                      </a:r>
                      <a:r>
                        <a:rPr sz="1800" spc="-10" dirty="0">
                          <a:latin typeface="Georgia"/>
                          <a:cs typeface="Georgia"/>
                        </a:rPr>
                        <a:t>with </a:t>
                      </a:r>
                      <a:r>
                        <a:rPr sz="1800" spc="-25" dirty="0">
                          <a:latin typeface="Georgia"/>
                          <a:cs typeface="Georgia"/>
                        </a:rPr>
                        <a:t>the </a:t>
                      </a:r>
                      <a:r>
                        <a:rPr sz="1800" spc="-30" dirty="0">
                          <a:latin typeface="Georgia"/>
                          <a:cs typeface="Georgia"/>
                        </a:rPr>
                        <a:t>original </a:t>
                      </a:r>
                      <a:r>
                        <a:rPr sz="1800" spc="-25" dirty="0">
                          <a:latin typeface="Georgia"/>
                          <a:cs typeface="Georgia"/>
                        </a:rPr>
                        <a:t>string</a:t>
                      </a:r>
                      <a:r>
                        <a:rPr sz="1800" spc="-95" dirty="0">
                          <a:latin typeface="Georgia"/>
                          <a:cs typeface="Georgia"/>
                        </a:rPr>
                        <a:t> </a:t>
                      </a:r>
                      <a:r>
                        <a:rPr sz="1800" spc="-20" dirty="0">
                          <a:latin typeface="Georgia"/>
                          <a:cs typeface="Georgia"/>
                        </a:rPr>
                        <a:t>centered</a:t>
                      </a:r>
                      <a:endParaRPr sz="1800">
                        <a:latin typeface="Georgia"/>
                        <a:cs typeface="Georgia"/>
                      </a:endParaRPr>
                    </a:p>
                    <a:p>
                      <a:pPr marL="83185">
                        <a:lnSpc>
                          <a:spcPct val="100000"/>
                        </a:lnSpc>
                      </a:pPr>
                      <a:r>
                        <a:rPr sz="1800" spc="-20" dirty="0">
                          <a:latin typeface="Georgia"/>
                          <a:cs typeface="Georgia"/>
                        </a:rPr>
                        <a:t>to </a:t>
                      </a:r>
                      <a:r>
                        <a:rPr sz="1800" spc="-30" dirty="0">
                          <a:latin typeface="Georgia"/>
                          <a:cs typeface="Georgia"/>
                        </a:rPr>
                        <a:t>a </a:t>
                      </a:r>
                      <a:r>
                        <a:rPr sz="1800" spc="-25" dirty="0">
                          <a:latin typeface="Georgia"/>
                          <a:cs typeface="Georgia"/>
                        </a:rPr>
                        <a:t>total </a:t>
                      </a:r>
                      <a:r>
                        <a:rPr sz="1800" spc="-30" dirty="0">
                          <a:latin typeface="Georgia"/>
                          <a:cs typeface="Georgia"/>
                        </a:rPr>
                        <a:t>of </a:t>
                      </a:r>
                      <a:r>
                        <a:rPr sz="1800" spc="-20" dirty="0">
                          <a:latin typeface="Georgia"/>
                          <a:cs typeface="Georgia"/>
                        </a:rPr>
                        <a:t>width</a:t>
                      </a:r>
                      <a:r>
                        <a:rPr sz="1800" spc="-110" dirty="0">
                          <a:latin typeface="Georgia"/>
                          <a:cs typeface="Georgia"/>
                        </a:rPr>
                        <a:t> </a:t>
                      </a:r>
                      <a:r>
                        <a:rPr sz="1800" spc="-50" dirty="0">
                          <a:latin typeface="Georgia"/>
                          <a:cs typeface="Georgia"/>
                        </a:rPr>
                        <a:t>columns.</a:t>
                      </a:r>
                      <a:endParaRPr sz="1800">
                        <a:latin typeface="Georgia"/>
                        <a:cs typeface="Georgia"/>
                      </a:endParaRPr>
                    </a:p>
                  </a:txBody>
                  <a:tcPr marL="0" marR="0" marT="863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280795">
                <a:tc>
                  <a:txBody>
                    <a:bodyPr/>
                    <a:lstStyle/>
                    <a:p>
                      <a:pPr>
                        <a:lnSpc>
                          <a:spcPct val="100000"/>
                        </a:lnSpc>
                      </a:pPr>
                      <a:endParaRPr sz="2100">
                        <a:latin typeface="Times New Roman"/>
                        <a:cs typeface="Times New Roman"/>
                      </a:endParaRPr>
                    </a:p>
                    <a:p>
                      <a:pPr marL="83185">
                        <a:lnSpc>
                          <a:spcPct val="100000"/>
                        </a:lnSpc>
                        <a:spcBef>
                          <a:spcPts val="1510"/>
                        </a:spcBef>
                      </a:pPr>
                      <a:r>
                        <a:rPr sz="1800" dirty="0">
                          <a:latin typeface="Georgia"/>
                          <a:cs typeface="Georgia"/>
                        </a:rPr>
                        <a:t>3</a:t>
                      </a:r>
                      <a:endParaRPr sz="18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185">
                        <a:lnSpc>
                          <a:spcPct val="100000"/>
                        </a:lnSpc>
                        <a:spcBef>
                          <a:spcPts val="680"/>
                        </a:spcBef>
                      </a:pPr>
                      <a:r>
                        <a:rPr sz="1800" u="sng" spc="-50" dirty="0">
                          <a:solidFill>
                            <a:srgbClr val="0000FF"/>
                          </a:solidFill>
                          <a:uFill>
                            <a:solidFill>
                              <a:srgbClr val="0000FF"/>
                            </a:solidFill>
                          </a:uFill>
                          <a:latin typeface="Georgia"/>
                          <a:cs typeface="Georgia"/>
                          <a:hlinkClick r:id="rId4"/>
                        </a:rPr>
                        <a:t>count(str, </a:t>
                      </a:r>
                      <a:r>
                        <a:rPr sz="1800" u="sng" spc="-55" dirty="0">
                          <a:solidFill>
                            <a:srgbClr val="0000FF"/>
                          </a:solidFill>
                          <a:uFill>
                            <a:solidFill>
                              <a:srgbClr val="0000FF"/>
                            </a:solidFill>
                          </a:uFill>
                          <a:latin typeface="Georgia"/>
                          <a:cs typeface="Georgia"/>
                          <a:hlinkClick r:id="rId4"/>
                        </a:rPr>
                        <a:t>beg=</a:t>
                      </a:r>
                      <a:r>
                        <a:rPr sz="1800" u="sng" spc="-20" dirty="0">
                          <a:solidFill>
                            <a:srgbClr val="0000FF"/>
                          </a:solidFill>
                          <a:uFill>
                            <a:solidFill>
                              <a:srgbClr val="0000FF"/>
                            </a:solidFill>
                          </a:uFill>
                          <a:latin typeface="Georgia"/>
                          <a:cs typeface="Georgia"/>
                          <a:hlinkClick r:id="rId4"/>
                        </a:rPr>
                        <a:t> </a:t>
                      </a:r>
                      <a:r>
                        <a:rPr sz="1800" u="sng" spc="-40" dirty="0">
                          <a:solidFill>
                            <a:srgbClr val="0000FF"/>
                          </a:solidFill>
                          <a:uFill>
                            <a:solidFill>
                              <a:srgbClr val="0000FF"/>
                            </a:solidFill>
                          </a:uFill>
                          <a:latin typeface="Georgia"/>
                          <a:cs typeface="Georgia"/>
                          <a:hlinkClick r:id="rId4"/>
                        </a:rPr>
                        <a:t>0,end=len(string))</a:t>
                      </a:r>
                      <a:endParaRPr sz="1800">
                        <a:latin typeface="Georgia"/>
                        <a:cs typeface="Georgia"/>
                      </a:endParaRPr>
                    </a:p>
                    <a:p>
                      <a:pPr>
                        <a:lnSpc>
                          <a:spcPct val="100000"/>
                        </a:lnSpc>
                        <a:spcBef>
                          <a:spcPts val="35"/>
                        </a:spcBef>
                      </a:pPr>
                      <a:endParaRPr sz="1850">
                        <a:latin typeface="Times New Roman"/>
                        <a:cs typeface="Times New Roman"/>
                      </a:endParaRPr>
                    </a:p>
                    <a:p>
                      <a:pPr marL="83185" marR="284480">
                        <a:lnSpc>
                          <a:spcPct val="100000"/>
                        </a:lnSpc>
                      </a:pPr>
                      <a:r>
                        <a:rPr sz="1800" spc="-50" dirty="0">
                          <a:latin typeface="Georgia"/>
                          <a:cs typeface="Georgia"/>
                        </a:rPr>
                        <a:t>Counts </a:t>
                      </a:r>
                      <a:r>
                        <a:rPr sz="1800" spc="-5" dirty="0">
                          <a:latin typeface="Georgia"/>
                          <a:cs typeface="Georgia"/>
                        </a:rPr>
                        <a:t>how </a:t>
                      </a:r>
                      <a:r>
                        <a:rPr sz="1800" spc="-50" dirty="0">
                          <a:latin typeface="Georgia"/>
                          <a:cs typeface="Georgia"/>
                        </a:rPr>
                        <a:t>many </a:t>
                      </a:r>
                      <a:r>
                        <a:rPr sz="1800" spc="-25" dirty="0">
                          <a:latin typeface="Georgia"/>
                          <a:cs typeface="Georgia"/>
                        </a:rPr>
                        <a:t>times </a:t>
                      </a:r>
                      <a:r>
                        <a:rPr sz="1800" spc="-10" dirty="0">
                          <a:latin typeface="Georgia"/>
                          <a:cs typeface="Georgia"/>
                        </a:rPr>
                        <a:t>str </a:t>
                      </a:r>
                      <a:r>
                        <a:rPr sz="1800" spc="-20" dirty="0">
                          <a:latin typeface="Georgia"/>
                          <a:cs typeface="Georgia"/>
                        </a:rPr>
                        <a:t>occurs </a:t>
                      </a:r>
                      <a:r>
                        <a:rPr sz="1800" spc="-45" dirty="0">
                          <a:latin typeface="Georgia"/>
                          <a:cs typeface="Georgia"/>
                        </a:rPr>
                        <a:t>in </a:t>
                      </a:r>
                      <a:r>
                        <a:rPr sz="1800" spc="-25" dirty="0">
                          <a:latin typeface="Georgia"/>
                          <a:cs typeface="Georgia"/>
                        </a:rPr>
                        <a:t>string </a:t>
                      </a:r>
                      <a:r>
                        <a:rPr sz="1800" spc="-5" dirty="0">
                          <a:latin typeface="Georgia"/>
                          <a:cs typeface="Georgia"/>
                        </a:rPr>
                        <a:t>or </a:t>
                      </a:r>
                      <a:r>
                        <a:rPr sz="1800" spc="-45" dirty="0">
                          <a:latin typeface="Georgia"/>
                          <a:cs typeface="Georgia"/>
                        </a:rPr>
                        <a:t>in </a:t>
                      </a:r>
                      <a:r>
                        <a:rPr sz="1800" spc="-30" dirty="0">
                          <a:latin typeface="Georgia"/>
                          <a:cs typeface="Georgia"/>
                        </a:rPr>
                        <a:t>a </a:t>
                      </a:r>
                      <a:r>
                        <a:rPr sz="1800" spc="-25" dirty="0">
                          <a:latin typeface="Georgia"/>
                          <a:cs typeface="Georgia"/>
                        </a:rPr>
                        <a:t>substring </a:t>
                      </a:r>
                      <a:r>
                        <a:rPr sz="1800" spc="-30" dirty="0">
                          <a:latin typeface="Georgia"/>
                          <a:cs typeface="Georgia"/>
                        </a:rPr>
                        <a:t>of  </a:t>
                      </a:r>
                      <a:r>
                        <a:rPr sz="1800" spc="-25" dirty="0">
                          <a:latin typeface="Georgia"/>
                          <a:cs typeface="Georgia"/>
                        </a:rPr>
                        <a:t>string </a:t>
                      </a:r>
                      <a:r>
                        <a:rPr sz="1800" spc="-35" dirty="0">
                          <a:latin typeface="Georgia"/>
                          <a:cs typeface="Georgia"/>
                        </a:rPr>
                        <a:t>if </a:t>
                      </a:r>
                      <a:r>
                        <a:rPr sz="1800" spc="-25" dirty="0">
                          <a:latin typeface="Georgia"/>
                          <a:cs typeface="Georgia"/>
                        </a:rPr>
                        <a:t>starting </a:t>
                      </a:r>
                      <a:r>
                        <a:rPr sz="1800" spc="-40" dirty="0">
                          <a:latin typeface="Georgia"/>
                          <a:cs typeface="Georgia"/>
                        </a:rPr>
                        <a:t>index </a:t>
                      </a:r>
                      <a:r>
                        <a:rPr sz="1800" spc="-20" dirty="0">
                          <a:latin typeface="Georgia"/>
                          <a:cs typeface="Georgia"/>
                        </a:rPr>
                        <a:t>beg </a:t>
                      </a:r>
                      <a:r>
                        <a:rPr sz="1800" spc="-45" dirty="0">
                          <a:latin typeface="Georgia"/>
                          <a:cs typeface="Georgia"/>
                        </a:rPr>
                        <a:t>and </a:t>
                      </a:r>
                      <a:r>
                        <a:rPr sz="1800" spc="-35" dirty="0">
                          <a:latin typeface="Georgia"/>
                          <a:cs typeface="Georgia"/>
                        </a:rPr>
                        <a:t>ending </a:t>
                      </a:r>
                      <a:r>
                        <a:rPr sz="1800" spc="-40" dirty="0">
                          <a:latin typeface="Georgia"/>
                          <a:cs typeface="Georgia"/>
                        </a:rPr>
                        <a:t>index </a:t>
                      </a:r>
                      <a:r>
                        <a:rPr sz="1800" spc="-30" dirty="0">
                          <a:latin typeface="Georgia"/>
                          <a:cs typeface="Georgia"/>
                        </a:rPr>
                        <a:t>end </a:t>
                      </a:r>
                      <a:r>
                        <a:rPr sz="1800" spc="-20" dirty="0">
                          <a:latin typeface="Georgia"/>
                          <a:cs typeface="Georgia"/>
                        </a:rPr>
                        <a:t>are</a:t>
                      </a:r>
                      <a:r>
                        <a:rPr sz="1800" spc="-100" dirty="0">
                          <a:latin typeface="Georgia"/>
                          <a:cs typeface="Georgia"/>
                        </a:rPr>
                        <a:t> </a:t>
                      </a:r>
                      <a:r>
                        <a:rPr sz="1800" spc="-50" dirty="0">
                          <a:latin typeface="Georgia"/>
                          <a:cs typeface="Georgia"/>
                        </a:rPr>
                        <a:t>given.</a:t>
                      </a:r>
                      <a:endParaRPr sz="1800">
                        <a:latin typeface="Georgia"/>
                        <a:cs typeface="Georgia"/>
                      </a:endParaRPr>
                    </a:p>
                  </a:txBody>
                  <a:tcPr marL="0" marR="0" marT="863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280795">
                <a:tc>
                  <a:txBody>
                    <a:bodyPr/>
                    <a:lstStyle/>
                    <a:p>
                      <a:pPr>
                        <a:lnSpc>
                          <a:spcPct val="100000"/>
                        </a:lnSpc>
                      </a:pPr>
                      <a:endParaRPr sz="2100">
                        <a:latin typeface="Times New Roman"/>
                        <a:cs typeface="Times New Roman"/>
                      </a:endParaRPr>
                    </a:p>
                    <a:p>
                      <a:pPr marL="83185">
                        <a:lnSpc>
                          <a:spcPct val="100000"/>
                        </a:lnSpc>
                        <a:spcBef>
                          <a:spcPts val="1510"/>
                        </a:spcBef>
                      </a:pPr>
                      <a:r>
                        <a:rPr sz="1800" dirty="0">
                          <a:latin typeface="Georgia"/>
                          <a:cs typeface="Georgia"/>
                        </a:rPr>
                        <a:t>4</a:t>
                      </a:r>
                      <a:endParaRPr sz="1800">
                        <a:latin typeface="Georgia"/>
                        <a:cs typeface="Georgi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185">
                        <a:lnSpc>
                          <a:spcPct val="100000"/>
                        </a:lnSpc>
                        <a:spcBef>
                          <a:spcPts val="685"/>
                        </a:spcBef>
                      </a:pPr>
                      <a:r>
                        <a:rPr sz="1800" u="sng" spc="-35" dirty="0">
                          <a:solidFill>
                            <a:srgbClr val="0000FF"/>
                          </a:solidFill>
                          <a:uFill>
                            <a:solidFill>
                              <a:srgbClr val="0000FF"/>
                            </a:solidFill>
                          </a:uFill>
                          <a:latin typeface="Georgia"/>
                          <a:cs typeface="Georgia"/>
                          <a:hlinkClick r:id="rId5"/>
                        </a:rPr>
                        <a:t>decode(encoding='UTF-8',errors='strict')</a:t>
                      </a:r>
                      <a:endParaRPr sz="1800">
                        <a:latin typeface="Georgia"/>
                        <a:cs typeface="Georgia"/>
                      </a:endParaRPr>
                    </a:p>
                    <a:p>
                      <a:pPr>
                        <a:lnSpc>
                          <a:spcPct val="100000"/>
                        </a:lnSpc>
                        <a:spcBef>
                          <a:spcPts val="30"/>
                        </a:spcBef>
                      </a:pPr>
                      <a:endParaRPr sz="1850">
                        <a:latin typeface="Times New Roman"/>
                        <a:cs typeface="Times New Roman"/>
                      </a:endParaRPr>
                    </a:p>
                    <a:p>
                      <a:pPr marL="83185" marR="654050">
                        <a:lnSpc>
                          <a:spcPct val="100000"/>
                        </a:lnSpc>
                      </a:pPr>
                      <a:r>
                        <a:rPr sz="1800" spc="-35" dirty="0">
                          <a:latin typeface="Georgia"/>
                          <a:cs typeface="Georgia"/>
                        </a:rPr>
                        <a:t>Decodes </a:t>
                      </a:r>
                      <a:r>
                        <a:rPr sz="1800" spc="-20" dirty="0">
                          <a:latin typeface="Georgia"/>
                          <a:cs typeface="Georgia"/>
                        </a:rPr>
                        <a:t>the </a:t>
                      </a:r>
                      <a:r>
                        <a:rPr sz="1800" spc="-25" dirty="0">
                          <a:latin typeface="Georgia"/>
                          <a:cs typeface="Georgia"/>
                        </a:rPr>
                        <a:t>string </a:t>
                      </a:r>
                      <a:r>
                        <a:rPr sz="1800" spc="-35" dirty="0">
                          <a:latin typeface="Georgia"/>
                          <a:cs typeface="Georgia"/>
                        </a:rPr>
                        <a:t>using </a:t>
                      </a:r>
                      <a:r>
                        <a:rPr sz="1800" spc="-25" dirty="0">
                          <a:latin typeface="Georgia"/>
                          <a:cs typeface="Georgia"/>
                        </a:rPr>
                        <a:t>the </a:t>
                      </a:r>
                      <a:r>
                        <a:rPr sz="1800" spc="-20" dirty="0">
                          <a:latin typeface="Georgia"/>
                          <a:cs typeface="Georgia"/>
                        </a:rPr>
                        <a:t>codec </a:t>
                      </a:r>
                      <a:r>
                        <a:rPr sz="1800" spc="-15" dirty="0">
                          <a:latin typeface="Georgia"/>
                          <a:cs typeface="Georgia"/>
                        </a:rPr>
                        <a:t>registered </a:t>
                      </a:r>
                      <a:r>
                        <a:rPr sz="1800" spc="-25" dirty="0">
                          <a:latin typeface="Georgia"/>
                          <a:cs typeface="Georgia"/>
                        </a:rPr>
                        <a:t>for</a:t>
                      </a:r>
                      <a:r>
                        <a:rPr sz="1800" spc="-170" dirty="0">
                          <a:latin typeface="Georgia"/>
                          <a:cs typeface="Georgia"/>
                        </a:rPr>
                        <a:t> </a:t>
                      </a:r>
                      <a:r>
                        <a:rPr sz="1800" spc="-40" dirty="0">
                          <a:latin typeface="Georgia"/>
                          <a:cs typeface="Georgia"/>
                        </a:rPr>
                        <a:t>encoding.  </a:t>
                      </a:r>
                      <a:r>
                        <a:rPr sz="1800" spc="-30" dirty="0">
                          <a:latin typeface="Georgia"/>
                          <a:cs typeface="Georgia"/>
                        </a:rPr>
                        <a:t>encoding defaults </a:t>
                      </a:r>
                      <a:r>
                        <a:rPr sz="1800" spc="-20" dirty="0">
                          <a:latin typeface="Georgia"/>
                          <a:cs typeface="Georgia"/>
                        </a:rPr>
                        <a:t>to the </a:t>
                      </a:r>
                      <a:r>
                        <a:rPr sz="1800" spc="-35" dirty="0">
                          <a:latin typeface="Georgia"/>
                          <a:cs typeface="Georgia"/>
                        </a:rPr>
                        <a:t>default </a:t>
                      </a:r>
                      <a:r>
                        <a:rPr sz="1800" spc="-25" dirty="0">
                          <a:latin typeface="Georgia"/>
                          <a:cs typeface="Georgia"/>
                        </a:rPr>
                        <a:t>string</a:t>
                      </a:r>
                      <a:r>
                        <a:rPr sz="1800" spc="-105" dirty="0">
                          <a:latin typeface="Georgia"/>
                          <a:cs typeface="Georgia"/>
                        </a:rPr>
                        <a:t> </a:t>
                      </a:r>
                      <a:r>
                        <a:rPr sz="1800" spc="-40" dirty="0">
                          <a:latin typeface="Georgia"/>
                          <a:cs typeface="Georgia"/>
                        </a:rPr>
                        <a:t>encoding.</a:t>
                      </a:r>
                      <a:endParaRPr sz="1800">
                        <a:latin typeface="Georgia"/>
                        <a:cs typeface="Georgia"/>
                      </a:endParaRPr>
                    </a:p>
                  </a:txBody>
                  <a:tcPr marL="0" marR="0" marT="869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74787C6F-9632-44FF-A1FD-E70255ACC8A2}"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4" name="object 4"/>
          <p:cNvSpPr txBox="1"/>
          <p:nvPr/>
        </p:nvSpPr>
        <p:spPr>
          <a:xfrm>
            <a:off x="231140" y="1093978"/>
            <a:ext cx="8041640" cy="301053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95" dirty="0">
                <a:latin typeface="Georgia"/>
                <a:cs typeface="Georgia"/>
              </a:rPr>
              <a:t>center()</a:t>
            </a:r>
            <a:r>
              <a:rPr sz="1800" b="1" spc="40"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25"/>
              </a:spcBef>
            </a:pPr>
            <a:endParaRPr sz="1750">
              <a:latin typeface="Times New Roman"/>
              <a:cs typeface="Times New Roman"/>
            </a:endParaRPr>
          </a:p>
          <a:p>
            <a:pPr marL="660400" marR="5080" indent="-342900">
              <a:lnSpc>
                <a:spcPct val="100000"/>
              </a:lnSpc>
              <a:buFont typeface="Arial"/>
              <a:buChar char="•"/>
              <a:tabLst>
                <a:tab pos="659765" algn="l"/>
                <a:tab pos="660400" algn="l"/>
              </a:tabLst>
            </a:pPr>
            <a:r>
              <a:rPr sz="1800" spc="-35" dirty="0">
                <a:latin typeface="Georgia"/>
                <a:cs typeface="Georgia"/>
              </a:rPr>
              <a:t>The </a:t>
            </a:r>
            <a:r>
              <a:rPr sz="1800" spc="-40" dirty="0">
                <a:latin typeface="Georgia"/>
                <a:cs typeface="Georgia"/>
              </a:rPr>
              <a:t>method </a:t>
            </a:r>
            <a:r>
              <a:rPr sz="1800" spc="-10" dirty="0">
                <a:latin typeface="Georgia"/>
                <a:cs typeface="Georgia"/>
              </a:rPr>
              <a:t>center() </a:t>
            </a:r>
            <a:r>
              <a:rPr sz="1800" spc="-20" dirty="0">
                <a:latin typeface="Georgia"/>
                <a:cs typeface="Georgia"/>
              </a:rPr>
              <a:t>returns centered </a:t>
            </a:r>
            <a:r>
              <a:rPr sz="1800" spc="-45" dirty="0">
                <a:latin typeface="Georgia"/>
                <a:cs typeface="Georgia"/>
              </a:rPr>
              <a:t>in </a:t>
            </a:r>
            <a:r>
              <a:rPr sz="1800" spc="-30" dirty="0">
                <a:latin typeface="Georgia"/>
                <a:cs typeface="Georgia"/>
              </a:rPr>
              <a:t>a </a:t>
            </a:r>
            <a:r>
              <a:rPr sz="1800" spc="-25" dirty="0">
                <a:latin typeface="Georgia"/>
                <a:cs typeface="Georgia"/>
              </a:rPr>
              <a:t>string </a:t>
            </a:r>
            <a:r>
              <a:rPr sz="1800" spc="-30" dirty="0">
                <a:latin typeface="Georgia"/>
                <a:cs typeface="Georgia"/>
              </a:rPr>
              <a:t>of </a:t>
            </a:r>
            <a:r>
              <a:rPr sz="1800" spc="-35" dirty="0">
                <a:latin typeface="Georgia"/>
                <a:cs typeface="Georgia"/>
              </a:rPr>
              <a:t>length width. </a:t>
            </a:r>
            <a:r>
              <a:rPr sz="1800" spc="-50" dirty="0">
                <a:latin typeface="Georgia"/>
                <a:cs typeface="Georgia"/>
              </a:rPr>
              <a:t>Padding </a:t>
            </a:r>
            <a:r>
              <a:rPr sz="1800" spc="-20" dirty="0">
                <a:latin typeface="Georgia"/>
                <a:cs typeface="Georgia"/>
              </a:rPr>
              <a:t>is  </a:t>
            </a:r>
            <a:r>
              <a:rPr sz="1800" spc="-30" dirty="0">
                <a:latin typeface="Georgia"/>
                <a:cs typeface="Georgia"/>
              </a:rPr>
              <a:t>done </a:t>
            </a:r>
            <a:r>
              <a:rPr sz="1800" spc="-40" dirty="0">
                <a:latin typeface="Georgia"/>
                <a:cs typeface="Georgia"/>
              </a:rPr>
              <a:t>using </a:t>
            </a:r>
            <a:r>
              <a:rPr sz="1800" spc="-20" dirty="0">
                <a:latin typeface="Georgia"/>
                <a:cs typeface="Georgia"/>
              </a:rPr>
              <a:t>the </a:t>
            </a:r>
            <a:r>
              <a:rPr sz="1800" spc="-25" dirty="0">
                <a:latin typeface="Georgia"/>
                <a:cs typeface="Georgia"/>
              </a:rPr>
              <a:t>specified </a:t>
            </a:r>
            <a:r>
              <a:rPr sz="1800" spc="-60" dirty="0">
                <a:latin typeface="Georgia"/>
                <a:cs typeface="Georgia"/>
              </a:rPr>
              <a:t>fillchar. </a:t>
            </a:r>
            <a:r>
              <a:rPr sz="1800" spc="-50" dirty="0">
                <a:latin typeface="Georgia"/>
                <a:cs typeface="Georgia"/>
              </a:rPr>
              <a:t>Default </a:t>
            </a:r>
            <a:r>
              <a:rPr sz="1800" spc="-20" dirty="0">
                <a:latin typeface="Georgia"/>
                <a:cs typeface="Georgia"/>
              </a:rPr>
              <a:t>filler is </a:t>
            </a:r>
            <a:r>
              <a:rPr sz="1800" spc="-30" dirty="0">
                <a:latin typeface="Georgia"/>
                <a:cs typeface="Georgia"/>
              </a:rPr>
              <a:t>a</a:t>
            </a:r>
            <a:r>
              <a:rPr sz="1800" spc="-55" dirty="0">
                <a:latin typeface="Georgia"/>
                <a:cs typeface="Georgia"/>
              </a:rPr>
              <a:t> </a:t>
            </a:r>
            <a:r>
              <a:rPr sz="1800" spc="-40" dirty="0">
                <a:latin typeface="Georgia"/>
                <a:cs typeface="Georgia"/>
              </a:rPr>
              <a:t>space.</a:t>
            </a:r>
            <a:endParaRPr sz="1800">
              <a:latin typeface="Georgia"/>
              <a:cs typeface="Georgia"/>
            </a:endParaRPr>
          </a:p>
          <a:p>
            <a:pPr>
              <a:lnSpc>
                <a:spcPct val="100000"/>
              </a:lnSpc>
              <a:spcBef>
                <a:spcPts val="35"/>
              </a:spcBef>
            </a:pPr>
            <a:endParaRPr sz="2100">
              <a:latin typeface="Times New Roman"/>
              <a:cs typeface="Times New Roman"/>
            </a:endParaRPr>
          </a:p>
          <a:p>
            <a:pPr marL="317500">
              <a:lnSpc>
                <a:spcPct val="100000"/>
              </a:lnSpc>
            </a:pPr>
            <a:r>
              <a:rPr sz="1800" spc="-35" dirty="0">
                <a:latin typeface="Georgia"/>
                <a:cs typeface="Georgia"/>
              </a:rPr>
              <a:t>str.center(width[,</a:t>
            </a:r>
            <a:r>
              <a:rPr sz="1800" spc="-30" dirty="0">
                <a:latin typeface="Georgia"/>
                <a:cs typeface="Georgia"/>
              </a:rPr>
              <a:t> </a:t>
            </a:r>
            <a:r>
              <a:rPr sz="1800" spc="-25" dirty="0">
                <a:latin typeface="Georgia"/>
                <a:cs typeface="Georgia"/>
              </a:rPr>
              <a:t>fillchar])</a:t>
            </a:r>
            <a:endParaRPr sz="1800">
              <a:latin typeface="Georgia"/>
              <a:cs typeface="Georgia"/>
            </a:endParaRPr>
          </a:p>
          <a:p>
            <a:pPr>
              <a:lnSpc>
                <a:spcPct val="100000"/>
              </a:lnSpc>
              <a:spcBef>
                <a:spcPts val="35"/>
              </a:spcBef>
            </a:pPr>
            <a:endParaRPr sz="2600">
              <a:latin typeface="Times New Roman"/>
              <a:cs typeface="Times New Roman"/>
            </a:endParaRPr>
          </a:p>
          <a:p>
            <a:pPr marL="317500">
              <a:lnSpc>
                <a:spcPct val="100000"/>
              </a:lnSpc>
            </a:pP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25" dirty="0">
                <a:latin typeface="Georgia"/>
                <a:cs typeface="Georgia"/>
              </a:rPr>
              <a:t>string</a:t>
            </a:r>
            <a:r>
              <a:rPr sz="1800" spc="-215" dirty="0">
                <a:latin typeface="Georgia"/>
                <a:cs typeface="Georgia"/>
              </a:rPr>
              <a:t> </a:t>
            </a:r>
            <a:r>
              <a:rPr sz="1800" spc="-60" dirty="0">
                <a:latin typeface="Georgia"/>
                <a:cs typeface="Georgia"/>
              </a:rPr>
              <a:t>example....wow!!!";</a:t>
            </a:r>
            <a:endParaRPr sz="1800">
              <a:latin typeface="Georgia"/>
              <a:cs typeface="Georgia"/>
            </a:endParaRPr>
          </a:p>
          <a:p>
            <a:pPr>
              <a:lnSpc>
                <a:spcPct val="100000"/>
              </a:lnSpc>
              <a:spcBef>
                <a:spcPts val="35"/>
              </a:spcBef>
            </a:pPr>
            <a:endParaRPr sz="2600">
              <a:latin typeface="Times New Roman"/>
              <a:cs typeface="Times New Roman"/>
            </a:endParaRPr>
          </a:p>
          <a:p>
            <a:pPr marL="317500">
              <a:lnSpc>
                <a:spcPct val="100000"/>
              </a:lnSpc>
              <a:spcBef>
                <a:spcPts val="5"/>
              </a:spcBef>
            </a:pPr>
            <a:r>
              <a:rPr sz="1800" spc="-30" dirty="0">
                <a:latin typeface="Georgia"/>
                <a:cs typeface="Georgia"/>
              </a:rPr>
              <a:t>print </a:t>
            </a:r>
            <a:r>
              <a:rPr sz="1800" spc="-50" dirty="0">
                <a:latin typeface="Georgia"/>
                <a:cs typeface="Georgia"/>
              </a:rPr>
              <a:t>"str.center(40, </a:t>
            </a:r>
            <a:r>
              <a:rPr sz="1800" dirty="0">
                <a:latin typeface="Georgia"/>
                <a:cs typeface="Georgia"/>
              </a:rPr>
              <a:t>'a') </a:t>
            </a:r>
            <a:r>
              <a:rPr sz="1800" spc="-90" dirty="0">
                <a:latin typeface="Georgia"/>
                <a:cs typeface="Georgia"/>
              </a:rPr>
              <a:t>: </a:t>
            </a:r>
            <a:r>
              <a:rPr sz="1800" spc="-75" dirty="0">
                <a:latin typeface="Georgia"/>
                <a:cs typeface="Georgia"/>
              </a:rPr>
              <a:t>", </a:t>
            </a:r>
            <a:r>
              <a:rPr sz="1800" spc="-50" dirty="0">
                <a:latin typeface="Georgia"/>
                <a:cs typeface="Georgia"/>
              </a:rPr>
              <a:t>str.center(40,</a:t>
            </a:r>
            <a:r>
              <a:rPr sz="1800" spc="75" dirty="0">
                <a:latin typeface="Georgia"/>
                <a:cs typeface="Georgia"/>
              </a:rPr>
              <a:t> </a:t>
            </a:r>
            <a:r>
              <a:rPr sz="1800" dirty="0">
                <a:latin typeface="Georgia"/>
                <a:cs typeface="Georgia"/>
              </a:rPr>
              <a:t>'a')</a:t>
            </a:r>
            <a:endParaRPr sz="1800">
              <a:latin typeface="Georgia"/>
              <a:cs typeface="Georgi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3D9F5C38-D751-4FC2-B649-8525B69FA3A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4" name="object 4"/>
          <p:cNvSpPr txBox="1"/>
          <p:nvPr/>
        </p:nvSpPr>
        <p:spPr>
          <a:xfrm>
            <a:off x="231140" y="1093978"/>
            <a:ext cx="8296275" cy="427291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10" dirty="0">
                <a:latin typeface="Georgia"/>
                <a:cs typeface="Georgia"/>
              </a:rPr>
              <a:t>count()</a:t>
            </a:r>
            <a:r>
              <a:rPr sz="1800" b="1" spc="60"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25"/>
              </a:spcBef>
            </a:pPr>
            <a:endParaRPr sz="1750">
              <a:latin typeface="Times New Roman"/>
              <a:cs typeface="Times New Roman"/>
            </a:endParaRPr>
          </a:p>
          <a:p>
            <a:pPr marL="660400" marR="5080" indent="-342900" algn="just">
              <a:lnSpc>
                <a:spcPct val="100000"/>
              </a:lnSpc>
              <a:buFont typeface="Arial"/>
              <a:buChar char="•"/>
              <a:tabLst>
                <a:tab pos="660400" algn="l"/>
              </a:tabLst>
            </a:pPr>
            <a:r>
              <a:rPr sz="1800" spc="-35" dirty="0">
                <a:latin typeface="Georgia"/>
                <a:cs typeface="Georgia"/>
              </a:rPr>
              <a:t>The </a:t>
            </a:r>
            <a:r>
              <a:rPr sz="1800" spc="-40" dirty="0">
                <a:latin typeface="Georgia"/>
                <a:cs typeface="Georgia"/>
              </a:rPr>
              <a:t>method </a:t>
            </a:r>
            <a:r>
              <a:rPr sz="1800" spc="-20" dirty="0">
                <a:latin typeface="Georgia"/>
                <a:cs typeface="Georgia"/>
              </a:rPr>
              <a:t>count() returns </a:t>
            </a:r>
            <a:r>
              <a:rPr sz="1800" spc="-25" dirty="0">
                <a:latin typeface="Georgia"/>
                <a:cs typeface="Georgia"/>
              </a:rPr>
              <a:t>the </a:t>
            </a:r>
            <a:r>
              <a:rPr sz="1800" spc="-40" dirty="0">
                <a:latin typeface="Georgia"/>
                <a:cs typeface="Georgia"/>
              </a:rPr>
              <a:t>number </a:t>
            </a:r>
            <a:r>
              <a:rPr sz="1800" spc="-30" dirty="0">
                <a:latin typeface="Georgia"/>
                <a:cs typeface="Georgia"/>
              </a:rPr>
              <a:t>of </a:t>
            </a:r>
            <a:r>
              <a:rPr sz="1800" spc="-20" dirty="0">
                <a:latin typeface="Georgia"/>
                <a:cs typeface="Georgia"/>
              </a:rPr>
              <a:t>occurrences </a:t>
            </a:r>
            <a:r>
              <a:rPr sz="1800" spc="-30" dirty="0">
                <a:latin typeface="Georgia"/>
                <a:cs typeface="Georgia"/>
              </a:rPr>
              <a:t>of substring sub </a:t>
            </a:r>
            <a:r>
              <a:rPr sz="1800" spc="-45" dirty="0">
                <a:latin typeface="Georgia"/>
                <a:cs typeface="Georgia"/>
              </a:rPr>
              <a:t>in </a:t>
            </a:r>
            <a:r>
              <a:rPr sz="1800" spc="-25" dirty="0">
                <a:latin typeface="Georgia"/>
                <a:cs typeface="Georgia"/>
              </a:rPr>
              <a:t>the  </a:t>
            </a:r>
            <a:r>
              <a:rPr sz="1800" spc="-35" dirty="0">
                <a:latin typeface="Georgia"/>
                <a:cs typeface="Georgia"/>
              </a:rPr>
              <a:t>range [start, </a:t>
            </a:r>
            <a:r>
              <a:rPr sz="1800" spc="-50" dirty="0">
                <a:latin typeface="Georgia"/>
                <a:cs typeface="Georgia"/>
              </a:rPr>
              <a:t>end]. Optional </a:t>
            </a:r>
            <a:r>
              <a:rPr sz="1800" spc="-35" dirty="0">
                <a:latin typeface="Georgia"/>
                <a:cs typeface="Georgia"/>
              </a:rPr>
              <a:t>arguments </a:t>
            </a:r>
            <a:r>
              <a:rPr sz="1800" spc="-15" dirty="0">
                <a:latin typeface="Georgia"/>
                <a:cs typeface="Georgia"/>
              </a:rPr>
              <a:t>start </a:t>
            </a:r>
            <a:r>
              <a:rPr sz="1800" spc="-45" dirty="0">
                <a:latin typeface="Georgia"/>
                <a:cs typeface="Georgia"/>
              </a:rPr>
              <a:t>and </a:t>
            </a:r>
            <a:r>
              <a:rPr sz="1800" spc="-30" dirty="0">
                <a:latin typeface="Georgia"/>
                <a:cs typeface="Georgia"/>
              </a:rPr>
              <a:t>end </a:t>
            </a:r>
            <a:r>
              <a:rPr sz="1800" spc="-20" dirty="0">
                <a:latin typeface="Georgia"/>
                <a:cs typeface="Georgia"/>
              </a:rPr>
              <a:t>are interpreted as </a:t>
            </a:r>
            <a:r>
              <a:rPr sz="1800" spc="-45" dirty="0">
                <a:latin typeface="Georgia"/>
                <a:cs typeface="Georgia"/>
              </a:rPr>
              <a:t>in </a:t>
            </a:r>
            <a:r>
              <a:rPr sz="1800" spc="-20" dirty="0">
                <a:latin typeface="Georgia"/>
                <a:cs typeface="Georgia"/>
              </a:rPr>
              <a:t>slice  </a:t>
            </a:r>
            <a:r>
              <a:rPr sz="1800" spc="-40" dirty="0">
                <a:latin typeface="Georgia"/>
                <a:cs typeface="Georgia"/>
              </a:rPr>
              <a:t>notation.</a:t>
            </a:r>
            <a:endParaRPr sz="1800">
              <a:latin typeface="Georgia"/>
              <a:cs typeface="Georgia"/>
            </a:endParaRPr>
          </a:p>
          <a:p>
            <a:pPr marL="317500" marR="4142740">
              <a:lnSpc>
                <a:spcPts val="5180"/>
              </a:lnSpc>
              <a:spcBef>
                <a:spcPts val="110"/>
              </a:spcBef>
            </a:pPr>
            <a:r>
              <a:rPr sz="1800" spc="-50" dirty="0">
                <a:latin typeface="Georgia"/>
                <a:cs typeface="Georgia"/>
              </a:rPr>
              <a:t>str.count(sub, </a:t>
            </a:r>
            <a:r>
              <a:rPr sz="1800" spc="-40" dirty="0">
                <a:latin typeface="Georgia"/>
                <a:cs typeface="Georgia"/>
              </a:rPr>
              <a:t>start= 0,end=len(string))  </a:t>
            </a: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25" dirty="0">
                <a:latin typeface="Georgia"/>
                <a:cs typeface="Georgia"/>
              </a:rPr>
              <a:t>string</a:t>
            </a:r>
            <a:r>
              <a:rPr sz="1800" spc="-200" dirty="0">
                <a:latin typeface="Georgia"/>
                <a:cs typeface="Georgia"/>
              </a:rPr>
              <a:t> </a:t>
            </a:r>
            <a:r>
              <a:rPr sz="1800" spc="-60" dirty="0">
                <a:latin typeface="Georgia"/>
                <a:cs typeface="Georgia"/>
              </a:rPr>
              <a:t>example....wow!!!";</a:t>
            </a:r>
            <a:endParaRPr sz="1800">
              <a:latin typeface="Georgia"/>
              <a:cs typeface="Georgia"/>
            </a:endParaRPr>
          </a:p>
          <a:p>
            <a:pPr>
              <a:lnSpc>
                <a:spcPct val="100000"/>
              </a:lnSpc>
              <a:spcBef>
                <a:spcPts val="50"/>
              </a:spcBef>
            </a:pPr>
            <a:endParaRPr sz="2000">
              <a:latin typeface="Times New Roman"/>
              <a:cs typeface="Times New Roman"/>
            </a:endParaRPr>
          </a:p>
          <a:p>
            <a:pPr marL="317500">
              <a:lnSpc>
                <a:spcPct val="100000"/>
              </a:lnSpc>
            </a:pPr>
            <a:r>
              <a:rPr sz="1800" spc="-30" dirty="0">
                <a:latin typeface="Georgia"/>
                <a:cs typeface="Georgia"/>
              </a:rPr>
              <a:t>sub </a:t>
            </a:r>
            <a:r>
              <a:rPr sz="1800" spc="-165" dirty="0">
                <a:latin typeface="Georgia"/>
                <a:cs typeface="Georgia"/>
              </a:rPr>
              <a:t>=</a:t>
            </a:r>
            <a:r>
              <a:rPr sz="1800" spc="-35" dirty="0">
                <a:latin typeface="Georgia"/>
                <a:cs typeface="Georgia"/>
              </a:rPr>
              <a:t> </a:t>
            </a:r>
            <a:r>
              <a:rPr sz="1800" spc="-55" dirty="0">
                <a:latin typeface="Georgia"/>
                <a:cs typeface="Georgia"/>
              </a:rPr>
              <a:t>"i";</a:t>
            </a:r>
            <a:endParaRPr sz="1800">
              <a:latin typeface="Georgia"/>
              <a:cs typeface="Georgia"/>
            </a:endParaRPr>
          </a:p>
          <a:p>
            <a:pPr marL="317500" marR="3083560">
              <a:lnSpc>
                <a:spcPct val="120000"/>
              </a:lnSpc>
            </a:pPr>
            <a:r>
              <a:rPr sz="1800" spc="-30" dirty="0">
                <a:latin typeface="Georgia"/>
                <a:cs typeface="Georgia"/>
              </a:rPr>
              <a:t>print </a:t>
            </a:r>
            <a:r>
              <a:rPr sz="1800" spc="-50" dirty="0">
                <a:latin typeface="Georgia"/>
                <a:cs typeface="Georgia"/>
              </a:rPr>
              <a:t>"str.count(sub, </a:t>
            </a:r>
            <a:r>
              <a:rPr sz="1800" spc="-70" dirty="0">
                <a:latin typeface="Georgia"/>
                <a:cs typeface="Georgia"/>
              </a:rPr>
              <a:t>4, </a:t>
            </a:r>
            <a:r>
              <a:rPr sz="1800" spc="-40" dirty="0">
                <a:latin typeface="Georgia"/>
                <a:cs typeface="Georgia"/>
              </a:rPr>
              <a:t>40) </a:t>
            </a:r>
            <a:r>
              <a:rPr sz="1800" spc="-90" dirty="0">
                <a:latin typeface="Georgia"/>
                <a:cs typeface="Georgia"/>
              </a:rPr>
              <a:t>: </a:t>
            </a:r>
            <a:r>
              <a:rPr sz="1800" spc="-75" dirty="0">
                <a:latin typeface="Georgia"/>
                <a:cs typeface="Georgia"/>
              </a:rPr>
              <a:t>", </a:t>
            </a:r>
            <a:r>
              <a:rPr sz="1800" spc="-50" dirty="0">
                <a:latin typeface="Georgia"/>
                <a:cs typeface="Georgia"/>
              </a:rPr>
              <a:t>str.count(sub, </a:t>
            </a:r>
            <a:r>
              <a:rPr sz="1800" spc="-70" dirty="0">
                <a:latin typeface="Georgia"/>
                <a:cs typeface="Georgia"/>
              </a:rPr>
              <a:t>4, </a:t>
            </a:r>
            <a:r>
              <a:rPr sz="1800" spc="-40" dirty="0">
                <a:latin typeface="Georgia"/>
                <a:cs typeface="Georgia"/>
              </a:rPr>
              <a:t>40)  </a:t>
            </a:r>
            <a:r>
              <a:rPr sz="1800" spc="-30" dirty="0">
                <a:latin typeface="Georgia"/>
                <a:cs typeface="Georgia"/>
              </a:rPr>
              <a:t>sub </a:t>
            </a:r>
            <a:r>
              <a:rPr sz="1800" spc="-165" dirty="0">
                <a:latin typeface="Georgia"/>
                <a:cs typeface="Georgia"/>
              </a:rPr>
              <a:t>=</a:t>
            </a:r>
            <a:r>
              <a:rPr sz="1800" spc="-35" dirty="0">
                <a:latin typeface="Georgia"/>
                <a:cs typeface="Georgia"/>
              </a:rPr>
              <a:t> </a:t>
            </a:r>
            <a:r>
              <a:rPr sz="1800" spc="-20" dirty="0">
                <a:latin typeface="Georgia"/>
                <a:cs typeface="Georgia"/>
              </a:rPr>
              <a:t>"wow";</a:t>
            </a:r>
            <a:endParaRPr sz="1800">
              <a:latin typeface="Georgia"/>
              <a:cs typeface="Georgia"/>
            </a:endParaRPr>
          </a:p>
          <a:p>
            <a:pPr marL="317500">
              <a:lnSpc>
                <a:spcPct val="100000"/>
              </a:lnSpc>
              <a:spcBef>
                <a:spcPts val="434"/>
              </a:spcBef>
            </a:pPr>
            <a:r>
              <a:rPr sz="1800" spc="-25" dirty="0">
                <a:latin typeface="Georgia"/>
                <a:cs typeface="Georgia"/>
              </a:rPr>
              <a:t>print </a:t>
            </a:r>
            <a:r>
              <a:rPr sz="1800" spc="-40" dirty="0">
                <a:latin typeface="Georgia"/>
                <a:cs typeface="Georgia"/>
              </a:rPr>
              <a:t>"str.count(sub) </a:t>
            </a:r>
            <a:r>
              <a:rPr sz="1800" spc="-90" dirty="0">
                <a:latin typeface="Georgia"/>
                <a:cs typeface="Georgia"/>
              </a:rPr>
              <a:t>: </a:t>
            </a:r>
            <a:r>
              <a:rPr sz="1800" spc="-80" dirty="0">
                <a:latin typeface="Georgia"/>
                <a:cs typeface="Georgia"/>
              </a:rPr>
              <a:t>",</a:t>
            </a:r>
            <a:r>
              <a:rPr sz="1800" spc="45" dirty="0">
                <a:latin typeface="Georgia"/>
                <a:cs typeface="Georgia"/>
              </a:rPr>
              <a:t> </a:t>
            </a:r>
            <a:r>
              <a:rPr sz="1800" spc="-40" dirty="0">
                <a:latin typeface="Georgia"/>
                <a:cs typeface="Georgia"/>
              </a:rPr>
              <a:t>str.count(sub)</a:t>
            </a:r>
            <a:endParaRPr sz="1800">
              <a:latin typeface="Georgia"/>
              <a:cs typeface="Georg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579646"/>
          </a:xfrm>
          <a:prstGeom prst="rect">
            <a:avLst/>
          </a:prstGeom>
        </p:spPr>
        <p:txBody>
          <a:bodyPr vert="horz" wrap="square" lIns="0" tIns="12700" rIns="0" bIns="0" rtlCol="0">
            <a:spAutoFit/>
          </a:bodyPr>
          <a:lstStyle/>
          <a:p>
            <a:pPr marL="12700">
              <a:spcBef>
                <a:spcPts val="100"/>
              </a:spcBef>
            </a:pPr>
            <a:r>
              <a:rPr lang="en-US" dirty="0">
                <a:solidFill>
                  <a:schemeClr val="tx2">
                    <a:lumMod val="60000"/>
                    <a:lumOff val="40000"/>
                  </a:schemeClr>
                </a:solidFill>
                <a:latin typeface="Arial"/>
                <a:cs typeface="Arial"/>
              </a:rPr>
              <a:t>DYPSOM</a:t>
            </a:r>
          </a:p>
          <a:p>
            <a:pPr marL="12700">
              <a:lnSpc>
                <a:spcPct val="100000"/>
              </a:lnSpc>
              <a:spcBef>
                <a:spcPts val="100"/>
              </a:spcBef>
            </a:pPr>
            <a:endParaRPr sz="1800">
              <a:latin typeface="Arial"/>
              <a:cs typeface="Arial"/>
            </a:endParaRPr>
          </a:p>
        </p:txBody>
      </p:sp>
      <p:sp>
        <p:nvSpPr>
          <p:cNvPr id="3" name="object 3"/>
          <p:cNvSpPr txBox="1">
            <a:spLocks noGrp="1"/>
          </p:cNvSpPr>
          <p:nvPr>
            <p:ph type="title"/>
          </p:nvPr>
        </p:nvSpPr>
        <p:spPr>
          <a:xfrm>
            <a:off x="151587" y="406349"/>
            <a:ext cx="283527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250" dirty="0">
                <a:solidFill>
                  <a:srgbClr val="000000"/>
                </a:solidFill>
                <a:latin typeface="Georgia"/>
                <a:cs typeface="Georgia"/>
              </a:rPr>
              <a:t>TIEBO</a:t>
            </a:r>
            <a:r>
              <a:rPr sz="2400" b="1" spc="-60" dirty="0">
                <a:solidFill>
                  <a:srgbClr val="000000"/>
                </a:solidFill>
                <a:latin typeface="Georgia"/>
                <a:cs typeface="Georgia"/>
              </a:rPr>
              <a:t> </a:t>
            </a:r>
            <a:r>
              <a:rPr sz="2400" b="1" spc="-185" dirty="0">
                <a:solidFill>
                  <a:srgbClr val="000000"/>
                </a:solidFill>
                <a:latin typeface="Georgia"/>
                <a:cs typeface="Georgia"/>
              </a:rPr>
              <a:t>Index</a:t>
            </a:r>
            <a:endParaRPr sz="2400">
              <a:latin typeface="Georgia"/>
              <a:cs typeface="Georgia"/>
            </a:endParaRPr>
          </a:p>
        </p:txBody>
      </p:sp>
      <p:sp>
        <p:nvSpPr>
          <p:cNvPr id="5" name="Date Placeholder 4"/>
          <p:cNvSpPr>
            <a:spLocks noGrp="1"/>
          </p:cNvSpPr>
          <p:nvPr>
            <p:ph type="dt" sz="half" idx="10"/>
          </p:nvPr>
        </p:nvSpPr>
        <p:spPr/>
        <p:txBody>
          <a:bodyPr/>
          <a:lstStyle/>
          <a:p>
            <a:fld id="{D0FFBBBB-CCDE-4BB5-9098-FBE77E270BB8}"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4" name="object 4"/>
          <p:cNvSpPr/>
          <p:nvPr/>
        </p:nvSpPr>
        <p:spPr>
          <a:xfrm>
            <a:off x="0" y="1066800"/>
            <a:ext cx="9106419" cy="556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6" name="Date Placeholder 5"/>
          <p:cNvSpPr>
            <a:spLocks noGrp="1"/>
          </p:cNvSpPr>
          <p:nvPr>
            <p:ph type="dt" sz="half" idx="10"/>
          </p:nvPr>
        </p:nvSpPr>
        <p:spPr/>
        <p:txBody>
          <a:bodyPr/>
          <a:lstStyle/>
          <a:p>
            <a:fld id="{093DAEAB-B205-4BD7-8438-23D428393761}"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sp>
        <p:nvSpPr>
          <p:cNvPr id="4" name="object 4"/>
          <p:cNvSpPr txBox="1"/>
          <p:nvPr/>
        </p:nvSpPr>
        <p:spPr>
          <a:xfrm>
            <a:off x="535940" y="3218815"/>
            <a:ext cx="8072755" cy="216598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1800" spc="-30" dirty="0">
                <a:latin typeface="Georgia"/>
                <a:cs typeface="Georgia"/>
              </a:rPr>
              <a:t>encoding </a:t>
            </a:r>
            <a:r>
              <a:rPr sz="1800" spc="-80" dirty="0">
                <a:latin typeface="Georgia"/>
                <a:cs typeface="Georgia"/>
              </a:rPr>
              <a:t>-- </a:t>
            </a:r>
            <a:r>
              <a:rPr sz="1800" spc="-35" dirty="0">
                <a:latin typeface="Georgia"/>
                <a:cs typeface="Georgia"/>
              </a:rPr>
              <a:t>This </a:t>
            </a:r>
            <a:r>
              <a:rPr sz="1800" spc="-20" dirty="0">
                <a:latin typeface="Georgia"/>
                <a:cs typeface="Georgia"/>
              </a:rPr>
              <a:t>is </a:t>
            </a:r>
            <a:r>
              <a:rPr sz="1800" spc="-25" dirty="0">
                <a:latin typeface="Georgia"/>
                <a:cs typeface="Georgia"/>
              </a:rPr>
              <a:t>the </a:t>
            </a:r>
            <a:r>
              <a:rPr sz="1800" spc="-30" dirty="0">
                <a:latin typeface="Georgia"/>
                <a:cs typeface="Georgia"/>
              </a:rPr>
              <a:t>encodings </a:t>
            </a:r>
            <a:r>
              <a:rPr sz="1800" spc="-20" dirty="0">
                <a:latin typeface="Georgia"/>
                <a:cs typeface="Georgia"/>
              </a:rPr>
              <a:t>to </a:t>
            </a:r>
            <a:r>
              <a:rPr sz="1800" spc="-10" dirty="0">
                <a:latin typeface="Georgia"/>
                <a:cs typeface="Georgia"/>
              </a:rPr>
              <a:t>be </a:t>
            </a:r>
            <a:r>
              <a:rPr sz="1800" spc="-45" dirty="0">
                <a:latin typeface="Georgia"/>
                <a:cs typeface="Georgia"/>
              </a:rPr>
              <a:t>used. </a:t>
            </a:r>
            <a:r>
              <a:rPr sz="1800" spc="-65" dirty="0">
                <a:latin typeface="Georgia"/>
                <a:cs typeface="Georgia"/>
              </a:rPr>
              <a:t>For </a:t>
            </a:r>
            <a:r>
              <a:rPr sz="1800" spc="-30" dirty="0">
                <a:latin typeface="Georgia"/>
                <a:cs typeface="Georgia"/>
              </a:rPr>
              <a:t>a </a:t>
            </a:r>
            <a:r>
              <a:rPr sz="1800" spc="-20" dirty="0">
                <a:latin typeface="Georgia"/>
                <a:cs typeface="Georgia"/>
              </a:rPr>
              <a:t>list </a:t>
            </a:r>
            <a:r>
              <a:rPr sz="1800" spc="-30" dirty="0">
                <a:latin typeface="Georgia"/>
                <a:cs typeface="Georgia"/>
              </a:rPr>
              <a:t>of </a:t>
            </a:r>
            <a:r>
              <a:rPr sz="1800" spc="-35" dirty="0">
                <a:latin typeface="Georgia"/>
                <a:cs typeface="Georgia"/>
              </a:rPr>
              <a:t>all </a:t>
            </a:r>
            <a:r>
              <a:rPr sz="1800" spc="-30" dirty="0">
                <a:latin typeface="Georgia"/>
                <a:cs typeface="Georgia"/>
              </a:rPr>
              <a:t>encoding</a:t>
            </a:r>
            <a:r>
              <a:rPr sz="1800" spc="-175" dirty="0">
                <a:latin typeface="Georgia"/>
                <a:cs typeface="Georgia"/>
              </a:rPr>
              <a:t> </a:t>
            </a:r>
            <a:r>
              <a:rPr sz="1800" spc="-25" dirty="0">
                <a:latin typeface="Georgia"/>
                <a:cs typeface="Georgia"/>
              </a:rPr>
              <a:t>schemes</a:t>
            </a:r>
            <a:endParaRPr sz="1800">
              <a:latin typeface="Georgia"/>
              <a:cs typeface="Georgia"/>
            </a:endParaRPr>
          </a:p>
          <a:p>
            <a:pPr marL="355600">
              <a:lnSpc>
                <a:spcPct val="100000"/>
              </a:lnSpc>
            </a:pPr>
            <a:r>
              <a:rPr sz="1800" spc="-20" dirty="0">
                <a:latin typeface="Georgia"/>
                <a:cs typeface="Georgia"/>
              </a:rPr>
              <a:t>please </a:t>
            </a:r>
            <a:r>
              <a:rPr sz="1800" spc="-25" dirty="0">
                <a:latin typeface="Georgia"/>
                <a:cs typeface="Georgia"/>
              </a:rPr>
              <a:t>visit: </a:t>
            </a:r>
            <a:r>
              <a:rPr sz="1800" spc="-50" dirty="0">
                <a:latin typeface="Georgia"/>
                <a:cs typeface="Georgia"/>
              </a:rPr>
              <a:t>Standard</a:t>
            </a:r>
            <a:r>
              <a:rPr sz="1800" spc="-70" dirty="0">
                <a:latin typeface="Georgia"/>
                <a:cs typeface="Georgia"/>
              </a:rPr>
              <a:t> </a:t>
            </a:r>
            <a:r>
              <a:rPr sz="1800" spc="-60" dirty="0">
                <a:latin typeface="Georgia"/>
                <a:cs typeface="Georgia"/>
              </a:rPr>
              <a:t>Encodings.</a:t>
            </a:r>
            <a:endParaRPr sz="1800">
              <a:latin typeface="Georgia"/>
              <a:cs typeface="Georgia"/>
            </a:endParaRPr>
          </a:p>
          <a:p>
            <a:pPr>
              <a:lnSpc>
                <a:spcPct val="100000"/>
              </a:lnSpc>
              <a:spcBef>
                <a:spcPts val="35"/>
              </a:spcBef>
            </a:pPr>
            <a:endParaRPr sz="2600">
              <a:latin typeface="Times New Roman"/>
              <a:cs typeface="Times New Roman"/>
            </a:endParaRPr>
          </a:p>
          <a:p>
            <a:pPr marL="355600" indent="-342900">
              <a:lnSpc>
                <a:spcPct val="100000"/>
              </a:lnSpc>
              <a:buFont typeface="Arial"/>
              <a:buChar char="•"/>
              <a:tabLst>
                <a:tab pos="354965" algn="l"/>
                <a:tab pos="355600" algn="l"/>
              </a:tabLst>
            </a:pPr>
            <a:r>
              <a:rPr sz="1800" spc="-5" dirty="0">
                <a:latin typeface="Georgia"/>
                <a:cs typeface="Georgia"/>
              </a:rPr>
              <a:t>errors </a:t>
            </a:r>
            <a:r>
              <a:rPr sz="1800" spc="-80" dirty="0">
                <a:latin typeface="Georgia"/>
                <a:cs typeface="Georgia"/>
              </a:rPr>
              <a:t>-- </a:t>
            </a:r>
            <a:r>
              <a:rPr sz="1800" spc="-35" dirty="0">
                <a:latin typeface="Georgia"/>
                <a:cs typeface="Georgia"/>
              </a:rPr>
              <a:t>This </a:t>
            </a:r>
            <a:r>
              <a:rPr sz="1800" spc="-50" dirty="0">
                <a:latin typeface="Georgia"/>
                <a:cs typeface="Georgia"/>
              </a:rPr>
              <a:t>may </a:t>
            </a:r>
            <a:r>
              <a:rPr sz="1800" spc="-10" dirty="0">
                <a:latin typeface="Georgia"/>
                <a:cs typeface="Georgia"/>
              </a:rPr>
              <a:t>be </a:t>
            </a:r>
            <a:r>
              <a:rPr sz="1800" spc="-35" dirty="0">
                <a:latin typeface="Georgia"/>
                <a:cs typeface="Georgia"/>
              </a:rPr>
              <a:t>given </a:t>
            </a:r>
            <a:r>
              <a:rPr sz="1800" spc="-20" dirty="0">
                <a:latin typeface="Georgia"/>
                <a:cs typeface="Georgia"/>
              </a:rPr>
              <a:t>to </a:t>
            </a:r>
            <a:r>
              <a:rPr sz="1800" spc="-5" dirty="0">
                <a:latin typeface="Georgia"/>
                <a:cs typeface="Georgia"/>
              </a:rPr>
              <a:t>set </a:t>
            </a:r>
            <a:r>
              <a:rPr sz="1800" spc="-30" dirty="0">
                <a:latin typeface="Georgia"/>
                <a:cs typeface="Georgia"/>
              </a:rPr>
              <a:t>a different </a:t>
            </a:r>
            <a:r>
              <a:rPr sz="1800" spc="-5" dirty="0">
                <a:latin typeface="Georgia"/>
                <a:cs typeface="Georgia"/>
              </a:rPr>
              <a:t>error </a:t>
            </a:r>
            <a:r>
              <a:rPr sz="1800" spc="-40" dirty="0">
                <a:latin typeface="Georgia"/>
                <a:cs typeface="Georgia"/>
              </a:rPr>
              <a:t>handling</a:t>
            </a:r>
            <a:r>
              <a:rPr sz="1800" spc="-130" dirty="0">
                <a:latin typeface="Georgia"/>
                <a:cs typeface="Georgia"/>
              </a:rPr>
              <a:t> </a:t>
            </a:r>
            <a:r>
              <a:rPr sz="1800" spc="-45" dirty="0">
                <a:latin typeface="Georgia"/>
                <a:cs typeface="Georgia"/>
              </a:rPr>
              <a:t>scheme.</a:t>
            </a:r>
            <a:endParaRPr sz="1800">
              <a:latin typeface="Georgia"/>
              <a:cs typeface="Georgia"/>
            </a:endParaRPr>
          </a:p>
          <a:p>
            <a:pPr marL="355600" marR="5080" indent="-342900">
              <a:lnSpc>
                <a:spcPct val="100000"/>
              </a:lnSpc>
              <a:spcBef>
                <a:spcPts val="430"/>
              </a:spcBef>
              <a:buFont typeface="Arial"/>
              <a:buChar char="•"/>
              <a:tabLst>
                <a:tab pos="354965" algn="l"/>
                <a:tab pos="355600" algn="l"/>
                <a:tab pos="873760" algn="l"/>
                <a:tab pos="1701164" algn="l"/>
                <a:tab pos="2127885" algn="l"/>
                <a:tab pos="2885440" algn="l"/>
                <a:tab pos="3193415" algn="l"/>
                <a:tab pos="4008754" algn="l"/>
                <a:tab pos="4996815" algn="l"/>
                <a:tab pos="5534660" algn="l"/>
                <a:tab pos="6568440" algn="l"/>
                <a:tab pos="7327265" algn="l"/>
                <a:tab pos="7947659" algn="l"/>
              </a:tabLst>
            </a:pPr>
            <a:r>
              <a:rPr sz="1800" spc="-50" dirty="0">
                <a:latin typeface="Georgia"/>
                <a:cs typeface="Georgia"/>
              </a:rPr>
              <a:t>T</a:t>
            </a:r>
            <a:r>
              <a:rPr sz="1800" spc="-25" dirty="0">
                <a:latin typeface="Georgia"/>
                <a:cs typeface="Georgia"/>
              </a:rPr>
              <a:t>he	</a:t>
            </a:r>
            <a:r>
              <a:rPr sz="1800" spc="-15" dirty="0">
                <a:latin typeface="Georgia"/>
                <a:cs typeface="Georgia"/>
              </a:rPr>
              <a:t>d</a:t>
            </a:r>
            <a:r>
              <a:rPr sz="1800" spc="-20" dirty="0">
                <a:latin typeface="Georgia"/>
                <a:cs typeface="Georgia"/>
              </a:rPr>
              <a:t>e</a:t>
            </a:r>
            <a:r>
              <a:rPr sz="1800" spc="-75" dirty="0">
                <a:latin typeface="Georgia"/>
                <a:cs typeface="Georgia"/>
              </a:rPr>
              <a:t>f</a:t>
            </a:r>
            <a:r>
              <a:rPr sz="1800" spc="-35" dirty="0">
                <a:latin typeface="Georgia"/>
                <a:cs typeface="Georgia"/>
              </a:rPr>
              <a:t>aul</a:t>
            </a:r>
            <a:r>
              <a:rPr sz="1800" spc="-25" dirty="0">
                <a:latin typeface="Georgia"/>
                <a:cs typeface="Georgia"/>
              </a:rPr>
              <a:t>t</a:t>
            </a:r>
            <a:r>
              <a:rPr sz="1800" dirty="0">
                <a:latin typeface="Georgia"/>
                <a:cs typeface="Georgia"/>
              </a:rPr>
              <a:t>	</a:t>
            </a:r>
            <a:r>
              <a:rPr sz="1800" spc="-75" dirty="0">
                <a:latin typeface="Georgia"/>
                <a:cs typeface="Georgia"/>
              </a:rPr>
              <a:t>f</a:t>
            </a:r>
            <a:r>
              <a:rPr sz="1800" spc="-5" dirty="0">
                <a:latin typeface="Georgia"/>
                <a:cs typeface="Georgia"/>
              </a:rPr>
              <a:t>or</a:t>
            </a:r>
            <a:r>
              <a:rPr sz="1800" dirty="0">
                <a:latin typeface="Georgia"/>
                <a:cs typeface="Georgia"/>
              </a:rPr>
              <a:t>	</a:t>
            </a:r>
            <a:r>
              <a:rPr sz="1800" spc="5" dirty="0">
                <a:latin typeface="Georgia"/>
                <a:cs typeface="Georgia"/>
              </a:rPr>
              <a:t>e</a:t>
            </a:r>
            <a:r>
              <a:rPr sz="1800" spc="10" dirty="0">
                <a:latin typeface="Georgia"/>
                <a:cs typeface="Georgia"/>
              </a:rPr>
              <a:t>r</a:t>
            </a:r>
            <a:r>
              <a:rPr sz="1800" spc="-20" dirty="0">
                <a:latin typeface="Georgia"/>
                <a:cs typeface="Georgia"/>
              </a:rPr>
              <a:t>r</a:t>
            </a:r>
            <a:r>
              <a:rPr sz="1800" spc="-5" dirty="0">
                <a:latin typeface="Georgia"/>
                <a:cs typeface="Georgia"/>
              </a:rPr>
              <a:t>ors</a:t>
            </a:r>
            <a:r>
              <a:rPr sz="1800" dirty="0">
                <a:latin typeface="Georgia"/>
                <a:cs typeface="Georgia"/>
              </a:rPr>
              <a:t>	</a:t>
            </a:r>
            <a:r>
              <a:rPr sz="1800" spc="-20" dirty="0">
                <a:latin typeface="Georgia"/>
                <a:cs typeface="Georgia"/>
              </a:rPr>
              <a:t>is</a:t>
            </a:r>
            <a:r>
              <a:rPr sz="1800" dirty="0">
                <a:latin typeface="Georgia"/>
                <a:cs typeface="Georgia"/>
              </a:rPr>
              <a:t>	</a:t>
            </a:r>
            <a:r>
              <a:rPr sz="1800" spc="35" dirty="0">
                <a:latin typeface="Georgia"/>
                <a:cs typeface="Georgia"/>
              </a:rPr>
              <a:t>'</a:t>
            </a:r>
            <a:r>
              <a:rPr sz="1800" spc="-10" dirty="0">
                <a:latin typeface="Georgia"/>
                <a:cs typeface="Georgia"/>
              </a:rPr>
              <a:t>s</a:t>
            </a:r>
            <a:r>
              <a:rPr sz="1800" spc="-5" dirty="0">
                <a:latin typeface="Georgia"/>
                <a:cs typeface="Georgia"/>
              </a:rPr>
              <a:t>trict</a:t>
            </a:r>
            <a:r>
              <a:rPr sz="1800" dirty="0">
                <a:latin typeface="Georgia"/>
                <a:cs typeface="Georgia"/>
              </a:rPr>
              <a:t>'</a:t>
            </a:r>
            <a:r>
              <a:rPr sz="1800" spc="-120" dirty="0">
                <a:latin typeface="Georgia"/>
                <a:cs typeface="Georgia"/>
              </a:rPr>
              <a:t>,</a:t>
            </a:r>
            <a:r>
              <a:rPr sz="1800" dirty="0">
                <a:latin typeface="Georgia"/>
                <a:cs typeface="Georgia"/>
              </a:rPr>
              <a:t>	</a:t>
            </a:r>
            <a:r>
              <a:rPr sz="1800" spc="-50" dirty="0">
                <a:latin typeface="Georgia"/>
                <a:cs typeface="Georgia"/>
              </a:rPr>
              <a:t>mean</a:t>
            </a:r>
            <a:r>
              <a:rPr sz="1800" spc="-35" dirty="0">
                <a:latin typeface="Georgia"/>
                <a:cs typeface="Georgia"/>
              </a:rPr>
              <a:t>i</a:t>
            </a:r>
            <a:r>
              <a:rPr sz="1800" spc="-55" dirty="0">
                <a:latin typeface="Georgia"/>
                <a:cs typeface="Georgia"/>
              </a:rPr>
              <a:t>n</a:t>
            </a:r>
            <a:r>
              <a:rPr sz="1800" spc="-40" dirty="0">
                <a:latin typeface="Georgia"/>
                <a:cs typeface="Georgia"/>
              </a:rPr>
              <a:t>g</a:t>
            </a:r>
            <a:r>
              <a:rPr sz="1800" dirty="0">
                <a:latin typeface="Georgia"/>
                <a:cs typeface="Georgia"/>
              </a:rPr>
              <a:t>	</a:t>
            </a:r>
            <a:r>
              <a:rPr sz="1800" spc="-30" dirty="0">
                <a:latin typeface="Georgia"/>
                <a:cs typeface="Georgia"/>
              </a:rPr>
              <a:t>t</a:t>
            </a:r>
            <a:r>
              <a:rPr sz="1800" spc="-45" dirty="0">
                <a:latin typeface="Georgia"/>
                <a:cs typeface="Georgia"/>
              </a:rPr>
              <a:t>h</a:t>
            </a:r>
            <a:r>
              <a:rPr sz="1800" spc="-30" dirty="0">
                <a:latin typeface="Georgia"/>
                <a:cs typeface="Georgia"/>
              </a:rPr>
              <a:t>a</a:t>
            </a:r>
            <a:r>
              <a:rPr sz="1800" spc="-20" dirty="0">
                <a:latin typeface="Georgia"/>
                <a:cs typeface="Georgia"/>
              </a:rPr>
              <a:t>t</a:t>
            </a:r>
            <a:r>
              <a:rPr sz="1800" dirty="0">
                <a:latin typeface="Georgia"/>
                <a:cs typeface="Georgia"/>
              </a:rPr>
              <a:t>	</a:t>
            </a:r>
            <a:r>
              <a:rPr sz="1800" spc="-30" dirty="0">
                <a:latin typeface="Georgia"/>
                <a:cs typeface="Georgia"/>
              </a:rPr>
              <a:t>en</a:t>
            </a:r>
            <a:r>
              <a:rPr sz="1800" spc="-40" dirty="0">
                <a:latin typeface="Georgia"/>
                <a:cs typeface="Georgia"/>
              </a:rPr>
              <a:t>c</a:t>
            </a:r>
            <a:r>
              <a:rPr sz="1800" spc="-35" dirty="0">
                <a:latin typeface="Georgia"/>
                <a:cs typeface="Georgia"/>
              </a:rPr>
              <a:t>od</a:t>
            </a:r>
            <a:r>
              <a:rPr sz="1800" spc="-30" dirty="0">
                <a:latin typeface="Georgia"/>
                <a:cs typeface="Georgia"/>
              </a:rPr>
              <a:t>i</a:t>
            </a:r>
            <a:r>
              <a:rPr sz="1800" spc="-70" dirty="0">
                <a:latin typeface="Georgia"/>
                <a:cs typeface="Georgia"/>
              </a:rPr>
              <a:t>n</a:t>
            </a:r>
            <a:r>
              <a:rPr sz="1800" spc="-30" dirty="0">
                <a:latin typeface="Georgia"/>
                <a:cs typeface="Georgia"/>
              </a:rPr>
              <a:t>g</a:t>
            </a:r>
            <a:r>
              <a:rPr sz="1800" dirty="0">
                <a:latin typeface="Georgia"/>
                <a:cs typeface="Georgia"/>
              </a:rPr>
              <a:t>	</a:t>
            </a:r>
            <a:r>
              <a:rPr sz="1800" spc="5" dirty="0">
                <a:latin typeface="Georgia"/>
                <a:cs typeface="Georgia"/>
              </a:rPr>
              <a:t>er</a:t>
            </a:r>
            <a:r>
              <a:rPr sz="1800" spc="-25" dirty="0">
                <a:latin typeface="Georgia"/>
                <a:cs typeface="Georgia"/>
              </a:rPr>
              <a:t>r</a:t>
            </a:r>
            <a:r>
              <a:rPr sz="1800" spc="-5" dirty="0">
                <a:latin typeface="Georgia"/>
                <a:cs typeface="Georgia"/>
              </a:rPr>
              <a:t>ors</a:t>
            </a:r>
            <a:r>
              <a:rPr sz="1800" dirty="0">
                <a:latin typeface="Georgia"/>
                <a:cs typeface="Georgia"/>
              </a:rPr>
              <a:t>	</a:t>
            </a:r>
            <a:r>
              <a:rPr sz="1800" spc="-35" dirty="0">
                <a:latin typeface="Georgia"/>
                <a:cs typeface="Georgia"/>
              </a:rPr>
              <a:t>r</a:t>
            </a:r>
            <a:r>
              <a:rPr sz="1800" spc="-20" dirty="0">
                <a:latin typeface="Georgia"/>
                <a:cs typeface="Georgia"/>
              </a:rPr>
              <a:t>ais</a:t>
            </a:r>
            <a:r>
              <a:rPr sz="1800" spc="-15" dirty="0">
                <a:latin typeface="Georgia"/>
                <a:cs typeface="Georgia"/>
              </a:rPr>
              <a:t>e</a:t>
            </a:r>
            <a:r>
              <a:rPr sz="1800" dirty="0">
                <a:latin typeface="Georgia"/>
                <a:cs typeface="Georgia"/>
              </a:rPr>
              <a:t>	</a:t>
            </a:r>
            <a:r>
              <a:rPr sz="1800" spc="-20" dirty="0">
                <a:latin typeface="Georgia"/>
                <a:cs typeface="Georgia"/>
              </a:rPr>
              <a:t>a  </a:t>
            </a:r>
            <a:r>
              <a:rPr sz="1800" spc="-65" dirty="0">
                <a:latin typeface="Georgia"/>
                <a:cs typeface="Georgia"/>
              </a:rPr>
              <a:t>UnicodeError.</a:t>
            </a:r>
            <a:endParaRPr sz="1800">
              <a:latin typeface="Georgia"/>
              <a:cs typeface="Georgia"/>
            </a:endParaRPr>
          </a:p>
          <a:p>
            <a:pPr marL="355600" indent="-342900">
              <a:lnSpc>
                <a:spcPct val="100000"/>
              </a:lnSpc>
              <a:spcBef>
                <a:spcPts val="434"/>
              </a:spcBef>
              <a:buFont typeface="Arial"/>
              <a:buChar char="•"/>
              <a:tabLst>
                <a:tab pos="354965" algn="l"/>
                <a:tab pos="355600" algn="l"/>
              </a:tabLst>
            </a:pPr>
            <a:r>
              <a:rPr sz="1800" spc="-50" dirty="0">
                <a:latin typeface="Georgia"/>
                <a:cs typeface="Georgia"/>
              </a:rPr>
              <a:t>Other </a:t>
            </a:r>
            <a:r>
              <a:rPr sz="1800" spc="-20" dirty="0">
                <a:latin typeface="Georgia"/>
                <a:cs typeface="Georgia"/>
              </a:rPr>
              <a:t>possible </a:t>
            </a:r>
            <a:r>
              <a:rPr sz="1800" spc="-25" dirty="0">
                <a:latin typeface="Georgia"/>
                <a:cs typeface="Georgia"/>
              </a:rPr>
              <a:t>values </a:t>
            </a:r>
            <a:r>
              <a:rPr sz="1800" spc="-20" dirty="0">
                <a:latin typeface="Georgia"/>
                <a:cs typeface="Georgia"/>
              </a:rPr>
              <a:t>are </a:t>
            </a:r>
            <a:r>
              <a:rPr sz="1800" spc="-30" dirty="0">
                <a:latin typeface="Georgia"/>
                <a:cs typeface="Georgia"/>
              </a:rPr>
              <a:t>'ignore', </a:t>
            </a:r>
            <a:r>
              <a:rPr sz="1800" spc="-25" dirty="0">
                <a:latin typeface="Georgia"/>
                <a:cs typeface="Georgia"/>
              </a:rPr>
              <a:t>'replace',</a:t>
            </a:r>
            <a:r>
              <a:rPr sz="1800" spc="-85" dirty="0">
                <a:latin typeface="Georgia"/>
                <a:cs typeface="Georgia"/>
              </a:rPr>
              <a:t> </a:t>
            </a:r>
            <a:r>
              <a:rPr sz="1800" spc="-30" dirty="0">
                <a:latin typeface="Georgia"/>
                <a:cs typeface="Georgia"/>
              </a:rPr>
              <a:t>'xmlcharrefreplace',</a:t>
            </a:r>
            <a:endParaRPr sz="1800">
              <a:latin typeface="Georgia"/>
              <a:cs typeface="Georgia"/>
            </a:endParaRPr>
          </a:p>
        </p:txBody>
      </p:sp>
      <p:sp>
        <p:nvSpPr>
          <p:cNvPr id="5" name="object 5"/>
          <p:cNvSpPr txBox="1"/>
          <p:nvPr/>
        </p:nvSpPr>
        <p:spPr>
          <a:xfrm>
            <a:off x="231140" y="1093978"/>
            <a:ext cx="7536180" cy="1437640"/>
          </a:xfrm>
          <a:prstGeom prst="rect">
            <a:avLst/>
          </a:prstGeom>
        </p:spPr>
        <p:txBody>
          <a:bodyPr vert="horz" wrap="square" lIns="0" tIns="12700" rIns="0" bIns="0" rtlCol="0">
            <a:spAutoFit/>
          </a:bodyPr>
          <a:lstStyle/>
          <a:p>
            <a:pPr marL="12700">
              <a:lnSpc>
                <a:spcPct val="100000"/>
              </a:lnSpc>
              <a:spcBef>
                <a:spcPts val="100"/>
              </a:spcBef>
            </a:pPr>
            <a:r>
              <a:rPr sz="1800" b="1" spc="-100" dirty="0">
                <a:latin typeface="Georgia"/>
                <a:cs typeface="Georgia"/>
              </a:rPr>
              <a:t>decode()</a:t>
            </a:r>
            <a:r>
              <a:rPr sz="1800" b="1" spc="-70"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25"/>
              </a:spcBef>
            </a:pPr>
            <a:endParaRPr sz="1750">
              <a:latin typeface="Times New Roman"/>
              <a:cs typeface="Times New Roman"/>
            </a:endParaRPr>
          </a:p>
          <a:p>
            <a:pPr marL="660400" marR="5080" indent="-342900">
              <a:lnSpc>
                <a:spcPct val="100000"/>
              </a:lnSpc>
              <a:buFont typeface="Arial"/>
              <a:buChar char="•"/>
              <a:tabLst>
                <a:tab pos="659765" algn="l"/>
                <a:tab pos="660400" algn="l"/>
              </a:tabLst>
            </a:pPr>
            <a:r>
              <a:rPr sz="1800" spc="-35" dirty="0">
                <a:latin typeface="Georgia"/>
                <a:cs typeface="Georgia"/>
              </a:rPr>
              <a:t>The </a:t>
            </a:r>
            <a:r>
              <a:rPr sz="1800" spc="-40" dirty="0">
                <a:latin typeface="Georgia"/>
                <a:cs typeface="Georgia"/>
              </a:rPr>
              <a:t>method </a:t>
            </a:r>
            <a:r>
              <a:rPr sz="1800" spc="-15" dirty="0">
                <a:latin typeface="Georgia"/>
                <a:cs typeface="Georgia"/>
              </a:rPr>
              <a:t>decode() </a:t>
            </a:r>
            <a:r>
              <a:rPr sz="1800" spc="-20" dirty="0">
                <a:latin typeface="Georgia"/>
                <a:cs typeface="Georgia"/>
              </a:rPr>
              <a:t>decodes </a:t>
            </a:r>
            <a:r>
              <a:rPr sz="1800" spc="-25" dirty="0">
                <a:latin typeface="Georgia"/>
                <a:cs typeface="Georgia"/>
              </a:rPr>
              <a:t>the string </a:t>
            </a:r>
            <a:r>
              <a:rPr sz="1800" spc="-40" dirty="0">
                <a:latin typeface="Georgia"/>
                <a:cs typeface="Georgia"/>
              </a:rPr>
              <a:t>using </a:t>
            </a:r>
            <a:r>
              <a:rPr sz="1800" spc="-20" dirty="0">
                <a:latin typeface="Georgia"/>
                <a:cs typeface="Georgia"/>
              </a:rPr>
              <a:t>the codec </a:t>
            </a:r>
            <a:r>
              <a:rPr sz="1800" spc="-15" dirty="0">
                <a:latin typeface="Georgia"/>
                <a:cs typeface="Georgia"/>
              </a:rPr>
              <a:t>registered</a:t>
            </a:r>
            <a:r>
              <a:rPr sz="1800" spc="-125" dirty="0">
                <a:latin typeface="Georgia"/>
                <a:cs typeface="Georgia"/>
              </a:rPr>
              <a:t> </a:t>
            </a:r>
            <a:r>
              <a:rPr sz="1800" spc="-30" dirty="0">
                <a:latin typeface="Georgia"/>
                <a:cs typeface="Georgia"/>
              </a:rPr>
              <a:t>for  </a:t>
            </a:r>
            <a:r>
              <a:rPr sz="1800" spc="-40" dirty="0">
                <a:latin typeface="Georgia"/>
                <a:cs typeface="Georgia"/>
              </a:rPr>
              <a:t>encoding. </a:t>
            </a:r>
            <a:r>
              <a:rPr sz="1800" spc="-70" dirty="0">
                <a:latin typeface="Georgia"/>
                <a:cs typeface="Georgia"/>
              </a:rPr>
              <a:t>It </a:t>
            </a:r>
            <a:r>
              <a:rPr sz="1800" spc="-30" dirty="0">
                <a:latin typeface="Georgia"/>
                <a:cs typeface="Georgia"/>
              </a:rPr>
              <a:t>defaults </a:t>
            </a:r>
            <a:r>
              <a:rPr sz="1800" spc="-20" dirty="0">
                <a:latin typeface="Georgia"/>
                <a:cs typeface="Georgia"/>
              </a:rPr>
              <a:t>to the </a:t>
            </a:r>
            <a:r>
              <a:rPr sz="1800" spc="-35" dirty="0">
                <a:latin typeface="Georgia"/>
                <a:cs typeface="Georgia"/>
              </a:rPr>
              <a:t>default </a:t>
            </a:r>
            <a:r>
              <a:rPr sz="1800" spc="-25" dirty="0">
                <a:latin typeface="Georgia"/>
                <a:cs typeface="Georgia"/>
              </a:rPr>
              <a:t>string</a:t>
            </a:r>
            <a:r>
              <a:rPr sz="1800" spc="-60" dirty="0">
                <a:latin typeface="Georgia"/>
                <a:cs typeface="Georgia"/>
              </a:rPr>
              <a:t> </a:t>
            </a:r>
            <a:r>
              <a:rPr sz="1800" spc="-40" dirty="0">
                <a:latin typeface="Georgia"/>
                <a:cs typeface="Georgia"/>
              </a:rPr>
              <a:t>encoding.</a:t>
            </a:r>
            <a:endParaRPr sz="1800">
              <a:latin typeface="Georgia"/>
              <a:cs typeface="Georgia"/>
            </a:endParaRPr>
          </a:p>
          <a:p>
            <a:pPr marL="660400" indent="-342900">
              <a:lnSpc>
                <a:spcPct val="100000"/>
              </a:lnSpc>
              <a:spcBef>
                <a:spcPts val="434"/>
              </a:spcBef>
              <a:buFont typeface="Arial"/>
              <a:buChar char="•"/>
              <a:tabLst>
                <a:tab pos="659765" algn="l"/>
                <a:tab pos="660400" algn="l"/>
              </a:tabLst>
            </a:pPr>
            <a:r>
              <a:rPr sz="1800" spc="-40" dirty="0">
                <a:latin typeface="Georgia"/>
                <a:cs typeface="Georgia"/>
              </a:rPr>
              <a:t>Str.decode(encoding='UTF-8',errors='strict')</a:t>
            </a:r>
            <a:endParaRPr sz="1800">
              <a:latin typeface="Georgia"/>
              <a:cs typeface="Georgi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C24574A7-236F-4581-B782-96902591DCC6}"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4" name="object 4"/>
          <p:cNvSpPr txBox="1"/>
          <p:nvPr/>
        </p:nvSpPr>
        <p:spPr>
          <a:xfrm>
            <a:off x="231140" y="1093978"/>
            <a:ext cx="5523230" cy="2150745"/>
          </a:xfrm>
          <a:prstGeom prst="rect">
            <a:avLst/>
          </a:prstGeom>
        </p:spPr>
        <p:txBody>
          <a:bodyPr vert="horz" wrap="square" lIns="0" tIns="12700" rIns="0" bIns="0" rtlCol="0">
            <a:spAutoFit/>
          </a:bodyPr>
          <a:lstStyle/>
          <a:p>
            <a:pPr marL="12700">
              <a:lnSpc>
                <a:spcPct val="100000"/>
              </a:lnSpc>
              <a:spcBef>
                <a:spcPts val="100"/>
              </a:spcBef>
            </a:pPr>
            <a:r>
              <a:rPr sz="1800" b="1" spc="-100" dirty="0">
                <a:latin typeface="Georgia"/>
                <a:cs typeface="Georgia"/>
              </a:rPr>
              <a:t>decode()</a:t>
            </a:r>
            <a:r>
              <a:rPr sz="1800" b="1" spc="-70" dirty="0">
                <a:latin typeface="Georgia"/>
                <a:cs typeface="Georgia"/>
              </a:rPr>
              <a:t> </a:t>
            </a:r>
            <a:r>
              <a:rPr sz="1800" b="1" spc="-145" dirty="0">
                <a:latin typeface="Georgia"/>
                <a:cs typeface="Georgia"/>
              </a:rPr>
              <a:t>Method</a:t>
            </a:r>
            <a:endParaRPr sz="1800">
              <a:latin typeface="Georgia"/>
              <a:cs typeface="Georgia"/>
            </a:endParaRPr>
          </a:p>
          <a:p>
            <a:pPr marL="317500" marR="1515745">
              <a:lnSpc>
                <a:spcPct val="120000"/>
              </a:lnSpc>
              <a:spcBef>
                <a:spcPts val="1605"/>
              </a:spcBef>
            </a:pPr>
            <a:r>
              <a:rPr sz="1800" spc="-45"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25" dirty="0">
                <a:latin typeface="Georgia"/>
                <a:cs typeface="Georgia"/>
              </a:rPr>
              <a:t>string </a:t>
            </a:r>
            <a:r>
              <a:rPr sz="1800" spc="-60" dirty="0">
                <a:latin typeface="Georgia"/>
                <a:cs typeface="Georgia"/>
              </a:rPr>
              <a:t>example....wow!!!";  </a:t>
            </a:r>
            <a:r>
              <a:rPr sz="1800" spc="-45" dirty="0">
                <a:latin typeface="Georgia"/>
                <a:cs typeface="Georgia"/>
              </a:rPr>
              <a:t>Str </a:t>
            </a:r>
            <a:r>
              <a:rPr sz="1800" spc="-165" dirty="0">
                <a:latin typeface="Georgia"/>
                <a:cs typeface="Georgia"/>
              </a:rPr>
              <a:t>=</a:t>
            </a:r>
            <a:r>
              <a:rPr sz="1800" spc="-45" dirty="0">
                <a:latin typeface="Georgia"/>
                <a:cs typeface="Georgia"/>
              </a:rPr>
              <a:t> </a:t>
            </a:r>
            <a:r>
              <a:rPr sz="1800" spc="-30" dirty="0">
                <a:latin typeface="Georgia"/>
                <a:cs typeface="Georgia"/>
              </a:rPr>
              <a:t>Str.encode('base64','strict');</a:t>
            </a:r>
            <a:endParaRPr sz="1800">
              <a:latin typeface="Georgia"/>
              <a:cs typeface="Georgia"/>
            </a:endParaRPr>
          </a:p>
          <a:p>
            <a:pPr>
              <a:lnSpc>
                <a:spcPct val="100000"/>
              </a:lnSpc>
              <a:spcBef>
                <a:spcPts val="40"/>
              </a:spcBef>
            </a:pPr>
            <a:endParaRPr sz="2600">
              <a:latin typeface="Times New Roman"/>
              <a:cs typeface="Times New Roman"/>
            </a:endParaRPr>
          </a:p>
          <a:p>
            <a:pPr marL="317500">
              <a:lnSpc>
                <a:spcPct val="100000"/>
              </a:lnSpc>
            </a:pPr>
            <a:r>
              <a:rPr sz="1800" spc="-30" dirty="0">
                <a:latin typeface="Georgia"/>
                <a:cs typeface="Georgia"/>
              </a:rPr>
              <a:t>print </a:t>
            </a:r>
            <a:r>
              <a:rPr sz="1800" spc="-45" dirty="0">
                <a:latin typeface="Georgia"/>
                <a:cs typeface="Georgia"/>
              </a:rPr>
              <a:t>"Encoded </a:t>
            </a:r>
            <a:r>
              <a:rPr sz="1800" spc="-55" dirty="0">
                <a:latin typeface="Georgia"/>
                <a:cs typeface="Georgia"/>
              </a:rPr>
              <a:t>String: </a:t>
            </a:r>
            <a:r>
              <a:rPr sz="1800" spc="-35" dirty="0">
                <a:latin typeface="Georgia"/>
                <a:cs typeface="Georgia"/>
              </a:rPr>
              <a:t>" </a:t>
            </a:r>
            <a:r>
              <a:rPr sz="1800" spc="-165" dirty="0">
                <a:latin typeface="Georgia"/>
                <a:cs typeface="Georgia"/>
              </a:rPr>
              <a:t>+</a:t>
            </a:r>
            <a:r>
              <a:rPr sz="1800" spc="-10" dirty="0">
                <a:latin typeface="Georgia"/>
                <a:cs typeface="Georgia"/>
              </a:rPr>
              <a:t> </a:t>
            </a:r>
            <a:r>
              <a:rPr sz="1800" spc="-50" dirty="0">
                <a:latin typeface="Georgia"/>
                <a:cs typeface="Georgia"/>
              </a:rPr>
              <a:t>Str</a:t>
            </a:r>
            <a:endParaRPr sz="1800">
              <a:latin typeface="Georgia"/>
              <a:cs typeface="Georgia"/>
            </a:endParaRPr>
          </a:p>
          <a:p>
            <a:pPr marL="317500">
              <a:lnSpc>
                <a:spcPct val="100000"/>
              </a:lnSpc>
              <a:spcBef>
                <a:spcPts val="430"/>
              </a:spcBef>
            </a:pPr>
            <a:r>
              <a:rPr sz="1800" spc="-30" dirty="0">
                <a:latin typeface="Georgia"/>
                <a:cs typeface="Georgia"/>
              </a:rPr>
              <a:t>print </a:t>
            </a:r>
            <a:r>
              <a:rPr sz="1800" spc="-40" dirty="0">
                <a:latin typeface="Georgia"/>
                <a:cs typeface="Georgia"/>
              </a:rPr>
              <a:t>"Decoded </a:t>
            </a:r>
            <a:r>
              <a:rPr sz="1800" spc="-55" dirty="0">
                <a:latin typeface="Georgia"/>
                <a:cs typeface="Georgia"/>
              </a:rPr>
              <a:t>String: </a:t>
            </a:r>
            <a:r>
              <a:rPr sz="1800" spc="-35" dirty="0">
                <a:latin typeface="Georgia"/>
                <a:cs typeface="Georgia"/>
              </a:rPr>
              <a:t>" </a:t>
            </a:r>
            <a:r>
              <a:rPr sz="1800" spc="-165" dirty="0">
                <a:latin typeface="Georgia"/>
                <a:cs typeface="Georgia"/>
              </a:rPr>
              <a:t>+</a:t>
            </a:r>
            <a:r>
              <a:rPr sz="1800" spc="5" dirty="0">
                <a:latin typeface="Georgia"/>
                <a:cs typeface="Georgia"/>
              </a:rPr>
              <a:t> </a:t>
            </a:r>
            <a:r>
              <a:rPr sz="1800" spc="-30" dirty="0">
                <a:latin typeface="Georgia"/>
                <a:cs typeface="Georgia"/>
              </a:rPr>
              <a:t>Str.decode('base64','strict')</a:t>
            </a:r>
            <a:endParaRPr sz="1800">
              <a:latin typeface="Georgia"/>
              <a:cs typeface="Georgi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1278BD88-266C-4CF7-A4DA-156598A09741}"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4" name="object 4"/>
          <p:cNvSpPr txBox="1"/>
          <p:nvPr/>
        </p:nvSpPr>
        <p:spPr>
          <a:xfrm>
            <a:off x="151587" y="1170178"/>
            <a:ext cx="8334375" cy="386778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05" dirty="0">
                <a:latin typeface="Georgia"/>
                <a:cs typeface="Georgia"/>
              </a:rPr>
              <a:t>find()</a:t>
            </a:r>
            <a:r>
              <a:rPr sz="1800" b="1" spc="40" dirty="0">
                <a:latin typeface="Georgia"/>
                <a:cs typeface="Georgia"/>
              </a:rPr>
              <a:t> </a:t>
            </a:r>
            <a:r>
              <a:rPr sz="1800" b="1" spc="-145" dirty="0">
                <a:latin typeface="Georgia"/>
                <a:cs typeface="Georgia"/>
              </a:rPr>
              <a:t>Method</a:t>
            </a:r>
            <a:endParaRPr sz="1800">
              <a:latin typeface="Georgia"/>
              <a:cs typeface="Georgia"/>
            </a:endParaRPr>
          </a:p>
          <a:p>
            <a:pPr>
              <a:lnSpc>
                <a:spcPct val="100000"/>
              </a:lnSpc>
            </a:pPr>
            <a:endParaRPr sz="3050">
              <a:latin typeface="Times New Roman"/>
              <a:cs typeface="Times New Roman"/>
            </a:endParaRPr>
          </a:p>
          <a:p>
            <a:pPr marL="396875">
              <a:lnSpc>
                <a:spcPct val="100000"/>
              </a:lnSpc>
              <a:spcBef>
                <a:spcPts val="5"/>
              </a:spcBef>
              <a:buFont typeface="Arial"/>
              <a:buChar char="•"/>
              <a:tabLst>
                <a:tab pos="739775" algn="l"/>
                <a:tab pos="740410" algn="l"/>
              </a:tabLst>
            </a:pPr>
            <a:r>
              <a:rPr sz="1600" spc="-65" dirty="0">
                <a:latin typeface="Georgia"/>
                <a:cs typeface="Georgia"/>
              </a:rPr>
              <a:t>It </a:t>
            </a:r>
            <a:r>
              <a:rPr sz="1600" spc="-25" dirty="0">
                <a:latin typeface="Georgia"/>
                <a:cs typeface="Georgia"/>
              </a:rPr>
              <a:t>determines </a:t>
            </a:r>
            <a:r>
              <a:rPr sz="1600" spc="-35" dirty="0">
                <a:latin typeface="Georgia"/>
                <a:cs typeface="Georgia"/>
              </a:rPr>
              <a:t>if </a:t>
            </a:r>
            <a:r>
              <a:rPr sz="1600" spc="-20" dirty="0">
                <a:latin typeface="Georgia"/>
                <a:cs typeface="Georgia"/>
              </a:rPr>
              <a:t>string </a:t>
            </a:r>
            <a:r>
              <a:rPr sz="1600" spc="-5" dirty="0">
                <a:latin typeface="Georgia"/>
                <a:cs typeface="Georgia"/>
              </a:rPr>
              <a:t>str </a:t>
            </a:r>
            <a:r>
              <a:rPr sz="1600" spc="-20" dirty="0">
                <a:latin typeface="Georgia"/>
                <a:cs typeface="Georgia"/>
              </a:rPr>
              <a:t>occurs </a:t>
            </a:r>
            <a:r>
              <a:rPr sz="1600" spc="-40" dirty="0">
                <a:latin typeface="Georgia"/>
                <a:cs typeface="Georgia"/>
              </a:rPr>
              <a:t>in </a:t>
            </a:r>
            <a:r>
              <a:rPr sz="1600" spc="-35" dirty="0">
                <a:latin typeface="Georgia"/>
                <a:cs typeface="Georgia"/>
              </a:rPr>
              <a:t>string, </a:t>
            </a:r>
            <a:r>
              <a:rPr sz="1600" spc="-10" dirty="0">
                <a:latin typeface="Georgia"/>
                <a:cs typeface="Georgia"/>
              </a:rPr>
              <a:t>or </a:t>
            </a:r>
            <a:r>
              <a:rPr sz="1600" spc="-40" dirty="0">
                <a:latin typeface="Georgia"/>
                <a:cs typeface="Georgia"/>
              </a:rPr>
              <a:t>in </a:t>
            </a:r>
            <a:r>
              <a:rPr sz="1600" spc="-30" dirty="0">
                <a:latin typeface="Georgia"/>
                <a:cs typeface="Georgia"/>
              </a:rPr>
              <a:t>a substring of </a:t>
            </a:r>
            <a:r>
              <a:rPr sz="1600" spc="-25" dirty="0">
                <a:latin typeface="Georgia"/>
                <a:cs typeface="Georgia"/>
              </a:rPr>
              <a:t>string </a:t>
            </a:r>
            <a:r>
              <a:rPr sz="1600" spc="-35" dirty="0">
                <a:latin typeface="Georgia"/>
                <a:cs typeface="Georgia"/>
              </a:rPr>
              <a:t>if </a:t>
            </a:r>
            <a:r>
              <a:rPr sz="1600" spc="-20" dirty="0">
                <a:latin typeface="Georgia"/>
                <a:cs typeface="Georgia"/>
              </a:rPr>
              <a:t>starting </a:t>
            </a:r>
            <a:r>
              <a:rPr sz="1600" spc="-35" dirty="0">
                <a:latin typeface="Georgia"/>
                <a:cs typeface="Georgia"/>
              </a:rPr>
              <a:t>index</a:t>
            </a:r>
            <a:r>
              <a:rPr sz="1600" dirty="0">
                <a:latin typeface="Georgia"/>
                <a:cs typeface="Georgia"/>
              </a:rPr>
              <a:t> </a:t>
            </a:r>
            <a:r>
              <a:rPr sz="1600" spc="-20" dirty="0">
                <a:latin typeface="Georgia"/>
                <a:cs typeface="Georgia"/>
              </a:rPr>
              <a:t>beg</a:t>
            </a:r>
            <a:endParaRPr sz="1600">
              <a:latin typeface="Georgia"/>
              <a:cs typeface="Georgia"/>
            </a:endParaRPr>
          </a:p>
          <a:p>
            <a:pPr marL="739775">
              <a:lnSpc>
                <a:spcPct val="100000"/>
              </a:lnSpc>
            </a:pPr>
            <a:r>
              <a:rPr sz="1600" spc="-45" dirty="0">
                <a:latin typeface="Georgia"/>
                <a:cs typeface="Georgia"/>
              </a:rPr>
              <a:t>and </a:t>
            </a:r>
            <a:r>
              <a:rPr sz="1600" spc="-35" dirty="0">
                <a:latin typeface="Georgia"/>
                <a:cs typeface="Georgia"/>
              </a:rPr>
              <a:t>ending index </a:t>
            </a:r>
            <a:r>
              <a:rPr sz="1600" spc="-30" dirty="0">
                <a:latin typeface="Georgia"/>
                <a:cs typeface="Georgia"/>
              </a:rPr>
              <a:t>end </a:t>
            </a:r>
            <a:r>
              <a:rPr sz="1600" spc="-20" dirty="0">
                <a:latin typeface="Georgia"/>
                <a:cs typeface="Georgia"/>
              </a:rPr>
              <a:t>are</a:t>
            </a:r>
            <a:r>
              <a:rPr sz="1600" spc="-55" dirty="0">
                <a:latin typeface="Georgia"/>
                <a:cs typeface="Georgia"/>
              </a:rPr>
              <a:t> </a:t>
            </a:r>
            <a:r>
              <a:rPr sz="1600" spc="-45" dirty="0">
                <a:latin typeface="Georgia"/>
                <a:cs typeface="Georgia"/>
              </a:rPr>
              <a:t>given.</a:t>
            </a:r>
            <a:endParaRPr sz="1600">
              <a:latin typeface="Georgia"/>
              <a:cs typeface="Georgia"/>
            </a:endParaRPr>
          </a:p>
          <a:p>
            <a:pPr marL="396875" marR="4531360">
              <a:lnSpc>
                <a:spcPct val="240000"/>
              </a:lnSpc>
              <a:buFont typeface="Arial"/>
              <a:buChar char="•"/>
              <a:tabLst>
                <a:tab pos="739775" algn="l"/>
                <a:tab pos="740410" algn="l"/>
              </a:tabLst>
            </a:pPr>
            <a:r>
              <a:rPr sz="1600" spc="-55" dirty="0">
                <a:latin typeface="Georgia"/>
                <a:cs typeface="Georgia"/>
              </a:rPr>
              <a:t>str.find(str, </a:t>
            </a:r>
            <a:r>
              <a:rPr sz="1600" spc="-70" dirty="0">
                <a:latin typeface="Georgia"/>
                <a:cs typeface="Georgia"/>
              </a:rPr>
              <a:t>beg=0, </a:t>
            </a:r>
            <a:r>
              <a:rPr sz="1600" spc="-25" dirty="0">
                <a:latin typeface="Georgia"/>
                <a:cs typeface="Georgia"/>
              </a:rPr>
              <a:t>end=len(string))  </a:t>
            </a:r>
            <a:r>
              <a:rPr sz="1600" spc="45" dirty="0">
                <a:latin typeface="Georgia"/>
                <a:cs typeface="Georgia"/>
              </a:rPr>
              <a:t>str1 </a:t>
            </a:r>
            <a:r>
              <a:rPr sz="1600" spc="-150" dirty="0">
                <a:latin typeface="Georgia"/>
                <a:cs typeface="Georgia"/>
              </a:rPr>
              <a:t>= </a:t>
            </a:r>
            <a:r>
              <a:rPr sz="1600" spc="-30" dirty="0">
                <a:latin typeface="Georgia"/>
                <a:cs typeface="Georgia"/>
              </a:rPr>
              <a:t>"this </a:t>
            </a:r>
            <a:r>
              <a:rPr sz="1600" spc="-20" dirty="0">
                <a:latin typeface="Georgia"/>
                <a:cs typeface="Georgia"/>
              </a:rPr>
              <a:t>is string</a:t>
            </a:r>
            <a:r>
              <a:rPr sz="1600" spc="-265" dirty="0">
                <a:latin typeface="Georgia"/>
                <a:cs typeface="Georgia"/>
              </a:rPr>
              <a:t> </a:t>
            </a:r>
            <a:r>
              <a:rPr sz="1600" spc="-55" dirty="0">
                <a:latin typeface="Georgia"/>
                <a:cs typeface="Georgia"/>
              </a:rPr>
              <a:t>example....wow!!!";</a:t>
            </a:r>
            <a:endParaRPr sz="1600">
              <a:latin typeface="Georgia"/>
              <a:cs typeface="Georgia"/>
            </a:endParaRPr>
          </a:p>
          <a:p>
            <a:pPr marL="396875">
              <a:lnSpc>
                <a:spcPct val="100000"/>
              </a:lnSpc>
              <a:spcBef>
                <a:spcPts val="385"/>
              </a:spcBef>
            </a:pPr>
            <a:r>
              <a:rPr sz="1600" spc="-10" dirty="0">
                <a:latin typeface="Georgia"/>
                <a:cs typeface="Georgia"/>
              </a:rPr>
              <a:t>str2 </a:t>
            </a:r>
            <a:r>
              <a:rPr sz="1600" spc="-145" dirty="0">
                <a:latin typeface="Georgia"/>
                <a:cs typeface="Georgia"/>
              </a:rPr>
              <a:t>=</a:t>
            </a:r>
            <a:r>
              <a:rPr sz="1600" spc="-60" dirty="0">
                <a:latin typeface="Georgia"/>
                <a:cs typeface="Georgia"/>
              </a:rPr>
              <a:t> </a:t>
            </a:r>
            <a:r>
              <a:rPr sz="1600" spc="-20" dirty="0">
                <a:latin typeface="Georgia"/>
                <a:cs typeface="Georgia"/>
              </a:rPr>
              <a:t>"wow";</a:t>
            </a:r>
            <a:endParaRPr sz="1600">
              <a:latin typeface="Georgia"/>
              <a:cs typeface="Georgia"/>
            </a:endParaRPr>
          </a:p>
          <a:p>
            <a:pPr>
              <a:lnSpc>
                <a:spcPct val="100000"/>
              </a:lnSpc>
              <a:spcBef>
                <a:spcPts val="5"/>
              </a:spcBef>
            </a:pPr>
            <a:endParaRPr sz="2000">
              <a:latin typeface="Times New Roman"/>
              <a:cs typeface="Times New Roman"/>
            </a:endParaRPr>
          </a:p>
          <a:p>
            <a:pPr marL="396875" marR="5786120">
              <a:lnSpc>
                <a:spcPct val="120000"/>
              </a:lnSpc>
            </a:pPr>
            <a:r>
              <a:rPr sz="1600" spc="-30" dirty="0">
                <a:latin typeface="Georgia"/>
                <a:cs typeface="Georgia"/>
              </a:rPr>
              <a:t>print </a:t>
            </a:r>
            <a:r>
              <a:rPr sz="1600" spc="-10" dirty="0">
                <a:latin typeface="Georgia"/>
                <a:cs typeface="Georgia"/>
              </a:rPr>
              <a:t>str1.find(str2)  </a:t>
            </a:r>
            <a:r>
              <a:rPr sz="1600" spc="-30" dirty="0">
                <a:latin typeface="Georgia"/>
                <a:cs typeface="Georgia"/>
              </a:rPr>
              <a:t>print str1.find(str2,0,40)  print</a:t>
            </a:r>
            <a:r>
              <a:rPr sz="1600" spc="-40" dirty="0">
                <a:latin typeface="Georgia"/>
                <a:cs typeface="Georgia"/>
              </a:rPr>
              <a:t> </a:t>
            </a:r>
            <a:r>
              <a:rPr sz="1600" spc="-20" dirty="0">
                <a:latin typeface="Georgia"/>
                <a:cs typeface="Georgia"/>
              </a:rPr>
              <a:t>str1.find(str2,0)</a:t>
            </a:r>
            <a:endParaRPr sz="1600">
              <a:latin typeface="Georgia"/>
              <a:cs typeface="Georgi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111B3022-E00D-4E9D-A2B0-894AB159E156}"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4" name="object 4"/>
          <p:cNvSpPr txBox="1"/>
          <p:nvPr/>
        </p:nvSpPr>
        <p:spPr>
          <a:xfrm>
            <a:off x="151587" y="1170178"/>
            <a:ext cx="7979409" cy="426339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14" dirty="0">
                <a:latin typeface="Georgia"/>
                <a:cs typeface="Georgia"/>
              </a:rPr>
              <a:t>isalnum()</a:t>
            </a:r>
            <a:r>
              <a:rPr sz="1800" b="1" spc="35"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40"/>
              </a:spcBef>
            </a:pPr>
            <a:endParaRPr sz="3050">
              <a:latin typeface="Times New Roman"/>
              <a:cs typeface="Times New Roman"/>
            </a:endParaRPr>
          </a:p>
          <a:p>
            <a:pPr marL="739775" indent="-342900">
              <a:lnSpc>
                <a:spcPct val="100000"/>
              </a:lnSpc>
              <a:spcBef>
                <a:spcPts val="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30" dirty="0">
                <a:latin typeface="Georgia"/>
                <a:cs typeface="Georgia"/>
              </a:rPr>
              <a:t>isalnum() </a:t>
            </a:r>
            <a:r>
              <a:rPr sz="1800" spc="-25" dirty="0">
                <a:latin typeface="Georgia"/>
                <a:cs typeface="Georgia"/>
              </a:rPr>
              <a:t>checks </a:t>
            </a:r>
            <a:r>
              <a:rPr sz="1800" spc="-10" dirty="0">
                <a:latin typeface="Georgia"/>
                <a:cs typeface="Georgia"/>
              </a:rPr>
              <a:t>whether </a:t>
            </a:r>
            <a:r>
              <a:rPr sz="1800" spc="-25" dirty="0">
                <a:latin typeface="Georgia"/>
                <a:cs typeface="Georgia"/>
              </a:rPr>
              <a:t>the string </a:t>
            </a:r>
            <a:r>
              <a:rPr sz="1800" spc="-20" dirty="0">
                <a:latin typeface="Georgia"/>
                <a:cs typeface="Georgia"/>
              </a:rPr>
              <a:t>consists </a:t>
            </a:r>
            <a:r>
              <a:rPr sz="1800" spc="-30" dirty="0">
                <a:latin typeface="Georgia"/>
                <a:cs typeface="Georgia"/>
              </a:rPr>
              <a:t>of</a:t>
            </a:r>
            <a:r>
              <a:rPr sz="1800" spc="-135" dirty="0">
                <a:latin typeface="Georgia"/>
                <a:cs typeface="Georgia"/>
              </a:rPr>
              <a:t> </a:t>
            </a:r>
            <a:r>
              <a:rPr sz="1800" spc="-40" dirty="0">
                <a:latin typeface="Georgia"/>
                <a:cs typeface="Georgia"/>
              </a:rPr>
              <a:t>alphanumeric</a:t>
            </a:r>
            <a:endParaRPr sz="1800">
              <a:latin typeface="Georgia"/>
              <a:cs typeface="Georgia"/>
            </a:endParaRPr>
          </a:p>
          <a:p>
            <a:pPr marR="5471160" algn="ctr">
              <a:lnSpc>
                <a:spcPct val="100000"/>
              </a:lnSpc>
            </a:pPr>
            <a:r>
              <a:rPr sz="1800" spc="-25" dirty="0">
                <a:latin typeface="Georgia"/>
                <a:cs typeface="Georgia"/>
              </a:rPr>
              <a:t>characters</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50" dirty="0">
                <a:latin typeface="Georgia"/>
                <a:cs typeface="Georgia"/>
              </a:rPr>
              <a:t>str.isalnum()</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10"/>
              </a:spcBef>
            </a:pPr>
            <a:endParaRPr sz="2400">
              <a:latin typeface="Times New Roman"/>
              <a:cs typeface="Times New Roman"/>
            </a:endParaRPr>
          </a:p>
          <a:p>
            <a:pPr marL="396875" marR="3510279">
              <a:lnSpc>
                <a:spcPct val="120000"/>
              </a:lnSpc>
            </a:pPr>
            <a:r>
              <a:rPr sz="1800" spc="-10" dirty="0">
                <a:latin typeface="Georgia"/>
                <a:cs typeface="Georgia"/>
              </a:rPr>
              <a:t>str </a:t>
            </a:r>
            <a:r>
              <a:rPr sz="1800" spc="-165" dirty="0">
                <a:latin typeface="Georgia"/>
                <a:cs typeface="Georgia"/>
              </a:rPr>
              <a:t>= </a:t>
            </a:r>
            <a:r>
              <a:rPr sz="1800" spc="-50" dirty="0">
                <a:latin typeface="Georgia"/>
                <a:cs typeface="Georgia"/>
              </a:rPr>
              <a:t>"this2009"; </a:t>
            </a:r>
            <a:r>
              <a:rPr sz="1800" spc="-45" dirty="0">
                <a:latin typeface="Georgia"/>
                <a:cs typeface="Georgia"/>
              </a:rPr>
              <a:t># </a:t>
            </a:r>
            <a:r>
              <a:rPr sz="1800" spc="-90" dirty="0">
                <a:latin typeface="Georgia"/>
                <a:cs typeface="Georgia"/>
              </a:rPr>
              <a:t>No </a:t>
            </a:r>
            <a:r>
              <a:rPr sz="1800" spc="-20" dirty="0">
                <a:latin typeface="Georgia"/>
                <a:cs typeface="Georgia"/>
              </a:rPr>
              <a:t>space </a:t>
            </a:r>
            <a:r>
              <a:rPr sz="1800" spc="-45" dirty="0">
                <a:latin typeface="Georgia"/>
                <a:cs typeface="Georgia"/>
              </a:rPr>
              <a:t>in </a:t>
            </a:r>
            <a:r>
              <a:rPr sz="1800" spc="-30" dirty="0">
                <a:latin typeface="Georgia"/>
                <a:cs typeface="Georgia"/>
              </a:rPr>
              <a:t>this string  print</a:t>
            </a:r>
            <a:r>
              <a:rPr sz="1800" spc="-40" dirty="0">
                <a:latin typeface="Georgia"/>
                <a:cs typeface="Georgia"/>
              </a:rPr>
              <a:t> </a:t>
            </a:r>
            <a:r>
              <a:rPr sz="1800" spc="-50" dirty="0">
                <a:latin typeface="Georgia"/>
                <a:cs typeface="Georgia"/>
              </a:rPr>
              <a:t>str.isalnum()</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25" dirty="0">
                <a:latin typeface="Georgia"/>
                <a:cs typeface="Georgia"/>
              </a:rPr>
              <a:t>string</a:t>
            </a:r>
            <a:r>
              <a:rPr sz="1800" spc="-215" dirty="0">
                <a:latin typeface="Georgia"/>
                <a:cs typeface="Georgia"/>
              </a:rPr>
              <a:t> </a:t>
            </a:r>
            <a:r>
              <a:rPr sz="1800" spc="-55" dirty="0">
                <a:latin typeface="Georgia"/>
                <a:cs typeface="Georgia"/>
              </a:rPr>
              <a:t>example....wow!!!"</a:t>
            </a:r>
            <a:endParaRPr sz="1800">
              <a:latin typeface="Georgia"/>
              <a:cs typeface="Georgia"/>
            </a:endParaRPr>
          </a:p>
          <a:p>
            <a:pPr marL="396875">
              <a:lnSpc>
                <a:spcPct val="100000"/>
              </a:lnSpc>
              <a:spcBef>
                <a:spcPts val="434"/>
              </a:spcBef>
            </a:pPr>
            <a:r>
              <a:rPr sz="1800" spc="-25" dirty="0">
                <a:latin typeface="Georgia"/>
                <a:cs typeface="Georgia"/>
              </a:rPr>
              <a:t>print</a:t>
            </a:r>
            <a:r>
              <a:rPr sz="1800" spc="-40" dirty="0">
                <a:latin typeface="Georgia"/>
                <a:cs typeface="Georgia"/>
              </a:rPr>
              <a:t> </a:t>
            </a:r>
            <a:r>
              <a:rPr sz="1800" spc="-50" dirty="0">
                <a:latin typeface="Georgia"/>
                <a:cs typeface="Georgia"/>
              </a:rPr>
              <a:t>str.isalnum()</a:t>
            </a:r>
            <a:endParaRPr sz="1800">
              <a:latin typeface="Georgia"/>
              <a:cs typeface="Georgi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6BC38492-76D4-4915-94DA-232EA65A1829}"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4" name="object 4"/>
          <p:cNvSpPr txBox="1"/>
          <p:nvPr/>
        </p:nvSpPr>
        <p:spPr>
          <a:xfrm>
            <a:off x="151587" y="1170178"/>
            <a:ext cx="7562850" cy="393382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00" dirty="0">
                <a:latin typeface="Georgia"/>
                <a:cs typeface="Georgia"/>
              </a:rPr>
              <a:t>isalpha()</a:t>
            </a:r>
            <a:r>
              <a:rPr sz="1800" b="1" spc="50"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40"/>
              </a:spcBef>
            </a:pPr>
            <a:endParaRPr sz="3050">
              <a:latin typeface="Times New Roman"/>
              <a:cs typeface="Times New Roman"/>
            </a:endParaRPr>
          </a:p>
          <a:p>
            <a:pPr marL="739775" indent="-342900">
              <a:lnSpc>
                <a:spcPct val="100000"/>
              </a:lnSpc>
              <a:spcBef>
                <a:spcPts val="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25" dirty="0">
                <a:latin typeface="Georgia"/>
                <a:cs typeface="Georgia"/>
              </a:rPr>
              <a:t>isalpha() checks </a:t>
            </a:r>
            <a:r>
              <a:rPr sz="1800" spc="-10" dirty="0">
                <a:latin typeface="Georgia"/>
                <a:cs typeface="Georgia"/>
              </a:rPr>
              <a:t>whether </a:t>
            </a:r>
            <a:r>
              <a:rPr sz="1800" spc="-25" dirty="0">
                <a:latin typeface="Georgia"/>
                <a:cs typeface="Georgia"/>
              </a:rPr>
              <a:t>the string </a:t>
            </a:r>
            <a:r>
              <a:rPr sz="1800" spc="-20" dirty="0">
                <a:latin typeface="Georgia"/>
                <a:cs typeface="Georgia"/>
              </a:rPr>
              <a:t>consists </a:t>
            </a:r>
            <a:r>
              <a:rPr sz="1800" spc="-30" dirty="0">
                <a:latin typeface="Georgia"/>
                <a:cs typeface="Georgia"/>
              </a:rPr>
              <a:t>of</a:t>
            </a:r>
            <a:r>
              <a:rPr sz="1800" spc="-145" dirty="0">
                <a:latin typeface="Georgia"/>
                <a:cs typeface="Georgia"/>
              </a:rPr>
              <a:t> </a:t>
            </a:r>
            <a:r>
              <a:rPr sz="1800" spc="-30" dirty="0">
                <a:latin typeface="Georgia"/>
                <a:cs typeface="Georgia"/>
              </a:rPr>
              <a:t>alphabetic</a:t>
            </a:r>
            <a:endParaRPr sz="1800">
              <a:latin typeface="Georgia"/>
              <a:cs typeface="Georgia"/>
            </a:endParaRPr>
          </a:p>
          <a:p>
            <a:pPr marL="739775">
              <a:lnSpc>
                <a:spcPct val="100000"/>
              </a:lnSpc>
            </a:pPr>
            <a:r>
              <a:rPr sz="1800" spc="-25" dirty="0">
                <a:latin typeface="Georgia"/>
                <a:cs typeface="Georgia"/>
              </a:rPr>
              <a:t>characters</a:t>
            </a:r>
            <a:r>
              <a:rPr sz="1800" spc="-50" dirty="0">
                <a:latin typeface="Georgia"/>
                <a:cs typeface="Georgia"/>
              </a:rPr>
              <a:t> </a:t>
            </a:r>
            <a:r>
              <a:rPr sz="1800" spc="-75" dirty="0">
                <a:latin typeface="Georgia"/>
                <a:cs typeface="Georgia"/>
              </a:rPr>
              <a:t>only.</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45" dirty="0">
                <a:latin typeface="Georgia"/>
                <a:cs typeface="Georgia"/>
              </a:rPr>
              <a:t>str.isalpha()</a:t>
            </a:r>
            <a:endParaRPr sz="1800">
              <a:latin typeface="Georgia"/>
              <a:cs typeface="Georgia"/>
            </a:endParaRPr>
          </a:p>
          <a:p>
            <a:pPr>
              <a:lnSpc>
                <a:spcPct val="100000"/>
              </a:lnSpc>
            </a:pPr>
            <a:endParaRPr sz="2250">
              <a:latin typeface="Times New Roman"/>
              <a:cs typeface="Times New Roman"/>
            </a:endParaRPr>
          </a:p>
          <a:p>
            <a:pPr marL="396875" marR="2898775">
              <a:lnSpc>
                <a:spcPct val="120100"/>
              </a:lnSpc>
              <a:spcBef>
                <a:spcPts val="5"/>
              </a:spcBef>
            </a:pPr>
            <a:r>
              <a:rPr sz="1800" spc="-10" dirty="0">
                <a:latin typeface="Georgia"/>
                <a:cs typeface="Georgia"/>
              </a:rPr>
              <a:t>str </a:t>
            </a:r>
            <a:r>
              <a:rPr sz="1800" spc="-165" dirty="0">
                <a:latin typeface="Georgia"/>
                <a:cs typeface="Georgia"/>
              </a:rPr>
              <a:t>= </a:t>
            </a:r>
            <a:r>
              <a:rPr sz="1800" spc="-40" dirty="0">
                <a:latin typeface="Georgia"/>
                <a:cs typeface="Georgia"/>
              </a:rPr>
              <a:t>"this"; </a:t>
            </a:r>
            <a:r>
              <a:rPr sz="1800" spc="-45" dirty="0">
                <a:latin typeface="Georgia"/>
                <a:cs typeface="Georgia"/>
              </a:rPr>
              <a:t># </a:t>
            </a:r>
            <a:r>
              <a:rPr sz="1800" spc="-90" dirty="0">
                <a:latin typeface="Georgia"/>
                <a:cs typeface="Georgia"/>
              </a:rPr>
              <a:t>No </a:t>
            </a:r>
            <a:r>
              <a:rPr sz="1800" spc="-20" dirty="0">
                <a:latin typeface="Georgia"/>
                <a:cs typeface="Georgia"/>
              </a:rPr>
              <a:t>space </a:t>
            </a:r>
            <a:r>
              <a:rPr sz="1800" spc="-45" dirty="0">
                <a:latin typeface="Georgia"/>
                <a:cs typeface="Georgia"/>
              </a:rPr>
              <a:t>&amp; </a:t>
            </a:r>
            <a:r>
              <a:rPr sz="1800" spc="-30" dirty="0">
                <a:latin typeface="Georgia"/>
                <a:cs typeface="Georgia"/>
              </a:rPr>
              <a:t>digit </a:t>
            </a:r>
            <a:r>
              <a:rPr sz="1800" spc="-45" dirty="0">
                <a:latin typeface="Georgia"/>
                <a:cs typeface="Georgia"/>
              </a:rPr>
              <a:t>in </a:t>
            </a:r>
            <a:r>
              <a:rPr sz="1800" spc="-30" dirty="0">
                <a:latin typeface="Georgia"/>
                <a:cs typeface="Georgia"/>
              </a:rPr>
              <a:t>this string  print</a:t>
            </a:r>
            <a:r>
              <a:rPr sz="1800" spc="-40" dirty="0">
                <a:latin typeface="Georgia"/>
                <a:cs typeface="Georgia"/>
              </a:rPr>
              <a:t> </a:t>
            </a:r>
            <a:r>
              <a:rPr sz="1800" spc="-45" dirty="0">
                <a:latin typeface="Georgia"/>
                <a:cs typeface="Georgia"/>
              </a:rPr>
              <a:t>str.isalpha()</a:t>
            </a:r>
            <a:endParaRPr sz="1800">
              <a:latin typeface="Georgia"/>
              <a:cs typeface="Georgia"/>
            </a:endParaRPr>
          </a:p>
          <a:p>
            <a:pPr>
              <a:lnSpc>
                <a:spcPct val="100000"/>
              </a:lnSpc>
            </a:pPr>
            <a:endParaRPr sz="2250">
              <a:latin typeface="Times New Roman"/>
              <a:cs typeface="Times New Roman"/>
            </a:endParaRPr>
          </a:p>
          <a:p>
            <a:pPr marL="396875" marR="3553460">
              <a:lnSpc>
                <a:spcPct val="120000"/>
              </a:lnSpc>
              <a:spcBef>
                <a:spcPts val="5"/>
              </a:spcBef>
            </a:pP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25" dirty="0">
                <a:latin typeface="Georgia"/>
                <a:cs typeface="Georgia"/>
              </a:rPr>
              <a:t>string </a:t>
            </a:r>
            <a:r>
              <a:rPr sz="1800" spc="-55" dirty="0">
                <a:latin typeface="Georgia"/>
                <a:cs typeface="Georgia"/>
              </a:rPr>
              <a:t>example....wow!!!“  </a:t>
            </a:r>
            <a:r>
              <a:rPr sz="1800" spc="-30" dirty="0">
                <a:latin typeface="Georgia"/>
                <a:cs typeface="Georgia"/>
              </a:rPr>
              <a:t>print</a:t>
            </a:r>
            <a:r>
              <a:rPr sz="1800" spc="-40" dirty="0">
                <a:latin typeface="Georgia"/>
                <a:cs typeface="Georgia"/>
              </a:rPr>
              <a:t> </a:t>
            </a:r>
            <a:r>
              <a:rPr sz="1800" spc="-45" dirty="0">
                <a:latin typeface="Georgia"/>
                <a:cs typeface="Georgia"/>
              </a:rPr>
              <a:t>str.isalpha()</a:t>
            </a:r>
            <a:endParaRPr sz="1800">
              <a:latin typeface="Georgia"/>
              <a:cs typeface="Georgi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9F07964C-EC70-4E6A-A8C8-EA50D01BC36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4" name="object 4"/>
          <p:cNvSpPr txBox="1"/>
          <p:nvPr/>
        </p:nvSpPr>
        <p:spPr>
          <a:xfrm>
            <a:off x="151587" y="1170178"/>
            <a:ext cx="7501890" cy="3659504"/>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85" dirty="0">
                <a:latin typeface="Georgia"/>
                <a:cs typeface="Georgia"/>
              </a:rPr>
              <a:t>isdigit()</a:t>
            </a:r>
            <a:r>
              <a:rPr sz="1800" b="1" spc="55" dirty="0">
                <a:latin typeface="Georgia"/>
                <a:cs typeface="Georgia"/>
              </a:rPr>
              <a:t> </a:t>
            </a:r>
            <a:r>
              <a:rPr sz="1800" b="1" spc="-145" dirty="0">
                <a:latin typeface="Georgia"/>
                <a:cs typeface="Georgia"/>
              </a:rPr>
              <a:t>Method</a:t>
            </a:r>
            <a:endParaRPr sz="1800">
              <a:latin typeface="Georgia"/>
              <a:cs typeface="Georgia"/>
            </a:endParaRPr>
          </a:p>
          <a:p>
            <a:pPr marL="396875" marR="5080">
              <a:lnSpc>
                <a:spcPct val="240099"/>
              </a:lnSpc>
              <a:spcBef>
                <a:spcPts val="52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20" dirty="0">
                <a:latin typeface="Georgia"/>
                <a:cs typeface="Georgia"/>
              </a:rPr>
              <a:t>isdigit() </a:t>
            </a:r>
            <a:r>
              <a:rPr sz="1800" spc="-25" dirty="0">
                <a:latin typeface="Georgia"/>
                <a:cs typeface="Georgia"/>
              </a:rPr>
              <a:t>checks </a:t>
            </a:r>
            <a:r>
              <a:rPr sz="1800" spc="-10" dirty="0">
                <a:latin typeface="Georgia"/>
                <a:cs typeface="Georgia"/>
              </a:rPr>
              <a:t>whether </a:t>
            </a:r>
            <a:r>
              <a:rPr sz="1800" spc="-25" dirty="0">
                <a:latin typeface="Georgia"/>
                <a:cs typeface="Georgia"/>
              </a:rPr>
              <a:t>the string </a:t>
            </a:r>
            <a:r>
              <a:rPr sz="1800" spc="-20" dirty="0">
                <a:latin typeface="Georgia"/>
                <a:cs typeface="Georgia"/>
              </a:rPr>
              <a:t>consists </a:t>
            </a:r>
            <a:r>
              <a:rPr sz="1800" spc="-30" dirty="0">
                <a:latin typeface="Georgia"/>
                <a:cs typeface="Georgia"/>
              </a:rPr>
              <a:t>of </a:t>
            </a:r>
            <a:r>
              <a:rPr sz="1800" spc="-25" dirty="0">
                <a:latin typeface="Georgia"/>
                <a:cs typeface="Georgia"/>
              </a:rPr>
              <a:t>digits</a:t>
            </a:r>
            <a:r>
              <a:rPr sz="1800" spc="-140" dirty="0">
                <a:latin typeface="Georgia"/>
                <a:cs typeface="Georgia"/>
              </a:rPr>
              <a:t> </a:t>
            </a:r>
            <a:r>
              <a:rPr sz="1800" spc="-70" dirty="0">
                <a:latin typeface="Georgia"/>
                <a:cs typeface="Georgia"/>
              </a:rPr>
              <a:t>only.  </a:t>
            </a:r>
            <a:r>
              <a:rPr sz="1800" spc="-40" dirty="0">
                <a:latin typeface="Georgia"/>
                <a:cs typeface="Georgia"/>
              </a:rPr>
              <a:t>str.isdigit()</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10" dirty="0">
                <a:latin typeface="Georgia"/>
                <a:cs typeface="Georgia"/>
              </a:rPr>
              <a:t>str </a:t>
            </a:r>
            <a:r>
              <a:rPr sz="1800" spc="-165" dirty="0">
                <a:latin typeface="Georgia"/>
                <a:cs typeface="Georgia"/>
              </a:rPr>
              <a:t>= </a:t>
            </a:r>
            <a:r>
              <a:rPr sz="1800" dirty="0">
                <a:latin typeface="Georgia"/>
                <a:cs typeface="Georgia"/>
              </a:rPr>
              <a:t>"123456"; </a:t>
            </a:r>
            <a:r>
              <a:rPr sz="1800" spc="-45" dirty="0">
                <a:latin typeface="Georgia"/>
                <a:cs typeface="Georgia"/>
              </a:rPr>
              <a:t># </a:t>
            </a:r>
            <a:r>
              <a:rPr sz="1800" spc="-70" dirty="0">
                <a:latin typeface="Georgia"/>
                <a:cs typeface="Georgia"/>
              </a:rPr>
              <a:t>Only </a:t>
            </a:r>
            <a:r>
              <a:rPr sz="1800" spc="-30" dirty="0">
                <a:latin typeface="Georgia"/>
                <a:cs typeface="Georgia"/>
              </a:rPr>
              <a:t>digit </a:t>
            </a:r>
            <a:r>
              <a:rPr sz="1800" spc="-45" dirty="0">
                <a:latin typeface="Georgia"/>
                <a:cs typeface="Georgia"/>
              </a:rPr>
              <a:t>in </a:t>
            </a:r>
            <a:r>
              <a:rPr sz="1800" spc="-30" dirty="0">
                <a:latin typeface="Georgia"/>
                <a:cs typeface="Georgia"/>
              </a:rPr>
              <a:t>this</a:t>
            </a:r>
            <a:r>
              <a:rPr sz="1800" spc="-195" dirty="0">
                <a:latin typeface="Georgia"/>
                <a:cs typeface="Georgia"/>
              </a:rPr>
              <a:t> </a:t>
            </a:r>
            <a:r>
              <a:rPr sz="1800" spc="-30" dirty="0">
                <a:latin typeface="Georgia"/>
                <a:cs typeface="Georgia"/>
              </a:rPr>
              <a:t>string</a:t>
            </a:r>
            <a:endParaRPr sz="1800">
              <a:latin typeface="Georgia"/>
              <a:cs typeface="Georgia"/>
            </a:endParaRPr>
          </a:p>
          <a:p>
            <a:pPr marL="396875">
              <a:lnSpc>
                <a:spcPct val="100000"/>
              </a:lnSpc>
              <a:spcBef>
                <a:spcPts val="434"/>
              </a:spcBef>
            </a:pPr>
            <a:r>
              <a:rPr sz="1800" spc="-25" dirty="0">
                <a:latin typeface="Georgia"/>
                <a:cs typeface="Georgia"/>
              </a:rPr>
              <a:t>print</a:t>
            </a:r>
            <a:r>
              <a:rPr sz="1800" spc="-90" dirty="0">
                <a:latin typeface="Georgia"/>
                <a:cs typeface="Georgia"/>
              </a:rPr>
              <a:t> </a:t>
            </a:r>
            <a:r>
              <a:rPr sz="1800" spc="-40" dirty="0">
                <a:latin typeface="Georgia"/>
                <a:cs typeface="Georgia"/>
              </a:rPr>
              <a:t>str.isdigit()</a:t>
            </a:r>
            <a:endParaRPr sz="1800">
              <a:latin typeface="Georgia"/>
              <a:cs typeface="Georgia"/>
            </a:endParaRPr>
          </a:p>
          <a:p>
            <a:pPr>
              <a:lnSpc>
                <a:spcPct val="100000"/>
              </a:lnSpc>
            </a:pPr>
            <a:endParaRPr sz="2250">
              <a:latin typeface="Times New Roman"/>
              <a:cs typeface="Times New Roman"/>
            </a:endParaRPr>
          </a:p>
          <a:p>
            <a:pPr marL="396875" marR="3430270">
              <a:lnSpc>
                <a:spcPct val="120000"/>
              </a:lnSpc>
            </a:pP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25" dirty="0">
                <a:latin typeface="Georgia"/>
                <a:cs typeface="Georgia"/>
              </a:rPr>
              <a:t>string </a:t>
            </a:r>
            <a:r>
              <a:rPr sz="1800" spc="-60" dirty="0">
                <a:latin typeface="Georgia"/>
                <a:cs typeface="Georgia"/>
              </a:rPr>
              <a:t>example....wow!!!";  </a:t>
            </a:r>
            <a:r>
              <a:rPr sz="1800" spc="-30" dirty="0">
                <a:latin typeface="Georgia"/>
                <a:cs typeface="Georgia"/>
              </a:rPr>
              <a:t>print</a:t>
            </a:r>
            <a:r>
              <a:rPr sz="1800" spc="-40" dirty="0">
                <a:latin typeface="Georgia"/>
                <a:cs typeface="Georgia"/>
              </a:rPr>
              <a:t> str.isdigit()</a:t>
            </a:r>
            <a:endParaRPr sz="1800">
              <a:latin typeface="Georgia"/>
              <a:cs typeface="Georgi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957F56A3-AC28-4BA0-B78E-8D9B957B5722}"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4" name="object 4"/>
          <p:cNvSpPr txBox="1"/>
          <p:nvPr/>
        </p:nvSpPr>
        <p:spPr>
          <a:xfrm>
            <a:off x="151587" y="1170178"/>
            <a:ext cx="8396605" cy="393382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00" dirty="0">
                <a:latin typeface="Georgia"/>
                <a:cs typeface="Georgia"/>
              </a:rPr>
              <a:t>islower()</a:t>
            </a:r>
            <a:r>
              <a:rPr sz="1800" b="1" spc="50"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40"/>
              </a:spcBef>
            </a:pPr>
            <a:endParaRPr sz="3050">
              <a:latin typeface="Times New Roman"/>
              <a:cs typeface="Times New Roman"/>
            </a:endParaRPr>
          </a:p>
          <a:p>
            <a:pPr marL="739775" indent="-342900">
              <a:lnSpc>
                <a:spcPct val="100000"/>
              </a:lnSpc>
              <a:spcBef>
                <a:spcPts val="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5" dirty="0">
                <a:latin typeface="Georgia"/>
                <a:cs typeface="Georgia"/>
              </a:rPr>
              <a:t>islower() </a:t>
            </a:r>
            <a:r>
              <a:rPr sz="1800" spc="-25" dirty="0">
                <a:latin typeface="Georgia"/>
                <a:cs typeface="Georgia"/>
              </a:rPr>
              <a:t>checks </a:t>
            </a:r>
            <a:r>
              <a:rPr sz="1800" spc="-10" dirty="0">
                <a:latin typeface="Georgia"/>
                <a:cs typeface="Georgia"/>
              </a:rPr>
              <a:t>whether </a:t>
            </a:r>
            <a:r>
              <a:rPr sz="1800" spc="-35" dirty="0">
                <a:latin typeface="Georgia"/>
                <a:cs typeface="Georgia"/>
              </a:rPr>
              <a:t>all </a:t>
            </a:r>
            <a:r>
              <a:rPr sz="1800" spc="-25" dirty="0">
                <a:latin typeface="Georgia"/>
                <a:cs typeface="Georgia"/>
              </a:rPr>
              <a:t>the case-based characters </a:t>
            </a:r>
            <a:r>
              <a:rPr sz="1800" spc="-5" dirty="0">
                <a:latin typeface="Georgia"/>
                <a:cs typeface="Georgia"/>
              </a:rPr>
              <a:t>(letters)</a:t>
            </a:r>
            <a:r>
              <a:rPr sz="1800" spc="-95" dirty="0">
                <a:latin typeface="Georgia"/>
                <a:cs typeface="Georgia"/>
              </a:rPr>
              <a:t> </a:t>
            </a:r>
            <a:r>
              <a:rPr sz="1800" spc="-30" dirty="0">
                <a:latin typeface="Georgia"/>
                <a:cs typeface="Georgia"/>
              </a:rPr>
              <a:t>of</a:t>
            </a:r>
            <a:endParaRPr sz="1800">
              <a:latin typeface="Georgia"/>
              <a:cs typeface="Georgia"/>
            </a:endParaRPr>
          </a:p>
          <a:p>
            <a:pPr marL="739775">
              <a:lnSpc>
                <a:spcPct val="100000"/>
              </a:lnSpc>
            </a:pPr>
            <a:r>
              <a:rPr sz="1800" spc="-25" dirty="0">
                <a:latin typeface="Georgia"/>
                <a:cs typeface="Georgia"/>
              </a:rPr>
              <a:t>the string </a:t>
            </a:r>
            <a:r>
              <a:rPr sz="1800" spc="-20" dirty="0">
                <a:latin typeface="Georgia"/>
                <a:cs typeface="Georgia"/>
              </a:rPr>
              <a:t>are</a:t>
            </a:r>
            <a:r>
              <a:rPr sz="1800" spc="-75" dirty="0">
                <a:latin typeface="Georgia"/>
                <a:cs typeface="Georgia"/>
              </a:rPr>
              <a:t> </a:t>
            </a:r>
            <a:r>
              <a:rPr sz="1800" spc="-15" dirty="0">
                <a:latin typeface="Georgia"/>
                <a:cs typeface="Georgia"/>
              </a:rPr>
              <a:t>lowercase</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30" dirty="0">
                <a:latin typeface="Georgia"/>
                <a:cs typeface="Georgia"/>
              </a:rPr>
              <a:t>str.islower()</a:t>
            </a:r>
            <a:endParaRPr sz="1800">
              <a:latin typeface="Georgia"/>
              <a:cs typeface="Georgia"/>
            </a:endParaRPr>
          </a:p>
          <a:p>
            <a:pPr>
              <a:lnSpc>
                <a:spcPct val="100000"/>
              </a:lnSpc>
            </a:pPr>
            <a:endParaRPr sz="2250">
              <a:latin typeface="Times New Roman"/>
              <a:cs typeface="Times New Roman"/>
            </a:endParaRPr>
          </a:p>
          <a:p>
            <a:pPr marL="396875" marR="4210685">
              <a:lnSpc>
                <a:spcPct val="120100"/>
              </a:lnSpc>
              <a:spcBef>
                <a:spcPts val="5"/>
              </a:spcBef>
            </a:pPr>
            <a:r>
              <a:rPr sz="1800" spc="-10" dirty="0">
                <a:latin typeface="Georgia"/>
                <a:cs typeface="Georgia"/>
              </a:rPr>
              <a:t>str </a:t>
            </a:r>
            <a:r>
              <a:rPr sz="1800" spc="-165" dirty="0">
                <a:latin typeface="Georgia"/>
                <a:cs typeface="Georgia"/>
              </a:rPr>
              <a:t>= </a:t>
            </a:r>
            <a:r>
              <a:rPr sz="1800" spc="-114" dirty="0">
                <a:latin typeface="Georgia"/>
                <a:cs typeface="Georgia"/>
              </a:rPr>
              <a:t>"THIS </a:t>
            </a:r>
            <a:r>
              <a:rPr sz="1800" spc="-20" dirty="0">
                <a:latin typeface="Georgia"/>
                <a:cs typeface="Georgia"/>
              </a:rPr>
              <a:t>is </a:t>
            </a:r>
            <a:r>
              <a:rPr sz="1800" spc="-25" dirty="0">
                <a:latin typeface="Georgia"/>
                <a:cs typeface="Georgia"/>
              </a:rPr>
              <a:t>string </a:t>
            </a:r>
            <a:r>
              <a:rPr sz="1800" spc="-60" dirty="0">
                <a:latin typeface="Georgia"/>
                <a:cs typeface="Georgia"/>
              </a:rPr>
              <a:t>example....wow!!!";  </a:t>
            </a:r>
            <a:r>
              <a:rPr sz="1800" spc="-30" dirty="0">
                <a:latin typeface="Georgia"/>
                <a:cs typeface="Georgia"/>
              </a:rPr>
              <a:t>print</a:t>
            </a:r>
            <a:r>
              <a:rPr sz="1800" spc="-40" dirty="0">
                <a:latin typeface="Georgia"/>
                <a:cs typeface="Georgia"/>
              </a:rPr>
              <a:t> </a:t>
            </a:r>
            <a:r>
              <a:rPr sz="1800" spc="-30" dirty="0">
                <a:latin typeface="Georgia"/>
                <a:cs typeface="Georgia"/>
              </a:rPr>
              <a:t>str.islower()</a:t>
            </a:r>
            <a:endParaRPr sz="1800">
              <a:latin typeface="Georgia"/>
              <a:cs typeface="Georgia"/>
            </a:endParaRPr>
          </a:p>
          <a:p>
            <a:pPr>
              <a:lnSpc>
                <a:spcPct val="100000"/>
              </a:lnSpc>
            </a:pPr>
            <a:endParaRPr sz="2250">
              <a:latin typeface="Times New Roman"/>
              <a:cs typeface="Times New Roman"/>
            </a:endParaRPr>
          </a:p>
          <a:p>
            <a:pPr marL="396875" marR="4324350">
              <a:lnSpc>
                <a:spcPct val="120000"/>
              </a:lnSpc>
              <a:spcBef>
                <a:spcPts val="5"/>
              </a:spcBef>
            </a:pP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25" dirty="0">
                <a:latin typeface="Georgia"/>
                <a:cs typeface="Georgia"/>
              </a:rPr>
              <a:t>string </a:t>
            </a:r>
            <a:r>
              <a:rPr sz="1800" spc="-60" dirty="0">
                <a:latin typeface="Georgia"/>
                <a:cs typeface="Georgia"/>
              </a:rPr>
              <a:t>example....wow!!!";  </a:t>
            </a:r>
            <a:r>
              <a:rPr sz="1800" spc="-30" dirty="0">
                <a:latin typeface="Georgia"/>
                <a:cs typeface="Georgia"/>
              </a:rPr>
              <a:t>print</a:t>
            </a:r>
            <a:r>
              <a:rPr sz="1800" spc="-40" dirty="0">
                <a:latin typeface="Georgia"/>
                <a:cs typeface="Georgia"/>
              </a:rPr>
              <a:t> </a:t>
            </a:r>
            <a:r>
              <a:rPr sz="1800" spc="-30" dirty="0">
                <a:latin typeface="Georgia"/>
                <a:cs typeface="Georgia"/>
              </a:rPr>
              <a:t>str.islower()</a:t>
            </a:r>
            <a:endParaRPr sz="1800">
              <a:latin typeface="Georgia"/>
              <a:cs typeface="Georgi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E43B1B44-CB3A-4CEA-ABDC-311368A1BA5B}"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4" name="object 4"/>
          <p:cNvSpPr txBox="1"/>
          <p:nvPr/>
        </p:nvSpPr>
        <p:spPr>
          <a:xfrm>
            <a:off x="151587" y="1170178"/>
            <a:ext cx="8356600" cy="420878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75" dirty="0">
                <a:latin typeface="Georgia"/>
                <a:cs typeface="Georgia"/>
              </a:rPr>
              <a:t>istitle()</a:t>
            </a:r>
            <a:r>
              <a:rPr sz="1800" b="1" spc="50"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40"/>
              </a:spcBef>
            </a:pPr>
            <a:endParaRPr sz="3050">
              <a:latin typeface="Times New Roman"/>
              <a:cs typeface="Times New Roman"/>
            </a:endParaRPr>
          </a:p>
          <a:p>
            <a:pPr marL="739775" marR="5080" indent="-342900">
              <a:lnSpc>
                <a:spcPct val="100000"/>
              </a:lnSpc>
              <a:spcBef>
                <a:spcPts val="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10" dirty="0">
                <a:latin typeface="Georgia"/>
                <a:cs typeface="Georgia"/>
              </a:rPr>
              <a:t>istitle() </a:t>
            </a:r>
            <a:r>
              <a:rPr sz="1800" spc="-25" dirty="0">
                <a:latin typeface="Georgia"/>
                <a:cs typeface="Georgia"/>
              </a:rPr>
              <a:t>checks </a:t>
            </a:r>
            <a:r>
              <a:rPr sz="1800" spc="-10" dirty="0">
                <a:latin typeface="Georgia"/>
                <a:cs typeface="Georgia"/>
              </a:rPr>
              <a:t>whether </a:t>
            </a:r>
            <a:r>
              <a:rPr sz="1800" spc="-35" dirty="0">
                <a:latin typeface="Georgia"/>
                <a:cs typeface="Georgia"/>
              </a:rPr>
              <a:t>all </a:t>
            </a:r>
            <a:r>
              <a:rPr sz="1800" spc="-25" dirty="0">
                <a:latin typeface="Georgia"/>
                <a:cs typeface="Georgia"/>
              </a:rPr>
              <a:t>the case-based characters </a:t>
            </a:r>
            <a:r>
              <a:rPr sz="1800" spc="-45" dirty="0">
                <a:latin typeface="Georgia"/>
                <a:cs typeface="Georgia"/>
              </a:rPr>
              <a:t>in </a:t>
            </a:r>
            <a:r>
              <a:rPr sz="1800" spc="-25" dirty="0">
                <a:latin typeface="Georgia"/>
                <a:cs typeface="Georgia"/>
              </a:rPr>
              <a:t>the string  following </a:t>
            </a:r>
            <a:r>
              <a:rPr sz="1800" spc="-30" dirty="0">
                <a:latin typeface="Georgia"/>
                <a:cs typeface="Georgia"/>
              </a:rPr>
              <a:t>non-casebased </a:t>
            </a:r>
            <a:r>
              <a:rPr sz="1800" spc="-10" dirty="0">
                <a:latin typeface="Georgia"/>
                <a:cs typeface="Georgia"/>
              </a:rPr>
              <a:t>letters </a:t>
            </a:r>
            <a:r>
              <a:rPr sz="1800" spc="-20" dirty="0">
                <a:latin typeface="Georgia"/>
                <a:cs typeface="Georgia"/>
              </a:rPr>
              <a:t>are </a:t>
            </a:r>
            <a:r>
              <a:rPr sz="1800" spc="-25" dirty="0">
                <a:latin typeface="Georgia"/>
                <a:cs typeface="Georgia"/>
              </a:rPr>
              <a:t>uppercase </a:t>
            </a:r>
            <a:r>
              <a:rPr sz="1800" spc="-45" dirty="0">
                <a:latin typeface="Georgia"/>
                <a:cs typeface="Georgia"/>
              </a:rPr>
              <a:t>and </a:t>
            </a:r>
            <a:r>
              <a:rPr sz="1800" spc="-30" dirty="0">
                <a:latin typeface="Georgia"/>
                <a:cs typeface="Georgia"/>
              </a:rPr>
              <a:t>all </a:t>
            </a:r>
            <a:r>
              <a:rPr sz="1800" spc="-15" dirty="0">
                <a:latin typeface="Georgia"/>
                <a:cs typeface="Georgia"/>
              </a:rPr>
              <a:t>other </a:t>
            </a:r>
            <a:r>
              <a:rPr sz="1800" spc="-25" dirty="0">
                <a:latin typeface="Georgia"/>
                <a:cs typeface="Georgia"/>
              </a:rPr>
              <a:t>case-based  characters </a:t>
            </a:r>
            <a:r>
              <a:rPr sz="1800" spc="-20" dirty="0">
                <a:latin typeface="Georgia"/>
                <a:cs typeface="Georgia"/>
              </a:rPr>
              <a:t>are</a:t>
            </a:r>
            <a:r>
              <a:rPr sz="1800" spc="-65" dirty="0">
                <a:latin typeface="Georgia"/>
                <a:cs typeface="Georgia"/>
              </a:rPr>
              <a:t> </a:t>
            </a:r>
            <a:r>
              <a:rPr sz="1800" spc="-25" dirty="0">
                <a:latin typeface="Georgia"/>
                <a:cs typeface="Georgia"/>
              </a:rPr>
              <a:t>lowercase.</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35" dirty="0">
                <a:latin typeface="Georgia"/>
                <a:cs typeface="Georgia"/>
              </a:rPr>
              <a:t>str.istitle()</a:t>
            </a:r>
            <a:endParaRPr sz="1800">
              <a:latin typeface="Georgia"/>
              <a:cs typeface="Georgia"/>
            </a:endParaRPr>
          </a:p>
          <a:p>
            <a:pPr>
              <a:lnSpc>
                <a:spcPct val="100000"/>
              </a:lnSpc>
              <a:spcBef>
                <a:spcPts val="5"/>
              </a:spcBef>
            </a:pPr>
            <a:endParaRPr sz="2250">
              <a:latin typeface="Times New Roman"/>
              <a:cs typeface="Times New Roman"/>
            </a:endParaRPr>
          </a:p>
          <a:p>
            <a:pPr marL="396875" marR="4202430">
              <a:lnSpc>
                <a:spcPct val="120000"/>
              </a:lnSpc>
            </a:pPr>
            <a:r>
              <a:rPr sz="1800" spc="-10" dirty="0">
                <a:latin typeface="Georgia"/>
                <a:cs typeface="Georgia"/>
              </a:rPr>
              <a:t>str </a:t>
            </a:r>
            <a:r>
              <a:rPr sz="1800" spc="-165" dirty="0">
                <a:latin typeface="Georgia"/>
                <a:cs typeface="Georgia"/>
              </a:rPr>
              <a:t>= </a:t>
            </a:r>
            <a:r>
              <a:rPr sz="1800" spc="-40" dirty="0">
                <a:latin typeface="Georgia"/>
                <a:cs typeface="Georgia"/>
              </a:rPr>
              <a:t>"This </a:t>
            </a:r>
            <a:r>
              <a:rPr sz="1800" spc="-65" dirty="0">
                <a:latin typeface="Georgia"/>
                <a:cs typeface="Georgia"/>
              </a:rPr>
              <a:t>Is </a:t>
            </a:r>
            <a:r>
              <a:rPr sz="1800" spc="-45" dirty="0">
                <a:latin typeface="Georgia"/>
                <a:cs typeface="Georgia"/>
              </a:rPr>
              <a:t>String </a:t>
            </a:r>
            <a:r>
              <a:rPr sz="1800" spc="-75" dirty="0">
                <a:latin typeface="Georgia"/>
                <a:cs typeface="Georgia"/>
              </a:rPr>
              <a:t>Example...Wow!!!";  </a:t>
            </a:r>
            <a:r>
              <a:rPr sz="1800" spc="-30" dirty="0">
                <a:latin typeface="Georgia"/>
                <a:cs typeface="Georgia"/>
              </a:rPr>
              <a:t>print</a:t>
            </a:r>
            <a:r>
              <a:rPr sz="1800" spc="-40" dirty="0">
                <a:latin typeface="Georgia"/>
                <a:cs typeface="Georgia"/>
              </a:rPr>
              <a:t> </a:t>
            </a:r>
            <a:r>
              <a:rPr sz="1800" spc="-35" dirty="0">
                <a:latin typeface="Georgia"/>
                <a:cs typeface="Georgia"/>
              </a:rPr>
              <a:t>str.istitle()</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10" dirty="0">
                <a:latin typeface="Georgia"/>
                <a:cs typeface="Georgia"/>
              </a:rPr>
              <a:t>str </a:t>
            </a:r>
            <a:r>
              <a:rPr sz="1800" spc="-165" dirty="0">
                <a:latin typeface="Georgia"/>
                <a:cs typeface="Georgia"/>
              </a:rPr>
              <a:t>= </a:t>
            </a:r>
            <a:r>
              <a:rPr sz="1800" spc="-40" dirty="0">
                <a:latin typeface="Georgia"/>
                <a:cs typeface="Georgia"/>
              </a:rPr>
              <a:t>"This </a:t>
            </a:r>
            <a:r>
              <a:rPr sz="1800" spc="-20" dirty="0">
                <a:latin typeface="Georgia"/>
                <a:cs typeface="Georgia"/>
              </a:rPr>
              <a:t>is </a:t>
            </a:r>
            <a:r>
              <a:rPr sz="1800" spc="-25" dirty="0">
                <a:latin typeface="Georgia"/>
                <a:cs typeface="Georgia"/>
              </a:rPr>
              <a:t>string</a:t>
            </a:r>
            <a:r>
              <a:rPr sz="1800" spc="-204" dirty="0">
                <a:latin typeface="Georgia"/>
                <a:cs typeface="Georgia"/>
              </a:rPr>
              <a:t> </a:t>
            </a:r>
            <a:r>
              <a:rPr sz="1800" spc="-60" dirty="0">
                <a:latin typeface="Georgia"/>
                <a:cs typeface="Georgia"/>
              </a:rPr>
              <a:t>example....wow!!!";</a:t>
            </a:r>
            <a:endParaRPr sz="1800">
              <a:latin typeface="Georgia"/>
              <a:cs typeface="Georgia"/>
            </a:endParaRPr>
          </a:p>
          <a:p>
            <a:pPr marL="396875">
              <a:lnSpc>
                <a:spcPct val="100000"/>
              </a:lnSpc>
              <a:spcBef>
                <a:spcPts val="434"/>
              </a:spcBef>
            </a:pPr>
            <a:r>
              <a:rPr sz="1800" spc="-25" dirty="0">
                <a:latin typeface="Georgia"/>
                <a:cs typeface="Georgia"/>
              </a:rPr>
              <a:t>print</a:t>
            </a:r>
            <a:r>
              <a:rPr sz="1800" spc="-40" dirty="0">
                <a:latin typeface="Georgia"/>
                <a:cs typeface="Georgia"/>
              </a:rPr>
              <a:t> </a:t>
            </a:r>
            <a:r>
              <a:rPr sz="1800" spc="-35" dirty="0">
                <a:latin typeface="Georgia"/>
                <a:cs typeface="Georgia"/>
              </a:rPr>
              <a:t>str.istitle()</a:t>
            </a:r>
            <a:endParaRPr sz="1800">
              <a:latin typeface="Georgia"/>
              <a:cs typeface="Georgi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FCFD26CC-E093-47C7-B17F-86DE811DB8B7}"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4" name="object 4"/>
          <p:cNvSpPr txBox="1"/>
          <p:nvPr/>
        </p:nvSpPr>
        <p:spPr>
          <a:xfrm>
            <a:off x="151587" y="1170178"/>
            <a:ext cx="8420735" cy="426339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95" dirty="0">
                <a:latin typeface="Georgia"/>
                <a:cs typeface="Georgia"/>
              </a:rPr>
              <a:t>isupper()</a:t>
            </a:r>
            <a:r>
              <a:rPr sz="1800" b="1" spc="35"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40"/>
              </a:spcBef>
            </a:pPr>
            <a:endParaRPr sz="3050">
              <a:latin typeface="Times New Roman"/>
              <a:cs typeface="Times New Roman"/>
            </a:endParaRPr>
          </a:p>
          <a:p>
            <a:pPr marL="739775" indent="-342900">
              <a:lnSpc>
                <a:spcPct val="100000"/>
              </a:lnSpc>
              <a:spcBef>
                <a:spcPts val="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15" dirty="0">
                <a:latin typeface="Georgia"/>
                <a:cs typeface="Georgia"/>
              </a:rPr>
              <a:t>isupper() </a:t>
            </a:r>
            <a:r>
              <a:rPr sz="1800" spc="-25" dirty="0">
                <a:latin typeface="Georgia"/>
                <a:cs typeface="Georgia"/>
              </a:rPr>
              <a:t>checks </a:t>
            </a:r>
            <a:r>
              <a:rPr sz="1800" spc="-10" dirty="0">
                <a:latin typeface="Georgia"/>
                <a:cs typeface="Georgia"/>
              </a:rPr>
              <a:t>whether </a:t>
            </a:r>
            <a:r>
              <a:rPr sz="1800" spc="-35" dirty="0">
                <a:latin typeface="Georgia"/>
                <a:cs typeface="Georgia"/>
              </a:rPr>
              <a:t>all </a:t>
            </a:r>
            <a:r>
              <a:rPr sz="1800" spc="-25" dirty="0">
                <a:latin typeface="Georgia"/>
                <a:cs typeface="Georgia"/>
              </a:rPr>
              <a:t>the case-based characters </a:t>
            </a:r>
            <a:r>
              <a:rPr sz="1800" spc="-5" dirty="0">
                <a:latin typeface="Georgia"/>
                <a:cs typeface="Georgia"/>
              </a:rPr>
              <a:t>(letters)</a:t>
            </a:r>
            <a:r>
              <a:rPr sz="1800" spc="-85" dirty="0">
                <a:latin typeface="Georgia"/>
                <a:cs typeface="Georgia"/>
              </a:rPr>
              <a:t> </a:t>
            </a:r>
            <a:r>
              <a:rPr sz="1800" spc="-30" dirty="0">
                <a:latin typeface="Georgia"/>
                <a:cs typeface="Georgia"/>
              </a:rPr>
              <a:t>of</a:t>
            </a:r>
            <a:endParaRPr sz="1800">
              <a:latin typeface="Georgia"/>
              <a:cs typeface="Georgia"/>
            </a:endParaRPr>
          </a:p>
          <a:p>
            <a:pPr marL="739775">
              <a:lnSpc>
                <a:spcPct val="100000"/>
              </a:lnSpc>
            </a:pPr>
            <a:r>
              <a:rPr sz="1800" spc="-25" dirty="0">
                <a:latin typeface="Georgia"/>
                <a:cs typeface="Georgia"/>
              </a:rPr>
              <a:t>the string </a:t>
            </a:r>
            <a:r>
              <a:rPr sz="1800" spc="-20" dirty="0">
                <a:latin typeface="Georgia"/>
                <a:cs typeface="Georgia"/>
              </a:rPr>
              <a:t>are</a:t>
            </a:r>
            <a:r>
              <a:rPr sz="1800" spc="-75" dirty="0">
                <a:latin typeface="Georgia"/>
                <a:cs typeface="Georgia"/>
              </a:rPr>
              <a:t> </a:t>
            </a:r>
            <a:r>
              <a:rPr sz="1800" spc="-35" dirty="0">
                <a:latin typeface="Georgia"/>
                <a:cs typeface="Georgia"/>
              </a:rPr>
              <a:t>uppercase.</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35" dirty="0">
                <a:latin typeface="Georgia"/>
                <a:cs typeface="Georgia"/>
              </a:rPr>
              <a:t>str.isupper()</a:t>
            </a:r>
            <a:endParaRPr sz="1800">
              <a:latin typeface="Georgia"/>
              <a:cs typeface="Georgia"/>
            </a:endParaRPr>
          </a:p>
          <a:p>
            <a:pPr>
              <a:lnSpc>
                <a:spcPct val="100000"/>
              </a:lnSpc>
            </a:pPr>
            <a:endParaRPr sz="2100">
              <a:latin typeface="Times New Roman"/>
              <a:cs typeface="Times New Roman"/>
            </a:endParaRPr>
          </a:p>
          <a:p>
            <a:pPr>
              <a:lnSpc>
                <a:spcPct val="100000"/>
              </a:lnSpc>
              <a:spcBef>
                <a:spcPts val="40"/>
              </a:spcBef>
            </a:pPr>
            <a:endParaRPr sz="2750">
              <a:latin typeface="Times New Roman"/>
              <a:cs typeface="Times New Roman"/>
            </a:endParaRPr>
          </a:p>
          <a:p>
            <a:pPr marL="396875">
              <a:lnSpc>
                <a:spcPct val="100000"/>
              </a:lnSpc>
            </a:pPr>
            <a:r>
              <a:rPr sz="1800" spc="-10" dirty="0">
                <a:latin typeface="Georgia"/>
                <a:cs typeface="Georgia"/>
              </a:rPr>
              <a:t>str </a:t>
            </a:r>
            <a:r>
              <a:rPr sz="1800" spc="-165" dirty="0">
                <a:latin typeface="Georgia"/>
                <a:cs typeface="Georgia"/>
              </a:rPr>
              <a:t>= </a:t>
            </a:r>
            <a:r>
              <a:rPr sz="1800" spc="-114" dirty="0">
                <a:latin typeface="Georgia"/>
                <a:cs typeface="Georgia"/>
              </a:rPr>
              <a:t>"THIS </a:t>
            </a:r>
            <a:r>
              <a:rPr sz="1800" spc="-120" dirty="0">
                <a:latin typeface="Georgia"/>
                <a:cs typeface="Georgia"/>
              </a:rPr>
              <a:t>IS </a:t>
            </a:r>
            <a:r>
              <a:rPr sz="1800" spc="-140" dirty="0">
                <a:latin typeface="Georgia"/>
                <a:cs typeface="Georgia"/>
              </a:rPr>
              <a:t>STRING</a:t>
            </a:r>
            <a:r>
              <a:rPr sz="1800" spc="-40" dirty="0">
                <a:latin typeface="Georgia"/>
                <a:cs typeface="Georgia"/>
              </a:rPr>
              <a:t> </a:t>
            </a:r>
            <a:r>
              <a:rPr sz="1800" spc="-125" dirty="0">
                <a:latin typeface="Georgia"/>
                <a:cs typeface="Georgia"/>
              </a:rPr>
              <a:t>EXAMPLE....WOW!!!";</a:t>
            </a:r>
            <a:endParaRPr sz="1800">
              <a:latin typeface="Georgia"/>
              <a:cs typeface="Georgia"/>
            </a:endParaRPr>
          </a:p>
          <a:p>
            <a:pPr marL="396875">
              <a:lnSpc>
                <a:spcPct val="100000"/>
              </a:lnSpc>
              <a:spcBef>
                <a:spcPts val="434"/>
              </a:spcBef>
            </a:pPr>
            <a:r>
              <a:rPr sz="1800" spc="-30" dirty="0">
                <a:latin typeface="Georgia"/>
                <a:cs typeface="Georgia"/>
              </a:rPr>
              <a:t>print</a:t>
            </a:r>
            <a:r>
              <a:rPr sz="1800" spc="-40" dirty="0">
                <a:latin typeface="Georgia"/>
                <a:cs typeface="Georgia"/>
              </a:rPr>
              <a:t> </a:t>
            </a:r>
            <a:r>
              <a:rPr sz="1800" spc="-35" dirty="0">
                <a:latin typeface="Georgia"/>
                <a:cs typeface="Georgia"/>
              </a:rPr>
              <a:t>str.isupper()</a:t>
            </a:r>
            <a:endParaRPr sz="1800">
              <a:latin typeface="Georgia"/>
              <a:cs typeface="Georgia"/>
            </a:endParaRPr>
          </a:p>
          <a:p>
            <a:pPr>
              <a:lnSpc>
                <a:spcPct val="100000"/>
              </a:lnSpc>
              <a:spcBef>
                <a:spcPts val="30"/>
              </a:spcBef>
            </a:pPr>
            <a:endParaRPr sz="2600">
              <a:latin typeface="Times New Roman"/>
              <a:cs typeface="Times New Roman"/>
            </a:endParaRPr>
          </a:p>
          <a:p>
            <a:pPr marL="396875">
              <a:lnSpc>
                <a:spcPct val="100000"/>
              </a:lnSpc>
              <a:spcBef>
                <a:spcPts val="5"/>
              </a:spcBef>
            </a:pPr>
            <a:r>
              <a:rPr sz="1800" spc="-10" dirty="0">
                <a:latin typeface="Georgia"/>
                <a:cs typeface="Georgia"/>
              </a:rPr>
              <a:t>str </a:t>
            </a:r>
            <a:r>
              <a:rPr sz="1800" spc="-165" dirty="0">
                <a:latin typeface="Georgia"/>
                <a:cs typeface="Georgia"/>
              </a:rPr>
              <a:t>= </a:t>
            </a:r>
            <a:r>
              <a:rPr sz="1800" spc="-114" dirty="0">
                <a:latin typeface="Georgia"/>
                <a:cs typeface="Georgia"/>
              </a:rPr>
              <a:t>"THIS </a:t>
            </a:r>
            <a:r>
              <a:rPr sz="1800" spc="-20" dirty="0">
                <a:latin typeface="Georgia"/>
                <a:cs typeface="Georgia"/>
              </a:rPr>
              <a:t>is </a:t>
            </a:r>
            <a:r>
              <a:rPr sz="1800" spc="-25" dirty="0">
                <a:latin typeface="Georgia"/>
                <a:cs typeface="Georgia"/>
              </a:rPr>
              <a:t>string</a:t>
            </a:r>
            <a:r>
              <a:rPr sz="1800" spc="-130" dirty="0">
                <a:latin typeface="Georgia"/>
                <a:cs typeface="Georgia"/>
              </a:rPr>
              <a:t> </a:t>
            </a:r>
            <a:r>
              <a:rPr sz="1800" spc="-60" dirty="0">
                <a:latin typeface="Georgia"/>
                <a:cs typeface="Georgia"/>
              </a:rPr>
              <a:t>example....wow!!!";</a:t>
            </a:r>
            <a:endParaRPr sz="1800">
              <a:latin typeface="Georgia"/>
              <a:cs typeface="Georgia"/>
            </a:endParaRPr>
          </a:p>
          <a:p>
            <a:pPr marL="396875">
              <a:lnSpc>
                <a:spcPct val="100000"/>
              </a:lnSpc>
              <a:spcBef>
                <a:spcPts val="434"/>
              </a:spcBef>
            </a:pPr>
            <a:r>
              <a:rPr sz="1800" spc="-25" dirty="0">
                <a:latin typeface="Georgia"/>
                <a:cs typeface="Georgia"/>
              </a:rPr>
              <a:t>print</a:t>
            </a:r>
            <a:r>
              <a:rPr sz="1800" spc="-40" dirty="0">
                <a:latin typeface="Georgia"/>
                <a:cs typeface="Georgia"/>
              </a:rPr>
              <a:t> </a:t>
            </a:r>
            <a:r>
              <a:rPr sz="1800" spc="-35" dirty="0">
                <a:latin typeface="Georgia"/>
                <a:cs typeface="Georgia"/>
              </a:rPr>
              <a:t>str.isupper()</a:t>
            </a:r>
            <a:endParaRPr sz="1800">
              <a:latin typeface="Georgia"/>
              <a:cs typeface="Georgi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804D9B73-73D7-4DC7-BDB1-68DA47075ED5}"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4" name="object 4"/>
          <p:cNvSpPr txBox="1"/>
          <p:nvPr/>
        </p:nvSpPr>
        <p:spPr>
          <a:xfrm>
            <a:off x="151587" y="1170178"/>
            <a:ext cx="8105775" cy="3275329"/>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00" dirty="0">
                <a:latin typeface="Georgia"/>
                <a:cs typeface="Georgia"/>
              </a:rPr>
              <a:t>join()</a:t>
            </a:r>
            <a:r>
              <a:rPr sz="1800" b="1" spc="60"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40"/>
              </a:spcBef>
            </a:pPr>
            <a:endParaRPr sz="3050">
              <a:latin typeface="Times New Roman"/>
              <a:cs typeface="Times New Roman"/>
            </a:endParaRPr>
          </a:p>
          <a:p>
            <a:pPr marL="739775" indent="-342900">
              <a:lnSpc>
                <a:spcPct val="100000"/>
              </a:lnSpc>
              <a:spcBef>
                <a:spcPts val="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25" dirty="0">
                <a:latin typeface="Georgia"/>
                <a:cs typeface="Georgia"/>
              </a:rPr>
              <a:t>join() </a:t>
            </a:r>
            <a:r>
              <a:rPr sz="1800" spc="-20" dirty="0">
                <a:latin typeface="Georgia"/>
                <a:cs typeface="Georgia"/>
              </a:rPr>
              <a:t>returns </a:t>
            </a:r>
            <a:r>
              <a:rPr sz="1800" spc="-30" dirty="0">
                <a:latin typeface="Georgia"/>
                <a:cs typeface="Georgia"/>
              </a:rPr>
              <a:t>a </a:t>
            </a:r>
            <a:r>
              <a:rPr sz="1800" spc="-25" dirty="0">
                <a:latin typeface="Georgia"/>
                <a:cs typeface="Georgia"/>
              </a:rPr>
              <a:t>string </a:t>
            </a:r>
            <a:r>
              <a:rPr sz="1800" spc="-45" dirty="0">
                <a:latin typeface="Georgia"/>
                <a:cs typeface="Georgia"/>
              </a:rPr>
              <a:t>in </a:t>
            </a:r>
            <a:r>
              <a:rPr sz="1800" spc="-25" dirty="0">
                <a:latin typeface="Georgia"/>
                <a:cs typeface="Georgia"/>
              </a:rPr>
              <a:t>which the string elements </a:t>
            </a:r>
            <a:r>
              <a:rPr sz="1800" spc="-30" dirty="0">
                <a:latin typeface="Georgia"/>
                <a:cs typeface="Georgia"/>
              </a:rPr>
              <a:t>of</a:t>
            </a:r>
            <a:r>
              <a:rPr sz="1800" spc="-135" dirty="0">
                <a:latin typeface="Georgia"/>
                <a:cs typeface="Georgia"/>
              </a:rPr>
              <a:t> </a:t>
            </a:r>
            <a:r>
              <a:rPr sz="1800" spc="-20" dirty="0">
                <a:latin typeface="Georgia"/>
                <a:cs typeface="Georgia"/>
              </a:rPr>
              <a:t>sequence</a:t>
            </a:r>
            <a:endParaRPr sz="1800">
              <a:latin typeface="Georgia"/>
              <a:cs typeface="Georgia"/>
            </a:endParaRPr>
          </a:p>
          <a:p>
            <a:pPr marL="739775">
              <a:lnSpc>
                <a:spcPct val="100000"/>
              </a:lnSpc>
            </a:pPr>
            <a:r>
              <a:rPr sz="1800" spc="-35" dirty="0">
                <a:latin typeface="Georgia"/>
                <a:cs typeface="Georgia"/>
              </a:rPr>
              <a:t>have </a:t>
            </a:r>
            <a:r>
              <a:rPr sz="1800" spc="-25" dirty="0">
                <a:latin typeface="Georgia"/>
                <a:cs typeface="Georgia"/>
              </a:rPr>
              <a:t>been </a:t>
            </a:r>
            <a:r>
              <a:rPr sz="1800" spc="-35" dirty="0">
                <a:latin typeface="Georgia"/>
                <a:cs typeface="Georgia"/>
              </a:rPr>
              <a:t>joined </a:t>
            </a:r>
            <a:r>
              <a:rPr sz="1800" spc="-15" dirty="0">
                <a:latin typeface="Georgia"/>
                <a:cs typeface="Georgia"/>
              </a:rPr>
              <a:t>by </a:t>
            </a:r>
            <a:r>
              <a:rPr sz="1800" spc="-10" dirty="0">
                <a:latin typeface="Georgia"/>
                <a:cs typeface="Georgia"/>
              </a:rPr>
              <a:t>str</a:t>
            </a:r>
            <a:r>
              <a:rPr sz="1800" spc="-90" dirty="0">
                <a:latin typeface="Georgia"/>
                <a:cs typeface="Georgia"/>
              </a:rPr>
              <a:t> </a:t>
            </a:r>
            <a:r>
              <a:rPr sz="1800" spc="-50" dirty="0">
                <a:latin typeface="Georgia"/>
                <a:cs typeface="Georgia"/>
              </a:rPr>
              <a:t>separator.</a:t>
            </a:r>
            <a:endParaRPr sz="1800">
              <a:latin typeface="Georgia"/>
              <a:cs typeface="Georgia"/>
            </a:endParaRPr>
          </a:p>
          <a:p>
            <a:pPr marL="396875" marR="5944870">
              <a:lnSpc>
                <a:spcPct val="240000"/>
              </a:lnSpc>
            </a:pPr>
            <a:r>
              <a:rPr sz="1800" spc="-10" dirty="0">
                <a:latin typeface="Georgia"/>
                <a:cs typeface="Georgia"/>
              </a:rPr>
              <a:t>s</a:t>
            </a:r>
            <a:r>
              <a:rPr sz="1800" spc="-20" dirty="0">
                <a:latin typeface="Georgia"/>
                <a:cs typeface="Georgia"/>
              </a:rPr>
              <a:t>t</a:t>
            </a:r>
            <a:r>
              <a:rPr sz="1800" spc="-175" dirty="0">
                <a:latin typeface="Georgia"/>
                <a:cs typeface="Georgia"/>
              </a:rPr>
              <a:t>r</a:t>
            </a:r>
            <a:r>
              <a:rPr sz="1800" spc="-55" dirty="0">
                <a:latin typeface="Georgia"/>
                <a:cs typeface="Georgia"/>
              </a:rPr>
              <a:t>.j</a:t>
            </a:r>
            <a:r>
              <a:rPr sz="1800" spc="-85" dirty="0">
                <a:latin typeface="Georgia"/>
                <a:cs typeface="Georgia"/>
              </a:rPr>
              <a:t>o</a:t>
            </a:r>
            <a:r>
              <a:rPr sz="1800" spc="-30" dirty="0">
                <a:latin typeface="Georgia"/>
                <a:cs typeface="Georgia"/>
              </a:rPr>
              <a:t>i</a:t>
            </a:r>
            <a:r>
              <a:rPr sz="1800" spc="-50" dirty="0">
                <a:latin typeface="Georgia"/>
                <a:cs typeface="Georgia"/>
              </a:rPr>
              <a:t>n</a:t>
            </a:r>
            <a:r>
              <a:rPr sz="1800" dirty="0">
                <a:latin typeface="Georgia"/>
                <a:cs typeface="Georgia"/>
              </a:rPr>
              <a:t>(</a:t>
            </a:r>
            <a:r>
              <a:rPr sz="1800" spc="-10" dirty="0">
                <a:latin typeface="Georgia"/>
                <a:cs typeface="Georgia"/>
              </a:rPr>
              <a:t>s</a:t>
            </a:r>
            <a:r>
              <a:rPr sz="1800" spc="-15" dirty="0">
                <a:latin typeface="Georgia"/>
                <a:cs typeface="Georgia"/>
              </a:rPr>
              <a:t>equence)  </a:t>
            </a:r>
            <a:r>
              <a:rPr sz="1800" spc="-5" dirty="0">
                <a:latin typeface="Georgia"/>
                <a:cs typeface="Georgia"/>
              </a:rPr>
              <a:t>s </a:t>
            </a:r>
            <a:r>
              <a:rPr sz="1800" spc="-165" dirty="0">
                <a:latin typeface="Georgia"/>
                <a:cs typeface="Georgia"/>
              </a:rPr>
              <a:t>=</a:t>
            </a:r>
            <a:r>
              <a:rPr sz="1800" spc="-70" dirty="0">
                <a:latin typeface="Georgia"/>
                <a:cs typeface="Georgia"/>
              </a:rPr>
              <a:t> </a:t>
            </a:r>
            <a:r>
              <a:rPr sz="1800" spc="-60" dirty="0">
                <a:latin typeface="Georgia"/>
                <a:cs typeface="Georgia"/>
              </a:rPr>
              <a:t>"-";</a:t>
            </a:r>
            <a:endParaRPr sz="1800">
              <a:latin typeface="Georgia"/>
              <a:cs typeface="Georgia"/>
            </a:endParaRPr>
          </a:p>
          <a:p>
            <a:pPr marL="396875" marR="3065145">
              <a:lnSpc>
                <a:spcPct val="120000"/>
              </a:lnSpc>
              <a:spcBef>
                <a:spcPts val="5"/>
              </a:spcBef>
            </a:pPr>
            <a:r>
              <a:rPr sz="1800" spc="-10" dirty="0">
                <a:latin typeface="Georgia"/>
                <a:cs typeface="Georgia"/>
              </a:rPr>
              <a:t>seq </a:t>
            </a:r>
            <a:r>
              <a:rPr sz="1800" spc="-165" dirty="0">
                <a:latin typeface="Georgia"/>
                <a:cs typeface="Georgia"/>
              </a:rPr>
              <a:t>= </a:t>
            </a:r>
            <a:r>
              <a:rPr sz="1800" spc="-65" dirty="0">
                <a:latin typeface="Georgia"/>
                <a:cs typeface="Georgia"/>
              </a:rPr>
              <a:t>["a", </a:t>
            </a:r>
            <a:r>
              <a:rPr sz="1800" spc="-70" dirty="0">
                <a:latin typeface="Georgia"/>
                <a:cs typeface="Georgia"/>
              </a:rPr>
              <a:t>"b", </a:t>
            </a:r>
            <a:r>
              <a:rPr sz="1800" spc="-40" dirty="0">
                <a:latin typeface="Georgia"/>
                <a:cs typeface="Georgia"/>
              </a:rPr>
              <a:t>"c"] </a:t>
            </a:r>
            <a:r>
              <a:rPr sz="1800" spc="-45" dirty="0">
                <a:latin typeface="Georgia"/>
                <a:cs typeface="Georgia"/>
              </a:rPr>
              <a:t># </a:t>
            </a:r>
            <a:r>
              <a:rPr sz="1800" spc="-35" dirty="0">
                <a:latin typeface="Georgia"/>
                <a:cs typeface="Georgia"/>
              </a:rPr>
              <a:t>This </a:t>
            </a:r>
            <a:r>
              <a:rPr sz="1800" spc="-20" dirty="0">
                <a:latin typeface="Georgia"/>
                <a:cs typeface="Georgia"/>
              </a:rPr>
              <a:t>is sequence </a:t>
            </a:r>
            <a:r>
              <a:rPr sz="1800" spc="-30" dirty="0">
                <a:latin typeface="Georgia"/>
                <a:cs typeface="Georgia"/>
              </a:rPr>
              <a:t>of </a:t>
            </a:r>
            <a:r>
              <a:rPr sz="1800" spc="-40" dirty="0">
                <a:latin typeface="Georgia"/>
                <a:cs typeface="Georgia"/>
              </a:rPr>
              <a:t>strings.  </a:t>
            </a:r>
            <a:r>
              <a:rPr sz="1800" spc="-30" dirty="0">
                <a:latin typeface="Georgia"/>
                <a:cs typeface="Georgia"/>
              </a:rPr>
              <a:t>print</a:t>
            </a:r>
            <a:r>
              <a:rPr sz="1800" spc="-45" dirty="0">
                <a:latin typeface="Georgia"/>
                <a:cs typeface="Georgia"/>
              </a:rPr>
              <a:t> </a:t>
            </a:r>
            <a:r>
              <a:rPr sz="1800" spc="-25" dirty="0">
                <a:latin typeface="Georgia"/>
                <a:cs typeface="Georgia"/>
              </a:rPr>
              <a:t>('$'.join(seq))</a:t>
            </a:r>
            <a:endParaRPr sz="1800">
              <a:latin typeface="Georgia"/>
              <a:cs typeface="Georgi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2">
                    <a:lumMod val="60000"/>
                    <a:lumOff val="40000"/>
                  </a:schemeClr>
                </a:solidFill>
                <a:latin typeface="Arial"/>
                <a:cs typeface="Arial"/>
              </a:rPr>
              <a:t>DYPSOM</a:t>
            </a:r>
          </a:p>
        </p:txBody>
      </p:sp>
      <p:sp>
        <p:nvSpPr>
          <p:cNvPr id="3" name="object 3"/>
          <p:cNvSpPr txBox="1">
            <a:spLocks noGrp="1"/>
          </p:cNvSpPr>
          <p:nvPr>
            <p:ph type="title"/>
          </p:nvPr>
        </p:nvSpPr>
        <p:spPr>
          <a:xfrm>
            <a:off x="151587" y="406349"/>
            <a:ext cx="291020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285" dirty="0">
                <a:solidFill>
                  <a:srgbClr val="000000"/>
                </a:solidFill>
                <a:latin typeface="Georgia"/>
                <a:cs typeface="Georgia"/>
              </a:rPr>
              <a:t>GITHUT</a:t>
            </a:r>
            <a:r>
              <a:rPr sz="2400" b="1" spc="-50" dirty="0">
                <a:solidFill>
                  <a:srgbClr val="000000"/>
                </a:solidFill>
                <a:latin typeface="Georgia"/>
                <a:cs typeface="Georgia"/>
              </a:rPr>
              <a:t> </a:t>
            </a:r>
            <a:r>
              <a:rPr sz="2400" b="1" spc="-204" dirty="0">
                <a:solidFill>
                  <a:srgbClr val="000000"/>
                </a:solidFill>
                <a:latin typeface="Georgia"/>
                <a:cs typeface="Georgia"/>
              </a:rPr>
              <a:t>Info.</a:t>
            </a:r>
            <a:endParaRPr sz="2400">
              <a:latin typeface="Georgia"/>
              <a:cs typeface="Georgia"/>
            </a:endParaRPr>
          </a:p>
        </p:txBody>
      </p:sp>
      <p:sp>
        <p:nvSpPr>
          <p:cNvPr id="5" name="Date Placeholder 4"/>
          <p:cNvSpPr>
            <a:spLocks noGrp="1"/>
          </p:cNvSpPr>
          <p:nvPr>
            <p:ph type="dt" sz="half" idx="10"/>
          </p:nvPr>
        </p:nvSpPr>
        <p:spPr/>
        <p:txBody>
          <a:bodyPr/>
          <a:lstStyle/>
          <a:p>
            <a:fld id="{DF29C16D-9DD3-44B5-949E-D1BE53081E28}"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4" name="object 4"/>
          <p:cNvSpPr/>
          <p:nvPr/>
        </p:nvSpPr>
        <p:spPr>
          <a:xfrm>
            <a:off x="72721" y="1044689"/>
            <a:ext cx="8995029" cy="56809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538480"/>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FC5D8F60-15FA-4F53-928C-0C476B08FA85}"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4" name="object 4"/>
          <p:cNvSpPr txBox="1"/>
          <p:nvPr/>
        </p:nvSpPr>
        <p:spPr>
          <a:xfrm>
            <a:off x="151587" y="1170178"/>
            <a:ext cx="7689215" cy="3275329"/>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05" dirty="0">
                <a:latin typeface="Georgia"/>
                <a:cs typeface="Georgia"/>
              </a:rPr>
              <a:t>lower()</a:t>
            </a:r>
            <a:r>
              <a:rPr sz="1800" b="1" spc="40"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40"/>
              </a:spcBef>
            </a:pPr>
            <a:endParaRPr sz="3050">
              <a:latin typeface="Times New Roman"/>
              <a:cs typeface="Times New Roman"/>
            </a:endParaRPr>
          </a:p>
          <a:p>
            <a:pPr marL="739775" indent="-342900">
              <a:lnSpc>
                <a:spcPct val="100000"/>
              </a:lnSpc>
              <a:spcBef>
                <a:spcPts val="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dirty="0">
                <a:latin typeface="Georgia"/>
                <a:cs typeface="Georgia"/>
              </a:rPr>
              <a:t>lower() </a:t>
            </a:r>
            <a:r>
              <a:rPr sz="1800" spc="-20" dirty="0">
                <a:latin typeface="Georgia"/>
                <a:cs typeface="Georgia"/>
              </a:rPr>
              <a:t>returns </a:t>
            </a:r>
            <a:r>
              <a:rPr sz="1800" spc="-30" dirty="0">
                <a:latin typeface="Georgia"/>
                <a:cs typeface="Georgia"/>
              </a:rPr>
              <a:t>a </a:t>
            </a:r>
            <a:r>
              <a:rPr sz="1800" spc="-20" dirty="0">
                <a:latin typeface="Georgia"/>
                <a:cs typeface="Georgia"/>
              </a:rPr>
              <a:t>copy </a:t>
            </a:r>
            <a:r>
              <a:rPr sz="1800" spc="-30" dirty="0">
                <a:latin typeface="Georgia"/>
                <a:cs typeface="Georgia"/>
              </a:rPr>
              <a:t>of </a:t>
            </a:r>
            <a:r>
              <a:rPr sz="1800" spc="-25" dirty="0">
                <a:latin typeface="Georgia"/>
                <a:cs typeface="Georgia"/>
              </a:rPr>
              <a:t>the string </a:t>
            </a:r>
            <a:r>
              <a:rPr sz="1800" spc="-45" dirty="0">
                <a:latin typeface="Georgia"/>
                <a:cs typeface="Georgia"/>
              </a:rPr>
              <a:t>in </a:t>
            </a:r>
            <a:r>
              <a:rPr sz="1800" spc="-25" dirty="0">
                <a:latin typeface="Georgia"/>
                <a:cs typeface="Georgia"/>
              </a:rPr>
              <a:t>which </a:t>
            </a:r>
            <a:r>
              <a:rPr sz="1800" spc="-35" dirty="0">
                <a:latin typeface="Georgia"/>
                <a:cs typeface="Georgia"/>
              </a:rPr>
              <a:t>all</a:t>
            </a:r>
            <a:r>
              <a:rPr sz="1800" spc="-155" dirty="0">
                <a:latin typeface="Georgia"/>
                <a:cs typeface="Georgia"/>
              </a:rPr>
              <a:t> </a:t>
            </a:r>
            <a:r>
              <a:rPr sz="1800" spc="-25" dirty="0">
                <a:latin typeface="Georgia"/>
                <a:cs typeface="Georgia"/>
              </a:rPr>
              <a:t>case-based</a:t>
            </a:r>
            <a:endParaRPr sz="1800">
              <a:latin typeface="Georgia"/>
              <a:cs typeface="Georgia"/>
            </a:endParaRPr>
          </a:p>
          <a:p>
            <a:pPr marL="739775">
              <a:lnSpc>
                <a:spcPct val="100000"/>
              </a:lnSpc>
            </a:pPr>
            <a:r>
              <a:rPr sz="1800" spc="-25" dirty="0">
                <a:latin typeface="Georgia"/>
                <a:cs typeface="Georgia"/>
              </a:rPr>
              <a:t>characters </a:t>
            </a:r>
            <a:r>
              <a:rPr sz="1800" spc="-35" dirty="0">
                <a:latin typeface="Georgia"/>
                <a:cs typeface="Georgia"/>
              </a:rPr>
              <a:t>have </a:t>
            </a:r>
            <a:r>
              <a:rPr sz="1800" spc="-25" dirty="0">
                <a:latin typeface="Georgia"/>
                <a:cs typeface="Georgia"/>
              </a:rPr>
              <a:t>been</a:t>
            </a:r>
            <a:r>
              <a:rPr sz="1800" spc="-65" dirty="0">
                <a:latin typeface="Georgia"/>
                <a:cs typeface="Georgia"/>
              </a:rPr>
              <a:t> </a:t>
            </a:r>
            <a:r>
              <a:rPr sz="1800" spc="-15" dirty="0">
                <a:latin typeface="Georgia"/>
                <a:cs typeface="Georgia"/>
              </a:rPr>
              <a:t>lowercased</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30" dirty="0">
                <a:latin typeface="Georgia"/>
                <a:cs typeface="Georgia"/>
              </a:rPr>
              <a:t>str.lower()</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10" dirty="0">
                <a:latin typeface="Georgia"/>
                <a:cs typeface="Georgia"/>
              </a:rPr>
              <a:t>str </a:t>
            </a:r>
            <a:r>
              <a:rPr sz="1800" spc="-165" dirty="0">
                <a:latin typeface="Georgia"/>
                <a:cs typeface="Georgia"/>
              </a:rPr>
              <a:t>= </a:t>
            </a:r>
            <a:r>
              <a:rPr sz="1800" spc="-114" dirty="0">
                <a:latin typeface="Georgia"/>
                <a:cs typeface="Georgia"/>
              </a:rPr>
              <a:t>"THIS </a:t>
            </a:r>
            <a:r>
              <a:rPr sz="1800" spc="-120" dirty="0">
                <a:latin typeface="Georgia"/>
                <a:cs typeface="Georgia"/>
              </a:rPr>
              <a:t>IS </a:t>
            </a:r>
            <a:r>
              <a:rPr sz="1800" spc="-140" dirty="0">
                <a:latin typeface="Georgia"/>
                <a:cs typeface="Georgia"/>
              </a:rPr>
              <a:t>STRING</a:t>
            </a:r>
            <a:r>
              <a:rPr sz="1800" spc="-40" dirty="0">
                <a:latin typeface="Georgia"/>
                <a:cs typeface="Georgia"/>
              </a:rPr>
              <a:t> </a:t>
            </a:r>
            <a:r>
              <a:rPr sz="1800" spc="-125" dirty="0">
                <a:latin typeface="Georgia"/>
                <a:cs typeface="Georgia"/>
              </a:rPr>
              <a:t>EXAMPLE....WOW!!!";</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30" dirty="0">
                <a:latin typeface="Georgia"/>
                <a:cs typeface="Georgia"/>
              </a:rPr>
              <a:t>print</a:t>
            </a:r>
            <a:r>
              <a:rPr sz="1800" spc="-40" dirty="0">
                <a:latin typeface="Georgia"/>
                <a:cs typeface="Georgia"/>
              </a:rPr>
              <a:t> </a:t>
            </a:r>
            <a:r>
              <a:rPr sz="1800" spc="-30" dirty="0">
                <a:latin typeface="Georgia"/>
                <a:cs typeface="Georgia"/>
              </a:rPr>
              <a:t>str.lower()</a:t>
            </a:r>
            <a:endParaRPr sz="1800">
              <a:latin typeface="Georgia"/>
              <a:cs typeface="Georgi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C8BC6C73-C37A-43FD-B4EF-A038E13AA04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4" name="object 4"/>
          <p:cNvSpPr txBox="1"/>
          <p:nvPr/>
        </p:nvSpPr>
        <p:spPr>
          <a:xfrm>
            <a:off x="151587" y="1170178"/>
            <a:ext cx="8241030" cy="3699987"/>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25" dirty="0">
                <a:latin typeface="Georgia"/>
                <a:cs typeface="Georgia"/>
              </a:rPr>
              <a:t>max()</a:t>
            </a:r>
            <a:r>
              <a:rPr sz="1800" b="1" spc="45" dirty="0">
                <a:latin typeface="Georgia"/>
                <a:cs typeface="Georgia"/>
              </a:rPr>
              <a:t> </a:t>
            </a:r>
            <a:r>
              <a:rPr sz="1800" b="1" spc="-145" dirty="0">
                <a:latin typeface="Georgia"/>
                <a:cs typeface="Georgia"/>
              </a:rPr>
              <a:t>Method</a:t>
            </a:r>
            <a:endParaRPr sz="1800">
              <a:latin typeface="Georgia"/>
              <a:cs typeface="Georgia"/>
            </a:endParaRPr>
          </a:p>
          <a:p>
            <a:pPr marL="396875" marR="5080">
              <a:lnSpc>
                <a:spcPct val="240099"/>
              </a:lnSpc>
              <a:spcBef>
                <a:spcPts val="52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30" dirty="0">
                <a:latin typeface="Georgia"/>
                <a:cs typeface="Georgia"/>
              </a:rPr>
              <a:t>max() </a:t>
            </a:r>
            <a:r>
              <a:rPr sz="1800" spc="-20" dirty="0">
                <a:latin typeface="Georgia"/>
                <a:cs typeface="Georgia"/>
              </a:rPr>
              <a:t>returns </a:t>
            </a:r>
            <a:r>
              <a:rPr sz="1800" spc="-25" dirty="0">
                <a:latin typeface="Georgia"/>
                <a:cs typeface="Georgia"/>
              </a:rPr>
              <a:t>the </a:t>
            </a:r>
            <a:r>
              <a:rPr sz="1800" spc="-55" dirty="0">
                <a:latin typeface="Georgia"/>
                <a:cs typeface="Georgia"/>
              </a:rPr>
              <a:t>max </a:t>
            </a:r>
            <a:r>
              <a:rPr sz="1800" spc="-30" dirty="0">
                <a:latin typeface="Georgia"/>
                <a:cs typeface="Georgia"/>
              </a:rPr>
              <a:t>alphabetical </a:t>
            </a:r>
            <a:r>
              <a:rPr sz="1800" spc="-25" dirty="0">
                <a:latin typeface="Georgia"/>
                <a:cs typeface="Georgia"/>
              </a:rPr>
              <a:t>character </a:t>
            </a:r>
            <a:r>
              <a:rPr sz="1800" spc="-45" dirty="0">
                <a:latin typeface="Georgia"/>
                <a:cs typeface="Georgia"/>
              </a:rPr>
              <a:t>from </a:t>
            </a:r>
            <a:r>
              <a:rPr sz="1800" spc="-25" dirty="0">
                <a:latin typeface="Georgia"/>
                <a:cs typeface="Georgia"/>
              </a:rPr>
              <a:t>the string </a:t>
            </a:r>
            <a:r>
              <a:rPr sz="1800" spc="-80" dirty="0">
                <a:latin typeface="Georgia"/>
                <a:cs typeface="Georgia"/>
              </a:rPr>
              <a:t>str.  </a:t>
            </a:r>
            <a:r>
              <a:rPr sz="1800" spc="-20" dirty="0">
                <a:latin typeface="Georgia"/>
                <a:cs typeface="Georgia"/>
              </a:rPr>
              <a:t>max(str)</a:t>
            </a:r>
            <a:endParaRPr sz="1800">
              <a:latin typeface="Georgia"/>
              <a:cs typeface="Georgia"/>
            </a:endParaRPr>
          </a:p>
          <a:p>
            <a:pPr>
              <a:lnSpc>
                <a:spcPct val="100000"/>
              </a:lnSpc>
              <a:spcBef>
                <a:spcPts val="35"/>
              </a:spcBef>
            </a:pPr>
            <a:r>
              <a:rPr lang="en-US" sz="2600" dirty="0" smtClean="0">
                <a:latin typeface="Times New Roman"/>
                <a:cs typeface="Times New Roman"/>
              </a:rPr>
              <a:t>1</a:t>
            </a:r>
            <a:endParaRPr sz="2600">
              <a:latin typeface="Times New Roman"/>
              <a:cs typeface="Times New Roman"/>
            </a:endParaRPr>
          </a:p>
          <a:p>
            <a:pPr marL="396875">
              <a:lnSpc>
                <a:spcPct val="100000"/>
              </a:lnSpc>
            </a:pP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really </a:t>
            </a:r>
            <a:r>
              <a:rPr sz="1800" spc="-30" dirty="0">
                <a:latin typeface="Georgia"/>
                <a:cs typeface="Georgia"/>
              </a:rPr>
              <a:t>a </a:t>
            </a:r>
            <a:r>
              <a:rPr sz="1800" spc="-25" dirty="0">
                <a:latin typeface="Georgia"/>
                <a:cs typeface="Georgia"/>
              </a:rPr>
              <a:t>string</a:t>
            </a:r>
            <a:r>
              <a:rPr sz="1800" spc="-240" dirty="0">
                <a:latin typeface="Georgia"/>
                <a:cs typeface="Georgia"/>
              </a:rPr>
              <a:t> </a:t>
            </a:r>
            <a:r>
              <a:rPr sz="1800" spc="-60" dirty="0">
                <a:latin typeface="Georgia"/>
                <a:cs typeface="Georgia"/>
              </a:rPr>
              <a:t>example....wow!!!";</a:t>
            </a:r>
            <a:endParaRPr sz="1800">
              <a:latin typeface="Georgia"/>
              <a:cs typeface="Georgia"/>
            </a:endParaRPr>
          </a:p>
          <a:p>
            <a:pPr marL="396875">
              <a:lnSpc>
                <a:spcPct val="100000"/>
              </a:lnSpc>
              <a:spcBef>
                <a:spcPts val="434"/>
              </a:spcBef>
            </a:pPr>
            <a:r>
              <a:rPr sz="1800" spc="-25" dirty="0">
                <a:latin typeface="Georgia"/>
                <a:cs typeface="Georgia"/>
              </a:rPr>
              <a:t>print </a:t>
            </a:r>
            <a:r>
              <a:rPr sz="1800" spc="-80" dirty="0">
                <a:latin typeface="Georgia"/>
                <a:cs typeface="Georgia"/>
              </a:rPr>
              <a:t>"Max </a:t>
            </a:r>
            <a:r>
              <a:rPr sz="1800" spc="-35" dirty="0">
                <a:latin typeface="Georgia"/>
                <a:cs typeface="Georgia"/>
              </a:rPr>
              <a:t>character: " </a:t>
            </a:r>
            <a:r>
              <a:rPr sz="1800" spc="-160" dirty="0">
                <a:latin typeface="Georgia"/>
                <a:cs typeface="Georgia"/>
              </a:rPr>
              <a:t>+</a:t>
            </a:r>
            <a:r>
              <a:rPr sz="1800" spc="-50" dirty="0">
                <a:latin typeface="Georgia"/>
                <a:cs typeface="Georgia"/>
              </a:rPr>
              <a:t> </a:t>
            </a:r>
            <a:r>
              <a:rPr sz="1800" spc="-20" dirty="0">
                <a:latin typeface="Georgia"/>
                <a:cs typeface="Georgia"/>
              </a:rPr>
              <a:t>max(str)</a:t>
            </a:r>
            <a:endParaRPr sz="1800">
              <a:latin typeface="Georgia"/>
              <a:cs typeface="Georgia"/>
            </a:endParaRPr>
          </a:p>
          <a:p>
            <a:pPr>
              <a:lnSpc>
                <a:spcPct val="100000"/>
              </a:lnSpc>
            </a:pPr>
            <a:endParaRPr sz="2250">
              <a:latin typeface="Times New Roman"/>
              <a:cs typeface="Times New Roman"/>
            </a:endParaRPr>
          </a:p>
          <a:p>
            <a:pPr marL="396875" marR="4006850">
              <a:lnSpc>
                <a:spcPct val="120000"/>
              </a:lnSpc>
            </a:pP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30" dirty="0">
                <a:latin typeface="Georgia"/>
                <a:cs typeface="Georgia"/>
              </a:rPr>
              <a:t>a </a:t>
            </a:r>
            <a:r>
              <a:rPr sz="1800" spc="-25" dirty="0">
                <a:latin typeface="Georgia"/>
                <a:cs typeface="Georgia"/>
              </a:rPr>
              <a:t>string </a:t>
            </a:r>
            <a:r>
              <a:rPr sz="1800" spc="-60" dirty="0">
                <a:latin typeface="Georgia"/>
                <a:cs typeface="Georgia"/>
              </a:rPr>
              <a:t>example....wow!!!";  </a:t>
            </a:r>
            <a:r>
              <a:rPr sz="1800" spc="-30" dirty="0">
                <a:latin typeface="Georgia"/>
                <a:cs typeface="Georgia"/>
              </a:rPr>
              <a:t>print </a:t>
            </a:r>
            <a:r>
              <a:rPr sz="1800" spc="-80" dirty="0">
                <a:latin typeface="Georgia"/>
                <a:cs typeface="Georgia"/>
              </a:rPr>
              <a:t>"Max </a:t>
            </a:r>
            <a:r>
              <a:rPr sz="1800" spc="-35" dirty="0">
                <a:latin typeface="Georgia"/>
                <a:cs typeface="Georgia"/>
              </a:rPr>
              <a:t>character: " </a:t>
            </a:r>
            <a:r>
              <a:rPr sz="1800" spc="-165" dirty="0">
                <a:latin typeface="Georgia"/>
                <a:cs typeface="Georgia"/>
              </a:rPr>
              <a:t>+</a:t>
            </a:r>
            <a:r>
              <a:rPr sz="1800" spc="-10" dirty="0">
                <a:latin typeface="Georgia"/>
                <a:cs typeface="Georgia"/>
              </a:rPr>
              <a:t> </a:t>
            </a:r>
            <a:r>
              <a:rPr sz="1800" spc="-20" dirty="0">
                <a:latin typeface="Georgia"/>
                <a:cs typeface="Georgia"/>
              </a:rPr>
              <a:t>max(str)</a:t>
            </a:r>
            <a:endParaRPr sz="1800">
              <a:latin typeface="Georgia"/>
              <a:cs typeface="Georgia"/>
            </a:endParaRPr>
          </a:p>
        </p:txBody>
      </p:sp>
      <p:sp>
        <p:nvSpPr>
          <p:cNvPr id="7" name="object 2"/>
          <p:cNvSpPr txBox="1"/>
          <p:nvPr/>
        </p:nvSpPr>
        <p:spPr>
          <a:xfrm>
            <a:off x="7852409" y="5603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7A3EF047-15A0-488E-97E6-07C42C36920E}"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4" name="object 4"/>
          <p:cNvSpPr txBox="1"/>
          <p:nvPr/>
        </p:nvSpPr>
        <p:spPr>
          <a:xfrm>
            <a:off x="151587" y="1170178"/>
            <a:ext cx="8420735" cy="393382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05" dirty="0">
                <a:latin typeface="Georgia"/>
                <a:cs typeface="Georgia"/>
              </a:rPr>
              <a:t>swapcase()</a:t>
            </a:r>
            <a:r>
              <a:rPr sz="1800" b="1" spc="55"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40"/>
              </a:spcBef>
            </a:pPr>
            <a:endParaRPr sz="3050">
              <a:latin typeface="Times New Roman"/>
              <a:cs typeface="Times New Roman"/>
            </a:endParaRPr>
          </a:p>
          <a:p>
            <a:pPr marL="739775" indent="-342900">
              <a:lnSpc>
                <a:spcPct val="100000"/>
              </a:lnSpc>
              <a:spcBef>
                <a:spcPts val="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15" dirty="0">
                <a:latin typeface="Georgia"/>
                <a:cs typeface="Georgia"/>
              </a:rPr>
              <a:t>swapcase() </a:t>
            </a:r>
            <a:r>
              <a:rPr sz="1800" spc="-20" dirty="0">
                <a:latin typeface="Georgia"/>
                <a:cs typeface="Georgia"/>
              </a:rPr>
              <a:t>returns </a:t>
            </a:r>
            <a:r>
              <a:rPr sz="1800" spc="-30" dirty="0">
                <a:latin typeface="Georgia"/>
                <a:cs typeface="Georgia"/>
              </a:rPr>
              <a:t>a </a:t>
            </a:r>
            <a:r>
              <a:rPr sz="1800" spc="-20" dirty="0">
                <a:latin typeface="Georgia"/>
                <a:cs typeface="Georgia"/>
              </a:rPr>
              <a:t>copy </a:t>
            </a:r>
            <a:r>
              <a:rPr sz="1800" spc="-30" dirty="0">
                <a:latin typeface="Georgia"/>
                <a:cs typeface="Georgia"/>
              </a:rPr>
              <a:t>of </a:t>
            </a:r>
            <a:r>
              <a:rPr sz="1800" spc="-25" dirty="0">
                <a:latin typeface="Georgia"/>
                <a:cs typeface="Georgia"/>
              </a:rPr>
              <a:t>the string </a:t>
            </a:r>
            <a:r>
              <a:rPr sz="1800" spc="-45" dirty="0">
                <a:latin typeface="Georgia"/>
                <a:cs typeface="Georgia"/>
              </a:rPr>
              <a:t>in </a:t>
            </a:r>
            <a:r>
              <a:rPr sz="1800" spc="-25" dirty="0">
                <a:latin typeface="Georgia"/>
                <a:cs typeface="Georgia"/>
              </a:rPr>
              <a:t>which </a:t>
            </a:r>
            <a:r>
              <a:rPr sz="1800" spc="-35" dirty="0">
                <a:latin typeface="Georgia"/>
                <a:cs typeface="Georgia"/>
              </a:rPr>
              <a:t>all </a:t>
            </a:r>
            <a:r>
              <a:rPr sz="1800" spc="-25" dirty="0">
                <a:latin typeface="Georgia"/>
                <a:cs typeface="Georgia"/>
              </a:rPr>
              <a:t>the</a:t>
            </a:r>
            <a:r>
              <a:rPr sz="1800" spc="-85" dirty="0">
                <a:latin typeface="Georgia"/>
                <a:cs typeface="Georgia"/>
              </a:rPr>
              <a:t> </a:t>
            </a:r>
            <a:r>
              <a:rPr sz="1800" spc="-25" dirty="0">
                <a:latin typeface="Georgia"/>
                <a:cs typeface="Georgia"/>
              </a:rPr>
              <a:t>case-based</a:t>
            </a:r>
            <a:endParaRPr sz="1800">
              <a:latin typeface="Georgia"/>
              <a:cs typeface="Georgia"/>
            </a:endParaRPr>
          </a:p>
          <a:p>
            <a:pPr marL="739775">
              <a:lnSpc>
                <a:spcPct val="100000"/>
              </a:lnSpc>
            </a:pPr>
            <a:r>
              <a:rPr sz="1800" spc="-25" dirty="0">
                <a:latin typeface="Georgia"/>
                <a:cs typeface="Georgia"/>
              </a:rPr>
              <a:t>characters </a:t>
            </a:r>
            <a:r>
              <a:rPr sz="1800" spc="-35" dirty="0">
                <a:latin typeface="Georgia"/>
                <a:cs typeface="Georgia"/>
              </a:rPr>
              <a:t>have </a:t>
            </a:r>
            <a:r>
              <a:rPr sz="1800" spc="-45" dirty="0">
                <a:latin typeface="Georgia"/>
                <a:cs typeface="Georgia"/>
              </a:rPr>
              <a:t>had </a:t>
            </a:r>
            <a:r>
              <a:rPr sz="1800" spc="-20" dirty="0">
                <a:latin typeface="Georgia"/>
                <a:cs typeface="Georgia"/>
              </a:rPr>
              <a:t>their case</a:t>
            </a:r>
            <a:r>
              <a:rPr sz="1800" spc="-80" dirty="0">
                <a:latin typeface="Georgia"/>
                <a:cs typeface="Georgia"/>
              </a:rPr>
              <a:t> </a:t>
            </a:r>
            <a:r>
              <a:rPr sz="1800" spc="-35" dirty="0">
                <a:latin typeface="Georgia"/>
                <a:cs typeface="Georgia"/>
              </a:rPr>
              <a:t>swapped.</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35" dirty="0">
                <a:latin typeface="Georgia"/>
                <a:cs typeface="Georgia"/>
              </a:rPr>
              <a:t>str.swapcase();</a:t>
            </a:r>
            <a:endParaRPr sz="1800">
              <a:latin typeface="Georgia"/>
              <a:cs typeface="Georgia"/>
            </a:endParaRPr>
          </a:p>
          <a:p>
            <a:pPr>
              <a:lnSpc>
                <a:spcPct val="100000"/>
              </a:lnSpc>
            </a:pPr>
            <a:endParaRPr sz="2250">
              <a:latin typeface="Times New Roman"/>
              <a:cs typeface="Times New Roman"/>
            </a:endParaRPr>
          </a:p>
          <a:p>
            <a:pPr marL="396875" marR="4348480">
              <a:lnSpc>
                <a:spcPct val="120100"/>
              </a:lnSpc>
              <a:spcBef>
                <a:spcPts val="5"/>
              </a:spcBef>
            </a:pP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25" dirty="0">
                <a:latin typeface="Georgia"/>
                <a:cs typeface="Georgia"/>
              </a:rPr>
              <a:t>string </a:t>
            </a:r>
            <a:r>
              <a:rPr sz="1800" spc="-60" dirty="0">
                <a:latin typeface="Georgia"/>
                <a:cs typeface="Georgia"/>
              </a:rPr>
              <a:t>example....wow!!!";  </a:t>
            </a:r>
            <a:r>
              <a:rPr sz="1800" spc="-30" dirty="0">
                <a:latin typeface="Georgia"/>
                <a:cs typeface="Georgia"/>
              </a:rPr>
              <a:t>print</a:t>
            </a:r>
            <a:r>
              <a:rPr sz="1800" spc="-40" dirty="0">
                <a:latin typeface="Georgia"/>
                <a:cs typeface="Georgia"/>
              </a:rPr>
              <a:t> </a:t>
            </a:r>
            <a:r>
              <a:rPr sz="1800" spc="-35" dirty="0">
                <a:latin typeface="Georgia"/>
                <a:cs typeface="Georgia"/>
              </a:rPr>
              <a:t>str.swapcase()</a:t>
            </a:r>
            <a:endParaRPr sz="1800">
              <a:latin typeface="Georgia"/>
              <a:cs typeface="Georgia"/>
            </a:endParaRPr>
          </a:p>
          <a:p>
            <a:pPr>
              <a:lnSpc>
                <a:spcPct val="100000"/>
              </a:lnSpc>
              <a:spcBef>
                <a:spcPts val="30"/>
              </a:spcBef>
            </a:pPr>
            <a:endParaRPr sz="2600">
              <a:latin typeface="Times New Roman"/>
              <a:cs typeface="Times New Roman"/>
            </a:endParaRPr>
          </a:p>
          <a:p>
            <a:pPr marL="396875">
              <a:lnSpc>
                <a:spcPct val="100000"/>
              </a:lnSpc>
            </a:pPr>
            <a:r>
              <a:rPr sz="1800" spc="-10" dirty="0">
                <a:latin typeface="Georgia"/>
                <a:cs typeface="Georgia"/>
              </a:rPr>
              <a:t>str </a:t>
            </a:r>
            <a:r>
              <a:rPr sz="1800" spc="-165" dirty="0">
                <a:latin typeface="Georgia"/>
                <a:cs typeface="Georgia"/>
              </a:rPr>
              <a:t>= </a:t>
            </a:r>
            <a:r>
              <a:rPr sz="1800" spc="-114" dirty="0">
                <a:latin typeface="Georgia"/>
                <a:cs typeface="Georgia"/>
              </a:rPr>
              <a:t>"THIS </a:t>
            </a:r>
            <a:r>
              <a:rPr sz="1800" spc="-120" dirty="0">
                <a:latin typeface="Georgia"/>
                <a:cs typeface="Georgia"/>
              </a:rPr>
              <a:t>IS </a:t>
            </a:r>
            <a:r>
              <a:rPr sz="1800" spc="-140" dirty="0">
                <a:latin typeface="Georgia"/>
                <a:cs typeface="Georgia"/>
              </a:rPr>
              <a:t>STRING</a:t>
            </a:r>
            <a:r>
              <a:rPr sz="1800" spc="-40" dirty="0">
                <a:latin typeface="Georgia"/>
                <a:cs typeface="Georgia"/>
              </a:rPr>
              <a:t> </a:t>
            </a:r>
            <a:r>
              <a:rPr sz="1800" spc="-125" dirty="0">
                <a:latin typeface="Georgia"/>
                <a:cs typeface="Georgia"/>
              </a:rPr>
              <a:t>EXAMPLE....WOW!!!";</a:t>
            </a:r>
            <a:endParaRPr sz="1800">
              <a:latin typeface="Georgia"/>
              <a:cs typeface="Georgia"/>
            </a:endParaRPr>
          </a:p>
          <a:p>
            <a:pPr marL="396875">
              <a:lnSpc>
                <a:spcPct val="100000"/>
              </a:lnSpc>
              <a:spcBef>
                <a:spcPts val="434"/>
              </a:spcBef>
            </a:pPr>
            <a:r>
              <a:rPr sz="1800" spc="-30" dirty="0">
                <a:latin typeface="Georgia"/>
                <a:cs typeface="Georgia"/>
              </a:rPr>
              <a:t>print</a:t>
            </a:r>
            <a:r>
              <a:rPr sz="1800" spc="-40" dirty="0">
                <a:latin typeface="Georgia"/>
                <a:cs typeface="Georgia"/>
              </a:rPr>
              <a:t> </a:t>
            </a:r>
            <a:r>
              <a:rPr sz="1800" spc="-35" dirty="0">
                <a:latin typeface="Georgia"/>
                <a:cs typeface="Georgia"/>
              </a:rPr>
              <a:t>str.swapcase()</a:t>
            </a:r>
            <a:endParaRPr sz="1800">
              <a:latin typeface="Georgia"/>
              <a:cs typeface="Georgia"/>
            </a:endParaRPr>
          </a:p>
        </p:txBody>
      </p:sp>
      <p:sp>
        <p:nvSpPr>
          <p:cNvPr id="7" name="object 2"/>
          <p:cNvSpPr txBox="1"/>
          <p:nvPr/>
        </p:nvSpPr>
        <p:spPr>
          <a:xfrm>
            <a:off x="7696200" y="381000"/>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324358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a:t>
            </a:r>
            <a:r>
              <a:rPr sz="2400" b="1" spc="-170" dirty="0">
                <a:solidFill>
                  <a:srgbClr val="000000"/>
                </a:solidFill>
                <a:latin typeface="Georgia"/>
                <a:cs typeface="Georgia"/>
              </a:rPr>
              <a:t>String</a:t>
            </a:r>
            <a:r>
              <a:rPr sz="2400" b="1" spc="-60" dirty="0">
                <a:solidFill>
                  <a:srgbClr val="000000"/>
                </a:solidFill>
                <a:latin typeface="Georgia"/>
                <a:cs typeface="Georgia"/>
              </a:rPr>
              <a:t> </a:t>
            </a:r>
            <a:r>
              <a:rPr sz="2400" b="1" spc="-180" dirty="0">
                <a:solidFill>
                  <a:srgbClr val="000000"/>
                </a:solidFill>
                <a:latin typeface="Georgia"/>
                <a:cs typeface="Georgia"/>
              </a:rPr>
              <a:t>Function</a:t>
            </a:r>
            <a:endParaRPr sz="2400">
              <a:latin typeface="Georgia"/>
              <a:cs typeface="Georgia"/>
            </a:endParaRPr>
          </a:p>
        </p:txBody>
      </p:sp>
      <p:sp>
        <p:nvSpPr>
          <p:cNvPr id="5" name="Date Placeholder 4"/>
          <p:cNvSpPr>
            <a:spLocks noGrp="1"/>
          </p:cNvSpPr>
          <p:nvPr>
            <p:ph type="dt" sz="half" idx="10"/>
          </p:nvPr>
        </p:nvSpPr>
        <p:spPr/>
        <p:txBody>
          <a:bodyPr/>
          <a:lstStyle/>
          <a:p>
            <a:fld id="{4C1A43AC-46F5-4D1B-9C8B-300E12A953AA}"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4" name="object 4"/>
          <p:cNvSpPr txBox="1"/>
          <p:nvPr/>
        </p:nvSpPr>
        <p:spPr>
          <a:xfrm>
            <a:off x="151587" y="1170178"/>
            <a:ext cx="8420735" cy="393382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a:t>
            </a:r>
            <a:r>
              <a:rPr sz="1800" b="1" spc="-130" dirty="0">
                <a:latin typeface="Georgia"/>
                <a:cs typeface="Georgia"/>
              </a:rPr>
              <a:t>String </a:t>
            </a:r>
            <a:r>
              <a:rPr sz="1800" b="1" spc="-105" dirty="0">
                <a:latin typeface="Georgia"/>
                <a:cs typeface="Georgia"/>
              </a:rPr>
              <a:t>swapcase()</a:t>
            </a:r>
            <a:r>
              <a:rPr sz="1800" b="1" spc="55"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40"/>
              </a:spcBef>
            </a:pPr>
            <a:endParaRPr sz="3050">
              <a:latin typeface="Times New Roman"/>
              <a:cs typeface="Times New Roman"/>
            </a:endParaRPr>
          </a:p>
          <a:p>
            <a:pPr marL="739775" indent="-342900">
              <a:lnSpc>
                <a:spcPct val="100000"/>
              </a:lnSpc>
              <a:spcBef>
                <a:spcPts val="5"/>
              </a:spcBef>
              <a:buFont typeface="Arial"/>
              <a:buChar char="•"/>
              <a:tabLst>
                <a:tab pos="739775" algn="l"/>
                <a:tab pos="740410" algn="l"/>
              </a:tabLst>
            </a:pPr>
            <a:r>
              <a:rPr sz="1800" spc="-35" dirty="0">
                <a:latin typeface="Georgia"/>
                <a:cs typeface="Georgia"/>
              </a:rPr>
              <a:t>The </a:t>
            </a:r>
            <a:r>
              <a:rPr sz="1800" spc="-40" dirty="0">
                <a:latin typeface="Georgia"/>
                <a:cs typeface="Georgia"/>
              </a:rPr>
              <a:t>method </a:t>
            </a:r>
            <a:r>
              <a:rPr sz="1800" spc="-15" dirty="0">
                <a:latin typeface="Georgia"/>
                <a:cs typeface="Georgia"/>
              </a:rPr>
              <a:t>swapcase() </a:t>
            </a:r>
            <a:r>
              <a:rPr sz="1800" spc="-20" dirty="0">
                <a:latin typeface="Georgia"/>
                <a:cs typeface="Georgia"/>
              </a:rPr>
              <a:t>returns </a:t>
            </a:r>
            <a:r>
              <a:rPr sz="1800" spc="-30" dirty="0">
                <a:latin typeface="Georgia"/>
                <a:cs typeface="Georgia"/>
              </a:rPr>
              <a:t>a </a:t>
            </a:r>
            <a:r>
              <a:rPr sz="1800" spc="-20" dirty="0">
                <a:latin typeface="Georgia"/>
                <a:cs typeface="Georgia"/>
              </a:rPr>
              <a:t>copy </a:t>
            </a:r>
            <a:r>
              <a:rPr sz="1800" spc="-30" dirty="0">
                <a:latin typeface="Georgia"/>
                <a:cs typeface="Georgia"/>
              </a:rPr>
              <a:t>of </a:t>
            </a:r>
            <a:r>
              <a:rPr sz="1800" spc="-25" dirty="0">
                <a:latin typeface="Georgia"/>
                <a:cs typeface="Georgia"/>
              </a:rPr>
              <a:t>the string </a:t>
            </a:r>
            <a:r>
              <a:rPr sz="1800" spc="-45" dirty="0">
                <a:latin typeface="Georgia"/>
                <a:cs typeface="Georgia"/>
              </a:rPr>
              <a:t>in </a:t>
            </a:r>
            <a:r>
              <a:rPr sz="1800" spc="-25" dirty="0">
                <a:latin typeface="Georgia"/>
                <a:cs typeface="Georgia"/>
              </a:rPr>
              <a:t>which </a:t>
            </a:r>
            <a:r>
              <a:rPr sz="1800" spc="-35" dirty="0">
                <a:latin typeface="Georgia"/>
                <a:cs typeface="Georgia"/>
              </a:rPr>
              <a:t>all </a:t>
            </a:r>
            <a:r>
              <a:rPr sz="1800" spc="-25" dirty="0">
                <a:latin typeface="Georgia"/>
                <a:cs typeface="Georgia"/>
              </a:rPr>
              <a:t>the</a:t>
            </a:r>
            <a:r>
              <a:rPr sz="1800" spc="-85" dirty="0">
                <a:latin typeface="Georgia"/>
                <a:cs typeface="Georgia"/>
              </a:rPr>
              <a:t> </a:t>
            </a:r>
            <a:r>
              <a:rPr sz="1800" spc="-25" dirty="0">
                <a:latin typeface="Georgia"/>
                <a:cs typeface="Georgia"/>
              </a:rPr>
              <a:t>case-based</a:t>
            </a:r>
            <a:endParaRPr sz="1800">
              <a:latin typeface="Georgia"/>
              <a:cs typeface="Georgia"/>
            </a:endParaRPr>
          </a:p>
          <a:p>
            <a:pPr marL="739775">
              <a:lnSpc>
                <a:spcPct val="100000"/>
              </a:lnSpc>
            </a:pPr>
            <a:r>
              <a:rPr sz="1800" spc="-25" dirty="0">
                <a:latin typeface="Georgia"/>
                <a:cs typeface="Georgia"/>
              </a:rPr>
              <a:t>characters </a:t>
            </a:r>
            <a:r>
              <a:rPr sz="1800" spc="-35" dirty="0">
                <a:latin typeface="Georgia"/>
                <a:cs typeface="Georgia"/>
              </a:rPr>
              <a:t>have </a:t>
            </a:r>
            <a:r>
              <a:rPr sz="1800" spc="-45" dirty="0">
                <a:latin typeface="Georgia"/>
                <a:cs typeface="Georgia"/>
              </a:rPr>
              <a:t>had </a:t>
            </a:r>
            <a:r>
              <a:rPr sz="1800" spc="-20" dirty="0">
                <a:latin typeface="Georgia"/>
                <a:cs typeface="Georgia"/>
              </a:rPr>
              <a:t>their case</a:t>
            </a:r>
            <a:r>
              <a:rPr sz="1800" spc="-80" dirty="0">
                <a:latin typeface="Georgia"/>
                <a:cs typeface="Georgia"/>
              </a:rPr>
              <a:t> </a:t>
            </a:r>
            <a:r>
              <a:rPr sz="1800" spc="-35" dirty="0">
                <a:latin typeface="Georgia"/>
                <a:cs typeface="Georgia"/>
              </a:rPr>
              <a:t>swapped.</a:t>
            </a:r>
            <a:endParaRPr sz="1800">
              <a:latin typeface="Georgia"/>
              <a:cs typeface="Georgia"/>
            </a:endParaRPr>
          </a:p>
          <a:p>
            <a:pPr>
              <a:lnSpc>
                <a:spcPct val="100000"/>
              </a:lnSpc>
              <a:spcBef>
                <a:spcPts val="35"/>
              </a:spcBef>
            </a:pPr>
            <a:endParaRPr sz="2600">
              <a:latin typeface="Times New Roman"/>
              <a:cs typeface="Times New Roman"/>
            </a:endParaRPr>
          </a:p>
          <a:p>
            <a:pPr marL="396875">
              <a:lnSpc>
                <a:spcPct val="100000"/>
              </a:lnSpc>
            </a:pPr>
            <a:r>
              <a:rPr sz="1800" spc="-35" dirty="0">
                <a:latin typeface="Georgia"/>
                <a:cs typeface="Georgia"/>
              </a:rPr>
              <a:t>str.swapcase();</a:t>
            </a:r>
            <a:endParaRPr sz="1800">
              <a:latin typeface="Georgia"/>
              <a:cs typeface="Georgia"/>
            </a:endParaRPr>
          </a:p>
          <a:p>
            <a:pPr>
              <a:lnSpc>
                <a:spcPct val="100000"/>
              </a:lnSpc>
            </a:pPr>
            <a:endParaRPr sz="2250">
              <a:latin typeface="Times New Roman"/>
              <a:cs typeface="Times New Roman"/>
            </a:endParaRPr>
          </a:p>
          <a:p>
            <a:pPr marL="396875" marR="4348480">
              <a:lnSpc>
                <a:spcPct val="120100"/>
              </a:lnSpc>
              <a:spcBef>
                <a:spcPts val="5"/>
              </a:spcBef>
            </a:pPr>
            <a:r>
              <a:rPr sz="1800" spc="-10" dirty="0">
                <a:latin typeface="Georgia"/>
                <a:cs typeface="Georgia"/>
              </a:rPr>
              <a:t>str </a:t>
            </a:r>
            <a:r>
              <a:rPr sz="1800" spc="-165" dirty="0">
                <a:latin typeface="Georgia"/>
                <a:cs typeface="Georgia"/>
              </a:rPr>
              <a:t>= </a:t>
            </a:r>
            <a:r>
              <a:rPr sz="1800" spc="-30" dirty="0">
                <a:latin typeface="Georgia"/>
                <a:cs typeface="Georgia"/>
              </a:rPr>
              <a:t>"this </a:t>
            </a:r>
            <a:r>
              <a:rPr sz="1800" spc="-20" dirty="0">
                <a:latin typeface="Georgia"/>
                <a:cs typeface="Georgia"/>
              </a:rPr>
              <a:t>is </a:t>
            </a:r>
            <a:r>
              <a:rPr sz="1800" spc="-25" dirty="0">
                <a:latin typeface="Georgia"/>
                <a:cs typeface="Georgia"/>
              </a:rPr>
              <a:t>string </a:t>
            </a:r>
            <a:r>
              <a:rPr sz="1800" spc="-60" dirty="0">
                <a:latin typeface="Georgia"/>
                <a:cs typeface="Georgia"/>
              </a:rPr>
              <a:t>example....wow!!!";  </a:t>
            </a:r>
            <a:r>
              <a:rPr sz="1800" spc="-30" dirty="0">
                <a:latin typeface="Georgia"/>
                <a:cs typeface="Georgia"/>
              </a:rPr>
              <a:t>print</a:t>
            </a:r>
            <a:r>
              <a:rPr sz="1800" spc="-40" dirty="0">
                <a:latin typeface="Georgia"/>
                <a:cs typeface="Georgia"/>
              </a:rPr>
              <a:t> </a:t>
            </a:r>
            <a:r>
              <a:rPr sz="1800" spc="-35" dirty="0">
                <a:latin typeface="Georgia"/>
                <a:cs typeface="Georgia"/>
              </a:rPr>
              <a:t>str.swapcase()</a:t>
            </a:r>
            <a:endParaRPr sz="1800">
              <a:latin typeface="Georgia"/>
              <a:cs typeface="Georgia"/>
            </a:endParaRPr>
          </a:p>
          <a:p>
            <a:pPr>
              <a:lnSpc>
                <a:spcPct val="100000"/>
              </a:lnSpc>
              <a:spcBef>
                <a:spcPts val="30"/>
              </a:spcBef>
            </a:pPr>
            <a:endParaRPr sz="2600">
              <a:latin typeface="Times New Roman"/>
              <a:cs typeface="Times New Roman"/>
            </a:endParaRPr>
          </a:p>
          <a:p>
            <a:pPr marL="396875">
              <a:lnSpc>
                <a:spcPct val="100000"/>
              </a:lnSpc>
            </a:pPr>
            <a:r>
              <a:rPr sz="1800" spc="-10" dirty="0">
                <a:latin typeface="Georgia"/>
                <a:cs typeface="Georgia"/>
              </a:rPr>
              <a:t>str </a:t>
            </a:r>
            <a:r>
              <a:rPr sz="1800" spc="-165" dirty="0">
                <a:latin typeface="Georgia"/>
                <a:cs typeface="Georgia"/>
              </a:rPr>
              <a:t>= </a:t>
            </a:r>
            <a:r>
              <a:rPr sz="1800" spc="-114" dirty="0">
                <a:latin typeface="Georgia"/>
                <a:cs typeface="Georgia"/>
              </a:rPr>
              <a:t>"THIS </a:t>
            </a:r>
            <a:r>
              <a:rPr sz="1800" spc="-120" dirty="0">
                <a:latin typeface="Georgia"/>
                <a:cs typeface="Georgia"/>
              </a:rPr>
              <a:t>IS </a:t>
            </a:r>
            <a:r>
              <a:rPr sz="1800" spc="-140" dirty="0">
                <a:latin typeface="Georgia"/>
                <a:cs typeface="Georgia"/>
              </a:rPr>
              <a:t>STRING</a:t>
            </a:r>
            <a:r>
              <a:rPr sz="1800" spc="-40" dirty="0">
                <a:latin typeface="Georgia"/>
                <a:cs typeface="Georgia"/>
              </a:rPr>
              <a:t> </a:t>
            </a:r>
            <a:r>
              <a:rPr sz="1800" spc="-125" dirty="0">
                <a:latin typeface="Georgia"/>
                <a:cs typeface="Georgia"/>
              </a:rPr>
              <a:t>EXAMPLE....WOW!!!";</a:t>
            </a:r>
            <a:endParaRPr sz="1800">
              <a:latin typeface="Georgia"/>
              <a:cs typeface="Georgia"/>
            </a:endParaRPr>
          </a:p>
          <a:p>
            <a:pPr marL="396875">
              <a:lnSpc>
                <a:spcPct val="100000"/>
              </a:lnSpc>
              <a:spcBef>
                <a:spcPts val="434"/>
              </a:spcBef>
            </a:pPr>
            <a:r>
              <a:rPr sz="1800" spc="-30" dirty="0">
                <a:latin typeface="Georgia"/>
                <a:cs typeface="Georgia"/>
              </a:rPr>
              <a:t>print</a:t>
            </a:r>
            <a:r>
              <a:rPr sz="1800" spc="-40" dirty="0">
                <a:latin typeface="Georgia"/>
                <a:cs typeface="Georgia"/>
              </a:rPr>
              <a:t> </a:t>
            </a:r>
            <a:r>
              <a:rPr sz="1800" spc="-35" dirty="0">
                <a:latin typeface="Georgia"/>
                <a:cs typeface="Georgia"/>
              </a:rPr>
              <a:t>str.swapcase()</a:t>
            </a:r>
            <a:endParaRPr sz="1800">
              <a:latin typeface="Georgia"/>
              <a:cs typeface="Georgia"/>
            </a:endParaRPr>
          </a:p>
        </p:txBody>
      </p:sp>
      <p:sp>
        <p:nvSpPr>
          <p:cNvPr id="7" name="object 2"/>
          <p:cNvSpPr txBox="1"/>
          <p:nvPr/>
        </p:nvSpPr>
        <p:spPr>
          <a:xfrm>
            <a:off x="7852409" y="5603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174815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50" dirty="0">
                <a:solidFill>
                  <a:srgbClr val="000000"/>
                </a:solidFill>
                <a:latin typeface="Georgia"/>
                <a:cs typeface="Georgia"/>
              </a:rPr>
              <a:t>Lists</a:t>
            </a:r>
            <a:endParaRPr sz="2400">
              <a:latin typeface="Georgia"/>
              <a:cs typeface="Georgia"/>
            </a:endParaRPr>
          </a:p>
        </p:txBody>
      </p:sp>
      <p:sp>
        <p:nvSpPr>
          <p:cNvPr id="5" name="Date Placeholder 4"/>
          <p:cNvSpPr>
            <a:spLocks noGrp="1"/>
          </p:cNvSpPr>
          <p:nvPr>
            <p:ph type="dt" sz="half" idx="10"/>
          </p:nvPr>
        </p:nvSpPr>
        <p:spPr/>
        <p:txBody>
          <a:bodyPr/>
          <a:lstStyle/>
          <a:p>
            <a:fld id="{6A62FD84-C847-47E2-AC28-B6B5312AE46A}"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4" name="object 4"/>
          <p:cNvSpPr txBox="1"/>
          <p:nvPr/>
        </p:nvSpPr>
        <p:spPr>
          <a:xfrm>
            <a:off x="151587" y="1170178"/>
            <a:ext cx="4961890" cy="225044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Accessing </a:t>
            </a:r>
            <a:r>
              <a:rPr sz="1800" b="1" spc="-145" dirty="0">
                <a:latin typeface="Georgia"/>
                <a:cs typeface="Georgia"/>
              </a:rPr>
              <a:t>Values </a:t>
            </a:r>
            <a:r>
              <a:rPr sz="1800" b="1" spc="-120" dirty="0">
                <a:latin typeface="Georgia"/>
                <a:cs typeface="Georgia"/>
              </a:rPr>
              <a:t>in</a:t>
            </a:r>
            <a:r>
              <a:rPr sz="1800" b="1" spc="60" dirty="0">
                <a:latin typeface="Georgia"/>
                <a:cs typeface="Georgia"/>
              </a:rPr>
              <a:t> </a:t>
            </a:r>
            <a:r>
              <a:rPr sz="1800" b="1" spc="-120" dirty="0">
                <a:latin typeface="Georgia"/>
                <a:cs typeface="Georgia"/>
              </a:rPr>
              <a:t>Lists</a:t>
            </a:r>
            <a:endParaRPr sz="1800" dirty="0">
              <a:latin typeface="Georgia"/>
              <a:cs typeface="Georgia"/>
            </a:endParaRPr>
          </a:p>
          <a:p>
            <a:pPr marL="396875">
              <a:lnSpc>
                <a:spcPct val="100000"/>
              </a:lnSpc>
              <a:spcBef>
                <a:spcPts val="1430"/>
              </a:spcBef>
            </a:pPr>
            <a:r>
              <a:rPr sz="2000" spc="30" dirty="0">
                <a:latin typeface="Georgia"/>
                <a:cs typeface="Georgia"/>
              </a:rPr>
              <a:t>list1 </a:t>
            </a:r>
            <a:r>
              <a:rPr sz="2000" spc="-180" dirty="0">
                <a:latin typeface="Georgia"/>
                <a:cs typeface="Georgia"/>
              </a:rPr>
              <a:t>= </a:t>
            </a:r>
            <a:r>
              <a:rPr sz="2000" spc="-30" dirty="0">
                <a:latin typeface="Georgia"/>
                <a:cs typeface="Georgia"/>
              </a:rPr>
              <a:t>['physics', </a:t>
            </a:r>
            <a:r>
              <a:rPr sz="2000" spc="-25" dirty="0">
                <a:latin typeface="Georgia"/>
                <a:cs typeface="Georgia"/>
              </a:rPr>
              <a:t>'chemistry', </a:t>
            </a:r>
            <a:r>
              <a:rPr sz="2000" spc="25" dirty="0">
                <a:latin typeface="Georgia"/>
                <a:cs typeface="Georgia"/>
              </a:rPr>
              <a:t>1997,</a:t>
            </a:r>
            <a:r>
              <a:rPr sz="2000" spc="-310" dirty="0">
                <a:latin typeface="Georgia"/>
                <a:cs typeface="Georgia"/>
              </a:rPr>
              <a:t> </a:t>
            </a:r>
            <a:r>
              <a:rPr sz="2000" spc="-95" dirty="0">
                <a:latin typeface="Georgia"/>
                <a:cs typeface="Georgia"/>
              </a:rPr>
              <a:t>2000];</a:t>
            </a:r>
            <a:endParaRPr sz="2000" dirty="0">
              <a:latin typeface="Georgia"/>
              <a:cs typeface="Georgia"/>
            </a:endParaRPr>
          </a:p>
          <a:p>
            <a:pPr marL="396875">
              <a:lnSpc>
                <a:spcPct val="100000"/>
              </a:lnSpc>
              <a:spcBef>
                <a:spcPts val="484"/>
              </a:spcBef>
            </a:pPr>
            <a:r>
              <a:rPr sz="2000" spc="-20" dirty="0">
                <a:latin typeface="Georgia"/>
                <a:cs typeface="Georgia"/>
              </a:rPr>
              <a:t>list2 </a:t>
            </a:r>
            <a:r>
              <a:rPr sz="2000" spc="-180" dirty="0">
                <a:latin typeface="Georgia"/>
                <a:cs typeface="Georgia"/>
              </a:rPr>
              <a:t>= </a:t>
            </a:r>
            <a:r>
              <a:rPr sz="2000" spc="15" dirty="0">
                <a:latin typeface="Georgia"/>
                <a:cs typeface="Georgia"/>
              </a:rPr>
              <a:t>[1, </a:t>
            </a:r>
            <a:r>
              <a:rPr sz="2000" spc="-75" dirty="0">
                <a:latin typeface="Georgia"/>
                <a:cs typeface="Georgia"/>
              </a:rPr>
              <a:t>2, </a:t>
            </a:r>
            <a:r>
              <a:rPr sz="2000" spc="-65" dirty="0">
                <a:latin typeface="Georgia"/>
                <a:cs typeface="Georgia"/>
              </a:rPr>
              <a:t>3, </a:t>
            </a:r>
            <a:r>
              <a:rPr sz="2000" spc="-80" dirty="0">
                <a:latin typeface="Georgia"/>
                <a:cs typeface="Georgia"/>
              </a:rPr>
              <a:t>4, </a:t>
            </a:r>
            <a:r>
              <a:rPr sz="2000" spc="-45" dirty="0">
                <a:latin typeface="Georgia"/>
                <a:cs typeface="Georgia"/>
              </a:rPr>
              <a:t>5, </a:t>
            </a:r>
            <a:r>
              <a:rPr sz="2000" spc="-80" dirty="0">
                <a:latin typeface="Georgia"/>
                <a:cs typeface="Georgia"/>
              </a:rPr>
              <a:t>6, </a:t>
            </a:r>
            <a:r>
              <a:rPr sz="2000" spc="100" dirty="0">
                <a:latin typeface="Georgia"/>
                <a:cs typeface="Georgia"/>
              </a:rPr>
              <a:t>7</a:t>
            </a:r>
            <a:r>
              <a:rPr sz="2000" spc="-165" dirty="0">
                <a:latin typeface="Georgia"/>
                <a:cs typeface="Georgia"/>
              </a:rPr>
              <a:t> </a:t>
            </a:r>
            <a:r>
              <a:rPr sz="2000" spc="-80" dirty="0">
                <a:latin typeface="Georgia"/>
                <a:cs typeface="Georgia"/>
              </a:rPr>
              <a:t>];</a:t>
            </a:r>
            <a:endParaRPr sz="2000" dirty="0">
              <a:latin typeface="Georgia"/>
              <a:cs typeface="Georgia"/>
            </a:endParaRPr>
          </a:p>
          <a:p>
            <a:pPr>
              <a:lnSpc>
                <a:spcPct val="100000"/>
              </a:lnSpc>
              <a:spcBef>
                <a:spcPts val="25"/>
              </a:spcBef>
            </a:pPr>
            <a:endParaRPr sz="2900" dirty="0">
              <a:latin typeface="Times New Roman"/>
              <a:cs typeface="Times New Roman"/>
            </a:endParaRPr>
          </a:p>
          <a:p>
            <a:pPr marL="396875">
              <a:lnSpc>
                <a:spcPct val="100000"/>
              </a:lnSpc>
            </a:pPr>
            <a:r>
              <a:rPr sz="2000" spc="-30" dirty="0">
                <a:latin typeface="Georgia"/>
                <a:cs typeface="Georgia"/>
              </a:rPr>
              <a:t>print </a:t>
            </a:r>
            <a:r>
              <a:rPr sz="2000" spc="-25" dirty="0">
                <a:latin typeface="Georgia"/>
                <a:cs typeface="Georgia"/>
              </a:rPr>
              <a:t>"list1[0]: </a:t>
            </a:r>
            <a:r>
              <a:rPr sz="2000" spc="-85" dirty="0">
                <a:latin typeface="Georgia"/>
                <a:cs typeface="Georgia"/>
              </a:rPr>
              <a:t>",</a:t>
            </a:r>
            <a:r>
              <a:rPr sz="2000" spc="-114" dirty="0">
                <a:latin typeface="Georgia"/>
                <a:cs typeface="Georgia"/>
              </a:rPr>
              <a:t> </a:t>
            </a:r>
            <a:r>
              <a:rPr sz="2000" spc="-15" dirty="0">
                <a:latin typeface="Georgia"/>
                <a:cs typeface="Georgia"/>
              </a:rPr>
              <a:t>list1[0]</a:t>
            </a:r>
            <a:endParaRPr sz="2000" dirty="0">
              <a:latin typeface="Georgia"/>
              <a:cs typeface="Georgia"/>
            </a:endParaRPr>
          </a:p>
          <a:p>
            <a:pPr marL="396875">
              <a:lnSpc>
                <a:spcPct val="100000"/>
              </a:lnSpc>
              <a:spcBef>
                <a:spcPts val="480"/>
              </a:spcBef>
            </a:pPr>
            <a:r>
              <a:rPr sz="2000" spc="-30" dirty="0">
                <a:latin typeface="Georgia"/>
                <a:cs typeface="Georgia"/>
              </a:rPr>
              <a:t>print </a:t>
            </a:r>
            <a:r>
              <a:rPr sz="2000" spc="-15" dirty="0">
                <a:latin typeface="Georgia"/>
                <a:cs typeface="Georgia"/>
              </a:rPr>
              <a:t>"list2[1:5]: </a:t>
            </a:r>
            <a:r>
              <a:rPr sz="2000" spc="-80" dirty="0">
                <a:latin typeface="Georgia"/>
                <a:cs typeface="Georgia"/>
              </a:rPr>
              <a:t>",</a:t>
            </a:r>
            <a:r>
              <a:rPr sz="2000" spc="-130" dirty="0">
                <a:latin typeface="Georgia"/>
                <a:cs typeface="Georgia"/>
              </a:rPr>
              <a:t> </a:t>
            </a:r>
            <a:r>
              <a:rPr sz="2000" spc="-5" dirty="0">
                <a:latin typeface="Georgia"/>
                <a:cs typeface="Georgia"/>
              </a:rPr>
              <a:t>list2[1:5]</a:t>
            </a:r>
            <a:endParaRPr sz="2000" dirty="0">
              <a:latin typeface="Georgia"/>
              <a:cs typeface="Georgia"/>
            </a:endParaRPr>
          </a:p>
        </p:txBody>
      </p:sp>
      <p:sp>
        <p:nvSpPr>
          <p:cNvPr id="7" name="object 2"/>
          <p:cNvSpPr txBox="1"/>
          <p:nvPr/>
        </p:nvSpPr>
        <p:spPr>
          <a:xfrm>
            <a:off x="7852409" y="5603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B0C61031-BC60-45FB-86C7-B76ACD20147E}"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4" name="object 4"/>
          <p:cNvSpPr txBox="1"/>
          <p:nvPr/>
        </p:nvSpPr>
        <p:spPr>
          <a:xfrm>
            <a:off x="535940" y="1093978"/>
            <a:ext cx="6525895" cy="2692400"/>
          </a:xfrm>
          <a:prstGeom prst="rect">
            <a:avLst/>
          </a:prstGeom>
        </p:spPr>
        <p:txBody>
          <a:bodyPr vert="horz" wrap="square" lIns="0" tIns="12700" rIns="0" bIns="0" rtlCol="0">
            <a:spAutoFit/>
          </a:bodyPr>
          <a:lstStyle/>
          <a:p>
            <a:pPr marL="46355">
              <a:lnSpc>
                <a:spcPct val="100000"/>
              </a:lnSpc>
              <a:spcBef>
                <a:spcPts val="100"/>
              </a:spcBef>
            </a:pPr>
            <a:r>
              <a:rPr sz="1800" b="1" spc="-120" dirty="0">
                <a:latin typeface="Georgia"/>
                <a:cs typeface="Georgia"/>
              </a:rPr>
              <a:t>Python List </a:t>
            </a:r>
            <a:r>
              <a:rPr sz="1800" b="1" spc="-90" dirty="0">
                <a:latin typeface="Georgia"/>
                <a:cs typeface="Georgia"/>
              </a:rPr>
              <a:t>len()</a:t>
            </a:r>
            <a:r>
              <a:rPr sz="1800" b="1" spc="35"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15"/>
              </a:spcBef>
            </a:pPr>
            <a:endParaRPr sz="1750">
              <a:latin typeface="Times New Roman"/>
              <a:cs typeface="Times New Roman"/>
            </a:endParaRPr>
          </a:p>
          <a:p>
            <a:pPr marL="12700">
              <a:lnSpc>
                <a:spcPct val="100000"/>
              </a:lnSpc>
              <a:spcBef>
                <a:spcPts val="5"/>
              </a:spcBef>
            </a:pPr>
            <a:r>
              <a:rPr sz="2000" spc="-35" dirty="0">
                <a:latin typeface="Georgia"/>
                <a:cs typeface="Georgia"/>
              </a:rPr>
              <a:t>The </a:t>
            </a:r>
            <a:r>
              <a:rPr sz="2000" spc="-40" dirty="0">
                <a:latin typeface="Georgia"/>
                <a:cs typeface="Georgia"/>
              </a:rPr>
              <a:t>method </a:t>
            </a:r>
            <a:r>
              <a:rPr sz="2000" spc="-20" dirty="0">
                <a:latin typeface="Georgia"/>
                <a:cs typeface="Georgia"/>
              </a:rPr>
              <a:t>len() returns the </a:t>
            </a:r>
            <a:r>
              <a:rPr sz="2000" spc="-40" dirty="0">
                <a:latin typeface="Georgia"/>
                <a:cs typeface="Georgia"/>
              </a:rPr>
              <a:t>number </a:t>
            </a:r>
            <a:r>
              <a:rPr sz="2000" spc="-30" dirty="0">
                <a:latin typeface="Georgia"/>
                <a:cs typeface="Georgia"/>
              </a:rPr>
              <a:t>of elements </a:t>
            </a:r>
            <a:r>
              <a:rPr sz="2000" spc="-50" dirty="0">
                <a:latin typeface="Georgia"/>
                <a:cs typeface="Georgia"/>
              </a:rPr>
              <a:t>in </a:t>
            </a:r>
            <a:r>
              <a:rPr sz="2000" spc="-20" dirty="0">
                <a:latin typeface="Georgia"/>
                <a:cs typeface="Georgia"/>
              </a:rPr>
              <a:t>the</a:t>
            </a:r>
            <a:r>
              <a:rPr sz="2000" spc="-295" dirty="0">
                <a:latin typeface="Georgia"/>
                <a:cs typeface="Georgia"/>
              </a:rPr>
              <a:t> </a:t>
            </a:r>
            <a:r>
              <a:rPr sz="2000" spc="-40" dirty="0">
                <a:latin typeface="Georgia"/>
                <a:cs typeface="Georgia"/>
              </a:rPr>
              <a:t>list.</a:t>
            </a:r>
            <a:endParaRPr sz="2000">
              <a:latin typeface="Georgia"/>
              <a:cs typeface="Georgia"/>
            </a:endParaRPr>
          </a:p>
          <a:p>
            <a:pPr marL="12700" marR="1994535">
              <a:lnSpc>
                <a:spcPct val="240000"/>
              </a:lnSpc>
            </a:pPr>
            <a:r>
              <a:rPr sz="2000" dirty="0">
                <a:latin typeface="Georgia"/>
                <a:cs typeface="Georgia"/>
              </a:rPr>
              <a:t>list1, </a:t>
            </a:r>
            <a:r>
              <a:rPr sz="2000" spc="-20" dirty="0">
                <a:latin typeface="Georgia"/>
                <a:cs typeface="Georgia"/>
              </a:rPr>
              <a:t>list2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t>
            </a:r>
            <a:r>
              <a:rPr sz="2000" spc="-45" dirty="0">
                <a:latin typeface="Georgia"/>
                <a:cs typeface="Georgia"/>
              </a:rPr>
              <a:t>[456, </a:t>
            </a:r>
            <a:r>
              <a:rPr sz="2000" spc="-5" dirty="0">
                <a:latin typeface="Georgia"/>
                <a:cs typeface="Georgia"/>
              </a:rPr>
              <a:t>'abc']  </a:t>
            </a:r>
            <a:r>
              <a:rPr sz="2000" spc="-30" dirty="0">
                <a:latin typeface="Georgia"/>
                <a:cs typeface="Georgia"/>
              </a:rPr>
              <a:t>print </a:t>
            </a:r>
            <a:r>
              <a:rPr sz="2000" spc="-35" dirty="0">
                <a:latin typeface="Georgia"/>
                <a:cs typeface="Georgia"/>
              </a:rPr>
              <a:t>"First </a:t>
            </a:r>
            <a:r>
              <a:rPr sz="2000" spc="-25" dirty="0">
                <a:latin typeface="Georgia"/>
                <a:cs typeface="Georgia"/>
              </a:rPr>
              <a:t>list </a:t>
            </a:r>
            <a:r>
              <a:rPr sz="2000" spc="-35" dirty="0">
                <a:latin typeface="Georgia"/>
                <a:cs typeface="Georgia"/>
              </a:rPr>
              <a:t>length </a:t>
            </a:r>
            <a:r>
              <a:rPr sz="2000" spc="-100" dirty="0">
                <a:latin typeface="Georgia"/>
                <a:cs typeface="Georgia"/>
              </a:rPr>
              <a:t>: </a:t>
            </a:r>
            <a:r>
              <a:rPr sz="2000" spc="-85" dirty="0">
                <a:latin typeface="Georgia"/>
                <a:cs typeface="Georgia"/>
              </a:rPr>
              <a:t>",</a:t>
            </a:r>
            <a:r>
              <a:rPr sz="2000" spc="-130" dirty="0">
                <a:latin typeface="Georgia"/>
                <a:cs typeface="Georgia"/>
              </a:rPr>
              <a:t> </a:t>
            </a:r>
            <a:r>
              <a:rPr sz="2000" spc="10" dirty="0">
                <a:latin typeface="Georgia"/>
                <a:cs typeface="Georgia"/>
              </a:rPr>
              <a:t>len(list1)</a:t>
            </a:r>
            <a:endParaRPr sz="2000">
              <a:latin typeface="Georgia"/>
              <a:cs typeface="Georgia"/>
            </a:endParaRPr>
          </a:p>
          <a:p>
            <a:pPr marL="12700">
              <a:lnSpc>
                <a:spcPct val="100000"/>
              </a:lnSpc>
              <a:spcBef>
                <a:spcPts val="484"/>
              </a:spcBef>
            </a:pPr>
            <a:r>
              <a:rPr sz="2000" spc="-30" dirty="0">
                <a:latin typeface="Georgia"/>
                <a:cs typeface="Georgia"/>
              </a:rPr>
              <a:t>print </a:t>
            </a:r>
            <a:r>
              <a:rPr sz="2000" spc="-45" dirty="0">
                <a:latin typeface="Georgia"/>
                <a:cs typeface="Georgia"/>
              </a:rPr>
              <a:t>"Second </a:t>
            </a:r>
            <a:r>
              <a:rPr sz="2000" spc="-25" dirty="0">
                <a:latin typeface="Georgia"/>
                <a:cs typeface="Georgia"/>
              </a:rPr>
              <a:t>list </a:t>
            </a:r>
            <a:r>
              <a:rPr sz="2000" spc="-35" dirty="0">
                <a:latin typeface="Georgia"/>
                <a:cs typeface="Georgia"/>
              </a:rPr>
              <a:t>length </a:t>
            </a:r>
            <a:r>
              <a:rPr sz="2000" spc="-100" dirty="0">
                <a:latin typeface="Georgia"/>
                <a:cs typeface="Georgia"/>
              </a:rPr>
              <a:t>: </a:t>
            </a:r>
            <a:r>
              <a:rPr sz="2000" spc="-85" dirty="0">
                <a:latin typeface="Georgia"/>
                <a:cs typeface="Georgia"/>
              </a:rPr>
              <a:t>",</a:t>
            </a:r>
            <a:r>
              <a:rPr sz="2000" spc="-105" dirty="0">
                <a:latin typeface="Georgia"/>
                <a:cs typeface="Georgia"/>
              </a:rPr>
              <a:t> </a:t>
            </a:r>
            <a:r>
              <a:rPr sz="2000" spc="-20" dirty="0">
                <a:latin typeface="Georgia"/>
                <a:cs typeface="Georgia"/>
              </a:rPr>
              <a:t>len(list2)</a:t>
            </a:r>
            <a:endParaRPr sz="2000">
              <a:latin typeface="Georgia"/>
              <a:cs typeface="Georgia"/>
            </a:endParaRPr>
          </a:p>
        </p:txBody>
      </p:sp>
      <p:sp>
        <p:nvSpPr>
          <p:cNvPr id="7" name="object 2"/>
          <p:cNvSpPr txBox="1"/>
          <p:nvPr/>
        </p:nvSpPr>
        <p:spPr>
          <a:xfrm>
            <a:off x="7852409" y="5603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768BFDB0-B92F-4C45-8175-0D2EC6CC6E5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4" name="object 4"/>
          <p:cNvSpPr txBox="1"/>
          <p:nvPr/>
        </p:nvSpPr>
        <p:spPr>
          <a:xfrm>
            <a:off x="535940" y="1093978"/>
            <a:ext cx="7904480" cy="2692400"/>
          </a:xfrm>
          <a:prstGeom prst="rect">
            <a:avLst/>
          </a:prstGeom>
        </p:spPr>
        <p:txBody>
          <a:bodyPr vert="horz" wrap="square" lIns="0" tIns="12700" rIns="0" bIns="0" rtlCol="0">
            <a:spAutoFit/>
          </a:bodyPr>
          <a:lstStyle/>
          <a:p>
            <a:pPr marL="46355">
              <a:lnSpc>
                <a:spcPct val="100000"/>
              </a:lnSpc>
              <a:spcBef>
                <a:spcPts val="100"/>
              </a:spcBef>
            </a:pPr>
            <a:r>
              <a:rPr sz="1800" b="1" spc="-120" dirty="0">
                <a:latin typeface="Georgia"/>
                <a:cs typeface="Georgia"/>
              </a:rPr>
              <a:t>Python List </a:t>
            </a:r>
            <a:r>
              <a:rPr sz="1800" b="1" spc="-125" dirty="0">
                <a:latin typeface="Georgia"/>
                <a:cs typeface="Georgia"/>
              </a:rPr>
              <a:t>max()</a:t>
            </a:r>
            <a:r>
              <a:rPr sz="1800" b="1" spc="30"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15"/>
              </a:spcBef>
            </a:pPr>
            <a:endParaRPr sz="1750">
              <a:latin typeface="Times New Roman"/>
              <a:cs typeface="Times New Roman"/>
            </a:endParaRPr>
          </a:p>
          <a:p>
            <a:pPr marL="12700">
              <a:lnSpc>
                <a:spcPct val="100000"/>
              </a:lnSpc>
              <a:spcBef>
                <a:spcPts val="5"/>
              </a:spcBef>
            </a:pPr>
            <a:r>
              <a:rPr sz="2000" spc="-35" dirty="0">
                <a:latin typeface="Georgia"/>
                <a:cs typeface="Georgia"/>
              </a:rPr>
              <a:t>The </a:t>
            </a:r>
            <a:r>
              <a:rPr sz="2000" spc="-40" dirty="0">
                <a:latin typeface="Georgia"/>
                <a:cs typeface="Georgia"/>
              </a:rPr>
              <a:t>method </a:t>
            </a:r>
            <a:r>
              <a:rPr sz="2000" spc="-60" dirty="0">
                <a:latin typeface="Georgia"/>
                <a:cs typeface="Georgia"/>
              </a:rPr>
              <a:t>max </a:t>
            </a:r>
            <a:r>
              <a:rPr sz="2000" spc="-20" dirty="0">
                <a:latin typeface="Georgia"/>
                <a:cs typeface="Georgia"/>
              </a:rPr>
              <a:t>returns the </a:t>
            </a:r>
            <a:r>
              <a:rPr sz="2000" spc="-30" dirty="0">
                <a:latin typeface="Georgia"/>
                <a:cs typeface="Georgia"/>
              </a:rPr>
              <a:t>elements </a:t>
            </a:r>
            <a:r>
              <a:rPr sz="2000" spc="-45" dirty="0">
                <a:latin typeface="Georgia"/>
                <a:cs typeface="Georgia"/>
              </a:rPr>
              <a:t>from </a:t>
            </a:r>
            <a:r>
              <a:rPr sz="2000" spc="-20" dirty="0">
                <a:latin typeface="Georgia"/>
                <a:cs typeface="Georgia"/>
              </a:rPr>
              <a:t>the </a:t>
            </a:r>
            <a:r>
              <a:rPr sz="2000" spc="-25" dirty="0">
                <a:latin typeface="Georgia"/>
                <a:cs typeface="Georgia"/>
              </a:rPr>
              <a:t>list </a:t>
            </a:r>
            <a:r>
              <a:rPr sz="2000" spc="-10" dirty="0">
                <a:latin typeface="Georgia"/>
                <a:cs typeface="Georgia"/>
              </a:rPr>
              <a:t>with</a:t>
            </a:r>
            <a:r>
              <a:rPr sz="2000" spc="-330" dirty="0">
                <a:latin typeface="Georgia"/>
                <a:cs typeface="Georgia"/>
              </a:rPr>
              <a:t> </a:t>
            </a:r>
            <a:r>
              <a:rPr sz="2000" spc="-65" dirty="0">
                <a:latin typeface="Georgia"/>
                <a:cs typeface="Georgia"/>
              </a:rPr>
              <a:t>maximum </a:t>
            </a:r>
            <a:r>
              <a:rPr sz="2000" spc="-50" dirty="0">
                <a:latin typeface="Georgia"/>
                <a:cs typeface="Georgia"/>
              </a:rPr>
              <a:t>value.</a:t>
            </a:r>
            <a:endParaRPr sz="2000">
              <a:latin typeface="Georgia"/>
              <a:cs typeface="Georgia"/>
            </a:endParaRPr>
          </a:p>
          <a:p>
            <a:pPr marL="12700" marR="2316480">
              <a:lnSpc>
                <a:spcPct val="240000"/>
              </a:lnSpc>
            </a:pPr>
            <a:r>
              <a:rPr sz="2000" spc="5" dirty="0">
                <a:latin typeface="Georgia"/>
                <a:cs typeface="Georgia"/>
              </a:rPr>
              <a:t>list1, </a:t>
            </a:r>
            <a:r>
              <a:rPr sz="2000" spc="-20" dirty="0">
                <a:latin typeface="Georgia"/>
                <a:cs typeface="Georgia"/>
              </a:rPr>
              <a:t>list2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'abc'], </a:t>
            </a:r>
            <a:r>
              <a:rPr sz="2000" spc="-45" dirty="0">
                <a:latin typeface="Georgia"/>
                <a:cs typeface="Georgia"/>
              </a:rPr>
              <a:t>[456, </a:t>
            </a:r>
            <a:r>
              <a:rPr sz="2000" spc="-75" dirty="0">
                <a:latin typeface="Georgia"/>
                <a:cs typeface="Georgia"/>
              </a:rPr>
              <a:t>700, </a:t>
            </a:r>
            <a:r>
              <a:rPr sz="2000" spc="-85" dirty="0">
                <a:latin typeface="Georgia"/>
                <a:cs typeface="Georgia"/>
              </a:rPr>
              <a:t>200]  </a:t>
            </a:r>
            <a:r>
              <a:rPr sz="2000" spc="-30" dirty="0">
                <a:latin typeface="Georgia"/>
                <a:cs typeface="Georgia"/>
              </a:rPr>
              <a:t>print </a:t>
            </a:r>
            <a:r>
              <a:rPr sz="2000" spc="-85" dirty="0">
                <a:latin typeface="Georgia"/>
                <a:cs typeface="Georgia"/>
              </a:rPr>
              <a:t>"Max </a:t>
            </a:r>
            <a:r>
              <a:rPr sz="2000" spc="-30" dirty="0">
                <a:latin typeface="Georgia"/>
                <a:cs typeface="Georgia"/>
              </a:rPr>
              <a:t>value element </a:t>
            </a:r>
            <a:r>
              <a:rPr sz="2000" spc="-100" dirty="0">
                <a:latin typeface="Georgia"/>
                <a:cs typeface="Georgia"/>
              </a:rPr>
              <a:t>: </a:t>
            </a:r>
            <a:r>
              <a:rPr sz="2000" spc="-85" dirty="0">
                <a:latin typeface="Georgia"/>
                <a:cs typeface="Georgia"/>
              </a:rPr>
              <a:t>",</a:t>
            </a:r>
            <a:r>
              <a:rPr sz="2000" spc="-95" dirty="0">
                <a:latin typeface="Georgia"/>
                <a:cs typeface="Georgia"/>
              </a:rPr>
              <a:t> </a:t>
            </a:r>
            <a:r>
              <a:rPr sz="2000" dirty="0">
                <a:latin typeface="Georgia"/>
                <a:cs typeface="Georgia"/>
              </a:rPr>
              <a:t>max(list1)</a:t>
            </a:r>
            <a:endParaRPr sz="2000">
              <a:latin typeface="Georgia"/>
              <a:cs typeface="Georgia"/>
            </a:endParaRPr>
          </a:p>
          <a:p>
            <a:pPr marL="12700">
              <a:lnSpc>
                <a:spcPct val="100000"/>
              </a:lnSpc>
              <a:spcBef>
                <a:spcPts val="484"/>
              </a:spcBef>
            </a:pPr>
            <a:r>
              <a:rPr sz="2000" spc="-30" dirty="0">
                <a:latin typeface="Georgia"/>
                <a:cs typeface="Georgia"/>
              </a:rPr>
              <a:t>print </a:t>
            </a:r>
            <a:r>
              <a:rPr sz="2000" spc="-85" dirty="0">
                <a:latin typeface="Georgia"/>
                <a:cs typeface="Georgia"/>
              </a:rPr>
              <a:t>"Max </a:t>
            </a:r>
            <a:r>
              <a:rPr sz="2000" spc="-30" dirty="0">
                <a:latin typeface="Georgia"/>
                <a:cs typeface="Georgia"/>
              </a:rPr>
              <a:t>value element </a:t>
            </a:r>
            <a:r>
              <a:rPr sz="2000" spc="-100" dirty="0">
                <a:latin typeface="Georgia"/>
                <a:cs typeface="Georgia"/>
              </a:rPr>
              <a:t>: </a:t>
            </a:r>
            <a:r>
              <a:rPr sz="2000" spc="-85" dirty="0">
                <a:latin typeface="Georgia"/>
                <a:cs typeface="Georgia"/>
              </a:rPr>
              <a:t>",</a:t>
            </a:r>
            <a:r>
              <a:rPr sz="2000" spc="-135" dirty="0">
                <a:latin typeface="Georgia"/>
                <a:cs typeface="Georgia"/>
              </a:rPr>
              <a:t> </a:t>
            </a:r>
            <a:r>
              <a:rPr sz="2000" spc="-25" dirty="0">
                <a:latin typeface="Georgia"/>
                <a:cs typeface="Georgia"/>
              </a:rPr>
              <a:t>max(list2)</a:t>
            </a:r>
            <a:endParaRPr sz="2000">
              <a:latin typeface="Georgia"/>
              <a:cs typeface="Georgia"/>
            </a:endParaRPr>
          </a:p>
        </p:txBody>
      </p:sp>
      <p:sp>
        <p:nvSpPr>
          <p:cNvPr id="7" name="object 2"/>
          <p:cNvSpPr txBox="1"/>
          <p:nvPr/>
        </p:nvSpPr>
        <p:spPr>
          <a:xfrm>
            <a:off x="7852409" y="5603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9148544F-F8D4-4004-8212-195E9D897696}"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4" name="object 4"/>
          <p:cNvSpPr txBox="1"/>
          <p:nvPr/>
        </p:nvSpPr>
        <p:spPr>
          <a:xfrm>
            <a:off x="535940" y="1093978"/>
            <a:ext cx="7904480" cy="299720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80" dirty="0">
                <a:latin typeface="Georgia"/>
                <a:cs typeface="Georgia"/>
              </a:rPr>
              <a:t>list()</a:t>
            </a:r>
            <a:r>
              <a:rPr sz="1800" b="1" spc="35"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15"/>
              </a:spcBef>
            </a:pPr>
            <a:endParaRPr sz="1750">
              <a:latin typeface="Times New Roman"/>
              <a:cs typeface="Times New Roman"/>
            </a:endParaRPr>
          </a:p>
          <a:p>
            <a:pPr marL="12700" marR="5080">
              <a:lnSpc>
                <a:spcPct val="100000"/>
              </a:lnSpc>
              <a:spcBef>
                <a:spcPts val="5"/>
              </a:spcBef>
            </a:pPr>
            <a:r>
              <a:rPr sz="2000" spc="-35" dirty="0">
                <a:latin typeface="Georgia"/>
                <a:cs typeface="Georgia"/>
              </a:rPr>
              <a:t>The </a:t>
            </a:r>
            <a:r>
              <a:rPr sz="2000" spc="-40" dirty="0">
                <a:latin typeface="Georgia"/>
                <a:cs typeface="Georgia"/>
              </a:rPr>
              <a:t>method </a:t>
            </a:r>
            <a:r>
              <a:rPr sz="2000" spc="-10" dirty="0">
                <a:latin typeface="Georgia"/>
                <a:cs typeface="Georgia"/>
              </a:rPr>
              <a:t>list() </a:t>
            </a:r>
            <a:r>
              <a:rPr sz="2000" spc="-20" dirty="0">
                <a:latin typeface="Georgia"/>
                <a:cs typeface="Georgia"/>
              </a:rPr>
              <a:t>takes </a:t>
            </a:r>
            <a:r>
              <a:rPr sz="2000" spc="-25" dirty="0">
                <a:latin typeface="Georgia"/>
                <a:cs typeface="Georgia"/>
              </a:rPr>
              <a:t>sequence </a:t>
            </a:r>
            <a:r>
              <a:rPr sz="2000" spc="-10" dirty="0">
                <a:latin typeface="Georgia"/>
                <a:cs typeface="Georgia"/>
              </a:rPr>
              <a:t>types </a:t>
            </a:r>
            <a:r>
              <a:rPr sz="2000" spc="-45" dirty="0">
                <a:latin typeface="Georgia"/>
                <a:cs typeface="Georgia"/>
              </a:rPr>
              <a:t>and </a:t>
            </a:r>
            <a:r>
              <a:rPr sz="2000" spc="-25" dirty="0">
                <a:latin typeface="Georgia"/>
                <a:cs typeface="Georgia"/>
              </a:rPr>
              <a:t>converts </a:t>
            </a:r>
            <a:r>
              <a:rPr sz="2000" spc="-45" dirty="0">
                <a:latin typeface="Georgia"/>
                <a:cs typeface="Georgia"/>
              </a:rPr>
              <a:t>them </a:t>
            </a:r>
            <a:r>
              <a:rPr sz="2000" spc="-20" dirty="0">
                <a:latin typeface="Georgia"/>
                <a:cs typeface="Georgia"/>
              </a:rPr>
              <a:t>to </a:t>
            </a:r>
            <a:r>
              <a:rPr sz="2000" spc="-40" dirty="0">
                <a:latin typeface="Georgia"/>
                <a:cs typeface="Georgia"/>
              </a:rPr>
              <a:t>lists. This</a:t>
            </a:r>
            <a:r>
              <a:rPr sz="2000" spc="-315" dirty="0">
                <a:latin typeface="Georgia"/>
                <a:cs typeface="Georgia"/>
              </a:rPr>
              <a:t> </a:t>
            </a:r>
            <a:r>
              <a:rPr sz="2000" spc="-20" dirty="0">
                <a:latin typeface="Georgia"/>
                <a:cs typeface="Georgia"/>
              </a:rPr>
              <a:t>is  </a:t>
            </a:r>
            <a:r>
              <a:rPr sz="2000" spc="-25" dirty="0">
                <a:latin typeface="Georgia"/>
                <a:cs typeface="Georgia"/>
              </a:rPr>
              <a:t>used </a:t>
            </a:r>
            <a:r>
              <a:rPr sz="2000" spc="-20" dirty="0">
                <a:latin typeface="Georgia"/>
                <a:cs typeface="Georgia"/>
              </a:rPr>
              <a:t>to </a:t>
            </a:r>
            <a:r>
              <a:rPr sz="2000" spc="-25" dirty="0">
                <a:latin typeface="Georgia"/>
                <a:cs typeface="Georgia"/>
              </a:rPr>
              <a:t>convert </a:t>
            </a:r>
            <a:r>
              <a:rPr sz="2000" spc="-30" dirty="0">
                <a:latin typeface="Georgia"/>
                <a:cs typeface="Georgia"/>
              </a:rPr>
              <a:t>a </a:t>
            </a:r>
            <a:r>
              <a:rPr sz="2000" spc="-40" dirty="0">
                <a:latin typeface="Georgia"/>
                <a:cs typeface="Georgia"/>
              </a:rPr>
              <a:t>given </a:t>
            </a:r>
            <a:r>
              <a:rPr sz="2000" spc="-25" dirty="0">
                <a:latin typeface="Georgia"/>
                <a:cs typeface="Georgia"/>
              </a:rPr>
              <a:t>tuple </a:t>
            </a:r>
            <a:r>
              <a:rPr sz="2000" spc="-35" dirty="0">
                <a:latin typeface="Georgia"/>
                <a:cs typeface="Georgia"/>
              </a:rPr>
              <a:t>into</a:t>
            </a:r>
            <a:r>
              <a:rPr sz="2000" spc="-300" dirty="0">
                <a:latin typeface="Georgia"/>
                <a:cs typeface="Georgia"/>
              </a:rPr>
              <a:t> </a:t>
            </a:r>
            <a:r>
              <a:rPr sz="2000" spc="-35" dirty="0">
                <a:latin typeface="Georgia"/>
                <a:cs typeface="Georgia"/>
              </a:rPr>
              <a:t>list.</a:t>
            </a:r>
            <a:endParaRPr sz="2000">
              <a:latin typeface="Georgia"/>
              <a:cs typeface="Georgia"/>
            </a:endParaRPr>
          </a:p>
          <a:p>
            <a:pPr>
              <a:lnSpc>
                <a:spcPct val="100000"/>
              </a:lnSpc>
              <a:spcBef>
                <a:spcPts val="5"/>
              </a:spcBef>
            </a:pPr>
            <a:endParaRPr sz="2500">
              <a:latin typeface="Times New Roman"/>
              <a:cs typeface="Times New Roman"/>
            </a:endParaRPr>
          </a:p>
          <a:p>
            <a:pPr marL="12700" marR="4316730">
              <a:lnSpc>
                <a:spcPct val="120000"/>
              </a:lnSpc>
            </a:pPr>
            <a:r>
              <a:rPr sz="2000" spc="-40" dirty="0">
                <a:latin typeface="Georgia"/>
                <a:cs typeface="Georgia"/>
              </a:rPr>
              <a:t>aTuple </a:t>
            </a:r>
            <a:r>
              <a:rPr sz="2000" spc="-180" dirty="0">
                <a:latin typeface="Georgia"/>
                <a:cs typeface="Georgia"/>
              </a:rPr>
              <a:t>= </a:t>
            </a:r>
            <a:r>
              <a:rPr sz="2000" spc="20" dirty="0">
                <a:latin typeface="Georgia"/>
                <a:cs typeface="Georgia"/>
              </a:rPr>
              <a:t>(123, </a:t>
            </a:r>
            <a:r>
              <a:rPr sz="2000" spc="-5" dirty="0">
                <a:latin typeface="Georgia"/>
                <a:cs typeface="Georgia"/>
              </a:rPr>
              <a:t>'xyz', </a:t>
            </a:r>
            <a:r>
              <a:rPr sz="2000" spc="-25" dirty="0">
                <a:latin typeface="Georgia"/>
                <a:cs typeface="Georgia"/>
              </a:rPr>
              <a:t>'zara', </a:t>
            </a:r>
            <a:r>
              <a:rPr sz="2000" spc="-15" dirty="0">
                <a:latin typeface="Georgia"/>
                <a:cs typeface="Georgia"/>
              </a:rPr>
              <a:t>'abc');  </a:t>
            </a:r>
            <a:r>
              <a:rPr sz="2000" spc="-45" dirty="0">
                <a:latin typeface="Georgia"/>
                <a:cs typeface="Georgia"/>
              </a:rPr>
              <a:t>aList </a:t>
            </a:r>
            <a:r>
              <a:rPr sz="2000" spc="-180" dirty="0">
                <a:latin typeface="Georgia"/>
                <a:cs typeface="Georgia"/>
              </a:rPr>
              <a:t>=</a:t>
            </a:r>
            <a:r>
              <a:rPr sz="2000" spc="-80" dirty="0">
                <a:latin typeface="Georgia"/>
                <a:cs typeface="Georgia"/>
              </a:rPr>
              <a:t> </a:t>
            </a:r>
            <a:r>
              <a:rPr sz="2000" spc="-25" dirty="0">
                <a:latin typeface="Georgia"/>
                <a:cs typeface="Georgia"/>
              </a:rPr>
              <a:t>list(aTuple)</a:t>
            </a:r>
            <a:endParaRPr sz="2000">
              <a:latin typeface="Georgia"/>
              <a:cs typeface="Georgia"/>
            </a:endParaRPr>
          </a:p>
          <a:p>
            <a:pPr>
              <a:lnSpc>
                <a:spcPct val="100000"/>
              </a:lnSpc>
              <a:spcBef>
                <a:spcPts val="30"/>
              </a:spcBef>
            </a:pPr>
            <a:endParaRPr sz="2900">
              <a:latin typeface="Times New Roman"/>
              <a:cs typeface="Times New Roman"/>
            </a:endParaRPr>
          </a:p>
          <a:p>
            <a:pPr marL="12700">
              <a:lnSpc>
                <a:spcPct val="100000"/>
              </a:lnSpc>
            </a:pPr>
            <a:r>
              <a:rPr sz="2000" spc="-30" dirty="0">
                <a:latin typeface="Georgia"/>
                <a:cs typeface="Georgia"/>
              </a:rPr>
              <a:t>print </a:t>
            </a:r>
            <a:r>
              <a:rPr sz="2000" spc="-45" dirty="0">
                <a:latin typeface="Georgia"/>
                <a:cs typeface="Georgia"/>
              </a:rPr>
              <a:t>"List </a:t>
            </a:r>
            <a:r>
              <a:rPr sz="2000" spc="-30" dirty="0">
                <a:latin typeface="Georgia"/>
                <a:cs typeface="Georgia"/>
              </a:rPr>
              <a:t>elements </a:t>
            </a:r>
            <a:r>
              <a:rPr sz="2000" spc="-100" dirty="0">
                <a:latin typeface="Georgia"/>
                <a:cs typeface="Georgia"/>
              </a:rPr>
              <a:t>: </a:t>
            </a:r>
            <a:r>
              <a:rPr sz="2000" spc="-85" dirty="0">
                <a:latin typeface="Georgia"/>
                <a:cs typeface="Georgia"/>
              </a:rPr>
              <a:t>",</a:t>
            </a:r>
            <a:r>
              <a:rPr sz="2000" spc="-80" dirty="0">
                <a:latin typeface="Georgia"/>
                <a:cs typeface="Georgia"/>
              </a:rPr>
              <a:t> </a:t>
            </a:r>
            <a:r>
              <a:rPr sz="2000" spc="-45" dirty="0">
                <a:latin typeface="Georgia"/>
                <a:cs typeface="Georgia"/>
              </a:rPr>
              <a:t>aList</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431487CE-164D-492D-AB16-E01CD86C7F72}"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4" name="object 4"/>
          <p:cNvSpPr txBox="1"/>
          <p:nvPr/>
        </p:nvSpPr>
        <p:spPr>
          <a:xfrm>
            <a:off x="535940" y="1093978"/>
            <a:ext cx="6991984" cy="232664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105" dirty="0">
                <a:latin typeface="Georgia"/>
                <a:cs typeface="Georgia"/>
              </a:rPr>
              <a:t>append()</a:t>
            </a:r>
            <a:r>
              <a:rPr sz="1800" b="1" spc="10" dirty="0">
                <a:latin typeface="Georgia"/>
                <a:cs typeface="Georgia"/>
              </a:rPr>
              <a:t> </a:t>
            </a:r>
            <a:r>
              <a:rPr sz="1800" b="1" spc="-145" dirty="0">
                <a:latin typeface="Georgia"/>
                <a:cs typeface="Georgia"/>
              </a:rPr>
              <a:t>Method</a:t>
            </a:r>
            <a:endParaRPr sz="1800" dirty="0">
              <a:latin typeface="Georgia"/>
              <a:cs typeface="Georgia"/>
            </a:endParaRPr>
          </a:p>
          <a:p>
            <a:pPr>
              <a:lnSpc>
                <a:spcPct val="100000"/>
              </a:lnSpc>
              <a:spcBef>
                <a:spcPts val="15"/>
              </a:spcBef>
            </a:pPr>
            <a:endParaRPr sz="1750" dirty="0">
              <a:latin typeface="Times New Roman"/>
              <a:cs typeface="Times New Roman"/>
            </a:endParaRPr>
          </a:p>
          <a:p>
            <a:pPr marL="12700">
              <a:lnSpc>
                <a:spcPct val="100000"/>
              </a:lnSpc>
              <a:spcBef>
                <a:spcPts val="5"/>
              </a:spcBef>
            </a:pPr>
            <a:r>
              <a:rPr sz="2000" spc="-35" dirty="0">
                <a:latin typeface="Georgia"/>
                <a:cs typeface="Georgia"/>
              </a:rPr>
              <a:t>The </a:t>
            </a:r>
            <a:r>
              <a:rPr sz="2000" spc="-40" dirty="0">
                <a:latin typeface="Georgia"/>
                <a:cs typeface="Georgia"/>
              </a:rPr>
              <a:t>method </a:t>
            </a:r>
            <a:r>
              <a:rPr sz="2000" spc="-25" dirty="0">
                <a:latin typeface="Georgia"/>
                <a:cs typeface="Georgia"/>
              </a:rPr>
              <a:t>append() </a:t>
            </a:r>
            <a:r>
              <a:rPr sz="2000" spc="-30" dirty="0">
                <a:latin typeface="Georgia"/>
                <a:cs typeface="Georgia"/>
              </a:rPr>
              <a:t>appends a </a:t>
            </a:r>
            <a:r>
              <a:rPr sz="2000" spc="-15" dirty="0">
                <a:latin typeface="Georgia"/>
                <a:cs typeface="Georgia"/>
              </a:rPr>
              <a:t>passed </a:t>
            </a:r>
            <a:r>
              <a:rPr sz="2000" spc="-30" dirty="0">
                <a:latin typeface="Georgia"/>
                <a:cs typeface="Georgia"/>
              </a:rPr>
              <a:t>obj </a:t>
            </a:r>
            <a:r>
              <a:rPr sz="2000" spc="-35" dirty="0">
                <a:latin typeface="Georgia"/>
                <a:cs typeface="Georgia"/>
              </a:rPr>
              <a:t>into </a:t>
            </a:r>
            <a:r>
              <a:rPr sz="2000" spc="-20" dirty="0">
                <a:latin typeface="Georgia"/>
                <a:cs typeface="Georgia"/>
              </a:rPr>
              <a:t>the </a:t>
            </a:r>
            <a:r>
              <a:rPr sz="2000" spc="-35" dirty="0">
                <a:latin typeface="Georgia"/>
                <a:cs typeface="Georgia"/>
              </a:rPr>
              <a:t>existing</a:t>
            </a:r>
            <a:r>
              <a:rPr sz="2000" spc="-340" dirty="0">
                <a:latin typeface="Georgia"/>
                <a:cs typeface="Georgia"/>
              </a:rPr>
              <a:t> </a:t>
            </a:r>
            <a:r>
              <a:rPr sz="2000" spc="-40" dirty="0">
                <a:latin typeface="Georgia"/>
                <a:cs typeface="Georgia"/>
              </a:rPr>
              <a:t>list.</a:t>
            </a:r>
            <a:endParaRPr sz="2000" dirty="0">
              <a:latin typeface="Georgia"/>
              <a:cs typeface="Georgia"/>
            </a:endParaRPr>
          </a:p>
          <a:p>
            <a:pPr>
              <a:lnSpc>
                <a:spcPct val="100000"/>
              </a:lnSpc>
              <a:spcBef>
                <a:spcPts val="5"/>
              </a:spcBef>
            </a:pPr>
            <a:endParaRPr sz="2500" dirty="0">
              <a:latin typeface="Times New Roman"/>
              <a:cs typeface="Times New Roman"/>
            </a:endParaRPr>
          </a:p>
          <a:p>
            <a:pPr marL="12700" marR="3702685">
              <a:lnSpc>
                <a:spcPct val="120000"/>
              </a:lnSpc>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t>
            </a:r>
            <a:r>
              <a:rPr sz="2000" spc="-10" dirty="0">
                <a:latin typeface="Georgia"/>
                <a:cs typeface="Georgia"/>
              </a:rPr>
              <a:t>'abc']  </a:t>
            </a:r>
            <a:r>
              <a:rPr sz="2000" spc="-40" dirty="0">
                <a:latin typeface="Georgia"/>
                <a:cs typeface="Georgia"/>
              </a:rPr>
              <a:t>aList.append( </a:t>
            </a:r>
            <a:r>
              <a:rPr sz="2000" spc="-75" dirty="0">
                <a:latin typeface="Georgia"/>
                <a:cs typeface="Georgia"/>
              </a:rPr>
              <a:t>2009</a:t>
            </a:r>
            <a:r>
              <a:rPr sz="2000" spc="-80" dirty="0">
                <a:latin typeface="Georgia"/>
                <a:cs typeface="Georgia"/>
              </a:rPr>
              <a:t> </a:t>
            </a:r>
            <a:r>
              <a:rPr sz="2000" spc="15" dirty="0">
                <a:latin typeface="Georgia"/>
                <a:cs typeface="Georgia"/>
              </a:rPr>
              <a:t>)</a:t>
            </a:r>
            <a:endParaRPr sz="2000" dirty="0">
              <a:latin typeface="Georgia"/>
              <a:cs typeface="Georgia"/>
            </a:endParaRPr>
          </a:p>
          <a:p>
            <a:pPr marL="12700">
              <a:lnSpc>
                <a:spcPct val="100000"/>
              </a:lnSpc>
              <a:spcBef>
                <a:spcPts val="480"/>
              </a:spcBef>
            </a:pPr>
            <a:r>
              <a:rPr sz="2000" spc="-30" dirty="0">
                <a:latin typeface="Georgia"/>
                <a:cs typeface="Georgia"/>
              </a:rPr>
              <a:t>print </a:t>
            </a:r>
            <a:r>
              <a:rPr sz="2000" spc="-55" dirty="0">
                <a:latin typeface="Georgia"/>
                <a:cs typeface="Georgia"/>
              </a:rPr>
              <a:t>"Updated </a:t>
            </a:r>
            <a:r>
              <a:rPr sz="2000" spc="-45" dirty="0">
                <a:latin typeface="Georgia"/>
                <a:cs typeface="Georgia"/>
              </a:rPr>
              <a:t>List </a:t>
            </a:r>
            <a:r>
              <a:rPr sz="2000" spc="-100" dirty="0">
                <a:latin typeface="Georgia"/>
                <a:cs typeface="Georgia"/>
              </a:rPr>
              <a:t>: </a:t>
            </a:r>
            <a:r>
              <a:rPr sz="2000" spc="-85" dirty="0">
                <a:latin typeface="Georgia"/>
                <a:cs typeface="Georgia"/>
              </a:rPr>
              <a:t>",</a:t>
            </a:r>
            <a:r>
              <a:rPr sz="2000" spc="-55" dirty="0">
                <a:latin typeface="Georgia"/>
                <a:cs typeface="Georgia"/>
              </a:rPr>
              <a:t> </a:t>
            </a:r>
            <a:r>
              <a:rPr sz="2000" spc="-45" dirty="0">
                <a:latin typeface="Georgia"/>
                <a:cs typeface="Georgia"/>
              </a:rPr>
              <a:t>aList</a:t>
            </a:r>
            <a:endParaRPr sz="2000" dirty="0">
              <a:latin typeface="Georgia"/>
              <a:cs typeface="Georgia"/>
            </a:endParaRPr>
          </a:p>
        </p:txBody>
      </p:sp>
      <p:sp>
        <p:nvSpPr>
          <p:cNvPr id="7" name="object 2"/>
          <p:cNvSpPr txBox="1"/>
          <p:nvPr/>
        </p:nvSpPr>
        <p:spPr>
          <a:xfrm>
            <a:off x="7700009" y="381000"/>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4B834F35-B5B9-4F70-AE50-29EE324563DB}"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4" name="object 4"/>
          <p:cNvSpPr txBox="1"/>
          <p:nvPr/>
        </p:nvSpPr>
        <p:spPr>
          <a:xfrm>
            <a:off x="535940" y="1093978"/>
            <a:ext cx="7804784" cy="2716128"/>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110" dirty="0">
                <a:latin typeface="Georgia"/>
                <a:cs typeface="Georgia"/>
              </a:rPr>
              <a:t>count()</a:t>
            </a:r>
            <a:r>
              <a:rPr sz="1800" b="1" spc="45" dirty="0">
                <a:latin typeface="Georgia"/>
                <a:cs typeface="Georgia"/>
              </a:rPr>
              <a:t> </a:t>
            </a:r>
            <a:r>
              <a:rPr sz="1800" b="1" spc="-145" dirty="0">
                <a:latin typeface="Georgia"/>
                <a:cs typeface="Georgia"/>
              </a:rPr>
              <a:t>Method</a:t>
            </a:r>
            <a:endParaRPr sz="1800" dirty="0">
              <a:latin typeface="Georgia"/>
              <a:cs typeface="Georgia"/>
            </a:endParaRPr>
          </a:p>
          <a:p>
            <a:pPr>
              <a:lnSpc>
                <a:spcPct val="100000"/>
              </a:lnSpc>
              <a:spcBef>
                <a:spcPts val="15"/>
              </a:spcBef>
            </a:pPr>
            <a:endParaRPr sz="1750" dirty="0">
              <a:latin typeface="Times New Roman"/>
              <a:cs typeface="Times New Roman"/>
            </a:endParaRPr>
          </a:p>
          <a:p>
            <a:pPr marL="12700">
              <a:lnSpc>
                <a:spcPct val="100000"/>
              </a:lnSpc>
              <a:spcBef>
                <a:spcPts val="5"/>
              </a:spcBef>
            </a:pPr>
            <a:r>
              <a:rPr sz="2000" spc="-35" dirty="0">
                <a:latin typeface="Georgia"/>
                <a:cs typeface="Georgia"/>
              </a:rPr>
              <a:t>The </a:t>
            </a:r>
            <a:r>
              <a:rPr sz="2000" spc="-40" dirty="0">
                <a:latin typeface="Georgia"/>
                <a:cs typeface="Georgia"/>
              </a:rPr>
              <a:t>method </a:t>
            </a:r>
            <a:r>
              <a:rPr sz="2000" spc="-25" dirty="0">
                <a:latin typeface="Georgia"/>
                <a:cs typeface="Georgia"/>
              </a:rPr>
              <a:t>count() </a:t>
            </a:r>
            <a:r>
              <a:rPr sz="2000" spc="-20" dirty="0">
                <a:latin typeface="Georgia"/>
                <a:cs typeface="Georgia"/>
              </a:rPr>
              <a:t>returns </a:t>
            </a:r>
            <a:r>
              <a:rPr sz="2000" spc="-35" dirty="0">
                <a:latin typeface="Georgia"/>
                <a:cs typeface="Georgia"/>
              </a:rPr>
              <a:t>count </a:t>
            </a:r>
            <a:r>
              <a:rPr sz="2000" spc="-30" dirty="0">
                <a:latin typeface="Georgia"/>
                <a:cs typeface="Georgia"/>
              </a:rPr>
              <a:t>of </a:t>
            </a:r>
            <a:r>
              <a:rPr sz="2000" spc="-5" dirty="0">
                <a:latin typeface="Georgia"/>
                <a:cs typeface="Georgia"/>
              </a:rPr>
              <a:t>how </a:t>
            </a:r>
            <a:r>
              <a:rPr sz="2000" spc="-55" dirty="0">
                <a:latin typeface="Georgia"/>
                <a:cs typeface="Georgia"/>
              </a:rPr>
              <a:t>many </a:t>
            </a:r>
            <a:r>
              <a:rPr sz="2000" spc="-30" dirty="0">
                <a:latin typeface="Georgia"/>
                <a:cs typeface="Georgia"/>
              </a:rPr>
              <a:t>times obj </a:t>
            </a:r>
            <a:r>
              <a:rPr sz="2000" spc="-20" dirty="0">
                <a:latin typeface="Georgia"/>
                <a:cs typeface="Georgia"/>
              </a:rPr>
              <a:t>occurs </a:t>
            </a:r>
            <a:r>
              <a:rPr sz="2000" spc="-50" dirty="0">
                <a:latin typeface="Georgia"/>
                <a:cs typeface="Georgia"/>
              </a:rPr>
              <a:t>in</a:t>
            </a:r>
            <a:r>
              <a:rPr sz="2000" spc="-345" dirty="0">
                <a:latin typeface="Georgia"/>
                <a:cs typeface="Georgia"/>
              </a:rPr>
              <a:t> </a:t>
            </a:r>
            <a:r>
              <a:rPr sz="2000" spc="-40" dirty="0">
                <a:latin typeface="Georgia"/>
                <a:cs typeface="Georgia"/>
              </a:rPr>
              <a:t>list.</a:t>
            </a:r>
            <a:endParaRPr sz="2000" dirty="0">
              <a:latin typeface="Georgia"/>
              <a:cs typeface="Georgia"/>
            </a:endParaRPr>
          </a:p>
          <a:p>
            <a:pPr marL="12700" marR="3299460">
              <a:lnSpc>
                <a:spcPct val="240000"/>
              </a:lnSpc>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'abc', </a:t>
            </a:r>
            <a:r>
              <a:rPr sz="2000" spc="10" dirty="0">
                <a:latin typeface="Georgia"/>
                <a:cs typeface="Georgia"/>
              </a:rPr>
              <a:t>123]; </a:t>
            </a:r>
            <a:endParaRPr lang="en-US" sz="2000" spc="10" dirty="0" smtClean="0">
              <a:latin typeface="Georgia"/>
              <a:cs typeface="Georgia"/>
            </a:endParaRPr>
          </a:p>
          <a:p>
            <a:pPr marL="12700" marR="3299460">
              <a:lnSpc>
                <a:spcPct val="240000"/>
              </a:lnSpc>
            </a:pPr>
            <a:r>
              <a:rPr sz="2000" spc="-30" dirty="0" smtClean="0">
                <a:latin typeface="Georgia"/>
                <a:cs typeface="Georgia"/>
              </a:rPr>
              <a:t>print </a:t>
            </a:r>
            <a:r>
              <a:rPr sz="2000" spc="-60" dirty="0" smtClean="0">
                <a:latin typeface="Georgia"/>
                <a:cs typeface="Georgia"/>
              </a:rPr>
              <a:t>"</a:t>
            </a:r>
            <a:r>
              <a:rPr sz="2000" spc="-60" dirty="0">
                <a:latin typeface="Georgia"/>
                <a:cs typeface="Georgia"/>
              </a:rPr>
              <a:t>Count </a:t>
            </a:r>
            <a:r>
              <a:rPr sz="2000" spc="-25" dirty="0">
                <a:latin typeface="Georgia"/>
                <a:cs typeface="Georgia"/>
              </a:rPr>
              <a:t>for </a:t>
            </a:r>
            <a:r>
              <a:rPr sz="2000" spc="75" dirty="0">
                <a:latin typeface="Georgia"/>
                <a:cs typeface="Georgia"/>
              </a:rPr>
              <a:t>123 </a:t>
            </a:r>
            <a:r>
              <a:rPr sz="2000" spc="-100" dirty="0" smtClean="0">
                <a:latin typeface="Georgia"/>
                <a:cs typeface="Georgia"/>
              </a:rPr>
              <a:t>: </a:t>
            </a:r>
            <a:r>
              <a:rPr sz="2000" spc="-85" dirty="0" smtClean="0">
                <a:latin typeface="Georgia"/>
                <a:cs typeface="Georgia"/>
              </a:rPr>
              <a:t>",</a:t>
            </a:r>
            <a:r>
              <a:rPr sz="2000" spc="-229" dirty="0" smtClean="0">
                <a:latin typeface="Georgia"/>
                <a:cs typeface="Georgia"/>
              </a:rPr>
              <a:t> </a:t>
            </a:r>
            <a:r>
              <a:rPr sz="2000" spc="-15" dirty="0" err="1" smtClean="0">
                <a:latin typeface="Georgia"/>
                <a:cs typeface="Georgia"/>
              </a:rPr>
              <a:t>aList.count</a:t>
            </a:r>
            <a:r>
              <a:rPr sz="2000" spc="-15" dirty="0" smtClean="0">
                <a:latin typeface="Georgia"/>
                <a:cs typeface="Georgia"/>
              </a:rPr>
              <a:t>(123)</a:t>
            </a:r>
            <a:endParaRPr sz="2000" dirty="0">
              <a:latin typeface="Georgia"/>
              <a:cs typeface="Georgia"/>
            </a:endParaRPr>
          </a:p>
          <a:p>
            <a:pPr marL="12700">
              <a:lnSpc>
                <a:spcPct val="100000"/>
              </a:lnSpc>
              <a:spcBef>
                <a:spcPts val="484"/>
              </a:spcBef>
            </a:pPr>
            <a:r>
              <a:rPr sz="2000" spc="-30" dirty="0">
                <a:latin typeface="Georgia"/>
                <a:cs typeface="Georgia"/>
              </a:rPr>
              <a:t>print </a:t>
            </a:r>
            <a:r>
              <a:rPr sz="2000" spc="-60" dirty="0">
                <a:latin typeface="Georgia"/>
                <a:cs typeface="Georgia"/>
              </a:rPr>
              <a:t>"Count </a:t>
            </a:r>
            <a:r>
              <a:rPr sz="2000" spc="-25" dirty="0">
                <a:latin typeface="Georgia"/>
                <a:cs typeface="Georgia"/>
              </a:rPr>
              <a:t>for </a:t>
            </a:r>
            <a:r>
              <a:rPr sz="2000" spc="-20" dirty="0">
                <a:latin typeface="Georgia"/>
                <a:cs typeface="Georgia"/>
              </a:rPr>
              <a:t>zara </a:t>
            </a:r>
            <a:r>
              <a:rPr sz="2000" spc="-100" dirty="0">
                <a:latin typeface="Georgia"/>
                <a:cs typeface="Georgia"/>
              </a:rPr>
              <a:t>: </a:t>
            </a:r>
            <a:r>
              <a:rPr sz="2000" spc="-85" dirty="0">
                <a:latin typeface="Georgia"/>
                <a:cs typeface="Georgia"/>
              </a:rPr>
              <a:t>",</a:t>
            </a:r>
            <a:r>
              <a:rPr sz="2000" spc="-114" dirty="0">
                <a:latin typeface="Georgia"/>
                <a:cs typeface="Georgia"/>
              </a:rPr>
              <a:t> </a:t>
            </a:r>
            <a:r>
              <a:rPr sz="2000" spc="-30" dirty="0">
                <a:latin typeface="Georgia"/>
                <a:cs typeface="Georgia"/>
              </a:rPr>
              <a:t>aList.count('zara')</a:t>
            </a:r>
            <a:endParaRPr sz="2000" dirty="0">
              <a:latin typeface="Georgia"/>
              <a:cs typeface="Georgia"/>
            </a:endParaRPr>
          </a:p>
        </p:txBody>
      </p:sp>
      <p:sp>
        <p:nvSpPr>
          <p:cNvPr id="7" name="object 2"/>
          <p:cNvSpPr txBox="1"/>
          <p:nvPr/>
        </p:nvSpPr>
        <p:spPr>
          <a:xfrm>
            <a:off x="7700009" y="462280"/>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2">
                    <a:lumMod val="60000"/>
                    <a:lumOff val="40000"/>
                  </a:schemeClr>
                </a:solidFill>
                <a:latin typeface="Arial"/>
                <a:cs typeface="Arial"/>
              </a:rPr>
              <a:t>DYPSOM</a:t>
            </a:r>
          </a:p>
        </p:txBody>
      </p:sp>
      <p:sp>
        <p:nvSpPr>
          <p:cNvPr id="3" name="object 3"/>
          <p:cNvSpPr txBox="1">
            <a:spLocks noGrp="1"/>
          </p:cNvSpPr>
          <p:nvPr>
            <p:ph type="title"/>
          </p:nvPr>
        </p:nvSpPr>
        <p:spPr>
          <a:xfrm>
            <a:off x="151587" y="406349"/>
            <a:ext cx="375539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Stackoverflow</a:t>
            </a:r>
            <a:r>
              <a:rPr sz="2400" b="1" spc="-50" dirty="0">
                <a:solidFill>
                  <a:srgbClr val="000000"/>
                </a:solidFill>
                <a:latin typeface="Georgia"/>
                <a:cs typeface="Georgia"/>
              </a:rPr>
              <a:t> </a:t>
            </a:r>
            <a:r>
              <a:rPr sz="2400" b="1" spc="-140" dirty="0">
                <a:solidFill>
                  <a:srgbClr val="000000"/>
                </a:solidFill>
                <a:latin typeface="Georgia"/>
                <a:cs typeface="Georgia"/>
              </a:rPr>
              <a:t>data</a:t>
            </a:r>
            <a:endParaRPr sz="2400">
              <a:latin typeface="Georgia"/>
              <a:cs typeface="Georgia"/>
            </a:endParaRPr>
          </a:p>
        </p:txBody>
      </p:sp>
      <p:sp>
        <p:nvSpPr>
          <p:cNvPr id="5" name="Date Placeholder 4"/>
          <p:cNvSpPr>
            <a:spLocks noGrp="1"/>
          </p:cNvSpPr>
          <p:nvPr>
            <p:ph type="dt" sz="half" idx="10"/>
          </p:nvPr>
        </p:nvSpPr>
        <p:spPr/>
        <p:txBody>
          <a:bodyPr/>
          <a:lstStyle/>
          <a:p>
            <a:fld id="{0DF3F264-93D7-45D0-8AF2-FD6541324AF1}"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4" name="object 4"/>
          <p:cNvSpPr/>
          <p:nvPr/>
        </p:nvSpPr>
        <p:spPr>
          <a:xfrm>
            <a:off x="72720" y="1085850"/>
            <a:ext cx="8719439" cy="35623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2EEA8820-C56D-400C-AD8A-E136168A026A}"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4" name="object 4"/>
          <p:cNvSpPr txBox="1"/>
          <p:nvPr/>
        </p:nvSpPr>
        <p:spPr>
          <a:xfrm>
            <a:off x="535940" y="1093978"/>
            <a:ext cx="8150860" cy="3113673"/>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100" dirty="0">
                <a:latin typeface="Georgia"/>
                <a:cs typeface="Georgia"/>
              </a:rPr>
              <a:t>extend()</a:t>
            </a:r>
            <a:r>
              <a:rPr sz="1800" b="1" spc="25" dirty="0">
                <a:latin typeface="Georgia"/>
                <a:cs typeface="Georgia"/>
              </a:rPr>
              <a:t> </a:t>
            </a:r>
            <a:r>
              <a:rPr sz="1800" b="1" spc="-145" dirty="0">
                <a:latin typeface="Georgia"/>
                <a:cs typeface="Georgia"/>
              </a:rPr>
              <a:t>Method</a:t>
            </a:r>
            <a:endParaRPr sz="1800" dirty="0">
              <a:latin typeface="Georgia"/>
              <a:cs typeface="Georgia"/>
            </a:endParaRPr>
          </a:p>
          <a:p>
            <a:pPr>
              <a:lnSpc>
                <a:spcPct val="100000"/>
              </a:lnSpc>
              <a:spcBef>
                <a:spcPts val="15"/>
              </a:spcBef>
            </a:pPr>
            <a:endParaRPr sz="1750" dirty="0">
              <a:latin typeface="Times New Roman"/>
              <a:cs typeface="Times New Roman"/>
            </a:endParaRPr>
          </a:p>
          <a:p>
            <a:pPr marL="12700">
              <a:lnSpc>
                <a:spcPct val="100000"/>
              </a:lnSpc>
              <a:spcBef>
                <a:spcPts val="5"/>
              </a:spcBef>
            </a:pPr>
            <a:r>
              <a:rPr sz="2000" spc="-35" dirty="0">
                <a:latin typeface="Georgia"/>
                <a:cs typeface="Georgia"/>
              </a:rPr>
              <a:t>The </a:t>
            </a:r>
            <a:r>
              <a:rPr sz="2000" spc="-40" dirty="0">
                <a:latin typeface="Georgia"/>
                <a:cs typeface="Georgia"/>
              </a:rPr>
              <a:t>method </a:t>
            </a:r>
            <a:r>
              <a:rPr sz="2000" spc="-25" dirty="0">
                <a:latin typeface="Georgia"/>
                <a:cs typeface="Georgia"/>
              </a:rPr>
              <a:t>extend() </a:t>
            </a:r>
            <a:r>
              <a:rPr sz="2000" spc="-30" dirty="0">
                <a:latin typeface="Georgia"/>
                <a:cs typeface="Georgia"/>
              </a:rPr>
              <a:t>appends </a:t>
            </a:r>
            <a:r>
              <a:rPr sz="2000" spc="-20" dirty="0">
                <a:latin typeface="Georgia"/>
                <a:cs typeface="Georgia"/>
              </a:rPr>
              <a:t>the </a:t>
            </a:r>
            <a:r>
              <a:rPr sz="2000" spc="-30" dirty="0">
                <a:latin typeface="Georgia"/>
                <a:cs typeface="Georgia"/>
              </a:rPr>
              <a:t>contents of </a:t>
            </a:r>
            <a:r>
              <a:rPr sz="2000" spc="-10" dirty="0">
                <a:latin typeface="Georgia"/>
                <a:cs typeface="Georgia"/>
              </a:rPr>
              <a:t>seq </a:t>
            </a:r>
            <a:r>
              <a:rPr sz="2000" spc="-20" dirty="0">
                <a:latin typeface="Georgia"/>
                <a:cs typeface="Georgia"/>
              </a:rPr>
              <a:t>to</a:t>
            </a:r>
            <a:r>
              <a:rPr sz="2000" spc="-315" dirty="0">
                <a:latin typeface="Georgia"/>
                <a:cs typeface="Georgia"/>
              </a:rPr>
              <a:t> </a:t>
            </a:r>
            <a:r>
              <a:rPr sz="2000" spc="-40" dirty="0">
                <a:latin typeface="Georgia"/>
                <a:cs typeface="Georgia"/>
              </a:rPr>
              <a:t>list.</a:t>
            </a:r>
            <a:endParaRPr sz="2000" dirty="0">
              <a:latin typeface="Georgia"/>
              <a:cs typeface="Georgia"/>
            </a:endParaRPr>
          </a:p>
          <a:p>
            <a:pPr>
              <a:lnSpc>
                <a:spcPct val="100000"/>
              </a:lnSpc>
              <a:spcBef>
                <a:spcPts val="5"/>
              </a:spcBef>
            </a:pPr>
            <a:endParaRPr sz="2500" dirty="0">
              <a:latin typeface="Times New Roman"/>
              <a:cs typeface="Times New Roman"/>
            </a:endParaRPr>
          </a:p>
          <a:p>
            <a:pPr marL="12700" marR="2218055">
              <a:lnSpc>
                <a:spcPct val="120000"/>
              </a:lnSpc>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'abc', </a:t>
            </a:r>
            <a:r>
              <a:rPr sz="2000" spc="10" dirty="0">
                <a:latin typeface="Georgia"/>
                <a:cs typeface="Georgia"/>
              </a:rPr>
              <a:t>123];  </a:t>
            </a:r>
            <a:endParaRPr lang="en-US" sz="2000" spc="10" dirty="0" smtClean="0">
              <a:latin typeface="Georgia"/>
              <a:cs typeface="Georgia"/>
            </a:endParaRPr>
          </a:p>
          <a:p>
            <a:pPr marL="12700" marR="2218055">
              <a:lnSpc>
                <a:spcPct val="120000"/>
              </a:lnSpc>
            </a:pPr>
            <a:r>
              <a:rPr sz="2000" spc="-45" dirty="0" err="1" smtClean="0">
                <a:latin typeface="Georgia"/>
                <a:cs typeface="Georgia"/>
              </a:rPr>
              <a:t>bList</a:t>
            </a:r>
            <a:r>
              <a:rPr sz="2000" spc="-45" dirty="0" smtClean="0">
                <a:latin typeface="Georgia"/>
                <a:cs typeface="Georgia"/>
              </a:rPr>
              <a:t> </a:t>
            </a:r>
            <a:r>
              <a:rPr sz="2000" spc="-180" dirty="0">
                <a:latin typeface="Georgia"/>
                <a:cs typeface="Georgia"/>
              </a:rPr>
              <a:t>= </a:t>
            </a:r>
            <a:r>
              <a:rPr sz="2000" spc="-85" dirty="0">
                <a:latin typeface="Georgia"/>
                <a:cs typeface="Georgia"/>
              </a:rPr>
              <a:t>[2009, </a:t>
            </a:r>
            <a:r>
              <a:rPr sz="2000" spc="-40" dirty="0" smtClean="0">
                <a:latin typeface="Georgia"/>
                <a:cs typeface="Georgia"/>
              </a:rPr>
              <a:t>'</a:t>
            </a:r>
            <a:r>
              <a:rPr sz="2000" spc="-40" dirty="0" err="1" smtClean="0">
                <a:latin typeface="Georgia"/>
                <a:cs typeface="Georgia"/>
              </a:rPr>
              <a:t>manni</a:t>
            </a:r>
            <a:r>
              <a:rPr sz="2000" spc="-40" dirty="0" smtClean="0">
                <a:latin typeface="Georgia"/>
                <a:cs typeface="Georgia"/>
              </a:rPr>
              <a:t>'];  </a:t>
            </a:r>
            <a:endParaRPr lang="en-US" sz="2000" spc="-40" dirty="0" smtClean="0">
              <a:latin typeface="Georgia"/>
              <a:cs typeface="Georgia"/>
            </a:endParaRPr>
          </a:p>
          <a:p>
            <a:pPr marL="12700" marR="2218055">
              <a:lnSpc>
                <a:spcPct val="120000"/>
              </a:lnSpc>
            </a:pPr>
            <a:r>
              <a:rPr sz="2000" spc="-40" dirty="0" err="1" smtClean="0">
                <a:latin typeface="Georgia"/>
                <a:cs typeface="Georgia"/>
              </a:rPr>
              <a:t>aList.extend</a:t>
            </a:r>
            <a:r>
              <a:rPr sz="2000" spc="-40" dirty="0" smtClean="0">
                <a:latin typeface="Georgia"/>
                <a:cs typeface="Georgia"/>
              </a:rPr>
              <a:t>(</a:t>
            </a:r>
            <a:r>
              <a:rPr sz="2000" spc="-40" dirty="0" err="1" smtClean="0">
                <a:latin typeface="Georgia"/>
                <a:cs typeface="Georgia"/>
              </a:rPr>
              <a:t>bList</a:t>
            </a:r>
            <a:r>
              <a:rPr sz="2000" spc="-40" dirty="0">
                <a:latin typeface="Georgia"/>
                <a:cs typeface="Georgia"/>
              </a:rPr>
              <a:t>)</a:t>
            </a:r>
            <a:endParaRPr sz="2000" dirty="0">
              <a:latin typeface="Georgia"/>
              <a:cs typeface="Georgia"/>
            </a:endParaRPr>
          </a:p>
          <a:p>
            <a:pPr>
              <a:lnSpc>
                <a:spcPct val="100000"/>
              </a:lnSpc>
              <a:spcBef>
                <a:spcPts val="30"/>
              </a:spcBef>
            </a:pPr>
            <a:endParaRPr sz="2900" dirty="0">
              <a:latin typeface="Times New Roman"/>
              <a:cs typeface="Times New Roman"/>
            </a:endParaRPr>
          </a:p>
          <a:p>
            <a:pPr marL="12700">
              <a:lnSpc>
                <a:spcPct val="100000"/>
              </a:lnSpc>
            </a:pPr>
            <a:r>
              <a:rPr sz="2000" spc="-30" dirty="0">
                <a:latin typeface="Georgia"/>
                <a:cs typeface="Georgia"/>
              </a:rPr>
              <a:t>print </a:t>
            </a:r>
            <a:r>
              <a:rPr lang="en-US" sz="2000" spc="-30" dirty="0" smtClean="0">
                <a:latin typeface="Georgia"/>
                <a:cs typeface="Georgia"/>
              </a:rPr>
              <a:t>(</a:t>
            </a:r>
            <a:r>
              <a:rPr sz="2000" spc="-45" dirty="0" smtClean="0">
                <a:latin typeface="Georgia"/>
                <a:cs typeface="Georgia"/>
              </a:rPr>
              <a:t>"</a:t>
            </a:r>
            <a:r>
              <a:rPr sz="2000" spc="-45" dirty="0">
                <a:latin typeface="Georgia"/>
                <a:cs typeface="Georgia"/>
              </a:rPr>
              <a:t>Extended List </a:t>
            </a:r>
            <a:r>
              <a:rPr sz="2000" spc="-100" dirty="0">
                <a:latin typeface="Georgia"/>
                <a:cs typeface="Georgia"/>
              </a:rPr>
              <a:t>: </a:t>
            </a:r>
            <a:r>
              <a:rPr sz="2000" spc="-85" dirty="0">
                <a:latin typeface="Georgia"/>
                <a:cs typeface="Georgia"/>
              </a:rPr>
              <a:t>",</a:t>
            </a:r>
            <a:r>
              <a:rPr sz="2000" spc="-80" dirty="0">
                <a:latin typeface="Georgia"/>
                <a:cs typeface="Georgia"/>
              </a:rPr>
              <a:t> </a:t>
            </a:r>
            <a:r>
              <a:rPr sz="2000" spc="-45" dirty="0" err="1" smtClean="0">
                <a:latin typeface="Georgia"/>
                <a:cs typeface="Georgia"/>
              </a:rPr>
              <a:t>aList</a:t>
            </a:r>
            <a:r>
              <a:rPr lang="en-US" sz="2000" spc="-45" dirty="0" smtClean="0">
                <a:latin typeface="Georgia"/>
                <a:cs typeface="Georgia"/>
              </a:rPr>
              <a:t>)</a:t>
            </a:r>
            <a:endParaRPr sz="2000" dirty="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40A2852D-76F9-48FC-96DF-D12EF779A628}"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4" name="object 4"/>
          <p:cNvSpPr txBox="1"/>
          <p:nvPr/>
        </p:nvSpPr>
        <p:spPr>
          <a:xfrm>
            <a:off x="535940" y="1093978"/>
            <a:ext cx="5861685" cy="305816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100" dirty="0">
                <a:latin typeface="Georgia"/>
                <a:cs typeface="Georgia"/>
              </a:rPr>
              <a:t>extend()</a:t>
            </a:r>
            <a:r>
              <a:rPr sz="1800" b="1" spc="25" dirty="0">
                <a:latin typeface="Georgia"/>
                <a:cs typeface="Georgia"/>
              </a:rPr>
              <a:t> </a:t>
            </a:r>
            <a:r>
              <a:rPr sz="1800" b="1" spc="-145" dirty="0">
                <a:latin typeface="Georgia"/>
                <a:cs typeface="Georgia"/>
              </a:rPr>
              <a:t>Method</a:t>
            </a:r>
            <a:endParaRPr sz="1800">
              <a:latin typeface="Georgia"/>
              <a:cs typeface="Georgia"/>
            </a:endParaRPr>
          </a:p>
          <a:p>
            <a:pPr>
              <a:lnSpc>
                <a:spcPct val="100000"/>
              </a:lnSpc>
              <a:spcBef>
                <a:spcPts val="15"/>
              </a:spcBef>
            </a:pPr>
            <a:endParaRPr sz="1750">
              <a:latin typeface="Times New Roman"/>
              <a:cs typeface="Times New Roman"/>
            </a:endParaRPr>
          </a:p>
          <a:p>
            <a:pPr marL="12700">
              <a:lnSpc>
                <a:spcPct val="100000"/>
              </a:lnSpc>
              <a:spcBef>
                <a:spcPts val="5"/>
              </a:spcBef>
            </a:pPr>
            <a:r>
              <a:rPr sz="2000" spc="-35" dirty="0">
                <a:latin typeface="Georgia"/>
                <a:cs typeface="Georgia"/>
              </a:rPr>
              <a:t>The </a:t>
            </a:r>
            <a:r>
              <a:rPr sz="2000" spc="-40" dirty="0">
                <a:latin typeface="Georgia"/>
                <a:cs typeface="Georgia"/>
              </a:rPr>
              <a:t>method </a:t>
            </a:r>
            <a:r>
              <a:rPr sz="2000" spc="-25" dirty="0">
                <a:latin typeface="Georgia"/>
                <a:cs typeface="Georgia"/>
              </a:rPr>
              <a:t>extend() </a:t>
            </a:r>
            <a:r>
              <a:rPr sz="2000" spc="-50" dirty="0">
                <a:latin typeface="Georgia"/>
                <a:cs typeface="Georgia"/>
              </a:rPr>
              <a:t>Merge </a:t>
            </a:r>
            <a:r>
              <a:rPr sz="2000" spc="-20" dirty="0">
                <a:latin typeface="Georgia"/>
                <a:cs typeface="Georgia"/>
              </a:rPr>
              <a:t>the </a:t>
            </a:r>
            <a:r>
              <a:rPr sz="2000" spc="-30" dirty="0">
                <a:latin typeface="Georgia"/>
                <a:cs typeface="Georgia"/>
              </a:rPr>
              <a:t>contents of </a:t>
            </a:r>
            <a:r>
              <a:rPr sz="2000" spc="-10" dirty="0">
                <a:latin typeface="Georgia"/>
                <a:cs typeface="Georgia"/>
              </a:rPr>
              <a:t>seq </a:t>
            </a:r>
            <a:r>
              <a:rPr sz="2000" spc="-20" dirty="0">
                <a:latin typeface="Georgia"/>
                <a:cs typeface="Georgia"/>
              </a:rPr>
              <a:t>to</a:t>
            </a:r>
            <a:r>
              <a:rPr sz="2000" spc="-290" dirty="0">
                <a:latin typeface="Georgia"/>
                <a:cs typeface="Georgia"/>
              </a:rPr>
              <a:t> </a:t>
            </a:r>
            <a:r>
              <a:rPr sz="2000" spc="-40" dirty="0">
                <a:latin typeface="Georgia"/>
                <a:cs typeface="Georgia"/>
              </a:rPr>
              <a:t>list.</a:t>
            </a:r>
            <a:endParaRPr sz="2000">
              <a:latin typeface="Georgia"/>
              <a:cs typeface="Georgia"/>
            </a:endParaRPr>
          </a:p>
          <a:p>
            <a:pPr>
              <a:lnSpc>
                <a:spcPct val="100000"/>
              </a:lnSpc>
              <a:spcBef>
                <a:spcPts val="5"/>
              </a:spcBef>
            </a:pPr>
            <a:endParaRPr sz="2500">
              <a:latin typeface="Times New Roman"/>
              <a:cs typeface="Times New Roman"/>
            </a:endParaRPr>
          </a:p>
          <a:p>
            <a:pPr marL="12700" marR="1978660">
              <a:lnSpc>
                <a:spcPct val="120000"/>
              </a:lnSpc>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'abc', </a:t>
            </a:r>
            <a:r>
              <a:rPr sz="2000" spc="10" dirty="0">
                <a:latin typeface="Georgia"/>
                <a:cs typeface="Georgia"/>
              </a:rPr>
              <a:t>123];  </a:t>
            </a:r>
            <a:r>
              <a:rPr sz="2000" spc="-45" dirty="0">
                <a:latin typeface="Georgia"/>
                <a:cs typeface="Georgia"/>
              </a:rPr>
              <a:t>bList </a:t>
            </a:r>
            <a:r>
              <a:rPr sz="2000" spc="-180" dirty="0">
                <a:latin typeface="Georgia"/>
                <a:cs typeface="Georgia"/>
              </a:rPr>
              <a:t>= </a:t>
            </a:r>
            <a:r>
              <a:rPr sz="2000" spc="-85" dirty="0">
                <a:latin typeface="Georgia"/>
                <a:cs typeface="Georgia"/>
              </a:rPr>
              <a:t>[2009, </a:t>
            </a:r>
            <a:r>
              <a:rPr sz="2000" spc="-40" dirty="0">
                <a:latin typeface="Georgia"/>
                <a:cs typeface="Georgia"/>
              </a:rPr>
              <a:t>'manni'];  aList.extend(bList)</a:t>
            </a:r>
            <a:endParaRPr sz="2000">
              <a:latin typeface="Georgia"/>
              <a:cs typeface="Georgia"/>
            </a:endParaRPr>
          </a:p>
          <a:p>
            <a:pPr>
              <a:lnSpc>
                <a:spcPct val="100000"/>
              </a:lnSpc>
              <a:spcBef>
                <a:spcPts val="30"/>
              </a:spcBef>
            </a:pPr>
            <a:endParaRPr sz="2900">
              <a:latin typeface="Times New Roman"/>
              <a:cs typeface="Times New Roman"/>
            </a:endParaRPr>
          </a:p>
          <a:p>
            <a:pPr marL="12700">
              <a:lnSpc>
                <a:spcPct val="100000"/>
              </a:lnSpc>
            </a:pPr>
            <a:r>
              <a:rPr sz="2000" spc="-30" dirty="0">
                <a:latin typeface="Georgia"/>
                <a:cs typeface="Georgia"/>
              </a:rPr>
              <a:t>print </a:t>
            </a:r>
            <a:r>
              <a:rPr sz="2000" spc="-45" dirty="0">
                <a:latin typeface="Georgia"/>
                <a:cs typeface="Georgia"/>
              </a:rPr>
              <a:t>"Extended List </a:t>
            </a:r>
            <a:r>
              <a:rPr sz="2000" spc="-100" dirty="0">
                <a:latin typeface="Georgia"/>
                <a:cs typeface="Georgia"/>
              </a:rPr>
              <a:t>: </a:t>
            </a:r>
            <a:r>
              <a:rPr sz="2000" spc="-85" dirty="0">
                <a:latin typeface="Georgia"/>
                <a:cs typeface="Georgia"/>
              </a:rPr>
              <a:t>",</a:t>
            </a:r>
            <a:r>
              <a:rPr sz="2000" spc="-75" dirty="0">
                <a:latin typeface="Georgia"/>
                <a:cs typeface="Georgia"/>
              </a:rPr>
              <a:t> </a:t>
            </a:r>
            <a:r>
              <a:rPr sz="2000" spc="-45" dirty="0">
                <a:latin typeface="Georgia"/>
                <a:cs typeface="Georgia"/>
              </a:rPr>
              <a:t>aList</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DEDB27D5-55AB-4FA7-A267-47193271A461}"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4" name="object 4"/>
          <p:cNvSpPr txBox="1"/>
          <p:nvPr/>
        </p:nvSpPr>
        <p:spPr>
          <a:xfrm>
            <a:off x="535940" y="1093978"/>
            <a:ext cx="7389495" cy="269240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105" dirty="0">
                <a:latin typeface="Georgia"/>
                <a:cs typeface="Georgia"/>
              </a:rPr>
              <a:t>index()</a:t>
            </a:r>
            <a:r>
              <a:rPr sz="1800" b="1" spc="25" dirty="0">
                <a:latin typeface="Georgia"/>
                <a:cs typeface="Georgia"/>
              </a:rPr>
              <a:t> </a:t>
            </a:r>
            <a:r>
              <a:rPr sz="1800" b="1" spc="-145" dirty="0">
                <a:latin typeface="Georgia"/>
                <a:cs typeface="Georgia"/>
              </a:rPr>
              <a:t>Method</a:t>
            </a:r>
            <a:endParaRPr sz="1800" dirty="0">
              <a:latin typeface="Georgia"/>
              <a:cs typeface="Georgia"/>
            </a:endParaRPr>
          </a:p>
          <a:p>
            <a:pPr>
              <a:lnSpc>
                <a:spcPct val="100000"/>
              </a:lnSpc>
              <a:spcBef>
                <a:spcPts val="15"/>
              </a:spcBef>
            </a:pPr>
            <a:endParaRPr sz="1750" dirty="0">
              <a:latin typeface="Times New Roman"/>
              <a:cs typeface="Times New Roman"/>
            </a:endParaRPr>
          </a:p>
          <a:p>
            <a:pPr marL="12700">
              <a:lnSpc>
                <a:spcPct val="100000"/>
              </a:lnSpc>
              <a:spcBef>
                <a:spcPts val="5"/>
              </a:spcBef>
            </a:pPr>
            <a:r>
              <a:rPr sz="2000" spc="-35" dirty="0">
                <a:latin typeface="Georgia"/>
                <a:cs typeface="Georgia"/>
              </a:rPr>
              <a:t>The </a:t>
            </a:r>
            <a:r>
              <a:rPr sz="2000" spc="-40" dirty="0">
                <a:latin typeface="Georgia"/>
                <a:cs typeface="Georgia"/>
              </a:rPr>
              <a:t>method </a:t>
            </a:r>
            <a:r>
              <a:rPr sz="2000" spc="-25" dirty="0">
                <a:latin typeface="Georgia"/>
                <a:cs typeface="Georgia"/>
              </a:rPr>
              <a:t>index() </a:t>
            </a:r>
            <a:r>
              <a:rPr sz="2000" spc="-20" dirty="0">
                <a:latin typeface="Georgia"/>
                <a:cs typeface="Georgia"/>
              </a:rPr>
              <a:t>returns the </a:t>
            </a:r>
            <a:r>
              <a:rPr sz="2000" spc="-5" dirty="0">
                <a:latin typeface="Georgia"/>
                <a:cs typeface="Georgia"/>
              </a:rPr>
              <a:t>lowest </a:t>
            </a:r>
            <a:r>
              <a:rPr sz="2000" spc="-40" dirty="0">
                <a:latin typeface="Georgia"/>
                <a:cs typeface="Georgia"/>
              </a:rPr>
              <a:t>index </a:t>
            </a:r>
            <a:r>
              <a:rPr sz="2000" spc="-55" dirty="0">
                <a:latin typeface="Georgia"/>
                <a:cs typeface="Georgia"/>
              </a:rPr>
              <a:t>in </a:t>
            </a:r>
            <a:r>
              <a:rPr sz="2000" spc="-25" dirty="0">
                <a:latin typeface="Georgia"/>
                <a:cs typeface="Georgia"/>
              </a:rPr>
              <a:t>list </a:t>
            </a:r>
            <a:r>
              <a:rPr sz="2000" spc="-30" dirty="0">
                <a:latin typeface="Georgia"/>
                <a:cs typeface="Georgia"/>
              </a:rPr>
              <a:t>that obj</a:t>
            </a:r>
            <a:r>
              <a:rPr sz="2000" spc="-350" dirty="0">
                <a:latin typeface="Georgia"/>
                <a:cs typeface="Georgia"/>
              </a:rPr>
              <a:t> </a:t>
            </a:r>
            <a:r>
              <a:rPr sz="2000" spc="-35" dirty="0">
                <a:latin typeface="Georgia"/>
                <a:cs typeface="Georgia"/>
              </a:rPr>
              <a:t>appears.</a:t>
            </a:r>
            <a:endParaRPr sz="2000" dirty="0">
              <a:latin typeface="Georgia"/>
              <a:cs typeface="Georgia"/>
            </a:endParaRPr>
          </a:p>
          <a:p>
            <a:pPr>
              <a:lnSpc>
                <a:spcPct val="100000"/>
              </a:lnSpc>
              <a:spcBef>
                <a:spcPts val="25"/>
              </a:spcBef>
            </a:pPr>
            <a:endParaRPr sz="2900" dirty="0">
              <a:latin typeface="Times New Roman"/>
              <a:cs typeface="Times New Roman"/>
            </a:endParaRPr>
          </a:p>
          <a:p>
            <a:pPr marL="12700">
              <a:lnSpc>
                <a:spcPct val="100000"/>
              </a:lnSpc>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a:t>
            </a:r>
            <a:r>
              <a:rPr sz="2000" spc="-335" dirty="0">
                <a:latin typeface="Georgia"/>
                <a:cs typeface="Georgia"/>
              </a:rPr>
              <a:t> </a:t>
            </a:r>
            <a:r>
              <a:rPr sz="2000" spc="-20" dirty="0">
                <a:latin typeface="Georgia"/>
                <a:cs typeface="Georgia"/>
              </a:rPr>
              <a:t>'abc'];</a:t>
            </a:r>
            <a:endParaRPr sz="2000" dirty="0">
              <a:latin typeface="Georgia"/>
              <a:cs typeface="Georgia"/>
            </a:endParaRPr>
          </a:p>
          <a:p>
            <a:pPr>
              <a:lnSpc>
                <a:spcPct val="100000"/>
              </a:lnSpc>
              <a:spcBef>
                <a:spcPts val="5"/>
              </a:spcBef>
            </a:pPr>
            <a:endParaRPr sz="2500" dirty="0">
              <a:latin typeface="Times New Roman"/>
              <a:cs typeface="Times New Roman"/>
            </a:endParaRPr>
          </a:p>
          <a:p>
            <a:pPr marL="12700" marR="2727960">
              <a:lnSpc>
                <a:spcPct val="120100"/>
              </a:lnSpc>
            </a:pPr>
            <a:r>
              <a:rPr sz="2000" spc="-30" dirty="0">
                <a:latin typeface="Georgia"/>
                <a:cs typeface="Georgia"/>
              </a:rPr>
              <a:t>print </a:t>
            </a:r>
            <a:r>
              <a:rPr sz="2000" spc="-60" dirty="0">
                <a:latin typeface="Georgia"/>
                <a:cs typeface="Georgia"/>
              </a:rPr>
              <a:t>"Index </a:t>
            </a:r>
            <a:r>
              <a:rPr sz="2000" spc="-25" dirty="0">
                <a:latin typeface="Georgia"/>
                <a:cs typeface="Georgia"/>
              </a:rPr>
              <a:t>for </a:t>
            </a:r>
            <a:r>
              <a:rPr sz="2000" spc="-5" dirty="0">
                <a:latin typeface="Georgia"/>
                <a:cs typeface="Georgia"/>
              </a:rPr>
              <a:t>xyz </a:t>
            </a:r>
            <a:r>
              <a:rPr sz="2000" spc="-100" dirty="0">
                <a:latin typeface="Georgia"/>
                <a:cs typeface="Georgia"/>
              </a:rPr>
              <a:t>: </a:t>
            </a:r>
            <a:r>
              <a:rPr sz="2000" spc="-85" dirty="0">
                <a:latin typeface="Georgia"/>
                <a:cs typeface="Georgia"/>
              </a:rPr>
              <a:t>", </a:t>
            </a:r>
            <a:r>
              <a:rPr sz="2000" spc="-45" dirty="0">
                <a:latin typeface="Georgia"/>
                <a:cs typeface="Georgia"/>
              </a:rPr>
              <a:t>aList.index( </a:t>
            </a:r>
            <a:r>
              <a:rPr sz="2000" spc="20" dirty="0">
                <a:latin typeface="Georgia"/>
                <a:cs typeface="Georgia"/>
              </a:rPr>
              <a:t>'xyz' </a:t>
            </a:r>
            <a:r>
              <a:rPr sz="2000" spc="15" dirty="0">
                <a:latin typeface="Georgia"/>
                <a:cs typeface="Georgia"/>
              </a:rPr>
              <a:t>)  </a:t>
            </a:r>
            <a:r>
              <a:rPr sz="2000" spc="-30" dirty="0">
                <a:latin typeface="Georgia"/>
                <a:cs typeface="Georgia"/>
              </a:rPr>
              <a:t>print </a:t>
            </a:r>
            <a:r>
              <a:rPr sz="2000" spc="-60" dirty="0">
                <a:latin typeface="Georgia"/>
                <a:cs typeface="Georgia"/>
              </a:rPr>
              <a:t>"Index </a:t>
            </a:r>
            <a:r>
              <a:rPr sz="2000" spc="-25" dirty="0">
                <a:latin typeface="Georgia"/>
                <a:cs typeface="Georgia"/>
              </a:rPr>
              <a:t>for </a:t>
            </a:r>
            <a:r>
              <a:rPr sz="2000" spc="-20" dirty="0">
                <a:latin typeface="Georgia"/>
                <a:cs typeface="Georgia"/>
              </a:rPr>
              <a:t>zara </a:t>
            </a:r>
            <a:r>
              <a:rPr sz="2000" spc="-100" dirty="0">
                <a:latin typeface="Georgia"/>
                <a:cs typeface="Georgia"/>
              </a:rPr>
              <a:t>: </a:t>
            </a:r>
            <a:r>
              <a:rPr sz="2000" spc="-85" dirty="0">
                <a:latin typeface="Georgia"/>
                <a:cs typeface="Georgia"/>
              </a:rPr>
              <a:t>", </a:t>
            </a:r>
            <a:r>
              <a:rPr sz="2000" spc="-45" dirty="0">
                <a:latin typeface="Georgia"/>
                <a:cs typeface="Georgia"/>
              </a:rPr>
              <a:t>aList.index( </a:t>
            </a:r>
            <a:r>
              <a:rPr sz="2000" spc="-10" dirty="0">
                <a:latin typeface="Georgia"/>
                <a:cs typeface="Georgia"/>
              </a:rPr>
              <a:t>'zara'</a:t>
            </a:r>
            <a:r>
              <a:rPr sz="2000" spc="-105" dirty="0">
                <a:latin typeface="Georgia"/>
                <a:cs typeface="Georgia"/>
              </a:rPr>
              <a:t> </a:t>
            </a:r>
            <a:r>
              <a:rPr sz="2000" spc="15" dirty="0">
                <a:latin typeface="Georgia"/>
                <a:cs typeface="Georgia"/>
              </a:rPr>
              <a:t>)</a:t>
            </a:r>
            <a:endParaRPr sz="2000" dirty="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1EE58C2F-D134-4062-87F0-C51DA70D8D28}"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4" name="object 4"/>
          <p:cNvSpPr txBox="1"/>
          <p:nvPr/>
        </p:nvSpPr>
        <p:spPr>
          <a:xfrm>
            <a:off x="535940" y="1093978"/>
            <a:ext cx="6639559" cy="305816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90" dirty="0">
                <a:latin typeface="Georgia"/>
                <a:cs typeface="Georgia"/>
              </a:rPr>
              <a:t>insert()</a:t>
            </a:r>
            <a:r>
              <a:rPr sz="1800" b="1" spc="25" dirty="0">
                <a:latin typeface="Georgia"/>
                <a:cs typeface="Georgia"/>
              </a:rPr>
              <a:t> </a:t>
            </a:r>
            <a:r>
              <a:rPr sz="1800" b="1" spc="-145" dirty="0">
                <a:latin typeface="Georgia"/>
                <a:cs typeface="Georgia"/>
              </a:rPr>
              <a:t>Method</a:t>
            </a:r>
            <a:endParaRPr sz="1800" dirty="0">
              <a:latin typeface="Georgia"/>
              <a:cs typeface="Georgia"/>
            </a:endParaRPr>
          </a:p>
          <a:p>
            <a:pPr>
              <a:lnSpc>
                <a:spcPct val="100000"/>
              </a:lnSpc>
              <a:spcBef>
                <a:spcPts val="15"/>
              </a:spcBef>
            </a:pPr>
            <a:endParaRPr sz="1750" dirty="0">
              <a:latin typeface="Times New Roman"/>
              <a:cs typeface="Times New Roman"/>
            </a:endParaRPr>
          </a:p>
          <a:p>
            <a:pPr marL="12700">
              <a:lnSpc>
                <a:spcPct val="100000"/>
              </a:lnSpc>
              <a:spcBef>
                <a:spcPts val="5"/>
              </a:spcBef>
            </a:pPr>
            <a:r>
              <a:rPr sz="2000" spc="-35" dirty="0">
                <a:latin typeface="Georgia"/>
                <a:cs typeface="Georgia"/>
              </a:rPr>
              <a:t>The </a:t>
            </a:r>
            <a:r>
              <a:rPr sz="2000" spc="-40" dirty="0">
                <a:latin typeface="Georgia"/>
                <a:cs typeface="Georgia"/>
              </a:rPr>
              <a:t>method </a:t>
            </a:r>
            <a:r>
              <a:rPr sz="2000" spc="-10" dirty="0">
                <a:latin typeface="Georgia"/>
                <a:cs typeface="Georgia"/>
              </a:rPr>
              <a:t>insert() </a:t>
            </a:r>
            <a:r>
              <a:rPr sz="2000" spc="-15" dirty="0">
                <a:latin typeface="Georgia"/>
                <a:cs typeface="Georgia"/>
              </a:rPr>
              <a:t>inserts </a:t>
            </a:r>
            <a:r>
              <a:rPr sz="2000" spc="-25" dirty="0">
                <a:latin typeface="Georgia"/>
                <a:cs typeface="Georgia"/>
              </a:rPr>
              <a:t>object </a:t>
            </a:r>
            <a:r>
              <a:rPr sz="2000" spc="-30" dirty="0">
                <a:latin typeface="Georgia"/>
                <a:cs typeface="Georgia"/>
              </a:rPr>
              <a:t>obj </a:t>
            </a:r>
            <a:r>
              <a:rPr sz="2000" spc="-35" dirty="0">
                <a:latin typeface="Georgia"/>
                <a:cs typeface="Georgia"/>
              </a:rPr>
              <a:t>into </a:t>
            </a:r>
            <a:r>
              <a:rPr sz="2000" spc="-25" dirty="0">
                <a:latin typeface="Georgia"/>
                <a:cs typeface="Georgia"/>
              </a:rPr>
              <a:t>list at </a:t>
            </a:r>
            <a:r>
              <a:rPr sz="2000" spc="-20" dirty="0">
                <a:latin typeface="Georgia"/>
                <a:cs typeface="Georgia"/>
              </a:rPr>
              <a:t>offset</a:t>
            </a:r>
            <a:r>
              <a:rPr sz="2000" spc="-345" dirty="0">
                <a:latin typeface="Georgia"/>
                <a:cs typeface="Georgia"/>
              </a:rPr>
              <a:t> </a:t>
            </a:r>
            <a:r>
              <a:rPr sz="2000" spc="-60" dirty="0">
                <a:latin typeface="Georgia"/>
                <a:cs typeface="Georgia"/>
              </a:rPr>
              <a:t>index.</a:t>
            </a:r>
            <a:endParaRPr sz="2000" dirty="0">
              <a:latin typeface="Georgia"/>
              <a:cs typeface="Georgia"/>
            </a:endParaRPr>
          </a:p>
          <a:p>
            <a:pPr marL="12700" marR="3350260">
              <a:lnSpc>
                <a:spcPct val="240000"/>
              </a:lnSpc>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t>
            </a:r>
            <a:r>
              <a:rPr sz="2000" spc="-10" dirty="0">
                <a:latin typeface="Georgia"/>
                <a:cs typeface="Georgia"/>
              </a:rPr>
              <a:t>'abc']  </a:t>
            </a:r>
            <a:r>
              <a:rPr sz="2000" spc="-35" dirty="0">
                <a:latin typeface="Georgia"/>
                <a:cs typeface="Georgia"/>
              </a:rPr>
              <a:t>aList.insert( </a:t>
            </a:r>
            <a:r>
              <a:rPr sz="2000" spc="-70" dirty="0">
                <a:latin typeface="Georgia"/>
                <a:cs typeface="Georgia"/>
              </a:rPr>
              <a:t>3,</a:t>
            </a:r>
            <a:r>
              <a:rPr sz="2000" spc="-90" dirty="0">
                <a:latin typeface="Georgia"/>
                <a:cs typeface="Georgia"/>
              </a:rPr>
              <a:t> </a:t>
            </a:r>
            <a:r>
              <a:rPr sz="2000" spc="-60" dirty="0">
                <a:latin typeface="Georgia"/>
                <a:cs typeface="Georgia"/>
              </a:rPr>
              <a:t>2009)</a:t>
            </a:r>
            <a:endParaRPr sz="2000" dirty="0">
              <a:latin typeface="Georgia"/>
              <a:cs typeface="Georgia"/>
            </a:endParaRPr>
          </a:p>
          <a:p>
            <a:pPr>
              <a:lnSpc>
                <a:spcPct val="100000"/>
              </a:lnSpc>
              <a:spcBef>
                <a:spcPts val="30"/>
              </a:spcBef>
            </a:pPr>
            <a:endParaRPr sz="2900" dirty="0">
              <a:latin typeface="Times New Roman"/>
              <a:cs typeface="Times New Roman"/>
            </a:endParaRPr>
          </a:p>
          <a:p>
            <a:pPr marL="12700">
              <a:lnSpc>
                <a:spcPct val="100000"/>
              </a:lnSpc>
            </a:pPr>
            <a:r>
              <a:rPr sz="2000" spc="-30" dirty="0">
                <a:latin typeface="Georgia"/>
                <a:cs typeface="Georgia"/>
              </a:rPr>
              <a:t>print </a:t>
            </a:r>
            <a:r>
              <a:rPr sz="2000" spc="-55" dirty="0">
                <a:latin typeface="Georgia"/>
                <a:cs typeface="Georgia"/>
              </a:rPr>
              <a:t>"Final </a:t>
            </a:r>
            <a:r>
              <a:rPr sz="2000" spc="-45" dirty="0">
                <a:latin typeface="Georgia"/>
                <a:cs typeface="Georgia"/>
              </a:rPr>
              <a:t>List </a:t>
            </a:r>
            <a:r>
              <a:rPr sz="2000" spc="-100" dirty="0">
                <a:latin typeface="Georgia"/>
                <a:cs typeface="Georgia"/>
              </a:rPr>
              <a:t>: </a:t>
            </a:r>
            <a:r>
              <a:rPr sz="2000" spc="-85" dirty="0">
                <a:latin typeface="Georgia"/>
                <a:cs typeface="Georgia"/>
              </a:rPr>
              <a:t>",</a:t>
            </a:r>
            <a:r>
              <a:rPr sz="2000" spc="-55" dirty="0">
                <a:latin typeface="Georgia"/>
                <a:cs typeface="Georgia"/>
              </a:rPr>
              <a:t> </a:t>
            </a:r>
            <a:r>
              <a:rPr sz="2000" spc="-45" dirty="0">
                <a:latin typeface="Georgia"/>
                <a:cs typeface="Georgia"/>
              </a:rPr>
              <a:t>aList</a:t>
            </a:r>
            <a:endParaRPr sz="2000" dirty="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6" name="Date Placeholder 5"/>
          <p:cNvSpPr>
            <a:spLocks noGrp="1"/>
          </p:cNvSpPr>
          <p:nvPr>
            <p:ph type="dt" sz="half" idx="10"/>
          </p:nvPr>
        </p:nvSpPr>
        <p:spPr/>
        <p:txBody>
          <a:bodyPr/>
          <a:lstStyle/>
          <a:p>
            <a:fld id="{A01A8A9B-BB5C-4F67-BF92-D2AC4133BC98}"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84</a:t>
            </a:fld>
            <a:endParaRPr lang="en-US"/>
          </a:p>
        </p:txBody>
      </p:sp>
      <p:sp>
        <p:nvSpPr>
          <p:cNvPr id="4" name="object 4"/>
          <p:cNvSpPr txBox="1"/>
          <p:nvPr/>
        </p:nvSpPr>
        <p:spPr>
          <a:xfrm>
            <a:off x="535940" y="2723514"/>
            <a:ext cx="3293745" cy="1428750"/>
          </a:xfrm>
          <a:prstGeom prst="rect">
            <a:avLst/>
          </a:prstGeom>
        </p:spPr>
        <p:txBody>
          <a:bodyPr vert="horz" wrap="square" lIns="0" tIns="13335" rIns="0" bIns="0" rtlCol="0">
            <a:spAutoFit/>
          </a:bodyPr>
          <a:lstStyle/>
          <a:p>
            <a:pPr marL="12700">
              <a:lnSpc>
                <a:spcPct val="100000"/>
              </a:lnSpc>
              <a:spcBef>
                <a:spcPts val="105"/>
              </a:spcBef>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a:t>
            </a:r>
            <a:r>
              <a:rPr sz="2000" spc="-345" dirty="0">
                <a:latin typeface="Georgia"/>
                <a:cs typeface="Georgia"/>
              </a:rPr>
              <a:t> </a:t>
            </a:r>
            <a:r>
              <a:rPr sz="2000" spc="-10" dirty="0">
                <a:latin typeface="Georgia"/>
                <a:cs typeface="Georgia"/>
              </a:rPr>
              <a:t>'abc']</a:t>
            </a:r>
            <a:endParaRPr sz="2000" dirty="0">
              <a:latin typeface="Georgia"/>
              <a:cs typeface="Georgia"/>
            </a:endParaRPr>
          </a:p>
          <a:p>
            <a:pPr>
              <a:lnSpc>
                <a:spcPct val="100000"/>
              </a:lnSpc>
              <a:spcBef>
                <a:spcPts val="5"/>
              </a:spcBef>
            </a:pPr>
            <a:endParaRPr sz="2500" dirty="0">
              <a:latin typeface="Times New Roman"/>
              <a:cs typeface="Times New Roman"/>
            </a:endParaRPr>
          </a:p>
          <a:p>
            <a:pPr marL="12700" marR="236220">
              <a:lnSpc>
                <a:spcPct val="120000"/>
              </a:lnSpc>
            </a:pPr>
            <a:r>
              <a:rPr sz="2000" spc="-30" dirty="0">
                <a:latin typeface="Georgia"/>
                <a:cs typeface="Georgia"/>
              </a:rPr>
              <a:t>print </a:t>
            </a:r>
            <a:r>
              <a:rPr sz="2000" spc="-204" dirty="0">
                <a:latin typeface="Georgia"/>
                <a:cs typeface="Georgia"/>
              </a:rPr>
              <a:t>"A </a:t>
            </a:r>
            <a:r>
              <a:rPr sz="2000" spc="-45" dirty="0">
                <a:latin typeface="Georgia"/>
                <a:cs typeface="Georgia"/>
              </a:rPr>
              <a:t>List </a:t>
            </a:r>
            <a:r>
              <a:rPr sz="2000" spc="-100" dirty="0">
                <a:latin typeface="Georgia"/>
                <a:cs typeface="Georgia"/>
              </a:rPr>
              <a:t>: </a:t>
            </a:r>
            <a:r>
              <a:rPr sz="2000" spc="-85" dirty="0">
                <a:latin typeface="Georgia"/>
                <a:cs typeface="Georgia"/>
              </a:rPr>
              <a:t>", </a:t>
            </a:r>
            <a:r>
              <a:rPr sz="2000" spc="-35" dirty="0">
                <a:latin typeface="Georgia"/>
                <a:cs typeface="Georgia"/>
              </a:rPr>
              <a:t>aList.pop()  </a:t>
            </a:r>
            <a:r>
              <a:rPr sz="2000" spc="-30" dirty="0">
                <a:latin typeface="Georgia"/>
                <a:cs typeface="Georgia"/>
              </a:rPr>
              <a:t>print </a:t>
            </a:r>
            <a:r>
              <a:rPr sz="2000" spc="-65" dirty="0">
                <a:latin typeface="Georgia"/>
                <a:cs typeface="Georgia"/>
              </a:rPr>
              <a:t>"B </a:t>
            </a:r>
            <a:r>
              <a:rPr sz="2000" spc="-50" dirty="0">
                <a:latin typeface="Georgia"/>
                <a:cs typeface="Georgia"/>
              </a:rPr>
              <a:t>List </a:t>
            </a:r>
            <a:r>
              <a:rPr sz="2000" spc="-100" dirty="0">
                <a:latin typeface="Georgia"/>
                <a:cs typeface="Georgia"/>
              </a:rPr>
              <a:t>: </a:t>
            </a:r>
            <a:r>
              <a:rPr sz="2000" spc="-85" dirty="0">
                <a:latin typeface="Georgia"/>
                <a:cs typeface="Georgia"/>
              </a:rPr>
              <a:t>",</a:t>
            </a:r>
            <a:r>
              <a:rPr sz="2000" spc="-20" dirty="0">
                <a:latin typeface="Georgia"/>
                <a:cs typeface="Georgia"/>
              </a:rPr>
              <a:t> </a:t>
            </a:r>
            <a:r>
              <a:rPr sz="2000" spc="-35" dirty="0">
                <a:latin typeface="Georgia"/>
                <a:cs typeface="Georgia"/>
              </a:rPr>
              <a:t>aList.pop(2)</a:t>
            </a:r>
            <a:endParaRPr sz="2000" dirty="0">
              <a:latin typeface="Georgia"/>
              <a:cs typeface="Georgia"/>
            </a:endParaRPr>
          </a:p>
        </p:txBody>
      </p:sp>
      <p:sp>
        <p:nvSpPr>
          <p:cNvPr id="5" name="object 5"/>
          <p:cNvSpPr txBox="1"/>
          <p:nvPr/>
        </p:nvSpPr>
        <p:spPr>
          <a:xfrm>
            <a:off x="535940" y="1093978"/>
            <a:ext cx="7590790" cy="86296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100" dirty="0">
                <a:latin typeface="Georgia"/>
                <a:cs typeface="Georgia"/>
              </a:rPr>
              <a:t>pop()</a:t>
            </a:r>
            <a:r>
              <a:rPr sz="1800" b="1" spc="35" dirty="0">
                <a:latin typeface="Georgia"/>
                <a:cs typeface="Georgia"/>
              </a:rPr>
              <a:t> </a:t>
            </a:r>
            <a:r>
              <a:rPr sz="1800" b="1" spc="-145" dirty="0">
                <a:latin typeface="Georgia"/>
                <a:cs typeface="Georgia"/>
              </a:rPr>
              <a:t>Method</a:t>
            </a:r>
            <a:endParaRPr sz="1800" dirty="0">
              <a:latin typeface="Georgia"/>
              <a:cs typeface="Georgia"/>
            </a:endParaRPr>
          </a:p>
          <a:p>
            <a:pPr>
              <a:lnSpc>
                <a:spcPct val="100000"/>
              </a:lnSpc>
              <a:spcBef>
                <a:spcPts val="15"/>
              </a:spcBef>
            </a:pPr>
            <a:endParaRPr sz="1750" dirty="0">
              <a:latin typeface="Times New Roman"/>
              <a:cs typeface="Times New Roman"/>
            </a:endParaRPr>
          </a:p>
          <a:p>
            <a:pPr marL="12700">
              <a:lnSpc>
                <a:spcPct val="100000"/>
              </a:lnSpc>
              <a:spcBef>
                <a:spcPts val="5"/>
              </a:spcBef>
            </a:pPr>
            <a:r>
              <a:rPr sz="2000" spc="-35" dirty="0">
                <a:latin typeface="Georgia"/>
                <a:cs typeface="Georgia"/>
              </a:rPr>
              <a:t>The</a:t>
            </a:r>
            <a:r>
              <a:rPr sz="2000" spc="-60" dirty="0">
                <a:latin typeface="Georgia"/>
                <a:cs typeface="Georgia"/>
              </a:rPr>
              <a:t> </a:t>
            </a:r>
            <a:r>
              <a:rPr sz="2000" spc="-40" dirty="0">
                <a:latin typeface="Georgia"/>
                <a:cs typeface="Georgia"/>
              </a:rPr>
              <a:t>method</a:t>
            </a:r>
            <a:r>
              <a:rPr sz="2000" spc="-60" dirty="0">
                <a:latin typeface="Georgia"/>
                <a:cs typeface="Georgia"/>
              </a:rPr>
              <a:t> </a:t>
            </a:r>
            <a:r>
              <a:rPr sz="2000" spc="-10" dirty="0">
                <a:latin typeface="Georgia"/>
                <a:cs typeface="Georgia"/>
              </a:rPr>
              <a:t>pop()</a:t>
            </a:r>
            <a:r>
              <a:rPr sz="2000" spc="-65" dirty="0">
                <a:latin typeface="Georgia"/>
                <a:cs typeface="Georgia"/>
              </a:rPr>
              <a:t> </a:t>
            </a:r>
            <a:r>
              <a:rPr sz="2000" spc="-25" dirty="0">
                <a:latin typeface="Georgia"/>
                <a:cs typeface="Georgia"/>
              </a:rPr>
              <a:t>removes</a:t>
            </a:r>
            <a:r>
              <a:rPr sz="2000" spc="-65" dirty="0">
                <a:latin typeface="Georgia"/>
                <a:cs typeface="Georgia"/>
              </a:rPr>
              <a:t> </a:t>
            </a:r>
            <a:r>
              <a:rPr sz="2000" spc="-45" dirty="0">
                <a:latin typeface="Georgia"/>
                <a:cs typeface="Georgia"/>
              </a:rPr>
              <a:t>and</a:t>
            </a:r>
            <a:r>
              <a:rPr sz="2000" spc="-65" dirty="0">
                <a:latin typeface="Georgia"/>
                <a:cs typeface="Georgia"/>
              </a:rPr>
              <a:t> </a:t>
            </a:r>
            <a:r>
              <a:rPr sz="2000" spc="-20" dirty="0">
                <a:latin typeface="Georgia"/>
                <a:cs typeface="Georgia"/>
              </a:rPr>
              <a:t>returns</a:t>
            </a:r>
            <a:r>
              <a:rPr sz="2000" spc="-65" dirty="0">
                <a:latin typeface="Georgia"/>
                <a:cs typeface="Georgia"/>
              </a:rPr>
              <a:t> </a:t>
            </a:r>
            <a:r>
              <a:rPr sz="2000" spc="-25" dirty="0">
                <a:latin typeface="Georgia"/>
                <a:cs typeface="Georgia"/>
              </a:rPr>
              <a:t>last</a:t>
            </a:r>
            <a:r>
              <a:rPr sz="2000" spc="-60" dirty="0">
                <a:latin typeface="Georgia"/>
                <a:cs typeface="Georgia"/>
              </a:rPr>
              <a:t> </a:t>
            </a:r>
            <a:r>
              <a:rPr sz="2000" spc="-25" dirty="0">
                <a:latin typeface="Georgia"/>
                <a:cs typeface="Georgia"/>
              </a:rPr>
              <a:t>object</a:t>
            </a:r>
            <a:r>
              <a:rPr sz="2000" spc="-35" dirty="0">
                <a:latin typeface="Georgia"/>
                <a:cs typeface="Georgia"/>
              </a:rPr>
              <a:t> </a:t>
            </a:r>
            <a:r>
              <a:rPr sz="2000" spc="-5" dirty="0">
                <a:latin typeface="Georgia"/>
                <a:cs typeface="Georgia"/>
              </a:rPr>
              <a:t>or</a:t>
            </a:r>
            <a:r>
              <a:rPr sz="2000" spc="-30" dirty="0">
                <a:latin typeface="Georgia"/>
                <a:cs typeface="Georgia"/>
              </a:rPr>
              <a:t> obj</a:t>
            </a:r>
            <a:r>
              <a:rPr sz="2000" spc="-45" dirty="0">
                <a:latin typeface="Georgia"/>
                <a:cs typeface="Georgia"/>
              </a:rPr>
              <a:t> from</a:t>
            </a:r>
            <a:r>
              <a:rPr sz="2000" spc="-70" dirty="0">
                <a:latin typeface="Georgia"/>
                <a:cs typeface="Georgia"/>
              </a:rPr>
              <a:t> </a:t>
            </a:r>
            <a:r>
              <a:rPr sz="2000" spc="-20" dirty="0">
                <a:latin typeface="Georgia"/>
                <a:cs typeface="Georgia"/>
              </a:rPr>
              <a:t>the</a:t>
            </a:r>
            <a:r>
              <a:rPr sz="2000" spc="-55" dirty="0">
                <a:latin typeface="Georgia"/>
                <a:cs typeface="Georgia"/>
              </a:rPr>
              <a:t> </a:t>
            </a:r>
            <a:r>
              <a:rPr sz="2000" spc="-40" dirty="0">
                <a:latin typeface="Georgia"/>
                <a:cs typeface="Georgia"/>
              </a:rPr>
              <a:t>list.</a:t>
            </a:r>
            <a:endParaRPr sz="2000" dirty="0">
              <a:latin typeface="Georgia"/>
              <a:cs typeface="Georgia"/>
            </a:endParaRPr>
          </a:p>
        </p:txBody>
      </p:sp>
      <p:sp>
        <p:nvSpPr>
          <p:cNvPr id="8" name="object 2"/>
          <p:cNvSpPr txBox="1"/>
          <p:nvPr/>
        </p:nvSpPr>
        <p:spPr>
          <a:xfrm>
            <a:off x="7700009" y="462280"/>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8F736DC9-015E-419A-BE90-191DC6623C06}"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4" name="object 4"/>
          <p:cNvSpPr txBox="1"/>
          <p:nvPr/>
        </p:nvSpPr>
        <p:spPr>
          <a:xfrm>
            <a:off x="535940" y="1093978"/>
            <a:ext cx="7942580" cy="4826635"/>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114" dirty="0">
                <a:latin typeface="Georgia"/>
                <a:cs typeface="Georgia"/>
              </a:rPr>
              <a:t>remove()</a:t>
            </a:r>
            <a:r>
              <a:rPr sz="1800" b="1" dirty="0">
                <a:latin typeface="Georgia"/>
                <a:cs typeface="Georgia"/>
              </a:rPr>
              <a:t> </a:t>
            </a:r>
            <a:r>
              <a:rPr sz="1800" b="1" spc="-145" dirty="0">
                <a:latin typeface="Georgia"/>
                <a:cs typeface="Georgia"/>
              </a:rPr>
              <a:t>Method</a:t>
            </a:r>
            <a:endParaRPr sz="1800" dirty="0">
              <a:latin typeface="Georgia"/>
              <a:cs typeface="Georgia"/>
            </a:endParaRPr>
          </a:p>
          <a:p>
            <a:pPr>
              <a:lnSpc>
                <a:spcPct val="100000"/>
              </a:lnSpc>
              <a:spcBef>
                <a:spcPts val="15"/>
              </a:spcBef>
            </a:pPr>
            <a:endParaRPr sz="1750" dirty="0">
              <a:latin typeface="Times New Roman"/>
              <a:cs typeface="Times New Roman"/>
            </a:endParaRPr>
          </a:p>
          <a:p>
            <a:pPr marL="12700" marR="5080">
              <a:lnSpc>
                <a:spcPct val="100000"/>
              </a:lnSpc>
              <a:spcBef>
                <a:spcPts val="5"/>
              </a:spcBef>
            </a:pPr>
            <a:r>
              <a:rPr sz="2000" spc="-40" dirty="0">
                <a:latin typeface="Georgia"/>
                <a:cs typeface="Georgia"/>
              </a:rPr>
              <a:t>This method </a:t>
            </a:r>
            <a:r>
              <a:rPr sz="2000" spc="-10" dirty="0">
                <a:latin typeface="Georgia"/>
                <a:cs typeface="Georgia"/>
              </a:rPr>
              <a:t>does </a:t>
            </a:r>
            <a:r>
              <a:rPr sz="2000" spc="-35" dirty="0">
                <a:latin typeface="Georgia"/>
                <a:cs typeface="Georgia"/>
              </a:rPr>
              <a:t>not </a:t>
            </a:r>
            <a:r>
              <a:rPr sz="2000" spc="-20" dirty="0">
                <a:latin typeface="Georgia"/>
                <a:cs typeface="Georgia"/>
              </a:rPr>
              <a:t>return </a:t>
            </a:r>
            <a:r>
              <a:rPr sz="2000" spc="-40" dirty="0">
                <a:latin typeface="Georgia"/>
                <a:cs typeface="Georgia"/>
              </a:rPr>
              <a:t>any </a:t>
            </a:r>
            <a:r>
              <a:rPr sz="2000" spc="-30" dirty="0">
                <a:latin typeface="Georgia"/>
                <a:cs typeface="Georgia"/>
              </a:rPr>
              <a:t>value </a:t>
            </a:r>
            <a:r>
              <a:rPr sz="2000" spc="-35" dirty="0">
                <a:latin typeface="Georgia"/>
                <a:cs typeface="Georgia"/>
              </a:rPr>
              <a:t>but </a:t>
            </a:r>
            <a:r>
              <a:rPr sz="2000" spc="-25" dirty="0">
                <a:latin typeface="Georgia"/>
                <a:cs typeface="Georgia"/>
              </a:rPr>
              <a:t>removes </a:t>
            </a:r>
            <a:r>
              <a:rPr sz="2000" spc="-20" dirty="0">
                <a:latin typeface="Georgia"/>
                <a:cs typeface="Georgia"/>
              </a:rPr>
              <a:t>the</a:t>
            </a:r>
            <a:r>
              <a:rPr sz="2000" spc="-345" dirty="0">
                <a:latin typeface="Georgia"/>
                <a:cs typeface="Georgia"/>
              </a:rPr>
              <a:t> </a:t>
            </a:r>
            <a:r>
              <a:rPr sz="2000" spc="-40" dirty="0">
                <a:latin typeface="Georgia"/>
                <a:cs typeface="Georgia"/>
              </a:rPr>
              <a:t>given </a:t>
            </a:r>
            <a:r>
              <a:rPr sz="2000" spc="-25" dirty="0">
                <a:latin typeface="Georgia"/>
                <a:cs typeface="Georgia"/>
              </a:rPr>
              <a:t>object </a:t>
            </a:r>
            <a:r>
              <a:rPr sz="2000" spc="-45" dirty="0">
                <a:latin typeface="Georgia"/>
                <a:cs typeface="Georgia"/>
              </a:rPr>
              <a:t>from  </a:t>
            </a:r>
            <a:r>
              <a:rPr sz="2000" spc="-20" dirty="0">
                <a:latin typeface="Georgia"/>
                <a:cs typeface="Georgia"/>
              </a:rPr>
              <a:t>the</a:t>
            </a:r>
            <a:r>
              <a:rPr sz="2000" spc="-65" dirty="0">
                <a:latin typeface="Georgia"/>
                <a:cs typeface="Georgia"/>
              </a:rPr>
              <a:t> </a:t>
            </a:r>
            <a:r>
              <a:rPr sz="2000" spc="-40" dirty="0">
                <a:latin typeface="Georgia"/>
                <a:cs typeface="Georgia"/>
              </a:rPr>
              <a:t>list.</a:t>
            </a:r>
            <a:endParaRPr sz="2000" dirty="0">
              <a:latin typeface="Georgia"/>
              <a:cs typeface="Georgia"/>
            </a:endParaRPr>
          </a:p>
          <a:p>
            <a:pPr marL="12700" marR="4057650">
              <a:lnSpc>
                <a:spcPct val="240000"/>
              </a:lnSpc>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'abc', </a:t>
            </a:r>
            <a:r>
              <a:rPr sz="2000" spc="5" dirty="0">
                <a:latin typeface="Georgia"/>
                <a:cs typeface="Georgia"/>
              </a:rPr>
              <a:t>'xyz']  </a:t>
            </a:r>
            <a:r>
              <a:rPr sz="2000" spc="-20" dirty="0">
                <a:latin typeface="Georgia"/>
                <a:cs typeface="Georgia"/>
              </a:rPr>
              <a:t>aList.remove('xyz')</a:t>
            </a:r>
            <a:endParaRPr sz="2000" dirty="0">
              <a:latin typeface="Georgia"/>
              <a:cs typeface="Georgia"/>
            </a:endParaRPr>
          </a:p>
          <a:p>
            <a:pPr marL="12700" marR="5828665">
              <a:lnSpc>
                <a:spcPct val="240099"/>
              </a:lnSpc>
            </a:pPr>
            <a:r>
              <a:rPr sz="2000" spc="-30" dirty="0">
                <a:latin typeface="Georgia"/>
                <a:cs typeface="Georgia"/>
              </a:rPr>
              <a:t>print </a:t>
            </a:r>
            <a:r>
              <a:rPr sz="2000" spc="-45" dirty="0">
                <a:latin typeface="Georgia"/>
                <a:cs typeface="Georgia"/>
              </a:rPr>
              <a:t>"List </a:t>
            </a:r>
            <a:r>
              <a:rPr sz="2000" spc="-100" dirty="0">
                <a:latin typeface="Georgia"/>
                <a:cs typeface="Georgia"/>
              </a:rPr>
              <a:t>: </a:t>
            </a:r>
            <a:r>
              <a:rPr sz="2000" spc="-85" dirty="0">
                <a:latin typeface="Georgia"/>
                <a:cs typeface="Georgia"/>
              </a:rPr>
              <a:t>", </a:t>
            </a:r>
            <a:r>
              <a:rPr sz="2000" spc="-45" dirty="0">
                <a:latin typeface="Georgia"/>
                <a:cs typeface="Georgia"/>
              </a:rPr>
              <a:t>aList  </a:t>
            </a:r>
            <a:r>
              <a:rPr sz="2000" spc="-30" dirty="0">
                <a:latin typeface="Georgia"/>
                <a:cs typeface="Georgia"/>
              </a:rPr>
              <a:t>a</a:t>
            </a:r>
            <a:r>
              <a:rPr sz="2000" spc="-50" dirty="0">
                <a:latin typeface="Georgia"/>
                <a:cs typeface="Georgia"/>
              </a:rPr>
              <a:t>Lis</a:t>
            </a:r>
            <a:r>
              <a:rPr sz="2000" spc="-10" dirty="0">
                <a:latin typeface="Georgia"/>
                <a:cs typeface="Georgia"/>
              </a:rPr>
              <a:t>t</a:t>
            </a:r>
            <a:r>
              <a:rPr sz="2000" spc="-55" dirty="0">
                <a:latin typeface="Georgia"/>
                <a:cs typeface="Georgia"/>
              </a:rPr>
              <a:t>.</a:t>
            </a:r>
            <a:r>
              <a:rPr sz="2000" spc="-105" dirty="0">
                <a:latin typeface="Georgia"/>
                <a:cs typeface="Georgia"/>
              </a:rPr>
              <a:t>r</a:t>
            </a:r>
            <a:r>
              <a:rPr sz="2000" spc="-40" dirty="0">
                <a:latin typeface="Georgia"/>
                <a:cs typeface="Georgia"/>
              </a:rPr>
              <a:t>em</a:t>
            </a:r>
            <a:r>
              <a:rPr sz="2000" spc="-60" dirty="0">
                <a:latin typeface="Georgia"/>
                <a:cs typeface="Georgia"/>
              </a:rPr>
              <a:t>o</a:t>
            </a:r>
            <a:r>
              <a:rPr sz="2000" spc="-25" dirty="0">
                <a:latin typeface="Georgia"/>
                <a:cs typeface="Georgia"/>
              </a:rPr>
              <a:t>v</a:t>
            </a:r>
            <a:r>
              <a:rPr sz="2000" spc="5" dirty="0">
                <a:latin typeface="Georgia"/>
                <a:cs typeface="Georgia"/>
              </a:rPr>
              <a:t>e</a:t>
            </a:r>
            <a:r>
              <a:rPr sz="2000" spc="35" dirty="0">
                <a:latin typeface="Georgia"/>
                <a:cs typeface="Georgia"/>
              </a:rPr>
              <a:t>(</a:t>
            </a:r>
            <a:r>
              <a:rPr sz="2000" spc="10" dirty="0">
                <a:latin typeface="Georgia"/>
                <a:cs typeface="Georgia"/>
              </a:rPr>
              <a:t>'</a:t>
            </a:r>
            <a:r>
              <a:rPr sz="2000" spc="-30" dirty="0">
                <a:latin typeface="Georgia"/>
                <a:cs typeface="Georgia"/>
              </a:rPr>
              <a:t>a</a:t>
            </a:r>
            <a:r>
              <a:rPr sz="2000" spc="-35" dirty="0">
                <a:latin typeface="Georgia"/>
                <a:cs typeface="Georgia"/>
              </a:rPr>
              <a:t>b</a:t>
            </a:r>
            <a:r>
              <a:rPr sz="2000" spc="-25" dirty="0">
                <a:latin typeface="Georgia"/>
                <a:cs typeface="Georgia"/>
              </a:rPr>
              <a:t>c</a:t>
            </a:r>
            <a:r>
              <a:rPr sz="2000" spc="30" dirty="0">
                <a:latin typeface="Georgia"/>
                <a:cs typeface="Georgia"/>
              </a:rPr>
              <a:t>')  </a:t>
            </a:r>
            <a:r>
              <a:rPr sz="2000" spc="-30" dirty="0">
                <a:latin typeface="Georgia"/>
                <a:cs typeface="Georgia"/>
              </a:rPr>
              <a:t>print </a:t>
            </a:r>
            <a:r>
              <a:rPr sz="2000" spc="-45" dirty="0">
                <a:latin typeface="Georgia"/>
                <a:cs typeface="Georgia"/>
              </a:rPr>
              <a:t>"List </a:t>
            </a:r>
            <a:r>
              <a:rPr sz="2000" spc="-100" dirty="0">
                <a:latin typeface="Georgia"/>
                <a:cs typeface="Georgia"/>
              </a:rPr>
              <a:t>: </a:t>
            </a:r>
            <a:r>
              <a:rPr sz="2000" spc="-85" dirty="0">
                <a:latin typeface="Georgia"/>
                <a:cs typeface="Georgia"/>
              </a:rPr>
              <a:t>",</a:t>
            </a:r>
            <a:r>
              <a:rPr sz="2000" spc="-90" dirty="0">
                <a:latin typeface="Georgia"/>
                <a:cs typeface="Georgia"/>
              </a:rPr>
              <a:t> </a:t>
            </a:r>
            <a:r>
              <a:rPr sz="2000" spc="-45" dirty="0">
                <a:latin typeface="Georgia"/>
                <a:cs typeface="Georgia"/>
              </a:rPr>
              <a:t>aList</a:t>
            </a:r>
            <a:endParaRPr sz="2000" dirty="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F97D2320-3EE7-4993-BC5E-0E7DBAB68110}"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4" name="object 4"/>
          <p:cNvSpPr txBox="1"/>
          <p:nvPr/>
        </p:nvSpPr>
        <p:spPr>
          <a:xfrm>
            <a:off x="535940" y="1093978"/>
            <a:ext cx="5610225" cy="266192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95" dirty="0">
                <a:latin typeface="Georgia"/>
                <a:cs typeface="Georgia"/>
              </a:rPr>
              <a:t>reverse()</a:t>
            </a:r>
            <a:r>
              <a:rPr sz="1800" b="1" spc="10" dirty="0">
                <a:latin typeface="Georgia"/>
                <a:cs typeface="Georgia"/>
              </a:rPr>
              <a:t> </a:t>
            </a:r>
            <a:r>
              <a:rPr sz="1800" b="1" spc="-145" dirty="0">
                <a:latin typeface="Georgia"/>
                <a:cs typeface="Georgia"/>
              </a:rPr>
              <a:t>Method</a:t>
            </a:r>
            <a:endParaRPr sz="1800" dirty="0">
              <a:latin typeface="Georgia"/>
              <a:cs typeface="Georgia"/>
            </a:endParaRPr>
          </a:p>
          <a:p>
            <a:pPr>
              <a:lnSpc>
                <a:spcPct val="100000"/>
              </a:lnSpc>
              <a:spcBef>
                <a:spcPts val="25"/>
              </a:spcBef>
            </a:pPr>
            <a:endParaRPr sz="1750" dirty="0">
              <a:latin typeface="Times New Roman"/>
              <a:cs typeface="Times New Roman"/>
            </a:endParaRPr>
          </a:p>
          <a:p>
            <a:pPr marL="12700">
              <a:lnSpc>
                <a:spcPct val="100000"/>
              </a:lnSpc>
            </a:pPr>
            <a:r>
              <a:rPr sz="1800" b="1" spc="-105" dirty="0">
                <a:latin typeface="Georgia"/>
                <a:cs typeface="Georgia"/>
              </a:rPr>
              <a:t>The </a:t>
            </a:r>
            <a:r>
              <a:rPr sz="1800" b="1" spc="-125" dirty="0">
                <a:latin typeface="Georgia"/>
                <a:cs typeface="Georgia"/>
              </a:rPr>
              <a:t>method </a:t>
            </a:r>
            <a:r>
              <a:rPr sz="1800" b="1" spc="-100" dirty="0">
                <a:latin typeface="Georgia"/>
                <a:cs typeface="Georgia"/>
              </a:rPr>
              <a:t>reverse() </a:t>
            </a:r>
            <a:r>
              <a:rPr sz="1800" b="1" spc="-105" dirty="0">
                <a:latin typeface="Georgia"/>
                <a:cs typeface="Georgia"/>
              </a:rPr>
              <a:t>reverses </a:t>
            </a:r>
            <a:r>
              <a:rPr sz="1800" b="1" spc="-100" dirty="0">
                <a:latin typeface="Georgia"/>
                <a:cs typeface="Georgia"/>
              </a:rPr>
              <a:t>objects </a:t>
            </a:r>
            <a:r>
              <a:rPr sz="1800" b="1" spc="-125" dirty="0">
                <a:latin typeface="Georgia"/>
                <a:cs typeface="Georgia"/>
              </a:rPr>
              <a:t>of </a:t>
            </a:r>
            <a:r>
              <a:rPr sz="1800" b="1" spc="-80" dirty="0">
                <a:latin typeface="Georgia"/>
                <a:cs typeface="Georgia"/>
              </a:rPr>
              <a:t>list </a:t>
            </a:r>
            <a:r>
              <a:rPr sz="1800" b="1" spc="-120" dirty="0">
                <a:latin typeface="Georgia"/>
                <a:cs typeface="Georgia"/>
              </a:rPr>
              <a:t>in</a:t>
            </a:r>
            <a:r>
              <a:rPr sz="1800" b="1" spc="-105" dirty="0">
                <a:latin typeface="Georgia"/>
                <a:cs typeface="Georgia"/>
              </a:rPr>
              <a:t> </a:t>
            </a:r>
            <a:r>
              <a:rPr sz="1800" b="1" spc="-114" dirty="0">
                <a:latin typeface="Georgia"/>
                <a:cs typeface="Georgia"/>
              </a:rPr>
              <a:t>place.</a:t>
            </a:r>
            <a:endParaRPr sz="1800" dirty="0">
              <a:latin typeface="Georgia"/>
              <a:cs typeface="Georgia"/>
            </a:endParaRPr>
          </a:p>
          <a:p>
            <a:pPr marL="12700" marR="1659255">
              <a:lnSpc>
                <a:spcPts val="5760"/>
              </a:lnSpc>
              <a:spcBef>
                <a:spcPts val="750"/>
              </a:spcBef>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'abc', </a:t>
            </a:r>
            <a:r>
              <a:rPr sz="2000" spc="-10" dirty="0">
                <a:latin typeface="Georgia"/>
                <a:cs typeface="Georgia"/>
              </a:rPr>
              <a:t>'xyz'];  </a:t>
            </a:r>
            <a:r>
              <a:rPr sz="2000" spc="-30" dirty="0">
                <a:latin typeface="Georgia"/>
                <a:cs typeface="Georgia"/>
              </a:rPr>
              <a:t>aList.reverse();</a:t>
            </a:r>
            <a:endParaRPr sz="2000" dirty="0">
              <a:latin typeface="Georgia"/>
              <a:cs typeface="Georgia"/>
            </a:endParaRPr>
          </a:p>
          <a:p>
            <a:pPr marL="12700">
              <a:lnSpc>
                <a:spcPts val="2130"/>
              </a:lnSpc>
            </a:pPr>
            <a:r>
              <a:rPr sz="2000" spc="-30" dirty="0">
                <a:latin typeface="Georgia"/>
                <a:cs typeface="Georgia"/>
              </a:rPr>
              <a:t>print </a:t>
            </a:r>
            <a:r>
              <a:rPr sz="2000" spc="-45" dirty="0">
                <a:latin typeface="Georgia"/>
                <a:cs typeface="Georgia"/>
              </a:rPr>
              <a:t>"List </a:t>
            </a:r>
            <a:r>
              <a:rPr sz="2000" spc="-100" dirty="0">
                <a:latin typeface="Georgia"/>
                <a:cs typeface="Georgia"/>
              </a:rPr>
              <a:t>: </a:t>
            </a:r>
            <a:r>
              <a:rPr sz="2000" spc="-85" dirty="0">
                <a:latin typeface="Georgia"/>
                <a:cs typeface="Georgia"/>
              </a:rPr>
              <a:t>",</a:t>
            </a:r>
            <a:r>
              <a:rPr sz="2000" spc="-55" dirty="0">
                <a:latin typeface="Georgia"/>
                <a:cs typeface="Georgia"/>
              </a:rPr>
              <a:t> </a:t>
            </a:r>
            <a:r>
              <a:rPr sz="2000" spc="-45" dirty="0">
                <a:latin typeface="Georgia"/>
                <a:cs typeface="Georgia"/>
              </a:rPr>
              <a:t>aList</a:t>
            </a:r>
            <a:endParaRPr sz="2000" dirty="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4678680" cy="391795"/>
          </a:xfrm>
          <a:prstGeom prst="rect">
            <a:avLst/>
          </a:prstGeom>
        </p:spPr>
        <p:txBody>
          <a:bodyPr vert="horz" wrap="square" lIns="0" tIns="12700" rIns="0" bIns="0" rtlCol="0">
            <a:spAutoFit/>
          </a:bodyPr>
          <a:lstStyle/>
          <a:p>
            <a:pPr marL="12700">
              <a:lnSpc>
                <a:spcPct val="100000"/>
              </a:lnSpc>
              <a:spcBef>
                <a:spcPts val="100"/>
              </a:spcBef>
            </a:pPr>
            <a:r>
              <a:rPr sz="2400" b="1" spc="-145" dirty="0">
                <a:solidFill>
                  <a:srgbClr val="000000"/>
                </a:solidFill>
                <a:latin typeface="Georgia"/>
                <a:cs typeface="Georgia"/>
              </a:rPr>
              <a:t>Built-in </a:t>
            </a:r>
            <a:r>
              <a:rPr sz="2400" b="1" spc="-155" dirty="0">
                <a:solidFill>
                  <a:srgbClr val="000000"/>
                </a:solidFill>
                <a:latin typeface="Georgia"/>
                <a:cs typeface="Georgia"/>
              </a:rPr>
              <a:t>List </a:t>
            </a:r>
            <a:r>
              <a:rPr sz="2400" b="1" spc="-175" dirty="0">
                <a:solidFill>
                  <a:srgbClr val="000000"/>
                </a:solidFill>
                <a:latin typeface="Georgia"/>
                <a:cs typeface="Georgia"/>
              </a:rPr>
              <a:t>Functions </a:t>
            </a:r>
            <a:r>
              <a:rPr sz="2400" b="1" spc="-145" dirty="0">
                <a:solidFill>
                  <a:srgbClr val="000000"/>
                </a:solidFill>
                <a:latin typeface="Georgia"/>
                <a:cs typeface="Georgia"/>
              </a:rPr>
              <a:t>&amp;</a:t>
            </a:r>
            <a:r>
              <a:rPr sz="2400" b="1" spc="60" dirty="0">
                <a:solidFill>
                  <a:srgbClr val="000000"/>
                </a:solidFill>
                <a:latin typeface="Georgia"/>
                <a:cs typeface="Georgia"/>
              </a:rPr>
              <a:t> </a:t>
            </a:r>
            <a:r>
              <a:rPr sz="2400" b="1" spc="-185" dirty="0">
                <a:solidFill>
                  <a:srgbClr val="000000"/>
                </a:solidFill>
                <a:latin typeface="Georgia"/>
                <a:cs typeface="Georgia"/>
              </a:rPr>
              <a:t>Methods</a:t>
            </a:r>
            <a:endParaRPr sz="2400">
              <a:latin typeface="Georgia"/>
              <a:cs typeface="Georgia"/>
            </a:endParaRPr>
          </a:p>
        </p:txBody>
      </p:sp>
      <p:sp>
        <p:nvSpPr>
          <p:cNvPr id="5" name="Date Placeholder 4"/>
          <p:cNvSpPr>
            <a:spLocks noGrp="1"/>
          </p:cNvSpPr>
          <p:nvPr>
            <p:ph type="dt" sz="half" idx="10"/>
          </p:nvPr>
        </p:nvSpPr>
        <p:spPr/>
        <p:txBody>
          <a:bodyPr/>
          <a:lstStyle/>
          <a:p>
            <a:fld id="{90D26BB9-9856-4D4F-8222-1EBE475D09AE}"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4" name="object 4"/>
          <p:cNvSpPr txBox="1"/>
          <p:nvPr/>
        </p:nvSpPr>
        <p:spPr>
          <a:xfrm>
            <a:off x="535940" y="1093978"/>
            <a:ext cx="6318885" cy="266192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Georgia"/>
                <a:cs typeface="Georgia"/>
              </a:rPr>
              <a:t>Python List </a:t>
            </a:r>
            <a:r>
              <a:rPr sz="1800" b="1" spc="-90" dirty="0">
                <a:latin typeface="Georgia"/>
                <a:cs typeface="Georgia"/>
              </a:rPr>
              <a:t>sort()</a:t>
            </a:r>
            <a:r>
              <a:rPr sz="1800" b="1" spc="45" dirty="0">
                <a:latin typeface="Georgia"/>
                <a:cs typeface="Georgia"/>
              </a:rPr>
              <a:t> </a:t>
            </a:r>
            <a:r>
              <a:rPr sz="1800" b="1" spc="-145" dirty="0">
                <a:latin typeface="Georgia"/>
                <a:cs typeface="Georgia"/>
              </a:rPr>
              <a:t>Method</a:t>
            </a:r>
            <a:endParaRPr sz="1800" dirty="0">
              <a:latin typeface="Georgia"/>
              <a:cs typeface="Georgia"/>
            </a:endParaRPr>
          </a:p>
          <a:p>
            <a:pPr>
              <a:lnSpc>
                <a:spcPct val="100000"/>
              </a:lnSpc>
              <a:spcBef>
                <a:spcPts val="25"/>
              </a:spcBef>
            </a:pPr>
            <a:endParaRPr sz="1750" dirty="0">
              <a:latin typeface="Times New Roman"/>
              <a:cs typeface="Times New Roman"/>
            </a:endParaRPr>
          </a:p>
          <a:p>
            <a:pPr marL="12700">
              <a:lnSpc>
                <a:spcPct val="100000"/>
              </a:lnSpc>
            </a:pPr>
            <a:r>
              <a:rPr sz="1800" spc="-35" dirty="0">
                <a:latin typeface="Georgia"/>
                <a:cs typeface="Georgia"/>
              </a:rPr>
              <a:t>The </a:t>
            </a:r>
            <a:r>
              <a:rPr sz="1800" spc="-40" dirty="0">
                <a:latin typeface="Georgia"/>
                <a:cs typeface="Georgia"/>
              </a:rPr>
              <a:t>method </a:t>
            </a:r>
            <a:r>
              <a:rPr sz="1800" dirty="0">
                <a:latin typeface="Georgia"/>
                <a:cs typeface="Georgia"/>
              </a:rPr>
              <a:t>sort() </a:t>
            </a:r>
            <a:r>
              <a:rPr sz="1800" spc="-10" dirty="0">
                <a:latin typeface="Georgia"/>
                <a:cs typeface="Georgia"/>
              </a:rPr>
              <a:t>sorts </a:t>
            </a:r>
            <a:r>
              <a:rPr sz="1800" spc="-20" dirty="0">
                <a:latin typeface="Georgia"/>
                <a:cs typeface="Georgia"/>
              </a:rPr>
              <a:t>objects </a:t>
            </a:r>
            <a:r>
              <a:rPr sz="1800" spc="-30" dirty="0">
                <a:latin typeface="Georgia"/>
                <a:cs typeface="Georgia"/>
              </a:rPr>
              <a:t>of </a:t>
            </a:r>
            <a:r>
              <a:rPr sz="1800" spc="-40" dirty="0">
                <a:latin typeface="Georgia"/>
                <a:cs typeface="Georgia"/>
              </a:rPr>
              <a:t>list, </a:t>
            </a:r>
            <a:r>
              <a:rPr sz="1800" spc="-20" dirty="0">
                <a:latin typeface="Georgia"/>
                <a:cs typeface="Georgia"/>
              </a:rPr>
              <a:t>use </a:t>
            </a:r>
            <a:r>
              <a:rPr sz="1800" spc="-30" dirty="0">
                <a:latin typeface="Georgia"/>
                <a:cs typeface="Georgia"/>
              </a:rPr>
              <a:t>compare </a:t>
            </a:r>
            <a:r>
              <a:rPr sz="1800" spc="-45" dirty="0">
                <a:latin typeface="Georgia"/>
                <a:cs typeface="Georgia"/>
              </a:rPr>
              <a:t>func </a:t>
            </a:r>
            <a:r>
              <a:rPr sz="1800" spc="-35" dirty="0">
                <a:latin typeface="Georgia"/>
                <a:cs typeface="Georgia"/>
              </a:rPr>
              <a:t>if</a:t>
            </a:r>
            <a:r>
              <a:rPr sz="1800" spc="-90" dirty="0">
                <a:latin typeface="Georgia"/>
                <a:cs typeface="Georgia"/>
              </a:rPr>
              <a:t> </a:t>
            </a:r>
            <a:r>
              <a:rPr sz="1800" spc="-50" dirty="0">
                <a:latin typeface="Georgia"/>
                <a:cs typeface="Georgia"/>
              </a:rPr>
              <a:t>given.</a:t>
            </a:r>
            <a:endParaRPr sz="1800" dirty="0">
              <a:latin typeface="Georgia"/>
              <a:cs typeface="Georgia"/>
            </a:endParaRPr>
          </a:p>
          <a:p>
            <a:pPr marL="12700" marR="2367915">
              <a:lnSpc>
                <a:spcPts val="5760"/>
              </a:lnSpc>
              <a:spcBef>
                <a:spcPts val="750"/>
              </a:spcBef>
            </a:pPr>
            <a:r>
              <a:rPr sz="2000" spc="-45" dirty="0">
                <a:latin typeface="Georgia"/>
                <a:cs typeface="Georgia"/>
              </a:rPr>
              <a:t>aList </a:t>
            </a:r>
            <a:r>
              <a:rPr sz="2000" spc="-180" dirty="0">
                <a:latin typeface="Georgia"/>
                <a:cs typeface="Georgia"/>
              </a:rPr>
              <a:t>= </a:t>
            </a:r>
            <a:r>
              <a:rPr sz="2000" spc="5" dirty="0">
                <a:latin typeface="Georgia"/>
                <a:cs typeface="Georgia"/>
              </a:rPr>
              <a:t>[123, </a:t>
            </a:r>
            <a:r>
              <a:rPr sz="2000" spc="-5" dirty="0">
                <a:latin typeface="Georgia"/>
                <a:cs typeface="Georgia"/>
              </a:rPr>
              <a:t>'xyz', </a:t>
            </a:r>
            <a:r>
              <a:rPr sz="2000" spc="-25" dirty="0">
                <a:latin typeface="Georgia"/>
                <a:cs typeface="Georgia"/>
              </a:rPr>
              <a:t>'zara', 'abc', </a:t>
            </a:r>
            <a:r>
              <a:rPr sz="2000" spc="-10" dirty="0">
                <a:latin typeface="Georgia"/>
                <a:cs typeface="Georgia"/>
              </a:rPr>
              <a:t>'xyz'];  </a:t>
            </a:r>
            <a:r>
              <a:rPr sz="2000" spc="-35" dirty="0">
                <a:latin typeface="Georgia"/>
                <a:cs typeface="Georgia"/>
              </a:rPr>
              <a:t>aList.sort();</a:t>
            </a:r>
            <a:endParaRPr sz="2000" dirty="0">
              <a:latin typeface="Georgia"/>
              <a:cs typeface="Georgia"/>
            </a:endParaRPr>
          </a:p>
          <a:p>
            <a:pPr marL="12700">
              <a:lnSpc>
                <a:spcPts val="2130"/>
              </a:lnSpc>
            </a:pPr>
            <a:r>
              <a:rPr sz="2000" spc="-30" dirty="0">
                <a:latin typeface="Georgia"/>
                <a:cs typeface="Georgia"/>
              </a:rPr>
              <a:t>print </a:t>
            </a:r>
            <a:r>
              <a:rPr sz="2000" spc="-45" dirty="0">
                <a:latin typeface="Georgia"/>
                <a:cs typeface="Georgia"/>
              </a:rPr>
              <a:t>"List </a:t>
            </a:r>
            <a:r>
              <a:rPr sz="2000" spc="-100" dirty="0">
                <a:latin typeface="Georgia"/>
                <a:cs typeface="Georgia"/>
              </a:rPr>
              <a:t>: </a:t>
            </a:r>
            <a:r>
              <a:rPr sz="2000" spc="-85" dirty="0">
                <a:latin typeface="Georgia"/>
                <a:cs typeface="Georgia"/>
              </a:rPr>
              <a:t>",</a:t>
            </a:r>
            <a:r>
              <a:rPr sz="2000" spc="-55" dirty="0">
                <a:latin typeface="Georgia"/>
                <a:cs typeface="Georgia"/>
              </a:rPr>
              <a:t> </a:t>
            </a:r>
            <a:r>
              <a:rPr sz="2000" spc="-45" dirty="0">
                <a:latin typeface="Georgia"/>
                <a:cs typeface="Georgia"/>
              </a:rPr>
              <a:t>aList</a:t>
            </a:r>
            <a:endParaRPr sz="2000" dirty="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797D1E49-DF2A-484E-BCA0-656CA6528AB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4" name="object 4"/>
          <p:cNvSpPr txBox="1"/>
          <p:nvPr/>
        </p:nvSpPr>
        <p:spPr>
          <a:xfrm>
            <a:off x="497840" y="1246378"/>
            <a:ext cx="8096250" cy="4598670"/>
          </a:xfrm>
          <a:prstGeom prst="rect">
            <a:avLst/>
          </a:prstGeom>
        </p:spPr>
        <p:txBody>
          <a:bodyPr vert="horz" wrap="square" lIns="0" tIns="12700" rIns="0" bIns="0" rtlCol="0">
            <a:spAutoFit/>
          </a:bodyPr>
          <a:lstStyle/>
          <a:p>
            <a:pPr marL="12700" marR="49530">
              <a:lnSpc>
                <a:spcPct val="100000"/>
              </a:lnSpc>
              <a:spcBef>
                <a:spcPts val="100"/>
              </a:spcBef>
            </a:pPr>
            <a:r>
              <a:rPr sz="1800" spc="-90" dirty="0">
                <a:latin typeface="Georgia"/>
                <a:cs typeface="Georgia"/>
              </a:rPr>
              <a:t>A </a:t>
            </a:r>
            <a:r>
              <a:rPr sz="1800" spc="-35" dirty="0">
                <a:latin typeface="Georgia"/>
                <a:cs typeface="Georgia"/>
              </a:rPr>
              <a:t>function </a:t>
            </a:r>
            <a:r>
              <a:rPr sz="1800" spc="-20" dirty="0">
                <a:latin typeface="Georgia"/>
                <a:cs typeface="Georgia"/>
              </a:rPr>
              <a:t>is </a:t>
            </a:r>
            <a:r>
              <a:rPr sz="1800" spc="-30" dirty="0">
                <a:latin typeface="Georgia"/>
                <a:cs typeface="Georgia"/>
              </a:rPr>
              <a:t>a </a:t>
            </a:r>
            <a:r>
              <a:rPr sz="1800" spc="-25" dirty="0">
                <a:latin typeface="Georgia"/>
                <a:cs typeface="Georgia"/>
              </a:rPr>
              <a:t>block </a:t>
            </a:r>
            <a:r>
              <a:rPr sz="1800" spc="-30" dirty="0">
                <a:latin typeface="Georgia"/>
                <a:cs typeface="Georgia"/>
              </a:rPr>
              <a:t>of </a:t>
            </a:r>
            <a:r>
              <a:rPr sz="1800" spc="-35" dirty="0">
                <a:latin typeface="Georgia"/>
                <a:cs typeface="Georgia"/>
              </a:rPr>
              <a:t>organized, </a:t>
            </a:r>
            <a:r>
              <a:rPr sz="1800" spc="-20" dirty="0">
                <a:latin typeface="Georgia"/>
                <a:cs typeface="Georgia"/>
              </a:rPr>
              <a:t>reusable code </a:t>
            </a:r>
            <a:r>
              <a:rPr sz="1800" spc="-35" dirty="0">
                <a:latin typeface="Georgia"/>
                <a:cs typeface="Georgia"/>
              </a:rPr>
              <a:t>that </a:t>
            </a:r>
            <a:r>
              <a:rPr sz="1800" spc="-20" dirty="0">
                <a:latin typeface="Georgia"/>
                <a:cs typeface="Georgia"/>
              </a:rPr>
              <a:t>is </a:t>
            </a:r>
            <a:r>
              <a:rPr sz="1800" spc="-25" dirty="0">
                <a:latin typeface="Georgia"/>
                <a:cs typeface="Georgia"/>
              </a:rPr>
              <a:t>used </a:t>
            </a:r>
            <a:r>
              <a:rPr sz="1800" spc="-20" dirty="0">
                <a:latin typeface="Georgia"/>
                <a:cs typeface="Georgia"/>
              </a:rPr>
              <a:t>to </a:t>
            </a:r>
            <a:r>
              <a:rPr sz="1800" spc="-30" dirty="0">
                <a:latin typeface="Georgia"/>
                <a:cs typeface="Georgia"/>
              </a:rPr>
              <a:t>perform a </a:t>
            </a:r>
            <a:r>
              <a:rPr sz="1800" spc="-45" dirty="0">
                <a:latin typeface="Georgia"/>
                <a:cs typeface="Georgia"/>
              </a:rPr>
              <a:t>single,  </a:t>
            </a:r>
            <a:r>
              <a:rPr sz="1800" spc="-20" dirty="0">
                <a:latin typeface="Georgia"/>
                <a:cs typeface="Georgia"/>
              </a:rPr>
              <a:t>related </a:t>
            </a:r>
            <a:r>
              <a:rPr sz="1800" spc="-45" dirty="0">
                <a:latin typeface="Georgia"/>
                <a:cs typeface="Georgia"/>
              </a:rPr>
              <a:t>action. Functions </a:t>
            </a:r>
            <a:r>
              <a:rPr sz="1800" spc="-20" dirty="0">
                <a:latin typeface="Georgia"/>
                <a:cs typeface="Georgia"/>
              </a:rPr>
              <a:t>provide </a:t>
            </a:r>
            <a:r>
              <a:rPr sz="1800" spc="-10" dirty="0">
                <a:latin typeface="Georgia"/>
                <a:cs typeface="Georgia"/>
              </a:rPr>
              <a:t>better </a:t>
            </a:r>
            <a:r>
              <a:rPr sz="1800" spc="-30" dirty="0">
                <a:latin typeface="Georgia"/>
                <a:cs typeface="Georgia"/>
              </a:rPr>
              <a:t>modularity for </a:t>
            </a:r>
            <a:r>
              <a:rPr sz="1800" spc="-15" dirty="0">
                <a:latin typeface="Georgia"/>
                <a:cs typeface="Georgia"/>
              </a:rPr>
              <a:t>your </a:t>
            </a:r>
            <a:r>
              <a:rPr sz="1800" spc="-35" dirty="0">
                <a:latin typeface="Georgia"/>
                <a:cs typeface="Georgia"/>
              </a:rPr>
              <a:t>application </a:t>
            </a:r>
            <a:r>
              <a:rPr sz="1800" spc="-45" dirty="0">
                <a:latin typeface="Georgia"/>
                <a:cs typeface="Georgia"/>
              </a:rPr>
              <a:t>and </a:t>
            </a:r>
            <a:r>
              <a:rPr sz="1800" spc="-30" dirty="0">
                <a:latin typeface="Georgia"/>
                <a:cs typeface="Georgia"/>
              </a:rPr>
              <a:t>a </a:t>
            </a:r>
            <a:r>
              <a:rPr sz="1800" spc="-45" dirty="0">
                <a:latin typeface="Georgia"/>
                <a:cs typeface="Georgia"/>
              </a:rPr>
              <a:t>high  </a:t>
            </a:r>
            <a:r>
              <a:rPr sz="1800" spc="-15" dirty="0">
                <a:latin typeface="Georgia"/>
                <a:cs typeface="Georgia"/>
              </a:rPr>
              <a:t>degree </a:t>
            </a:r>
            <a:r>
              <a:rPr sz="1800" spc="-30" dirty="0">
                <a:latin typeface="Georgia"/>
                <a:cs typeface="Georgia"/>
              </a:rPr>
              <a:t>of </a:t>
            </a:r>
            <a:r>
              <a:rPr sz="1800" spc="-20" dirty="0">
                <a:latin typeface="Georgia"/>
                <a:cs typeface="Georgia"/>
              </a:rPr>
              <a:t>code</a:t>
            </a:r>
            <a:r>
              <a:rPr sz="1800" spc="-90" dirty="0">
                <a:latin typeface="Georgia"/>
                <a:cs typeface="Georgia"/>
              </a:rPr>
              <a:t> </a:t>
            </a:r>
            <a:r>
              <a:rPr sz="1800" spc="-40" dirty="0">
                <a:latin typeface="Georgia"/>
                <a:cs typeface="Georgia"/>
              </a:rPr>
              <a:t>reusing.</a:t>
            </a:r>
            <a:endParaRPr sz="1800">
              <a:latin typeface="Georgia"/>
              <a:cs typeface="Georgia"/>
            </a:endParaRPr>
          </a:p>
          <a:p>
            <a:pPr>
              <a:lnSpc>
                <a:spcPct val="100000"/>
              </a:lnSpc>
              <a:spcBef>
                <a:spcPts val="20"/>
              </a:spcBef>
            </a:pPr>
            <a:endParaRPr sz="2900">
              <a:latin typeface="Times New Roman"/>
              <a:cs typeface="Times New Roman"/>
            </a:endParaRPr>
          </a:p>
          <a:p>
            <a:pPr marL="12700">
              <a:lnSpc>
                <a:spcPct val="100000"/>
              </a:lnSpc>
            </a:pPr>
            <a:r>
              <a:rPr sz="2000" b="1" spc="-135" dirty="0">
                <a:latin typeface="Georgia"/>
                <a:cs typeface="Georgia"/>
              </a:rPr>
              <a:t>Defining </a:t>
            </a:r>
            <a:r>
              <a:rPr sz="2000" b="1" spc="-120" dirty="0">
                <a:latin typeface="Georgia"/>
                <a:cs typeface="Georgia"/>
              </a:rPr>
              <a:t>a </a:t>
            </a:r>
            <a:r>
              <a:rPr sz="2000" b="1" spc="-150" dirty="0">
                <a:latin typeface="Georgia"/>
                <a:cs typeface="Georgia"/>
              </a:rPr>
              <a:t>Function</a:t>
            </a:r>
            <a:r>
              <a:rPr sz="2000" b="1" spc="-20" dirty="0">
                <a:latin typeface="Georgia"/>
                <a:cs typeface="Georgia"/>
              </a:rPr>
              <a:t> </a:t>
            </a:r>
            <a:r>
              <a:rPr sz="2000" b="1" spc="-175" dirty="0">
                <a:latin typeface="Georgia"/>
                <a:cs typeface="Georgia"/>
              </a:rPr>
              <a:t>:</a:t>
            </a:r>
            <a:endParaRPr sz="2000">
              <a:latin typeface="Georgia"/>
              <a:cs typeface="Georgia"/>
            </a:endParaRPr>
          </a:p>
          <a:p>
            <a:pPr marL="355600" marR="34925" indent="-342900">
              <a:lnSpc>
                <a:spcPct val="100000"/>
              </a:lnSpc>
              <a:spcBef>
                <a:spcPts val="440"/>
              </a:spcBef>
              <a:buFont typeface="Arial"/>
              <a:buChar char="•"/>
              <a:tabLst>
                <a:tab pos="354965" algn="l"/>
                <a:tab pos="355600" algn="l"/>
              </a:tabLst>
            </a:pPr>
            <a:r>
              <a:rPr sz="1800" spc="-50" dirty="0">
                <a:latin typeface="Georgia"/>
                <a:cs typeface="Georgia"/>
              </a:rPr>
              <a:t>Function </a:t>
            </a:r>
            <a:r>
              <a:rPr sz="1800" spc="-25" dirty="0">
                <a:latin typeface="Georgia"/>
                <a:cs typeface="Georgia"/>
              </a:rPr>
              <a:t>blocks </a:t>
            </a:r>
            <a:r>
              <a:rPr sz="1800" spc="-30" dirty="0">
                <a:latin typeface="Georgia"/>
                <a:cs typeface="Georgia"/>
              </a:rPr>
              <a:t>begin </a:t>
            </a:r>
            <a:r>
              <a:rPr sz="1800" spc="-10" dirty="0">
                <a:latin typeface="Georgia"/>
                <a:cs typeface="Georgia"/>
              </a:rPr>
              <a:t>with </a:t>
            </a:r>
            <a:r>
              <a:rPr sz="1800" spc="-20" dirty="0">
                <a:latin typeface="Georgia"/>
                <a:cs typeface="Georgia"/>
              </a:rPr>
              <a:t>the </a:t>
            </a:r>
            <a:r>
              <a:rPr sz="1800" spc="-10" dirty="0">
                <a:latin typeface="Georgia"/>
                <a:cs typeface="Georgia"/>
              </a:rPr>
              <a:t>keyword </a:t>
            </a:r>
            <a:r>
              <a:rPr sz="1800" b="1" spc="-105" dirty="0">
                <a:latin typeface="Georgia"/>
                <a:cs typeface="Georgia"/>
              </a:rPr>
              <a:t>def </a:t>
            </a:r>
            <a:r>
              <a:rPr sz="1800" spc="-20" dirty="0">
                <a:latin typeface="Georgia"/>
                <a:cs typeface="Georgia"/>
              </a:rPr>
              <a:t>followed by the </a:t>
            </a:r>
            <a:r>
              <a:rPr sz="1800" spc="-40" dirty="0">
                <a:latin typeface="Georgia"/>
                <a:cs typeface="Georgia"/>
              </a:rPr>
              <a:t>function </a:t>
            </a:r>
            <a:r>
              <a:rPr sz="1800" spc="-50" dirty="0">
                <a:latin typeface="Georgia"/>
                <a:cs typeface="Georgia"/>
              </a:rPr>
              <a:t>name and  </a:t>
            </a:r>
            <a:r>
              <a:rPr sz="1800" spc="-20" dirty="0">
                <a:latin typeface="Georgia"/>
                <a:cs typeface="Georgia"/>
              </a:rPr>
              <a:t>parentheses </a:t>
            </a:r>
            <a:r>
              <a:rPr sz="1800" spc="10" dirty="0">
                <a:latin typeface="Georgia"/>
                <a:cs typeface="Georgia"/>
              </a:rPr>
              <a:t>( ( )</a:t>
            </a:r>
            <a:r>
              <a:rPr sz="1800" spc="-165" dirty="0">
                <a:latin typeface="Georgia"/>
                <a:cs typeface="Georgia"/>
              </a:rPr>
              <a:t> </a:t>
            </a:r>
            <a:r>
              <a:rPr sz="1800" spc="-60" dirty="0">
                <a:latin typeface="Georgia"/>
                <a:cs typeface="Georgia"/>
              </a:rPr>
              <a:t>).</a:t>
            </a:r>
            <a:endParaRPr sz="1800">
              <a:latin typeface="Georgia"/>
              <a:cs typeface="Georgia"/>
            </a:endParaRPr>
          </a:p>
          <a:p>
            <a:pPr marL="355600" marR="5080" indent="-342900">
              <a:lnSpc>
                <a:spcPct val="100000"/>
              </a:lnSpc>
              <a:spcBef>
                <a:spcPts val="430"/>
              </a:spcBef>
              <a:buFont typeface="Arial"/>
              <a:buChar char="•"/>
              <a:tabLst>
                <a:tab pos="354965" algn="l"/>
                <a:tab pos="355600" algn="l"/>
              </a:tabLst>
            </a:pPr>
            <a:r>
              <a:rPr sz="1800" spc="-60" dirty="0">
                <a:latin typeface="Georgia"/>
                <a:cs typeface="Georgia"/>
              </a:rPr>
              <a:t>Any </a:t>
            </a:r>
            <a:r>
              <a:rPr sz="1800" spc="-35" dirty="0">
                <a:latin typeface="Georgia"/>
                <a:cs typeface="Georgia"/>
              </a:rPr>
              <a:t>input </a:t>
            </a:r>
            <a:r>
              <a:rPr sz="1800" spc="-25" dirty="0">
                <a:latin typeface="Georgia"/>
                <a:cs typeface="Georgia"/>
              </a:rPr>
              <a:t>parameters </a:t>
            </a:r>
            <a:r>
              <a:rPr sz="1800" spc="-5" dirty="0">
                <a:latin typeface="Georgia"/>
                <a:cs typeface="Georgia"/>
              </a:rPr>
              <a:t>or </a:t>
            </a:r>
            <a:r>
              <a:rPr sz="1800" spc="-35" dirty="0">
                <a:latin typeface="Georgia"/>
                <a:cs typeface="Georgia"/>
              </a:rPr>
              <a:t>arguments </a:t>
            </a:r>
            <a:r>
              <a:rPr sz="1800" spc="-30" dirty="0">
                <a:latin typeface="Georgia"/>
                <a:cs typeface="Georgia"/>
              </a:rPr>
              <a:t>should </a:t>
            </a:r>
            <a:r>
              <a:rPr sz="1800" spc="-10" dirty="0">
                <a:latin typeface="Georgia"/>
                <a:cs typeface="Georgia"/>
              </a:rPr>
              <a:t>be </a:t>
            </a:r>
            <a:r>
              <a:rPr sz="1800" spc="-30" dirty="0">
                <a:latin typeface="Georgia"/>
                <a:cs typeface="Georgia"/>
              </a:rPr>
              <a:t>placed </a:t>
            </a:r>
            <a:r>
              <a:rPr sz="1800" spc="-25" dirty="0">
                <a:latin typeface="Georgia"/>
                <a:cs typeface="Georgia"/>
              </a:rPr>
              <a:t>within </a:t>
            </a:r>
            <a:r>
              <a:rPr sz="1800" spc="-15" dirty="0">
                <a:latin typeface="Georgia"/>
                <a:cs typeface="Georgia"/>
              </a:rPr>
              <a:t>these </a:t>
            </a:r>
            <a:r>
              <a:rPr sz="1800" spc="-30" dirty="0">
                <a:latin typeface="Georgia"/>
                <a:cs typeface="Georgia"/>
              </a:rPr>
              <a:t>parentheses.  </a:t>
            </a:r>
            <a:r>
              <a:rPr sz="1800" spc="-100" dirty="0">
                <a:latin typeface="Georgia"/>
                <a:cs typeface="Georgia"/>
              </a:rPr>
              <a:t>You </a:t>
            </a:r>
            <a:r>
              <a:rPr sz="1800" spc="-40" dirty="0">
                <a:latin typeface="Georgia"/>
                <a:cs typeface="Georgia"/>
              </a:rPr>
              <a:t>can </a:t>
            </a:r>
            <a:r>
              <a:rPr sz="1800" spc="-25" dirty="0">
                <a:latin typeface="Georgia"/>
                <a:cs typeface="Georgia"/>
              </a:rPr>
              <a:t>also </a:t>
            </a:r>
            <a:r>
              <a:rPr sz="1800" spc="-30" dirty="0">
                <a:latin typeface="Georgia"/>
                <a:cs typeface="Georgia"/>
              </a:rPr>
              <a:t>define </a:t>
            </a:r>
            <a:r>
              <a:rPr sz="1800" spc="-25" dirty="0">
                <a:latin typeface="Georgia"/>
                <a:cs typeface="Georgia"/>
              </a:rPr>
              <a:t>parameters inside </a:t>
            </a:r>
            <a:r>
              <a:rPr sz="1800" spc="-20" dirty="0">
                <a:latin typeface="Georgia"/>
                <a:cs typeface="Georgia"/>
              </a:rPr>
              <a:t>these</a:t>
            </a:r>
            <a:r>
              <a:rPr sz="1800" spc="-55" dirty="0">
                <a:latin typeface="Georgia"/>
                <a:cs typeface="Georgia"/>
              </a:rPr>
              <a:t> </a:t>
            </a:r>
            <a:r>
              <a:rPr sz="1800" spc="-30" dirty="0">
                <a:latin typeface="Georgia"/>
                <a:cs typeface="Georgia"/>
              </a:rPr>
              <a:t>parentheses.</a:t>
            </a:r>
            <a:endParaRPr sz="1800">
              <a:latin typeface="Georgia"/>
              <a:cs typeface="Georgia"/>
            </a:endParaRPr>
          </a:p>
          <a:p>
            <a:pPr marL="355600" marR="1256030" indent="-342900">
              <a:lnSpc>
                <a:spcPct val="100000"/>
              </a:lnSpc>
              <a:spcBef>
                <a:spcPts val="434"/>
              </a:spcBef>
              <a:buFont typeface="Arial"/>
              <a:buChar char="•"/>
              <a:tabLst>
                <a:tab pos="354965" algn="l"/>
                <a:tab pos="355600" algn="l"/>
              </a:tabLst>
            </a:pPr>
            <a:r>
              <a:rPr sz="1800" spc="-35" dirty="0">
                <a:latin typeface="Georgia"/>
                <a:cs typeface="Georgia"/>
              </a:rPr>
              <a:t>The </a:t>
            </a:r>
            <a:r>
              <a:rPr sz="1800" spc="-20" dirty="0">
                <a:latin typeface="Georgia"/>
                <a:cs typeface="Georgia"/>
              </a:rPr>
              <a:t>first </a:t>
            </a:r>
            <a:r>
              <a:rPr sz="1800" spc="-25" dirty="0">
                <a:latin typeface="Georgia"/>
                <a:cs typeface="Georgia"/>
              </a:rPr>
              <a:t>statement </a:t>
            </a:r>
            <a:r>
              <a:rPr sz="1800" spc="-30" dirty="0">
                <a:latin typeface="Georgia"/>
                <a:cs typeface="Georgia"/>
              </a:rPr>
              <a:t>of a </a:t>
            </a:r>
            <a:r>
              <a:rPr sz="1800" spc="-40" dirty="0">
                <a:latin typeface="Georgia"/>
                <a:cs typeface="Georgia"/>
              </a:rPr>
              <a:t>function can </a:t>
            </a:r>
            <a:r>
              <a:rPr sz="1800" spc="-10" dirty="0">
                <a:latin typeface="Georgia"/>
                <a:cs typeface="Georgia"/>
              </a:rPr>
              <a:t>be </a:t>
            </a:r>
            <a:r>
              <a:rPr sz="1800" spc="-50" dirty="0">
                <a:latin typeface="Georgia"/>
                <a:cs typeface="Georgia"/>
              </a:rPr>
              <a:t>an </a:t>
            </a:r>
            <a:r>
              <a:rPr sz="1800" spc="-30" dirty="0">
                <a:latin typeface="Georgia"/>
                <a:cs typeface="Georgia"/>
              </a:rPr>
              <a:t>optional </a:t>
            </a:r>
            <a:r>
              <a:rPr sz="1800" spc="-25" dirty="0">
                <a:latin typeface="Georgia"/>
                <a:cs typeface="Georgia"/>
              </a:rPr>
              <a:t>statement </a:t>
            </a:r>
            <a:r>
              <a:rPr sz="1800" spc="-80" dirty="0">
                <a:latin typeface="Georgia"/>
                <a:cs typeface="Georgia"/>
              </a:rPr>
              <a:t>- </a:t>
            </a:r>
            <a:r>
              <a:rPr sz="1800" spc="-25" dirty="0">
                <a:latin typeface="Georgia"/>
                <a:cs typeface="Georgia"/>
              </a:rPr>
              <a:t>the  </a:t>
            </a:r>
            <a:r>
              <a:rPr sz="1800" spc="-35" dirty="0">
                <a:latin typeface="Georgia"/>
                <a:cs typeface="Georgia"/>
              </a:rPr>
              <a:t>documentation </a:t>
            </a:r>
            <a:r>
              <a:rPr sz="1800" spc="-25" dirty="0">
                <a:latin typeface="Georgia"/>
                <a:cs typeface="Georgia"/>
              </a:rPr>
              <a:t>string </a:t>
            </a:r>
            <a:r>
              <a:rPr sz="1800" spc="-30" dirty="0">
                <a:latin typeface="Georgia"/>
                <a:cs typeface="Georgia"/>
              </a:rPr>
              <a:t>of </a:t>
            </a:r>
            <a:r>
              <a:rPr sz="1800" spc="-25" dirty="0">
                <a:latin typeface="Georgia"/>
                <a:cs typeface="Georgia"/>
              </a:rPr>
              <a:t>the </a:t>
            </a:r>
            <a:r>
              <a:rPr sz="1800" spc="-35" dirty="0">
                <a:latin typeface="Georgia"/>
                <a:cs typeface="Georgia"/>
              </a:rPr>
              <a:t>function </a:t>
            </a:r>
            <a:r>
              <a:rPr sz="1800" spc="-5" dirty="0">
                <a:latin typeface="Georgia"/>
                <a:cs typeface="Georgia"/>
              </a:rPr>
              <a:t>or</a:t>
            </a:r>
            <a:r>
              <a:rPr sz="1800" spc="-114" dirty="0">
                <a:latin typeface="Georgia"/>
                <a:cs typeface="Georgia"/>
              </a:rPr>
              <a:t> </a:t>
            </a:r>
            <a:r>
              <a:rPr sz="1800" i="1" spc="-75" dirty="0">
                <a:latin typeface="Georgia"/>
                <a:cs typeface="Georgia"/>
              </a:rPr>
              <a:t>docstring</a:t>
            </a:r>
            <a:r>
              <a:rPr sz="1800" spc="-75" dirty="0">
                <a:latin typeface="Georgia"/>
                <a:cs typeface="Georgia"/>
              </a:rPr>
              <a:t>.</a:t>
            </a:r>
            <a:endParaRPr sz="1800">
              <a:latin typeface="Georgia"/>
              <a:cs typeface="Georgia"/>
            </a:endParaRPr>
          </a:p>
          <a:p>
            <a:pPr marL="355600" indent="-342900">
              <a:lnSpc>
                <a:spcPct val="100000"/>
              </a:lnSpc>
              <a:spcBef>
                <a:spcPts val="430"/>
              </a:spcBef>
              <a:buFont typeface="Arial"/>
              <a:buChar char="•"/>
              <a:tabLst>
                <a:tab pos="354965" algn="l"/>
                <a:tab pos="355600" algn="l"/>
              </a:tabLst>
            </a:pPr>
            <a:r>
              <a:rPr sz="1800" spc="-35" dirty="0">
                <a:latin typeface="Georgia"/>
                <a:cs typeface="Georgia"/>
              </a:rPr>
              <a:t>The </a:t>
            </a:r>
            <a:r>
              <a:rPr sz="1800" spc="-20" dirty="0">
                <a:latin typeface="Georgia"/>
                <a:cs typeface="Georgia"/>
              </a:rPr>
              <a:t>code </a:t>
            </a:r>
            <a:r>
              <a:rPr sz="1800" spc="-25" dirty="0">
                <a:latin typeface="Georgia"/>
                <a:cs typeface="Georgia"/>
              </a:rPr>
              <a:t>block within </a:t>
            </a:r>
            <a:r>
              <a:rPr sz="1800" dirty="0">
                <a:latin typeface="Georgia"/>
                <a:cs typeface="Georgia"/>
              </a:rPr>
              <a:t>every </a:t>
            </a:r>
            <a:r>
              <a:rPr sz="1800" spc="-35" dirty="0">
                <a:latin typeface="Georgia"/>
                <a:cs typeface="Georgia"/>
              </a:rPr>
              <a:t>function </a:t>
            </a:r>
            <a:r>
              <a:rPr sz="1800" spc="-15" dirty="0">
                <a:latin typeface="Georgia"/>
                <a:cs typeface="Georgia"/>
              </a:rPr>
              <a:t>starts </a:t>
            </a:r>
            <a:r>
              <a:rPr sz="1800" spc="-10" dirty="0">
                <a:latin typeface="Georgia"/>
                <a:cs typeface="Georgia"/>
              </a:rPr>
              <a:t>with </a:t>
            </a:r>
            <a:r>
              <a:rPr sz="1800" spc="-30" dirty="0">
                <a:latin typeface="Georgia"/>
                <a:cs typeface="Georgia"/>
              </a:rPr>
              <a:t>a colon </a:t>
            </a:r>
            <a:r>
              <a:rPr sz="1800" spc="-25" dirty="0">
                <a:latin typeface="Georgia"/>
                <a:cs typeface="Georgia"/>
              </a:rPr>
              <a:t>(:) </a:t>
            </a:r>
            <a:r>
              <a:rPr sz="1800" spc="-45" dirty="0">
                <a:latin typeface="Georgia"/>
                <a:cs typeface="Georgia"/>
              </a:rPr>
              <a:t>and </a:t>
            </a:r>
            <a:r>
              <a:rPr sz="1800" spc="-20" dirty="0">
                <a:latin typeface="Georgia"/>
                <a:cs typeface="Georgia"/>
              </a:rPr>
              <a:t>is</a:t>
            </a:r>
            <a:r>
              <a:rPr sz="1800" spc="-245" dirty="0">
                <a:latin typeface="Georgia"/>
                <a:cs typeface="Georgia"/>
              </a:rPr>
              <a:t> </a:t>
            </a:r>
            <a:r>
              <a:rPr sz="1800" spc="-40" dirty="0">
                <a:latin typeface="Georgia"/>
                <a:cs typeface="Georgia"/>
              </a:rPr>
              <a:t>indented.</a:t>
            </a:r>
            <a:endParaRPr sz="1800">
              <a:latin typeface="Georgia"/>
              <a:cs typeface="Georgia"/>
            </a:endParaRPr>
          </a:p>
          <a:p>
            <a:pPr marL="355600" marR="180975" indent="-342900">
              <a:lnSpc>
                <a:spcPct val="100000"/>
              </a:lnSpc>
              <a:spcBef>
                <a:spcPts val="434"/>
              </a:spcBef>
              <a:buFont typeface="Arial"/>
              <a:buChar char="•"/>
              <a:tabLst>
                <a:tab pos="354965" algn="l"/>
                <a:tab pos="355600" algn="l"/>
              </a:tabLst>
            </a:pPr>
            <a:r>
              <a:rPr sz="1800" spc="-35" dirty="0">
                <a:latin typeface="Georgia"/>
                <a:cs typeface="Georgia"/>
              </a:rPr>
              <a:t>The </a:t>
            </a:r>
            <a:r>
              <a:rPr sz="1800" spc="-25" dirty="0">
                <a:latin typeface="Georgia"/>
                <a:cs typeface="Georgia"/>
              </a:rPr>
              <a:t>statement </a:t>
            </a:r>
            <a:r>
              <a:rPr sz="1800" spc="-20" dirty="0">
                <a:latin typeface="Georgia"/>
                <a:cs typeface="Georgia"/>
              </a:rPr>
              <a:t>return </a:t>
            </a:r>
            <a:r>
              <a:rPr sz="1800" spc="-30" dirty="0">
                <a:latin typeface="Georgia"/>
                <a:cs typeface="Georgia"/>
              </a:rPr>
              <a:t>[expression] </a:t>
            </a:r>
            <a:r>
              <a:rPr sz="1800" spc="-20" dirty="0">
                <a:latin typeface="Georgia"/>
                <a:cs typeface="Georgia"/>
              </a:rPr>
              <a:t>exits </a:t>
            </a:r>
            <a:r>
              <a:rPr sz="1800" spc="-30" dirty="0">
                <a:latin typeface="Georgia"/>
                <a:cs typeface="Georgia"/>
              </a:rPr>
              <a:t>a </a:t>
            </a:r>
            <a:r>
              <a:rPr sz="1800" spc="-50" dirty="0">
                <a:latin typeface="Georgia"/>
                <a:cs typeface="Georgia"/>
              </a:rPr>
              <a:t>function, </a:t>
            </a:r>
            <a:r>
              <a:rPr sz="1800" spc="-25" dirty="0">
                <a:latin typeface="Georgia"/>
                <a:cs typeface="Georgia"/>
              </a:rPr>
              <a:t>optionally </a:t>
            </a:r>
            <a:r>
              <a:rPr sz="1800" spc="-30" dirty="0">
                <a:latin typeface="Georgia"/>
                <a:cs typeface="Georgia"/>
              </a:rPr>
              <a:t>passing back </a:t>
            </a:r>
            <a:r>
              <a:rPr sz="1800" spc="-50" dirty="0">
                <a:latin typeface="Georgia"/>
                <a:cs typeface="Georgia"/>
              </a:rPr>
              <a:t>an  </a:t>
            </a:r>
            <a:r>
              <a:rPr sz="1800" spc="-25" dirty="0">
                <a:latin typeface="Georgia"/>
                <a:cs typeface="Georgia"/>
              </a:rPr>
              <a:t>expression </a:t>
            </a:r>
            <a:r>
              <a:rPr sz="1800" spc="-20" dirty="0">
                <a:latin typeface="Georgia"/>
                <a:cs typeface="Georgia"/>
              </a:rPr>
              <a:t>to </a:t>
            </a:r>
            <a:r>
              <a:rPr sz="1800" spc="-25" dirty="0">
                <a:latin typeface="Georgia"/>
                <a:cs typeface="Georgia"/>
              </a:rPr>
              <a:t>the </a:t>
            </a:r>
            <a:r>
              <a:rPr sz="1800" spc="-60" dirty="0">
                <a:latin typeface="Georgia"/>
                <a:cs typeface="Georgia"/>
              </a:rPr>
              <a:t>caller. </a:t>
            </a:r>
            <a:r>
              <a:rPr sz="1800" spc="-90" dirty="0">
                <a:latin typeface="Georgia"/>
                <a:cs typeface="Georgia"/>
              </a:rPr>
              <a:t>A </a:t>
            </a:r>
            <a:r>
              <a:rPr sz="1800" spc="-20" dirty="0">
                <a:latin typeface="Georgia"/>
                <a:cs typeface="Georgia"/>
              </a:rPr>
              <a:t>return </a:t>
            </a:r>
            <a:r>
              <a:rPr sz="1800" spc="-25" dirty="0">
                <a:latin typeface="Georgia"/>
                <a:cs typeface="Georgia"/>
              </a:rPr>
              <a:t>statement </a:t>
            </a:r>
            <a:r>
              <a:rPr sz="1800" spc="-10" dirty="0">
                <a:latin typeface="Georgia"/>
                <a:cs typeface="Georgia"/>
              </a:rPr>
              <a:t>with </a:t>
            </a:r>
            <a:r>
              <a:rPr sz="1800" spc="-40" dirty="0">
                <a:latin typeface="Georgia"/>
                <a:cs typeface="Georgia"/>
              </a:rPr>
              <a:t>no </a:t>
            </a:r>
            <a:r>
              <a:rPr sz="1800" spc="-35" dirty="0">
                <a:latin typeface="Georgia"/>
                <a:cs typeface="Georgia"/>
              </a:rPr>
              <a:t>arguments </a:t>
            </a:r>
            <a:r>
              <a:rPr sz="1800" spc="-20" dirty="0">
                <a:latin typeface="Georgia"/>
                <a:cs typeface="Georgia"/>
              </a:rPr>
              <a:t>is </a:t>
            </a:r>
            <a:r>
              <a:rPr sz="1800" spc="-25" dirty="0">
                <a:latin typeface="Georgia"/>
                <a:cs typeface="Georgia"/>
              </a:rPr>
              <a:t>the </a:t>
            </a:r>
            <a:r>
              <a:rPr sz="1800" spc="-35" dirty="0">
                <a:latin typeface="Georgia"/>
                <a:cs typeface="Georgia"/>
              </a:rPr>
              <a:t>same </a:t>
            </a:r>
            <a:r>
              <a:rPr sz="1800" spc="-25" dirty="0">
                <a:latin typeface="Georgia"/>
                <a:cs typeface="Georgia"/>
              </a:rPr>
              <a:t>as  </a:t>
            </a:r>
            <a:r>
              <a:rPr sz="1800" spc="-20" dirty="0">
                <a:latin typeface="Georgia"/>
                <a:cs typeface="Georgia"/>
              </a:rPr>
              <a:t>return</a:t>
            </a:r>
            <a:r>
              <a:rPr sz="1800" spc="-30" dirty="0">
                <a:latin typeface="Georgia"/>
                <a:cs typeface="Georgia"/>
              </a:rPr>
              <a:t> </a:t>
            </a:r>
            <a:r>
              <a:rPr sz="1800" spc="-70" dirty="0">
                <a:latin typeface="Georgia"/>
                <a:cs typeface="Georgia"/>
              </a:rPr>
              <a:t>None.</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6" name="Date Placeholder 5"/>
          <p:cNvSpPr>
            <a:spLocks noGrp="1"/>
          </p:cNvSpPr>
          <p:nvPr>
            <p:ph type="dt" sz="half" idx="10"/>
          </p:nvPr>
        </p:nvSpPr>
        <p:spPr/>
        <p:txBody>
          <a:bodyPr/>
          <a:lstStyle/>
          <a:p>
            <a:fld id="{78479539-DE0C-4973-BE2E-31FBB8B19AA8}"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89</a:t>
            </a:fld>
            <a:endParaRPr lang="en-US"/>
          </a:p>
        </p:txBody>
      </p:sp>
      <p:sp>
        <p:nvSpPr>
          <p:cNvPr id="4" name="object 4"/>
          <p:cNvSpPr txBox="1"/>
          <p:nvPr/>
        </p:nvSpPr>
        <p:spPr>
          <a:xfrm>
            <a:off x="304800" y="1600200"/>
            <a:ext cx="3962400" cy="4495800"/>
          </a:xfrm>
          <a:prstGeom prst="rect">
            <a:avLst/>
          </a:prstGeom>
          <a:solidFill>
            <a:srgbClr val="B8CDE4"/>
          </a:solidFill>
        </p:spPr>
        <p:txBody>
          <a:bodyPr vert="horz" wrap="square" lIns="0" tIns="38735" rIns="0" bIns="0" rtlCol="0">
            <a:spAutoFit/>
          </a:bodyPr>
          <a:lstStyle/>
          <a:p>
            <a:pPr marL="90805">
              <a:lnSpc>
                <a:spcPct val="100000"/>
              </a:lnSpc>
              <a:spcBef>
                <a:spcPts val="305"/>
              </a:spcBef>
            </a:pPr>
            <a:r>
              <a:rPr sz="2000" b="1" spc="-145" dirty="0">
                <a:latin typeface="Georgia"/>
                <a:cs typeface="Georgia"/>
              </a:rPr>
              <a:t>General </a:t>
            </a:r>
            <a:r>
              <a:rPr sz="2000" b="1" spc="-140" dirty="0">
                <a:latin typeface="Georgia"/>
                <a:cs typeface="Georgia"/>
              </a:rPr>
              <a:t>Syntax</a:t>
            </a:r>
            <a:r>
              <a:rPr sz="2000" b="1" spc="-45" dirty="0">
                <a:latin typeface="Georgia"/>
                <a:cs typeface="Georgia"/>
              </a:rPr>
              <a:t> </a:t>
            </a:r>
            <a:r>
              <a:rPr sz="2000" b="1" spc="-175" dirty="0">
                <a:latin typeface="Georgia"/>
                <a:cs typeface="Georgia"/>
              </a:rPr>
              <a:t>:</a:t>
            </a:r>
            <a:endParaRPr sz="2000">
              <a:latin typeface="Georgia"/>
              <a:cs typeface="Georgia"/>
            </a:endParaRPr>
          </a:p>
          <a:p>
            <a:pPr marL="243840" marR="692150" indent="-152400">
              <a:lnSpc>
                <a:spcPct val="120100"/>
              </a:lnSpc>
              <a:spcBef>
                <a:spcPts val="5"/>
              </a:spcBef>
            </a:pPr>
            <a:r>
              <a:rPr sz="1800" spc="-30" dirty="0">
                <a:latin typeface="Georgia"/>
                <a:cs typeface="Georgia"/>
              </a:rPr>
              <a:t>def </a:t>
            </a:r>
            <a:r>
              <a:rPr sz="1800" spc="-35" dirty="0">
                <a:latin typeface="Georgia"/>
                <a:cs typeface="Georgia"/>
              </a:rPr>
              <a:t>functionname( </a:t>
            </a:r>
            <a:r>
              <a:rPr sz="1800" spc="-25" dirty="0">
                <a:latin typeface="Georgia"/>
                <a:cs typeface="Georgia"/>
              </a:rPr>
              <a:t>parameters</a:t>
            </a:r>
            <a:r>
              <a:rPr sz="1800" spc="-114" dirty="0">
                <a:latin typeface="Georgia"/>
                <a:cs typeface="Georgia"/>
              </a:rPr>
              <a:t> </a:t>
            </a:r>
            <a:r>
              <a:rPr sz="1800" spc="-40" dirty="0">
                <a:latin typeface="Georgia"/>
                <a:cs typeface="Georgia"/>
              </a:rPr>
              <a:t>):  </a:t>
            </a:r>
            <a:r>
              <a:rPr sz="1800" spc="-55" dirty="0">
                <a:latin typeface="Georgia"/>
                <a:cs typeface="Georgia"/>
              </a:rPr>
              <a:t>"function_docstring"  </a:t>
            </a:r>
            <a:r>
              <a:rPr sz="1800" spc="-60" dirty="0">
                <a:latin typeface="Georgia"/>
                <a:cs typeface="Georgia"/>
              </a:rPr>
              <a:t>function_suite</a:t>
            </a:r>
            <a:endParaRPr sz="1800">
              <a:latin typeface="Georgia"/>
              <a:cs typeface="Georgia"/>
            </a:endParaRPr>
          </a:p>
          <a:p>
            <a:pPr marL="243840">
              <a:lnSpc>
                <a:spcPct val="100000"/>
              </a:lnSpc>
              <a:spcBef>
                <a:spcPts val="430"/>
              </a:spcBef>
            </a:pPr>
            <a:r>
              <a:rPr sz="1800" spc="-20" dirty="0">
                <a:latin typeface="Georgia"/>
                <a:cs typeface="Georgia"/>
              </a:rPr>
              <a:t>return</a:t>
            </a:r>
            <a:r>
              <a:rPr sz="1800" spc="-30" dirty="0">
                <a:latin typeface="Georgia"/>
                <a:cs typeface="Georgia"/>
              </a:rPr>
              <a:t> [expression]</a:t>
            </a:r>
            <a:endParaRPr sz="1800">
              <a:latin typeface="Georgia"/>
              <a:cs typeface="Georgia"/>
            </a:endParaRPr>
          </a:p>
          <a:p>
            <a:pPr marL="90805">
              <a:lnSpc>
                <a:spcPct val="100000"/>
              </a:lnSpc>
              <a:spcBef>
                <a:spcPts val="434"/>
              </a:spcBef>
            </a:pPr>
            <a:r>
              <a:rPr sz="1800" b="1" spc="-254" dirty="0">
                <a:latin typeface="Georgia"/>
                <a:cs typeface="Georgia"/>
              </a:rPr>
              <a:t>EXAMPLE</a:t>
            </a:r>
            <a:r>
              <a:rPr sz="1800" b="1" spc="-85" dirty="0">
                <a:latin typeface="Georgia"/>
                <a:cs typeface="Georgia"/>
              </a:rPr>
              <a:t> </a:t>
            </a:r>
            <a:r>
              <a:rPr sz="1800" b="1" spc="-160" dirty="0">
                <a:latin typeface="Georgia"/>
                <a:cs typeface="Georgia"/>
              </a:rPr>
              <a:t>:</a:t>
            </a:r>
            <a:endParaRPr sz="1800">
              <a:latin typeface="Georgia"/>
              <a:cs typeface="Georgia"/>
            </a:endParaRPr>
          </a:p>
          <a:p>
            <a:pPr marL="90805">
              <a:lnSpc>
                <a:spcPct val="100000"/>
              </a:lnSpc>
              <a:spcBef>
                <a:spcPts val="434"/>
              </a:spcBef>
            </a:pPr>
            <a:r>
              <a:rPr sz="1800" spc="-25" dirty="0">
                <a:latin typeface="Georgia"/>
                <a:cs typeface="Georgia"/>
              </a:rPr>
              <a:t>def printme( </a:t>
            </a:r>
            <a:r>
              <a:rPr sz="1800" spc="-10" dirty="0">
                <a:latin typeface="Georgia"/>
                <a:cs typeface="Georgia"/>
              </a:rPr>
              <a:t>str</a:t>
            </a:r>
            <a:r>
              <a:rPr sz="1800" spc="-55" dirty="0">
                <a:latin typeface="Georgia"/>
                <a:cs typeface="Georgia"/>
              </a:rPr>
              <a:t> </a:t>
            </a:r>
            <a:r>
              <a:rPr sz="1800" spc="-45" dirty="0">
                <a:latin typeface="Georgia"/>
                <a:cs typeface="Georgia"/>
              </a:rPr>
              <a:t>):</a:t>
            </a:r>
            <a:endParaRPr sz="1800">
              <a:latin typeface="Georgia"/>
              <a:cs typeface="Georgia"/>
            </a:endParaRPr>
          </a:p>
          <a:p>
            <a:pPr marL="90805" marR="196215" indent="152400">
              <a:lnSpc>
                <a:spcPct val="100000"/>
              </a:lnSpc>
              <a:spcBef>
                <a:spcPts val="430"/>
              </a:spcBef>
            </a:pPr>
            <a:r>
              <a:rPr sz="1800" spc="-40" dirty="0">
                <a:latin typeface="Georgia"/>
                <a:cs typeface="Georgia"/>
              </a:rPr>
              <a:t>"This </a:t>
            </a:r>
            <a:r>
              <a:rPr sz="1800" spc="-25" dirty="0">
                <a:latin typeface="Georgia"/>
                <a:cs typeface="Georgia"/>
              </a:rPr>
              <a:t>prints </a:t>
            </a:r>
            <a:r>
              <a:rPr sz="1800" spc="-30" dirty="0">
                <a:latin typeface="Georgia"/>
                <a:cs typeface="Georgia"/>
              </a:rPr>
              <a:t>a </a:t>
            </a:r>
            <a:r>
              <a:rPr sz="1800" spc="-25" dirty="0">
                <a:latin typeface="Georgia"/>
                <a:cs typeface="Georgia"/>
              </a:rPr>
              <a:t>passed string </a:t>
            </a:r>
            <a:r>
              <a:rPr sz="1800" spc="-35" dirty="0">
                <a:latin typeface="Georgia"/>
                <a:cs typeface="Georgia"/>
              </a:rPr>
              <a:t>into </a:t>
            </a:r>
            <a:r>
              <a:rPr sz="1800" spc="-30" dirty="0">
                <a:latin typeface="Georgia"/>
                <a:cs typeface="Georgia"/>
              </a:rPr>
              <a:t>this  </a:t>
            </a:r>
            <a:r>
              <a:rPr sz="1800" spc="-40" dirty="0">
                <a:latin typeface="Georgia"/>
                <a:cs typeface="Georgia"/>
              </a:rPr>
              <a:t>function"</a:t>
            </a:r>
            <a:endParaRPr sz="1800">
              <a:latin typeface="Georgia"/>
              <a:cs typeface="Georgia"/>
            </a:endParaRPr>
          </a:p>
          <a:p>
            <a:pPr marL="243840" marR="2900045">
              <a:lnSpc>
                <a:spcPct val="120000"/>
              </a:lnSpc>
            </a:pPr>
            <a:r>
              <a:rPr sz="1800" spc="-30" dirty="0">
                <a:latin typeface="Georgia"/>
                <a:cs typeface="Georgia"/>
              </a:rPr>
              <a:t>print</a:t>
            </a:r>
            <a:r>
              <a:rPr sz="1800" spc="-105" dirty="0">
                <a:latin typeface="Georgia"/>
                <a:cs typeface="Georgia"/>
              </a:rPr>
              <a:t> </a:t>
            </a:r>
            <a:r>
              <a:rPr sz="1800" spc="-10" dirty="0">
                <a:latin typeface="Georgia"/>
                <a:cs typeface="Georgia"/>
              </a:rPr>
              <a:t>str  </a:t>
            </a:r>
            <a:r>
              <a:rPr sz="1800" spc="-20" dirty="0">
                <a:latin typeface="Georgia"/>
                <a:cs typeface="Georgia"/>
              </a:rPr>
              <a:t>return</a:t>
            </a:r>
            <a:endParaRPr sz="1800">
              <a:latin typeface="Georgia"/>
              <a:cs typeface="Georgia"/>
            </a:endParaRPr>
          </a:p>
        </p:txBody>
      </p:sp>
      <p:sp>
        <p:nvSpPr>
          <p:cNvPr id="5" name="object 5"/>
          <p:cNvSpPr txBox="1"/>
          <p:nvPr/>
        </p:nvSpPr>
        <p:spPr>
          <a:xfrm>
            <a:off x="4953000" y="1600200"/>
            <a:ext cx="3886200" cy="4419600"/>
          </a:xfrm>
          <a:prstGeom prst="rect">
            <a:avLst/>
          </a:prstGeom>
          <a:solidFill>
            <a:srgbClr val="DDD9C3"/>
          </a:solidFill>
        </p:spPr>
        <p:txBody>
          <a:bodyPr vert="horz" wrap="square" lIns="0" tIns="38735" rIns="0" bIns="0" rtlCol="0">
            <a:spAutoFit/>
          </a:bodyPr>
          <a:lstStyle/>
          <a:p>
            <a:pPr marL="92075">
              <a:lnSpc>
                <a:spcPct val="100000"/>
              </a:lnSpc>
              <a:spcBef>
                <a:spcPts val="305"/>
              </a:spcBef>
            </a:pPr>
            <a:r>
              <a:rPr sz="2000" b="1" spc="-135" dirty="0">
                <a:latin typeface="Georgia"/>
                <a:cs typeface="Georgia"/>
              </a:rPr>
              <a:t>Calling </a:t>
            </a:r>
            <a:r>
              <a:rPr sz="2000" b="1" spc="-150" dirty="0">
                <a:latin typeface="Georgia"/>
                <a:cs typeface="Georgia"/>
              </a:rPr>
              <a:t>Function</a:t>
            </a:r>
            <a:r>
              <a:rPr sz="2000" b="1" spc="-40" dirty="0">
                <a:latin typeface="Georgia"/>
                <a:cs typeface="Georgia"/>
              </a:rPr>
              <a:t> </a:t>
            </a:r>
            <a:r>
              <a:rPr sz="2000" b="1" spc="-175" dirty="0">
                <a:latin typeface="Georgia"/>
                <a:cs typeface="Georgia"/>
              </a:rPr>
              <a:t>:</a:t>
            </a:r>
            <a:endParaRPr sz="2000">
              <a:latin typeface="Georgia"/>
              <a:cs typeface="Georgia"/>
            </a:endParaRPr>
          </a:p>
          <a:p>
            <a:pPr>
              <a:lnSpc>
                <a:spcPct val="100000"/>
              </a:lnSpc>
              <a:spcBef>
                <a:spcPts val="5"/>
              </a:spcBef>
            </a:pPr>
            <a:endParaRPr sz="2500">
              <a:latin typeface="Times New Roman"/>
              <a:cs typeface="Times New Roman"/>
            </a:endParaRPr>
          </a:p>
          <a:p>
            <a:pPr marL="92075" marR="361950">
              <a:lnSpc>
                <a:spcPct val="120000"/>
              </a:lnSpc>
              <a:spcBef>
                <a:spcPts val="5"/>
              </a:spcBef>
            </a:pPr>
            <a:r>
              <a:rPr sz="2000" b="1" spc="-145" dirty="0">
                <a:latin typeface="Georgia"/>
                <a:cs typeface="Georgia"/>
              </a:rPr>
              <a:t>Printme(“Hello </a:t>
            </a:r>
            <a:r>
              <a:rPr sz="2000" b="1" spc="-185" dirty="0">
                <a:latin typeface="Georgia"/>
                <a:cs typeface="Georgia"/>
              </a:rPr>
              <a:t>World </a:t>
            </a:r>
            <a:r>
              <a:rPr sz="2000" b="1" spc="-160" dirty="0">
                <a:latin typeface="Georgia"/>
                <a:cs typeface="Georgia"/>
              </a:rPr>
              <a:t>“)  </a:t>
            </a:r>
            <a:r>
              <a:rPr sz="2000" b="1" spc="-135" dirty="0">
                <a:latin typeface="Georgia"/>
                <a:cs typeface="Georgia"/>
              </a:rPr>
              <a:t>Printme </a:t>
            </a:r>
            <a:r>
              <a:rPr sz="2000" b="1" spc="-175" dirty="0">
                <a:latin typeface="Georgia"/>
                <a:cs typeface="Georgia"/>
              </a:rPr>
              <a:t>(“Welcome </a:t>
            </a:r>
            <a:r>
              <a:rPr sz="2000" b="1" spc="-110" dirty="0">
                <a:latin typeface="Georgia"/>
                <a:cs typeface="Georgia"/>
              </a:rPr>
              <a:t>to</a:t>
            </a:r>
            <a:r>
              <a:rPr sz="2000" b="1" dirty="0">
                <a:latin typeface="Georgia"/>
                <a:cs typeface="Georgia"/>
              </a:rPr>
              <a:t> </a:t>
            </a:r>
            <a:r>
              <a:rPr sz="2000" b="1" spc="-250" dirty="0">
                <a:latin typeface="Georgia"/>
                <a:cs typeface="Georgia"/>
              </a:rPr>
              <a:t>IMCC”)</a:t>
            </a:r>
            <a:endParaRPr sz="2000">
              <a:latin typeface="Georgia"/>
              <a:cs typeface="Georgia"/>
            </a:endParaRPr>
          </a:p>
        </p:txBody>
      </p:sp>
      <p:sp>
        <p:nvSpPr>
          <p:cNvPr id="8"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2">
                    <a:lumMod val="60000"/>
                    <a:lumOff val="40000"/>
                  </a:schemeClr>
                </a:solidFill>
                <a:latin typeface="Arial"/>
                <a:cs typeface="Arial"/>
              </a:rPr>
              <a:t>DYPSOM</a:t>
            </a:r>
          </a:p>
        </p:txBody>
      </p:sp>
      <p:sp>
        <p:nvSpPr>
          <p:cNvPr id="3" name="object 3"/>
          <p:cNvSpPr txBox="1">
            <a:spLocks noGrp="1"/>
          </p:cNvSpPr>
          <p:nvPr>
            <p:ph type="title"/>
          </p:nvPr>
        </p:nvSpPr>
        <p:spPr>
          <a:xfrm>
            <a:off x="151587" y="406349"/>
            <a:ext cx="3755390"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 Stackoverflow</a:t>
            </a:r>
            <a:r>
              <a:rPr sz="2400" b="1" spc="-50" dirty="0">
                <a:solidFill>
                  <a:srgbClr val="000000"/>
                </a:solidFill>
                <a:latin typeface="Georgia"/>
                <a:cs typeface="Georgia"/>
              </a:rPr>
              <a:t> </a:t>
            </a:r>
            <a:r>
              <a:rPr sz="2400" b="1" spc="-140" dirty="0">
                <a:solidFill>
                  <a:srgbClr val="000000"/>
                </a:solidFill>
                <a:latin typeface="Georgia"/>
                <a:cs typeface="Georgia"/>
              </a:rPr>
              <a:t>data</a:t>
            </a:r>
            <a:endParaRPr sz="2400">
              <a:latin typeface="Georgia"/>
              <a:cs typeface="Georgia"/>
            </a:endParaRPr>
          </a:p>
        </p:txBody>
      </p:sp>
      <p:sp>
        <p:nvSpPr>
          <p:cNvPr id="6" name="Date Placeholder 5"/>
          <p:cNvSpPr>
            <a:spLocks noGrp="1"/>
          </p:cNvSpPr>
          <p:nvPr>
            <p:ph type="dt" sz="half" idx="10"/>
          </p:nvPr>
        </p:nvSpPr>
        <p:spPr/>
        <p:txBody>
          <a:bodyPr/>
          <a:lstStyle/>
          <a:p>
            <a:fld id="{3A2CFB15-B6EE-428F-BA2D-DB5FCF335EC5}" type="datetime1">
              <a:rPr lang="en-US" smtClean="0"/>
              <a:pPr/>
              <a:t>6/28/2022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4" name="object 4"/>
          <p:cNvSpPr/>
          <p:nvPr/>
        </p:nvSpPr>
        <p:spPr>
          <a:xfrm>
            <a:off x="335616" y="1323537"/>
            <a:ext cx="8656018" cy="40981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343400" y="2209800"/>
            <a:ext cx="2362200" cy="1371600"/>
          </a:xfrm>
          <a:custGeom>
            <a:avLst/>
            <a:gdLst/>
            <a:ahLst/>
            <a:cxnLst/>
            <a:rect l="l" t="t" r="r" b="b"/>
            <a:pathLst>
              <a:path w="2362200" h="1371600">
                <a:moveTo>
                  <a:pt x="0" y="685800"/>
                </a:moveTo>
                <a:lnTo>
                  <a:pt x="6098" y="615688"/>
                </a:lnTo>
                <a:lnTo>
                  <a:pt x="23997" y="547599"/>
                </a:lnTo>
                <a:lnTo>
                  <a:pt x="53102" y="481879"/>
                </a:lnTo>
                <a:lnTo>
                  <a:pt x="92821" y="418873"/>
                </a:lnTo>
                <a:lnTo>
                  <a:pt x="116474" y="388496"/>
                </a:lnTo>
                <a:lnTo>
                  <a:pt x="142558" y="358925"/>
                </a:lnTo>
                <a:lnTo>
                  <a:pt x="170999" y="330206"/>
                </a:lnTo>
                <a:lnTo>
                  <a:pt x="201721" y="302381"/>
                </a:lnTo>
                <a:lnTo>
                  <a:pt x="234652" y="275493"/>
                </a:lnTo>
                <a:lnTo>
                  <a:pt x="269716" y="249585"/>
                </a:lnTo>
                <a:lnTo>
                  <a:pt x="306839" y="224700"/>
                </a:lnTo>
                <a:lnTo>
                  <a:pt x="345948" y="200882"/>
                </a:lnTo>
                <a:lnTo>
                  <a:pt x="386967" y="178173"/>
                </a:lnTo>
                <a:lnTo>
                  <a:pt x="429823" y="156617"/>
                </a:lnTo>
                <a:lnTo>
                  <a:pt x="474442" y="136256"/>
                </a:lnTo>
                <a:lnTo>
                  <a:pt x="520749" y="117135"/>
                </a:lnTo>
                <a:lnTo>
                  <a:pt x="568670" y="99295"/>
                </a:lnTo>
                <a:lnTo>
                  <a:pt x="618131" y="82780"/>
                </a:lnTo>
                <a:lnTo>
                  <a:pt x="669058" y="67634"/>
                </a:lnTo>
                <a:lnTo>
                  <a:pt x="721375" y="53899"/>
                </a:lnTo>
                <a:lnTo>
                  <a:pt x="775010" y="41618"/>
                </a:lnTo>
                <a:lnTo>
                  <a:pt x="829888" y="30835"/>
                </a:lnTo>
                <a:lnTo>
                  <a:pt x="885935" y="21593"/>
                </a:lnTo>
                <a:lnTo>
                  <a:pt x="943076" y="13934"/>
                </a:lnTo>
                <a:lnTo>
                  <a:pt x="1001237" y="7902"/>
                </a:lnTo>
                <a:lnTo>
                  <a:pt x="1060344" y="3541"/>
                </a:lnTo>
                <a:lnTo>
                  <a:pt x="1120323" y="892"/>
                </a:lnTo>
                <a:lnTo>
                  <a:pt x="1181100" y="0"/>
                </a:lnTo>
                <a:lnTo>
                  <a:pt x="1241876" y="892"/>
                </a:lnTo>
                <a:lnTo>
                  <a:pt x="1301855" y="3541"/>
                </a:lnTo>
                <a:lnTo>
                  <a:pt x="1360962" y="7902"/>
                </a:lnTo>
                <a:lnTo>
                  <a:pt x="1419123" y="13934"/>
                </a:lnTo>
                <a:lnTo>
                  <a:pt x="1476264" y="21593"/>
                </a:lnTo>
                <a:lnTo>
                  <a:pt x="1532311" y="30835"/>
                </a:lnTo>
                <a:lnTo>
                  <a:pt x="1587189" y="41618"/>
                </a:lnTo>
                <a:lnTo>
                  <a:pt x="1640824" y="53899"/>
                </a:lnTo>
                <a:lnTo>
                  <a:pt x="1693141" y="67634"/>
                </a:lnTo>
                <a:lnTo>
                  <a:pt x="1744068" y="82780"/>
                </a:lnTo>
                <a:lnTo>
                  <a:pt x="1793529" y="99295"/>
                </a:lnTo>
                <a:lnTo>
                  <a:pt x="1841450" y="117135"/>
                </a:lnTo>
                <a:lnTo>
                  <a:pt x="1887757" y="136256"/>
                </a:lnTo>
                <a:lnTo>
                  <a:pt x="1932376" y="156617"/>
                </a:lnTo>
                <a:lnTo>
                  <a:pt x="1975232" y="178173"/>
                </a:lnTo>
                <a:lnTo>
                  <a:pt x="2016252" y="200882"/>
                </a:lnTo>
                <a:lnTo>
                  <a:pt x="2055360" y="224700"/>
                </a:lnTo>
                <a:lnTo>
                  <a:pt x="2092483" y="249585"/>
                </a:lnTo>
                <a:lnTo>
                  <a:pt x="2127547" y="275493"/>
                </a:lnTo>
                <a:lnTo>
                  <a:pt x="2160478" y="302381"/>
                </a:lnTo>
                <a:lnTo>
                  <a:pt x="2191200" y="330206"/>
                </a:lnTo>
                <a:lnTo>
                  <a:pt x="2219641" y="358925"/>
                </a:lnTo>
                <a:lnTo>
                  <a:pt x="2245725" y="388496"/>
                </a:lnTo>
                <a:lnTo>
                  <a:pt x="2269378" y="418873"/>
                </a:lnTo>
                <a:lnTo>
                  <a:pt x="2309097" y="481879"/>
                </a:lnTo>
                <a:lnTo>
                  <a:pt x="2338202" y="547599"/>
                </a:lnTo>
                <a:lnTo>
                  <a:pt x="2356101" y="615688"/>
                </a:lnTo>
                <a:lnTo>
                  <a:pt x="2362200" y="685800"/>
                </a:lnTo>
                <a:lnTo>
                  <a:pt x="2360663" y="721087"/>
                </a:lnTo>
                <a:lnTo>
                  <a:pt x="2348590" y="790230"/>
                </a:lnTo>
                <a:lnTo>
                  <a:pt x="2325013" y="857177"/>
                </a:lnTo>
                <a:lnTo>
                  <a:pt x="2290527" y="921583"/>
                </a:lnTo>
                <a:lnTo>
                  <a:pt x="2245725" y="983103"/>
                </a:lnTo>
                <a:lnTo>
                  <a:pt x="2219641" y="1012674"/>
                </a:lnTo>
                <a:lnTo>
                  <a:pt x="2191200" y="1041393"/>
                </a:lnTo>
                <a:lnTo>
                  <a:pt x="2160478" y="1069218"/>
                </a:lnTo>
                <a:lnTo>
                  <a:pt x="2127547" y="1096106"/>
                </a:lnTo>
                <a:lnTo>
                  <a:pt x="2092483" y="1122014"/>
                </a:lnTo>
                <a:lnTo>
                  <a:pt x="2055360" y="1146899"/>
                </a:lnTo>
                <a:lnTo>
                  <a:pt x="2016252" y="1170717"/>
                </a:lnTo>
                <a:lnTo>
                  <a:pt x="1975232" y="1193426"/>
                </a:lnTo>
                <a:lnTo>
                  <a:pt x="1932376" y="1214982"/>
                </a:lnTo>
                <a:lnTo>
                  <a:pt x="1887757" y="1235343"/>
                </a:lnTo>
                <a:lnTo>
                  <a:pt x="1841450" y="1254464"/>
                </a:lnTo>
                <a:lnTo>
                  <a:pt x="1793529" y="1272304"/>
                </a:lnTo>
                <a:lnTo>
                  <a:pt x="1744068" y="1288819"/>
                </a:lnTo>
                <a:lnTo>
                  <a:pt x="1693141" y="1303965"/>
                </a:lnTo>
                <a:lnTo>
                  <a:pt x="1640824" y="1317700"/>
                </a:lnTo>
                <a:lnTo>
                  <a:pt x="1587189" y="1329981"/>
                </a:lnTo>
                <a:lnTo>
                  <a:pt x="1532311" y="1340764"/>
                </a:lnTo>
                <a:lnTo>
                  <a:pt x="1476264" y="1350006"/>
                </a:lnTo>
                <a:lnTo>
                  <a:pt x="1419123" y="1357665"/>
                </a:lnTo>
                <a:lnTo>
                  <a:pt x="1360962" y="1363697"/>
                </a:lnTo>
                <a:lnTo>
                  <a:pt x="1301855" y="1368058"/>
                </a:lnTo>
                <a:lnTo>
                  <a:pt x="1241876" y="1370707"/>
                </a:lnTo>
                <a:lnTo>
                  <a:pt x="1181100" y="1371600"/>
                </a:lnTo>
                <a:lnTo>
                  <a:pt x="1120323" y="1370707"/>
                </a:lnTo>
                <a:lnTo>
                  <a:pt x="1060344" y="1368058"/>
                </a:lnTo>
                <a:lnTo>
                  <a:pt x="1001237" y="1363697"/>
                </a:lnTo>
                <a:lnTo>
                  <a:pt x="943076" y="1357665"/>
                </a:lnTo>
                <a:lnTo>
                  <a:pt x="885935" y="1350006"/>
                </a:lnTo>
                <a:lnTo>
                  <a:pt x="829888" y="1340764"/>
                </a:lnTo>
                <a:lnTo>
                  <a:pt x="775010" y="1329981"/>
                </a:lnTo>
                <a:lnTo>
                  <a:pt x="721375" y="1317700"/>
                </a:lnTo>
                <a:lnTo>
                  <a:pt x="669058" y="1303965"/>
                </a:lnTo>
                <a:lnTo>
                  <a:pt x="618131" y="1288819"/>
                </a:lnTo>
                <a:lnTo>
                  <a:pt x="568670" y="1272304"/>
                </a:lnTo>
                <a:lnTo>
                  <a:pt x="520749" y="1254464"/>
                </a:lnTo>
                <a:lnTo>
                  <a:pt x="474442" y="1235343"/>
                </a:lnTo>
                <a:lnTo>
                  <a:pt x="429823" y="1214982"/>
                </a:lnTo>
                <a:lnTo>
                  <a:pt x="386967" y="1193426"/>
                </a:lnTo>
                <a:lnTo>
                  <a:pt x="345947" y="1170717"/>
                </a:lnTo>
                <a:lnTo>
                  <a:pt x="306839" y="1146899"/>
                </a:lnTo>
                <a:lnTo>
                  <a:pt x="269716" y="1122014"/>
                </a:lnTo>
                <a:lnTo>
                  <a:pt x="234652" y="1096106"/>
                </a:lnTo>
                <a:lnTo>
                  <a:pt x="201721" y="1069218"/>
                </a:lnTo>
                <a:lnTo>
                  <a:pt x="170999" y="1041393"/>
                </a:lnTo>
                <a:lnTo>
                  <a:pt x="142558" y="1012674"/>
                </a:lnTo>
                <a:lnTo>
                  <a:pt x="116474" y="983103"/>
                </a:lnTo>
                <a:lnTo>
                  <a:pt x="92821" y="952726"/>
                </a:lnTo>
                <a:lnTo>
                  <a:pt x="53102" y="889720"/>
                </a:lnTo>
                <a:lnTo>
                  <a:pt x="23997" y="824000"/>
                </a:lnTo>
                <a:lnTo>
                  <a:pt x="6098" y="755911"/>
                </a:lnTo>
                <a:lnTo>
                  <a:pt x="0" y="685800"/>
                </a:lnTo>
                <a:close/>
              </a:path>
            </a:pathLst>
          </a:custGeom>
          <a:ln w="3175">
            <a:solidFill>
              <a:srgbClr val="00AF50"/>
            </a:solidFill>
          </a:ln>
        </p:spPr>
        <p:txBody>
          <a:bodyPr wrap="square" lIns="0" tIns="0" rIns="0" bIns="0" rtlCol="0"/>
          <a:lstStyle/>
          <a:p>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66DA7A6B-9CE8-499F-B3D7-6256D9114D2C}"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4" name="object 4"/>
          <p:cNvSpPr txBox="1"/>
          <p:nvPr/>
        </p:nvSpPr>
        <p:spPr>
          <a:xfrm>
            <a:off x="383540" y="1572514"/>
            <a:ext cx="5640705" cy="3317875"/>
          </a:xfrm>
          <a:prstGeom prst="rect">
            <a:avLst/>
          </a:prstGeom>
        </p:spPr>
        <p:txBody>
          <a:bodyPr vert="horz" wrap="square" lIns="0" tIns="67310" rIns="0" bIns="0" rtlCol="0">
            <a:spAutoFit/>
          </a:bodyPr>
          <a:lstStyle/>
          <a:p>
            <a:pPr marL="12700">
              <a:lnSpc>
                <a:spcPct val="100000"/>
              </a:lnSpc>
              <a:spcBef>
                <a:spcPts val="530"/>
              </a:spcBef>
            </a:pPr>
            <a:r>
              <a:rPr sz="1800" b="1" spc="-125" dirty="0">
                <a:latin typeface="Georgia"/>
                <a:cs typeface="Georgia"/>
              </a:rPr>
              <a:t>Exercise</a:t>
            </a:r>
            <a:r>
              <a:rPr sz="1800" b="1" spc="-9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430"/>
              </a:spcBef>
            </a:pPr>
            <a:r>
              <a:rPr sz="1800" spc="-40" dirty="0">
                <a:latin typeface="Georgia"/>
                <a:cs typeface="Georgia"/>
              </a:rPr>
              <a:t>Write </a:t>
            </a:r>
            <a:r>
              <a:rPr sz="1800" spc="-30" dirty="0">
                <a:latin typeface="Georgia"/>
                <a:cs typeface="Georgia"/>
              </a:rPr>
              <a:t>a </a:t>
            </a:r>
            <a:r>
              <a:rPr sz="1800" spc="-35" dirty="0">
                <a:latin typeface="Georgia"/>
                <a:cs typeface="Georgia"/>
              </a:rPr>
              <a:t>Python function </a:t>
            </a:r>
            <a:r>
              <a:rPr sz="1800" spc="-20" dirty="0">
                <a:latin typeface="Georgia"/>
                <a:cs typeface="Georgia"/>
              </a:rPr>
              <a:t>to </a:t>
            </a:r>
            <a:r>
              <a:rPr sz="1800" spc="-45" dirty="0">
                <a:latin typeface="Georgia"/>
                <a:cs typeface="Georgia"/>
              </a:rPr>
              <a:t>find </a:t>
            </a:r>
            <a:r>
              <a:rPr sz="1800" spc="-25" dirty="0">
                <a:latin typeface="Georgia"/>
                <a:cs typeface="Georgia"/>
              </a:rPr>
              <a:t>the </a:t>
            </a:r>
            <a:r>
              <a:rPr sz="1800" spc="-95" dirty="0">
                <a:latin typeface="Georgia"/>
                <a:cs typeface="Georgia"/>
              </a:rPr>
              <a:t>Max </a:t>
            </a:r>
            <a:r>
              <a:rPr sz="1800" spc="-30" dirty="0">
                <a:latin typeface="Georgia"/>
                <a:cs typeface="Georgia"/>
              </a:rPr>
              <a:t>of </a:t>
            </a:r>
            <a:r>
              <a:rPr sz="1800" spc="-20" dirty="0">
                <a:latin typeface="Georgia"/>
                <a:cs typeface="Georgia"/>
              </a:rPr>
              <a:t>three</a:t>
            </a:r>
            <a:r>
              <a:rPr sz="1800" spc="-35" dirty="0">
                <a:latin typeface="Georgia"/>
                <a:cs typeface="Georgia"/>
              </a:rPr>
              <a:t> </a:t>
            </a:r>
            <a:r>
              <a:rPr sz="1800" spc="-45" dirty="0">
                <a:latin typeface="Georgia"/>
                <a:cs typeface="Georgia"/>
              </a:rPr>
              <a:t>numbers.</a:t>
            </a:r>
            <a:endParaRPr sz="1800">
              <a:latin typeface="Georgia"/>
              <a:cs typeface="Georgia"/>
            </a:endParaRPr>
          </a:p>
          <a:p>
            <a:pPr marL="12700">
              <a:lnSpc>
                <a:spcPct val="100000"/>
              </a:lnSpc>
              <a:spcBef>
                <a:spcPts val="434"/>
              </a:spcBef>
            </a:pPr>
            <a:r>
              <a:rPr sz="1800" b="1" spc="-125" dirty="0">
                <a:latin typeface="Georgia"/>
                <a:cs typeface="Georgia"/>
              </a:rPr>
              <a:t>Solution</a:t>
            </a:r>
            <a:r>
              <a:rPr sz="1800" b="1" spc="-70" dirty="0">
                <a:latin typeface="Georgia"/>
                <a:cs typeface="Georgia"/>
              </a:rPr>
              <a:t> </a:t>
            </a:r>
            <a:r>
              <a:rPr sz="1800" b="1" spc="-160" dirty="0">
                <a:latin typeface="Georgia"/>
                <a:cs typeface="Georgia"/>
              </a:rPr>
              <a:t>:</a:t>
            </a:r>
            <a:endParaRPr sz="1800">
              <a:latin typeface="Georgia"/>
              <a:cs typeface="Georgia"/>
            </a:endParaRPr>
          </a:p>
          <a:p>
            <a:pPr marL="215265" marR="3328670" indent="-203200">
              <a:lnSpc>
                <a:spcPct val="120000"/>
              </a:lnSpc>
            </a:pPr>
            <a:r>
              <a:rPr sz="1800" spc="-30" dirty="0">
                <a:latin typeface="Georgia"/>
                <a:cs typeface="Georgia"/>
              </a:rPr>
              <a:t>def </a:t>
            </a:r>
            <a:r>
              <a:rPr sz="1800" spc="-90" dirty="0">
                <a:latin typeface="Georgia"/>
                <a:cs typeface="Georgia"/>
              </a:rPr>
              <a:t>max_of_three(x,y,z):  </a:t>
            </a:r>
            <a:r>
              <a:rPr sz="1800" spc="-35" dirty="0">
                <a:latin typeface="Georgia"/>
                <a:cs typeface="Georgia"/>
              </a:rPr>
              <a:t>if </a:t>
            </a:r>
            <a:r>
              <a:rPr sz="1800" spc="-40" dirty="0">
                <a:latin typeface="Georgia"/>
                <a:cs typeface="Georgia"/>
              </a:rPr>
              <a:t>x </a:t>
            </a:r>
            <a:r>
              <a:rPr sz="1800" spc="-165" dirty="0">
                <a:latin typeface="Georgia"/>
                <a:cs typeface="Georgia"/>
              </a:rPr>
              <a:t>&gt; </a:t>
            </a:r>
            <a:r>
              <a:rPr sz="1800" spc="20" dirty="0">
                <a:latin typeface="Georgia"/>
                <a:cs typeface="Georgia"/>
              </a:rPr>
              <a:t>y </a:t>
            </a:r>
            <a:r>
              <a:rPr sz="1800" spc="-45" dirty="0">
                <a:latin typeface="Georgia"/>
                <a:cs typeface="Georgia"/>
              </a:rPr>
              <a:t>and </a:t>
            </a:r>
            <a:r>
              <a:rPr sz="1800" spc="-40" dirty="0">
                <a:latin typeface="Georgia"/>
                <a:cs typeface="Georgia"/>
              </a:rPr>
              <a:t>x </a:t>
            </a:r>
            <a:r>
              <a:rPr sz="1800" spc="-165" dirty="0">
                <a:latin typeface="Georgia"/>
                <a:cs typeface="Georgia"/>
              </a:rPr>
              <a:t>&gt; </a:t>
            </a:r>
            <a:r>
              <a:rPr sz="1800" spc="15" dirty="0">
                <a:latin typeface="Georgia"/>
                <a:cs typeface="Georgia"/>
              </a:rPr>
              <a:t>z</a:t>
            </a:r>
            <a:r>
              <a:rPr sz="1800" spc="150" dirty="0">
                <a:latin typeface="Georgia"/>
                <a:cs typeface="Georgia"/>
              </a:rPr>
              <a:t> </a:t>
            </a:r>
            <a:r>
              <a:rPr sz="1800" spc="-90" dirty="0">
                <a:latin typeface="Georgia"/>
                <a:cs typeface="Georgia"/>
              </a:rPr>
              <a:t>:</a:t>
            </a:r>
            <a:endParaRPr sz="1800">
              <a:latin typeface="Georgia"/>
              <a:cs typeface="Georgia"/>
            </a:endParaRPr>
          </a:p>
          <a:p>
            <a:pPr marL="419100">
              <a:lnSpc>
                <a:spcPct val="100000"/>
              </a:lnSpc>
              <a:spcBef>
                <a:spcPts val="434"/>
              </a:spcBef>
            </a:pPr>
            <a:r>
              <a:rPr sz="1800" spc="-55" dirty="0">
                <a:latin typeface="Georgia"/>
                <a:cs typeface="Georgia"/>
              </a:rPr>
              <a:t>print("X </a:t>
            </a:r>
            <a:r>
              <a:rPr sz="1800" spc="-15" dirty="0">
                <a:latin typeface="Georgia"/>
                <a:cs typeface="Georgia"/>
              </a:rPr>
              <a:t>is </a:t>
            </a:r>
            <a:r>
              <a:rPr sz="1800" spc="-60" dirty="0">
                <a:latin typeface="Georgia"/>
                <a:cs typeface="Georgia"/>
              </a:rPr>
              <a:t>maximum </a:t>
            </a:r>
            <a:r>
              <a:rPr sz="1800" spc="-90" dirty="0">
                <a:latin typeface="Georgia"/>
                <a:cs typeface="Georgia"/>
              </a:rPr>
              <a:t>: </a:t>
            </a:r>
            <a:r>
              <a:rPr sz="1800" spc="-80" dirty="0">
                <a:latin typeface="Georgia"/>
                <a:cs typeface="Georgia"/>
              </a:rPr>
              <a:t>",</a:t>
            </a:r>
            <a:r>
              <a:rPr sz="1800" spc="40" dirty="0">
                <a:latin typeface="Georgia"/>
                <a:cs typeface="Georgia"/>
              </a:rPr>
              <a:t> </a:t>
            </a:r>
            <a:r>
              <a:rPr sz="1800" spc="-15" dirty="0">
                <a:latin typeface="Georgia"/>
                <a:cs typeface="Georgia"/>
              </a:rPr>
              <a:t>x)</a:t>
            </a:r>
            <a:endParaRPr sz="1800">
              <a:latin typeface="Georgia"/>
              <a:cs typeface="Georgia"/>
            </a:endParaRPr>
          </a:p>
          <a:p>
            <a:pPr marL="215265">
              <a:lnSpc>
                <a:spcPct val="100000"/>
              </a:lnSpc>
              <a:spcBef>
                <a:spcPts val="434"/>
              </a:spcBef>
            </a:pPr>
            <a:r>
              <a:rPr sz="1800" spc="-25" dirty="0">
                <a:latin typeface="Georgia"/>
                <a:cs typeface="Georgia"/>
              </a:rPr>
              <a:t>elif </a:t>
            </a:r>
            <a:r>
              <a:rPr sz="1800" spc="20" dirty="0">
                <a:latin typeface="Georgia"/>
                <a:cs typeface="Georgia"/>
              </a:rPr>
              <a:t>y </a:t>
            </a:r>
            <a:r>
              <a:rPr sz="1800" spc="-160" dirty="0">
                <a:latin typeface="Georgia"/>
                <a:cs typeface="Georgia"/>
              </a:rPr>
              <a:t>&gt; </a:t>
            </a:r>
            <a:r>
              <a:rPr sz="1800" spc="-40" dirty="0">
                <a:latin typeface="Georgia"/>
                <a:cs typeface="Georgia"/>
              </a:rPr>
              <a:t>x </a:t>
            </a:r>
            <a:r>
              <a:rPr sz="1800" spc="-45" dirty="0">
                <a:latin typeface="Georgia"/>
                <a:cs typeface="Georgia"/>
              </a:rPr>
              <a:t>and </a:t>
            </a:r>
            <a:r>
              <a:rPr sz="1800" spc="20" dirty="0">
                <a:latin typeface="Georgia"/>
                <a:cs typeface="Georgia"/>
              </a:rPr>
              <a:t>y </a:t>
            </a:r>
            <a:r>
              <a:rPr sz="1800" spc="-160" dirty="0">
                <a:latin typeface="Georgia"/>
                <a:cs typeface="Georgia"/>
              </a:rPr>
              <a:t>&gt; </a:t>
            </a:r>
            <a:r>
              <a:rPr sz="1800" spc="20" dirty="0">
                <a:latin typeface="Georgia"/>
                <a:cs typeface="Georgia"/>
              </a:rPr>
              <a:t>z</a:t>
            </a:r>
            <a:r>
              <a:rPr sz="1800" spc="85" dirty="0">
                <a:latin typeface="Georgia"/>
                <a:cs typeface="Georgia"/>
              </a:rPr>
              <a:t> </a:t>
            </a:r>
            <a:r>
              <a:rPr sz="1800" spc="-90" dirty="0">
                <a:latin typeface="Georgia"/>
                <a:cs typeface="Georgia"/>
              </a:rPr>
              <a:t>:</a:t>
            </a:r>
            <a:endParaRPr sz="1800">
              <a:latin typeface="Georgia"/>
              <a:cs typeface="Georgia"/>
            </a:endParaRPr>
          </a:p>
          <a:p>
            <a:pPr marL="215265" marR="2725420" indent="203835">
              <a:lnSpc>
                <a:spcPct val="120000"/>
              </a:lnSpc>
            </a:pPr>
            <a:r>
              <a:rPr sz="1800" spc="-35" dirty="0">
                <a:latin typeface="Georgia"/>
                <a:cs typeface="Georgia"/>
              </a:rPr>
              <a:t>print("Y </a:t>
            </a:r>
            <a:r>
              <a:rPr sz="1800" spc="-20" dirty="0">
                <a:latin typeface="Georgia"/>
                <a:cs typeface="Georgia"/>
              </a:rPr>
              <a:t>is </a:t>
            </a:r>
            <a:r>
              <a:rPr sz="1800" spc="-80" dirty="0">
                <a:latin typeface="Georgia"/>
                <a:cs typeface="Georgia"/>
              </a:rPr>
              <a:t>Maximum </a:t>
            </a:r>
            <a:r>
              <a:rPr sz="1800" spc="-50" dirty="0">
                <a:latin typeface="Georgia"/>
                <a:cs typeface="Georgia"/>
              </a:rPr>
              <a:t>:",y)  </a:t>
            </a:r>
            <a:r>
              <a:rPr sz="1800" spc="-5" dirty="0">
                <a:latin typeface="Georgia"/>
                <a:cs typeface="Georgia"/>
              </a:rPr>
              <a:t>else</a:t>
            </a:r>
            <a:r>
              <a:rPr sz="1800" spc="-40" dirty="0">
                <a:latin typeface="Georgia"/>
                <a:cs typeface="Georgia"/>
              </a:rPr>
              <a:t> </a:t>
            </a:r>
            <a:r>
              <a:rPr sz="1800" spc="-90" dirty="0">
                <a:latin typeface="Georgia"/>
                <a:cs typeface="Georgia"/>
              </a:rPr>
              <a:t>:</a:t>
            </a:r>
            <a:endParaRPr sz="1800">
              <a:latin typeface="Georgia"/>
              <a:cs typeface="Georgia"/>
            </a:endParaRPr>
          </a:p>
          <a:p>
            <a:pPr marL="419100">
              <a:lnSpc>
                <a:spcPct val="100000"/>
              </a:lnSpc>
              <a:spcBef>
                <a:spcPts val="430"/>
              </a:spcBef>
            </a:pPr>
            <a:r>
              <a:rPr sz="1800" spc="-35" dirty="0">
                <a:latin typeface="Georgia"/>
                <a:cs typeface="Georgia"/>
              </a:rPr>
              <a:t>print("Z </a:t>
            </a:r>
            <a:r>
              <a:rPr sz="1800" spc="-15" dirty="0">
                <a:latin typeface="Georgia"/>
                <a:cs typeface="Georgia"/>
              </a:rPr>
              <a:t>is </a:t>
            </a:r>
            <a:r>
              <a:rPr sz="1800" spc="-80" dirty="0">
                <a:latin typeface="Georgia"/>
                <a:cs typeface="Georgia"/>
              </a:rPr>
              <a:t>Maximum </a:t>
            </a:r>
            <a:r>
              <a:rPr sz="1800" spc="-55" dirty="0">
                <a:latin typeface="Georgia"/>
                <a:cs typeface="Georgia"/>
              </a:rPr>
              <a:t>:",z)</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3A85ABD2-F30F-4D6D-A0D4-9F33F546284B}"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4" name="object 4"/>
          <p:cNvSpPr txBox="1"/>
          <p:nvPr/>
        </p:nvSpPr>
        <p:spPr>
          <a:xfrm>
            <a:off x="383540" y="1572514"/>
            <a:ext cx="4260215" cy="2660015"/>
          </a:xfrm>
          <a:prstGeom prst="rect">
            <a:avLst/>
          </a:prstGeom>
        </p:spPr>
        <p:txBody>
          <a:bodyPr vert="horz" wrap="square" lIns="0" tIns="67310" rIns="0" bIns="0" rtlCol="0">
            <a:spAutoFit/>
          </a:bodyPr>
          <a:lstStyle/>
          <a:p>
            <a:pPr marL="12700">
              <a:lnSpc>
                <a:spcPct val="100000"/>
              </a:lnSpc>
              <a:spcBef>
                <a:spcPts val="530"/>
              </a:spcBef>
            </a:pPr>
            <a:r>
              <a:rPr sz="1800" b="1" spc="-110" dirty="0">
                <a:latin typeface="Georgia"/>
                <a:cs typeface="Georgia"/>
              </a:rPr>
              <a:t>Alernate </a:t>
            </a:r>
            <a:r>
              <a:rPr sz="1800" b="1" spc="-125" dirty="0">
                <a:latin typeface="Georgia"/>
                <a:cs typeface="Georgia"/>
              </a:rPr>
              <a:t>Solution</a:t>
            </a:r>
            <a:r>
              <a:rPr sz="1800" b="1" spc="-25" dirty="0">
                <a:latin typeface="Georgia"/>
                <a:cs typeface="Georgia"/>
              </a:rPr>
              <a:t> </a:t>
            </a:r>
            <a:r>
              <a:rPr sz="1800" b="1" spc="-160" dirty="0">
                <a:latin typeface="Georgia"/>
                <a:cs typeface="Georgia"/>
              </a:rPr>
              <a:t>:</a:t>
            </a:r>
            <a:endParaRPr sz="1800">
              <a:latin typeface="Georgia"/>
              <a:cs typeface="Georgia"/>
            </a:endParaRPr>
          </a:p>
          <a:p>
            <a:pPr marL="215265" marR="2075180" indent="-203200">
              <a:lnSpc>
                <a:spcPts val="2600"/>
              </a:lnSpc>
              <a:spcBef>
                <a:spcPts val="150"/>
              </a:spcBef>
            </a:pPr>
            <a:r>
              <a:rPr sz="1800" spc="-30" dirty="0">
                <a:latin typeface="Georgia"/>
                <a:cs typeface="Georgia"/>
              </a:rPr>
              <a:t>def </a:t>
            </a:r>
            <a:r>
              <a:rPr sz="1800" spc="-110" dirty="0">
                <a:latin typeface="Georgia"/>
                <a:cs typeface="Georgia"/>
              </a:rPr>
              <a:t>max_of_two( </a:t>
            </a:r>
            <a:r>
              <a:rPr sz="1800" spc="-80" dirty="0">
                <a:latin typeface="Georgia"/>
                <a:cs typeface="Georgia"/>
              </a:rPr>
              <a:t>x, </a:t>
            </a:r>
            <a:r>
              <a:rPr sz="1800" spc="20" dirty="0">
                <a:latin typeface="Georgia"/>
                <a:cs typeface="Georgia"/>
              </a:rPr>
              <a:t>y </a:t>
            </a:r>
            <a:r>
              <a:rPr sz="1800" spc="-40" dirty="0">
                <a:latin typeface="Georgia"/>
                <a:cs typeface="Georgia"/>
              </a:rPr>
              <a:t>):  </a:t>
            </a:r>
            <a:r>
              <a:rPr sz="1800" spc="-35" dirty="0">
                <a:latin typeface="Georgia"/>
                <a:cs typeface="Georgia"/>
              </a:rPr>
              <a:t>if </a:t>
            </a:r>
            <a:r>
              <a:rPr sz="1800" spc="-40" dirty="0">
                <a:latin typeface="Georgia"/>
                <a:cs typeface="Georgia"/>
              </a:rPr>
              <a:t>x </a:t>
            </a:r>
            <a:r>
              <a:rPr sz="1800" spc="-165" dirty="0">
                <a:latin typeface="Georgia"/>
                <a:cs typeface="Georgia"/>
              </a:rPr>
              <a:t>&gt;</a:t>
            </a:r>
            <a:r>
              <a:rPr sz="1800" spc="-30" dirty="0">
                <a:latin typeface="Georgia"/>
                <a:cs typeface="Georgia"/>
              </a:rPr>
              <a:t> </a:t>
            </a:r>
            <a:r>
              <a:rPr sz="1800" spc="-35" dirty="0">
                <a:latin typeface="Georgia"/>
                <a:cs typeface="Georgia"/>
              </a:rPr>
              <a:t>y:</a:t>
            </a:r>
            <a:endParaRPr sz="1800">
              <a:latin typeface="Georgia"/>
              <a:cs typeface="Georgia"/>
            </a:endParaRPr>
          </a:p>
          <a:p>
            <a:pPr marL="419100">
              <a:lnSpc>
                <a:spcPct val="100000"/>
              </a:lnSpc>
              <a:spcBef>
                <a:spcPts val="270"/>
              </a:spcBef>
            </a:pPr>
            <a:r>
              <a:rPr sz="1800" spc="-20" dirty="0">
                <a:latin typeface="Georgia"/>
                <a:cs typeface="Georgia"/>
              </a:rPr>
              <a:t>return</a:t>
            </a:r>
            <a:r>
              <a:rPr sz="1800" spc="-40" dirty="0">
                <a:latin typeface="Georgia"/>
                <a:cs typeface="Georgia"/>
              </a:rPr>
              <a:t> x</a:t>
            </a:r>
            <a:endParaRPr sz="1800">
              <a:latin typeface="Georgia"/>
              <a:cs typeface="Georgia"/>
            </a:endParaRPr>
          </a:p>
          <a:p>
            <a:pPr marL="215265">
              <a:lnSpc>
                <a:spcPct val="100000"/>
              </a:lnSpc>
              <a:spcBef>
                <a:spcPts val="430"/>
              </a:spcBef>
            </a:pPr>
            <a:r>
              <a:rPr sz="1800" spc="-20" dirty="0">
                <a:latin typeface="Georgia"/>
                <a:cs typeface="Georgia"/>
              </a:rPr>
              <a:t>return</a:t>
            </a:r>
            <a:r>
              <a:rPr sz="1800" spc="-30" dirty="0">
                <a:latin typeface="Georgia"/>
                <a:cs typeface="Georgia"/>
              </a:rPr>
              <a:t> </a:t>
            </a:r>
            <a:r>
              <a:rPr sz="1800" spc="20" dirty="0">
                <a:latin typeface="Georgia"/>
                <a:cs typeface="Georgia"/>
              </a:rPr>
              <a:t>y</a:t>
            </a:r>
            <a:endParaRPr sz="1800">
              <a:latin typeface="Georgia"/>
              <a:cs typeface="Georgia"/>
            </a:endParaRPr>
          </a:p>
          <a:p>
            <a:pPr marL="12700">
              <a:lnSpc>
                <a:spcPct val="100000"/>
              </a:lnSpc>
              <a:spcBef>
                <a:spcPts val="434"/>
              </a:spcBef>
            </a:pPr>
            <a:r>
              <a:rPr sz="1800" spc="-30" dirty="0">
                <a:latin typeface="Georgia"/>
                <a:cs typeface="Georgia"/>
              </a:rPr>
              <a:t>def </a:t>
            </a:r>
            <a:r>
              <a:rPr sz="1800" spc="-100" dirty="0">
                <a:latin typeface="Georgia"/>
                <a:cs typeface="Georgia"/>
              </a:rPr>
              <a:t>max_of_three( </a:t>
            </a:r>
            <a:r>
              <a:rPr sz="1800" spc="-80" dirty="0">
                <a:latin typeface="Georgia"/>
                <a:cs typeface="Georgia"/>
              </a:rPr>
              <a:t>x, </a:t>
            </a:r>
            <a:r>
              <a:rPr sz="1800" spc="-120" dirty="0">
                <a:latin typeface="Georgia"/>
                <a:cs typeface="Georgia"/>
              </a:rPr>
              <a:t>y, </a:t>
            </a:r>
            <a:r>
              <a:rPr sz="1800" spc="15" dirty="0">
                <a:latin typeface="Georgia"/>
                <a:cs typeface="Georgia"/>
              </a:rPr>
              <a:t>z</a:t>
            </a:r>
            <a:r>
              <a:rPr sz="1800" spc="114" dirty="0">
                <a:latin typeface="Georgia"/>
                <a:cs typeface="Georgia"/>
              </a:rPr>
              <a:t> </a:t>
            </a:r>
            <a:r>
              <a:rPr sz="1800" spc="-40" dirty="0">
                <a:latin typeface="Georgia"/>
                <a:cs typeface="Georgia"/>
              </a:rPr>
              <a:t>):</a:t>
            </a:r>
            <a:endParaRPr sz="1800">
              <a:latin typeface="Georgia"/>
              <a:cs typeface="Georgia"/>
            </a:endParaRPr>
          </a:p>
          <a:p>
            <a:pPr marL="215265">
              <a:lnSpc>
                <a:spcPct val="100000"/>
              </a:lnSpc>
              <a:spcBef>
                <a:spcPts val="430"/>
              </a:spcBef>
            </a:pPr>
            <a:r>
              <a:rPr sz="1800" spc="-20" dirty="0">
                <a:latin typeface="Georgia"/>
                <a:cs typeface="Georgia"/>
              </a:rPr>
              <a:t>return </a:t>
            </a:r>
            <a:r>
              <a:rPr sz="1800" spc="-110" dirty="0">
                <a:latin typeface="Georgia"/>
                <a:cs typeface="Georgia"/>
              </a:rPr>
              <a:t>max_of_two( </a:t>
            </a:r>
            <a:r>
              <a:rPr sz="1800" spc="-80" dirty="0">
                <a:latin typeface="Georgia"/>
                <a:cs typeface="Georgia"/>
              </a:rPr>
              <a:t>x, </a:t>
            </a:r>
            <a:r>
              <a:rPr sz="1800" spc="-110" dirty="0">
                <a:latin typeface="Georgia"/>
                <a:cs typeface="Georgia"/>
              </a:rPr>
              <a:t>max_of_two( </a:t>
            </a:r>
            <a:r>
              <a:rPr sz="1800" spc="-120" dirty="0">
                <a:latin typeface="Georgia"/>
                <a:cs typeface="Georgia"/>
              </a:rPr>
              <a:t>y, </a:t>
            </a:r>
            <a:r>
              <a:rPr sz="1800" spc="20" dirty="0">
                <a:latin typeface="Georgia"/>
                <a:cs typeface="Georgia"/>
              </a:rPr>
              <a:t>z </a:t>
            </a:r>
            <a:r>
              <a:rPr sz="1800" spc="10" dirty="0">
                <a:latin typeface="Georgia"/>
                <a:cs typeface="Georgia"/>
              </a:rPr>
              <a:t>)</a:t>
            </a:r>
            <a:r>
              <a:rPr sz="1800" spc="130" dirty="0">
                <a:latin typeface="Georgia"/>
                <a:cs typeface="Georgia"/>
              </a:rPr>
              <a:t> </a:t>
            </a:r>
            <a:r>
              <a:rPr sz="1800" spc="10" dirty="0">
                <a:latin typeface="Georgia"/>
                <a:cs typeface="Georgia"/>
              </a:rPr>
              <a:t>)</a:t>
            </a:r>
            <a:endParaRPr sz="1800">
              <a:latin typeface="Georgia"/>
              <a:cs typeface="Georgia"/>
            </a:endParaRPr>
          </a:p>
          <a:p>
            <a:pPr marL="12700">
              <a:lnSpc>
                <a:spcPct val="100000"/>
              </a:lnSpc>
              <a:spcBef>
                <a:spcPts val="434"/>
              </a:spcBef>
            </a:pPr>
            <a:r>
              <a:rPr sz="1800" spc="-75" dirty="0">
                <a:latin typeface="Georgia"/>
                <a:cs typeface="Georgia"/>
              </a:rPr>
              <a:t>print(max_of_three(3, </a:t>
            </a:r>
            <a:r>
              <a:rPr sz="1800" spc="-70" dirty="0">
                <a:latin typeface="Georgia"/>
                <a:cs typeface="Georgia"/>
              </a:rPr>
              <a:t>6,</a:t>
            </a:r>
            <a:r>
              <a:rPr sz="1800" spc="-10" dirty="0">
                <a:latin typeface="Georgia"/>
                <a:cs typeface="Georgia"/>
              </a:rPr>
              <a:t> </a:t>
            </a:r>
            <a:r>
              <a:rPr sz="1800" spc="-5" dirty="0">
                <a:latin typeface="Georgia"/>
                <a:cs typeface="Georgia"/>
              </a:rPr>
              <a:t>-5))-5))</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B40D324C-9E8A-4EB9-AEB5-BC12D7697EC5}"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4" name="object 4"/>
          <p:cNvSpPr txBox="1"/>
          <p:nvPr/>
        </p:nvSpPr>
        <p:spPr>
          <a:xfrm>
            <a:off x="307340" y="1171701"/>
            <a:ext cx="7242175" cy="4854575"/>
          </a:xfrm>
          <a:prstGeom prst="rect">
            <a:avLst/>
          </a:prstGeom>
        </p:spPr>
        <p:txBody>
          <a:bodyPr vert="horz" wrap="square" lIns="0" tIns="85725" rIns="0" bIns="0" rtlCol="0">
            <a:spAutoFit/>
          </a:bodyPr>
          <a:lstStyle/>
          <a:p>
            <a:pPr marL="12700">
              <a:lnSpc>
                <a:spcPct val="100000"/>
              </a:lnSpc>
              <a:spcBef>
                <a:spcPts val="675"/>
              </a:spcBef>
            </a:pPr>
            <a:r>
              <a:rPr sz="2400" b="1" spc="-165" dirty="0">
                <a:latin typeface="Georgia"/>
                <a:cs typeface="Georgia"/>
              </a:rPr>
              <a:t>Exercise</a:t>
            </a:r>
            <a:r>
              <a:rPr sz="2400" b="1" spc="-90" dirty="0">
                <a:latin typeface="Georgia"/>
                <a:cs typeface="Georgia"/>
              </a:rPr>
              <a:t> </a:t>
            </a:r>
            <a:r>
              <a:rPr sz="2400" b="1" spc="-210" dirty="0">
                <a:latin typeface="Georgia"/>
                <a:cs typeface="Georgia"/>
              </a:rPr>
              <a:t>:</a:t>
            </a:r>
            <a:endParaRPr sz="2400">
              <a:latin typeface="Georgia"/>
              <a:cs typeface="Georgia"/>
            </a:endParaRPr>
          </a:p>
          <a:p>
            <a:pPr marL="12700" marR="5080">
              <a:lnSpc>
                <a:spcPts val="3460"/>
              </a:lnSpc>
              <a:spcBef>
                <a:spcPts val="204"/>
              </a:spcBef>
            </a:pPr>
            <a:r>
              <a:rPr sz="2400" spc="-50" dirty="0">
                <a:latin typeface="Georgia"/>
                <a:cs typeface="Georgia"/>
              </a:rPr>
              <a:t>Write </a:t>
            </a:r>
            <a:r>
              <a:rPr sz="2400" spc="-40" dirty="0">
                <a:latin typeface="Georgia"/>
                <a:cs typeface="Georgia"/>
              </a:rPr>
              <a:t>a </a:t>
            </a:r>
            <a:r>
              <a:rPr sz="2400" spc="-45" dirty="0">
                <a:latin typeface="Georgia"/>
                <a:cs typeface="Georgia"/>
              </a:rPr>
              <a:t>Python function </a:t>
            </a:r>
            <a:r>
              <a:rPr sz="2400" spc="-35" dirty="0">
                <a:latin typeface="Georgia"/>
                <a:cs typeface="Georgia"/>
              </a:rPr>
              <a:t>to </a:t>
            </a:r>
            <a:r>
              <a:rPr sz="2400" spc="-65" dirty="0">
                <a:latin typeface="Georgia"/>
                <a:cs typeface="Georgia"/>
              </a:rPr>
              <a:t>sum </a:t>
            </a:r>
            <a:r>
              <a:rPr sz="2400" spc="-40" dirty="0">
                <a:latin typeface="Georgia"/>
                <a:cs typeface="Georgia"/>
              </a:rPr>
              <a:t>all </a:t>
            </a:r>
            <a:r>
              <a:rPr sz="2400" spc="-30" dirty="0">
                <a:latin typeface="Georgia"/>
                <a:cs typeface="Georgia"/>
              </a:rPr>
              <a:t>the </a:t>
            </a:r>
            <a:r>
              <a:rPr sz="2400" spc="-45" dirty="0">
                <a:latin typeface="Georgia"/>
                <a:cs typeface="Georgia"/>
              </a:rPr>
              <a:t>numbers </a:t>
            </a:r>
            <a:r>
              <a:rPr sz="2400" spc="-60" dirty="0">
                <a:latin typeface="Georgia"/>
                <a:cs typeface="Georgia"/>
              </a:rPr>
              <a:t>in </a:t>
            </a:r>
            <a:r>
              <a:rPr sz="2400" spc="-40" dirty="0">
                <a:latin typeface="Georgia"/>
                <a:cs typeface="Georgia"/>
              </a:rPr>
              <a:t>a</a:t>
            </a:r>
            <a:r>
              <a:rPr sz="2400" spc="-200" dirty="0">
                <a:latin typeface="Georgia"/>
                <a:cs typeface="Georgia"/>
              </a:rPr>
              <a:t> </a:t>
            </a:r>
            <a:r>
              <a:rPr sz="2400" spc="-45" dirty="0">
                <a:latin typeface="Georgia"/>
                <a:cs typeface="Georgia"/>
              </a:rPr>
              <a:t>list.  </a:t>
            </a:r>
            <a:r>
              <a:rPr sz="2400" spc="-70" dirty="0">
                <a:latin typeface="Georgia"/>
                <a:cs typeface="Georgia"/>
              </a:rPr>
              <a:t>Sample </a:t>
            </a:r>
            <a:r>
              <a:rPr sz="2400" spc="-55" dirty="0">
                <a:latin typeface="Georgia"/>
                <a:cs typeface="Georgia"/>
              </a:rPr>
              <a:t>List </a:t>
            </a:r>
            <a:r>
              <a:rPr sz="2400" spc="-120" dirty="0">
                <a:latin typeface="Georgia"/>
                <a:cs typeface="Georgia"/>
              </a:rPr>
              <a:t>: </a:t>
            </a:r>
            <a:r>
              <a:rPr sz="2400" spc="-80" dirty="0">
                <a:latin typeface="Georgia"/>
                <a:cs typeface="Georgia"/>
              </a:rPr>
              <a:t>(8, </a:t>
            </a:r>
            <a:r>
              <a:rPr sz="2400" spc="-85" dirty="0">
                <a:latin typeface="Georgia"/>
                <a:cs typeface="Georgia"/>
              </a:rPr>
              <a:t>2, </a:t>
            </a:r>
            <a:r>
              <a:rPr sz="2400" spc="-75" dirty="0">
                <a:latin typeface="Georgia"/>
                <a:cs typeface="Georgia"/>
              </a:rPr>
              <a:t>3, </a:t>
            </a:r>
            <a:r>
              <a:rPr sz="2400" spc="-150" dirty="0">
                <a:latin typeface="Georgia"/>
                <a:cs typeface="Georgia"/>
              </a:rPr>
              <a:t>0,</a:t>
            </a:r>
            <a:r>
              <a:rPr sz="2400" spc="40" dirty="0">
                <a:latin typeface="Georgia"/>
                <a:cs typeface="Georgia"/>
              </a:rPr>
              <a:t> </a:t>
            </a:r>
            <a:r>
              <a:rPr sz="2400" spc="70" dirty="0">
                <a:latin typeface="Georgia"/>
                <a:cs typeface="Georgia"/>
              </a:rPr>
              <a:t>7)</a:t>
            </a:r>
            <a:endParaRPr sz="2400">
              <a:latin typeface="Georgia"/>
              <a:cs typeface="Georgia"/>
            </a:endParaRPr>
          </a:p>
          <a:p>
            <a:pPr marL="12700">
              <a:lnSpc>
                <a:spcPct val="100000"/>
              </a:lnSpc>
              <a:spcBef>
                <a:spcPts val="365"/>
              </a:spcBef>
            </a:pPr>
            <a:r>
              <a:rPr sz="2400" spc="-50" dirty="0">
                <a:latin typeface="Georgia"/>
                <a:cs typeface="Georgia"/>
              </a:rPr>
              <a:t>Expected </a:t>
            </a:r>
            <a:r>
              <a:rPr sz="2400" spc="-70" dirty="0">
                <a:latin typeface="Georgia"/>
                <a:cs typeface="Georgia"/>
              </a:rPr>
              <a:t>Output </a:t>
            </a:r>
            <a:r>
              <a:rPr sz="2400" spc="-120" dirty="0">
                <a:latin typeface="Georgia"/>
                <a:cs typeface="Georgia"/>
              </a:rPr>
              <a:t>:</a:t>
            </a:r>
            <a:r>
              <a:rPr sz="2400" spc="-40" dirty="0">
                <a:latin typeface="Georgia"/>
                <a:cs typeface="Georgia"/>
              </a:rPr>
              <a:t> </a:t>
            </a:r>
            <a:r>
              <a:rPr sz="2400" spc="-80" dirty="0">
                <a:latin typeface="Georgia"/>
                <a:cs typeface="Georgia"/>
              </a:rPr>
              <a:t>20</a:t>
            </a:r>
            <a:endParaRPr sz="2400">
              <a:latin typeface="Georgia"/>
              <a:cs typeface="Georgia"/>
            </a:endParaRPr>
          </a:p>
          <a:p>
            <a:pPr marL="12700">
              <a:lnSpc>
                <a:spcPct val="100000"/>
              </a:lnSpc>
              <a:spcBef>
                <a:spcPts val="575"/>
              </a:spcBef>
            </a:pPr>
            <a:r>
              <a:rPr sz="2400" b="1" spc="-165" dirty="0">
                <a:latin typeface="Georgia"/>
                <a:cs typeface="Georgia"/>
              </a:rPr>
              <a:t>Solution</a:t>
            </a:r>
            <a:r>
              <a:rPr sz="2400" b="1" spc="-195" dirty="0">
                <a:latin typeface="Georgia"/>
                <a:cs typeface="Georgia"/>
              </a:rPr>
              <a:t> </a:t>
            </a:r>
            <a:r>
              <a:rPr sz="2400" b="1" spc="-210" dirty="0">
                <a:latin typeface="Georgia"/>
                <a:cs typeface="Georgia"/>
              </a:rPr>
              <a:t>:</a:t>
            </a:r>
            <a:endParaRPr sz="2400">
              <a:latin typeface="Georgia"/>
              <a:cs typeface="Georgia"/>
            </a:endParaRPr>
          </a:p>
          <a:p>
            <a:pPr marL="279400" marR="4714875" indent="-266700">
              <a:lnSpc>
                <a:spcPts val="3460"/>
              </a:lnSpc>
              <a:spcBef>
                <a:spcPts val="210"/>
              </a:spcBef>
            </a:pPr>
            <a:r>
              <a:rPr sz="2400" spc="-35" dirty="0">
                <a:latin typeface="Georgia"/>
                <a:cs typeface="Georgia"/>
              </a:rPr>
              <a:t>def</a:t>
            </a:r>
            <a:r>
              <a:rPr sz="2400" spc="-120" dirty="0">
                <a:latin typeface="Georgia"/>
                <a:cs typeface="Georgia"/>
              </a:rPr>
              <a:t> </a:t>
            </a:r>
            <a:r>
              <a:rPr sz="2400" spc="-45" dirty="0">
                <a:latin typeface="Georgia"/>
                <a:cs typeface="Georgia"/>
              </a:rPr>
              <a:t>sum(numbers):  </a:t>
            </a:r>
            <a:r>
              <a:rPr sz="2400" spc="-30" dirty="0">
                <a:latin typeface="Georgia"/>
                <a:cs typeface="Georgia"/>
              </a:rPr>
              <a:t>total </a:t>
            </a:r>
            <a:r>
              <a:rPr sz="2400" spc="-215" dirty="0">
                <a:latin typeface="Georgia"/>
                <a:cs typeface="Georgia"/>
              </a:rPr>
              <a:t>=</a:t>
            </a:r>
            <a:r>
              <a:rPr sz="2400" spc="-100" dirty="0">
                <a:latin typeface="Georgia"/>
                <a:cs typeface="Georgia"/>
              </a:rPr>
              <a:t> </a:t>
            </a:r>
            <a:r>
              <a:rPr sz="2400" spc="-145" dirty="0">
                <a:latin typeface="Georgia"/>
                <a:cs typeface="Georgia"/>
              </a:rPr>
              <a:t>0</a:t>
            </a:r>
            <a:endParaRPr sz="2400">
              <a:latin typeface="Georgia"/>
              <a:cs typeface="Georgia"/>
            </a:endParaRPr>
          </a:p>
          <a:p>
            <a:pPr marL="279400">
              <a:lnSpc>
                <a:spcPct val="100000"/>
              </a:lnSpc>
              <a:spcBef>
                <a:spcPts val="360"/>
              </a:spcBef>
            </a:pPr>
            <a:r>
              <a:rPr sz="2400" spc="-30" dirty="0">
                <a:latin typeface="Georgia"/>
                <a:cs typeface="Georgia"/>
              </a:rPr>
              <a:t>for </a:t>
            </a:r>
            <a:r>
              <a:rPr sz="2400" spc="-55" dirty="0">
                <a:latin typeface="Georgia"/>
                <a:cs typeface="Georgia"/>
              </a:rPr>
              <a:t>x in</a:t>
            </a:r>
            <a:r>
              <a:rPr sz="2400" spc="-125" dirty="0">
                <a:latin typeface="Georgia"/>
                <a:cs typeface="Georgia"/>
              </a:rPr>
              <a:t> </a:t>
            </a:r>
            <a:r>
              <a:rPr sz="2400" spc="-55" dirty="0">
                <a:latin typeface="Georgia"/>
                <a:cs typeface="Georgia"/>
              </a:rPr>
              <a:t>numbers:</a:t>
            </a:r>
            <a:endParaRPr sz="2400">
              <a:latin typeface="Georgia"/>
              <a:cs typeface="Georgia"/>
            </a:endParaRPr>
          </a:p>
          <a:p>
            <a:pPr marL="279400" marR="5453380" indent="266700">
              <a:lnSpc>
                <a:spcPts val="3460"/>
              </a:lnSpc>
              <a:spcBef>
                <a:spcPts val="210"/>
              </a:spcBef>
            </a:pPr>
            <a:r>
              <a:rPr sz="2400" spc="-30" dirty="0">
                <a:latin typeface="Georgia"/>
                <a:cs typeface="Georgia"/>
              </a:rPr>
              <a:t>total </a:t>
            </a:r>
            <a:r>
              <a:rPr sz="2400" spc="-215" dirty="0">
                <a:latin typeface="Georgia"/>
                <a:cs typeface="Georgia"/>
              </a:rPr>
              <a:t>+= </a:t>
            </a:r>
            <a:r>
              <a:rPr sz="2400" spc="-55" dirty="0">
                <a:latin typeface="Georgia"/>
                <a:cs typeface="Georgia"/>
              </a:rPr>
              <a:t>x  </a:t>
            </a:r>
            <a:r>
              <a:rPr sz="2400" spc="-30" dirty="0">
                <a:latin typeface="Georgia"/>
                <a:cs typeface="Georgia"/>
              </a:rPr>
              <a:t>return</a:t>
            </a:r>
            <a:r>
              <a:rPr sz="2400" spc="-150" dirty="0">
                <a:latin typeface="Georgia"/>
                <a:cs typeface="Georgia"/>
              </a:rPr>
              <a:t> </a:t>
            </a:r>
            <a:r>
              <a:rPr sz="2400" spc="-30" dirty="0">
                <a:latin typeface="Georgia"/>
                <a:cs typeface="Georgia"/>
              </a:rPr>
              <a:t>total</a:t>
            </a:r>
            <a:endParaRPr sz="2400">
              <a:latin typeface="Georgia"/>
              <a:cs typeface="Georgia"/>
            </a:endParaRPr>
          </a:p>
          <a:p>
            <a:pPr marL="12700">
              <a:lnSpc>
                <a:spcPct val="100000"/>
              </a:lnSpc>
              <a:spcBef>
                <a:spcPts val="360"/>
              </a:spcBef>
            </a:pPr>
            <a:r>
              <a:rPr sz="2400" spc="-50" dirty="0">
                <a:latin typeface="Georgia"/>
                <a:cs typeface="Georgia"/>
              </a:rPr>
              <a:t>print(sum((8, </a:t>
            </a:r>
            <a:r>
              <a:rPr sz="2400" spc="-85" dirty="0">
                <a:latin typeface="Georgia"/>
                <a:cs typeface="Georgia"/>
              </a:rPr>
              <a:t>2, </a:t>
            </a:r>
            <a:r>
              <a:rPr sz="2400" spc="-75" dirty="0">
                <a:latin typeface="Georgia"/>
                <a:cs typeface="Georgia"/>
              </a:rPr>
              <a:t>3, </a:t>
            </a:r>
            <a:r>
              <a:rPr sz="2400" spc="-150" dirty="0">
                <a:latin typeface="Georgia"/>
                <a:cs typeface="Georgia"/>
              </a:rPr>
              <a:t>0,</a:t>
            </a:r>
            <a:r>
              <a:rPr sz="2400" spc="-50" dirty="0">
                <a:latin typeface="Georgia"/>
                <a:cs typeface="Georgia"/>
              </a:rPr>
              <a:t> </a:t>
            </a:r>
            <a:r>
              <a:rPr sz="2400" spc="40" dirty="0">
                <a:latin typeface="Georgia"/>
                <a:cs typeface="Georgia"/>
              </a:rPr>
              <a:t>7)))</a:t>
            </a:r>
            <a:endParaRPr sz="24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3C1962ED-9BD8-415D-AB59-3DBF7FFD29D8}"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4" name="object 4"/>
          <p:cNvSpPr txBox="1"/>
          <p:nvPr/>
        </p:nvSpPr>
        <p:spPr>
          <a:xfrm>
            <a:off x="307340" y="1171701"/>
            <a:ext cx="7242175" cy="4854575"/>
          </a:xfrm>
          <a:prstGeom prst="rect">
            <a:avLst/>
          </a:prstGeom>
        </p:spPr>
        <p:txBody>
          <a:bodyPr vert="horz" wrap="square" lIns="0" tIns="85725" rIns="0" bIns="0" rtlCol="0">
            <a:spAutoFit/>
          </a:bodyPr>
          <a:lstStyle/>
          <a:p>
            <a:pPr marL="12700">
              <a:lnSpc>
                <a:spcPct val="100000"/>
              </a:lnSpc>
              <a:spcBef>
                <a:spcPts val="675"/>
              </a:spcBef>
            </a:pPr>
            <a:r>
              <a:rPr sz="2400" b="1" spc="-165" dirty="0">
                <a:latin typeface="Georgia"/>
                <a:cs typeface="Georgia"/>
              </a:rPr>
              <a:t>Exercise</a:t>
            </a:r>
            <a:r>
              <a:rPr sz="2400" b="1" spc="-90" dirty="0">
                <a:latin typeface="Georgia"/>
                <a:cs typeface="Georgia"/>
              </a:rPr>
              <a:t> </a:t>
            </a:r>
            <a:r>
              <a:rPr sz="2400" b="1" spc="-210" dirty="0">
                <a:latin typeface="Georgia"/>
                <a:cs typeface="Georgia"/>
              </a:rPr>
              <a:t>:</a:t>
            </a:r>
            <a:endParaRPr sz="2400">
              <a:latin typeface="Georgia"/>
              <a:cs typeface="Georgia"/>
            </a:endParaRPr>
          </a:p>
          <a:p>
            <a:pPr marL="12700" marR="5080">
              <a:lnSpc>
                <a:spcPts val="3460"/>
              </a:lnSpc>
              <a:spcBef>
                <a:spcPts val="204"/>
              </a:spcBef>
            </a:pPr>
            <a:r>
              <a:rPr sz="2400" spc="-50" dirty="0">
                <a:latin typeface="Georgia"/>
                <a:cs typeface="Georgia"/>
              </a:rPr>
              <a:t>Write </a:t>
            </a:r>
            <a:r>
              <a:rPr sz="2400" spc="-40" dirty="0">
                <a:latin typeface="Georgia"/>
                <a:cs typeface="Georgia"/>
              </a:rPr>
              <a:t>a </a:t>
            </a:r>
            <a:r>
              <a:rPr sz="2400" spc="-45" dirty="0">
                <a:latin typeface="Georgia"/>
                <a:cs typeface="Georgia"/>
              </a:rPr>
              <a:t>Python function </a:t>
            </a:r>
            <a:r>
              <a:rPr sz="2400" spc="-35" dirty="0">
                <a:latin typeface="Georgia"/>
                <a:cs typeface="Georgia"/>
              </a:rPr>
              <a:t>to </a:t>
            </a:r>
            <a:r>
              <a:rPr sz="2400" spc="-65" dirty="0">
                <a:latin typeface="Georgia"/>
                <a:cs typeface="Georgia"/>
              </a:rPr>
              <a:t>sum </a:t>
            </a:r>
            <a:r>
              <a:rPr sz="2400" spc="-40" dirty="0">
                <a:latin typeface="Georgia"/>
                <a:cs typeface="Georgia"/>
              </a:rPr>
              <a:t>all </a:t>
            </a:r>
            <a:r>
              <a:rPr sz="2400" spc="-30" dirty="0">
                <a:latin typeface="Georgia"/>
                <a:cs typeface="Georgia"/>
              </a:rPr>
              <a:t>the </a:t>
            </a:r>
            <a:r>
              <a:rPr sz="2400" spc="-45" dirty="0">
                <a:latin typeface="Georgia"/>
                <a:cs typeface="Georgia"/>
              </a:rPr>
              <a:t>numbers </a:t>
            </a:r>
            <a:r>
              <a:rPr sz="2400" spc="-60" dirty="0">
                <a:latin typeface="Georgia"/>
                <a:cs typeface="Georgia"/>
              </a:rPr>
              <a:t>in </a:t>
            </a:r>
            <a:r>
              <a:rPr sz="2400" spc="-40" dirty="0">
                <a:latin typeface="Georgia"/>
                <a:cs typeface="Georgia"/>
              </a:rPr>
              <a:t>a</a:t>
            </a:r>
            <a:r>
              <a:rPr sz="2400" spc="-200" dirty="0">
                <a:latin typeface="Georgia"/>
                <a:cs typeface="Georgia"/>
              </a:rPr>
              <a:t> </a:t>
            </a:r>
            <a:r>
              <a:rPr sz="2400" spc="-45" dirty="0">
                <a:latin typeface="Georgia"/>
                <a:cs typeface="Georgia"/>
              </a:rPr>
              <a:t>list.  </a:t>
            </a:r>
            <a:r>
              <a:rPr sz="2400" spc="-70" dirty="0">
                <a:latin typeface="Georgia"/>
                <a:cs typeface="Georgia"/>
              </a:rPr>
              <a:t>Sample </a:t>
            </a:r>
            <a:r>
              <a:rPr sz="2400" spc="-55" dirty="0">
                <a:latin typeface="Georgia"/>
                <a:cs typeface="Georgia"/>
              </a:rPr>
              <a:t>List </a:t>
            </a:r>
            <a:r>
              <a:rPr sz="2400" spc="-120" dirty="0">
                <a:latin typeface="Georgia"/>
                <a:cs typeface="Georgia"/>
              </a:rPr>
              <a:t>: </a:t>
            </a:r>
            <a:r>
              <a:rPr sz="2400" spc="-80" dirty="0">
                <a:latin typeface="Georgia"/>
                <a:cs typeface="Georgia"/>
              </a:rPr>
              <a:t>(8, </a:t>
            </a:r>
            <a:r>
              <a:rPr sz="2400" spc="-85" dirty="0">
                <a:latin typeface="Georgia"/>
                <a:cs typeface="Georgia"/>
              </a:rPr>
              <a:t>2, </a:t>
            </a:r>
            <a:r>
              <a:rPr sz="2400" spc="-75" dirty="0">
                <a:latin typeface="Georgia"/>
                <a:cs typeface="Georgia"/>
              </a:rPr>
              <a:t>3, </a:t>
            </a:r>
            <a:r>
              <a:rPr sz="2400" spc="-150" dirty="0">
                <a:latin typeface="Georgia"/>
                <a:cs typeface="Georgia"/>
              </a:rPr>
              <a:t>0,</a:t>
            </a:r>
            <a:r>
              <a:rPr sz="2400" spc="40" dirty="0">
                <a:latin typeface="Georgia"/>
                <a:cs typeface="Georgia"/>
              </a:rPr>
              <a:t> </a:t>
            </a:r>
            <a:r>
              <a:rPr sz="2400" spc="70" dirty="0">
                <a:latin typeface="Georgia"/>
                <a:cs typeface="Georgia"/>
              </a:rPr>
              <a:t>7)</a:t>
            </a:r>
            <a:endParaRPr sz="2400">
              <a:latin typeface="Georgia"/>
              <a:cs typeface="Georgia"/>
            </a:endParaRPr>
          </a:p>
          <a:p>
            <a:pPr marL="12700">
              <a:lnSpc>
                <a:spcPct val="100000"/>
              </a:lnSpc>
              <a:spcBef>
                <a:spcPts val="365"/>
              </a:spcBef>
            </a:pPr>
            <a:r>
              <a:rPr sz="2400" spc="-50" dirty="0">
                <a:latin typeface="Georgia"/>
                <a:cs typeface="Georgia"/>
              </a:rPr>
              <a:t>Expected </a:t>
            </a:r>
            <a:r>
              <a:rPr sz="2400" spc="-70" dirty="0">
                <a:latin typeface="Georgia"/>
                <a:cs typeface="Georgia"/>
              </a:rPr>
              <a:t>Output </a:t>
            </a:r>
            <a:r>
              <a:rPr sz="2400" spc="-120" dirty="0">
                <a:latin typeface="Georgia"/>
                <a:cs typeface="Georgia"/>
              </a:rPr>
              <a:t>:</a:t>
            </a:r>
            <a:r>
              <a:rPr sz="2400" spc="-40" dirty="0">
                <a:latin typeface="Georgia"/>
                <a:cs typeface="Georgia"/>
              </a:rPr>
              <a:t> </a:t>
            </a:r>
            <a:r>
              <a:rPr sz="2400" spc="-80" dirty="0">
                <a:latin typeface="Georgia"/>
                <a:cs typeface="Georgia"/>
              </a:rPr>
              <a:t>20</a:t>
            </a:r>
            <a:endParaRPr sz="2400">
              <a:latin typeface="Georgia"/>
              <a:cs typeface="Georgia"/>
            </a:endParaRPr>
          </a:p>
          <a:p>
            <a:pPr marL="12700">
              <a:lnSpc>
                <a:spcPct val="100000"/>
              </a:lnSpc>
              <a:spcBef>
                <a:spcPts val="575"/>
              </a:spcBef>
            </a:pPr>
            <a:r>
              <a:rPr sz="2400" b="1" spc="-165" dirty="0">
                <a:latin typeface="Georgia"/>
                <a:cs typeface="Georgia"/>
              </a:rPr>
              <a:t>Solution</a:t>
            </a:r>
            <a:r>
              <a:rPr sz="2400" b="1" spc="-195" dirty="0">
                <a:latin typeface="Georgia"/>
                <a:cs typeface="Georgia"/>
              </a:rPr>
              <a:t> </a:t>
            </a:r>
            <a:r>
              <a:rPr sz="2400" b="1" spc="-210" dirty="0">
                <a:latin typeface="Georgia"/>
                <a:cs typeface="Georgia"/>
              </a:rPr>
              <a:t>:</a:t>
            </a:r>
            <a:endParaRPr sz="2400">
              <a:latin typeface="Georgia"/>
              <a:cs typeface="Georgia"/>
            </a:endParaRPr>
          </a:p>
          <a:p>
            <a:pPr marL="279400" marR="4714875" indent="-266700">
              <a:lnSpc>
                <a:spcPts val="3460"/>
              </a:lnSpc>
              <a:spcBef>
                <a:spcPts val="210"/>
              </a:spcBef>
            </a:pPr>
            <a:r>
              <a:rPr sz="2400" spc="-35" dirty="0">
                <a:latin typeface="Georgia"/>
                <a:cs typeface="Georgia"/>
              </a:rPr>
              <a:t>def</a:t>
            </a:r>
            <a:r>
              <a:rPr sz="2400" spc="-120" dirty="0">
                <a:latin typeface="Georgia"/>
                <a:cs typeface="Georgia"/>
              </a:rPr>
              <a:t> </a:t>
            </a:r>
            <a:r>
              <a:rPr sz="2400" spc="-45" dirty="0">
                <a:latin typeface="Georgia"/>
                <a:cs typeface="Georgia"/>
              </a:rPr>
              <a:t>sum(numbers):  </a:t>
            </a:r>
            <a:r>
              <a:rPr sz="2400" spc="-30" dirty="0">
                <a:latin typeface="Georgia"/>
                <a:cs typeface="Georgia"/>
              </a:rPr>
              <a:t>total </a:t>
            </a:r>
            <a:r>
              <a:rPr sz="2400" spc="-215" dirty="0">
                <a:latin typeface="Georgia"/>
                <a:cs typeface="Georgia"/>
              </a:rPr>
              <a:t>=</a:t>
            </a:r>
            <a:r>
              <a:rPr sz="2400" spc="-100" dirty="0">
                <a:latin typeface="Georgia"/>
                <a:cs typeface="Georgia"/>
              </a:rPr>
              <a:t> </a:t>
            </a:r>
            <a:r>
              <a:rPr sz="2400" spc="-145" dirty="0">
                <a:latin typeface="Georgia"/>
                <a:cs typeface="Georgia"/>
              </a:rPr>
              <a:t>0</a:t>
            </a:r>
            <a:endParaRPr sz="2400">
              <a:latin typeface="Georgia"/>
              <a:cs typeface="Georgia"/>
            </a:endParaRPr>
          </a:p>
          <a:p>
            <a:pPr marL="279400">
              <a:lnSpc>
                <a:spcPct val="100000"/>
              </a:lnSpc>
              <a:spcBef>
                <a:spcPts val="360"/>
              </a:spcBef>
            </a:pPr>
            <a:r>
              <a:rPr sz="2400" spc="-30" dirty="0">
                <a:latin typeface="Georgia"/>
                <a:cs typeface="Georgia"/>
              </a:rPr>
              <a:t>for </a:t>
            </a:r>
            <a:r>
              <a:rPr sz="2400" spc="-55" dirty="0">
                <a:latin typeface="Georgia"/>
                <a:cs typeface="Georgia"/>
              </a:rPr>
              <a:t>x in</a:t>
            </a:r>
            <a:r>
              <a:rPr sz="2400" spc="-125" dirty="0">
                <a:latin typeface="Georgia"/>
                <a:cs typeface="Georgia"/>
              </a:rPr>
              <a:t> </a:t>
            </a:r>
            <a:r>
              <a:rPr sz="2400" spc="-55" dirty="0">
                <a:latin typeface="Georgia"/>
                <a:cs typeface="Georgia"/>
              </a:rPr>
              <a:t>numbers:</a:t>
            </a:r>
            <a:endParaRPr sz="2400">
              <a:latin typeface="Georgia"/>
              <a:cs typeface="Georgia"/>
            </a:endParaRPr>
          </a:p>
          <a:p>
            <a:pPr marL="279400" marR="5453380" indent="266700">
              <a:lnSpc>
                <a:spcPts val="3460"/>
              </a:lnSpc>
              <a:spcBef>
                <a:spcPts val="210"/>
              </a:spcBef>
            </a:pPr>
            <a:r>
              <a:rPr sz="2400" spc="-30" dirty="0">
                <a:latin typeface="Georgia"/>
                <a:cs typeface="Georgia"/>
              </a:rPr>
              <a:t>total </a:t>
            </a:r>
            <a:r>
              <a:rPr sz="2400" spc="-215" dirty="0">
                <a:latin typeface="Georgia"/>
                <a:cs typeface="Georgia"/>
              </a:rPr>
              <a:t>+= </a:t>
            </a:r>
            <a:r>
              <a:rPr sz="2400" spc="-55" dirty="0">
                <a:latin typeface="Georgia"/>
                <a:cs typeface="Georgia"/>
              </a:rPr>
              <a:t>x  </a:t>
            </a:r>
            <a:r>
              <a:rPr sz="2400" spc="-30" dirty="0">
                <a:latin typeface="Georgia"/>
                <a:cs typeface="Georgia"/>
              </a:rPr>
              <a:t>return</a:t>
            </a:r>
            <a:r>
              <a:rPr sz="2400" spc="-150" dirty="0">
                <a:latin typeface="Georgia"/>
                <a:cs typeface="Georgia"/>
              </a:rPr>
              <a:t> </a:t>
            </a:r>
            <a:r>
              <a:rPr sz="2400" spc="-30" dirty="0">
                <a:latin typeface="Georgia"/>
                <a:cs typeface="Georgia"/>
              </a:rPr>
              <a:t>total</a:t>
            </a:r>
            <a:endParaRPr sz="2400">
              <a:latin typeface="Georgia"/>
              <a:cs typeface="Georgia"/>
            </a:endParaRPr>
          </a:p>
          <a:p>
            <a:pPr marL="12700">
              <a:lnSpc>
                <a:spcPct val="100000"/>
              </a:lnSpc>
              <a:spcBef>
                <a:spcPts val="360"/>
              </a:spcBef>
            </a:pPr>
            <a:r>
              <a:rPr sz="2400" spc="-50" dirty="0">
                <a:latin typeface="Georgia"/>
                <a:cs typeface="Georgia"/>
              </a:rPr>
              <a:t>print(sum((8, </a:t>
            </a:r>
            <a:r>
              <a:rPr sz="2400" spc="-85" dirty="0">
                <a:latin typeface="Georgia"/>
                <a:cs typeface="Georgia"/>
              </a:rPr>
              <a:t>2, </a:t>
            </a:r>
            <a:r>
              <a:rPr sz="2400" spc="-75" dirty="0">
                <a:latin typeface="Georgia"/>
                <a:cs typeface="Georgia"/>
              </a:rPr>
              <a:t>3, </a:t>
            </a:r>
            <a:r>
              <a:rPr sz="2400" spc="-150" dirty="0">
                <a:latin typeface="Georgia"/>
                <a:cs typeface="Georgia"/>
              </a:rPr>
              <a:t>0,</a:t>
            </a:r>
            <a:r>
              <a:rPr sz="2400" spc="-50" dirty="0">
                <a:latin typeface="Georgia"/>
                <a:cs typeface="Georgia"/>
              </a:rPr>
              <a:t> </a:t>
            </a:r>
            <a:r>
              <a:rPr sz="2400" spc="40" dirty="0">
                <a:latin typeface="Georgia"/>
                <a:cs typeface="Georgia"/>
              </a:rPr>
              <a:t>7)))</a:t>
            </a:r>
            <a:endParaRPr sz="24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C9D05D1E-008A-4E8A-9EE6-E3EB42300E94}"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4" name="object 4"/>
          <p:cNvSpPr txBox="1"/>
          <p:nvPr/>
        </p:nvSpPr>
        <p:spPr>
          <a:xfrm>
            <a:off x="307340" y="1171701"/>
            <a:ext cx="2734945" cy="3976370"/>
          </a:xfrm>
          <a:prstGeom prst="rect">
            <a:avLst/>
          </a:prstGeom>
        </p:spPr>
        <p:txBody>
          <a:bodyPr vert="horz" wrap="square" lIns="0" tIns="85725" rIns="0" bIns="0" rtlCol="0">
            <a:spAutoFit/>
          </a:bodyPr>
          <a:lstStyle/>
          <a:p>
            <a:pPr marL="12700">
              <a:lnSpc>
                <a:spcPct val="100000"/>
              </a:lnSpc>
              <a:spcBef>
                <a:spcPts val="675"/>
              </a:spcBef>
            </a:pPr>
            <a:r>
              <a:rPr sz="2400" b="1" spc="-145" dirty="0">
                <a:latin typeface="Georgia"/>
                <a:cs typeface="Georgia"/>
              </a:rPr>
              <a:t>Alternate </a:t>
            </a:r>
            <a:r>
              <a:rPr sz="2400" b="1" spc="-165" dirty="0">
                <a:latin typeface="Georgia"/>
                <a:cs typeface="Georgia"/>
              </a:rPr>
              <a:t>Solution</a:t>
            </a:r>
            <a:r>
              <a:rPr sz="2400" b="1" spc="-80" dirty="0">
                <a:latin typeface="Georgia"/>
                <a:cs typeface="Georgia"/>
              </a:rPr>
              <a:t> </a:t>
            </a:r>
            <a:r>
              <a:rPr sz="2400" b="1" spc="-210" dirty="0">
                <a:latin typeface="Georgia"/>
                <a:cs typeface="Georgia"/>
              </a:rPr>
              <a:t>:</a:t>
            </a:r>
            <a:endParaRPr sz="2400">
              <a:latin typeface="Georgia"/>
              <a:cs typeface="Georgia"/>
            </a:endParaRPr>
          </a:p>
          <a:p>
            <a:pPr marL="279400" marR="207010" indent="-266700">
              <a:lnSpc>
                <a:spcPts val="3460"/>
              </a:lnSpc>
              <a:spcBef>
                <a:spcPts val="204"/>
              </a:spcBef>
            </a:pPr>
            <a:r>
              <a:rPr sz="2400" spc="-35" dirty="0">
                <a:latin typeface="Georgia"/>
                <a:cs typeface="Georgia"/>
              </a:rPr>
              <a:t>def</a:t>
            </a:r>
            <a:r>
              <a:rPr sz="2400" spc="-120" dirty="0">
                <a:latin typeface="Georgia"/>
                <a:cs typeface="Georgia"/>
              </a:rPr>
              <a:t> </a:t>
            </a:r>
            <a:r>
              <a:rPr sz="2400" spc="-45" dirty="0">
                <a:latin typeface="Georgia"/>
                <a:cs typeface="Georgia"/>
              </a:rPr>
              <a:t>sum(numbers):  </a:t>
            </a:r>
            <a:r>
              <a:rPr sz="2400" spc="-30" dirty="0">
                <a:latin typeface="Georgia"/>
                <a:cs typeface="Georgia"/>
              </a:rPr>
              <a:t>total </a:t>
            </a:r>
            <a:r>
              <a:rPr sz="2400" spc="-215" dirty="0">
                <a:latin typeface="Georgia"/>
                <a:cs typeface="Georgia"/>
              </a:rPr>
              <a:t>=</a:t>
            </a:r>
            <a:r>
              <a:rPr sz="2400" spc="-95" dirty="0">
                <a:latin typeface="Georgia"/>
                <a:cs typeface="Georgia"/>
              </a:rPr>
              <a:t> </a:t>
            </a:r>
            <a:r>
              <a:rPr sz="2400" spc="-145" dirty="0">
                <a:latin typeface="Georgia"/>
                <a:cs typeface="Georgia"/>
              </a:rPr>
              <a:t>0</a:t>
            </a:r>
            <a:endParaRPr sz="2400">
              <a:latin typeface="Georgia"/>
              <a:cs typeface="Georgia"/>
            </a:endParaRPr>
          </a:p>
          <a:p>
            <a:pPr marL="279400">
              <a:lnSpc>
                <a:spcPct val="100000"/>
              </a:lnSpc>
              <a:spcBef>
                <a:spcPts val="365"/>
              </a:spcBef>
            </a:pPr>
            <a:r>
              <a:rPr sz="2400" spc="-30" dirty="0">
                <a:latin typeface="Georgia"/>
                <a:cs typeface="Georgia"/>
              </a:rPr>
              <a:t>for </a:t>
            </a:r>
            <a:r>
              <a:rPr sz="2400" spc="-55" dirty="0">
                <a:latin typeface="Georgia"/>
                <a:cs typeface="Georgia"/>
              </a:rPr>
              <a:t>x in</a:t>
            </a:r>
            <a:r>
              <a:rPr sz="2400" spc="-145" dirty="0">
                <a:latin typeface="Georgia"/>
                <a:cs typeface="Georgia"/>
              </a:rPr>
              <a:t> </a:t>
            </a:r>
            <a:r>
              <a:rPr sz="2400" spc="-55" dirty="0">
                <a:latin typeface="Georgia"/>
                <a:cs typeface="Georgia"/>
              </a:rPr>
              <a:t>numbers:</a:t>
            </a:r>
            <a:endParaRPr sz="2400">
              <a:latin typeface="Georgia"/>
              <a:cs typeface="Georgia"/>
            </a:endParaRPr>
          </a:p>
          <a:p>
            <a:pPr marL="279400" marR="946150" indent="266700">
              <a:lnSpc>
                <a:spcPct val="120000"/>
              </a:lnSpc>
            </a:pPr>
            <a:r>
              <a:rPr sz="2400" spc="-30" dirty="0">
                <a:latin typeface="Georgia"/>
                <a:cs typeface="Georgia"/>
              </a:rPr>
              <a:t>total </a:t>
            </a:r>
            <a:r>
              <a:rPr sz="2400" spc="-215" dirty="0">
                <a:latin typeface="Georgia"/>
                <a:cs typeface="Georgia"/>
              </a:rPr>
              <a:t>+= </a:t>
            </a:r>
            <a:r>
              <a:rPr sz="2400" spc="-55" dirty="0">
                <a:latin typeface="Georgia"/>
                <a:cs typeface="Georgia"/>
              </a:rPr>
              <a:t>x  </a:t>
            </a:r>
            <a:r>
              <a:rPr sz="2400" spc="-30" dirty="0">
                <a:latin typeface="Georgia"/>
                <a:cs typeface="Georgia"/>
              </a:rPr>
              <a:t>return</a:t>
            </a:r>
            <a:r>
              <a:rPr sz="2400" spc="-150" dirty="0">
                <a:latin typeface="Georgia"/>
                <a:cs typeface="Georgia"/>
              </a:rPr>
              <a:t> </a:t>
            </a:r>
            <a:r>
              <a:rPr sz="2400" spc="-30" dirty="0">
                <a:latin typeface="Georgia"/>
                <a:cs typeface="Georgia"/>
              </a:rPr>
              <a:t>total</a:t>
            </a:r>
            <a:endParaRPr sz="2400">
              <a:latin typeface="Georgia"/>
              <a:cs typeface="Georgia"/>
            </a:endParaRPr>
          </a:p>
          <a:p>
            <a:pPr marL="279400" marR="372110" indent="-266700">
              <a:lnSpc>
                <a:spcPct val="120000"/>
              </a:lnSpc>
              <a:spcBef>
                <a:spcPts val="5"/>
              </a:spcBef>
            </a:pPr>
            <a:r>
              <a:rPr sz="2400" spc="-35" dirty="0">
                <a:latin typeface="Georgia"/>
                <a:cs typeface="Georgia"/>
              </a:rPr>
              <a:t>def </a:t>
            </a:r>
            <a:r>
              <a:rPr sz="2400" spc="-70" dirty="0">
                <a:latin typeface="Georgia"/>
                <a:cs typeface="Georgia"/>
              </a:rPr>
              <a:t>create_list():  </a:t>
            </a:r>
            <a:r>
              <a:rPr sz="2400" spc="125" dirty="0">
                <a:latin typeface="Georgia"/>
                <a:cs typeface="Georgia"/>
              </a:rPr>
              <a:t>l1 </a:t>
            </a:r>
            <a:r>
              <a:rPr sz="2400" spc="-215" dirty="0">
                <a:latin typeface="Georgia"/>
                <a:cs typeface="Georgia"/>
              </a:rPr>
              <a:t>= </a:t>
            </a:r>
            <a:r>
              <a:rPr sz="2400" spc="-85" dirty="0">
                <a:latin typeface="Georgia"/>
                <a:cs typeface="Georgia"/>
              </a:rPr>
              <a:t>(8, 2, </a:t>
            </a:r>
            <a:r>
              <a:rPr sz="2400" spc="-114" dirty="0">
                <a:latin typeface="Georgia"/>
                <a:cs typeface="Georgia"/>
              </a:rPr>
              <a:t>3,0,</a:t>
            </a:r>
            <a:r>
              <a:rPr sz="2400" spc="-120" dirty="0">
                <a:latin typeface="Georgia"/>
                <a:cs typeface="Georgia"/>
              </a:rPr>
              <a:t> </a:t>
            </a:r>
            <a:r>
              <a:rPr sz="2400" spc="65" dirty="0">
                <a:latin typeface="Georgia"/>
                <a:cs typeface="Georgia"/>
              </a:rPr>
              <a:t>7)</a:t>
            </a:r>
            <a:endParaRPr sz="2400">
              <a:latin typeface="Georgia"/>
              <a:cs typeface="Georgia"/>
            </a:endParaRPr>
          </a:p>
          <a:p>
            <a:pPr marL="279400">
              <a:lnSpc>
                <a:spcPct val="100000"/>
              </a:lnSpc>
              <a:spcBef>
                <a:spcPts val="575"/>
              </a:spcBef>
            </a:pPr>
            <a:r>
              <a:rPr sz="2400" spc="-5" dirty="0">
                <a:latin typeface="Georgia"/>
                <a:cs typeface="Georgia"/>
              </a:rPr>
              <a:t>print(sum(l1))</a:t>
            </a:r>
            <a:endParaRPr sz="24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CE819182-FA6E-42EC-A465-BC5E1716BB40}"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4" name="object 4"/>
          <p:cNvSpPr txBox="1"/>
          <p:nvPr/>
        </p:nvSpPr>
        <p:spPr>
          <a:xfrm>
            <a:off x="383540" y="1267714"/>
            <a:ext cx="7286625" cy="4305935"/>
          </a:xfrm>
          <a:prstGeom prst="rect">
            <a:avLst/>
          </a:prstGeom>
        </p:spPr>
        <p:txBody>
          <a:bodyPr vert="horz" wrap="square" lIns="0" tIns="67310" rIns="0" bIns="0" rtlCol="0">
            <a:spAutoFit/>
          </a:bodyPr>
          <a:lstStyle/>
          <a:p>
            <a:pPr marL="12700">
              <a:lnSpc>
                <a:spcPct val="100000"/>
              </a:lnSpc>
              <a:spcBef>
                <a:spcPts val="530"/>
              </a:spcBef>
            </a:pPr>
            <a:r>
              <a:rPr sz="1800" b="1" spc="-125" dirty="0">
                <a:latin typeface="Georgia"/>
                <a:cs typeface="Georgia"/>
              </a:rPr>
              <a:t>Exercise</a:t>
            </a:r>
            <a:endParaRPr sz="1800">
              <a:latin typeface="Georgia"/>
              <a:cs typeface="Georgia"/>
            </a:endParaRPr>
          </a:p>
          <a:p>
            <a:pPr marL="12700">
              <a:lnSpc>
                <a:spcPct val="100000"/>
              </a:lnSpc>
              <a:spcBef>
                <a:spcPts val="430"/>
              </a:spcBef>
            </a:pPr>
            <a:r>
              <a:rPr sz="1800" spc="-40" dirty="0">
                <a:latin typeface="Georgia"/>
                <a:cs typeface="Georgia"/>
              </a:rPr>
              <a:t>Write </a:t>
            </a:r>
            <a:r>
              <a:rPr sz="1800" spc="-30" dirty="0">
                <a:latin typeface="Georgia"/>
                <a:cs typeface="Georgia"/>
              </a:rPr>
              <a:t>a </a:t>
            </a:r>
            <a:r>
              <a:rPr sz="1800" spc="-35" dirty="0">
                <a:latin typeface="Georgia"/>
                <a:cs typeface="Georgia"/>
              </a:rPr>
              <a:t>Python </a:t>
            </a:r>
            <a:r>
              <a:rPr sz="1800" spc="-40" dirty="0">
                <a:latin typeface="Georgia"/>
                <a:cs typeface="Georgia"/>
              </a:rPr>
              <a:t>program </a:t>
            </a:r>
            <a:r>
              <a:rPr sz="1800" spc="-20" dirty="0">
                <a:latin typeface="Georgia"/>
                <a:cs typeface="Georgia"/>
              </a:rPr>
              <a:t>to </a:t>
            </a:r>
            <a:r>
              <a:rPr sz="1800" spc="-10" dirty="0">
                <a:latin typeface="Georgia"/>
                <a:cs typeface="Georgia"/>
              </a:rPr>
              <a:t>reverse </a:t>
            </a:r>
            <a:r>
              <a:rPr sz="1800" spc="-30" dirty="0">
                <a:latin typeface="Georgia"/>
                <a:cs typeface="Georgia"/>
              </a:rPr>
              <a:t>a </a:t>
            </a:r>
            <a:r>
              <a:rPr sz="1800" spc="-25" dirty="0">
                <a:latin typeface="Georgia"/>
                <a:cs typeface="Georgia"/>
              </a:rPr>
              <a:t>string </a:t>
            </a:r>
            <a:r>
              <a:rPr sz="1800" spc="-20" dirty="0">
                <a:latin typeface="Georgia"/>
                <a:cs typeface="Georgia"/>
              </a:rPr>
              <a:t>without </a:t>
            </a:r>
            <a:r>
              <a:rPr sz="1800" spc="-40" dirty="0">
                <a:latin typeface="Georgia"/>
                <a:cs typeface="Georgia"/>
              </a:rPr>
              <a:t>using </a:t>
            </a:r>
            <a:r>
              <a:rPr sz="1800" spc="-10" dirty="0">
                <a:latin typeface="Georgia"/>
                <a:cs typeface="Georgia"/>
              </a:rPr>
              <a:t>reverse</a:t>
            </a:r>
            <a:r>
              <a:rPr sz="1800" spc="-15" dirty="0">
                <a:latin typeface="Georgia"/>
                <a:cs typeface="Georgia"/>
              </a:rPr>
              <a:t> </a:t>
            </a:r>
            <a:r>
              <a:rPr sz="1800" spc="-45" dirty="0">
                <a:latin typeface="Georgia"/>
                <a:cs typeface="Georgia"/>
              </a:rPr>
              <a:t>function.</a:t>
            </a:r>
            <a:endParaRPr sz="1800">
              <a:latin typeface="Georgia"/>
              <a:cs typeface="Georgia"/>
            </a:endParaRPr>
          </a:p>
          <a:p>
            <a:pPr>
              <a:lnSpc>
                <a:spcPct val="100000"/>
              </a:lnSpc>
              <a:spcBef>
                <a:spcPts val="40"/>
              </a:spcBef>
            </a:pPr>
            <a:endParaRPr sz="2600">
              <a:latin typeface="Times New Roman"/>
              <a:cs typeface="Times New Roman"/>
            </a:endParaRPr>
          </a:p>
          <a:p>
            <a:pPr marL="12700">
              <a:lnSpc>
                <a:spcPct val="100000"/>
              </a:lnSpc>
            </a:pPr>
            <a:r>
              <a:rPr sz="1800" b="1" spc="-125" dirty="0">
                <a:latin typeface="Georgia"/>
                <a:cs typeface="Georgia"/>
              </a:rPr>
              <a:t>Solution</a:t>
            </a:r>
            <a:r>
              <a:rPr sz="1800" b="1" spc="-7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430"/>
              </a:spcBef>
            </a:pPr>
            <a:r>
              <a:rPr sz="1800" spc="-30" dirty="0">
                <a:latin typeface="Georgia"/>
                <a:cs typeface="Georgia"/>
              </a:rPr>
              <a:t>def</a:t>
            </a:r>
            <a:r>
              <a:rPr sz="1800" spc="-40" dirty="0">
                <a:latin typeface="Georgia"/>
                <a:cs typeface="Georgia"/>
              </a:rPr>
              <a:t> </a:t>
            </a:r>
            <a:r>
              <a:rPr sz="1800" spc="-30" dirty="0">
                <a:latin typeface="Georgia"/>
                <a:cs typeface="Georgia"/>
              </a:rPr>
              <a:t>string_reverse(str1):</a:t>
            </a:r>
            <a:endParaRPr sz="1800">
              <a:latin typeface="Georgia"/>
              <a:cs typeface="Georgia"/>
            </a:endParaRPr>
          </a:p>
          <a:p>
            <a:pPr>
              <a:lnSpc>
                <a:spcPct val="100000"/>
              </a:lnSpc>
              <a:spcBef>
                <a:spcPts val="35"/>
              </a:spcBef>
            </a:pPr>
            <a:endParaRPr sz="2600">
              <a:latin typeface="Times New Roman"/>
              <a:cs typeface="Times New Roman"/>
            </a:endParaRPr>
          </a:p>
          <a:p>
            <a:pPr marL="215265">
              <a:lnSpc>
                <a:spcPct val="100000"/>
              </a:lnSpc>
            </a:pPr>
            <a:r>
              <a:rPr sz="1800" spc="40" dirty="0">
                <a:latin typeface="Georgia"/>
                <a:cs typeface="Georgia"/>
              </a:rPr>
              <a:t>rstr1 </a:t>
            </a:r>
            <a:r>
              <a:rPr sz="1800" spc="-165" dirty="0">
                <a:latin typeface="Georgia"/>
                <a:cs typeface="Georgia"/>
              </a:rPr>
              <a:t>=</a:t>
            </a:r>
            <a:r>
              <a:rPr sz="1800" spc="-90" dirty="0">
                <a:latin typeface="Georgia"/>
                <a:cs typeface="Georgia"/>
              </a:rPr>
              <a:t> </a:t>
            </a:r>
            <a:r>
              <a:rPr sz="1800" spc="35" dirty="0">
                <a:latin typeface="Georgia"/>
                <a:cs typeface="Georgia"/>
              </a:rPr>
              <a:t>''</a:t>
            </a:r>
            <a:endParaRPr sz="1800">
              <a:latin typeface="Georgia"/>
              <a:cs typeface="Georgia"/>
            </a:endParaRPr>
          </a:p>
          <a:p>
            <a:pPr marL="215265">
              <a:lnSpc>
                <a:spcPct val="100000"/>
              </a:lnSpc>
              <a:spcBef>
                <a:spcPts val="434"/>
              </a:spcBef>
            </a:pPr>
            <a:r>
              <a:rPr sz="1800" spc="-40" dirty="0">
                <a:latin typeface="Georgia"/>
                <a:cs typeface="Georgia"/>
              </a:rPr>
              <a:t>index </a:t>
            </a:r>
            <a:r>
              <a:rPr sz="1800" spc="-160" dirty="0">
                <a:latin typeface="Georgia"/>
                <a:cs typeface="Georgia"/>
              </a:rPr>
              <a:t>=</a:t>
            </a:r>
            <a:r>
              <a:rPr sz="1800" spc="-25" dirty="0">
                <a:latin typeface="Georgia"/>
                <a:cs typeface="Georgia"/>
              </a:rPr>
              <a:t> </a:t>
            </a:r>
            <a:r>
              <a:rPr sz="1800" spc="10" dirty="0">
                <a:latin typeface="Georgia"/>
                <a:cs typeface="Georgia"/>
              </a:rPr>
              <a:t>len(str1)</a:t>
            </a:r>
            <a:endParaRPr sz="1800">
              <a:latin typeface="Georgia"/>
              <a:cs typeface="Georgia"/>
            </a:endParaRPr>
          </a:p>
          <a:p>
            <a:pPr marL="215265">
              <a:lnSpc>
                <a:spcPct val="100000"/>
              </a:lnSpc>
              <a:spcBef>
                <a:spcPts val="430"/>
              </a:spcBef>
            </a:pPr>
            <a:r>
              <a:rPr sz="1800" spc="-15" dirty="0">
                <a:latin typeface="Georgia"/>
                <a:cs typeface="Georgia"/>
              </a:rPr>
              <a:t>while </a:t>
            </a:r>
            <a:r>
              <a:rPr sz="1800" spc="-40" dirty="0">
                <a:latin typeface="Georgia"/>
                <a:cs typeface="Georgia"/>
              </a:rPr>
              <a:t>index </a:t>
            </a:r>
            <a:r>
              <a:rPr sz="1800" spc="-165" dirty="0">
                <a:latin typeface="Georgia"/>
                <a:cs typeface="Georgia"/>
              </a:rPr>
              <a:t>&gt;</a:t>
            </a:r>
            <a:r>
              <a:rPr sz="1800" spc="-70" dirty="0">
                <a:latin typeface="Georgia"/>
                <a:cs typeface="Georgia"/>
              </a:rPr>
              <a:t> </a:t>
            </a:r>
            <a:r>
              <a:rPr sz="1800" spc="-100" dirty="0">
                <a:latin typeface="Georgia"/>
                <a:cs typeface="Georgia"/>
              </a:rPr>
              <a:t>0:</a:t>
            </a:r>
            <a:endParaRPr sz="1800">
              <a:latin typeface="Georgia"/>
              <a:cs typeface="Georgia"/>
            </a:endParaRPr>
          </a:p>
          <a:p>
            <a:pPr marL="419100" marR="4507230">
              <a:lnSpc>
                <a:spcPct val="120000"/>
              </a:lnSpc>
            </a:pPr>
            <a:r>
              <a:rPr sz="1800" spc="40" dirty="0">
                <a:latin typeface="Georgia"/>
                <a:cs typeface="Georgia"/>
              </a:rPr>
              <a:t>rstr1 </a:t>
            </a:r>
            <a:r>
              <a:rPr sz="1800" spc="-165" dirty="0">
                <a:latin typeface="Georgia"/>
                <a:cs typeface="Georgia"/>
              </a:rPr>
              <a:t>+= </a:t>
            </a:r>
            <a:r>
              <a:rPr sz="1800" spc="25" dirty="0">
                <a:latin typeface="Georgia"/>
                <a:cs typeface="Georgia"/>
              </a:rPr>
              <a:t>str1[ </a:t>
            </a:r>
            <a:r>
              <a:rPr sz="1800" spc="-40" dirty="0">
                <a:latin typeface="Georgia"/>
                <a:cs typeface="Georgia"/>
              </a:rPr>
              <a:t>index </a:t>
            </a:r>
            <a:r>
              <a:rPr sz="1800" spc="-80" dirty="0">
                <a:latin typeface="Georgia"/>
                <a:cs typeface="Georgia"/>
              </a:rPr>
              <a:t>- </a:t>
            </a:r>
            <a:r>
              <a:rPr sz="1800" spc="220" dirty="0">
                <a:latin typeface="Georgia"/>
                <a:cs typeface="Georgia"/>
              </a:rPr>
              <a:t>1</a:t>
            </a:r>
            <a:r>
              <a:rPr sz="1800" spc="-245" dirty="0">
                <a:latin typeface="Georgia"/>
                <a:cs typeface="Georgia"/>
              </a:rPr>
              <a:t> </a:t>
            </a:r>
            <a:r>
              <a:rPr sz="1800" spc="-45" dirty="0">
                <a:latin typeface="Georgia"/>
                <a:cs typeface="Georgia"/>
              </a:rPr>
              <a:t>]  </a:t>
            </a:r>
            <a:r>
              <a:rPr sz="1800" spc="-40" dirty="0">
                <a:latin typeface="Georgia"/>
                <a:cs typeface="Georgia"/>
              </a:rPr>
              <a:t>index </a:t>
            </a:r>
            <a:r>
              <a:rPr sz="1800" spc="-165" dirty="0">
                <a:latin typeface="Georgia"/>
                <a:cs typeface="Georgia"/>
              </a:rPr>
              <a:t>= </a:t>
            </a:r>
            <a:r>
              <a:rPr sz="1800" spc="-40" dirty="0">
                <a:latin typeface="Georgia"/>
                <a:cs typeface="Georgia"/>
              </a:rPr>
              <a:t>index </a:t>
            </a:r>
            <a:r>
              <a:rPr sz="1800" spc="-80" dirty="0">
                <a:latin typeface="Georgia"/>
                <a:cs typeface="Georgia"/>
              </a:rPr>
              <a:t>-</a:t>
            </a:r>
            <a:r>
              <a:rPr sz="1800" spc="-185" dirty="0">
                <a:latin typeface="Georgia"/>
                <a:cs typeface="Georgia"/>
              </a:rPr>
              <a:t> </a:t>
            </a:r>
            <a:r>
              <a:rPr sz="1800" spc="220" dirty="0">
                <a:latin typeface="Georgia"/>
                <a:cs typeface="Georgia"/>
              </a:rPr>
              <a:t>1</a:t>
            </a:r>
            <a:endParaRPr sz="1800">
              <a:latin typeface="Georgia"/>
              <a:cs typeface="Georgia"/>
            </a:endParaRPr>
          </a:p>
          <a:p>
            <a:pPr marL="12700" marR="3961129" indent="202565">
              <a:lnSpc>
                <a:spcPts val="2600"/>
              </a:lnSpc>
              <a:spcBef>
                <a:spcPts val="155"/>
              </a:spcBef>
            </a:pPr>
            <a:r>
              <a:rPr sz="1800" spc="-20" dirty="0">
                <a:latin typeface="Georgia"/>
                <a:cs typeface="Georgia"/>
              </a:rPr>
              <a:t>return </a:t>
            </a:r>
            <a:r>
              <a:rPr sz="1800" spc="35" dirty="0">
                <a:latin typeface="Georgia"/>
                <a:cs typeface="Georgia"/>
              </a:rPr>
              <a:t>rstr1  </a:t>
            </a:r>
            <a:r>
              <a:rPr sz="1800" spc="-20" dirty="0">
                <a:latin typeface="Georgia"/>
                <a:cs typeface="Georgia"/>
              </a:rPr>
              <a:t>print(string_reverse('1234abcd'))</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CE498925-6520-40C2-9744-C0AEE9BD6BDB}"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4" name="object 4"/>
          <p:cNvSpPr txBox="1"/>
          <p:nvPr/>
        </p:nvSpPr>
        <p:spPr>
          <a:xfrm>
            <a:off x="383540" y="1267714"/>
            <a:ext cx="6907530" cy="3317875"/>
          </a:xfrm>
          <a:prstGeom prst="rect">
            <a:avLst/>
          </a:prstGeom>
        </p:spPr>
        <p:txBody>
          <a:bodyPr vert="horz" wrap="square" lIns="0" tIns="67310" rIns="0" bIns="0" rtlCol="0">
            <a:spAutoFit/>
          </a:bodyPr>
          <a:lstStyle/>
          <a:p>
            <a:pPr marL="12700">
              <a:lnSpc>
                <a:spcPct val="100000"/>
              </a:lnSpc>
              <a:spcBef>
                <a:spcPts val="530"/>
              </a:spcBef>
            </a:pPr>
            <a:r>
              <a:rPr sz="1800" b="1" spc="-125" dirty="0">
                <a:latin typeface="Georgia"/>
                <a:cs typeface="Georgia"/>
              </a:rPr>
              <a:t>Exercise</a:t>
            </a:r>
            <a:endParaRPr sz="1800">
              <a:latin typeface="Georgia"/>
              <a:cs typeface="Georgia"/>
            </a:endParaRPr>
          </a:p>
          <a:p>
            <a:pPr marL="12700" marR="5080">
              <a:lnSpc>
                <a:spcPct val="120000"/>
              </a:lnSpc>
            </a:pPr>
            <a:r>
              <a:rPr sz="1800" spc="-40" dirty="0">
                <a:latin typeface="Georgia"/>
                <a:cs typeface="Georgia"/>
              </a:rPr>
              <a:t>Write </a:t>
            </a:r>
            <a:r>
              <a:rPr sz="1800" spc="-30" dirty="0">
                <a:latin typeface="Georgia"/>
                <a:cs typeface="Georgia"/>
              </a:rPr>
              <a:t>a </a:t>
            </a:r>
            <a:r>
              <a:rPr sz="1800" spc="-35" dirty="0">
                <a:latin typeface="Georgia"/>
                <a:cs typeface="Georgia"/>
              </a:rPr>
              <a:t>Python function </a:t>
            </a:r>
            <a:r>
              <a:rPr sz="1800" spc="-20" dirty="0">
                <a:latin typeface="Georgia"/>
                <a:cs typeface="Georgia"/>
              </a:rPr>
              <a:t>to </a:t>
            </a:r>
            <a:r>
              <a:rPr sz="1800" spc="-25" dirty="0">
                <a:latin typeface="Georgia"/>
                <a:cs typeface="Georgia"/>
              </a:rPr>
              <a:t>check </a:t>
            </a:r>
            <a:r>
              <a:rPr sz="1800" spc="-10" dirty="0">
                <a:latin typeface="Georgia"/>
                <a:cs typeface="Georgia"/>
              </a:rPr>
              <a:t>whether </a:t>
            </a:r>
            <a:r>
              <a:rPr sz="1800" spc="-30" dirty="0">
                <a:latin typeface="Georgia"/>
                <a:cs typeface="Georgia"/>
              </a:rPr>
              <a:t>a </a:t>
            </a:r>
            <a:r>
              <a:rPr sz="1800" spc="-40" dirty="0">
                <a:latin typeface="Georgia"/>
                <a:cs typeface="Georgia"/>
              </a:rPr>
              <a:t>number </a:t>
            </a:r>
            <a:r>
              <a:rPr sz="1800" spc="-20" dirty="0">
                <a:latin typeface="Georgia"/>
                <a:cs typeface="Georgia"/>
              </a:rPr>
              <a:t>is </a:t>
            </a:r>
            <a:r>
              <a:rPr sz="1800" spc="-45" dirty="0">
                <a:latin typeface="Georgia"/>
                <a:cs typeface="Georgia"/>
              </a:rPr>
              <a:t>in </a:t>
            </a:r>
            <a:r>
              <a:rPr sz="1800" spc="-30" dirty="0">
                <a:latin typeface="Georgia"/>
                <a:cs typeface="Georgia"/>
              </a:rPr>
              <a:t>a </a:t>
            </a:r>
            <a:r>
              <a:rPr sz="1800" spc="-35" dirty="0">
                <a:latin typeface="Georgia"/>
                <a:cs typeface="Georgia"/>
              </a:rPr>
              <a:t>given</a:t>
            </a:r>
            <a:r>
              <a:rPr sz="1800" spc="-155" dirty="0">
                <a:latin typeface="Georgia"/>
                <a:cs typeface="Georgia"/>
              </a:rPr>
              <a:t> </a:t>
            </a:r>
            <a:r>
              <a:rPr sz="1800" spc="-45" dirty="0">
                <a:latin typeface="Georgia"/>
                <a:cs typeface="Georgia"/>
              </a:rPr>
              <a:t>range.  </a:t>
            </a:r>
            <a:r>
              <a:rPr sz="1800" spc="-65" dirty="0">
                <a:latin typeface="Georgia"/>
                <a:cs typeface="Georgia"/>
              </a:rPr>
              <a:t>For </a:t>
            </a:r>
            <a:r>
              <a:rPr sz="1800" spc="-40" dirty="0">
                <a:latin typeface="Georgia"/>
                <a:cs typeface="Georgia"/>
              </a:rPr>
              <a:t>example </a:t>
            </a:r>
            <a:r>
              <a:rPr sz="1800" spc="-90" dirty="0">
                <a:latin typeface="Georgia"/>
                <a:cs typeface="Georgia"/>
              </a:rPr>
              <a:t>: </a:t>
            </a:r>
            <a:r>
              <a:rPr sz="1800" spc="-60" dirty="0">
                <a:latin typeface="Georgia"/>
                <a:cs typeface="Georgia"/>
              </a:rPr>
              <a:t>n </a:t>
            </a:r>
            <a:r>
              <a:rPr sz="1800" spc="-45" dirty="0">
                <a:latin typeface="Georgia"/>
                <a:cs typeface="Georgia"/>
              </a:rPr>
              <a:t>must </a:t>
            </a:r>
            <a:r>
              <a:rPr sz="1800" spc="-10" dirty="0">
                <a:latin typeface="Georgia"/>
                <a:cs typeface="Georgia"/>
              </a:rPr>
              <a:t>be </a:t>
            </a:r>
            <a:r>
              <a:rPr sz="1800" spc="-45" dirty="0">
                <a:latin typeface="Georgia"/>
                <a:cs typeface="Georgia"/>
              </a:rPr>
              <a:t>in </a:t>
            </a:r>
            <a:r>
              <a:rPr sz="1800" spc="-10" dirty="0">
                <a:latin typeface="Georgia"/>
                <a:cs typeface="Georgia"/>
              </a:rPr>
              <a:t>between </a:t>
            </a:r>
            <a:r>
              <a:rPr sz="1800" spc="220" dirty="0">
                <a:latin typeface="Georgia"/>
                <a:cs typeface="Georgia"/>
              </a:rPr>
              <a:t>1 </a:t>
            </a:r>
            <a:r>
              <a:rPr sz="1800" spc="-20" dirty="0">
                <a:latin typeface="Georgia"/>
                <a:cs typeface="Georgia"/>
              </a:rPr>
              <a:t>to</a:t>
            </a:r>
            <a:r>
              <a:rPr sz="1800" spc="-250" dirty="0">
                <a:latin typeface="Georgia"/>
                <a:cs typeface="Georgia"/>
              </a:rPr>
              <a:t> </a:t>
            </a:r>
            <a:r>
              <a:rPr sz="1800" spc="55" dirty="0">
                <a:latin typeface="Georgia"/>
                <a:cs typeface="Georgia"/>
              </a:rPr>
              <a:t>10</a:t>
            </a:r>
            <a:endParaRPr sz="1800">
              <a:latin typeface="Georgia"/>
              <a:cs typeface="Georgia"/>
            </a:endParaRPr>
          </a:p>
          <a:p>
            <a:pPr marL="12700">
              <a:lnSpc>
                <a:spcPct val="100000"/>
              </a:lnSpc>
              <a:spcBef>
                <a:spcPts val="434"/>
              </a:spcBef>
            </a:pPr>
            <a:r>
              <a:rPr sz="1800" b="1" spc="-125" dirty="0">
                <a:latin typeface="Georgia"/>
                <a:cs typeface="Georgia"/>
              </a:rPr>
              <a:t>Solution</a:t>
            </a:r>
            <a:r>
              <a:rPr sz="1800" b="1" spc="-70" dirty="0">
                <a:latin typeface="Georgia"/>
                <a:cs typeface="Georgia"/>
              </a:rPr>
              <a:t> </a:t>
            </a:r>
            <a:r>
              <a:rPr sz="1800" b="1" spc="-160" dirty="0">
                <a:latin typeface="Georgia"/>
                <a:cs typeface="Georgia"/>
              </a:rPr>
              <a:t>:</a:t>
            </a:r>
            <a:endParaRPr sz="1800">
              <a:latin typeface="Georgia"/>
              <a:cs typeface="Georgia"/>
            </a:endParaRPr>
          </a:p>
          <a:p>
            <a:pPr marL="12700">
              <a:lnSpc>
                <a:spcPct val="100000"/>
              </a:lnSpc>
              <a:spcBef>
                <a:spcPts val="430"/>
              </a:spcBef>
            </a:pPr>
            <a:r>
              <a:rPr sz="1800" spc="-30" dirty="0">
                <a:latin typeface="Georgia"/>
                <a:cs typeface="Georgia"/>
              </a:rPr>
              <a:t>def</a:t>
            </a:r>
            <a:r>
              <a:rPr sz="1800" spc="-40" dirty="0">
                <a:latin typeface="Georgia"/>
                <a:cs typeface="Georgia"/>
              </a:rPr>
              <a:t> </a:t>
            </a:r>
            <a:r>
              <a:rPr sz="1800" spc="-60" dirty="0">
                <a:latin typeface="Georgia"/>
                <a:cs typeface="Georgia"/>
              </a:rPr>
              <a:t>test_range(n):</a:t>
            </a:r>
            <a:endParaRPr sz="1800">
              <a:latin typeface="Georgia"/>
              <a:cs typeface="Georgia"/>
            </a:endParaRPr>
          </a:p>
          <a:p>
            <a:pPr marL="215265">
              <a:lnSpc>
                <a:spcPct val="100000"/>
              </a:lnSpc>
              <a:spcBef>
                <a:spcPts val="434"/>
              </a:spcBef>
            </a:pPr>
            <a:r>
              <a:rPr sz="1800" spc="-35" dirty="0">
                <a:latin typeface="Georgia"/>
                <a:cs typeface="Georgia"/>
              </a:rPr>
              <a:t>if </a:t>
            </a:r>
            <a:r>
              <a:rPr sz="1800" spc="-60" dirty="0">
                <a:latin typeface="Georgia"/>
                <a:cs typeface="Georgia"/>
              </a:rPr>
              <a:t>n </a:t>
            </a:r>
            <a:r>
              <a:rPr sz="1800" spc="-45" dirty="0">
                <a:latin typeface="Georgia"/>
                <a:cs typeface="Georgia"/>
              </a:rPr>
              <a:t>in</a:t>
            </a:r>
            <a:r>
              <a:rPr sz="1800" spc="-30" dirty="0">
                <a:latin typeface="Georgia"/>
                <a:cs typeface="Georgia"/>
              </a:rPr>
              <a:t> </a:t>
            </a:r>
            <a:r>
              <a:rPr sz="1800" spc="-5" dirty="0">
                <a:latin typeface="Georgia"/>
                <a:cs typeface="Georgia"/>
              </a:rPr>
              <a:t>range(1,10):</a:t>
            </a:r>
            <a:endParaRPr sz="1800">
              <a:latin typeface="Georgia"/>
              <a:cs typeface="Georgia"/>
            </a:endParaRPr>
          </a:p>
          <a:p>
            <a:pPr marL="419100">
              <a:lnSpc>
                <a:spcPct val="100000"/>
              </a:lnSpc>
              <a:spcBef>
                <a:spcPts val="430"/>
              </a:spcBef>
            </a:pPr>
            <a:r>
              <a:rPr sz="1800" spc="-25" dirty="0">
                <a:latin typeface="Georgia"/>
                <a:cs typeface="Georgia"/>
              </a:rPr>
              <a:t>print( </a:t>
            </a:r>
            <a:r>
              <a:rPr sz="1800" spc="-35" dirty="0">
                <a:latin typeface="Georgia"/>
                <a:cs typeface="Georgia"/>
              </a:rPr>
              <a:t>" </a:t>
            </a:r>
            <a:r>
              <a:rPr sz="1800" spc="45" dirty="0">
                <a:latin typeface="Georgia"/>
                <a:cs typeface="Georgia"/>
              </a:rPr>
              <a:t>%d </a:t>
            </a:r>
            <a:r>
              <a:rPr sz="1800" spc="-20" dirty="0">
                <a:latin typeface="Georgia"/>
                <a:cs typeface="Georgia"/>
              </a:rPr>
              <a:t>is </a:t>
            </a:r>
            <a:r>
              <a:rPr sz="1800" spc="-45" dirty="0">
                <a:latin typeface="Georgia"/>
                <a:cs typeface="Georgia"/>
              </a:rPr>
              <a:t>in </a:t>
            </a:r>
            <a:r>
              <a:rPr sz="1800" spc="-20" dirty="0">
                <a:latin typeface="Georgia"/>
                <a:cs typeface="Georgia"/>
              </a:rPr>
              <a:t>the </a:t>
            </a:r>
            <a:r>
              <a:rPr sz="1800" spc="-45" dirty="0">
                <a:latin typeface="Georgia"/>
                <a:cs typeface="Georgia"/>
              </a:rPr>
              <a:t>range"</a:t>
            </a:r>
            <a:r>
              <a:rPr sz="1800" spc="-165" dirty="0">
                <a:latin typeface="Georgia"/>
                <a:cs typeface="Georgia"/>
              </a:rPr>
              <a:t> </a:t>
            </a:r>
            <a:r>
              <a:rPr sz="1800" spc="20" dirty="0">
                <a:latin typeface="Georgia"/>
                <a:cs typeface="Georgia"/>
              </a:rPr>
              <a:t>%n)</a:t>
            </a:r>
            <a:endParaRPr sz="1800">
              <a:latin typeface="Georgia"/>
              <a:cs typeface="Georgia"/>
            </a:endParaRPr>
          </a:p>
          <a:p>
            <a:pPr marR="5974080" algn="ctr">
              <a:lnSpc>
                <a:spcPct val="100000"/>
              </a:lnSpc>
              <a:spcBef>
                <a:spcPts val="434"/>
              </a:spcBef>
            </a:pPr>
            <a:r>
              <a:rPr sz="1800" spc="-10" dirty="0">
                <a:latin typeface="Georgia"/>
                <a:cs typeface="Georgia"/>
              </a:rPr>
              <a:t>else</a:t>
            </a:r>
            <a:r>
              <a:rPr sz="1800" spc="-50" dirty="0">
                <a:latin typeface="Georgia"/>
                <a:cs typeface="Georgia"/>
              </a:rPr>
              <a:t> </a:t>
            </a:r>
            <a:r>
              <a:rPr sz="1800" spc="-90" dirty="0">
                <a:latin typeface="Georgia"/>
                <a:cs typeface="Georgia"/>
              </a:rPr>
              <a:t>:</a:t>
            </a:r>
            <a:endParaRPr sz="1800">
              <a:latin typeface="Georgia"/>
              <a:cs typeface="Georgia"/>
            </a:endParaRPr>
          </a:p>
          <a:p>
            <a:pPr marL="12700" marR="1877695" indent="406400">
              <a:lnSpc>
                <a:spcPct val="120000"/>
              </a:lnSpc>
            </a:pPr>
            <a:r>
              <a:rPr sz="1800" spc="-30" dirty="0">
                <a:latin typeface="Georgia"/>
                <a:cs typeface="Georgia"/>
              </a:rPr>
              <a:t>print("The </a:t>
            </a:r>
            <a:r>
              <a:rPr sz="1800" spc="-40" dirty="0">
                <a:latin typeface="Georgia"/>
                <a:cs typeface="Georgia"/>
              </a:rPr>
              <a:t>number </a:t>
            </a:r>
            <a:r>
              <a:rPr sz="1800" spc="-20" dirty="0">
                <a:latin typeface="Georgia"/>
                <a:cs typeface="Georgia"/>
              </a:rPr>
              <a:t>is </a:t>
            </a:r>
            <a:r>
              <a:rPr sz="1800" spc="-25" dirty="0">
                <a:latin typeface="Georgia"/>
                <a:cs typeface="Georgia"/>
              </a:rPr>
              <a:t>outside the </a:t>
            </a:r>
            <a:r>
              <a:rPr sz="1800" spc="-35" dirty="0">
                <a:latin typeface="Georgia"/>
                <a:cs typeface="Georgia"/>
              </a:rPr>
              <a:t>given </a:t>
            </a:r>
            <a:r>
              <a:rPr sz="1800" spc="-55" dirty="0">
                <a:latin typeface="Georgia"/>
                <a:cs typeface="Georgia"/>
              </a:rPr>
              <a:t>range.")  </a:t>
            </a:r>
            <a:r>
              <a:rPr sz="1800" spc="-35" dirty="0">
                <a:latin typeface="Georgia"/>
                <a:cs typeface="Georgia"/>
              </a:rPr>
              <a:t>test_range(12)</a:t>
            </a:r>
            <a:endParaRPr sz="1800">
              <a:latin typeface="Georgia"/>
              <a:cs typeface="Georgia"/>
            </a:endParaRPr>
          </a:p>
        </p:txBody>
      </p:sp>
      <p:sp>
        <p:nvSpPr>
          <p:cNvPr id="7" name="object 2"/>
          <p:cNvSpPr txBox="1"/>
          <p:nvPr/>
        </p:nvSpPr>
        <p:spPr>
          <a:xfrm>
            <a:off x="7852409" y="5603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96E7A43D-7975-458E-9962-E87AAB1183BD}"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4" name="object 4"/>
          <p:cNvSpPr txBox="1"/>
          <p:nvPr/>
        </p:nvSpPr>
        <p:spPr>
          <a:xfrm>
            <a:off x="439318" y="1039114"/>
            <a:ext cx="8222615" cy="5567680"/>
          </a:xfrm>
          <a:prstGeom prst="rect">
            <a:avLst/>
          </a:prstGeom>
        </p:spPr>
        <p:txBody>
          <a:bodyPr vert="horz" wrap="square" lIns="0" tIns="67310" rIns="0" bIns="0" rtlCol="0">
            <a:spAutoFit/>
          </a:bodyPr>
          <a:lstStyle/>
          <a:p>
            <a:pPr marL="12700">
              <a:lnSpc>
                <a:spcPct val="100000"/>
              </a:lnSpc>
              <a:spcBef>
                <a:spcPts val="530"/>
              </a:spcBef>
            </a:pPr>
            <a:r>
              <a:rPr sz="1800" b="1" spc="-125" dirty="0">
                <a:latin typeface="Georgia"/>
                <a:cs typeface="Georgia"/>
              </a:rPr>
              <a:t>Exercise</a:t>
            </a:r>
            <a:endParaRPr sz="1800">
              <a:latin typeface="Georgia"/>
              <a:cs typeface="Georgia"/>
            </a:endParaRPr>
          </a:p>
          <a:p>
            <a:pPr marL="12700" marR="5080">
              <a:lnSpc>
                <a:spcPct val="100000"/>
              </a:lnSpc>
              <a:spcBef>
                <a:spcPts val="430"/>
              </a:spcBef>
            </a:pPr>
            <a:r>
              <a:rPr sz="1800" spc="-40" dirty="0">
                <a:latin typeface="Georgia"/>
                <a:cs typeface="Georgia"/>
              </a:rPr>
              <a:t>Write </a:t>
            </a:r>
            <a:r>
              <a:rPr sz="1800" spc="-30" dirty="0">
                <a:latin typeface="Georgia"/>
                <a:cs typeface="Georgia"/>
              </a:rPr>
              <a:t>a </a:t>
            </a:r>
            <a:r>
              <a:rPr sz="1800" spc="-35" dirty="0">
                <a:latin typeface="Georgia"/>
                <a:cs typeface="Georgia"/>
              </a:rPr>
              <a:t>Python function </a:t>
            </a:r>
            <a:r>
              <a:rPr sz="1800" spc="-30" dirty="0">
                <a:latin typeface="Georgia"/>
                <a:cs typeface="Georgia"/>
              </a:rPr>
              <a:t>that </a:t>
            </a:r>
            <a:r>
              <a:rPr sz="1800" spc="-25" dirty="0">
                <a:latin typeface="Georgia"/>
                <a:cs typeface="Georgia"/>
              </a:rPr>
              <a:t>accepts </a:t>
            </a:r>
            <a:r>
              <a:rPr sz="1800" spc="-30" dirty="0">
                <a:latin typeface="Georgia"/>
                <a:cs typeface="Georgia"/>
              </a:rPr>
              <a:t>a </a:t>
            </a:r>
            <a:r>
              <a:rPr sz="1800" spc="-25" dirty="0">
                <a:latin typeface="Georgia"/>
                <a:cs typeface="Georgia"/>
              </a:rPr>
              <a:t>string </a:t>
            </a:r>
            <a:r>
              <a:rPr sz="1800" spc="-45" dirty="0">
                <a:latin typeface="Georgia"/>
                <a:cs typeface="Georgia"/>
              </a:rPr>
              <a:t>and </a:t>
            </a:r>
            <a:r>
              <a:rPr sz="1800" spc="-25" dirty="0">
                <a:latin typeface="Georgia"/>
                <a:cs typeface="Georgia"/>
              </a:rPr>
              <a:t>calculate the </a:t>
            </a:r>
            <a:r>
              <a:rPr sz="1800" spc="-40" dirty="0">
                <a:latin typeface="Georgia"/>
                <a:cs typeface="Georgia"/>
              </a:rPr>
              <a:t>number </a:t>
            </a:r>
            <a:r>
              <a:rPr sz="1800" spc="-30" dirty="0">
                <a:latin typeface="Georgia"/>
                <a:cs typeface="Georgia"/>
              </a:rPr>
              <a:t>of </a:t>
            </a:r>
            <a:r>
              <a:rPr sz="1800" spc="-25" dirty="0">
                <a:latin typeface="Georgia"/>
                <a:cs typeface="Georgia"/>
              </a:rPr>
              <a:t>upper </a:t>
            </a:r>
            <a:r>
              <a:rPr sz="1800" spc="-20" dirty="0">
                <a:latin typeface="Georgia"/>
                <a:cs typeface="Georgia"/>
              </a:rPr>
              <a:t>case  </a:t>
            </a:r>
            <a:r>
              <a:rPr sz="1800" spc="-10" dirty="0">
                <a:latin typeface="Georgia"/>
                <a:cs typeface="Georgia"/>
              </a:rPr>
              <a:t>letters </a:t>
            </a:r>
            <a:r>
              <a:rPr sz="1800" spc="-45" dirty="0">
                <a:latin typeface="Georgia"/>
                <a:cs typeface="Georgia"/>
              </a:rPr>
              <a:t>and </a:t>
            </a:r>
            <a:r>
              <a:rPr sz="1800" spc="-5" dirty="0">
                <a:latin typeface="Georgia"/>
                <a:cs typeface="Georgia"/>
              </a:rPr>
              <a:t>lower </a:t>
            </a:r>
            <a:r>
              <a:rPr sz="1800" spc="-20" dirty="0">
                <a:latin typeface="Georgia"/>
                <a:cs typeface="Georgia"/>
              </a:rPr>
              <a:t>case</a:t>
            </a:r>
            <a:r>
              <a:rPr sz="1800" spc="-100" dirty="0">
                <a:latin typeface="Georgia"/>
                <a:cs typeface="Georgia"/>
              </a:rPr>
              <a:t> </a:t>
            </a:r>
            <a:r>
              <a:rPr sz="1800" spc="-10" dirty="0">
                <a:latin typeface="Georgia"/>
                <a:cs typeface="Georgia"/>
              </a:rPr>
              <a:t>letters</a:t>
            </a:r>
            <a:endParaRPr sz="1800">
              <a:latin typeface="Georgia"/>
              <a:cs typeface="Georgia"/>
            </a:endParaRPr>
          </a:p>
          <a:p>
            <a:pPr marL="12700">
              <a:lnSpc>
                <a:spcPct val="100000"/>
              </a:lnSpc>
              <a:spcBef>
                <a:spcPts val="434"/>
              </a:spcBef>
            </a:pPr>
            <a:r>
              <a:rPr sz="1800" b="1" spc="-125" dirty="0">
                <a:latin typeface="Georgia"/>
                <a:cs typeface="Georgia"/>
              </a:rPr>
              <a:t>Solution</a:t>
            </a:r>
            <a:r>
              <a:rPr sz="1800" b="1" spc="-70" dirty="0">
                <a:latin typeface="Georgia"/>
                <a:cs typeface="Georgia"/>
              </a:rPr>
              <a:t> </a:t>
            </a:r>
            <a:r>
              <a:rPr sz="1800" b="1" spc="-160" dirty="0">
                <a:latin typeface="Georgia"/>
                <a:cs typeface="Georgia"/>
              </a:rPr>
              <a:t>:</a:t>
            </a:r>
            <a:endParaRPr sz="1800">
              <a:latin typeface="Georgia"/>
              <a:cs typeface="Georgia"/>
            </a:endParaRPr>
          </a:p>
          <a:p>
            <a:pPr marL="215265" marR="6488430" indent="-203200">
              <a:lnSpc>
                <a:spcPct val="120000"/>
              </a:lnSpc>
            </a:pPr>
            <a:r>
              <a:rPr sz="1800" spc="-30" dirty="0">
                <a:latin typeface="Georgia"/>
                <a:cs typeface="Georgia"/>
              </a:rPr>
              <a:t>def</a:t>
            </a:r>
            <a:r>
              <a:rPr sz="1800" spc="-105" dirty="0">
                <a:latin typeface="Georgia"/>
                <a:cs typeface="Georgia"/>
              </a:rPr>
              <a:t> </a:t>
            </a:r>
            <a:r>
              <a:rPr sz="1800" spc="-50" dirty="0">
                <a:latin typeface="Georgia"/>
                <a:cs typeface="Georgia"/>
              </a:rPr>
              <a:t>string_test(s):  </a:t>
            </a:r>
            <a:r>
              <a:rPr sz="1800" spc="-60" dirty="0">
                <a:latin typeface="Georgia"/>
                <a:cs typeface="Georgia"/>
              </a:rPr>
              <a:t>countU </a:t>
            </a:r>
            <a:r>
              <a:rPr sz="1800" spc="-165" dirty="0">
                <a:latin typeface="Georgia"/>
                <a:cs typeface="Georgia"/>
              </a:rPr>
              <a:t>=</a:t>
            </a:r>
            <a:r>
              <a:rPr sz="1800" spc="-35" dirty="0">
                <a:latin typeface="Georgia"/>
                <a:cs typeface="Georgia"/>
              </a:rPr>
              <a:t> </a:t>
            </a:r>
            <a:r>
              <a:rPr sz="1800" spc="-110" dirty="0">
                <a:latin typeface="Georgia"/>
                <a:cs typeface="Georgia"/>
              </a:rPr>
              <a:t>0</a:t>
            </a:r>
            <a:endParaRPr sz="1800">
              <a:latin typeface="Georgia"/>
              <a:cs typeface="Georgia"/>
            </a:endParaRPr>
          </a:p>
          <a:p>
            <a:pPr marL="215265" marR="6968490">
              <a:lnSpc>
                <a:spcPct val="120000"/>
              </a:lnSpc>
            </a:pPr>
            <a:r>
              <a:rPr sz="1800" spc="-50" dirty="0">
                <a:latin typeface="Georgia"/>
                <a:cs typeface="Georgia"/>
              </a:rPr>
              <a:t>countL </a:t>
            </a:r>
            <a:r>
              <a:rPr sz="1800" spc="-165" dirty="0">
                <a:latin typeface="Georgia"/>
                <a:cs typeface="Georgia"/>
              </a:rPr>
              <a:t>= </a:t>
            </a:r>
            <a:r>
              <a:rPr sz="1800" spc="-110" dirty="0">
                <a:latin typeface="Georgia"/>
                <a:cs typeface="Georgia"/>
              </a:rPr>
              <a:t>0  </a:t>
            </a:r>
            <a:r>
              <a:rPr sz="1800" spc="-30" dirty="0">
                <a:latin typeface="Georgia"/>
                <a:cs typeface="Georgia"/>
              </a:rPr>
              <a:t>for </a:t>
            </a:r>
            <a:r>
              <a:rPr sz="1800" spc="-25" dirty="0">
                <a:latin typeface="Georgia"/>
                <a:cs typeface="Georgia"/>
              </a:rPr>
              <a:t>c </a:t>
            </a:r>
            <a:r>
              <a:rPr sz="1800" spc="-45" dirty="0">
                <a:latin typeface="Georgia"/>
                <a:cs typeface="Georgia"/>
              </a:rPr>
              <a:t>in</a:t>
            </a:r>
            <a:r>
              <a:rPr sz="1800" spc="-90" dirty="0">
                <a:latin typeface="Georgia"/>
                <a:cs typeface="Georgia"/>
              </a:rPr>
              <a:t> </a:t>
            </a:r>
            <a:r>
              <a:rPr sz="1800" spc="-50" dirty="0">
                <a:latin typeface="Georgia"/>
                <a:cs typeface="Georgia"/>
              </a:rPr>
              <a:t>s:</a:t>
            </a:r>
            <a:endParaRPr sz="1800">
              <a:latin typeface="Georgia"/>
              <a:cs typeface="Georgia"/>
            </a:endParaRPr>
          </a:p>
          <a:p>
            <a:pPr marL="419100">
              <a:lnSpc>
                <a:spcPct val="100000"/>
              </a:lnSpc>
              <a:spcBef>
                <a:spcPts val="434"/>
              </a:spcBef>
            </a:pPr>
            <a:r>
              <a:rPr sz="1800" spc="-35" dirty="0">
                <a:latin typeface="Georgia"/>
                <a:cs typeface="Georgia"/>
              </a:rPr>
              <a:t>if</a:t>
            </a:r>
            <a:r>
              <a:rPr sz="1800" spc="-50" dirty="0">
                <a:latin typeface="Georgia"/>
                <a:cs typeface="Georgia"/>
              </a:rPr>
              <a:t> </a:t>
            </a:r>
            <a:r>
              <a:rPr sz="1800" spc="-30" dirty="0">
                <a:latin typeface="Georgia"/>
                <a:cs typeface="Georgia"/>
              </a:rPr>
              <a:t>c.isupper():</a:t>
            </a:r>
            <a:endParaRPr sz="1800">
              <a:latin typeface="Georgia"/>
              <a:cs typeface="Georgia"/>
            </a:endParaRPr>
          </a:p>
          <a:p>
            <a:pPr marL="419100" marR="6332220" indent="152400">
              <a:lnSpc>
                <a:spcPct val="120000"/>
              </a:lnSpc>
            </a:pPr>
            <a:r>
              <a:rPr sz="1800" spc="-55" dirty="0">
                <a:latin typeface="Georgia"/>
                <a:cs typeface="Georgia"/>
              </a:rPr>
              <a:t>countU+=1  </a:t>
            </a:r>
            <a:r>
              <a:rPr sz="1800" spc="-25" dirty="0">
                <a:latin typeface="Georgia"/>
                <a:cs typeface="Georgia"/>
              </a:rPr>
              <a:t>elif</a:t>
            </a:r>
            <a:r>
              <a:rPr sz="1800" spc="-80" dirty="0">
                <a:latin typeface="Georgia"/>
                <a:cs typeface="Georgia"/>
              </a:rPr>
              <a:t> </a:t>
            </a:r>
            <a:r>
              <a:rPr sz="1800" spc="-25" dirty="0">
                <a:latin typeface="Georgia"/>
                <a:cs typeface="Georgia"/>
              </a:rPr>
              <a:t>c.islower():  </a:t>
            </a:r>
            <a:r>
              <a:rPr sz="1800" spc="-45" dirty="0">
                <a:latin typeface="Georgia"/>
                <a:cs typeface="Georgia"/>
              </a:rPr>
              <a:t>countL+=1  </a:t>
            </a:r>
            <a:r>
              <a:rPr sz="1800" spc="-25" dirty="0">
                <a:latin typeface="Georgia"/>
                <a:cs typeface="Georgia"/>
              </a:rPr>
              <a:t>else:</a:t>
            </a:r>
            <a:endParaRPr sz="1800">
              <a:latin typeface="Georgia"/>
              <a:cs typeface="Georgia"/>
            </a:endParaRPr>
          </a:p>
          <a:p>
            <a:pPr marL="571500">
              <a:lnSpc>
                <a:spcPct val="100000"/>
              </a:lnSpc>
              <a:spcBef>
                <a:spcPts val="434"/>
              </a:spcBef>
            </a:pPr>
            <a:r>
              <a:rPr sz="1800" spc="-25" dirty="0">
                <a:latin typeface="Georgia"/>
                <a:cs typeface="Georgia"/>
              </a:rPr>
              <a:t>pass</a:t>
            </a:r>
            <a:endParaRPr sz="1800">
              <a:latin typeface="Georgia"/>
              <a:cs typeface="Georgia"/>
            </a:endParaRPr>
          </a:p>
          <a:p>
            <a:pPr marL="215265">
              <a:lnSpc>
                <a:spcPct val="100000"/>
              </a:lnSpc>
              <a:spcBef>
                <a:spcPts val="434"/>
              </a:spcBef>
            </a:pPr>
            <a:r>
              <a:rPr sz="1800" spc="-30" dirty="0">
                <a:latin typeface="Georgia"/>
                <a:cs typeface="Georgia"/>
              </a:rPr>
              <a:t>print </a:t>
            </a:r>
            <a:r>
              <a:rPr sz="1800" spc="-40" dirty="0">
                <a:latin typeface="Georgia"/>
                <a:cs typeface="Georgia"/>
              </a:rPr>
              <a:t>("Original </a:t>
            </a:r>
            <a:r>
              <a:rPr sz="1800" spc="-45" dirty="0">
                <a:latin typeface="Georgia"/>
                <a:cs typeface="Georgia"/>
              </a:rPr>
              <a:t>String </a:t>
            </a:r>
            <a:r>
              <a:rPr sz="1800" spc="-90" dirty="0">
                <a:latin typeface="Georgia"/>
                <a:cs typeface="Georgia"/>
              </a:rPr>
              <a:t>: </a:t>
            </a:r>
            <a:r>
              <a:rPr sz="1800" spc="-80" dirty="0">
                <a:latin typeface="Georgia"/>
                <a:cs typeface="Georgia"/>
              </a:rPr>
              <a:t>",</a:t>
            </a:r>
            <a:r>
              <a:rPr sz="1800" spc="20" dirty="0">
                <a:latin typeface="Georgia"/>
                <a:cs typeface="Georgia"/>
              </a:rPr>
              <a:t> </a:t>
            </a:r>
            <a:r>
              <a:rPr sz="1800" dirty="0">
                <a:latin typeface="Georgia"/>
                <a:cs typeface="Georgia"/>
              </a:rPr>
              <a:t>s)</a:t>
            </a:r>
            <a:endParaRPr sz="1800">
              <a:latin typeface="Georgia"/>
              <a:cs typeface="Georgia"/>
            </a:endParaRPr>
          </a:p>
          <a:p>
            <a:pPr marL="215265" marR="3352165">
              <a:lnSpc>
                <a:spcPct val="120000"/>
              </a:lnSpc>
            </a:pPr>
            <a:r>
              <a:rPr sz="1800" spc="-30" dirty="0">
                <a:latin typeface="Georgia"/>
                <a:cs typeface="Georgia"/>
              </a:rPr>
              <a:t>print </a:t>
            </a:r>
            <a:r>
              <a:rPr sz="1800" spc="-65" dirty="0">
                <a:latin typeface="Georgia"/>
                <a:cs typeface="Georgia"/>
              </a:rPr>
              <a:t>("No. </a:t>
            </a:r>
            <a:r>
              <a:rPr sz="1800" spc="-30" dirty="0">
                <a:latin typeface="Georgia"/>
                <a:cs typeface="Georgia"/>
              </a:rPr>
              <a:t>of </a:t>
            </a:r>
            <a:r>
              <a:rPr sz="1800" spc="-55" dirty="0">
                <a:latin typeface="Georgia"/>
                <a:cs typeface="Georgia"/>
              </a:rPr>
              <a:t>Upper </a:t>
            </a:r>
            <a:r>
              <a:rPr sz="1800" spc="-20" dirty="0">
                <a:latin typeface="Georgia"/>
                <a:cs typeface="Georgia"/>
              </a:rPr>
              <a:t>case </a:t>
            </a:r>
            <a:r>
              <a:rPr sz="1800" spc="-25" dirty="0">
                <a:latin typeface="Georgia"/>
                <a:cs typeface="Georgia"/>
              </a:rPr>
              <a:t>characters </a:t>
            </a:r>
            <a:r>
              <a:rPr sz="1800" spc="-90" dirty="0">
                <a:latin typeface="Georgia"/>
                <a:cs typeface="Georgia"/>
              </a:rPr>
              <a:t>: </a:t>
            </a:r>
            <a:r>
              <a:rPr sz="1800" spc="-75" dirty="0">
                <a:latin typeface="Georgia"/>
                <a:cs typeface="Georgia"/>
              </a:rPr>
              <a:t>", </a:t>
            </a:r>
            <a:r>
              <a:rPr sz="1800" spc="-50" dirty="0">
                <a:latin typeface="Georgia"/>
                <a:cs typeface="Georgia"/>
              </a:rPr>
              <a:t>countU)  </a:t>
            </a:r>
            <a:r>
              <a:rPr sz="1800" spc="-30" dirty="0">
                <a:latin typeface="Georgia"/>
                <a:cs typeface="Georgia"/>
              </a:rPr>
              <a:t>print </a:t>
            </a:r>
            <a:r>
              <a:rPr sz="1800" spc="-65" dirty="0">
                <a:latin typeface="Georgia"/>
                <a:cs typeface="Georgia"/>
              </a:rPr>
              <a:t>("No. </a:t>
            </a:r>
            <a:r>
              <a:rPr sz="1800" spc="-30" dirty="0">
                <a:latin typeface="Georgia"/>
                <a:cs typeface="Georgia"/>
              </a:rPr>
              <a:t>of </a:t>
            </a:r>
            <a:r>
              <a:rPr sz="1800" spc="-20" dirty="0">
                <a:latin typeface="Georgia"/>
                <a:cs typeface="Georgia"/>
              </a:rPr>
              <a:t>Lower case </a:t>
            </a:r>
            <a:r>
              <a:rPr sz="1800" spc="-35" dirty="0">
                <a:latin typeface="Georgia"/>
                <a:cs typeface="Georgia"/>
              </a:rPr>
              <a:t>Characters </a:t>
            </a:r>
            <a:r>
              <a:rPr sz="1800" spc="-90" dirty="0">
                <a:latin typeface="Georgia"/>
                <a:cs typeface="Georgia"/>
              </a:rPr>
              <a:t>: </a:t>
            </a:r>
            <a:r>
              <a:rPr sz="1800" spc="-75" dirty="0">
                <a:latin typeface="Georgia"/>
                <a:cs typeface="Georgia"/>
              </a:rPr>
              <a:t>",</a:t>
            </a:r>
            <a:r>
              <a:rPr sz="1800" spc="15" dirty="0">
                <a:latin typeface="Georgia"/>
                <a:cs typeface="Georgia"/>
              </a:rPr>
              <a:t> </a:t>
            </a:r>
            <a:r>
              <a:rPr sz="1800" spc="-40" dirty="0">
                <a:latin typeface="Georgia"/>
                <a:cs typeface="Georgia"/>
              </a:rPr>
              <a:t>countL)</a:t>
            </a:r>
            <a:endParaRPr sz="18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D2980CEA-52E6-47C4-9F0B-4BD2AF787063}"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4" name="object 4"/>
          <p:cNvSpPr txBox="1"/>
          <p:nvPr/>
        </p:nvSpPr>
        <p:spPr>
          <a:xfrm>
            <a:off x="383540" y="1017778"/>
            <a:ext cx="8377555" cy="4476115"/>
          </a:xfrm>
          <a:prstGeom prst="rect">
            <a:avLst/>
          </a:prstGeom>
        </p:spPr>
        <p:txBody>
          <a:bodyPr vert="horz" wrap="square" lIns="0" tIns="12700" rIns="0" bIns="0" rtlCol="0">
            <a:spAutoFit/>
          </a:bodyPr>
          <a:lstStyle/>
          <a:p>
            <a:pPr marL="127000">
              <a:lnSpc>
                <a:spcPct val="100000"/>
              </a:lnSpc>
              <a:spcBef>
                <a:spcPts val="100"/>
              </a:spcBef>
            </a:pPr>
            <a:r>
              <a:rPr sz="1800" b="1" spc="-130" dirty="0">
                <a:latin typeface="Georgia"/>
                <a:cs typeface="Georgia"/>
              </a:rPr>
              <a:t>Pass </a:t>
            </a:r>
            <a:r>
              <a:rPr sz="1800" b="1" spc="-95" dirty="0">
                <a:latin typeface="Georgia"/>
                <a:cs typeface="Georgia"/>
              </a:rPr>
              <a:t>by </a:t>
            </a:r>
            <a:r>
              <a:rPr sz="1800" b="1" spc="-110" dirty="0">
                <a:latin typeface="Georgia"/>
                <a:cs typeface="Georgia"/>
              </a:rPr>
              <a:t>reference </a:t>
            </a:r>
            <a:r>
              <a:rPr sz="1800" b="1" spc="-95" dirty="0">
                <a:latin typeface="Georgia"/>
                <a:cs typeface="Georgia"/>
              </a:rPr>
              <a:t>vs</a:t>
            </a:r>
            <a:r>
              <a:rPr sz="1800" b="1" spc="25" dirty="0">
                <a:latin typeface="Georgia"/>
                <a:cs typeface="Georgia"/>
              </a:rPr>
              <a:t> </a:t>
            </a:r>
            <a:r>
              <a:rPr sz="1800" b="1" spc="-105" dirty="0">
                <a:latin typeface="Georgia"/>
                <a:cs typeface="Georgia"/>
              </a:rPr>
              <a:t>value</a:t>
            </a:r>
            <a:endParaRPr sz="1800">
              <a:latin typeface="Georgia"/>
              <a:cs typeface="Georgia"/>
            </a:endParaRPr>
          </a:p>
          <a:p>
            <a:pPr>
              <a:lnSpc>
                <a:spcPct val="100000"/>
              </a:lnSpc>
              <a:spcBef>
                <a:spcPts val="40"/>
              </a:spcBef>
            </a:pPr>
            <a:endParaRPr sz="2250">
              <a:latin typeface="Times New Roman"/>
              <a:cs typeface="Times New Roman"/>
            </a:endParaRPr>
          </a:p>
          <a:p>
            <a:pPr marL="355600" marR="8255" indent="-342900">
              <a:lnSpc>
                <a:spcPct val="100000"/>
              </a:lnSpc>
              <a:spcBef>
                <a:spcPts val="5"/>
              </a:spcBef>
              <a:buFont typeface="Arial"/>
              <a:buChar char="•"/>
              <a:tabLst>
                <a:tab pos="354965" algn="l"/>
                <a:tab pos="355600" algn="l"/>
                <a:tab pos="810895" algn="l"/>
                <a:tab pos="2218055" algn="l"/>
                <a:tab pos="3736340" algn="l"/>
                <a:tab pos="4106545" algn="l"/>
                <a:tab pos="4617085" algn="l"/>
                <a:tab pos="5551170" algn="l"/>
                <a:tab pos="6680834" algn="l"/>
                <a:tab pos="7191375" algn="l"/>
                <a:tab pos="8100059" algn="l"/>
              </a:tabLst>
            </a:pPr>
            <a:r>
              <a:rPr sz="2000" spc="-65" dirty="0">
                <a:latin typeface="Georgia"/>
                <a:cs typeface="Georgia"/>
              </a:rPr>
              <a:t>Al</a:t>
            </a:r>
            <a:r>
              <a:rPr sz="2000" spc="-35" dirty="0">
                <a:latin typeface="Georgia"/>
                <a:cs typeface="Georgia"/>
              </a:rPr>
              <a:t>l</a:t>
            </a:r>
            <a:r>
              <a:rPr sz="2000" dirty="0">
                <a:latin typeface="Georgia"/>
                <a:cs typeface="Georgia"/>
              </a:rPr>
              <a:t>	</a:t>
            </a:r>
            <a:r>
              <a:rPr sz="2000" spc="-40" dirty="0">
                <a:latin typeface="Georgia"/>
                <a:cs typeface="Georgia"/>
              </a:rPr>
              <a:t>p</a:t>
            </a:r>
            <a:r>
              <a:rPr sz="2000" spc="-25" dirty="0">
                <a:latin typeface="Georgia"/>
                <a:cs typeface="Georgia"/>
              </a:rPr>
              <a:t>a</a:t>
            </a:r>
            <a:r>
              <a:rPr sz="2000" spc="-45" dirty="0">
                <a:latin typeface="Georgia"/>
                <a:cs typeface="Georgia"/>
              </a:rPr>
              <a:t>r</a:t>
            </a:r>
            <a:r>
              <a:rPr sz="2000" spc="-50" dirty="0">
                <a:latin typeface="Georgia"/>
                <a:cs typeface="Georgia"/>
              </a:rPr>
              <a:t>am</a:t>
            </a:r>
            <a:r>
              <a:rPr sz="2000" spc="-55" dirty="0">
                <a:latin typeface="Georgia"/>
                <a:cs typeface="Georgia"/>
              </a:rPr>
              <a:t>e</a:t>
            </a:r>
            <a:r>
              <a:rPr sz="2000" spc="-10" dirty="0">
                <a:latin typeface="Georgia"/>
                <a:cs typeface="Georgia"/>
              </a:rPr>
              <a:t>t</a:t>
            </a:r>
            <a:r>
              <a:rPr sz="2000" spc="-20" dirty="0">
                <a:latin typeface="Georgia"/>
                <a:cs typeface="Georgia"/>
              </a:rPr>
              <a:t>e</a:t>
            </a:r>
            <a:r>
              <a:rPr sz="2000" dirty="0">
                <a:latin typeface="Georgia"/>
                <a:cs typeface="Georgia"/>
              </a:rPr>
              <a:t>rs	</a:t>
            </a:r>
            <a:r>
              <a:rPr sz="2000" spc="5" dirty="0">
                <a:latin typeface="Georgia"/>
                <a:cs typeface="Georgia"/>
              </a:rPr>
              <a:t>(</a:t>
            </a:r>
            <a:r>
              <a:rPr sz="2000" spc="-30" dirty="0">
                <a:latin typeface="Georgia"/>
                <a:cs typeface="Georgia"/>
              </a:rPr>
              <a:t>a</a:t>
            </a:r>
            <a:r>
              <a:rPr sz="2000" spc="-25" dirty="0">
                <a:latin typeface="Georgia"/>
                <a:cs typeface="Georgia"/>
              </a:rPr>
              <a:t>r</a:t>
            </a:r>
            <a:r>
              <a:rPr sz="2000" spc="-30" dirty="0">
                <a:latin typeface="Georgia"/>
                <a:cs typeface="Georgia"/>
              </a:rPr>
              <a:t>g</a:t>
            </a:r>
            <a:r>
              <a:rPr sz="2000" spc="-55" dirty="0">
                <a:latin typeface="Georgia"/>
                <a:cs typeface="Georgia"/>
              </a:rPr>
              <a:t>um</a:t>
            </a:r>
            <a:r>
              <a:rPr sz="2000" spc="-60" dirty="0">
                <a:latin typeface="Georgia"/>
                <a:cs typeface="Georgia"/>
              </a:rPr>
              <a:t>e</a:t>
            </a:r>
            <a:r>
              <a:rPr sz="2000" spc="-55" dirty="0">
                <a:latin typeface="Georgia"/>
                <a:cs typeface="Georgia"/>
              </a:rPr>
              <a:t>n</a:t>
            </a:r>
            <a:r>
              <a:rPr sz="2000" spc="-40" dirty="0">
                <a:latin typeface="Georgia"/>
                <a:cs typeface="Georgia"/>
              </a:rPr>
              <a:t>t</a:t>
            </a:r>
            <a:r>
              <a:rPr sz="2000" spc="5" dirty="0">
                <a:latin typeface="Georgia"/>
                <a:cs typeface="Georgia"/>
              </a:rPr>
              <a:t>s)</a:t>
            </a:r>
            <a:r>
              <a:rPr sz="2000" dirty="0">
                <a:latin typeface="Georgia"/>
                <a:cs typeface="Georgia"/>
              </a:rPr>
              <a:t>	</a:t>
            </a:r>
            <a:r>
              <a:rPr sz="2000" spc="-40" dirty="0">
                <a:latin typeface="Georgia"/>
                <a:cs typeface="Georgia"/>
              </a:rPr>
              <a:t>i</a:t>
            </a:r>
            <a:r>
              <a:rPr sz="2000" spc="-65" dirty="0">
                <a:latin typeface="Georgia"/>
                <a:cs typeface="Georgia"/>
              </a:rPr>
              <a:t>n</a:t>
            </a:r>
            <a:r>
              <a:rPr sz="2000" dirty="0">
                <a:latin typeface="Georgia"/>
                <a:cs typeface="Georgia"/>
              </a:rPr>
              <a:t>	</a:t>
            </a:r>
            <a:r>
              <a:rPr sz="2000" spc="-15" dirty="0">
                <a:latin typeface="Georgia"/>
                <a:cs typeface="Georgia"/>
              </a:rPr>
              <a:t>t</a:t>
            </a:r>
            <a:r>
              <a:rPr sz="2000" spc="-25" dirty="0">
                <a:latin typeface="Georgia"/>
                <a:cs typeface="Georgia"/>
              </a:rPr>
              <a:t>he</a:t>
            </a:r>
            <a:r>
              <a:rPr sz="2000" dirty="0">
                <a:latin typeface="Georgia"/>
                <a:cs typeface="Georgia"/>
              </a:rPr>
              <a:t>	</a:t>
            </a:r>
            <a:r>
              <a:rPr sz="2000" spc="-35" dirty="0">
                <a:latin typeface="Georgia"/>
                <a:cs typeface="Georgia"/>
              </a:rPr>
              <a:t>P</a:t>
            </a:r>
            <a:r>
              <a:rPr sz="2000" spc="-45" dirty="0">
                <a:latin typeface="Georgia"/>
                <a:cs typeface="Georgia"/>
              </a:rPr>
              <a:t>y</a:t>
            </a:r>
            <a:r>
              <a:rPr sz="2000" spc="-15" dirty="0">
                <a:latin typeface="Georgia"/>
                <a:cs typeface="Georgia"/>
              </a:rPr>
              <a:t>t</a:t>
            </a:r>
            <a:r>
              <a:rPr sz="2000" spc="-75" dirty="0">
                <a:latin typeface="Georgia"/>
                <a:cs typeface="Georgia"/>
              </a:rPr>
              <a:t>h</a:t>
            </a:r>
            <a:r>
              <a:rPr sz="2000" spc="-40" dirty="0">
                <a:latin typeface="Georgia"/>
                <a:cs typeface="Georgia"/>
              </a:rPr>
              <a:t>on</a:t>
            </a:r>
            <a:r>
              <a:rPr sz="2000" dirty="0">
                <a:latin typeface="Georgia"/>
                <a:cs typeface="Georgia"/>
              </a:rPr>
              <a:t>	</a:t>
            </a:r>
            <a:r>
              <a:rPr sz="2000" spc="-50" dirty="0">
                <a:latin typeface="Georgia"/>
                <a:cs typeface="Georgia"/>
              </a:rPr>
              <a:t>l</a:t>
            </a:r>
            <a:r>
              <a:rPr sz="2000" spc="-30" dirty="0">
                <a:latin typeface="Georgia"/>
                <a:cs typeface="Georgia"/>
              </a:rPr>
              <a:t>a</a:t>
            </a:r>
            <a:r>
              <a:rPr sz="2000" spc="-80" dirty="0">
                <a:latin typeface="Georgia"/>
                <a:cs typeface="Georgia"/>
              </a:rPr>
              <a:t>n</a:t>
            </a:r>
            <a:r>
              <a:rPr sz="2000" spc="-30" dirty="0">
                <a:latin typeface="Georgia"/>
                <a:cs typeface="Georgia"/>
              </a:rPr>
              <a:t>g</a:t>
            </a:r>
            <a:r>
              <a:rPr sz="2000" spc="-60" dirty="0">
                <a:latin typeface="Georgia"/>
                <a:cs typeface="Georgia"/>
              </a:rPr>
              <a:t>u</a:t>
            </a:r>
            <a:r>
              <a:rPr sz="2000" spc="-35" dirty="0">
                <a:latin typeface="Georgia"/>
                <a:cs typeface="Georgia"/>
              </a:rPr>
              <a:t>a</a:t>
            </a:r>
            <a:r>
              <a:rPr sz="2000" spc="-45" dirty="0">
                <a:latin typeface="Georgia"/>
                <a:cs typeface="Georgia"/>
              </a:rPr>
              <a:t>g</a:t>
            </a:r>
            <a:r>
              <a:rPr sz="2000" spc="10" dirty="0">
                <a:latin typeface="Georgia"/>
                <a:cs typeface="Georgia"/>
              </a:rPr>
              <a:t>e</a:t>
            </a:r>
            <a:r>
              <a:rPr sz="2000" dirty="0">
                <a:latin typeface="Georgia"/>
                <a:cs typeface="Georgia"/>
              </a:rPr>
              <a:t>	</a:t>
            </a:r>
            <a:r>
              <a:rPr sz="2000" spc="-30" dirty="0">
                <a:latin typeface="Georgia"/>
                <a:cs typeface="Georgia"/>
              </a:rPr>
              <a:t>a</a:t>
            </a:r>
            <a:r>
              <a:rPr sz="2000" spc="-25" dirty="0">
                <a:latin typeface="Georgia"/>
                <a:cs typeface="Georgia"/>
              </a:rPr>
              <a:t>r</a:t>
            </a:r>
            <a:r>
              <a:rPr sz="2000" spc="10" dirty="0">
                <a:latin typeface="Georgia"/>
                <a:cs typeface="Georgia"/>
              </a:rPr>
              <a:t>e</a:t>
            </a:r>
            <a:r>
              <a:rPr sz="2000" dirty="0">
                <a:latin typeface="Georgia"/>
                <a:cs typeface="Georgia"/>
              </a:rPr>
              <a:t>	</a:t>
            </a:r>
            <a:r>
              <a:rPr sz="2000" spc="-45" dirty="0">
                <a:latin typeface="Georgia"/>
                <a:cs typeface="Georgia"/>
              </a:rPr>
              <a:t>p</a:t>
            </a:r>
            <a:r>
              <a:rPr sz="2000" spc="-30" dirty="0">
                <a:latin typeface="Georgia"/>
                <a:cs typeface="Georgia"/>
              </a:rPr>
              <a:t>a</a:t>
            </a:r>
            <a:r>
              <a:rPr sz="2000" spc="-10" dirty="0">
                <a:latin typeface="Georgia"/>
                <a:cs typeface="Georgia"/>
              </a:rPr>
              <a:t>ssed</a:t>
            </a:r>
            <a:r>
              <a:rPr sz="2000" dirty="0">
                <a:latin typeface="Georgia"/>
                <a:cs typeface="Georgia"/>
              </a:rPr>
              <a:t>	</a:t>
            </a:r>
            <a:r>
              <a:rPr sz="2000" spc="-30" dirty="0">
                <a:latin typeface="Georgia"/>
                <a:cs typeface="Georgia"/>
              </a:rPr>
              <a:t>by  </a:t>
            </a:r>
            <a:r>
              <a:rPr sz="2000" spc="-35" dirty="0">
                <a:latin typeface="Georgia"/>
                <a:cs typeface="Georgia"/>
              </a:rPr>
              <a:t>reference.</a:t>
            </a:r>
            <a:endParaRPr sz="2000">
              <a:latin typeface="Georgia"/>
              <a:cs typeface="Georgia"/>
            </a:endParaRPr>
          </a:p>
          <a:p>
            <a:pPr marL="355600" marR="5080" indent="-342900">
              <a:lnSpc>
                <a:spcPct val="100000"/>
              </a:lnSpc>
              <a:spcBef>
                <a:spcPts val="480"/>
              </a:spcBef>
              <a:buFont typeface="Arial"/>
              <a:buChar char="•"/>
              <a:tabLst>
                <a:tab pos="354965" algn="l"/>
                <a:tab pos="355600" algn="l"/>
              </a:tabLst>
            </a:pPr>
            <a:r>
              <a:rPr sz="2000" spc="-75" dirty="0">
                <a:latin typeface="Georgia"/>
                <a:cs typeface="Georgia"/>
              </a:rPr>
              <a:t>It </a:t>
            </a:r>
            <a:r>
              <a:rPr sz="2000" spc="-45" dirty="0">
                <a:latin typeface="Georgia"/>
                <a:cs typeface="Georgia"/>
              </a:rPr>
              <a:t>means </a:t>
            </a:r>
            <a:r>
              <a:rPr sz="2000" spc="-50" dirty="0">
                <a:latin typeface="Georgia"/>
                <a:cs typeface="Georgia"/>
              </a:rPr>
              <a:t>if </a:t>
            </a:r>
            <a:r>
              <a:rPr sz="2000" spc="-35" dirty="0">
                <a:latin typeface="Georgia"/>
                <a:cs typeface="Georgia"/>
              </a:rPr>
              <a:t>you </a:t>
            </a:r>
            <a:r>
              <a:rPr sz="2000" spc="-40" dirty="0">
                <a:latin typeface="Georgia"/>
                <a:cs typeface="Georgia"/>
              </a:rPr>
              <a:t>change </a:t>
            </a:r>
            <a:r>
              <a:rPr sz="2000" spc="-20" dirty="0">
                <a:latin typeface="Georgia"/>
                <a:cs typeface="Georgia"/>
              </a:rPr>
              <a:t>what </a:t>
            </a:r>
            <a:r>
              <a:rPr sz="2000" spc="-30" dirty="0">
                <a:latin typeface="Georgia"/>
                <a:cs typeface="Georgia"/>
              </a:rPr>
              <a:t>a parameter </a:t>
            </a:r>
            <a:r>
              <a:rPr sz="2000" spc="-15" dirty="0">
                <a:latin typeface="Georgia"/>
                <a:cs typeface="Georgia"/>
              </a:rPr>
              <a:t>refers </a:t>
            </a:r>
            <a:r>
              <a:rPr sz="2000" spc="-20" dirty="0">
                <a:latin typeface="Georgia"/>
                <a:cs typeface="Georgia"/>
              </a:rPr>
              <a:t>to </a:t>
            </a:r>
            <a:r>
              <a:rPr sz="2000" spc="-30" dirty="0">
                <a:latin typeface="Georgia"/>
                <a:cs typeface="Georgia"/>
              </a:rPr>
              <a:t>within a </a:t>
            </a:r>
            <a:r>
              <a:rPr sz="2000" spc="-55" dirty="0">
                <a:latin typeface="Georgia"/>
                <a:cs typeface="Georgia"/>
              </a:rPr>
              <a:t>function, </a:t>
            </a:r>
            <a:r>
              <a:rPr sz="2000" spc="-25" dirty="0">
                <a:latin typeface="Georgia"/>
                <a:cs typeface="Georgia"/>
              </a:rPr>
              <a:t>the  </a:t>
            </a:r>
            <a:r>
              <a:rPr sz="2000" spc="-35" dirty="0">
                <a:latin typeface="Georgia"/>
                <a:cs typeface="Georgia"/>
              </a:rPr>
              <a:t>change </a:t>
            </a:r>
            <a:r>
              <a:rPr sz="2000" spc="-25" dirty="0">
                <a:latin typeface="Georgia"/>
                <a:cs typeface="Georgia"/>
              </a:rPr>
              <a:t>also </a:t>
            </a:r>
            <a:r>
              <a:rPr sz="2000" spc="-15" dirty="0">
                <a:latin typeface="Georgia"/>
                <a:cs typeface="Georgia"/>
              </a:rPr>
              <a:t>reflects </a:t>
            </a:r>
            <a:r>
              <a:rPr sz="2000" spc="-30" dirty="0">
                <a:latin typeface="Georgia"/>
                <a:cs typeface="Georgia"/>
              </a:rPr>
              <a:t>back </a:t>
            </a:r>
            <a:r>
              <a:rPr sz="2000" spc="-50" dirty="0">
                <a:latin typeface="Georgia"/>
                <a:cs typeface="Georgia"/>
              </a:rPr>
              <a:t>in </a:t>
            </a:r>
            <a:r>
              <a:rPr sz="2000" spc="-20" dirty="0">
                <a:latin typeface="Georgia"/>
                <a:cs typeface="Georgia"/>
              </a:rPr>
              <a:t>the </a:t>
            </a:r>
            <a:r>
              <a:rPr sz="2000" spc="-40" dirty="0">
                <a:latin typeface="Georgia"/>
                <a:cs typeface="Georgia"/>
              </a:rPr>
              <a:t>calling</a:t>
            </a:r>
            <a:r>
              <a:rPr sz="2000" spc="-260" dirty="0">
                <a:latin typeface="Georgia"/>
                <a:cs typeface="Georgia"/>
              </a:rPr>
              <a:t> </a:t>
            </a:r>
            <a:r>
              <a:rPr sz="2000" spc="-50" dirty="0">
                <a:latin typeface="Georgia"/>
                <a:cs typeface="Georgia"/>
              </a:rPr>
              <a:t>function.</a:t>
            </a:r>
            <a:endParaRPr sz="2000">
              <a:latin typeface="Georgia"/>
              <a:cs typeface="Georgia"/>
            </a:endParaRPr>
          </a:p>
          <a:p>
            <a:pPr marL="12700" marR="6500495">
              <a:lnSpc>
                <a:spcPts val="5760"/>
              </a:lnSpc>
              <a:spcBef>
                <a:spcPts val="755"/>
              </a:spcBef>
              <a:buFont typeface="Arial"/>
              <a:buChar char="•"/>
              <a:tabLst>
                <a:tab pos="354965" algn="l"/>
                <a:tab pos="355600" algn="l"/>
              </a:tabLst>
            </a:pPr>
            <a:r>
              <a:rPr sz="2000" spc="-70" dirty="0">
                <a:latin typeface="Georgia"/>
                <a:cs typeface="Georgia"/>
              </a:rPr>
              <a:t>For </a:t>
            </a:r>
            <a:r>
              <a:rPr sz="2000" spc="-40" dirty="0">
                <a:latin typeface="Georgia"/>
                <a:cs typeface="Georgia"/>
              </a:rPr>
              <a:t>example</a:t>
            </a:r>
            <a:r>
              <a:rPr sz="2000" spc="-145" dirty="0">
                <a:latin typeface="Georgia"/>
                <a:cs typeface="Georgia"/>
              </a:rPr>
              <a:t> </a:t>
            </a:r>
            <a:r>
              <a:rPr sz="2000" spc="-285" dirty="0">
                <a:latin typeface="Georgia"/>
                <a:cs typeface="Georgia"/>
              </a:rPr>
              <a:t>–  </a:t>
            </a:r>
            <a:r>
              <a:rPr sz="2000" spc="-25" dirty="0">
                <a:latin typeface="Georgia"/>
                <a:cs typeface="Georgia"/>
              </a:rPr>
              <a:t>def</a:t>
            </a:r>
            <a:r>
              <a:rPr sz="2000" spc="-80" dirty="0">
                <a:latin typeface="Georgia"/>
                <a:cs typeface="Georgia"/>
              </a:rPr>
              <a:t> </a:t>
            </a:r>
            <a:r>
              <a:rPr sz="2000" spc="-75" dirty="0">
                <a:latin typeface="Georgia"/>
                <a:cs typeface="Georgia"/>
              </a:rPr>
              <a:t>ref_demo(x):</a:t>
            </a:r>
            <a:endParaRPr sz="2000">
              <a:latin typeface="Georgia"/>
              <a:cs typeface="Georgia"/>
            </a:endParaRPr>
          </a:p>
          <a:p>
            <a:pPr marL="234950">
              <a:lnSpc>
                <a:spcPts val="2130"/>
              </a:lnSpc>
            </a:pPr>
            <a:r>
              <a:rPr sz="2000" spc="-70" dirty="0">
                <a:latin typeface="Georgia"/>
                <a:cs typeface="Georgia"/>
              </a:rPr>
              <a:t>print("x=",x,"</a:t>
            </a:r>
            <a:r>
              <a:rPr sz="2000" spc="-75" dirty="0">
                <a:latin typeface="Georgia"/>
                <a:cs typeface="Georgia"/>
              </a:rPr>
              <a:t> </a:t>
            </a:r>
            <a:r>
              <a:rPr sz="2000" spc="-50" dirty="0">
                <a:latin typeface="Georgia"/>
                <a:cs typeface="Georgia"/>
              </a:rPr>
              <a:t>id=",id(x))</a:t>
            </a:r>
            <a:endParaRPr sz="2000">
              <a:latin typeface="Georgia"/>
              <a:cs typeface="Georgia"/>
            </a:endParaRPr>
          </a:p>
          <a:p>
            <a:pPr marL="234950">
              <a:lnSpc>
                <a:spcPct val="100000"/>
              </a:lnSpc>
              <a:spcBef>
                <a:spcPts val="480"/>
              </a:spcBef>
            </a:pPr>
            <a:r>
              <a:rPr sz="2000" spc="-70" dirty="0">
                <a:latin typeface="Georgia"/>
                <a:cs typeface="Georgia"/>
              </a:rPr>
              <a:t>x=42</a:t>
            </a:r>
            <a:endParaRPr sz="2000">
              <a:latin typeface="Georgia"/>
              <a:cs typeface="Georgia"/>
            </a:endParaRPr>
          </a:p>
          <a:p>
            <a:pPr marL="234950">
              <a:lnSpc>
                <a:spcPct val="100000"/>
              </a:lnSpc>
              <a:spcBef>
                <a:spcPts val="480"/>
              </a:spcBef>
            </a:pPr>
            <a:r>
              <a:rPr sz="2000" spc="-70" dirty="0">
                <a:latin typeface="Georgia"/>
                <a:cs typeface="Georgia"/>
              </a:rPr>
              <a:t>print("x=",x,"</a:t>
            </a:r>
            <a:r>
              <a:rPr sz="2000" spc="-80" dirty="0">
                <a:latin typeface="Georgia"/>
                <a:cs typeface="Georgia"/>
              </a:rPr>
              <a:t> </a:t>
            </a:r>
            <a:r>
              <a:rPr sz="2000" spc="-50" dirty="0">
                <a:latin typeface="Georgia"/>
                <a:cs typeface="Georgia"/>
              </a:rPr>
              <a:t>id=",id(x))</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587" y="397205"/>
            <a:ext cx="2469515" cy="391795"/>
          </a:xfrm>
          <a:prstGeom prst="rect">
            <a:avLst/>
          </a:prstGeom>
        </p:spPr>
        <p:txBody>
          <a:bodyPr vert="horz" wrap="square" lIns="0" tIns="12700" rIns="0" bIns="0" rtlCol="0">
            <a:spAutoFit/>
          </a:bodyPr>
          <a:lstStyle/>
          <a:p>
            <a:pPr marL="12700">
              <a:lnSpc>
                <a:spcPct val="100000"/>
              </a:lnSpc>
              <a:spcBef>
                <a:spcPts val="100"/>
              </a:spcBef>
            </a:pPr>
            <a:r>
              <a:rPr sz="2400" b="1" spc="-160" dirty="0">
                <a:solidFill>
                  <a:srgbClr val="000000"/>
                </a:solidFill>
                <a:latin typeface="Georgia"/>
                <a:cs typeface="Georgia"/>
              </a:rPr>
              <a:t>Python</a:t>
            </a:r>
            <a:r>
              <a:rPr sz="2400" b="1" spc="-145" dirty="0">
                <a:solidFill>
                  <a:srgbClr val="000000"/>
                </a:solidFill>
                <a:latin typeface="Georgia"/>
                <a:cs typeface="Georgia"/>
              </a:rPr>
              <a:t> </a:t>
            </a:r>
            <a:r>
              <a:rPr sz="2400" b="1" spc="-175" dirty="0">
                <a:solidFill>
                  <a:srgbClr val="000000"/>
                </a:solidFill>
                <a:latin typeface="Georgia"/>
                <a:cs typeface="Georgia"/>
              </a:rPr>
              <a:t>Functions</a:t>
            </a:r>
            <a:endParaRPr sz="2400">
              <a:latin typeface="Georgia"/>
              <a:cs typeface="Georgia"/>
            </a:endParaRPr>
          </a:p>
        </p:txBody>
      </p:sp>
      <p:sp>
        <p:nvSpPr>
          <p:cNvPr id="5" name="Date Placeholder 4"/>
          <p:cNvSpPr>
            <a:spLocks noGrp="1"/>
          </p:cNvSpPr>
          <p:nvPr>
            <p:ph type="dt" sz="half" idx="10"/>
          </p:nvPr>
        </p:nvSpPr>
        <p:spPr/>
        <p:txBody>
          <a:bodyPr/>
          <a:lstStyle/>
          <a:p>
            <a:fld id="{069A8D2E-522B-42BA-A099-DF8D080BF2A8}" type="datetime1">
              <a:rPr lang="en-US" smtClean="0"/>
              <a:pPr/>
              <a:t>6/28/2022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4" name="object 4"/>
          <p:cNvSpPr txBox="1"/>
          <p:nvPr/>
        </p:nvSpPr>
        <p:spPr>
          <a:xfrm>
            <a:off x="383540" y="1017778"/>
            <a:ext cx="5069205" cy="5695315"/>
          </a:xfrm>
          <a:prstGeom prst="rect">
            <a:avLst/>
          </a:prstGeom>
        </p:spPr>
        <p:txBody>
          <a:bodyPr vert="horz" wrap="square" lIns="0" tIns="12700" rIns="0" bIns="0" rtlCol="0">
            <a:spAutoFit/>
          </a:bodyPr>
          <a:lstStyle/>
          <a:p>
            <a:pPr marL="127000">
              <a:lnSpc>
                <a:spcPct val="100000"/>
              </a:lnSpc>
              <a:spcBef>
                <a:spcPts val="100"/>
              </a:spcBef>
            </a:pPr>
            <a:r>
              <a:rPr sz="1800" b="1" spc="-130" dirty="0">
                <a:latin typeface="Georgia"/>
                <a:cs typeface="Georgia"/>
              </a:rPr>
              <a:t>Pass </a:t>
            </a:r>
            <a:r>
              <a:rPr sz="1800" b="1" spc="-95" dirty="0">
                <a:latin typeface="Georgia"/>
                <a:cs typeface="Georgia"/>
              </a:rPr>
              <a:t>by </a:t>
            </a:r>
            <a:r>
              <a:rPr sz="1800" b="1" spc="-110" dirty="0">
                <a:latin typeface="Georgia"/>
                <a:cs typeface="Georgia"/>
              </a:rPr>
              <a:t>reference </a:t>
            </a:r>
            <a:r>
              <a:rPr sz="1800" b="1" spc="-95" dirty="0">
                <a:latin typeface="Georgia"/>
                <a:cs typeface="Georgia"/>
              </a:rPr>
              <a:t>vs</a:t>
            </a:r>
            <a:r>
              <a:rPr sz="1800" b="1" spc="25" dirty="0">
                <a:latin typeface="Georgia"/>
                <a:cs typeface="Georgia"/>
              </a:rPr>
              <a:t> </a:t>
            </a:r>
            <a:r>
              <a:rPr sz="1800" b="1" spc="-105" dirty="0">
                <a:latin typeface="Georgia"/>
                <a:cs typeface="Georgia"/>
              </a:rPr>
              <a:t>value</a:t>
            </a:r>
            <a:endParaRPr sz="1800">
              <a:latin typeface="Georgia"/>
              <a:cs typeface="Georgia"/>
            </a:endParaRPr>
          </a:p>
          <a:p>
            <a:pPr>
              <a:lnSpc>
                <a:spcPct val="100000"/>
              </a:lnSpc>
              <a:spcBef>
                <a:spcPts val="40"/>
              </a:spcBef>
            </a:pPr>
            <a:endParaRPr sz="2250">
              <a:latin typeface="Times New Roman"/>
              <a:cs typeface="Times New Roman"/>
            </a:endParaRPr>
          </a:p>
          <a:p>
            <a:pPr marL="355600" indent="-342900">
              <a:lnSpc>
                <a:spcPct val="100000"/>
              </a:lnSpc>
              <a:spcBef>
                <a:spcPts val="5"/>
              </a:spcBef>
              <a:buFont typeface="Arial"/>
              <a:buChar char="•"/>
              <a:tabLst>
                <a:tab pos="354965" algn="l"/>
                <a:tab pos="355600" algn="l"/>
              </a:tabLst>
            </a:pPr>
            <a:r>
              <a:rPr sz="2000" spc="-70" dirty="0">
                <a:latin typeface="Georgia"/>
                <a:cs typeface="Georgia"/>
              </a:rPr>
              <a:t>For </a:t>
            </a:r>
            <a:r>
              <a:rPr sz="2000" spc="-60" dirty="0">
                <a:latin typeface="Georgia"/>
                <a:cs typeface="Georgia"/>
              </a:rPr>
              <a:t>Example</a:t>
            </a:r>
            <a:r>
              <a:rPr sz="2000" spc="-80" dirty="0">
                <a:latin typeface="Georgia"/>
                <a:cs typeface="Georgia"/>
              </a:rPr>
              <a:t> </a:t>
            </a:r>
            <a:r>
              <a:rPr sz="2000" spc="-285" dirty="0">
                <a:latin typeface="Georgia"/>
                <a:cs typeface="Georgia"/>
              </a:rPr>
              <a:t>–</a:t>
            </a:r>
            <a:endParaRPr sz="2000">
              <a:latin typeface="Georgia"/>
              <a:cs typeface="Georgia"/>
            </a:endParaRPr>
          </a:p>
          <a:p>
            <a:pPr>
              <a:lnSpc>
                <a:spcPct val="100000"/>
              </a:lnSpc>
              <a:spcBef>
                <a:spcPts val="5"/>
              </a:spcBef>
            </a:pPr>
            <a:endParaRPr sz="2500">
              <a:latin typeface="Times New Roman"/>
              <a:cs typeface="Times New Roman"/>
            </a:endParaRPr>
          </a:p>
          <a:p>
            <a:pPr marL="12700" marR="1986280">
              <a:lnSpc>
                <a:spcPct val="120000"/>
              </a:lnSpc>
            </a:pPr>
            <a:r>
              <a:rPr sz="2000" spc="-50" dirty="0">
                <a:latin typeface="Georgia"/>
                <a:cs typeface="Georgia"/>
              </a:rPr>
              <a:t># </a:t>
            </a:r>
            <a:r>
              <a:rPr sz="2000" spc="-55" dirty="0">
                <a:latin typeface="Georgia"/>
                <a:cs typeface="Georgia"/>
              </a:rPr>
              <a:t>Function </a:t>
            </a:r>
            <a:r>
              <a:rPr sz="2000" spc="-35" dirty="0">
                <a:latin typeface="Georgia"/>
                <a:cs typeface="Georgia"/>
              </a:rPr>
              <a:t>definition </a:t>
            </a:r>
            <a:r>
              <a:rPr sz="2000" spc="-20" dirty="0">
                <a:latin typeface="Georgia"/>
                <a:cs typeface="Georgia"/>
              </a:rPr>
              <a:t>is</a:t>
            </a:r>
            <a:r>
              <a:rPr sz="2000" spc="-145" dirty="0">
                <a:latin typeface="Georgia"/>
                <a:cs typeface="Georgia"/>
              </a:rPr>
              <a:t> </a:t>
            </a:r>
            <a:r>
              <a:rPr sz="2000" spc="-20" dirty="0">
                <a:latin typeface="Georgia"/>
                <a:cs typeface="Georgia"/>
              </a:rPr>
              <a:t>here  </a:t>
            </a:r>
            <a:r>
              <a:rPr sz="2000" spc="-25" dirty="0">
                <a:latin typeface="Georgia"/>
                <a:cs typeface="Georgia"/>
              </a:rPr>
              <a:t>def </a:t>
            </a:r>
            <a:r>
              <a:rPr sz="2000" spc="-35" dirty="0">
                <a:latin typeface="Georgia"/>
                <a:cs typeface="Georgia"/>
              </a:rPr>
              <a:t>changeme( </a:t>
            </a:r>
            <a:r>
              <a:rPr sz="2000" spc="-40" dirty="0">
                <a:latin typeface="Georgia"/>
                <a:cs typeface="Georgia"/>
              </a:rPr>
              <a:t>mylist</a:t>
            </a:r>
            <a:r>
              <a:rPr sz="2000" spc="-145" dirty="0">
                <a:latin typeface="Georgia"/>
                <a:cs typeface="Georgia"/>
              </a:rPr>
              <a:t> </a:t>
            </a:r>
            <a:r>
              <a:rPr sz="2000" spc="-40" dirty="0">
                <a:latin typeface="Georgia"/>
                <a:cs typeface="Georgia"/>
              </a:rPr>
              <a:t>):</a:t>
            </a:r>
            <a:endParaRPr sz="2000">
              <a:latin typeface="Georgia"/>
              <a:cs typeface="Georgia"/>
            </a:endParaRPr>
          </a:p>
          <a:p>
            <a:pPr marL="178435" marR="5080">
              <a:lnSpc>
                <a:spcPts val="2880"/>
              </a:lnSpc>
              <a:spcBef>
                <a:spcPts val="175"/>
              </a:spcBef>
            </a:pPr>
            <a:r>
              <a:rPr sz="2000" spc="-40" dirty="0">
                <a:latin typeface="Georgia"/>
                <a:cs typeface="Georgia"/>
              </a:rPr>
              <a:t>"This </a:t>
            </a:r>
            <a:r>
              <a:rPr sz="2000" spc="-30" dirty="0">
                <a:latin typeface="Georgia"/>
                <a:cs typeface="Georgia"/>
              </a:rPr>
              <a:t>changes a </a:t>
            </a:r>
            <a:r>
              <a:rPr sz="2000" spc="-15" dirty="0">
                <a:latin typeface="Georgia"/>
                <a:cs typeface="Georgia"/>
              </a:rPr>
              <a:t>passed </a:t>
            </a:r>
            <a:r>
              <a:rPr sz="2000" spc="-25" dirty="0">
                <a:latin typeface="Georgia"/>
                <a:cs typeface="Georgia"/>
              </a:rPr>
              <a:t>list </a:t>
            </a:r>
            <a:r>
              <a:rPr sz="2000" spc="-35" dirty="0">
                <a:latin typeface="Georgia"/>
                <a:cs typeface="Georgia"/>
              </a:rPr>
              <a:t>into </a:t>
            </a:r>
            <a:r>
              <a:rPr sz="2000" spc="-30" dirty="0">
                <a:latin typeface="Georgia"/>
                <a:cs typeface="Georgia"/>
              </a:rPr>
              <a:t>this</a:t>
            </a:r>
            <a:r>
              <a:rPr sz="2000" spc="-280" dirty="0">
                <a:latin typeface="Georgia"/>
                <a:cs typeface="Georgia"/>
              </a:rPr>
              <a:t> </a:t>
            </a:r>
            <a:r>
              <a:rPr sz="2000" spc="-45" dirty="0">
                <a:latin typeface="Georgia"/>
                <a:cs typeface="Georgia"/>
              </a:rPr>
              <a:t>function"  </a:t>
            </a:r>
            <a:r>
              <a:rPr sz="2000" spc="-40" dirty="0">
                <a:latin typeface="Georgia"/>
                <a:cs typeface="Georgia"/>
              </a:rPr>
              <a:t>mylist.append([1,2,3,4]);</a:t>
            </a:r>
            <a:endParaRPr sz="2000">
              <a:latin typeface="Georgia"/>
              <a:cs typeface="Georgia"/>
            </a:endParaRPr>
          </a:p>
          <a:p>
            <a:pPr marL="178435">
              <a:lnSpc>
                <a:spcPct val="100000"/>
              </a:lnSpc>
              <a:spcBef>
                <a:spcPts val="309"/>
              </a:spcBef>
            </a:pPr>
            <a:r>
              <a:rPr sz="2000" spc="-40" dirty="0">
                <a:latin typeface="Georgia"/>
                <a:cs typeface="Georgia"/>
              </a:rPr>
              <a:t>#mylist </a:t>
            </a:r>
            <a:r>
              <a:rPr sz="2000" spc="-180" dirty="0">
                <a:latin typeface="Georgia"/>
                <a:cs typeface="Georgia"/>
              </a:rPr>
              <a:t>=</a:t>
            </a:r>
            <a:r>
              <a:rPr sz="2000" spc="-65" dirty="0">
                <a:latin typeface="Georgia"/>
                <a:cs typeface="Georgia"/>
              </a:rPr>
              <a:t> </a:t>
            </a:r>
            <a:r>
              <a:rPr sz="2000" spc="-40" dirty="0">
                <a:latin typeface="Georgia"/>
                <a:cs typeface="Georgia"/>
              </a:rPr>
              <a:t>[1,2,3,4]</a:t>
            </a:r>
            <a:endParaRPr sz="2000">
              <a:latin typeface="Georgia"/>
              <a:cs typeface="Georgia"/>
            </a:endParaRPr>
          </a:p>
          <a:p>
            <a:pPr marL="178435" marR="213360">
              <a:lnSpc>
                <a:spcPct val="120000"/>
              </a:lnSpc>
            </a:pPr>
            <a:r>
              <a:rPr sz="2000" spc="-30" dirty="0">
                <a:latin typeface="Georgia"/>
                <a:cs typeface="Georgia"/>
              </a:rPr>
              <a:t>print </a:t>
            </a:r>
            <a:r>
              <a:rPr sz="2000" spc="-50" dirty="0">
                <a:latin typeface="Georgia"/>
                <a:cs typeface="Georgia"/>
              </a:rPr>
              <a:t>("Values </a:t>
            </a:r>
            <a:r>
              <a:rPr sz="2000" spc="-30" dirty="0">
                <a:latin typeface="Georgia"/>
                <a:cs typeface="Georgia"/>
              </a:rPr>
              <a:t>inside </a:t>
            </a:r>
            <a:r>
              <a:rPr sz="2000" spc="-20" dirty="0">
                <a:latin typeface="Georgia"/>
                <a:cs typeface="Georgia"/>
              </a:rPr>
              <a:t>the </a:t>
            </a:r>
            <a:r>
              <a:rPr sz="2000" spc="-45" dirty="0">
                <a:latin typeface="Georgia"/>
                <a:cs typeface="Georgia"/>
              </a:rPr>
              <a:t>function: </a:t>
            </a:r>
            <a:r>
              <a:rPr sz="2000" spc="-85" dirty="0">
                <a:latin typeface="Georgia"/>
                <a:cs typeface="Georgia"/>
              </a:rPr>
              <a:t>",</a:t>
            </a:r>
            <a:r>
              <a:rPr sz="2000" spc="-240" dirty="0">
                <a:latin typeface="Georgia"/>
                <a:cs typeface="Georgia"/>
              </a:rPr>
              <a:t> </a:t>
            </a:r>
            <a:r>
              <a:rPr sz="2000" spc="-30" dirty="0">
                <a:latin typeface="Georgia"/>
                <a:cs typeface="Georgia"/>
              </a:rPr>
              <a:t>mylist)  </a:t>
            </a:r>
            <a:r>
              <a:rPr sz="2000" spc="-20" dirty="0">
                <a:latin typeface="Georgia"/>
                <a:cs typeface="Georgia"/>
              </a:rPr>
              <a:t>return</a:t>
            </a:r>
            <a:endParaRPr sz="2000">
              <a:latin typeface="Georgia"/>
              <a:cs typeface="Georgia"/>
            </a:endParaRPr>
          </a:p>
          <a:p>
            <a:pPr>
              <a:lnSpc>
                <a:spcPct val="100000"/>
              </a:lnSpc>
              <a:spcBef>
                <a:spcPts val="5"/>
              </a:spcBef>
            </a:pPr>
            <a:endParaRPr sz="2500">
              <a:latin typeface="Times New Roman"/>
              <a:cs typeface="Times New Roman"/>
            </a:endParaRPr>
          </a:p>
          <a:p>
            <a:pPr marL="12700" marR="895350">
              <a:lnSpc>
                <a:spcPct val="120000"/>
              </a:lnSpc>
            </a:pPr>
            <a:r>
              <a:rPr sz="2000" spc="-50" dirty="0">
                <a:latin typeface="Georgia"/>
                <a:cs typeface="Georgia"/>
              </a:rPr>
              <a:t># </a:t>
            </a:r>
            <a:r>
              <a:rPr sz="2000" spc="-40" dirty="0">
                <a:latin typeface="Georgia"/>
                <a:cs typeface="Georgia"/>
              </a:rPr>
              <a:t>Now </a:t>
            </a:r>
            <a:r>
              <a:rPr sz="2000" spc="-25" dirty="0">
                <a:latin typeface="Georgia"/>
                <a:cs typeface="Georgia"/>
              </a:rPr>
              <a:t>you </a:t>
            </a:r>
            <a:r>
              <a:rPr sz="2000" spc="-40" dirty="0">
                <a:latin typeface="Georgia"/>
                <a:cs typeface="Georgia"/>
              </a:rPr>
              <a:t>can </a:t>
            </a:r>
            <a:r>
              <a:rPr sz="2000" spc="-30" dirty="0">
                <a:latin typeface="Georgia"/>
                <a:cs typeface="Georgia"/>
              </a:rPr>
              <a:t>call </a:t>
            </a:r>
            <a:r>
              <a:rPr sz="2000" spc="-40" dirty="0">
                <a:latin typeface="Georgia"/>
                <a:cs typeface="Georgia"/>
              </a:rPr>
              <a:t>changeme</a:t>
            </a:r>
            <a:r>
              <a:rPr sz="2000" spc="-185" dirty="0">
                <a:latin typeface="Georgia"/>
                <a:cs typeface="Georgia"/>
              </a:rPr>
              <a:t> </a:t>
            </a:r>
            <a:r>
              <a:rPr sz="2000" spc="-40" dirty="0">
                <a:latin typeface="Georgia"/>
                <a:cs typeface="Georgia"/>
              </a:rPr>
              <a:t>function  mylist </a:t>
            </a:r>
            <a:r>
              <a:rPr sz="2000" spc="-180" dirty="0">
                <a:latin typeface="Georgia"/>
                <a:cs typeface="Georgia"/>
              </a:rPr>
              <a:t>=</a:t>
            </a:r>
            <a:r>
              <a:rPr sz="2000" spc="-60" dirty="0">
                <a:latin typeface="Georgia"/>
                <a:cs typeface="Georgia"/>
              </a:rPr>
              <a:t> [10,20,30];</a:t>
            </a:r>
            <a:endParaRPr sz="2000">
              <a:latin typeface="Georgia"/>
              <a:cs typeface="Georgia"/>
            </a:endParaRPr>
          </a:p>
          <a:p>
            <a:pPr marL="12700">
              <a:lnSpc>
                <a:spcPct val="100000"/>
              </a:lnSpc>
              <a:spcBef>
                <a:spcPts val="480"/>
              </a:spcBef>
            </a:pPr>
            <a:r>
              <a:rPr sz="2000" spc="-35" dirty="0">
                <a:latin typeface="Georgia"/>
                <a:cs typeface="Georgia"/>
              </a:rPr>
              <a:t>changeme( </a:t>
            </a:r>
            <a:r>
              <a:rPr sz="2000" spc="-40" dirty="0">
                <a:latin typeface="Georgia"/>
                <a:cs typeface="Georgia"/>
              </a:rPr>
              <a:t>mylist</a:t>
            </a:r>
            <a:r>
              <a:rPr sz="2000" spc="-100" dirty="0">
                <a:latin typeface="Georgia"/>
                <a:cs typeface="Georgia"/>
              </a:rPr>
              <a:t> </a:t>
            </a:r>
            <a:r>
              <a:rPr sz="2000" spc="-45" dirty="0">
                <a:latin typeface="Georgia"/>
                <a:cs typeface="Georgia"/>
              </a:rPr>
              <a:t>);</a:t>
            </a:r>
            <a:endParaRPr sz="2000">
              <a:latin typeface="Georgia"/>
              <a:cs typeface="Georgia"/>
            </a:endParaRPr>
          </a:p>
          <a:p>
            <a:pPr marL="12700">
              <a:lnSpc>
                <a:spcPct val="100000"/>
              </a:lnSpc>
              <a:spcBef>
                <a:spcPts val="480"/>
              </a:spcBef>
            </a:pPr>
            <a:r>
              <a:rPr sz="2000" spc="-30" dirty="0">
                <a:latin typeface="Georgia"/>
                <a:cs typeface="Georgia"/>
              </a:rPr>
              <a:t>print </a:t>
            </a:r>
            <a:r>
              <a:rPr sz="2000" spc="-50" dirty="0">
                <a:latin typeface="Georgia"/>
                <a:cs typeface="Georgia"/>
              </a:rPr>
              <a:t>("Values </a:t>
            </a:r>
            <a:r>
              <a:rPr sz="2000" spc="-20" dirty="0">
                <a:latin typeface="Georgia"/>
                <a:cs typeface="Georgia"/>
              </a:rPr>
              <a:t>outside the </a:t>
            </a:r>
            <a:r>
              <a:rPr sz="2000" spc="-45" dirty="0">
                <a:latin typeface="Georgia"/>
                <a:cs typeface="Georgia"/>
              </a:rPr>
              <a:t>function: </a:t>
            </a:r>
            <a:r>
              <a:rPr sz="2000" spc="-85" dirty="0">
                <a:latin typeface="Georgia"/>
                <a:cs typeface="Georgia"/>
              </a:rPr>
              <a:t>",</a:t>
            </a:r>
            <a:r>
              <a:rPr sz="2000" spc="-240" dirty="0">
                <a:latin typeface="Georgia"/>
                <a:cs typeface="Georgia"/>
              </a:rPr>
              <a:t> </a:t>
            </a:r>
            <a:r>
              <a:rPr sz="2000" spc="-30" dirty="0">
                <a:latin typeface="Georgia"/>
                <a:cs typeface="Georgia"/>
              </a:rPr>
              <a:t>mylist)</a:t>
            </a:r>
            <a:endParaRPr sz="2000">
              <a:latin typeface="Georgia"/>
              <a:cs typeface="Georgia"/>
            </a:endParaRPr>
          </a:p>
        </p:txBody>
      </p:sp>
      <p:sp>
        <p:nvSpPr>
          <p:cNvPr id="7" name="object 2"/>
          <p:cNvSpPr txBox="1"/>
          <p:nvPr/>
        </p:nvSpPr>
        <p:spPr>
          <a:xfrm>
            <a:off x="7700009" y="407923"/>
            <a:ext cx="1281430"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2">
                    <a:lumMod val="60000"/>
                    <a:lumOff val="40000"/>
                  </a:schemeClr>
                </a:solidFill>
                <a:latin typeface="Arial"/>
                <a:cs typeface="Arial"/>
              </a:rPr>
              <a:t>DYPSOM</a:t>
            </a:r>
            <a:endParaRPr sz="18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3379</TotalTime>
  <Words>15963</Words>
  <Application>Microsoft Office PowerPoint</Application>
  <PresentationFormat>On-screen Show (4:3)</PresentationFormat>
  <Paragraphs>3866</Paragraphs>
  <Slides>303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303</vt:i4>
      </vt:variant>
    </vt:vector>
  </HeadingPairs>
  <TitlesOfParts>
    <vt:vector size="312" baseType="lpstr">
      <vt:lpstr>Arial</vt:lpstr>
      <vt:lpstr>Calibri</vt:lpstr>
      <vt:lpstr>Consolas</vt:lpstr>
      <vt:lpstr>Georgia</vt:lpstr>
      <vt:lpstr>Times New Roman</vt:lpstr>
      <vt:lpstr>Trebuchet MS</vt:lpstr>
      <vt:lpstr>urw-din</vt:lpstr>
      <vt:lpstr>Verdana</vt:lpstr>
      <vt:lpstr>Office Theme</vt:lpstr>
      <vt:lpstr>Python History</vt:lpstr>
      <vt:lpstr>Python History</vt:lpstr>
      <vt:lpstr>Python Introduction</vt:lpstr>
      <vt:lpstr>Python Introduction</vt:lpstr>
      <vt:lpstr>Python TIEBO Index</vt:lpstr>
      <vt:lpstr>Python TIEBO Index</vt:lpstr>
      <vt:lpstr>Python GITHUT Info.</vt:lpstr>
      <vt:lpstr>Python Stackoverflow data</vt:lpstr>
      <vt:lpstr>Python Stackoverflow data</vt:lpstr>
      <vt:lpstr>Python Indeed jobs trend</vt:lpstr>
      <vt:lpstr>Python Introduction</vt:lpstr>
      <vt:lpstr>Python Features</vt:lpstr>
      <vt:lpstr>Python Features</vt:lpstr>
      <vt:lpstr>Python Installation</vt:lpstr>
      <vt:lpstr>Python Installation</vt:lpstr>
      <vt:lpstr>Python Basic Syntax</vt:lpstr>
      <vt:lpstr>Python Reserved Words</vt:lpstr>
      <vt:lpstr>Python Multi-Line Statements</vt:lpstr>
      <vt:lpstr>Quotation in Python</vt:lpstr>
      <vt:lpstr>Comments in Python</vt:lpstr>
      <vt:lpstr>Multiple Statement Groups as Suites</vt:lpstr>
      <vt:lpstr>Variable Declaration in Python</vt:lpstr>
      <vt:lpstr>Standard Data Types</vt:lpstr>
      <vt:lpstr>Standard Data Types</vt:lpstr>
      <vt:lpstr>Standard Data Types</vt:lpstr>
      <vt:lpstr>Python Strings</vt:lpstr>
      <vt:lpstr>Python Lists</vt:lpstr>
      <vt:lpstr>Python Lists</vt:lpstr>
      <vt:lpstr>Python Tuples</vt:lpstr>
      <vt:lpstr>Python Tuples</vt:lpstr>
      <vt:lpstr>Python Dictionary</vt:lpstr>
      <vt:lpstr>Python Dictionary</vt:lpstr>
      <vt:lpstr>Python Operators</vt:lpstr>
      <vt:lpstr>Python Arithmetic Operators</vt:lpstr>
      <vt:lpstr>Python Arithmetic Operators</vt:lpstr>
      <vt:lpstr>Python Comparison Operators</vt:lpstr>
      <vt:lpstr>Python Assignment Operators</vt:lpstr>
      <vt:lpstr>Python Bitwise Operators</vt:lpstr>
      <vt:lpstr>Python Logical Operators</vt:lpstr>
      <vt:lpstr>Python Membership Operators</vt:lpstr>
      <vt:lpstr>Python Identity Operators</vt:lpstr>
      <vt:lpstr>Python Decision Making Statements</vt:lpstr>
      <vt:lpstr>Python Decision Making Statements</vt:lpstr>
      <vt:lpstr>Python Decision Making Statements</vt:lpstr>
      <vt:lpstr>Python Decision Making Statements</vt:lpstr>
      <vt:lpstr>Python Decision Making Statements</vt:lpstr>
      <vt:lpstr>Python Decision Making Statements</vt:lpstr>
      <vt:lpstr>Python Loops</vt:lpstr>
      <vt:lpstr>Python Loops</vt:lpstr>
      <vt:lpstr>Python Loops</vt:lpstr>
      <vt:lpstr>Python Loops</vt:lpstr>
      <vt:lpstr>Python Loops</vt:lpstr>
      <vt:lpstr>Python Loops</vt:lpstr>
      <vt:lpstr>Python Loops</vt:lpstr>
      <vt:lpstr>Python Loops</vt:lpstr>
      <vt:lpstr>Python Loops</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String Function</vt:lpstr>
      <vt:lpstr>Python Lists</vt:lpstr>
      <vt:lpstr>Built-in List Functions &amp; Methods</vt:lpstr>
      <vt:lpstr>Built-in List Functions &amp; Methods</vt:lpstr>
      <vt:lpstr>Built-in List Functions &amp; Methods</vt:lpstr>
      <vt:lpstr>Built-in List Functions &amp; Methods</vt:lpstr>
      <vt:lpstr>Built-in List Functions &amp; Methods</vt:lpstr>
      <vt:lpstr>Built-in List Functions &amp; Methods</vt:lpstr>
      <vt:lpstr>Built-in List Functions &amp; Methods</vt:lpstr>
      <vt:lpstr>Built-in List Functions &amp; Methods</vt:lpstr>
      <vt:lpstr>Built-in List Functions &amp; Methods</vt:lpstr>
      <vt:lpstr>Built-in List Functions &amp; Methods</vt:lpstr>
      <vt:lpstr>Built-in List Functions &amp; Methods</vt:lpstr>
      <vt:lpstr>Built-in List Functions &amp; Methods</vt:lpstr>
      <vt:lpstr>Built-in List Functions &amp; Methods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The Anonymous Functions</vt:lpstr>
      <vt:lpstr>The Anonymous Functions</vt:lpstr>
      <vt:lpstr>The Anonymous Functions</vt:lpstr>
      <vt:lpstr>Python Dictionary</vt:lpstr>
      <vt:lpstr>Python Dictionary</vt:lpstr>
      <vt:lpstr>Python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Modules</vt:lpstr>
      <vt:lpstr>PowerPoint Presentation</vt:lpstr>
      <vt:lpstr>PowerPoint Presentation</vt:lpstr>
      <vt:lpstr>PowerPoint Presentation</vt:lpstr>
      <vt:lpstr>Python Modules</vt:lpstr>
      <vt:lpstr>Python Modules</vt:lpstr>
      <vt:lpstr>Python Modules</vt:lpstr>
      <vt:lpstr>PowerPoint Presentation</vt:lpstr>
      <vt:lpstr>Python Modules</vt:lpstr>
      <vt:lpstr>PowerPoint Presentation</vt:lpstr>
      <vt:lpstr>Python Modules</vt:lpstr>
      <vt:lpstr>PowerPoint Presentation</vt:lpstr>
      <vt:lpstr>Python Modules</vt:lpstr>
      <vt:lpstr>Python Modules</vt:lpstr>
      <vt:lpstr>Python Modules</vt:lpstr>
      <vt:lpstr>Python Modules</vt:lpstr>
      <vt:lpstr>Python Modules</vt:lpstr>
      <vt:lpstr>Python Modules</vt:lpstr>
      <vt:lpstr>Python Modules</vt:lpstr>
      <vt:lpstr>Python Modules</vt:lpstr>
      <vt:lpstr>Python Modules</vt:lpstr>
      <vt:lpstr>Python Modules</vt:lpstr>
      <vt:lpstr>Python Modules</vt:lpstr>
      <vt:lpstr>Python Modules</vt:lpstr>
      <vt:lpstr>Iterators</vt:lpstr>
      <vt:lpstr>PowerPoint Presentation</vt:lpstr>
      <vt:lpstr>Example</vt:lpstr>
      <vt:lpstr>Example</vt:lpstr>
      <vt:lpstr>Generator</vt:lpstr>
      <vt:lpstr>EXAMPLE</vt:lpstr>
      <vt:lpstr>Yield</vt:lpstr>
      <vt:lpstr>Example</vt:lpstr>
      <vt:lpstr>Example</vt:lpstr>
      <vt:lpstr>Q. Write a program to print the table of the given number using the generator.</vt:lpstr>
      <vt:lpstr>Decorator </vt:lpstr>
      <vt:lpstr>Example</vt:lpstr>
      <vt:lpstr>Python Modules</vt:lpstr>
      <vt:lpstr>Python Files I/O</vt:lpstr>
      <vt:lpstr>Python Files I/O</vt:lpstr>
      <vt:lpstr>Python Files I/O</vt:lpstr>
      <vt:lpstr>Python Files I/O</vt:lpstr>
      <vt:lpstr>Python Files I/O</vt:lpstr>
      <vt:lpstr>Python Files I/O</vt:lpstr>
      <vt:lpstr>PowerPoint Presentation</vt:lpstr>
      <vt:lpstr>Python Files I/O</vt:lpstr>
      <vt:lpstr>Python Files I/O</vt:lpstr>
      <vt:lpstr>Python Files I/O</vt:lpstr>
      <vt:lpstr>Python Files I/O</vt:lpstr>
      <vt:lpstr>PowerPoint Presentation</vt:lpstr>
      <vt:lpstr>Python Files I/O</vt:lpstr>
      <vt:lpstr>Python Files I/O</vt:lpstr>
      <vt:lpstr>PowerPoint Presentation</vt:lpstr>
      <vt:lpstr>PowerPoint Presentation</vt:lpstr>
      <vt:lpstr>Python Files I/O</vt:lpstr>
      <vt:lpstr>PowerPoint Presentation</vt:lpstr>
      <vt:lpstr>Python Files I/O</vt:lpstr>
      <vt:lpstr>PowerPoint Presentation</vt:lpstr>
      <vt:lpstr>Python Files I/O</vt:lpstr>
      <vt:lpstr>Python Files I/O</vt:lpstr>
      <vt:lpstr>Python Errors and Exceptions</vt:lpstr>
      <vt:lpstr>Python Errors and Exceptions</vt:lpstr>
      <vt:lpstr>Python Errors and Exceptions</vt:lpstr>
      <vt:lpstr>Python Errors and Exceptions</vt:lpstr>
      <vt:lpstr>Python Errors and Exceptions</vt:lpstr>
      <vt:lpstr>Python Errors and Exceptions</vt:lpstr>
      <vt:lpstr>Python Errors and Exceptions</vt:lpstr>
      <vt:lpstr>Python Errors and Exceptions</vt:lpstr>
      <vt:lpstr>Python Errors and Exceptions</vt:lpstr>
      <vt:lpstr>Python Errors and Exceptions</vt:lpstr>
      <vt:lpstr>Python Errors and Exceptions</vt:lpstr>
      <vt:lpstr>Python Errors and Exceptions</vt:lpstr>
      <vt:lpstr>Eg</vt:lpstr>
      <vt:lpstr>Eg </vt:lpstr>
      <vt:lpstr>eg</vt:lpstr>
      <vt:lpstr>Some of the common Exception Errors are :</vt:lpstr>
      <vt:lpstr>eg</vt:lpstr>
      <vt:lpstr>User defined Exception</vt:lpstr>
      <vt:lpstr>PowerPoint Presentation</vt:lpstr>
      <vt:lpstr>Thread</vt:lpstr>
      <vt:lpstr>PowerPoint Presentation</vt:lpstr>
      <vt:lpstr>A thread contains all this information in a Thread Control Block (TCB):</vt:lpstr>
      <vt:lpstr>Multithreading</vt:lpstr>
      <vt:lpstr>PowerPoint Presentation</vt:lpstr>
      <vt:lpstr>Eg</vt:lpstr>
      <vt:lpstr>eg</vt:lpstr>
      <vt:lpstr>PowerPoint Presentation</vt:lpstr>
      <vt:lpstr>Synchronization between threads</vt:lpstr>
      <vt:lpstr>PowerPoint Presentation</vt:lpstr>
      <vt:lpstr>PowerPoint Presentation</vt:lpstr>
      <vt:lpstr>eg</vt:lpstr>
      <vt:lpstr>PowerPoint Presentation</vt:lpstr>
      <vt:lpstr>Python Object Oriented</vt:lpstr>
      <vt:lpstr>Python Object Oriented</vt:lpstr>
      <vt:lpstr>Python Object Oriented</vt:lpstr>
      <vt:lpstr>Python Object Oriented</vt:lpstr>
      <vt:lpstr>Python Object Oriented</vt:lpstr>
      <vt:lpstr>PowerPoint Presentation</vt:lpstr>
      <vt:lpstr>Python Object Oriented</vt:lpstr>
      <vt:lpstr>Python Object Oriented</vt:lpstr>
      <vt:lpstr>Python Object Oriented</vt:lpstr>
      <vt:lpstr>Python Object Oriented</vt:lpstr>
      <vt:lpstr>Python Object Oriented</vt:lpstr>
      <vt:lpstr>PowerPoint Presentation</vt:lpstr>
      <vt:lpstr>Python Object Oriented</vt:lpstr>
      <vt:lpstr>Python Object Oriented</vt:lpstr>
      <vt:lpstr>PowerPoint Presentation</vt:lpstr>
      <vt:lpstr>PowerPoint Presentation</vt:lpstr>
      <vt:lpstr>Types of Inheritance</vt:lpstr>
      <vt:lpstr>PowerPoint Presentation</vt:lpstr>
      <vt:lpstr>PowerPoint Presentation</vt:lpstr>
      <vt:lpstr>PowerPoint Presentation</vt:lpstr>
      <vt:lpstr>PowerPoint Presentation</vt:lpstr>
      <vt:lpstr>PowerPoint Presentation</vt:lpstr>
      <vt:lpstr>PowerPoint Presentation</vt:lpstr>
      <vt:lpstr>super()</vt:lpstr>
      <vt:lpstr>PowerPoint Presentation</vt:lpstr>
      <vt:lpstr>PowerPoint Presentation</vt:lpstr>
      <vt:lpstr>PowerPoint Presentation</vt:lpstr>
      <vt:lpstr>PowerPoint Presentation</vt:lpstr>
      <vt:lpstr>Overloading operators</vt:lpstr>
      <vt:lpstr>PowerPoint Presentation</vt:lpstr>
      <vt:lpstr>PowerPoint Presentation</vt:lpstr>
      <vt:lpstr>Binary operators</vt:lpstr>
      <vt:lpstr>Comparison Operators :</vt:lpstr>
      <vt:lpstr>Assignment Operators :</vt:lpstr>
      <vt:lpstr>Unary Operator</vt:lpstr>
      <vt:lpstr>Encapsulation in Python</vt:lpstr>
      <vt:lpstr>Protected members</vt:lpstr>
      <vt:lpstr>PowerPoint Presentation</vt:lpstr>
      <vt:lpstr>PowerPoint Presentation</vt:lpstr>
      <vt:lpstr>Private members</vt:lpstr>
      <vt:lpstr>PowerPoint Presentation</vt:lpstr>
      <vt:lpstr>Class Method</vt:lpstr>
      <vt:lpstr>Static Method</vt:lpstr>
      <vt:lpstr>Class method vs Static Method</vt:lpstr>
      <vt:lpstr>PowerPoint Presentation</vt:lpstr>
      <vt:lpstr>Dynamic attributes of classes</vt:lpstr>
      <vt:lpstr>PowerPoint Presentation</vt:lpstr>
      <vt:lpstr>Python Regular Expression </vt:lpstr>
      <vt:lpstr>Basic Regular Expressions</vt:lpstr>
      <vt:lpstr>Character Classes</vt:lpstr>
      <vt:lpstr>PowerPoint Presentation</vt:lpstr>
      <vt:lpstr>Ranges</vt:lpstr>
      <vt:lpstr>PowerPoint Presentation</vt:lpstr>
      <vt:lpstr>Negation</vt:lpstr>
      <vt:lpstr>PowerPoint Presentation</vt:lpstr>
      <vt:lpstr>Shortcuts </vt:lpstr>
      <vt:lpstr>PowerPoint Presentation</vt:lpstr>
      <vt:lpstr>Beginning and End of String</vt:lpstr>
      <vt:lpstr>PowerPoint Presentation</vt:lpstr>
      <vt:lpstr>Any Character</vt:lpstr>
      <vt:lpstr>Pattern matching in Python with Regex </vt:lpstr>
      <vt:lpstr>PowerPoint Presentation</vt:lpstr>
      <vt:lpstr>PowerPoint Presentation</vt:lpstr>
      <vt:lpstr>Steps of Regular Expression Matching</vt:lpstr>
      <vt:lpstr>Grouping with parentheses</vt:lpstr>
      <vt:lpstr>PowerPoint Presentation</vt:lpstr>
      <vt:lpstr>PowerPoint Presentation</vt:lpstr>
      <vt:lpstr>PowerPoint Presentation</vt:lpstr>
      <vt:lpstr>Match a parenthesis :</vt:lpstr>
      <vt:lpstr>PowerPoint Presentation</vt:lpstr>
      <vt:lpstr>Matching Multiple Groups with the Pipe</vt:lpstr>
      <vt:lpstr>PowerPoint Presentation</vt:lpstr>
      <vt:lpstr>Matching Specific Repetitions with Curly Brackets</vt:lpstr>
      <vt:lpstr>PowerPoint Presentation</vt:lpstr>
      <vt:lpstr>PowerPoint Presentation</vt:lpstr>
      <vt:lpstr>Optional Matching with the Question Mark</vt:lpstr>
      <vt:lpstr>PowerPoint Presentation</vt:lpstr>
      <vt:lpstr>Matching Zero or More with the Star</vt:lpstr>
      <vt:lpstr>PowerPoint Presentation</vt:lpstr>
      <vt:lpstr>Matching One or More with the Plus</vt:lpstr>
      <vt:lpstr>PowerPoint Presentation</vt:lpstr>
      <vt:lpstr>Password validation in Python</vt:lpstr>
      <vt:lpstr>PowerPoint Presentation</vt:lpstr>
      <vt:lpstr>PowerPoint Presentation</vt:lpstr>
      <vt:lpstr>PowerPoint Presentation</vt:lpstr>
      <vt:lpstr>EX 2 </vt:lpstr>
      <vt:lpstr>Email </vt:lpstr>
      <vt:lpstr>PowerPoint Presentation</vt:lpstr>
      <vt:lpstr>URL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dc:creator>
  <cp:lastModifiedBy>Microsoft account</cp:lastModifiedBy>
  <cp:revision>147</cp:revision>
  <dcterms:created xsi:type="dcterms:W3CDTF">2019-01-06T20:42:28Z</dcterms:created>
  <dcterms:modified xsi:type="dcterms:W3CDTF">2022-06-28T09:56:11Z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2017-03-15T00:00:00Z</vt:filetime>
  </property>
  <property fmtid="{D5CDD505-2E9C-101B-9397-08002B2CF9AE}" pid="3" name="Creator">
    <vt:lpwstr>Microsoft® PowerPoint® 2010</vt:lpwstr>
  </property>
  <property fmtid="{D5CDD505-2E9C-101B-9397-08002B2CF9AE}" pid="4" name="LastSaved">
    <vt:filetime>2019-01-06T00:00:00Z</vt:filetime>
  </property>
</Properties>
</file>