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7" r:id="rId4"/>
    <p:sldId id="276" r:id="rId5"/>
    <p:sldId id="261" r:id="rId6"/>
    <p:sldId id="264" r:id="rId7"/>
    <p:sldId id="265" r:id="rId8"/>
    <p:sldId id="266" r:id="rId9"/>
    <p:sldId id="267" r:id="rId10"/>
    <p:sldId id="268" r:id="rId11"/>
    <p:sldId id="269" r:id="rId12"/>
    <p:sldId id="270"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5530-DF1B-4FF3-9C1D-4CC28A9A7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E64F0D0-F128-436D-9117-63ECA2E0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493EA18-3EE9-417A-BD71-F69F4EEAC3B5}"/>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5" name="Footer Placeholder 4">
            <a:extLst>
              <a:ext uri="{FF2B5EF4-FFF2-40B4-BE49-F238E27FC236}">
                <a16:creationId xmlns:a16="http://schemas.microsoft.com/office/drawing/2014/main" id="{B144C554-CADE-423D-98C4-4572F8E40E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917821-BEE0-4A3F-B456-C9F8D2065E46}"/>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29830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D9CE-3EED-4370-9C80-957F4B0C75D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115A8A9-2C27-4683-B922-C3AED41CA2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CD68E83-8741-45B5-8D3C-B4FCB9E707E6}"/>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5" name="Footer Placeholder 4">
            <a:extLst>
              <a:ext uri="{FF2B5EF4-FFF2-40B4-BE49-F238E27FC236}">
                <a16:creationId xmlns:a16="http://schemas.microsoft.com/office/drawing/2014/main" id="{524F6911-D3ED-4F26-9246-CCAC7B3E20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B66B7A-988F-402F-B0C4-6864B7BC232F}"/>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8511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AD6BD-7794-4D9A-ACC0-9FCBA8912E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B199269-47D9-4BE8-A8EB-3B381454A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E5EEF40-0AD6-46B7-A25C-4FD8A4D67DE5}"/>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5" name="Footer Placeholder 4">
            <a:extLst>
              <a:ext uri="{FF2B5EF4-FFF2-40B4-BE49-F238E27FC236}">
                <a16:creationId xmlns:a16="http://schemas.microsoft.com/office/drawing/2014/main" id="{557E7ABC-D800-4F45-B032-8C78AD8E214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D3902BD-3347-4E19-82A0-85845F4E8B77}"/>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305983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59A9-AFC1-422C-8097-1ABCBA5C98D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5B14172-8807-4655-A458-56DB7A14DC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78D841E-E9D7-4A89-8ADA-200D51A14C94}"/>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5" name="Footer Placeholder 4">
            <a:extLst>
              <a:ext uri="{FF2B5EF4-FFF2-40B4-BE49-F238E27FC236}">
                <a16:creationId xmlns:a16="http://schemas.microsoft.com/office/drawing/2014/main" id="{51E026EF-0386-4C87-ADD2-E51CC73D19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4D7D3C-5691-4779-881D-9970253238D8}"/>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382867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614C-C8E6-4EE7-B1D1-AAE405EC1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23C37AF-EDD9-4C03-9ED4-B077A783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6BBA6-1CB5-4A74-8E6B-CD7067F300E8}"/>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5" name="Footer Placeholder 4">
            <a:extLst>
              <a:ext uri="{FF2B5EF4-FFF2-40B4-BE49-F238E27FC236}">
                <a16:creationId xmlns:a16="http://schemas.microsoft.com/office/drawing/2014/main" id="{201439B1-12CA-4096-9AF6-2BE0ADC7327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E7401B1-4B0C-4266-9C7D-B464EDB4CD92}"/>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342318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9730-6983-4E7D-8F8A-2FD0CBDCEC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EC62C6E-1524-4CD7-BA0C-660C0062F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CD13C0D-4EB3-4163-96C9-E936026F4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AA414BE-2B04-45B2-9F48-718E7CC48B7A}"/>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6" name="Footer Placeholder 5">
            <a:extLst>
              <a:ext uri="{FF2B5EF4-FFF2-40B4-BE49-F238E27FC236}">
                <a16:creationId xmlns:a16="http://schemas.microsoft.com/office/drawing/2014/main" id="{DFEE4B71-3F29-49C2-B034-906F106192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78F8CF1-79AC-46EC-B339-C53FE905EE7D}"/>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160506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FE7C-F60A-42B6-969E-2D0A02D2A56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4017B19-4E7D-4D1D-AF5B-EEA21D5BD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2721E-E296-4B7D-95AB-5C89EDAC0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5DDF642-2CFC-4085-B392-3BC71145F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4B4C5-4353-4D3A-B49E-97AF1CB9F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4FBBC35-C891-4679-B3C7-53A34B68EE7C}"/>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8" name="Footer Placeholder 7">
            <a:extLst>
              <a:ext uri="{FF2B5EF4-FFF2-40B4-BE49-F238E27FC236}">
                <a16:creationId xmlns:a16="http://schemas.microsoft.com/office/drawing/2014/main" id="{8A35ACD0-EEC2-477D-A861-C418F9B8997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7EF9418-9A3F-4D25-8144-0EB63616441B}"/>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299236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04DE-C734-4CC9-B623-BF76F01467D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803196C-F7E6-463F-8E21-779050DA7584}"/>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4" name="Footer Placeholder 3">
            <a:extLst>
              <a:ext uri="{FF2B5EF4-FFF2-40B4-BE49-F238E27FC236}">
                <a16:creationId xmlns:a16="http://schemas.microsoft.com/office/drawing/2014/main" id="{99575EB3-D854-47E4-AAF8-C66F5914972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F5AFE13-6F29-4EE9-A350-5E014D527E03}"/>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279677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25F44-4D51-4095-AFB2-275E756A75C2}"/>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3" name="Footer Placeholder 2">
            <a:extLst>
              <a:ext uri="{FF2B5EF4-FFF2-40B4-BE49-F238E27FC236}">
                <a16:creationId xmlns:a16="http://schemas.microsoft.com/office/drawing/2014/main" id="{918F4904-0781-481A-983B-A0E8EE3DCEE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E895815-D2A7-4D97-AD53-FC0F654D2172}"/>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176926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9AD6-D99F-40C6-94A1-9CBCB6C75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1E11D3C-8E86-4A52-A0CC-EC09E5471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7795C2C-B6E1-4427-ACE0-8CE755947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30B87-4D9B-431A-A7D8-D1C224765710}"/>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6" name="Footer Placeholder 5">
            <a:extLst>
              <a:ext uri="{FF2B5EF4-FFF2-40B4-BE49-F238E27FC236}">
                <a16:creationId xmlns:a16="http://schemas.microsoft.com/office/drawing/2014/main" id="{405BE5A0-F2F7-40AB-B710-FDC62398B9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18D3F12-7419-4217-9FBC-D6CE822CD9AB}"/>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394017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BA8B-0A6F-4689-8CA4-E06897E4F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743047F-5C2E-436C-B3CE-ADB008038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22CFA0E-CC0E-400E-869B-67D5A64E2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5D29E-F2EA-4A55-8596-B17D32847237}"/>
              </a:ext>
            </a:extLst>
          </p:cNvPr>
          <p:cNvSpPr>
            <a:spLocks noGrp="1"/>
          </p:cNvSpPr>
          <p:nvPr>
            <p:ph type="dt" sz="half" idx="10"/>
          </p:nvPr>
        </p:nvSpPr>
        <p:spPr/>
        <p:txBody>
          <a:bodyPr/>
          <a:lstStyle/>
          <a:p>
            <a:fld id="{182CC197-FC7F-4119-A909-8304514CC6A9}" type="datetimeFigureOut">
              <a:rPr lang="en-SG" smtClean="0"/>
              <a:t>4 Dec 2019</a:t>
            </a:fld>
            <a:endParaRPr lang="en-SG"/>
          </a:p>
        </p:txBody>
      </p:sp>
      <p:sp>
        <p:nvSpPr>
          <p:cNvPr id="6" name="Footer Placeholder 5">
            <a:extLst>
              <a:ext uri="{FF2B5EF4-FFF2-40B4-BE49-F238E27FC236}">
                <a16:creationId xmlns:a16="http://schemas.microsoft.com/office/drawing/2014/main" id="{A66B62FF-EAC9-44FB-AA34-E09A7028E2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C600676-9C35-45BF-B1AF-1B6FC1DA9758}"/>
              </a:ext>
            </a:extLst>
          </p:cNvPr>
          <p:cNvSpPr>
            <a:spLocks noGrp="1"/>
          </p:cNvSpPr>
          <p:nvPr>
            <p:ph type="sldNum" sz="quarter" idx="12"/>
          </p:nvPr>
        </p:nvSpPr>
        <p:spPr/>
        <p:txBody>
          <a:bodyPr/>
          <a:lstStyle/>
          <a:p>
            <a:fld id="{A70DCFDA-FDD3-49DF-ABDE-AF1B7A4DD77A}" type="slidenum">
              <a:rPr lang="en-SG" smtClean="0"/>
              <a:t>‹#›</a:t>
            </a:fld>
            <a:endParaRPr lang="en-SG"/>
          </a:p>
        </p:txBody>
      </p:sp>
    </p:spTree>
    <p:extLst>
      <p:ext uri="{BB962C8B-B14F-4D97-AF65-F5344CB8AC3E}">
        <p14:creationId xmlns:p14="http://schemas.microsoft.com/office/powerpoint/2010/main" val="368284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47924-9389-49BA-B70E-ED0C6E0FC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18CDDCF-D1EF-4190-A6D6-996A13C84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E95E466-6A77-484F-A470-3CB2BAE22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CC197-FC7F-4119-A909-8304514CC6A9}" type="datetimeFigureOut">
              <a:rPr lang="en-SG" smtClean="0"/>
              <a:t>4 Dec 2019</a:t>
            </a:fld>
            <a:endParaRPr lang="en-SG"/>
          </a:p>
        </p:txBody>
      </p:sp>
      <p:sp>
        <p:nvSpPr>
          <p:cNvPr id="5" name="Footer Placeholder 4">
            <a:extLst>
              <a:ext uri="{FF2B5EF4-FFF2-40B4-BE49-F238E27FC236}">
                <a16:creationId xmlns:a16="http://schemas.microsoft.com/office/drawing/2014/main" id="{38BEF72A-079D-4681-95EF-83245DFBD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FA60164-B9E1-41AA-A660-95A17834C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DCFDA-FDD3-49DF-ABDE-AF1B7A4DD77A}" type="slidenum">
              <a:rPr lang="en-SG" smtClean="0"/>
              <a:t>‹#›</a:t>
            </a:fld>
            <a:endParaRPr lang="en-SG"/>
          </a:p>
        </p:txBody>
      </p:sp>
    </p:spTree>
    <p:extLst>
      <p:ext uri="{BB962C8B-B14F-4D97-AF65-F5344CB8AC3E}">
        <p14:creationId xmlns:p14="http://schemas.microsoft.com/office/powerpoint/2010/main" val="3961240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sapna book house bangalore">
            <a:extLst>
              <a:ext uri="{FF2B5EF4-FFF2-40B4-BE49-F238E27FC236}">
                <a16:creationId xmlns:a16="http://schemas.microsoft.com/office/drawing/2014/main" id="{AA0D7513-A4B7-41CA-9814-351C6ACF22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21722" y="2589086"/>
            <a:ext cx="4654523" cy="2755478"/>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C13236-AD6C-42FE-B121-76821C2DFE07}"/>
              </a:ext>
            </a:extLst>
          </p:cNvPr>
          <p:cNvSpPr>
            <a:spLocks noGrp="1"/>
          </p:cNvSpPr>
          <p:nvPr>
            <p:ph idx="1"/>
          </p:nvPr>
        </p:nvSpPr>
        <p:spPr>
          <a:xfrm>
            <a:off x="7784783" y="736375"/>
            <a:ext cx="3851564" cy="5526860"/>
          </a:xfrm>
        </p:spPr>
        <p:txBody>
          <a:bodyPr anchor="ctr">
            <a:normAutofit/>
          </a:bodyPr>
          <a:lstStyle/>
          <a:p>
            <a:pPr marL="0" indent="0">
              <a:buNone/>
            </a:pPr>
            <a:endParaRPr lang="en-US" sz="2000" dirty="0"/>
          </a:p>
          <a:p>
            <a:pPr marL="0" indent="0" algn="ctr">
              <a:buNone/>
            </a:pPr>
            <a:r>
              <a:rPr lang="en-US" dirty="0">
                <a:solidFill>
                  <a:srgbClr val="FF0000"/>
                </a:solidFill>
              </a:rPr>
              <a:t>They want to build the book recommendation engine which converts the Shoppers to Customers. They want the recommendation engine to show their customers that they are valued as an individual by showing the options that meet his/her interest.</a:t>
            </a:r>
            <a:endParaRPr lang="en-SG" dirty="0">
              <a:solidFill>
                <a:srgbClr val="FF0000"/>
              </a:solidFill>
            </a:endParaRPr>
          </a:p>
        </p:txBody>
      </p:sp>
    </p:spTree>
    <p:extLst>
      <p:ext uri="{BB962C8B-B14F-4D97-AF65-F5344CB8AC3E}">
        <p14:creationId xmlns:p14="http://schemas.microsoft.com/office/powerpoint/2010/main" val="12460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1E46-64D4-4176-9635-CE7BACE391DF}"/>
              </a:ext>
            </a:extLst>
          </p:cNvPr>
          <p:cNvSpPr>
            <a:spLocks noGrp="1"/>
          </p:cNvSpPr>
          <p:nvPr>
            <p:ph type="title"/>
          </p:nvPr>
        </p:nvSpPr>
        <p:spPr>
          <a:xfrm>
            <a:off x="248920" y="162560"/>
            <a:ext cx="5511800" cy="1300480"/>
          </a:xfrm>
        </p:spPr>
        <p:txBody>
          <a:bodyPr/>
          <a:lstStyle/>
          <a:p>
            <a:r>
              <a:rPr lang="en-SG"/>
              <a:t>Content Based Filtering(Book_Author)</a:t>
            </a:r>
            <a:endParaRPr lang="en-SG" dirty="0"/>
          </a:p>
        </p:txBody>
      </p:sp>
      <p:pic>
        <p:nvPicPr>
          <p:cNvPr id="6" name="Picture 5">
            <a:extLst>
              <a:ext uri="{FF2B5EF4-FFF2-40B4-BE49-F238E27FC236}">
                <a16:creationId xmlns:a16="http://schemas.microsoft.com/office/drawing/2014/main" id="{DEF110E1-F7CF-49E5-9C74-9DA4930EBB4D}"/>
              </a:ext>
            </a:extLst>
          </p:cNvPr>
          <p:cNvPicPr>
            <a:picLocks noChangeAspect="1"/>
          </p:cNvPicPr>
          <p:nvPr/>
        </p:nvPicPr>
        <p:blipFill>
          <a:blip r:embed="rId2"/>
          <a:stretch>
            <a:fillRect/>
          </a:stretch>
        </p:blipFill>
        <p:spPr>
          <a:xfrm>
            <a:off x="1" y="1829303"/>
            <a:ext cx="5059680" cy="2092644"/>
          </a:xfrm>
          <a:prstGeom prst="rect">
            <a:avLst/>
          </a:prstGeom>
        </p:spPr>
      </p:pic>
      <p:pic>
        <p:nvPicPr>
          <p:cNvPr id="7" name="Picture 6">
            <a:extLst>
              <a:ext uri="{FF2B5EF4-FFF2-40B4-BE49-F238E27FC236}">
                <a16:creationId xmlns:a16="http://schemas.microsoft.com/office/drawing/2014/main" id="{267D6B63-5A65-4067-A250-640F4AA62A8B}"/>
              </a:ext>
            </a:extLst>
          </p:cNvPr>
          <p:cNvPicPr>
            <a:picLocks noChangeAspect="1"/>
          </p:cNvPicPr>
          <p:nvPr/>
        </p:nvPicPr>
        <p:blipFill>
          <a:blip r:embed="rId3"/>
          <a:stretch>
            <a:fillRect/>
          </a:stretch>
        </p:blipFill>
        <p:spPr>
          <a:xfrm>
            <a:off x="5059681" y="1829303"/>
            <a:ext cx="6103937" cy="2821815"/>
          </a:xfrm>
          <a:prstGeom prst="rect">
            <a:avLst/>
          </a:prstGeom>
        </p:spPr>
      </p:pic>
      <p:pic>
        <p:nvPicPr>
          <p:cNvPr id="8" name="Picture 7">
            <a:extLst>
              <a:ext uri="{FF2B5EF4-FFF2-40B4-BE49-F238E27FC236}">
                <a16:creationId xmlns:a16="http://schemas.microsoft.com/office/drawing/2014/main" id="{2DEE44E9-3760-49D3-A248-E79F7A33D188}"/>
              </a:ext>
            </a:extLst>
          </p:cNvPr>
          <p:cNvPicPr>
            <a:picLocks noChangeAspect="1"/>
          </p:cNvPicPr>
          <p:nvPr/>
        </p:nvPicPr>
        <p:blipFill>
          <a:blip r:embed="rId4"/>
          <a:stretch>
            <a:fillRect/>
          </a:stretch>
        </p:blipFill>
        <p:spPr>
          <a:xfrm>
            <a:off x="1" y="4288210"/>
            <a:ext cx="5059680" cy="2407230"/>
          </a:xfrm>
          <a:prstGeom prst="rect">
            <a:avLst/>
          </a:prstGeom>
        </p:spPr>
      </p:pic>
      <p:pic>
        <p:nvPicPr>
          <p:cNvPr id="11" name="Picture 10">
            <a:extLst>
              <a:ext uri="{FF2B5EF4-FFF2-40B4-BE49-F238E27FC236}">
                <a16:creationId xmlns:a16="http://schemas.microsoft.com/office/drawing/2014/main" id="{BE18C555-53D3-4342-933C-2A84FD793799}"/>
              </a:ext>
            </a:extLst>
          </p:cNvPr>
          <p:cNvPicPr>
            <a:picLocks noChangeAspect="1"/>
          </p:cNvPicPr>
          <p:nvPr/>
        </p:nvPicPr>
        <p:blipFill>
          <a:blip r:embed="rId5"/>
          <a:stretch>
            <a:fillRect/>
          </a:stretch>
        </p:blipFill>
        <p:spPr>
          <a:xfrm>
            <a:off x="5059681" y="4288210"/>
            <a:ext cx="6024879" cy="2000830"/>
          </a:xfrm>
          <a:prstGeom prst="rect">
            <a:avLst/>
          </a:prstGeom>
        </p:spPr>
      </p:pic>
      <p:pic>
        <p:nvPicPr>
          <p:cNvPr id="12" name="Picture 11">
            <a:extLst>
              <a:ext uri="{FF2B5EF4-FFF2-40B4-BE49-F238E27FC236}">
                <a16:creationId xmlns:a16="http://schemas.microsoft.com/office/drawing/2014/main" id="{1FF36FC3-7F34-4F3C-A524-EA397799BA09}"/>
              </a:ext>
            </a:extLst>
          </p:cNvPr>
          <p:cNvPicPr>
            <a:picLocks noChangeAspect="1"/>
          </p:cNvPicPr>
          <p:nvPr/>
        </p:nvPicPr>
        <p:blipFill>
          <a:blip r:embed="rId6"/>
          <a:stretch>
            <a:fillRect/>
          </a:stretch>
        </p:blipFill>
        <p:spPr>
          <a:xfrm>
            <a:off x="5659120" y="162560"/>
            <a:ext cx="2661920" cy="1588036"/>
          </a:xfrm>
          <a:prstGeom prst="rect">
            <a:avLst/>
          </a:prstGeom>
        </p:spPr>
      </p:pic>
    </p:spTree>
    <p:extLst>
      <p:ext uri="{BB962C8B-B14F-4D97-AF65-F5344CB8AC3E}">
        <p14:creationId xmlns:p14="http://schemas.microsoft.com/office/powerpoint/2010/main" val="341474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1E46-64D4-4176-9635-CE7BACE391DF}"/>
              </a:ext>
            </a:extLst>
          </p:cNvPr>
          <p:cNvSpPr>
            <a:spLocks noGrp="1"/>
          </p:cNvSpPr>
          <p:nvPr>
            <p:ph type="title"/>
          </p:nvPr>
        </p:nvSpPr>
        <p:spPr>
          <a:xfrm>
            <a:off x="248920" y="162560"/>
            <a:ext cx="5511800" cy="1300480"/>
          </a:xfrm>
        </p:spPr>
        <p:txBody>
          <a:bodyPr/>
          <a:lstStyle/>
          <a:p>
            <a:r>
              <a:rPr lang="en-SG"/>
              <a:t>Content Based Filtering(Book_Author)</a:t>
            </a:r>
            <a:endParaRPr lang="en-SG" dirty="0"/>
          </a:p>
        </p:txBody>
      </p:sp>
      <p:pic>
        <p:nvPicPr>
          <p:cNvPr id="3" name="Picture 2">
            <a:extLst>
              <a:ext uri="{FF2B5EF4-FFF2-40B4-BE49-F238E27FC236}">
                <a16:creationId xmlns:a16="http://schemas.microsoft.com/office/drawing/2014/main" id="{F9B6483B-337B-48B0-A262-E1FD254426ED}"/>
              </a:ext>
            </a:extLst>
          </p:cNvPr>
          <p:cNvPicPr>
            <a:picLocks noChangeAspect="1"/>
          </p:cNvPicPr>
          <p:nvPr/>
        </p:nvPicPr>
        <p:blipFill>
          <a:blip r:embed="rId2"/>
          <a:stretch>
            <a:fillRect/>
          </a:stretch>
        </p:blipFill>
        <p:spPr>
          <a:xfrm>
            <a:off x="0" y="1888173"/>
            <a:ext cx="6175590" cy="1846742"/>
          </a:xfrm>
          <a:prstGeom prst="rect">
            <a:avLst/>
          </a:prstGeom>
        </p:spPr>
      </p:pic>
      <p:pic>
        <p:nvPicPr>
          <p:cNvPr id="4" name="Picture 3">
            <a:extLst>
              <a:ext uri="{FF2B5EF4-FFF2-40B4-BE49-F238E27FC236}">
                <a16:creationId xmlns:a16="http://schemas.microsoft.com/office/drawing/2014/main" id="{5D5239ED-2095-4E34-9AC9-86D5B27CC398}"/>
              </a:ext>
            </a:extLst>
          </p:cNvPr>
          <p:cNvPicPr>
            <a:picLocks noChangeAspect="1"/>
          </p:cNvPicPr>
          <p:nvPr/>
        </p:nvPicPr>
        <p:blipFill>
          <a:blip r:embed="rId3"/>
          <a:stretch>
            <a:fillRect/>
          </a:stretch>
        </p:blipFill>
        <p:spPr>
          <a:xfrm>
            <a:off x="6096000" y="1888173"/>
            <a:ext cx="5878195" cy="1846743"/>
          </a:xfrm>
          <a:prstGeom prst="rect">
            <a:avLst/>
          </a:prstGeom>
        </p:spPr>
      </p:pic>
      <p:pic>
        <p:nvPicPr>
          <p:cNvPr id="5" name="Picture 4">
            <a:extLst>
              <a:ext uri="{FF2B5EF4-FFF2-40B4-BE49-F238E27FC236}">
                <a16:creationId xmlns:a16="http://schemas.microsoft.com/office/drawing/2014/main" id="{30CB4CD5-18BC-41DE-BD4F-B41033FDE226}"/>
              </a:ext>
            </a:extLst>
          </p:cNvPr>
          <p:cNvPicPr>
            <a:picLocks noChangeAspect="1"/>
          </p:cNvPicPr>
          <p:nvPr/>
        </p:nvPicPr>
        <p:blipFill>
          <a:blip r:embed="rId4"/>
          <a:stretch>
            <a:fillRect/>
          </a:stretch>
        </p:blipFill>
        <p:spPr>
          <a:xfrm>
            <a:off x="0" y="4267671"/>
            <a:ext cx="12192000" cy="1634818"/>
          </a:xfrm>
          <a:prstGeom prst="rect">
            <a:avLst/>
          </a:prstGeom>
        </p:spPr>
      </p:pic>
    </p:spTree>
    <p:extLst>
      <p:ext uri="{BB962C8B-B14F-4D97-AF65-F5344CB8AC3E}">
        <p14:creationId xmlns:p14="http://schemas.microsoft.com/office/powerpoint/2010/main" val="250212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BEBC9-48A8-498D-BD9B-9B40C7033937}"/>
              </a:ext>
            </a:extLst>
          </p:cNvPr>
          <p:cNvSpPr txBox="1"/>
          <p:nvPr/>
        </p:nvSpPr>
        <p:spPr>
          <a:xfrm>
            <a:off x="71120" y="132080"/>
            <a:ext cx="5862374" cy="523220"/>
          </a:xfrm>
          <a:prstGeom prst="rect">
            <a:avLst/>
          </a:prstGeom>
          <a:noFill/>
        </p:spPr>
        <p:txBody>
          <a:bodyPr wrap="none" rtlCol="0">
            <a:spAutoFit/>
          </a:bodyPr>
          <a:lstStyle/>
          <a:p>
            <a:r>
              <a:rPr lang="en-SG" sz="2800" dirty="0"/>
              <a:t>Item-Item Based Collaborative Filtering</a:t>
            </a:r>
          </a:p>
        </p:txBody>
      </p:sp>
      <p:pic>
        <p:nvPicPr>
          <p:cNvPr id="5" name="Picture 4">
            <a:extLst>
              <a:ext uri="{FF2B5EF4-FFF2-40B4-BE49-F238E27FC236}">
                <a16:creationId xmlns:a16="http://schemas.microsoft.com/office/drawing/2014/main" id="{0FF07736-43C1-4FEB-AE5B-A9100CF4F127}"/>
              </a:ext>
            </a:extLst>
          </p:cNvPr>
          <p:cNvPicPr>
            <a:picLocks noChangeAspect="1"/>
          </p:cNvPicPr>
          <p:nvPr/>
        </p:nvPicPr>
        <p:blipFill>
          <a:blip r:embed="rId2"/>
          <a:stretch>
            <a:fillRect/>
          </a:stretch>
        </p:blipFill>
        <p:spPr>
          <a:xfrm>
            <a:off x="5933494" y="0"/>
            <a:ext cx="2320382" cy="2138500"/>
          </a:xfrm>
          <a:prstGeom prst="rect">
            <a:avLst/>
          </a:prstGeom>
        </p:spPr>
      </p:pic>
      <p:sp>
        <p:nvSpPr>
          <p:cNvPr id="9" name="TextBox 8">
            <a:extLst>
              <a:ext uri="{FF2B5EF4-FFF2-40B4-BE49-F238E27FC236}">
                <a16:creationId xmlns:a16="http://schemas.microsoft.com/office/drawing/2014/main" id="{5A9AA716-0576-40FF-8FA2-998F16DAE368}"/>
              </a:ext>
            </a:extLst>
          </p:cNvPr>
          <p:cNvSpPr txBox="1"/>
          <p:nvPr/>
        </p:nvSpPr>
        <p:spPr>
          <a:xfrm>
            <a:off x="71120" y="1404492"/>
            <a:ext cx="12273280" cy="1292662"/>
          </a:xfrm>
          <a:prstGeom prst="rect">
            <a:avLst/>
          </a:prstGeom>
          <a:noFill/>
        </p:spPr>
        <p:txBody>
          <a:bodyPr wrap="square" rtlCol="0">
            <a:spAutoFit/>
          </a:bodyPr>
          <a:lstStyle/>
          <a:p>
            <a:r>
              <a:rPr lang="en-SG" sz="2400" dirty="0"/>
              <a:t>Pivot Ratings  into User-Rating</a:t>
            </a:r>
          </a:p>
          <a:p>
            <a:endParaRPr lang="en-SG" dirty="0"/>
          </a:p>
          <a:p>
            <a:r>
              <a:rPr lang="en-SG" dirty="0"/>
              <a:t>To have  better interpretation of the data, we pivot the data frame to have  </a:t>
            </a:r>
            <a:r>
              <a:rPr lang="en-SG" dirty="0" err="1"/>
              <a:t>book_title</a:t>
            </a:r>
            <a:r>
              <a:rPr lang="en-SG" dirty="0"/>
              <a:t> as rows and </a:t>
            </a:r>
            <a:r>
              <a:rPr lang="en-SG" dirty="0" err="1"/>
              <a:t>user_id</a:t>
            </a:r>
            <a:r>
              <a:rPr lang="en-SG" dirty="0"/>
              <a:t> as columns, filling the null values with 0.0 . The matrix should look something like this.</a:t>
            </a:r>
          </a:p>
        </p:txBody>
      </p:sp>
      <p:pic>
        <p:nvPicPr>
          <p:cNvPr id="10" name="Picture 9">
            <a:extLst>
              <a:ext uri="{FF2B5EF4-FFF2-40B4-BE49-F238E27FC236}">
                <a16:creationId xmlns:a16="http://schemas.microsoft.com/office/drawing/2014/main" id="{EB7B4F4B-77E8-49A5-82EA-399316460329}"/>
              </a:ext>
            </a:extLst>
          </p:cNvPr>
          <p:cNvPicPr>
            <a:picLocks noChangeAspect="1"/>
          </p:cNvPicPr>
          <p:nvPr/>
        </p:nvPicPr>
        <p:blipFill>
          <a:blip r:embed="rId3"/>
          <a:stretch>
            <a:fillRect/>
          </a:stretch>
        </p:blipFill>
        <p:spPr>
          <a:xfrm>
            <a:off x="0" y="2853740"/>
            <a:ext cx="12192000" cy="1915115"/>
          </a:xfrm>
          <a:prstGeom prst="rect">
            <a:avLst/>
          </a:prstGeom>
        </p:spPr>
      </p:pic>
      <p:sp>
        <p:nvSpPr>
          <p:cNvPr id="11" name="TextBox 10">
            <a:extLst>
              <a:ext uri="{FF2B5EF4-FFF2-40B4-BE49-F238E27FC236}">
                <a16:creationId xmlns:a16="http://schemas.microsoft.com/office/drawing/2014/main" id="{B9F37731-2FDB-4F54-AFFE-D2A6844089A0}"/>
              </a:ext>
            </a:extLst>
          </p:cNvPr>
          <p:cNvSpPr txBox="1"/>
          <p:nvPr/>
        </p:nvSpPr>
        <p:spPr>
          <a:xfrm>
            <a:off x="71120" y="5017774"/>
            <a:ext cx="12273280" cy="646331"/>
          </a:xfrm>
          <a:prstGeom prst="rect">
            <a:avLst/>
          </a:prstGeom>
          <a:noFill/>
        </p:spPr>
        <p:txBody>
          <a:bodyPr wrap="square" rtlCol="0">
            <a:spAutoFit/>
          </a:bodyPr>
          <a:lstStyle/>
          <a:p>
            <a:r>
              <a:rPr lang="en-SG" dirty="0"/>
              <a:t>Transform the values(</a:t>
            </a:r>
            <a:r>
              <a:rPr lang="en-SG" dirty="0" err="1"/>
              <a:t>book_rating</a:t>
            </a:r>
            <a:r>
              <a:rPr lang="en-SG" dirty="0"/>
              <a:t>) of the matrix data frame into a </a:t>
            </a:r>
            <a:r>
              <a:rPr lang="en-SG" dirty="0" err="1"/>
              <a:t>scipy</a:t>
            </a:r>
            <a:r>
              <a:rPr lang="en-SG" dirty="0"/>
              <a:t> sparse matrix for more efficient calculations</a:t>
            </a:r>
          </a:p>
          <a:p>
            <a:endParaRPr lang="en-SG" dirty="0"/>
          </a:p>
        </p:txBody>
      </p:sp>
      <p:pic>
        <p:nvPicPr>
          <p:cNvPr id="12" name="Picture 11">
            <a:extLst>
              <a:ext uri="{FF2B5EF4-FFF2-40B4-BE49-F238E27FC236}">
                <a16:creationId xmlns:a16="http://schemas.microsoft.com/office/drawing/2014/main" id="{D012D0DE-036D-4F32-8798-A44733B46E2B}"/>
              </a:ext>
            </a:extLst>
          </p:cNvPr>
          <p:cNvPicPr>
            <a:picLocks noChangeAspect="1"/>
          </p:cNvPicPr>
          <p:nvPr/>
        </p:nvPicPr>
        <p:blipFill>
          <a:blip r:embed="rId4"/>
          <a:stretch>
            <a:fillRect/>
          </a:stretch>
        </p:blipFill>
        <p:spPr>
          <a:xfrm>
            <a:off x="71120" y="5580059"/>
            <a:ext cx="7762875" cy="1277942"/>
          </a:xfrm>
          <a:prstGeom prst="rect">
            <a:avLst/>
          </a:prstGeom>
        </p:spPr>
      </p:pic>
    </p:spTree>
    <p:extLst>
      <p:ext uri="{BB962C8B-B14F-4D97-AF65-F5344CB8AC3E}">
        <p14:creationId xmlns:p14="http://schemas.microsoft.com/office/powerpoint/2010/main" val="103819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74D06-820D-4660-9373-AA1C967C9B61}"/>
              </a:ext>
            </a:extLst>
          </p:cNvPr>
          <p:cNvSpPr>
            <a:spLocks noGrp="1"/>
          </p:cNvSpPr>
          <p:nvPr>
            <p:ph idx="1"/>
          </p:nvPr>
        </p:nvSpPr>
        <p:spPr>
          <a:xfrm>
            <a:off x="347472" y="457200"/>
            <a:ext cx="11844528" cy="5719763"/>
          </a:xfrm>
        </p:spPr>
        <p:txBody>
          <a:bodyPr/>
          <a:lstStyle/>
          <a:p>
            <a:pPr marL="0" indent="0">
              <a:buNone/>
            </a:pPr>
            <a:r>
              <a:rPr lang="en-SG" u="sng" dirty="0">
                <a:solidFill>
                  <a:srgbClr val="FF0000"/>
                </a:solidFill>
              </a:rPr>
              <a:t>To implement item-based collaborative filtering</a:t>
            </a:r>
            <a:r>
              <a:rPr lang="en-SG" dirty="0"/>
              <a:t>:</a:t>
            </a:r>
          </a:p>
          <a:p>
            <a:pPr marL="0" indent="0">
              <a:buNone/>
            </a:pPr>
            <a:r>
              <a:rPr lang="en-SG" sz="2400" dirty="0"/>
              <a:t>K-NN is a perfect choice and also very good baseline for recommender system.</a:t>
            </a:r>
          </a:p>
          <a:p>
            <a:pPr marL="0" indent="0">
              <a:buNone/>
            </a:pPr>
            <a:r>
              <a:rPr lang="en-SG" sz="2400" dirty="0"/>
              <a:t>It uses a database in which the data points are separated into several clusters to make inference for new samples.</a:t>
            </a:r>
          </a:p>
          <a:p>
            <a:pPr marL="0" indent="0">
              <a:buNone/>
            </a:pPr>
            <a:r>
              <a:rPr lang="en-SG" sz="2400" dirty="0"/>
              <a:t>For high dimension space, we use cosine similarity for nearest neighbour search</a:t>
            </a:r>
            <a:r>
              <a:rPr lang="en-SG" dirty="0"/>
              <a:t>.</a:t>
            </a:r>
          </a:p>
          <a:p>
            <a:pPr marL="0" indent="0">
              <a:buNone/>
            </a:pPr>
            <a:endParaRPr lang="en-SG" dirty="0"/>
          </a:p>
          <a:p>
            <a:pPr marL="0" indent="0">
              <a:buNone/>
            </a:pPr>
            <a:endParaRPr lang="en-SG" dirty="0"/>
          </a:p>
        </p:txBody>
      </p:sp>
      <p:pic>
        <p:nvPicPr>
          <p:cNvPr id="4" name="Picture 3">
            <a:extLst>
              <a:ext uri="{FF2B5EF4-FFF2-40B4-BE49-F238E27FC236}">
                <a16:creationId xmlns:a16="http://schemas.microsoft.com/office/drawing/2014/main" id="{BE049259-727C-486F-9C98-3750FAB8FE4F}"/>
              </a:ext>
            </a:extLst>
          </p:cNvPr>
          <p:cNvPicPr>
            <a:picLocks noChangeAspect="1"/>
          </p:cNvPicPr>
          <p:nvPr/>
        </p:nvPicPr>
        <p:blipFill>
          <a:blip r:embed="rId2"/>
          <a:stretch>
            <a:fillRect/>
          </a:stretch>
        </p:blipFill>
        <p:spPr>
          <a:xfrm>
            <a:off x="290827" y="2684287"/>
            <a:ext cx="6705255" cy="1412865"/>
          </a:xfrm>
          <a:prstGeom prst="rect">
            <a:avLst/>
          </a:prstGeom>
        </p:spPr>
      </p:pic>
      <p:sp>
        <p:nvSpPr>
          <p:cNvPr id="5" name="TextBox 4">
            <a:extLst>
              <a:ext uri="{FF2B5EF4-FFF2-40B4-BE49-F238E27FC236}">
                <a16:creationId xmlns:a16="http://schemas.microsoft.com/office/drawing/2014/main" id="{487F90AB-A9DD-42B2-B233-0E05AD477E8C}"/>
              </a:ext>
            </a:extLst>
          </p:cNvPr>
          <p:cNvSpPr txBox="1"/>
          <p:nvPr/>
        </p:nvSpPr>
        <p:spPr>
          <a:xfrm>
            <a:off x="255106" y="4097152"/>
            <a:ext cx="11936894" cy="646331"/>
          </a:xfrm>
          <a:prstGeom prst="rect">
            <a:avLst/>
          </a:prstGeom>
          <a:noFill/>
        </p:spPr>
        <p:txBody>
          <a:bodyPr wrap="square" rtlCol="0">
            <a:spAutoFit/>
          </a:bodyPr>
          <a:lstStyle/>
          <a:p>
            <a:r>
              <a:rPr lang="en-SG" dirty="0"/>
              <a:t>Since we have huge number of records, let us go by taking any random book and based on the rating, we will get recommendations.</a:t>
            </a:r>
          </a:p>
        </p:txBody>
      </p:sp>
      <p:pic>
        <p:nvPicPr>
          <p:cNvPr id="6" name="Picture 5">
            <a:extLst>
              <a:ext uri="{FF2B5EF4-FFF2-40B4-BE49-F238E27FC236}">
                <a16:creationId xmlns:a16="http://schemas.microsoft.com/office/drawing/2014/main" id="{8762D241-098B-4407-8B5A-1E17B43FD43B}"/>
              </a:ext>
            </a:extLst>
          </p:cNvPr>
          <p:cNvPicPr>
            <a:picLocks noChangeAspect="1"/>
          </p:cNvPicPr>
          <p:nvPr/>
        </p:nvPicPr>
        <p:blipFill>
          <a:blip r:embed="rId3"/>
          <a:stretch>
            <a:fillRect/>
          </a:stretch>
        </p:blipFill>
        <p:spPr>
          <a:xfrm>
            <a:off x="347472" y="4743483"/>
            <a:ext cx="7906404" cy="2002749"/>
          </a:xfrm>
          <a:prstGeom prst="rect">
            <a:avLst/>
          </a:prstGeom>
        </p:spPr>
      </p:pic>
    </p:spTree>
    <p:extLst>
      <p:ext uri="{BB962C8B-B14F-4D97-AF65-F5344CB8AC3E}">
        <p14:creationId xmlns:p14="http://schemas.microsoft.com/office/powerpoint/2010/main" val="226440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32C66D-72B2-4882-9CD1-8A53A3257E8B}"/>
              </a:ext>
            </a:extLst>
          </p:cNvPr>
          <p:cNvPicPr>
            <a:picLocks noChangeAspect="1"/>
          </p:cNvPicPr>
          <p:nvPr/>
        </p:nvPicPr>
        <p:blipFill>
          <a:blip r:embed="rId2"/>
          <a:stretch>
            <a:fillRect/>
          </a:stretch>
        </p:blipFill>
        <p:spPr>
          <a:xfrm>
            <a:off x="126817" y="115944"/>
            <a:ext cx="6907817" cy="1907066"/>
          </a:xfrm>
          <a:prstGeom prst="rect">
            <a:avLst/>
          </a:prstGeom>
        </p:spPr>
      </p:pic>
      <p:sp>
        <p:nvSpPr>
          <p:cNvPr id="6" name="TextBox 5">
            <a:extLst>
              <a:ext uri="{FF2B5EF4-FFF2-40B4-BE49-F238E27FC236}">
                <a16:creationId xmlns:a16="http://schemas.microsoft.com/office/drawing/2014/main" id="{5B0AD997-B106-4DD5-B236-8F7970110117}"/>
              </a:ext>
            </a:extLst>
          </p:cNvPr>
          <p:cNvSpPr txBox="1"/>
          <p:nvPr/>
        </p:nvSpPr>
        <p:spPr>
          <a:xfrm>
            <a:off x="-80921" y="1812617"/>
            <a:ext cx="10472932" cy="646331"/>
          </a:xfrm>
          <a:prstGeom prst="rect">
            <a:avLst/>
          </a:prstGeom>
          <a:noFill/>
        </p:spPr>
        <p:txBody>
          <a:bodyPr wrap="none" rtlCol="0">
            <a:spAutoFit/>
          </a:bodyPr>
          <a:lstStyle/>
          <a:p>
            <a:r>
              <a:rPr lang="en-SG" dirty="0"/>
              <a:t>When I compared Moonlight Becomes you with all the books recommended, I can see the similarity among it.</a:t>
            </a:r>
          </a:p>
          <a:p>
            <a:endParaRPr lang="en-SG" dirty="0"/>
          </a:p>
        </p:txBody>
      </p:sp>
      <p:sp>
        <p:nvSpPr>
          <p:cNvPr id="7" name="TextBox 6">
            <a:extLst>
              <a:ext uri="{FF2B5EF4-FFF2-40B4-BE49-F238E27FC236}">
                <a16:creationId xmlns:a16="http://schemas.microsoft.com/office/drawing/2014/main" id="{3EA04F94-06F2-4D0F-819D-ABD9467FBF01}"/>
              </a:ext>
            </a:extLst>
          </p:cNvPr>
          <p:cNvSpPr txBox="1"/>
          <p:nvPr/>
        </p:nvSpPr>
        <p:spPr>
          <a:xfrm>
            <a:off x="0" y="2135782"/>
            <a:ext cx="9624686" cy="523220"/>
          </a:xfrm>
          <a:prstGeom prst="rect">
            <a:avLst/>
          </a:prstGeom>
          <a:noFill/>
        </p:spPr>
        <p:txBody>
          <a:bodyPr wrap="none" rtlCol="0">
            <a:spAutoFit/>
          </a:bodyPr>
          <a:lstStyle/>
          <a:p>
            <a:r>
              <a:rPr lang="en-SG" sz="2800" dirty="0">
                <a:solidFill>
                  <a:srgbClr val="FF0000"/>
                </a:solidFill>
              </a:rPr>
              <a:t>All the books are Suspense, Fictional , Mystery and Thriller books</a:t>
            </a:r>
          </a:p>
        </p:txBody>
      </p:sp>
      <p:pic>
        <p:nvPicPr>
          <p:cNvPr id="8" name="Picture 7">
            <a:extLst>
              <a:ext uri="{FF2B5EF4-FFF2-40B4-BE49-F238E27FC236}">
                <a16:creationId xmlns:a16="http://schemas.microsoft.com/office/drawing/2014/main" id="{9DA57D1B-4321-41DC-B08A-82BD98D083EC}"/>
              </a:ext>
            </a:extLst>
          </p:cNvPr>
          <p:cNvPicPr>
            <a:picLocks noChangeAspect="1"/>
          </p:cNvPicPr>
          <p:nvPr/>
        </p:nvPicPr>
        <p:blipFill>
          <a:blip r:embed="rId3"/>
          <a:stretch>
            <a:fillRect/>
          </a:stretch>
        </p:blipFill>
        <p:spPr>
          <a:xfrm>
            <a:off x="0" y="4808134"/>
            <a:ext cx="3498330" cy="1272953"/>
          </a:xfrm>
          <a:prstGeom prst="rect">
            <a:avLst/>
          </a:prstGeom>
        </p:spPr>
      </p:pic>
      <p:sp>
        <p:nvSpPr>
          <p:cNvPr id="9" name="TextBox 8">
            <a:extLst>
              <a:ext uri="{FF2B5EF4-FFF2-40B4-BE49-F238E27FC236}">
                <a16:creationId xmlns:a16="http://schemas.microsoft.com/office/drawing/2014/main" id="{36B0CBC0-CC21-42EF-8B53-91F1CF70D65E}"/>
              </a:ext>
            </a:extLst>
          </p:cNvPr>
          <p:cNvSpPr txBox="1"/>
          <p:nvPr/>
        </p:nvSpPr>
        <p:spPr>
          <a:xfrm>
            <a:off x="-80921" y="6095716"/>
            <a:ext cx="9624686" cy="523220"/>
          </a:xfrm>
          <a:prstGeom prst="rect">
            <a:avLst/>
          </a:prstGeom>
          <a:noFill/>
        </p:spPr>
        <p:txBody>
          <a:bodyPr wrap="none" rtlCol="0">
            <a:spAutoFit/>
          </a:bodyPr>
          <a:lstStyle/>
          <a:p>
            <a:r>
              <a:rPr lang="en-SG" sz="2800" dirty="0">
                <a:solidFill>
                  <a:srgbClr val="FF0000"/>
                </a:solidFill>
              </a:rPr>
              <a:t>All the books are Suspense, Fictional , Mystery and Thriller books</a:t>
            </a:r>
          </a:p>
        </p:txBody>
      </p:sp>
      <p:pic>
        <p:nvPicPr>
          <p:cNvPr id="10" name="Picture 9">
            <a:extLst>
              <a:ext uri="{FF2B5EF4-FFF2-40B4-BE49-F238E27FC236}">
                <a16:creationId xmlns:a16="http://schemas.microsoft.com/office/drawing/2014/main" id="{9E74FA45-400F-4CEB-BB81-C54D7852C5CC}"/>
              </a:ext>
            </a:extLst>
          </p:cNvPr>
          <p:cNvPicPr>
            <a:picLocks noChangeAspect="1"/>
          </p:cNvPicPr>
          <p:nvPr/>
        </p:nvPicPr>
        <p:blipFill>
          <a:blip r:embed="rId4"/>
          <a:stretch>
            <a:fillRect/>
          </a:stretch>
        </p:blipFill>
        <p:spPr>
          <a:xfrm>
            <a:off x="0" y="2670779"/>
            <a:ext cx="11094181" cy="1944496"/>
          </a:xfrm>
          <a:prstGeom prst="rect">
            <a:avLst/>
          </a:prstGeom>
        </p:spPr>
      </p:pic>
    </p:spTree>
    <p:extLst>
      <p:ext uri="{BB962C8B-B14F-4D97-AF65-F5344CB8AC3E}">
        <p14:creationId xmlns:p14="http://schemas.microsoft.com/office/powerpoint/2010/main" val="332644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8893AF-F9DB-47CA-A3D9-74088C281375}"/>
              </a:ext>
            </a:extLst>
          </p:cNvPr>
          <p:cNvPicPr>
            <a:picLocks noChangeAspect="1"/>
          </p:cNvPicPr>
          <p:nvPr/>
        </p:nvPicPr>
        <p:blipFill>
          <a:blip r:embed="rId2"/>
          <a:stretch>
            <a:fillRect/>
          </a:stretch>
        </p:blipFill>
        <p:spPr>
          <a:xfrm>
            <a:off x="123448" y="0"/>
            <a:ext cx="10255618" cy="4612640"/>
          </a:xfrm>
          <a:prstGeom prst="rect">
            <a:avLst/>
          </a:prstGeom>
        </p:spPr>
      </p:pic>
      <p:pic>
        <p:nvPicPr>
          <p:cNvPr id="5" name="Picture 4">
            <a:extLst>
              <a:ext uri="{FF2B5EF4-FFF2-40B4-BE49-F238E27FC236}">
                <a16:creationId xmlns:a16="http://schemas.microsoft.com/office/drawing/2014/main" id="{6A2ADF91-C37C-46AD-A52F-DBDEAF667BEE}"/>
              </a:ext>
            </a:extLst>
          </p:cNvPr>
          <p:cNvPicPr>
            <a:picLocks noChangeAspect="1"/>
          </p:cNvPicPr>
          <p:nvPr/>
        </p:nvPicPr>
        <p:blipFill>
          <a:blip r:embed="rId3"/>
          <a:stretch>
            <a:fillRect/>
          </a:stretch>
        </p:blipFill>
        <p:spPr>
          <a:xfrm>
            <a:off x="0" y="5075382"/>
            <a:ext cx="12192000" cy="1782618"/>
          </a:xfrm>
          <a:prstGeom prst="rect">
            <a:avLst/>
          </a:prstGeom>
        </p:spPr>
      </p:pic>
    </p:spTree>
    <p:extLst>
      <p:ext uri="{BB962C8B-B14F-4D97-AF65-F5344CB8AC3E}">
        <p14:creationId xmlns:p14="http://schemas.microsoft.com/office/powerpoint/2010/main" val="349308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7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Image result for books images">
            <a:extLst>
              <a:ext uri="{FF2B5EF4-FFF2-40B4-BE49-F238E27FC236}">
                <a16:creationId xmlns:a16="http://schemas.microsoft.com/office/drawing/2014/main" id="{1E6A35D5-1BE8-46A9-BF89-58975A1573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2193194"/>
            <a:ext cx="6702552" cy="3568891"/>
          </a:xfrm>
          <a:prstGeom prst="rect">
            <a:avLst/>
          </a:prstGeom>
          <a:noFill/>
          <a:extLst>
            <a:ext uri="{909E8E84-426E-40DD-AFC4-6F175D3DCCD1}">
              <a14:hiddenFill xmlns:a14="http://schemas.microsoft.com/office/drawing/2010/main">
                <a:solidFill>
                  <a:srgbClr val="FFFFFF"/>
                </a:solidFill>
              </a14:hiddenFill>
            </a:ext>
          </a:extLst>
        </p:spPr>
      </p:pic>
      <p:sp useBgFill="1">
        <p:nvSpPr>
          <p:cNvPr id="75" name="Rectangle 7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213A74-33B2-4EE6-968C-8D530A721E80}"/>
              </a:ext>
            </a:extLst>
          </p:cNvPr>
          <p:cNvSpPr>
            <a:spLocks noGrp="1"/>
          </p:cNvSpPr>
          <p:nvPr>
            <p:ph idx="1"/>
          </p:nvPr>
        </p:nvSpPr>
        <p:spPr>
          <a:xfrm>
            <a:off x="7670801" y="1434626"/>
            <a:ext cx="3960368" cy="4677630"/>
          </a:xfrm>
        </p:spPr>
        <p:txBody>
          <a:bodyPr anchor="ctr">
            <a:normAutofit/>
          </a:bodyPr>
          <a:lstStyle/>
          <a:p>
            <a:pPr marL="0" indent="0">
              <a:buNone/>
            </a:pPr>
            <a:r>
              <a:rPr lang="en-SG" sz="3200" dirty="0"/>
              <a:t>           </a:t>
            </a:r>
            <a:r>
              <a:rPr lang="en-SG" sz="4000" dirty="0">
                <a:solidFill>
                  <a:srgbClr val="FF0000"/>
                </a:solidFill>
              </a:rPr>
              <a:t>Thank you</a:t>
            </a:r>
          </a:p>
        </p:txBody>
      </p:sp>
      <p:sp>
        <p:nvSpPr>
          <p:cNvPr id="5" name="Title 4">
            <a:extLst>
              <a:ext uri="{FF2B5EF4-FFF2-40B4-BE49-F238E27FC236}">
                <a16:creationId xmlns:a16="http://schemas.microsoft.com/office/drawing/2014/main" id="{72189424-0F47-42DE-9CDB-28070B8A03E9}"/>
              </a:ext>
            </a:extLst>
          </p:cNvPr>
          <p:cNvSpPr>
            <a:spLocks noGrp="1"/>
          </p:cNvSpPr>
          <p:nvPr>
            <p:ph type="title"/>
          </p:nvPr>
        </p:nvSpPr>
        <p:spPr>
          <a:xfrm>
            <a:off x="381207" y="284357"/>
            <a:ext cx="9608618" cy="1069501"/>
          </a:xfrm>
        </p:spPr>
        <p:txBody>
          <a:bodyPr>
            <a:normAutofit fontScale="90000"/>
          </a:bodyPr>
          <a:lstStyle/>
          <a:p>
            <a:r>
              <a:rPr lang="en-SG" sz="3100" dirty="0"/>
              <a:t>Hope, Sapna Book House likes my recommendation which is built for them</a:t>
            </a:r>
            <a:r>
              <a:rPr lang="en-SG" dirty="0"/>
              <a:t>.</a:t>
            </a:r>
          </a:p>
        </p:txBody>
      </p:sp>
    </p:spTree>
    <p:extLst>
      <p:ext uri="{BB962C8B-B14F-4D97-AF65-F5344CB8AC3E}">
        <p14:creationId xmlns:p14="http://schemas.microsoft.com/office/powerpoint/2010/main" val="132676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F0601-1E1A-45BA-BC57-A3F4F55A1F95}"/>
              </a:ext>
            </a:extLst>
          </p:cNvPr>
          <p:cNvSpPr>
            <a:spLocks noGrp="1"/>
          </p:cNvSpPr>
          <p:nvPr>
            <p:ph type="title"/>
          </p:nvPr>
        </p:nvSpPr>
        <p:spPr>
          <a:xfrm>
            <a:off x="429768" y="411480"/>
            <a:ext cx="11201400" cy="1106424"/>
          </a:xfrm>
        </p:spPr>
        <p:txBody>
          <a:bodyPr>
            <a:normAutofit/>
          </a:bodyPr>
          <a:lstStyle/>
          <a:p>
            <a:r>
              <a:rPr lang="en-SG" sz="3600"/>
              <a:t>I carried out the following Data Science Process .</a:t>
            </a:r>
            <a:br>
              <a:rPr lang="en-SG" sz="3600"/>
            </a:br>
            <a:endParaRPr lang="en-SG" sz="3600"/>
          </a:p>
        </p:txBody>
      </p:sp>
      <p:sp>
        <p:nvSpPr>
          <p:cNvPr id="3077" name="Rectangle 7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Image result for books images">
            <a:extLst>
              <a:ext uri="{FF2B5EF4-FFF2-40B4-BE49-F238E27FC236}">
                <a16:creationId xmlns:a16="http://schemas.microsoft.com/office/drawing/2014/main" id="{1E6A35D5-1BE8-46A9-BF89-58975A1573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2193194"/>
            <a:ext cx="6702552" cy="3568891"/>
          </a:xfrm>
          <a:prstGeom prst="rect">
            <a:avLst/>
          </a:prstGeom>
          <a:noFill/>
          <a:extLst>
            <a:ext uri="{909E8E84-426E-40DD-AFC4-6F175D3DCCD1}">
              <a14:hiddenFill xmlns:a14="http://schemas.microsoft.com/office/drawing/2010/main">
                <a:solidFill>
                  <a:srgbClr val="FFFFFF"/>
                </a:solidFill>
              </a14:hiddenFill>
            </a:ext>
          </a:extLst>
        </p:spPr>
      </p:pic>
      <p:sp useBgFill="1">
        <p:nvSpPr>
          <p:cNvPr id="75" name="Rectangle 7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213A74-33B2-4EE6-968C-8D530A721E80}"/>
              </a:ext>
            </a:extLst>
          </p:cNvPr>
          <p:cNvSpPr>
            <a:spLocks noGrp="1"/>
          </p:cNvSpPr>
          <p:nvPr>
            <p:ph idx="1"/>
          </p:nvPr>
        </p:nvSpPr>
        <p:spPr>
          <a:xfrm>
            <a:off x="7670801" y="1434626"/>
            <a:ext cx="3960368" cy="4677630"/>
          </a:xfrm>
        </p:spPr>
        <p:txBody>
          <a:bodyPr anchor="ctr">
            <a:normAutofit/>
          </a:bodyPr>
          <a:lstStyle/>
          <a:p>
            <a:r>
              <a:rPr lang="en-US" sz="1800" dirty="0"/>
              <a:t>Data Collection</a:t>
            </a:r>
          </a:p>
          <a:p>
            <a:r>
              <a:rPr lang="en-US" sz="1800" dirty="0"/>
              <a:t>Data Cleaning &amp; EDA</a:t>
            </a:r>
          </a:p>
          <a:p>
            <a:r>
              <a:rPr lang="en-US" sz="1800" dirty="0"/>
              <a:t>Data Visualization</a:t>
            </a:r>
          </a:p>
          <a:p>
            <a:r>
              <a:rPr lang="en-US" sz="1800" dirty="0"/>
              <a:t>Content Based Recommendation</a:t>
            </a:r>
          </a:p>
          <a:p>
            <a:r>
              <a:rPr lang="en-US" sz="1800" dirty="0"/>
              <a:t>Item-Item Based Recommendation</a:t>
            </a:r>
          </a:p>
          <a:p>
            <a:r>
              <a:rPr lang="en-US" sz="1800" dirty="0"/>
              <a:t>Truncated SVD algorithm</a:t>
            </a:r>
          </a:p>
          <a:p>
            <a:r>
              <a:rPr lang="en-US" sz="1800" dirty="0"/>
              <a:t>Conclusion and Improvements needed.</a:t>
            </a:r>
          </a:p>
          <a:p>
            <a:pPr marL="0" indent="0">
              <a:buNone/>
            </a:pPr>
            <a:endParaRPr lang="en-SG" sz="1800" dirty="0"/>
          </a:p>
        </p:txBody>
      </p:sp>
    </p:spTree>
    <p:extLst>
      <p:ext uri="{BB962C8B-B14F-4D97-AF65-F5344CB8AC3E}">
        <p14:creationId xmlns:p14="http://schemas.microsoft.com/office/powerpoint/2010/main" val="341865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FB55BF-DC90-4139-8FC9-4515D488A2B3}"/>
              </a:ext>
            </a:extLst>
          </p:cNvPr>
          <p:cNvSpPr txBox="1"/>
          <p:nvPr/>
        </p:nvSpPr>
        <p:spPr>
          <a:xfrm>
            <a:off x="884003" y="962953"/>
            <a:ext cx="1955985" cy="461665"/>
          </a:xfrm>
          <a:prstGeom prst="rect">
            <a:avLst/>
          </a:prstGeom>
          <a:noFill/>
        </p:spPr>
        <p:txBody>
          <a:bodyPr wrap="none" rtlCol="0">
            <a:spAutoFit/>
          </a:bodyPr>
          <a:lstStyle/>
          <a:p>
            <a:r>
              <a:rPr lang="en-SG" sz="2400" dirty="0">
                <a:solidFill>
                  <a:srgbClr val="FF0000"/>
                </a:solidFill>
              </a:rPr>
              <a:t>Books Dataset</a:t>
            </a:r>
          </a:p>
        </p:txBody>
      </p:sp>
      <p:pic>
        <p:nvPicPr>
          <p:cNvPr id="13" name="Content Placeholder 3">
            <a:extLst>
              <a:ext uri="{FF2B5EF4-FFF2-40B4-BE49-F238E27FC236}">
                <a16:creationId xmlns:a16="http://schemas.microsoft.com/office/drawing/2014/main" id="{8BF97483-36A3-4F4E-954A-BF24D14517BC}"/>
              </a:ext>
            </a:extLst>
          </p:cNvPr>
          <p:cNvPicPr>
            <a:picLocks noGrp="1" noChangeAspect="1"/>
          </p:cNvPicPr>
          <p:nvPr>
            <p:ph idx="1"/>
          </p:nvPr>
        </p:nvPicPr>
        <p:blipFill>
          <a:blip r:embed="rId2"/>
          <a:stretch>
            <a:fillRect/>
          </a:stretch>
        </p:blipFill>
        <p:spPr>
          <a:xfrm>
            <a:off x="643468" y="1715511"/>
            <a:ext cx="5113594" cy="3600955"/>
          </a:xfrm>
          <a:prstGeom prst="rect">
            <a:avLst/>
          </a:prstGeom>
        </p:spPr>
      </p:pic>
      <p:pic>
        <p:nvPicPr>
          <p:cNvPr id="15" name="Picture 14">
            <a:extLst>
              <a:ext uri="{FF2B5EF4-FFF2-40B4-BE49-F238E27FC236}">
                <a16:creationId xmlns:a16="http://schemas.microsoft.com/office/drawing/2014/main" id="{0D7502BE-BFEA-4607-9BAA-2027677C00B3}"/>
              </a:ext>
            </a:extLst>
          </p:cNvPr>
          <p:cNvPicPr>
            <a:picLocks noChangeAspect="1"/>
          </p:cNvPicPr>
          <p:nvPr/>
        </p:nvPicPr>
        <p:blipFill>
          <a:blip r:embed="rId3"/>
          <a:stretch>
            <a:fillRect/>
          </a:stretch>
        </p:blipFill>
        <p:spPr>
          <a:xfrm>
            <a:off x="6253817" y="1642034"/>
            <a:ext cx="5294715" cy="3573932"/>
          </a:xfrm>
          <a:prstGeom prst="rect">
            <a:avLst/>
          </a:prstGeom>
        </p:spPr>
      </p:pic>
    </p:spTree>
    <p:extLst>
      <p:ext uri="{BB962C8B-B14F-4D97-AF65-F5344CB8AC3E}">
        <p14:creationId xmlns:p14="http://schemas.microsoft.com/office/powerpoint/2010/main" val="104911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9">
            <a:extLst>
              <a:ext uri="{FF2B5EF4-FFF2-40B4-BE49-F238E27FC236}">
                <a16:creationId xmlns:a16="http://schemas.microsoft.com/office/drawing/2014/main" id="{538E1401-6B9E-4E37-8B1D-E8872EA2B062}"/>
              </a:ext>
            </a:extLst>
          </p:cNvPr>
          <p:cNvPicPr>
            <a:picLocks noGrp="1" noChangeAspect="1"/>
          </p:cNvPicPr>
          <p:nvPr>
            <p:ph idx="1"/>
          </p:nvPr>
        </p:nvPicPr>
        <p:blipFill>
          <a:blip r:embed="rId2"/>
          <a:stretch>
            <a:fillRect/>
          </a:stretch>
        </p:blipFill>
        <p:spPr>
          <a:xfrm>
            <a:off x="884003" y="2032000"/>
            <a:ext cx="4895850" cy="3219450"/>
          </a:xfrm>
          <a:prstGeom prst="rect">
            <a:avLst/>
          </a:prstGeom>
        </p:spPr>
      </p:pic>
      <p:pic>
        <p:nvPicPr>
          <p:cNvPr id="11" name="Picture 10">
            <a:extLst>
              <a:ext uri="{FF2B5EF4-FFF2-40B4-BE49-F238E27FC236}">
                <a16:creationId xmlns:a16="http://schemas.microsoft.com/office/drawing/2014/main" id="{8BFCBA1A-FF6A-495F-A2E3-88D89DE8B8A0}"/>
              </a:ext>
            </a:extLst>
          </p:cNvPr>
          <p:cNvPicPr>
            <a:picLocks noChangeAspect="1"/>
          </p:cNvPicPr>
          <p:nvPr/>
        </p:nvPicPr>
        <p:blipFill>
          <a:blip r:embed="rId3"/>
          <a:stretch>
            <a:fillRect/>
          </a:stretch>
        </p:blipFill>
        <p:spPr>
          <a:xfrm>
            <a:off x="6514663" y="2032000"/>
            <a:ext cx="5033869" cy="2944812"/>
          </a:xfrm>
          <a:prstGeom prst="rect">
            <a:avLst/>
          </a:prstGeom>
        </p:spPr>
      </p:pic>
      <p:sp>
        <p:nvSpPr>
          <p:cNvPr id="6" name="TextBox 5">
            <a:extLst>
              <a:ext uri="{FF2B5EF4-FFF2-40B4-BE49-F238E27FC236}">
                <a16:creationId xmlns:a16="http://schemas.microsoft.com/office/drawing/2014/main" id="{F8FB55BF-DC90-4139-8FC9-4515D488A2B3}"/>
              </a:ext>
            </a:extLst>
          </p:cNvPr>
          <p:cNvSpPr txBox="1"/>
          <p:nvPr/>
        </p:nvSpPr>
        <p:spPr>
          <a:xfrm>
            <a:off x="884003" y="962953"/>
            <a:ext cx="1902316" cy="461665"/>
          </a:xfrm>
          <a:prstGeom prst="rect">
            <a:avLst/>
          </a:prstGeom>
          <a:noFill/>
        </p:spPr>
        <p:txBody>
          <a:bodyPr wrap="none" rtlCol="0">
            <a:spAutoFit/>
          </a:bodyPr>
          <a:lstStyle/>
          <a:p>
            <a:r>
              <a:rPr lang="en-SG" sz="2400" dirty="0">
                <a:solidFill>
                  <a:srgbClr val="FF0000"/>
                </a:solidFill>
              </a:rPr>
              <a:t>Users Dataset</a:t>
            </a:r>
          </a:p>
        </p:txBody>
      </p:sp>
    </p:spTree>
    <p:extLst>
      <p:ext uri="{BB962C8B-B14F-4D97-AF65-F5344CB8AC3E}">
        <p14:creationId xmlns:p14="http://schemas.microsoft.com/office/powerpoint/2010/main" val="155902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9291873-5DE7-4272-8E14-BDB11217BC27}"/>
              </a:ext>
            </a:extLst>
          </p:cNvPr>
          <p:cNvPicPr>
            <a:picLocks noGrp="1" noChangeAspect="1"/>
          </p:cNvPicPr>
          <p:nvPr>
            <p:ph idx="1"/>
          </p:nvPr>
        </p:nvPicPr>
        <p:blipFill>
          <a:blip r:embed="rId2"/>
          <a:stretch>
            <a:fillRect/>
          </a:stretch>
        </p:blipFill>
        <p:spPr>
          <a:xfrm>
            <a:off x="641180" y="1499155"/>
            <a:ext cx="5129784" cy="3873749"/>
          </a:xfrm>
          <a:prstGeom prst="rect">
            <a:avLst/>
          </a:prstGeom>
        </p:spPr>
      </p:pic>
      <p:sp>
        <p:nvSpPr>
          <p:cNvPr id="14" name="Rectangle 1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AA6272-5A78-4797-9FCE-0AA3390503F9}"/>
              </a:ext>
            </a:extLst>
          </p:cNvPr>
          <p:cNvPicPr>
            <a:picLocks noChangeAspect="1"/>
          </p:cNvPicPr>
          <p:nvPr/>
        </p:nvPicPr>
        <p:blipFill>
          <a:blip r:embed="rId3"/>
          <a:stretch>
            <a:fillRect/>
          </a:stretch>
        </p:blipFill>
        <p:spPr>
          <a:xfrm>
            <a:off x="6421034" y="2050371"/>
            <a:ext cx="5129784" cy="2757258"/>
          </a:xfrm>
          <a:prstGeom prst="rect">
            <a:avLst/>
          </a:prstGeom>
        </p:spPr>
      </p:pic>
      <p:sp>
        <p:nvSpPr>
          <p:cNvPr id="6" name="TextBox 5">
            <a:extLst>
              <a:ext uri="{FF2B5EF4-FFF2-40B4-BE49-F238E27FC236}">
                <a16:creationId xmlns:a16="http://schemas.microsoft.com/office/drawing/2014/main" id="{0CD0A1A1-A510-4FA4-98E3-D46F8B4F6B4F}"/>
              </a:ext>
            </a:extLst>
          </p:cNvPr>
          <p:cNvSpPr txBox="1"/>
          <p:nvPr/>
        </p:nvSpPr>
        <p:spPr>
          <a:xfrm>
            <a:off x="641180" y="873940"/>
            <a:ext cx="2119491" cy="461665"/>
          </a:xfrm>
          <a:prstGeom prst="rect">
            <a:avLst/>
          </a:prstGeom>
          <a:noFill/>
        </p:spPr>
        <p:txBody>
          <a:bodyPr wrap="none" rtlCol="0">
            <a:spAutoFit/>
          </a:bodyPr>
          <a:lstStyle/>
          <a:p>
            <a:r>
              <a:rPr lang="en-SG" sz="2400" dirty="0">
                <a:solidFill>
                  <a:srgbClr val="FF0000"/>
                </a:solidFill>
              </a:rPr>
              <a:t>Ratings Dataset</a:t>
            </a:r>
          </a:p>
        </p:txBody>
      </p:sp>
    </p:spTree>
    <p:extLst>
      <p:ext uri="{BB962C8B-B14F-4D97-AF65-F5344CB8AC3E}">
        <p14:creationId xmlns:p14="http://schemas.microsoft.com/office/powerpoint/2010/main" val="248498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2BD2-EF28-4CC7-900D-B7138F416EE8}"/>
              </a:ext>
            </a:extLst>
          </p:cNvPr>
          <p:cNvSpPr>
            <a:spLocks noGrp="1"/>
          </p:cNvSpPr>
          <p:nvPr>
            <p:ph type="title"/>
          </p:nvPr>
        </p:nvSpPr>
        <p:spPr>
          <a:xfrm>
            <a:off x="0" y="141923"/>
            <a:ext cx="10515600" cy="539115"/>
          </a:xfrm>
        </p:spPr>
        <p:txBody>
          <a:bodyPr>
            <a:normAutofit fontScale="90000"/>
          </a:bodyPr>
          <a:lstStyle/>
          <a:p>
            <a:r>
              <a:rPr lang="en-SG" dirty="0"/>
              <a:t>Data Cleaning</a:t>
            </a:r>
          </a:p>
        </p:txBody>
      </p:sp>
      <p:pic>
        <p:nvPicPr>
          <p:cNvPr id="4" name="Picture 3">
            <a:extLst>
              <a:ext uri="{FF2B5EF4-FFF2-40B4-BE49-F238E27FC236}">
                <a16:creationId xmlns:a16="http://schemas.microsoft.com/office/drawing/2014/main" id="{BE158CD2-6EC8-441E-AD47-809A7944E97E}"/>
              </a:ext>
            </a:extLst>
          </p:cNvPr>
          <p:cNvPicPr>
            <a:picLocks noChangeAspect="1"/>
          </p:cNvPicPr>
          <p:nvPr/>
        </p:nvPicPr>
        <p:blipFill>
          <a:blip r:embed="rId2"/>
          <a:stretch>
            <a:fillRect/>
          </a:stretch>
        </p:blipFill>
        <p:spPr>
          <a:xfrm>
            <a:off x="213360" y="1796782"/>
            <a:ext cx="4500881" cy="4175443"/>
          </a:xfrm>
          <a:prstGeom prst="rect">
            <a:avLst/>
          </a:prstGeom>
        </p:spPr>
      </p:pic>
      <p:sp>
        <p:nvSpPr>
          <p:cNvPr id="7" name="TextBox 6">
            <a:extLst>
              <a:ext uri="{FF2B5EF4-FFF2-40B4-BE49-F238E27FC236}">
                <a16:creationId xmlns:a16="http://schemas.microsoft.com/office/drawing/2014/main" id="{D29D2BEB-511B-4975-833D-7509E90DD57F}"/>
              </a:ext>
            </a:extLst>
          </p:cNvPr>
          <p:cNvSpPr txBox="1"/>
          <p:nvPr/>
        </p:nvSpPr>
        <p:spPr>
          <a:xfrm>
            <a:off x="0" y="787280"/>
            <a:ext cx="4541308" cy="461665"/>
          </a:xfrm>
          <a:prstGeom prst="rect">
            <a:avLst/>
          </a:prstGeom>
          <a:noFill/>
        </p:spPr>
        <p:txBody>
          <a:bodyPr wrap="none" rtlCol="0">
            <a:spAutoFit/>
          </a:bodyPr>
          <a:lstStyle/>
          <a:p>
            <a:r>
              <a:rPr lang="en-SG" sz="2400" dirty="0"/>
              <a:t>Books Dataset : Year Of Publication</a:t>
            </a:r>
          </a:p>
        </p:txBody>
      </p:sp>
      <p:pic>
        <p:nvPicPr>
          <p:cNvPr id="8" name="Picture 7">
            <a:extLst>
              <a:ext uri="{FF2B5EF4-FFF2-40B4-BE49-F238E27FC236}">
                <a16:creationId xmlns:a16="http://schemas.microsoft.com/office/drawing/2014/main" id="{03648F4B-CF95-4802-BF64-705276459D10}"/>
              </a:ext>
            </a:extLst>
          </p:cNvPr>
          <p:cNvPicPr>
            <a:picLocks noChangeAspect="1"/>
          </p:cNvPicPr>
          <p:nvPr/>
        </p:nvPicPr>
        <p:blipFill>
          <a:blip r:embed="rId3"/>
          <a:stretch>
            <a:fillRect/>
          </a:stretch>
        </p:blipFill>
        <p:spPr>
          <a:xfrm>
            <a:off x="5130800" y="4005495"/>
            <a:ext cx="6685280" cy="2073709"/>
          </a:xfrm>
          <a:prstGeom prst="rect">
            <a:avLst/>
          </a:prstGeom>
        </p:spPr>
      </p:pic>
      <p:pic>
        <p:nvPicPr>
          <p:cNvPr id="9" name="Picture 8">
            <a:extLst>
              <a:ext uri="{FF2B5EF4-FFF2-40B4-BE49-F238E27FC236}">
                <a16:creationId xmlns:a16="http://schemas.microsoft.com/office/drawing/2014/main" id="{3FB009DA-1F55-4582-965E-BB2359EF8ABE}"/>
              </a:ext>
            </a:extLst>
          </p:cNvPr>
          <p:cNvPicPr>
            <a:picLocks noChangeAspect="1"/>
          </p:cNvPicPr>
          <p:nvPr/>
        </p:nvPicPr>
        <p:blipFill>
          <a:blip r:embed="rId4"/>
          <a:stretch>
            <a:fillRect/>
          </a:stretch>
        </p:blipFill>
        <p:spPr>
          <a:xfrm>
            <a:off x="4470400" y="262914"/>
            <a:ext cx="7721600" cy="3621590"/>
          </a:xfrm>
          <a:prstGeom prst="rect">
            <a:avLst/>
          </a:prstGeom>
        </p:spPr>
      </p:pic>
    </p:spTree>
    <p:extLst>
      <p:ext uri="{BB962C8B-B14F-4D97-AF65-F5344CB8AC3E}">
        <p14:creationId xmlns:p14="http://schemas.microsoft.com/office/powerpoint/2010/main" val="148955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8684A5-D28B-415A-9F86-1C8E545909CA}"/>
              </a:ext>
            </a:extLst>
          </p:cNvPr>
          <p:cNvPicPr>
            <a:picLocks noChangeAspect="1"/>
          </p:cNvPicPr>
          <p:nvPr/>
        </p:nvPicPr>
        <p:blipFill>
          <a:blip r:embed="rId2"/>
          <a:stretch>
            <a:fillRect/>
          </a:stretch>
        </p:blipFill>
        <p:spPr>
          <a:xfrm>
            <a:off x="91440" y="184738"/>
            <a:ext cx="8239760" cy="1093724"/>
          </a:xfrm>
          <a:prstGeom prst="rect">
            <a:avLst/>
          </a:prstGeom>
        </p:spPr>
      </p:pic>
      <p:pic>
        <p:nvPicPr>
          <p:cNvPr id="6" name="Picture 5">
            <a:extLst>
              <a:ext uri="{FF2B5EF4-FFF2-40B4-BE49-F238E27FC236}">
                <a16:creationId xmlns:a16="http://schemas.microsoft.com/office/drawing/2014/main" id="{5ED4900E-6FEA-47AA-BDB5-CBE16A3EDF1A}"/>
              </a:ext>
            </a:extLst>
          </p:cNvPr>
          <p:cNvPicPr>
            <a:picLocks noChangeAspect="1"/>
          </p:cNvPicPr>
          <p:nvPr/>
        </p:nvPicPr>
        <p:blipFill>
          <a:blip r:embed="rId3"/>
          <a:stretch>
            <a:fillRect/>
          </a:stretch>
        </p:blipFill>
        <p:spPr>
          <a:xfrm>
            <a:off x="91440" y="3535681"/>
            <a:ext cx="8382000" cy="3193482"/>
          </a:xfrm>
          <a:prstGeom prst="rect">
            <a:avLst/>
          </a:prstGeom>
        </p:spPr>
      </p:pic>
      <p:pic>
        <p:nvPicPr>
          <p:cNvPr id="7" name="Picture 6">
            <a:extLst>
              <a:ext uri="{FF2B5EF4-FFF2-40B4-BE49-F238E27FC236}">
                <a16:creationId xmlns:a16="http://schemas.microsoft.com/office/drawing/2014/main" id="{E06C515B-9948-44DE-9496-A1C28D3B97C9}"/>
              </a:ext>
            </a:extLst>
          </p:cNvPr>
          <p:cNvPicPr>
            <a:picLocks noChangeAspect="1"/>
          </p:cNvPicPr>
          <p:nvPr/>
        </p:nvPicPr>
        <p:blipFill>
          <a:blip r:embed="rId4"/>
          <a:stretch>
            <a:fillRect/>
          </a:stretch>
        </p:blipFill>
        <p:spPr>
          <a:xfrm>
            <a:off x="8331200" y="4517169"/>
            <a:ext cx="3860800" cy="1993533"/>
          </a:xfrm>
          <a:prstGeom prst="rect">
            <a:avLst/>
          </a:prstGeom>
        </p:spPr>
      </p:pic>
      <p:pic>
        <p:nvPicPr>
          <p:cNvPr id="8" name="Picture 7">
            <a:extLst>
              <a:ext uri="{FF2B5EF4-FFF2-40B4-BE49-F238E27FC236}">
                <a16:creationId xmlns:a16="http://schemas.microsoft.com/office/drawing/2014/main" id="{334E0798-4E42-4C86-B46E-9F70910B3476}"/>
              </a:ext>
            </a:extLst>
          </p:cNvPr>
          <p:cNvPicPr>
            <a:picLocks noChangeAspect="1"/>
          </p:cNvPicPr>
          <p:nvPr/>
        </p:nvPicPr>
        <p:blipFill>
          <a:blip r:embed="rId5"/>
          <a:stretch>
            <a:fillRect/>
          </a:stretch>
        </p:blipFill>
        <p:spPr>
          <a:xfrm>
            <a:off x="0" y="1309232"/>
            <a:ext cx="8331200" cy="1721831"/>
          </a:xfrm>
          <a:prstGeom prst="rect">
            <a:avLst/>
          </a:prstGeom>
        </p:spPr>
      </p:pic>
      <p:pic>
        <p:nvPicPr>
          <p:cNvPr id="9" name="Picture 8">
            <a:extLst>
              <a:ext uri="{FF2B5EF4-FFF2-40B4-BE49-F238E27FC236}">
                <a16:creationId xmlns:a16="http://schemas.microsoft.com/office/drawing/2014/main" id="{B72B296A-27AC-4855-8EA5-F608DDE4A0F0}"/>
              </a:ext>
            </a:extLst>
          </p:cNvPr>
          <p:cNvPicPr>
            <a:picLocks noChangeAspect="1"/>
          </p:cNvPicPr>
          <p:nvPr/>
        </p:nvPicPr>
        <p:blipFill>
          <a:blip r:embed="rId6"/>
          <a:stretch>
            <a:fillRect/>
          </a:stretch>
        </p:blipFill>
        <p:spPr>
          <a:xfrm>
            <a:off x="8331200" y="2218344"/>
            <a:ext cx="3860800" cy="463895"/>
          </a:xfrm>
          <a:prstGeom prst="rect">
            <a:avLst/>
          </a:prstGeom>
        </p:spPr>
      </p:pic>
    </p:spTree>
    <p:extLst>
      <p:ext uri="{BB962C8B-B14F-4D97-AF65-F5344CB8AC3E}">
        <p14:creationId xmlns:p14="http://schemas.microsoft.com/office/powerpoint/2010/main" val="293596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2E86D6-E426-4D1E-9893-A882D29EAFB7}"/>
              </a:ext>
            </a:extLst>
          </p:cNvPr>
          <p:cNvPicPr>
            <a:picLocks noChangeAspect="1"/>
          </p:cNvPicPr>
          <p:nvPr/>
        </p:nvPicPr>
        <p:blipFill>
          <a:blip r:embed="rId2"/>
          <a:stretch>
            <a:fillRect/>
          </a:stretch>
        </p:blipFill>
        <p:spPr>
          <a:xfrm>
            <a:off x="477012" y="1054862"/>
            <a:ext cx="7230533" cy="1464183"/>
          </a:xfrm>
          <a:prstGeom prst="rect">
            <a:avLst/>
          </a:prstGeom>
        </p:spPr>
      </p:pic>
      <p:sp>
        <p:nvSpPr>
          <p:cNvPr id="10" name="TextBox 9">
            <a:extLst>
              <a:ext uri="{FF2B5EF4-FFF2-40B4-BE49-F238E27FC236}">
                <a16:creationId xmlns:a16="http://schemas.microsoft.com/office/drawing/2014/main" id="{A6BA8B9F-85A5-4C54-9F25-2C369A0B7F16}"/>
              </a:ext>
            </a:extLst>
          </p:cNvPr>
          <p:cNvSpPr txBox="1"/>
          <p:nvPr/>
        </p:nvSpPr>
        <p:spPr>
          <a:xfrm>
            <a:off x="670560" y="574802"/>
            <a:ext cx="2595454" cy="461665"/>
          </a:xfrm>
          <a:prstGeom prst="rect">
            <a:avLst/>
          </a:prstGeom>
          <a:noFill/>
        </p:spPr>
        <p:txBody>
          <a:bodyPr wrap="none" rtlCol="0">
            <a:spAutoFit/>
          </a:bodyPr>
          <a:lstStyle/>
          <a:p>
            <a:r>
              <a:rPr lang="en-SG" sz="2400" dirty="0"/>
              <a:t>Users Dataset : Age</a:t>
            </a:r>
          </a:p>
        </p:txBody>
      </p:sp>
      <p:pic>
        <p:nvPicPr>
          <p:cNvPr id="11" name="Picture 10">
            <a:extLst>
              <a:ext uri="{FF2B5EF4-FFF2-40B4-BE49-F238E27FC236}">
                <a16:creationId xmlns:a16="http://schemas.microsoft.com/office/drawing/2014/main" id="{5F9AA4C8-6A09-4CB6-9EC2-A51540CF69C5}"/>
              </a:ext>
            </a:extLst>
          </p:cNvPr>
          <p:cNvPicPr>
            <a:picLocks noChangeAspect="1"/>
          </p:cNvPicPr>
          <p:nvPr/>
        </p:nvPicPr>
        <p:blipFill>
          <a:blip r:embed="rId3"/>
          <a:stretch>
            <a:fillRect/>
          </a:stretch>
        </p:blipFill>
        <p:spPr>
          <a:xfrm>
            <a:off x="477012" y="2718057"/>
            <a:ext cx="7149067" cy="1620899"/>
          </a:xfrm>
          <a:prstGeom prst="rect">
            <a:avLst/>
          </a:prstGeom>
        </p:spPr>
      </p:pic>
      <p:pic>
        <p:nvPicPr>
          <p:cNvPr id="13" name="Picture 12">
            <a:extLst>
              <a:ext uri="{FF2B5EF4-FFF2-40B4-BE49-F238E27FC236}">
                <a16:creationId xmlns:a16="http://schemas.microsoft.com/office/drawing/2014/main" id="{402C0B38-8829-477B-9899-76CFD6232A13}"/>
              </a:ext>
            </a:extLst>
          </p:cNvPr>
          <p:cNvPicPr>
            <a:picLocks noChangeAspect="1"/>
          </p:cNvPicPr>
          <p:nvPr/>
        </p:nvPicPr>
        <p:blipFill>
          <a:blip r:embed="rId4"/>
          <a:stretch>
            <a:fillRect/>
          </a:stretch>
        </p:blipFill>
        <p:spPr>
          <a:xfrm>
            <a:off x="7775693" y="1830454"/>
            <a:ext cx="3789680" cy="1775206"/>
          </a:xfrm>
          <a:prstGeom prst="rect">
            <a:avLst/>
          </a:prstGeom>
        </p:spPr>
      </p:pic>
      <p:pic>
        <p:nvPicPr>
          <p:cNvPr id="15" name="Picture 14">
            <a:extLst>
              <a:ext uri="{FF2B5EF4-FFF2-40B4-BE49-F238E27FC236}">
                <a16:creationId xmlns:a16="http://schemas.microsoft.com/office/drawing/2014/main" id="{6E9BED6B-1C38-47F6-83A1-B3613C25B87B}"/>
              </a:ext>
            </a:extLst>
          </p:cNvPr>
          <p:cNvPicPr>
            <a:picLocks noChangeAspect="1"/>
          </p:cNvPicPr>
          <p:nvPr/>
        </p:nvPicPr>
        <p:blipFill>
          <a:blip r:embed="rId5"/>
          <a:stretch>
            <a:fillRect/>
          </a:stretch>
        </p:blipFill>
        <p:spPr>
          <a:xfrm>
            <a:off x="559117" y="4689455"/>
            <a:ext cx="4084003" cy="1688485"/>
          </a:xfrm>
          <a:prstGeom prst="rect">
            <a:avLst/>
          </a:prstGeom>
        </p:spPr>
      </p:pic>
      <p:sp>
        <p:nvSpPr>
          <p:cNvPr id="20" name="TextBox 19">
            <a:extLst>
              <a:ext uri="{FF2B5EF4-FFF2-40B4-BE49-F238E27FC236}">
                <a16:creationId xmlns:a16="http://schemas.microsoft.com/office/drawing/2014/main" id="{C804E2B2-7659-44A9-84C8-1634F8DAF80A}"/>
              </a:ext>
            </a:extLst>
          </p:cNvPr>
          <p:cNvSpPr txBox="1"/>
          <p:nvPr/>
        </p:nvSpPr>
        <p:spPr>
          <a:xfrm>
            <a:off x="477012" y="4227790"/>
            <a:ext cx="2158476" cy="461665"/>
          </a:xfrm>
          <a:prstGeom prst="rect">
            <a:avLst/>
          </a:prstGeom>
          <a:noFill/>
        </p:spPr>
        <p:txBody>
          <a:bodyPr wrap="none" rtlCol="0">
            <a:spAutoFit/>
          </a:bodyPr>
          <a:lstStyle/>
          <a:p>
            <a:r>
              <a:rPr lang="en-SG" sz="2400" dirty="0"/>
              <a:t>Users : Location</a:t>
            </a:r>
          </a:p>
        </p:txBody>
      </p:sp>
      <p:pic>
        <p:nvPicPr>
          <p:cNvPr id="17" name="Picture 16">
            <a:extLst>
              <a:ext uri="{FF2B5EF4-FFF2-40B4-BE49-F238E27FC236}">
                <a16:creationId xmlns:a16="http://schemas.microsoft.com/office/drawing/2014/main" id="{4A68F616-3D8F-4E90-AE28-88A84FD4D130}"/>
              </a:ext>
            </a:extLst>
          </p:cNvPr>
          <p:cNvPicPr>
            <a:picLocks noChangeAspect="1"/>
          </p:cNvPicPr>
          <p:nvPr/>
        </p:nvPicPr>
        <p:blipFill>
          <a:blip r:embed="rId6"/>
          <a:stretch>
            <a:fillRect/>
          </a:stretch>
        </p:blipFill>
        <p:spPr>
          <a:xfrm>
            <a:off x="4866641" y="4757041"/>
            <a:ext cx="3314376" cy="1620899"/>
          </a:xfrm>
          <a:prstGeom prst="rect">
            <a:avLst/>
          </a:prstGeom>
        </p:spPr>
      </p:pic>
      <p:pic>
        <p:nvPicPr>
          <p:cNvPr id="21" name="Picture 20">
            <a:extLst>
              <a:ext uri="{FF2B5EF4-FFF2-40B4-BE49-F238E27FC236}">
                <a16:creationId xmlns:a16="http://schemas.microsoft.com/office/drawing/2014/main" id="{D01B785A-4AC9-42C9-B742-225D8E472826}"/>
              </a:ext>
            </a:extLst>
          </p:cNvPr>
          <p:cNvPicPr>
            <a:picLocks noChangeAspect="1"/>
          </p:cNvPicPr>
          <p:nvPr/>
        </p:nvPicPr>
        <p:blipFill>
          <a:blip r:embed="rId7"/>
          <a:stretch>
            <a:fillRect/>
          </a:stretch>
        </p:blipFill>
        <p:spPr>
          <a:xfrm>
            <a:off x="8090750" y="4689455"/>
            <a:ext cx="3416816" cy="1688485"/>
          </a:xfrm>
          <a:prstGeom prst="rect">
            <a:avLst/>
          </a:prstGeom>
        </p:spPr>
      </p:pic>
    </p:spTree>
    <p:extLst>
      <p:ext uri="{BB962C8B-B14F-4D97-AF65-F5344CB8AC3E}">
        <p14:creationId xmlns:p14="http://schemas.microsoft.com/office/powerpoint/2010/main" val="288527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B2AD04-E77C-4D45-A1D4-6204E324C7D5}"/>
              </a:ext>
            </a:extLst>
          </p:cNvPr>
          <p:cNvPicPr>
            <a:picLocks noChangeAspect="1"/>
          </p:cNvPicPr>
          <p:nvPr/>
        </p:nvPicPr>
        <p:blipFill>
          <a:blip r:embed="rId2"/>
          <a:stretch>
            <a:fillRect/>
          </a:stretch>
        </p:blipFill>
        <p:spPr>
          <a:xfrm>
            <a:off x="1" y="92710"/>
            <a:ext cx="3129280" cy="2639665"/>
          </a:xfrm>
          <a:prstGeom prst="rect">
            <a:avLst/>
          </a:prstGeom>
        </p:spPr>
      </p:pic>
      <p:pic>
        <p:nvPicPr>
          <p:cNvPr id="5" name="Picture 4">
            <a:extLst>
              <a:ext uri="{FF2B5EF4-FFF2-40B4-BE49-F238E27FC236}">
                <a16:creationId xmlns:a16="http://schemas.microsoft.com/office/drawing/2014/main" id="{579A071F-A5F1-45B3-AEB6-49F596545A6F}"/>
              </a:ext>
            </a:extLst>
          </p:cNvPr>
          <p:cNvPicPr>
            <a:picLocks noChangeAspect="1"/>
          </p:cNvPicPr>
          <p:nvPr/>
        </p:nvPicPr>
        <p:blipFill>
          <a:blip r:embed="rId3"/>
          <a:stretch>
            <a:fillRect/>
          </a:stretch>
        </p:blipFill>
        <p:spPr>
          <a:xfrm>
            <a:off x="4303396" y="92710"/>
            <a:ext cx="5714365" cy="2817578"/>
          </a:xfrm>
          <a:prstGeom prst="rect">
            <a:avLst/>
          </a:prstGeom>
        </p:spPr>
      </p:pic>
      <p:pic>
        <p:nvPicPr>
          <p:cNvPr id="6" name="Picture 5">
            <a:extLst>
              <a:ext uri="{FF2B5EF4-FFF2-40B4-BE49-F238E27FC236}">
                <a16:creationId xmlns:a16="http://schemas.microsoft.com/office/drawing/2014/main" id="{8A008FE1-955C-4E4B-B15D-070FC6C94654}"/>
              </a:ext>
            </a:extLst>
          </p:cNvPr>
          <p:cNvPicPr>
            <a:picLocks noChangeAspect="1"/>
          </p:cNvPicPr>
          <p:nvPr/>
        </p:nvPicPr>
        <p:blipFill>
          <a:blip r:embed="rId4"/>
          <a:stretch>
            <a:fillRect/>
          </a:stretch>
        </p:blipFill>
        <p:spPr>
          <a:xfrm>
            <a:off x="0" y="4153086"/>
            <a:ext cx="2860676" cy="799490"/>
          </a:xfrm>
          <a:prstGeom prst="rect">
            <a:avLst/>
          </a:prstGeom>
        </p:spPr>
      </p:pic>
      <p:pic>
        <p:nvPicPr>
          <p:cNvPr id="7" name="Picture 6">
            <a:extLst>
              <a:ext uri="{FF2B5EF4-FFF2-40B4-BE49-F238E27FC236}">
                <a16:creationId xmlns:a16="http://schemas.microsoft.com/office/drawing/2014/main" id="{B74D1DB4-BDBA-4A9D-B196-C594B78049AE}"/>
              </a:ext>
            </a:extLst>
          </p:cNvPr>
          <p:cNvPicPr>
            <a:picLocks noChangeAspect="1"/>
          </p:cNvPicPr>
          <p:nvPr/>
        </p:nvPicPr>
        <p:blipFill>
          <a:blip r:embed="rId5"/>
          <a:stretch>
            <a:fillRect/>
          </a:stretch>
        </p:blipFill>
        <p:spPr>
          <a:xfrm>
            <a:off x="4303396" y="3401709"/>
            <a:ext cx="5864542" cy="2302244"/>
          </a:xfrm>
          <a:prstGeom prst="rect">
            <a:avLst/>
          </a:prstGeom>
        </p:spPr>
      </p:pic>
      <p:pic>
        <p:nvPicPr>
          <p:cNvPr id="8" name="Picture 7">
            <a:extLst>
              <a:ext uri="{FF2B5EF4-FFF2-40B4-BE49-F238E27FC236}">
                <a16:creationId xmlns:a16="http://schemas.microsoft.com/office/drawing/2014/main" id="{EEFCCF13-BCD0-479F-81A8-B5987E76EC0D}"/>
              </a:ext>
            </a:extLst>
          </p:cNvPr>
          <p:cNvPicPr>
            <a:picLocks noChangeAspect="1"/>
          </p:cNvPicPr>
          <p:nvPr/>
        </p:nvPicPr>
        <p:blipFill>
          <a:blip r:embed="rId6"/>
          <a:stretch>
            <a:fillRect/>
          </a:stretch>
        </p:blipFill>
        <p:spPr>
          <a:xfrm>
            <a:off x="0" y="3463020"/>
            <a:ext cx="4303395" cy="611411"/>
          </a:xfrm>
          <a:prstGeom prst="rect">
            <a:avLst/>
          </a:prstGeom>
        </p:spPr>
      </p:pic>
      <p:pic>
        <p:nvPicPr>
          <p:cNvPr id="9" name="Picture 8">
            <a:extLst>
              <a:ext uri="{FF2B5EF4-FFF2-40B4-BE49-F238E27FC236}">
                <a16:creationId xmlns:a16="http://schemas.microsoft.com/office/drawing/2014/main" id="{5929176F-B95C-4182-A1C2-926EEE9E9039}"/>
              </a:ext>
            </a:extLst>
          </p:cNvPr>
          <p:cNvPicPr>
            <a:picLocks noChangeAspect="1"/>
          </p:cNvPicPr>
          <p:nvPr/>
        </p:nvPicPr>
        <p:blipFill>
          <a:blip r:embed="rId7"/>
          <a:stretch>
            <a:fillRect/>
          </a:stretch>
        </p:blipFill>
        <p:spPr>
          <a:xfrm>
            <a:off x="0" y="5561732"/>
            <a:ext cx="4303395" cy="426682"/>
          </a:xfrm>
          <a:prstGeom prst="rect">
            <a:avLst/>
          </a:prstGeom>
        </p:spPr>
      </p:pic>
      <p:pic>
        <p:nvPicPr>
          <p:cNvPr id="10" name="Picture 9">
            <a:extLst>
              <a:ext uri="{FF2B5EF4-FFF2-40B4-BE49-F238E27FC236}">
                <a16:creationId xmlns:a16="http://schemas.microsoft.com/office/drawing/2014/main" id="{135601E3-DE13-4D9C-8E3A-15EFFF75256A}"/>
              </a:ext>
            </a:extLst>
          </p:cNvPr>
          <p:cNvPicPr>
            <a:picLocks noChangeAspect="1"/>
          </p:cNvPicPr>
          <p:nvPr/>
        </p:nvPicPr>
        <p:blipFill>
          <a:blip r:embed="rId8"/>
          <a:stretch>
            <a:fillRect/>
          </a:stretch>
        </p:blipFill>
        <p:spPr>
          <a:xfrm>
            <a:off x="0" y="6145723"/>
            <a:ext cx="1605280" cy="579854"/>
          </a:xfrm>
          <a:prstGeom prst="rect">
            <a:avLst/>
          </a:prstGeom>
        </p:spPr>
      </p:pic>
    </p:spTree>
    <p:extLst>
      <p:ext uri="{BB962C8B-B14F-4D97-AF65-F5344CB8AC3E}">
        <p14:creationId xmlns:p14="http://schemas.microsoft.com/office/powerpoint/2010/main" val="342000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I carried out the following Data Science Process . </vt:lpstr>
      <vt:lpstr>PowerPoint Presentation</vt:lpstr>
      <vt:lpstr>PowerPoint Presentation</vt:lpstr>
      <vt:lpstr>PowerPoint Presentation</vt:lpstr>
      <vt:lpstr>Data Cleaning</vt:lpstr>
      <vt:lpstr>PowerPoint Presentation</vt:lpstr>
      <vt:lpstr>PowerPoint Presentation</vt:lpstr>
      <vt:lpstr>PowerPoint Presentation</vt:lpstr>
      <vt:lpstr>Content Based Filtering(Book_Author)</vt:lpstr>
      <vt:lpstr>Content Based Filtering(Book_Author)</vt:lpstr>
      <vt:lpstr>PowerPoint Presentation</vt:lpstr>
      <vt:lpstr>PowerPoint Presentation</vt:lpstr>
      <vt:lpstr>PowerPoint Presentation</vt:lpstr>
      <vt:lpstr>PowerPoint Presentation</vt:lpstr>
      <vt:lpstr>Hope, Sapna Book House likes my recommendation which is built for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Srinivas</dc:creator>
  <cp:lastModifiedBy>B, Srinivas</cp:lastModifiedBy>
  <cp:revision>19</cp:revision>
  <dcterms:created xsi:type="dcterms:W3CDTF">2019-12-04T11:15:33Z</dcterms:created>
  <dcterms:modified xsi:type="dcterms:W3CDTF">2019-12-04T15:20:19Z</dcterms:modified>
</cp:coreProperties>
</file>