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1512B2-B6D7-4C1E-849D-2EA12CEC0A0E}">
          <p14:sldIdLst>
            <p14:sldId id="256"/>
            <p14:sldId id="257"/>
            <p14:sldId id="258"/>
            <p14:sldId id="259"/>
            <p14:sldId id="260"/>
            <p14:sldId id="261"/>
            <p14:sldId id="262"/>
          </p14:sldIdLst>
        </p14:section>
        <p14:section name="Untitled Section" id="{9974442E-110E-4A11-B779-9C8E10C89E61}">
          <p14:sldIdLst>
            <p14:sldId id="270"/>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9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[03 excel_formattingcells_practice 1 (1).xlsx]Sheet1!PivotTable2</c:name>
    <c:fmtId val="16"/>
  </c:pivotSource>
  <c:chart>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x"/>
          <c:size val="6"/>
          <c:spPr>
            <a:noFill/>
            <a:ln w="9525">
              <a:solidFill>
                <a:schemeClr val="accent4"/>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star"/>
          <c:size val="6"/>
          <c:spPr>
            <a:no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plus"/>
          <c:size val="6"/>
          <c:spPr>
            <a:noFill/>
            <a:ln w="9525">
              <a:solidFill>
                <a:schemeClr val="accent1">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dot"/>
          <c:size val="6"/>
          <c:spPr>
            <a:solidFill>
              <a:schemeClr val="accent2">
                <a:lumMod val="60000"/>
              </a:schemeClr>
            </a:solidFill>
            <a:ln w="9525">
              <a:solidFill>
                <a:schemeClr val="accent2">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dash"/>
          <c:size val="6"/>
          <c:spPr>
            <a:solidFill>
              <a:schemeClr val="accent3">
                <a:lumMod val="60000"/>
              </a:schemeClr>
            </a:solidFill>
            <a:ln w="9525">
              <a:solidFill>
                <a:schemeClr val="accent3">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diamond"/>
          <c:size val="6"/>
          <c:spPr>
            <a:solidFill>
              <a:schemeClr val="accent4">
                <a:lumMod val="60000"/>
              </a:schemeClr>
            </a:solidFill>
            <a:ln w="9525">
              <a:solidFill>
                <a:schemeClr val="accent4">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Sheet1!$B$3:$B$5</c:f>
              <c:strCache>
                <c:ptCount val="1"/>
                <c:pt idx="0">
                  <c:v>Sum of Forearm - May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Sheet1!$B$6:$B$11</c:f>
              <c:numCache>
                <c:formatCode>General</c:formatCode>
                <c:ptCount val="5"/>
                <c:pt idx="0">
                  <c:v>11.5</c:v>
                </c:pt>
                <c:pt idx="1">
                  <c:v>11.5</c:v>
                </c:pt>
                <c:pt idx="2">
                  <c:v>11.5</c:v>
                </c:pt>
                <c:pt idx="3">
                  <c:v>11</c:v>
                </c:pt>
              </c:numCache>
            </c:numRef>
          </c:val>
          <c:extLst>
            <c:ext xmlns:c16="http://schemas.microsoft.com/office/drawing/2014/chart" uri="{C3380CC4-5D6E-409C-BE32-E72D297353CC}">
              <c16:uniqueId val="{00000000-95F6-4C53-9E0C-C1ABA2134E7C}"/>
            </c:ext>
          </c:extLst>
        </c:ser>
        <c:ser>
          <c:idx val="1"/>
          <c:order val="1"/>
          <c:tx>
            <c:strRef>
              <c:f>Sheet1!$C$3:$C$5</c:f>
              <c:strCache>
                <c:ptCount val="1"/>
                <c:pt idx="0">
                  <c:v>Sum of Forearm - Jun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Sheet1!$C$6:$C$11</c:f>
              <c:numCache>
                <c:formatCode>General</c:formatCode>
                <c:ptCount val="5"/>
                <c:pt idx="4">
                  <c:v>11</c:v>
                </c:pt>
              </c:numCache>
            </c:numRef>
          </c:val>
          <c:extLst>
            <c:ext xmlns:c16="http://schemas.microsoft.com/office/drawing/2014/chart" uri="{C3380CC4-5D6E-409C-BE32-E72D297353CC}">
              <c16:uniqueId val="{00000001-95F6-4C53-9E0C-C1ABA2134E7C}"/>
            </c:ext>
          </c:extLst>
        </c:ser>
        <c:ser>
          <c:idx val="2"/>
          <c:order val="2"/>
          <c:tx>
            <c:strRef>
              <c:f>Sheet1!$D$3:$D$5</c:f>
              <c:strCache>
                <c:ptCount val="1"/>
                <c:pt idx="0">
                  <c:v>Sum of Hips - May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accent3"/>
                </a:solidFill>
                <a:prstDash val="sysDash"/>
              </a:ln>
              <a:effectLst/>
            </c:spPr>
            <c:trendlineType val="linear"/>
            <c:dispRSqr val="0"/>
            <c:dispEq val="0"/>
          </c:trendline>
          <c:cat>
            <c:strRef>
              <c:f>Sheet1!$A$6:$A$11</c:f>
              <c:strCache>
                <c:ptCount val="5"/>
                <c:pt idx="0">
                  <c:v>03-May</c:v>
                </c:pt>
                <c:pt idx="1">
                  <c:v>11-May</c:v>
                </c:pt>
                <c:pt idx="2">
                  <c:v>19-May</c:v>
                </c:pt>
                <c:pt idx="3">
                  <c:v>26-May</c:v>
                </c:pt>
                <c:pt idx="4">
                  <c:v>01-Jun</c:v>
                </c:pt>
              </c:strCache>
            </c:strRef>
          </c:cat>
          <c:val>
            <c:numRef>
              <c:f>Sheet1!$D$6:$D$11</c:f>
              <c:numCache>
                <c:formatCode>General</c:formatCode>
                <c:ptCount val="5"/>
                <c:pt idx="0">
                  <c:v>40</c:v>
                </c:pt>
                <c:pt idx="1">
                  <c:v>39.5</c:v>
                </c:pt>
                <c:pt idx="2">
                  <c:v>39.5</c:v>
                </c:pt>
                <c:pt idx="3">
                  <c:v>39</c:v>
                </c:pt>
              </c:numCache>
            </c:numRef>
          </c:val>
          <c:extLst>
            <c:ext xmlns:c16="http://schemas.microsoft.com/office/drawing/2014/chart" uri="{C3380CC4-5D6E-409C-BE32-E72D297353CC}">
              <c16:uniqueId val="{00000003-95F6-4C53-9E0C-C1ABA2134E7C}"/>
            </c:ext>
          </c:extLst>
        </c:ser>
        <c:ser>
          <c:idx val="3"/>
          <c:order val="3"/>
          <c:tx>
            <c:strRef>
              <c:f>Sheet1!$E$3:$E$5</c:f>
              <c:strCache>
                <c:ptCount val="1"/>
                <c:pt idx="0">
                  <c:v>Sum of Hips - Jun</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Sheet1!$E$6:$E$11</c:f>
              <c:numCache>
                <c:formatCode>General</c:formatCode>
                <c:ptCount val="5"/>
                <c:pt idx="4">
                  <c:v>39</c:v>
                </c:pt>
              </c:numCache>
            </c:numRef>
          </c:val>
          <c:extLst>
            <c:ext xmlns:c16="http://schemas.microsoft.com/office/drawing/2014/chart" uri="{C3380CC4-5D6E-409C-BE32-E72D297353CC}">
              <c16:uniqueId val="{00000004-95F6-4C53-9E0C-C1ABA2134E7C}"/>
            </c:ext>
          </c:extLst>
        </c:ser>
        <c:ser>
          <c:idx val="4"/>
          <c:order val="4"/>
          <c:tx>
            <c:strRef>
              <c:f>Sheet1!$F$3:$F$5</c:f>
              <c:strCache>
                <c:ptCount val="1"/>
                <c:pt idx="0">
                  <c:v>Sum of Estimated Lean Body - May</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Sheet1!$F$6:$F$11</c:f>
              <c:numCache>
                <c:formatCode>General</c:formatCode>
                <c:ptCount val="5"/>
                <c:pt idx="0">
                  <c:v>103.8</c:v>
                </c:pt>
                <c:pt idx="1">
                  <c:v>103.9</c:v>
                </c:pt>
                <c:pt idx="2">
                  <c:v>103.2</c:v>
                </c:pt>
                <c:pt idx="3">
                  <c:v>103.4</c:v>
                </c:pt>
              </c:numCache>
            </c:numRef>
          </c:val>
          <c:extLst>
            <c:ext xmlns:c16="http://schemas.microsoft.com/office/drawing/2014/chart" uri="{C3380CC4-5D6E-409C-BE32-E72D297353CC}">
              <c16:uniqueId val="{00000005-95F6-4C53-9E0C-C1ABA2134E7C}"/>
            </c:ext>
          </c:extLst>
        </c:ser>
        <c:ser>
          <c:idx val="5"/>
          <c:order val="5"/>
          <c:tx>
            <c:strRef>
              <c:f>Sheet1!$G$3:$G$5</c:f>
              <c:strCache>
                <c:ptCount val="1"/>
                <c:pt idx="0">
                  <c:v>Sum of Estimated Lean Body - Jun</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Sheet1!$G$6:$G$11</c:f>
              <c:numCache>
                <c:formatCode>General</c:formatCode>
                <c:ptCount val="5"/>
                <c:pt idx="4">
                  <c:v>103.4</c:v>
                </c:pt>
              </c:numCache>
            </c:numRef>
          </c:val>
          <c:extLst>
            <c:ext xmlns:c16="http://schemas.microsoft.com/office/drawing/2014/chart" uri="{C3380CC4-5D6E-409C-BE32-E72D297353CC}">
              <c16:uniqueId val="{00000006-95F6-4C53-9E0C-C1ABA2134E7C}"/>
            </c:ext>
          </c:extLst>
        </c:ser>
        <c:ser>
          <c:idx val="6"/>
          <c:order val="6"/>
          <c:tx>
            <c:strRef>
              <c:f>Sheet1!$H$3:$H$5</c:f>
              <c:strCache>
                <c:ptCount val="1"/>
                <c:pt idx="0">
                  <c:v>Sum of Waist - May</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Sheet1!$H$6:$H$11</c:f>
              <c:numCache>
                <c:formatCode>General</c:formatCode>
                <c:ptCount val="5"/>
                <c:pt idx="0">
                  <c:v>31</c:v>
                </c:pt>
                <c:pt idx="1">
                  <c:v>31</c:v>
                </c:pt>
                <c:pt idx="2">
                  <c:v>31</c:v>
                </c:pt>
                <c:pt idx="3">
                  <c:v>30</c:v>
                </c:pt>
              </c:numCache>
            </c:numRef>
          </c:val>
          <c:extLst>
            <c:ext xmlns:c16="http://schemas.microsoft.com/office/drawing/2014/chart" uri="{C3380CC4-5D6E-409C-BE32-E72D297353CC}">
              <c16:uniqueId val="{00000007-95F6-4C53-9E0C-C1ABA2134E7C}"/>
            </c:ext>
          </c:extLst>
        </c:ser>
        <c:ser>
          <c:idx val="7"/>
          <c:order val="7"/>
          <c:tx>
            <c:strRef>
              <c:f>Sheet1!$I$3:$I$5</c:f>
              <c:strCache>
                <c:ptCount val="1"/>
                <c:pt idx="0">
                  <c:v>Sum of Waist - Jun</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Sheet1!$I$6:$I$11</c:f>
              <c:numCache>
                <c:formatCode>General</c:formatCode>
                <c:ptCount val="5"/>
                <c:pt idx="4">
                  <c:v>30</c:v>
                </c:pt>
              </c:numCache>
            </c:numRef>
          </c:val>
          <c:extLst>
            <c:ext xmlns:c16="http://schemas.microsoft.com/office/drawing/2014/chart" uri="{C3380CC4-5D6E-409C-BE32-E72D297353CC}">
              <c16:uniqueId val="{00000008-95F6-4C53-9E0C-C1ABA2134E7C}"/>
            </c:ext>
          </c:extLst>
        </c:ser>
        <c:ser>
          <c:idx val="8"/>
          <c:order val="8"/>
          <c:tx>
            <c:strRef>
              <c:f>Sheet1!$J$3:$J$5</c:f>
              <c:strCache>
                <c:ptCount val="1"/>
                <c:pt idx="0">
                  <c:v>Sum of Chest - May</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Sheet1!$J$6:$J$11</c:f>
              <c:numCache>
                <c:formatCode>General</c:formatCode>
                <c:ptCount val="5"/>
                <c:pt idx="0">
                  <c:v>32</c:v>
                </c:pt>
                <c:pt idx="1">
                  <c:v>32</c:v>
                </c:pt>
                <c:pt idx="2">
                  <c:v>32</c:v>
                </c:pt>
                <c:pt idx="3">
                  <c:v>31</c:v>
                </c:pt>
              </c:numCache>
            </c:numRef>
          </c:val>
          <c:extLst>
            <c:ext xmlns:c16="http://schemas.microsoft.com/office/drawing/2014/chart" uri="{C3380CC4-5D6E-409C-BE32-E72D297353CC}">
              <c16:uniqueId val="{00000009-95F6-4C53-9E0C-C1ABA2134E7C}"/>
            </c:ext>
          </c:extLst>
        </c:ser>
        <c:ser>
          <c:idx val="9"/>
          <c:order val="9"/>
          <c:tx>
            <c:strRef>
              <c:f>Sheet1!$K$3:$K$5</c:f>
              <c:strCache>
                <c:ptCount val="1"/>
                <c:pt idx="0">
                  <c:v>Sum of Chest - Jun</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Sheet1!$K$6:$K$11</c:f>
              <c:numCache>
                <c:formatCode>General</c:formatCode>
                <c:ptCount val="5"/>
                <c:pt idx="4">
                  <c:v>31</c:v>
                </c:pt>
              </c:numCache>
            </c:numRef>
          </c:val>
          <c:extLst>
            <c:ext xmlns:c16="http://schemas.microsoft.com/office/drawing/2014/chart" uri="{C3380CC4-5D6E-409C-BE32-E72D297353CC}">
              <c16:uniqueId val="{0000000A-95F6-4C53-9E0C-C1ABA2134E7C}"/>
            </c:ext>
          </c:extLst>
        </c:ser>
        <c:dLbls>
          <c:dLblPos val="outEnd"/>
          <c:showLegendKey val="0"/>
          <c:showVal val="1"/>
          <c:showCatName val="0"/>
          <c:showSerName val="0"/>
          <c:showPercent val="0"/>
          <c:showBubbleSize val="0"/>
        </c:dLbls>
        <c:gapWidth val="444"/>
        <c:overlap val="-90"/>
        <c:axId val="1474816800"/>
        <c:axId val="1474817280"/>
      </c:barChart>
      <c:catAx>
        <c:axId val="1474816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474817280"/>
        <c:crosses val="autoZero"/>
        <c:auto val="1"/>
        <c:lblAlgn val="ctr"/>
        <c:lblOffset val="100"/>
        <c:noMultiLvlLbl val="0"/>
      </c:catAx>
      <c:valAx>
        <c:axId val="1474817280"/>
        <c:scaling>
          <c:orientation val="minMax"/>
        </c:scaling>
        <c:delete val="1"/>
        <c:axPos val="l"/>
        <c:numFmt formatCode="General" sourceLinked="1"/>
        <c:majorTickMark val="none"/>
        <c:minorTickMark val="none"/>
        <c:tickLblPos val="nextTo"/>
        <c:crossAx val="147481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Vaishnavi T</a:t>
            </a:r>
          </a:p>
          <a:p>
            <a:r>
              <a:rPr lang="en-US" sz="2400" dirty="0"/>
              <a:t>REGISTER NO:         312216315</a:t>
            </a:r>
          </a:p>
          <a:p>
            <a:r>
              <a:rPr lang="en-US" sz="2400" dirty="0"/>
              <a:t>DEPARTMENT:     III BCOM GENERAL B SECTION</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29476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4250" spc="20" dirty="0"/>
              <a:t>                     </a:t>
            </a:r>
            <a:r>
              <a:rPr lang="en-IN" sz="3600" spc="20" dirty="0"/>
              <a:t>After making pivot table and graph the employers can able to understand easily and it also </a:t>
            </a:r>
            <a:br>
              <a:rPr lang="en-IN" sz="3600" spc="20" dirty="0"/>
            </a:br>
            <a:r>
              <a:rPr lang="en-IN" sz="3600" spc="20" dirty="0"/>
              <a:t>              us to calculate the necessary </a:t>
            </a:r>
            <a:br>
              <a:rPr lang="en-IN" sz="3600" spc="20" dirty="0"/>
            </a:br>
            <a:r>
              <a:rPr lang="en-IN" sz="3600" spc="20" dirty="0"/>
              <a:t>               valuations easier.</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6804025" cy="954940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698500" indent="-685800">
              <a:lnSpc>
                <a:spcPct val="100000"/>
              </a:lnSpc>
              <a:spcBef>
                <a:spcPts val="105"/>
              </a:spcBef>
              <a:buFont typeface="Arial" panose="020B0604020202020204" pitchFamily="34" charset="0"/>
              <a:buChar char="•"/>
            </a:pPr>
            <a:r>
              <a:rPr lang="en-IN" sz="3200" b="1" spc="5" dirty="0">
                <a:latin typeface="Trebuchet MS"/>
                <a:cs typeface="Trebuchet MS"/>
              </a:rPr>
              <a:t>DATA COLLECTION</a:t>
            </a:r>
          </a:p>
          <a:p>
            <a:pPr marL="698500" indent="-685800">
              <a:lnSpc>
                <a:spcPct val="100000"/>
              </a:lnSpc>
              <a:spcBef>
                <a:spcPts val="105"/>
              </a:spcBef>
              <a:buFont typeface="Arial" panose="020B0604020202020204" pitchFamily="34" charset="0"/>
              <a:buChar char="•"/>
            </a:pPr>
            <a:r>
              <a:rPr lang="en-IN" sz="3200" b="1" spc="5" dirty="0">
                <a:latin typeface="Trebuchet MS"/>
                <a:cs typeface="Trebuchet MS"/>
              </a:rPr>
              <a:t>DATACLEANING</a:t>
            </a:r>
          </a:p>
          <a:p>
            <a:pPr marL="698500" indent="-685800">
              <a:lnSpc>
                <a:spcPct val="100000"/>
              </a:lnSpc>
              <a:spcBef>
                <a:spcPts val="105"/>
              </a:spcBef>
              <a:buFont typeface="Arial" panose="020B0604020202020204" pitchFamily="34" charset="0"/>
              <a:buChar char="•"/>
            </a:pPr>
            <a:r>
              <a:rPr lang="en-IN" sz="3200" b="1" spc="5" dirty="0">
                <a:latin typeface="Trebuchet MS"/>
                <a:cs typeface="Trebuchet MS"/>
              </a:rPr>
              <a:t>TECHNIQUES</a:t>
            </a:r>
          </a:p>
          <a:p>
            <a:pPr marL="698500" indent="-685800">
              <a:lnSpc>
                <a:spcPct val="100000"/>
              </a:lnSpc>
              <a:spcBef>
                <a:spcPts val="105"/>
              </a:spcBef>
              <a:buFont typeface="Arial" panose="020B0604020202020204" pitchFamily="34" charset="0"/>
              <a:buChar char="•"/>
            </a:pPr>
            <a:r>
              <a:rPr lang="en-IN" sz="3200" b="1" spc="5" dirty="0">
                <a:latin typeface="Trebuchet MS"/>
                <a:cs typeface="Trebuchet MS"/>
              </a:rPr>
              <a:t>RESULTS</a:t>
            </a:r>
          </a:p>
          <a:p>
            <a:pPr marL="698500" indent="-685800">
              <a:lnSpc>
                <a:spcPct val="100000"/>
              </a:lnSpc>
              <a:spcBef>
                <a:spcPts val="105"/>
              </a:spcBef>
              <a:buFont typeface="Arial" panose="020B0604020202020204" pitchFamily="34" charset="0"/>
              <a:buChar char="•"/>
            </a:pPr>
            <a:r>
              <a:rPr lang="en-IN" sz="3200" b="1" spc="5" dirty="0">
                <a:latin typeface="Trebuchet MS"/>
                <a:cs typeface="Trebuchet MS"/>
              </a:rPr>
              <a:t>PIVOT TABLE</a:t>
            </a:r>
          </a:p>
          <a:p>
            <a:pPr marL="698500" indent="-685800">
              <a:lnSpc>
                <a:spcPct val="100000"/>
              </a:lnSpc>
              <a:spcBef>
                <a:spcPts val="105"/>
              </a:spcBef>
              <a:buFont typeface="Arial" panose="020B0604020202020204" pitchFamily="34" charset="0"/>
              <a:buChar char="•"/>
            </a:pPr>
            <a:r>
              <a:rPr lang="en-IN" sz="3200" b="1" spc="5" dirty="0">
                <a:latin typeface="Trebuchet MS"/>
                <a:cs typeface="Trebuchet MS"/>
              </a:rPr>
              <a:t>CHARTS &amp;GRAPHS</a:t>
            </a:r>
          </a:p>
          <a:p>
            <a:pPr marL="12700">
              <a:lnSpc>
                <a:spcPct val="100000"/>
              </a:lnSpc>
              <a:spcBef>
                <a:spcPts val="105"/>
              </a:spcBef>
            </a:pPr>
            <a:endParaRPr lang="en-US" sz="32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FC4F679-3B8B-CF03-79B5-41AA05DAE9E2}"/>
              </a:ext>
            </a:extLst>
          </p:cNvPr>
          <p:cNvGraphicFramePr>
            <a:graphicFrameLocks/>
          </p:cNvGraphicFramePr>
          <p:nvPr>
            <p:extLst>
              <p:ext uri="{D42A27DB-BD31-4B8C-83A1-F6EECF244321}">
                <p14:modId xmlns:p14="http://schemas.microsoft.com/office/powerpoint/2010/main" val="2963906345"/>
              </p:ext>
            </p:extLst>
          </p:nvPr>
        </p:nvGraphicFramePr>
        <p:xfrm>
          <a:off x="2514600" y="2349500"/>
          <a:ext cx="6094413" cy="3289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98598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THIS PROJECT WE CAN ABLE TO WITNESS THE DATASET EASILY AND IT MAKES OUR WORK EASIER.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BY DOING THIS WE CAN ABLE TO SAVE OUR TIME AND THE CALCULATIONS ARE ALSO MADE EASIER IN THIS.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74873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r>
              <a:rPr lang="en-IN" sz="4250" spc="10" dirty="0"/>
              <a:t>       </a:t>
            </a:r>
            <a:r>
              <a:rPr lang="en-IN" sz="3600" b="0" spc="10" dirty="0">
                <a:latin typeface="Calibri" panose="020F0502020204030204" pitchFamily="34" charset="0"/>
                <a:cs typeface="Calibri" panose="020F0502020204030204" pitchFamily="34" charset="0"/>
              </a:rPr>
              <a:t>We need to take employee data analysis and it helps the employees to understand their level of their performance and it motivates the employee to work more.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85673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3600" spc="-20" dirty="0"/>
              <a:t>To analyse the level of data and to create a change in their </a:t>
            </a:r>
            <a:r>
              <a:rPr lang="en-IN" sz="3600" spc="-20" dirty="0" err="1"/>
              <a:t>working,I</a:t>
            </a:r>
            <a:r>
              <a:rPr lang="en-IN" sz="3600" spc="-20" dirty="0"/>
              <a:t> have used pivot table and charts in this project to measure the employee performance.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6418424"/>
          </a:xfrm>
          <a:prstGeom prst="rect">
            <a:avLst/>
          </a:prstGeom>
        </p:spPr>
        <p:txBody>
          <a:bodyPr vert="horz" wrap="square" lIns="0" tIns="16510" rIns="0" bIns="0" rtlCol="0">
            <a:spAutoFit/>
          </a:bodyPr>
          <a:lstStyle/>
          <a:p>
            <a:pPr marL="12700" algn="ctr">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br>
              <a:rPr lang="en-IN" sz="3200" spc="5" dirty="0"/>
            </a:br>
            <a:r>
              <a:rPr lang="en-IN" sz="3200" spc="5" dirty="0"/>
              <a:t>       Employer</a:t>
            </a:r>
            <a:br>
              <a:rPr lang="en-IN" sz="3200" spc="5" dirty="0"/>
            </a:br>
            <a:r>
              <a:rPr lang="en-IN" sz="3200" spc="5" dirty="0"/>
              <a:t>  </a:t>
            </a:r>
            <a:br>
              <a:rPr lang="en-IN" sz="3200" spc="5" dirty="0"/>
            </a:br>
            <a:r>
              <a:rPr lang="en-IN" sz="3200" spc="5" dirty="0"/>
              <a:t>        organisation</a:t>
            </a:r>
            <a:br>
              <a:rPr lang="en-IN" sz="3200" spc="5" dirty="0"/>
            </a:br>
            <a:br>
              <a:rPr lang="en-IN" sz="3200" spc="5" dirty="0"/>
            </a:br>
            <a:r>
              <a:rPr lang="en-IN" sz="3200" spc="5" dirty="0"/>
              <a:t>           IT sector</a:t>
            </a:r>
            <a:br>
              <a:rPr lang="en-US"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0744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1.Filtering-missing values</a:t>
            </a:r>
            <a:br>
              <a:rPr lang="en-IN" sz="3600" dirty="0"/>
            </a:br>
            <a:r>
              <a:rPr lang="en-IN" sz="3600" dirty="0"/>
              <a:t>    </a:t>
            </a:r>
            <a:br>
              <a:rPr lang="en-IN" sz="3600" dirty="0"/>
            </a:br>
            <a:r>
              <a:rPr lang="en-IN" sz="3600" dirty="0"/>
              <a:t>                     2.pivot table-creating the pivot </a:t>
            </a:r>
            <a:br>
              <a:rPr lang="en-IN" sz="3600" dirty="0"/>
            </a:br>
            <a:r>
              <a:rPr lang="en-IN" sz="3600" dirty="0"/>
              <a:t>                                            according to the</a:t>
            </a:r>
            <a:br>
              <a:rPr lang="en-IN" sz="3600" dirty="0"/>
            </a:br>
            <a:r>
              <a:rPr lang="en-IN" sz="3600" dirty="0"/>
              <a:t>                                             data.</a:t>
            </a:r>
            <a:br>
              <a:rPr lang="en-IN" sz="3600" dirty="0"/>
            </a:br>
            <a:r>
              <a:rPr lang="en-IN" sz="3600" dirty="0"/>
              <a:t>                      3.Graph-Making the data in the</a:t>
            </a:r>
            <a:br>
              <a:rPr lang="en-IN" sz="3600" dirty="0"/>
            </a:br>
            <a:r>
              <a:rPr lang="en-IN" sz="3600" dirty="0"/>
              <a:t>                                    form of graph so it </a:t>
            </a:r>
            <a:br>
              <a:rPr lang="en-IN" sz="3600" dirty="0"/>
            </a:br>
            <a:r>
              <a:rPr lang="en-IN" sz="3600" dirty="0"/>
              <a:t>                                     will be easy to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3E559-1F0B-F37F-FBBF-86D246D7CE77}"/>
              </a:ext>
            </a:extLst>
          </p:cNvPr>
          <p:cNvSpPr txBox="1"/>
          <p:nvPr/>
        </p:nvSpPr>
        <p:spPr>
          <a:xfrm>
            <a:off x="533400" y="76200"/>
            <a:ext cx="11811000" cy="5632311"/>
          </a:xfrm>
          <a:prstGeom prst="rect">
            <a:avLst/>
          </a:prstGeom>
          <a:noFill/>
        </p:spPr>
        <p:txBody>
          <a:bodyPr wrap="square">
            <a:spAutoFit/>
          </a:bodyPr>
          <a:lstStyle/>
          <a:p>
            <a:r>
              <a:rPr kumimoji="0" lang="en-US" sz="4000" b="1" i="0" u="none" strike="noStrike" kern="0" cap="none" spc="10" normalizeH="0" baseline="0" noProof="0" dirty="0">
                <a:ln>
                  <a:noFill/>
                </a:ln>
                <a:solidFill>
                  <a:prstClr val="black"/>
                </a:solidFill>
                <a:effectLst/>
                <a:uLnTx/>
                <a:uFillTx/>
                <a:latin typeface="Trebuchet MS" panose="020B0603020202020204" pitchFamily="34" charset="0"/>
                <a:ea typeface="+mj-ea"/>
              </a:rPr>
              <a:t>O</a:t>
            </a:r>
            <a:r>
              <a:rPr kumimoji="0" lang="en-US" sz="4000" b="1" i="0" u="none" strike="noStrike" kern="0" cap="none" spc="25" normalizeH="0" baseline="0" noProof="0" dirty="0">
                <a:ln>
                  <a:noFill/>
                </a:ln>
                <a:solidFill>
                  <a:prstClr val="black"/>
                </a:solidFill>
                <a:effectLst/>
                <a:uLnTx/>
                <a:uFillTx/>
                <a:latin typeface="Trebuchet MS" panose="020B0603020202020204" pitchFamily="34" charset="0"/>
                <a:ea typeface="+mj-ea"/>
              </a:rPr>
              <a:t>U</a:t>
            </a:r>
            <a:r>
              <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mj-ea"/>
              </a:rPr>
              <a:t>R</a:t>
            </a:r>
            <a:r>
              <a:rPr kumimoji="0" lang="en-US" sz="4000" b="1" i="0" u="none" strike="noStrike" kern="0" cap="none" spc="5" normalizeH="0" baseline="0" noProof="0" dirty="0">
                <a:ln>
                  <a:noFill/>
                </a:ln>
                <a:solidFill>
                  <a:prstClr val="black"/>
                </a:solidFill>
                <a:effectLst/>
                <a:uLnTx/>
                <a:uFillTx/>
                <a:latin typeface="Trebuchet MS" panose="020B0603020202020204" pitchFamily="34" charset="0"/>
                <a:ea typeface="+mj-ea"/>
              </a:rPr>
              <a:t> </a:t>
            </a:r>
            <a:r>
              <a:rPr kumimoji="0" lang="en-US" sz="4000" b="1" i="0" u="none" strike="noStrike" kern="0" cap="none" spc="25" normalizeH="0" baseline="0" noProof="0" dirty="0">
                <a:ln>
                  <a:noFill/>
                </a:ln>
                <a:solidFill>
                  <a:prstClr val="black"/>
                </a:solidFill>
                <a:effectLst/>
                <a:uLnTx/>
                <a:uFillTx/>
                <a:latin typeface="Trebuchet MS" panose="020B0603020202020204" pitchFamily="34" charset="0"/>
                <a:ea typeface="+mj-ea"/>
              </a:rPr>
              <a:t>S</a:t>
            </a:r>
            <a:r>
              <a:rPr kumimoji="0" lang="en-US" sz="4000" b="1" i="0" u="none" strike="noStrike" kern="0" cap="none" spc="10" normalizeH="0" baseline="0" noProof="0" dirty="0">
                <a:ln>
                  <a:noFill/>
                </a:ln>
                <a:solidFill>
                  <a:prstClr val="black"/>
                </a:solidFill>
                <a:effectLst/>
                <a:uLnTx/>
                <a:uFillTx/>
                <a:latin typeface="Trebuchet MS" panose="020B0603020202020204" pitchFamily="34" charset="0"/>
                <a:ea typeface="+mj-ea"/>
              </a:rPr>
              <a:t>O</a:t>
            </a:r>
            <a:r>
              <a:rPr kumimoji="0" lang="en-US" sz="4000" b="1" i="0" u="none" strike="noStrike" kern="0" cap="none" spc="25" normalizeH="0" baseline="0" noProof="0" dirty="0">
                <a:ln>
                  <a:noFill/>
                </a:ln>
                <a:solidFill>
                  <a:prstClr val="black"/>
                </a:solidFill>
                <a:effectLst/>
                <a:uLnTx/>
                <a:uFillTx/>
                <a:latin typeface="Trebuchet MS" panose="020B0603020202020204" pitchFamily="34" charset="0"/>
                <a:ea typeface="+mj-ea"/>
              </a:rPr>
              <a:t>LU</a:t>
            </a:r>
            <a:r>
              <a:rPr kumimoji="0" lang="en-US" sz="4000" b="1" i="0" u="none" strike="noStrike" kern="0" cap="none" spc="-35" normalizeH="0" baseline="0" noProof="0" dirty="0">
                <a:ln>
                  <a:noFill/>
                </a:ln>
                <a:solidFill>
                  <a:prstClr val="black"/>
                </a:solidFill>
                <a:effectLst/>
                <a:uLnTx/>
                <a:uFillTx/>
                <a:latin typeface="Trebuchet MS" panose="020B0603020202020204" pitchFamily="34" charset="0"/>
                <a:ea typeface="+mj-ea"/>
              </a:rPr>
              <a:t>T</a:t>
            </a:r>
            <a:r>
              <a:rPr kumimoji="0" lang="en-US" sz="4000" b="1" i="0" u="none" strike="noStrike" kern="0" cap="none" spc="-30" normalizeH="0" baseline="0" noProof="0" dirty="0">
                <a:ln>
                  <a:noFill/>
                </a:ln>
                <a:solidFill>
                  <a:prstClr val="black"/>
                </a:solidFill>
                <a:effectLst/>
                <a:uLnTx/>
                <a:uFillTx/>
                <a:latin typeface="Trebuchet MS" panose="020B0603020202020204" pitchFamily="34" charset="0"/>
                <a:ea typeface="+mj-ea"/>
              </a:rPr>
              <a:t>I</a:t>
            </a:r>
            <a:r>
              <a:rPr kumimoji="0" lang="en-US" sz="4000" b="1" i="0" u="none" strike="noStrike" kern="0" cap="none" spc="10" normalizeH="0" baseline="0" noProof="0" dirty="0">
                <a:ln>
                  <a:noFill/>
                </a:ln>
                <a:solidFill>
                  <a:prstClr val="black"/>
                </a:solidFill>
                <a:effectLst/>
                <a:uLnTx/>
                <a:uFillTx/>
                <a:latin typeface="Trebuchet MS" panose="020B0603020202020204" pitchFamily="34" charset="0"/>
                <a:ea typeface="+mj-ea"/>
              </a:rPr>
              <a:t>O</a:t>
            </a:r>
            <a:r>
              <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mj-ea"/>
              </a:rPr>
              <a:t>N</a:t>
            </a:r>
            <a:r>
              <a:rPr kumimoji="0" lang="en-US" sz="4000" b="1" i="0" u="none" strike="noStrike" kern="0" cap="none" spc="-345" normalizeH="0" baseline="0" noProof="0" dirty="0">
                <a:ln>
                  <a:noFill/>
                </a:ln>
                <a:solidFill>
                  <a:prstClr val="black"/>
                </a:solidFill>
                <a:effectLst/>
                <a:uLnTx/>
                <a:uFillTx/>
                <a:latin typeface="Trebuchet MS" panose="020B0603020202020204" pitchFamily="34" charset="0"/>
                <a:ea typeface="+mj-ea"/>
              </a:rPr>
              <a:t> </a:t>
            </a:r>
            <a:r>
              <a:rPr kumimoji="0" lang="en-US" sz="4000" b="1" i="0" u="none" strike="noStrike" kern="0" cap="none" spc="-35" normalizeH="0" baseline="0" noProof="0" dirty="0">
                <a:ln>
                  <a:noFill/>
                </a:ln>
                <a:solidFill>
                  <a:prstClr val="black"/>
                </a:solidFill>
                <a:effectLst/>
                <a:uLnTx/>
                <a:uFillTx/>
                <a:latin typeface="Trebuchet MS" panose="020B0603020202020204" pitchFamily="34" charset="0"/>
                <a:ea typeface="+mj-ea"/>
              </a:rPr>
              <a:t>A</a:t>
            </a:r>
            <a:r>
              <a:rPr kumimoji="0" lang="en-US" sz="4000" b="1" i="0" u="none" strike="noStrike" kern="0" cap="none" spc="-5" normalizeH="0" baseline="0" noProof="0" dirty="0">
                <a:ln>
                  <a:noFill/>
                </a:ln>
                <a:solidFill>
                  <a:prstClr val="black"/>
                </a:solidFill>
                <a:effectLst/>
                <a:uLnTx/>
                <a:uFillTx/>
                <a:latin typeface="Trebuchet MS" panose="020B0603020202020204" pitchFamily="34" charset="0"/>
                <a:ea typeface="+mj-ea"/>
              </a:rPr>
              <a:t>N</a:t>
            </a:r>
            <a:r>
              <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mj-ea"/>
              </a:rPr>
              <a:t>D</a:t>
            </a:r>
            <a:r>
              <a:rPr kumimoji="0" lang="en-US" sz="4000" b="1" i="0" u="none" strike="noStrike" kern="0" cap="none" spc="35" normalizeH="0" baseline="0" noProof="0" dirty="0">
                <a:ln>
                  <a:noFill/>
                </a:ln>
                <a:solidFill>
                  <a:prstClr val="black"/>
                </a:solidFill>
                <a:effectLst/>
                <a:uLnTx/>
                <a:uFillTx/>
                <a:latin typeface="Trebuchet MS" panose="020B0603020202020204" pitchFamily="34" charset="0"/>
                <a:ea typeface="+mj-ea"/>
              </a:rPr>
              <a:t> </a:t>
            </a:r>
            <a:r>
              <a:rPr kumimoji="0" lang="en-US" sz="4000" b="1" i="0" u="none" strike="noStrike" kern="0" cap="none" spc="-30" normalizeH="0" baseline="0" noProof="0" dirty="0">
                <a:ln>
                  <a:noFill/>
                </a:ln>
                <a:solidFill>
                  <a:prstClr val="black"/>
                </a:solidFill>
                <a:effectLst/>
                <a:uLnTx/>
                <a:uFillTx/>
                <a:latin typeface="Trebuchet MS" panose="020B0603020202020204" pitchFamily="34" charset="0"/>
                <a:ea typeface="+mj-ea"/>
              </a:rPr>
              <a:t>I</a:t>
            </a:r>
            <a:r>
              <a:rPr kumimoji="0" lang="en-US" sz="4000" b="1" i="0" u="none" strike="noStrike" kern="0" cap="none" spc="-35" normalizeH="0" baseline="0" noProof="0" dirty="0">
                <a:ln>
                  <a:noFill/>
                </a:ln>
                <a:solidFill>
                  <a:prstClr val="black"/>
                </a:solidFill>
                <a:effectLst/>
                <a:uLnTx/>
                <a:uFillTx/>
                <a:latin typeface="Trebuchet MS" panose="020B0603020202020204" pitchFamily="34" charset="0"/>
                <a:ea typeface="+mj-ea"/>
              </a:rPr>
              <a:t>T</a:t>
            </a:r>
            <a:r>
              <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mj-ea"/>
              </a:rPr>
              <a:t>S</a:t>
            </a:r>
            <a:r>
              <a:rPr kumimoji="0" lang="en-US" sz="4000" b="1" i="0" u="none" strike="noStrike" kern="0" cap="none" spc="60" normalizeH="0" baseline="0" noProof="0" dirty="0">
                <a:ln>
                  <a:noFill/>
                </a:ln>
                <a:solidFill>
                  <a:prstClr val="black"/>
                </a:solidFill>
                <a:effectLst/>
                <a:uLnTx/>
                <a:uFillTx/>
                <a:latin typeface="Trebuchet MS" panose="020B0603020202020204" pitchFamily="34" charset="0"/>
                <a:ea typeface="+mj-ea"/>
              </a:rPr>
              <a:t> </a:t>
            </a:r>
            <a:r>
              <a:rPr kumimoji="0" lang="en-US" sz="4000" b="1" i="0" u="none" strike="noStrike" kern="0" cap="none" spc="-295" normalizeH="0" baseline="0" noProof="0" dirty="0">
                <a:ln>
                  <a:noFill/>
                </a:ln>
                <a:solidFill>
                  <a:prstClr val="black"/>
                </a:solidFill>
                <a:effectLst/>
                <a:uLnTx/>
                <a:uFillTx/>
                <a:latin typeface="Trebuchet MS" panose="020B0603020202020204" pitchFamily="34" charset="0"/>
                <a:ea typeface="+mj-ea"/>
              </a:rPr>
              <a:t>V</a:t>
            </a:r>
            <a:r>
              <a:rPr kumimoji="0" lang="en-US" sz="4000" b="1" i="0" u="none" strike="noStrike" kern="0" cap="none" spc="-35" normalizeH="0" baseline="0" noProof="0" dirty="0">
                <a:ln>
                  <a:noFill/>
                </a:ln>
                <a:solidFill>
                  <a:prstClr val="black"/>
                </a:solidFill>
                <a:effectLst/>
                <a:uLnTx/>
                <a:uFillTx/>
                <a:latin typeface="Trebuchet MS" panose="020B0603020202020204" pitchFamily="34" charset="0"/>
                <a:ea typeface="+mj-ea"/>
              </a:rPr>
              <a:t>A</a:t>
            </a:r>
            <a:r>
              <a:rPr kumimoji="0" lang="en-US" sz="4000" b="1" i="0" u="none" strike="noStrike" kern="0" cap="none" spc="25" normalizeH="0" baseline="0" noProof="0" dirty="0">
                <a:ln>
                  <a:noFill/>
                </a:ln>
                <a:solidFill>
                  <a:prstClr val="black"/>
                </a:solidFill>
                <a:effectLst/>
                <a:uLnTx/>
                <a:uFillTx/>
                <a:latin typeface="Trebuchet MS" panose="020B0603020202020204" pitchFamily="34" charset="0"/>
                <a:ea typeface="+mj-ea"/>
              </a:rPr>
              <a:t>LU</a:t>
            </a:r>
            <a:r>
              <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mj-ea"/>
              </a:rPr>
              <a:t>E</a:t>
            </a:r>
            <a:r>
              <a:rPr kumimoji="0" lang="en-US" sz="4000" b="1" i="0" u="none" strike="noStrike" kern="0" cap="none" spc="-65" normalizeH="0" baseline="0" noProof="0" dirty="0">
                <a:ln>
                  <a:noFill/>
                </a:ln>
                <a:solidFill>
                  <a:prstClr val="black"/>
                </a:solidFill>
                <a:effectLst/>
                <a:uLnTx/>
                <a:uFillTx/>
                <a:latin typeface="Trebuchet MS" panose="020B0603020202020204" pitchFamily="34" charset="0"/>
                <a:ea typeface="+mj-ea"/>
              </a:rPr>
              <a:t> </a:t>
            </a:r>
            <a:r>
              <a:rPr kumimoji="0" lang="en-US" sz="4000" b="1" i="0" u="none" strike="noStrike" kern="0" cap="none" spc="-15" normalizeH="0" baseline="0" noProof="0" dirty="0">
                <a:ln>
                  <a:noFill/>
                </a:ln>
                <a:solidFill>
                  <a:prstClr val="black"/>
                </a:solidFill>
                <a:effectLst/>
                <a:uLnTx/>
                <a:uFillTx/>
                <a:latin typeface="Trebuchet MS" panose="020B0603020202020204" pitchFamily="34" charset="0"/>
                <a:ea typeface="+mj-ea"/>
              </a:rPr>
              <a:t>P</a:t>
            </a:r>
            <a:r>
              <a:rPr kumimoji="0" lang="en-US" sz="4000" b="1" i="0" u="none" strike="noStrike" kern="0" cap="none" spc="-30" normalizeH="0" baseline="0" noProof="0" dirty="0">
                <a:ln>
                  <a:noFill/>
                </a:ln>
                <a:solidFill>
                  <a:prstClr val="black"/>
                </a:solidFill>
                <a:effectLst/>
                <a:uLnTx/>
                <a:uFillTx/>
                <a:latin typeface="Trebuchet MS" panose="020B0603020202020204" pitchFamily="34" charset="0"/>
                <a:ea typeface="+mj-ea"/>
              </a:rPr>
              <a:t>R</a:t>
            </a:r>
            <a:r>
              <a:rPr kumimoji="0" lang="en-US" sz="4000" b="1" i="0" u="none" strike="noStrike" kern="0" cap="none" spc="10" normalizeH="0" baseline="0" noProof="0" dirty="0">
                <a:ln>
                  <a:noFill/>
                </a:ln>
                <a:solidFill>
                  <a:prstClr val="black"/>
                </a:solidFill>
                <a:effectLst/>
                <a:uLnTx/>
                <a:uFillTx/>
                <a:latin typeface="Trebuchet MS" panose="020B0603020202020204" pitchFamily="34" charset="0"/>
                <a:ea typeface="+mj-ea"/>
              </a:rPr>
              <a:t>O</a:t>
            </a:r>
            <a:r>
              <a:rPr kumimoji="0" lang="en-US" sz="4000" b="1" i="0" u="none" strike="noStrike" kern="0" cap="none" spc="-15" normalizeH="0" baseline="0" noProof="0" dirty="0">
                <a:ln>
                  <a:noFill/>
                </a:ln>
                <a:solidFill>
                  <a:prstClr val="black"/>
                </a:solidFill>
                <a:effectLst/>
                <a:uLnTx/>
                <a:uFillTx/>
                <a:latin typeface="Trebuchet MS" panose="020B0603020202020204" pitchFamily="34" charset="0"/>
                <a:ea typeface="+mj-ea"/>
              </a:rPr>
              <a:t>P</a:t>
            </a:r>
            <a:r>
              <a:rPr kumimoji="0" lang="en-US" sz="4000" b="1" i="0" u="none" strike="noStrike" kern="0" cap="none" spc="10" normalizeH="0" baseline="0" noProof="0" dirty="0">
                <a:ln>
                  <a:noFill/>
                </a:ln>
                <a:solidFill>
                  <a:prstClr val="black"/>
                </a:solidFill>
                <a:effectLst/>
                <a:uLnTx/>
                <a:uFillTx/>
                <a:latin typeface="Trebuchet MS" panose="020B0603020202020204" pitchFamily="34" charset="0"/>
                <a:ea typeface="+mj-ea"/>
              </a:rPr>
              <a:t>O</a:t>
            </a:r>
            <a:r>
              <a:rPr kumimoji="0" lang="en-US" sz="4000" b="1" i="0" u="none" strike="noStrike" kern="0" cap="none" spc="25" normalizeH="0" baseline="0" noProof="0" dirty="0">
                <a:ln>
                  <a:noFill/>
                </a:ln>
                <a:solidFill>
                  <a:prstClr val="black"/>
                </a:solidFill>
                <a:effectLst/>
                <a:uLnTx/>
                <a:uFillTx/>
                <a:latin typeface="Trebuchet MS" panose="020B0603020202020204" pitchFamily="34" charset="0"/>
                <a:ea typeface="+mj-ea"/>
              </a:rPr>
              <a:t>S</a:t>
            </a:r>
            <a:r>
              <a:rPr kumimoji="0" lang="en-US" sz="4000" b="1" i="0" u="none" strike="noStrike" kern="0" cap="none" spc="-30" normalizeH="0" baseline="0" noProof="0" dirty="0">
                <a:ln>
                  <a:noFill/>
                </a:ln>
                <a:solidFill>
                  <a:prstClr val="black"/>
                </a:solidFill>
                <a:effectLst/>
                <a:uLnTx/>
                <a:uFillTx/>
                <a:latin typeface="Trebuchet MS" panose="020B0603020202020204" pitchFamily="34" charset="0"/>
                <a:ea typeface="+mj-ea"/>
              </a:rPr>
              <a:t>I</a:t>
            </a:r>
            <a:r>
              <a:rPr kumimoji="0" lang="en-US" sz="4000" b="1" i="0" u="none" strike="noStrike" kern="0" cap="none" spc="-35" normalizeH="0" baseline="0" noProof="0" dirty="0">
                <a:ln>
                  <a:noFill/>
                </a:ln>
                <a:solidFill>
                  <a:prstClr val="black"/>
                </a:solidFill>
                <a:effectLst/>
                <a:uLnTx/>
                <a:uFillTx/>
                <a:latin typeface="Trebuchet MS" panose="020B0603020202020204" pitchFamily="34" charset="0"/>
                <a:ea typeface="+mj-ea"/>
              </a:rPr>
              <a:t>T</a:t>
            </a:r>
            <a:r>
              <a:rPr kumimoji="0" lang="en-US" sz="4000" b="1" i="0" u="none" strike="noStrike" kern="0" cap="none" spc="-30" normalizeH="0" baseline="0" noProof="0" dirty="0">
                <a:ln>
                  <a:noFill/>
                </a:ln>
                <a:solidFill>
                  <a:prstClr val="black"/>
                </a:solidFill>
                <a:effectLst/>
                <a:uLnTx/>
                <a:uFillTx/>
                <a:latin typeface="Trebuchet MS" panose="020B0603020202020204" pitchFamily="34" charset="0"/>
                <a:ea typeface="+mj-ea"/>
              </a:rPr>
              <a:t>I</a:t>
            </a:r>
            <a:r>
              <a:rPr kumimoji="0" lang="en-US" sz="4000" b="1" i="0" u="none" strike="noStrike" kern="0" cap="none" spc="10" normalizeH="0" baseline="0" noProof="0" dirty="0">
                <a:ln>
                  <a:noFill/>
                </a:ln>
                <a:solidFill>
                  <a:prstClr val="black"/>
                </a:solidFill>
                <a:effectLst/>
                <a:uLnTx/>
                <a:uFillTx/>
                <a:latin typeface="Trebuchet MS" panose="020B0603020202020204" pitchFamily="34" charset="0"/>
                <a:ea typeface="+mj-ea"/>
              </a:rPr>
              <a:t>O</a:t>
            </a:r>
            <a:r>
              <a:rPr kumimoji="0" lang="en-US" sz="4000" b="1" i="0" u="none" strike="noStrike" kern="0" cap="none" spc="0" normalizeH="0" baseline="0" noProof="0" dirty="0">
                <a:ln>
                  <a:noFill/>
                </a:ln>
                <a:solidFill>
                  <a:prstClr val="black"/>
                </a:solidFill>
                <a:effectLst/>
                <a:uLnTx/>
                <a:uFillTx/>
                <a:latin typeface="Trebuchet MS" panose="020B0603020202020204" pitchFamily="34" charset="0"/>
                <a:ea typeface="+mj-ea"/>
              </a:rPr>
              <a:t>N</a:t>
            </a:r>
          </a:p>
          <a:p>
            <a:r>
              <a:rPr lang="en-US" sz="4000" b="1" kern="0" dirty="0">
                <a:solidFill>
                  <a:prstClr val="black"/>
                </a:solidFill>
                <a:latin typeface="Trebuchet MS" panose="020B0603020202020204" pitchFamily="34" charset="0"/>
                <a:ea typeface="+mj-ea"/>
              </a:rPr>
              <a:t>                                      </a:t>
            </a:r>
          </a:p>
          <a:p>
            <a:r>
              <a:rPr lang="en-US" sz="4000" b="1" kern="0" dirty="0">
                <a:solidFill>
                  <a:prstClr val="black"/>
                </a:solidFill>
                <a:latin typeface="Trebuchet MS" panose="020B0603020202020204" pitchFamily="34" charset="0"/>
                <a:ea typeface="+mj-ea"/>
              </a:rPr>
              <a:t>                                         visualize.</a:t>
            </a:r>
          </a:p>
          <a:p>
            <a:r>
              <a:rPr lang="en-US" sz="4000" b="1" kern="0" dirty="0">
                <a:solidFill>
                  <a:prstClr val="black"/>
                </a:solidFill>
                <a:latin typeface="Trebuchet MS" panose="020B0603020202020204" pitchFamily="34" charset="0"/>
                <a:ea typeface="+mj-ea"/>
              </a:rPr>
              <a:t>           4.conditional formatting-</a:t>
            </a:r>
            <a:r>
              <a:rPr lang="en-US" sz="4000" b="1" kern="0" dirty="0" err="1">
                <a:solidFill>
                  <a:prstClr val="black"/>
                </a:solidFill>
                <a:latin typeface="Trebuchet MS" panose="020B0603020202020204" pitchFamily="34" charset="0"/>
                <a:ea typeface="+mj-ea"/>
              </a:rPr>
              <a:t>Highligtning</a:t>
            </a:r>
            <a:r>
              <a:rPr lang="en-US" sz="4000" b="1" kern="0" dirty="0">
                <a:solidFill>
                  <a:prstClr val="black"/>
                </a:solidFill>
                <a:latin typeface="Trebuchet MS" panose="020B0603020202020204" pitchFamily="34" charset="0"/>
                <a:ea typeface="+mj-ea"/>
              </a:rPr>
              <a:t> the blank values ,pivot table and chart.</a:t>
            </a:r>
          </a:p>
          <a:p>
            <a:endParaRPr lang="en-US" sz="4000" b="1" kern="0" dirty="0">
              <a:solidFill>
                <a:prstClr val="black"/>
              </a:solidFill>
              <a:latin typeface="Trebuchet MS" panose="020B0603020202020204" pitchFamily="34" charset="0"/>
              <a:ea typeface="+mj-ea"/>
            </a:endParaRPr>
          </a:p>
          <a:p>
            <a:endParaRPr lang="en-US" sz="4000" b="1" kern="0" dirty="0">
              <a:solidFill>
                <a:prstClr val="black"/>
              </a:solidFill>
              <a:latin typeface="Trebuchet MS" panose="020B0603020202020204" pitchFamily="34" charset="0"/>
              <a:ea typeface="+mj-ea"/>
            </a:endParaRPr>
          </a:p>
          <a:p>
            <a:endParaRPr lang="en-US" sz="4000" b="1" kern="0" dirty="0">
              <a:solidFill>
                <a:prstClr val="black"/>
              </a:solidFill>
              <a:latin typeface="Trebuchet MS" panose="020B0603020202020204" pitchFamily="34" charset="0"/>
              <a:ea typeface="+mj-ea"/>
            </a:endParaRPr>
          </a:p>
          <a:p>
            <a:r>
              <a:rPr lang="en-US" sz="4000" b="1" kern="0" dirty="0">
                <a:solidFill>
                  <a:prstClr val="black"/>
                </a:solidFill>
                <a:latin typeface="Trebuchet MS" panose="020B0603020202020204" pitchFamily="34" charset="0"/>
                <a:ea typeface="+mj-ea"/>
              </a:rPr>
              <a:t>                </a:t>
            </a:r>
            <a:endParaRPr lang="en-IN" sz="4000" dirty="0">
              <a:latin typeface="Trebuchet MS" panose="020B0603020202020204" pitchFamily="34" charset="0"/>
            </a:endParaRPr>
          </a:p>
        </p:txBody>
      </p:sp>
    </p:spTree>
    <p:extLst>
      <p:ext uri="{BB962C8B-B14F-4D97-AF65-F5344CB8AC3E}">
        <p14:creationId xmlns:p14="http://schemas.microsoft.com/office/powerpoint/2010/main" val="153993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8679299"/>
          </a:xfrm>
        </p:spPr>
        <p:txBody>
          <a:bodyPr/>
          <a:lstStyle/>
          <a:p>
            <a:r>
              <a:rPr lang="en-IN" dirty="0"/>
              <a:t>Dataset Description</a:t>
            </a:r>
            <a:br>
              <a:rPr lang="en-IN" dirty="0"/>
            </a:br>
            <a:r>
              <a:rPr lang="en-IN" sz="2800" dirty="0"/>
              <a:t>EMPLOYEE DATA SET-Kaggle</a:t>
            </a:r>
            <a:br>
              <a:rPr lang="en-IN" sz="2800" dirty="0"/>
            </a:br>
            <a:r>
              <a:rPr lang="en-IN" sz="2800" dirty="0"/>
              <a:t>                  It has totally 26 features and I have done this analysis with 9 features</a:t>
            </a:r>
            <a:br>
              <a:rPr lang="en-IN" sz="2800" dirty="0"/>
            </a:br>
            <a:r>
              <a:rPr lang="en-IN" sz="2800" dirty="0"/>
              <a:t>                         LIST OF FEATURES</a:t>
            </a:r>
            <a:br>
              <a:rPr lang="en-IN" sz="2800" dirty="0"/>
            </a:br>
            <a:r>
              <a:rPr lang="en-IN" sz="2800" dirty="0"/>
              <a:t>        </a:t>
            </a:r>
            <a:br>
              <a:rPr lang="en-IN" sz="2800" dirty="0"/>
            </a:br>
            <a:r>
              <a:rPr lang="en-IN" sz="2800" dirty="0"/>
              <a:t>                         1.Employee ID</a:t>
            </a:r>
            <a:br>
              <a:rPr lang="en-IN" sz="2800" dirty="0"/>
            </a:br>
            <a:r>
              <a:rPr lang="en-IN" sz="2800" dirty="0"/>
              <a:t>                         2.Gender</a:t>
            </a:r>
            <a:br>
              <a:rPr lang="en-IN" sz="2800" dirty="0"/>
            </a:br>
            <a:r>
              <a:rPr lang="en-IN" sz="2800" dirty="0"/>
              <a:t>                         3.Business unit</a:t>
            </a:r>
            <a:br>
              <a:rPr lang="en-IN" sz="2800" dirty="0"/>
            </a:br>
            <a:r>
              <a:rPr lang="en-IN" sz="2800" dirty="0"/>
              <a:t>                         4.Performance</a:t>
            </a:r>
            <a:br>
              <a:rPr lang="en-IN" sz="2800" dirty="0"/>
            </a:br>
            <a:r>
              <a:rPr lang="en-IN" sz="2800" dirty="0"/>
              <a:t>                         5.Salary</a:t>
            </a:r>
            <a:br>
              <a:rPr lang="en-IN" sz="2800" dirty="0"/>
            </a:br>
            <a:r>
              <a:rPr lang="en-IN" sz="2800" dirty="0"/>
              <a:t>                         6.Working hours</a:t>
            </a:r>
            <a:br>
              <a:rPr lang="en-IN" sz="2800" dirty="0"/>
            </a:br>
            <a:r>
              <a:rPr lang="en-IN" sz="2800" dirty="0"/>
              <a:t>                         7.Firstdate</a:t>
            </a:r>
            <a:br>
              <a:rPr lang="en-IN" sz="2800" dirty="0"/>
            </a:br>
            <a:r>
              <a:rPr lang="en-IN" sz="2800" dirty="0"/>
              <a:t>                         8.Lastdate</a:t>
            </a:r>
            <a:br>
              <a:rPr lang="en-IN" sz="2800" dirty="0"/>
            </a:br>
            <a:br>
              <a:rPr lang="en-IN" sz="2800" dirty="0"/>
            </a:br>
            <a:r>
              <a:rPr lang="en-IN" sz="2800" dirty="0"/>
              <a:t> </a:t>
            </a:r>
            <a:br>
              <a:rPr lang="en-IN" dirty="0"/>
            </a:br>
            <a:br>
              <a:rPr lang="en-IN" dirty="0"/>
            </a:br>
            <a:r>
              <a:rPr lang="en-IN" dirty="0"/>
              <a:t>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305</TotalTime>
  <Words>427</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We need to take employee data analysis and it helps the employees to understand their level of their performance and it motivates the employee to work more.</vt:lpstr>
      <vt:lpstr>PROJECT OVERVIEW          To analyse the level of data and to create a change in their working,I have used pivot table and charts in this project to measure the employee performance.</vt:lpstr>
      <vt:lpstr>WHO ARE THE END USERS?          Employer            organisation             IT sector     </vt:lpstr>
      <vt:lpstr>OUR SOLUTION AND ITS VALUE PROPOSITION                       1.Filtering-missing values                           2.pivot table-creating the pivot                                              according to the                                              data.                       3.Graph-Making the data in the                                     form of graph so it                                       will be easy to  </vt:lpstr>
      <vt:lpstr>PowerPoint Presentation</vt:lpstr>
      <vt:lpstr>Dataset Description EMPLOYEE DATA SET-Kaggle                   It has totally 26 features and I have done this analysis with 9 features                          LIST OF FEATURES                                   1.Employee ID                          2.Gender                          3.Business unit                          4.Performance                          5.Salary                          6.Working hours                          7.Firstdate                          8.Lastdate                   </vt:lpstr>
      <vt:lpstr>THE "WOW" IN OUR SOLUTION                       After making pivot table and graph the employers can able to understand easily and it also                us to calculate the necessary                 valuations easier.</vt:lpstr>
      <vt:lpstr>PowerPoint Presentation</vt:lpstr>
      <vt:lpstr>RESULTS</vt:lpstr>
      <vt:lpstr>Conclusion                  IN THIS PROJECT WE CAN ABLE TO WITNESS THE DATASET EASILY AND IT MAKES OUR WORK EASIER. BY DOING THIS WE CAN ABLE TO SAVE OUR TIME AND THE CALCULATIONS ARE ALSO MADE EASIER IN THIS.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periyava</cp:lastModifiedBy>
  <cp:revision>14</cp:revision>
  <dcterms:created xsi:type="dcterms:W3CDTF">2024-03-29T15:07:22Z</dcterms:created>
  <dcterms:modified xsi:type="dcterms:W3CDTF">2024-09-07T05:09:35Z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