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Jura SemiBold"/>
      <p:regular r:id="rId21"/>
      <p:bold r:id="rId22"/>
    </p:embeddedFont>
    <p:embeddedFont>
      <p:font typeface="Nunito Sans Light"/>
      <p:regular r:id="rId23"/>
      <p:bold r:id="rId24"/>
      <p:italic r:id="rId25"/>
      <p:boldItalic r:id="rId26"/>
    </p:embeddedFont>
    <p:embeddedFont>
      <p:font typeface="Palanquin Dark"/>
      <p:regular r:id="rId27"/>
      <p:bold r:id="rId28"/>
    </p:embeddedFont>
    <p:embeddedFont>
      <p:font typeface="Jura Medium"/>
      <p:regular r:id="rId29"/>
      <p:bold r:id="rId30"/>
    </p:embeddedFont>
    <p:embeddedFont>
      <p:font typeface="Jura"/>
      <p:regular r:id="rId31"/>
      <p:bold r:id="rId32"/>
    </p:embeddedFont>
    <p:embeddedFont>
      <p:font typeface="Nunito Sans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JuraSemiBold-bold.fntdata"/><Relationship Id="rId21" Type="http://schemas.openxmlformats.org/officeDocument/2006/relationships/font" Target="fonts/JuraSemiBold-regular.fntdata"/><Relationship Id="rId24" Type="http://schemas.openxmlformats.org/officeDocument/2006/relationships/font" Target="fonts/NunitoSansLight-bold.fntdata"/><Relationship Id="rId23" Type="http://schemas.openxmlformats.org/officeDocument/2006/relationships/font" Target="fonts/NunitoSans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SansLight-boldItalic.fntdata"/><Relationship Id="rId25" Type="http://schemas.openxmlformats.org/officeDocument/2006/relationships/font" Target="fonts/NunitoSansLight-italic.fntdata"/><Relationship Id="rId28" Type="http://schemas.openxmlformats.org/officeDocument/2006/relationships/font" Target="fonts/PalanquinDark-bold.fntdata"/><Relationship Id="rId27" Type="http://schemas.openxmlformats.org/officeDocument/2006/relationships/font" Target="fonts/PalanquinDark-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ura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ura-regular.fntdata"/><Relationship Id="rId30" Type="http://schemas.openxmlformats.org/officeDocument/2006/relationships/font" Target="fonts/JuraMedium-bold.fntdata"/><Relationship Id="rId11" Type="http://schemas.openxmlformats.org/officeDocument/2006/relationships/slide" Target="slides/slide6.xml"/><Relationship Id="rId33" Type="http://schemas.openxmlformats.org/officeDocument/2006/relationships/font" Target="fonts/NunitoSansSemiBold-regular.fntdata"/><Relationship Id="rId10" Type="http://schemas.openxmlformats.org/officeDocument/2006/relationships/slide" Target="slides/slide5.xml"/><Relationship Id="rId32" Type="http://schemas.openxmlformats.org/officeDocument/2006/relationships/font" Target="fonts/Jura-bold.fntdata"/><Relationship Id="rId13" Type="http://schemas.openxmlformats.org/officeDocument/2006/relationships/slide" Target="slides/slide8.xml"/><Relationship Id="rId35" Type="http://schemas.openxmlformats.org/officeDocument/2006/relationships/font" Target="fonts/NunitoSansSemiBold-italic.fntdata"/><Relationship Id="rId12" Type="http://schemas.openxmlformats.org/officeDocument/2006/relationships/slide" Target="slides/slide7.xml"/><Relationship Id="rId34" Type="http://schemas.openxmlformats.org/officeDocument/2006/relationships/font" Target="fonts/NunitoSansSemiBold-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NunitoSans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e5149b67c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e5149b67c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de6884ec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de6884ec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393e270a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393e270a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e5149b67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e5149b67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e5149b67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e5149b67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f6ba7be7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bf6ba7be7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393e270a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393e270a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393e270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393e270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e5149b6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e5149b6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393e270a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393e270a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aa6d9a9c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aa6d9a9c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f6ba7be7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f6ba7be7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aa6d9a9c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aa6d9a9c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f6ba7be7e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f6ba7be7e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6086475" y="458150"/>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0" y="1075675"/>
            <a:ext cx="4219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 sz="4800">
                <a:latin typeface="Palanquin Dark"/>
                <a:ea typeface="Palanquin Dark"/>
                <a:cs typeface="Palanquin Dark"/>
                <a:sym typeface="Palanquin Dark"/>
              </a:rPr>
              <a:t>Diabetes Predictions</a:t>
            </a:r>
            <a:endParaRPr b="1" sz="4800">
              <a:latin typeface="Palanquin Dark"/>
              <a:ea typeface="Palanquin Dark"/>
              <a:cs typeface="Palanquin Dark"/>
              <a:sym typeface="Palanquin Dark"/>
            </a:endParaRPr>
          </a:p>
        </p:txBody>
      </p:sp>
      <p:sp>
        <p:nvSpPr>
          <p:cNvPr id="56" name="Google Shape;56;p13"/>
          <p:cNvSpPr txBox="1"/>
          <p:nvPr/>
        </p:nvSpPr>
        <p:spPr>
          <a:xfrm>
            <a:off x="0" y="2737975"/>
            <a:ext cx="41799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2000">
                <a:latin typeface="Jura Medium"/>
                <a:ea typeface="Jura Medium"/>
                <a:cs typeface="Jura Medium"/>
                <a:sym typeface="Jura Medium"/>
              </a:rPr>
              <a:t>Group 5:</a:t>
            </a:r>
            <a:endParaRPr sz="2000">
              <a:latin typeface="Jura Medium"/>
              <a:ea typeface="Jura Medium"/>
              <a:cs typeface="Jura Medium"/>
              <a:sym typeface="Jura Medium"/>
            </a:endParaRPr>
          </a:p>
          <a:p>
            <a:pPr indent="0" lvl="0" marL="0" rtl="0" algn="l">
              <a:lnSpc>
                <a:spcPct val="115000"/>
              </a:lnSpc>
              <a:spcBef>
                <a:spcPts val="0"/>
              </a:spcBef>
              <a:spcAft>
                <a:spcPts val="0"/>
              </a:spcAft>
              <a:buNone/>
            </a:pPr>
            <a:r>
              <a:rPr lang="uk" sz="2000">
                <a:latin typeface="Jura Medium"/>
                <a:ea typeface="Jura Medium"/>
                <a:cs typeface="Jura Medium"/>
                <a:sym typeface="Jura Medium"/>
              </a:rPr>
              <a:t>Frances Hollan, </a:t>
            </a:r>
            <a:r>
              <a:rPr lang="uk" sz="2000">
                <a:solidFill>
                  <a:schemeClr val="dk1"/>
                </a:solidFill>
                <a:latin typeface="Jura Medium"/>
                <a:ea typeface="Jura Medium"/>
                <a:cs typeface="Jura Medium"/>
                <a:sym typeface="Jura Medium"/>
              </a:rPr>
              <a:t>Nick Santos, </a:t>
            </a:r>
            <a:endParaRPr sz="2000">
              <a:solidFill>
                <a:schemeClr val="dk1"/>
              </a:solidFill>
              <a:latin typeface="Jura Medium"/>
              <a:ea typeface="Jura Medium"/>
              <a:cs typeface="Jura Medium"/>
              <a:sym typeface="Jura Medium"/>
            </a:endParaRPr>
          </a:p>
          <a:p>
            <a:pPr indent="0" lvl="0" marL="0" rtl="0" algn="l">
              <a:lnSpc>
                <a:spcPct val="115000"/>
              </a:lnSpc>
              <a:spcBef>
                <a:spcPts val="0"/>
              </a:spcBef>
              <a:spcAft>
                <a:spcPts val="0"/>
              </a:spcAft>
              <a:buNone/>
            </a:pPr>
            <a:r>
              <a:rPr lang="uk" sz="2000">
                <a:solidFill>
                  <a:schemeClr val="dk1"/>
                </a:solidFill>
                <a:latin typeface="Jura Medium"/>
                <a:ea typeface="Jura Medium"/>
                <a:cs typeface="Jura Medium"/>
                <a:sym typeface="Jura Medium"/>
              </a:rPr>
              <a:t>Edilberto Vinas, </a:t>
            </a:r>
            <a:r>
              <a:rPr lang="uk" sz="2000">
                <a:latin typeface="Jura Medium"/>
                <a:ea typeface="Jura Medium"/>
                <a:cs typeface="Jura Medium"/>
                <a:sym typeface="Jura Medium"/>
              </a:rPr>
              <a:t>Al Wagner</a:t>
            </a:r>
            <a:endParaRPr sz="2000">
              <a:latin typeface="Jura Medium"/>
              <a:ea typeface="Jura Medium"/>
              <a:cs typeface="Jura Medium"/>
              <a:sym typeface="Jura Medium"/>
            </a:endParaRPr>
          </a:p>
        </p:txBody>
      </p:sp>
      <p:sp>
        <p:nvSpPr>
          <p:cNvPr id="57" name="Google Shape;57;p13"/>
          <p:cNvSpPr txBox="1"/>
          <p:nvPr/>
        </p:nvSpPr>
        <p:spPr>
          <a:xfrm>
            <a:off x="0" y="3996375"/>
            <a:ext cx="41406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000">
                <a:latin typeface="Jura Medium"/>
                <a:ea typeface="Jura Medium"/>
                <a:cs typeface="Jura Medium"/>
                <a:sym typeface="Jura Medium"/>
              </a:rPr>
              <a:t>Design by LoveSlides</a:t>
            </a:r>
            <a:endParaRPr sz="1000">
              <a:latin typeface="Jura Medium"/>
              <a:ea typeface="Jura Medium"/>
              <a:cs typeface="Jura Medium"/>
              <a:sym typeface="Jura Medium"/>
            </a:endParaRPr>
          </a:p>
        </p:txBody>
      </p:sp>
      <p:sp>
        <p:nvSpPr>
          <p:cNvPr id="58" name="Google Shape;58;p13"/>
          <p:cNvSpPr/>
          <p:nvPr/>
        </p:nvSpPr>
        <p:spPr>
          <a:xfrm>
            <a:off x="4849575" y="3819375"/>
            <a:ext cx="515700" cy="5157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90550" y="-447675"/>
            <a:ext cx="1335300" cy="13353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630375" y="4561575"/>
            <a:ext cx="2371800" cy="23718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8982075" y="3695300"/>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nvSpPr>
        <p:spPr>
          <a:xfrm>
            <a:off x="0" y="665150"/>
            <a:ext cx="4179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uk" sz="2000">
                <a:solidFill>
                  <a:schemeClr val="dk1"/>
                </a:solidFill>
                <a:latin typeface="Jura"/>
                <a:ea typeface="Jura"/>
                <a:cs typeface="Jura"/>
                <a:sym typeface="Jura"/>
              </a:rPr>
              <a:t>Project 2</a:t>
            </a:r>
            <a:endParaRPr sz="2000"/>
          </a:p>
        </p:txBody>
      </p:sp>
      <p:pic>
        <p:nvPicPr>
          <p:cNvPr id="63" name="Google Shape;63;p13"/>
          <p:cNvPicPr preferRelativeResize="0"/>
          <p:nvPr/>
        </p:nvPicPr>
        <p:blipFill>
          <a:blip r:embed="rId3">
            <a:alphaModFix/>
          </a:blip>
          <a:stretch>
            <a:fillRect/>
          </a:stretch>
        </p:blipFill>
        <p:spPr>
          <a:xfrm>
            <a:off x="4219575" y="0"/>
            <a:ext cx="4762500" cy="3638150"/>
          </a:xfrm>
          <a:prstGeom prst="rect">
            <a:avLst/>
          </a:prstGeom>
          <a:noFill/>
          <a:ln>
            <a:noFill/>
          </a:ln>
        </p:spPr>
      </p:pic>
      <p:sp>
        <p:nvSpPr>
          <p:cNvPr id="64" name="Google Shape;64;p13"/>
          <p:cNvSpPr txBox="1"/>
          <p:nvPr/>
        </p:nvSpPr>
        <p:spPr>
          <a:xfrm>
            <a:off x="0" y="4669800"/>
            <a:ext cx="86175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800">
                <a:solidFill>
                  <a:schemeClr val="dk2"/>
                </a:solidFill>
                <a:latin typeface="Jura Medium"/>
                <a:ea typeface="Jura Medium"/>
                <a:cs typeface="Jura Medium"/>
                <a:sym typeface="Jura Medium"/>
              </a:rPr>
              <a:t>*Image from: https://blogs.biomedcentral.com/on-medicine/2018/01/30/weighing-up-the-costs-of-type-2-diabetes-prevention-programs/</a:t>
            </a:r>
            <a:endParaRPr sz="800">
              <a:solidFill>
                <a:schemeClr val="dk2"/>
              </a:solidFill>
              <a:latin typeface="Jura Medium"/>
              <a:ea typeface="Jura Medium"/>
              <a:cs typeface="Jura Medium"/>
              <a:sym typeface="Jura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p:nvPr/>
        </p:nvSpPr>
        <p:spPr>
          <a:xfrm>
            <a:off x="2224900" y="-1165000"/>
            <a:ext cx="2552700" cy="25527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nvSpPr>
        <p:spPr>
          <a:xfrm>
            <a:off x="0" y="667038"/>
            <a:ext cx="6415200" cy="4032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uk" sz="1000">
                <a:latin typeface="Jura Medium"/>
                <a:ea typeface="Jura Medium"/>
                <a:cs typeface="Jura Medium"/>
                <a:sym typeface="Jura Medium"/>
              </a:rPr>
              <a:t>Our Initial approach was  logistic regression to create the predictive model. </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rPr lang="uk" sz="1000">
                <a:latin typeface="Jura Medium"/>
                <a:ea typeface="Jura Medium"/>
                <a:cs typeface="Jura Medium"/>
                <a:sym typeface="Jura Medium"/>
              </a:rPr>
              <a:t>After running a confusion matrix  a 36% reporting of false negatives were received. </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rPr lang="uk" sz="1000">
                <a:latin typeface="Jura Medium"/>
                <a:ea typeface="Jura Medium"/>
                <a:cs typeface="Jura Medium"/>
                <a:sym typeface="Jura Medium"/>
              </a:rPr>
              <a:t>While undersampling of logistic regression was reduced to 10% </a:t>
            </a:r>
            <a:r>
              <a:rPr lang="uk" sz="1000">
                <a:latin typeface="Jura Medium"/>
                <a:ea typeface="Jura Medium"/>
                <a:cs typeface="Jura Medium"/>
                <a:sym typeface="Jura Medium"/>
              </a:rPr>
              <a:t>false</a:t>
            </a:r>
            <a:r>
              <a:rPr lang="uk" sz="1000">
                <a:latin typeface="Jura Medium"/>
                <a:ea typeface="Jura Medium"/>
                <a:cs typeface="Jura Medium"/>
                <a:sym typeface="Jura Medium"/>
              </a:rPr>
              <a:t> negatives.</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rPr lang="uk" sz="1000">
                <a:latin typeface="Jura Medium"/>
                <a:ea typeface="Jura Medium"/>
                <a:cs typeface="Jura Medium"/>
                <a:sym typeface="Jura Medium"/>
              </a:rPr>
              <a:t>Using the Random Forest classifier created  the most accurate model, scoring an accuracy score of 99%. Although we all acknowledged the risk of having a slightly overfit model the decision was that we were willing to live with more false-positive.</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rPr lang="uk" sz="1000">
                <a:latin typeface="Jura Medium"/>
                <a:ea typeface="Jura Medium"/>
                <a:cs typeface="Jura Medium"/>
                <a:sym typeface="Jura Medium"/>
              </a:rPr>
              <a:t>To optimize our data we chose to oversample and undersample our two main models (Linear Regression and Random Forest) to combat against bias and the false-negatives we were encountering. </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rPr lang="uk" sz="1000">
                <a:latin typeface="Jura Medium"/>
                <a:ea typeface="Jura Medium"/>
                <a:cs typeface="Jura Medium"/>
                <a:sym typeface="Jura Medium"/>
              </a:rPr>
              <a:t>There was a concern with the Random Forest classifier, as it had an accuracy score of 99%, being overfit. To treat this the group cross validated the model with hyperparameter tuning which brought the accuracy score down to 97%.</a:t>
            </a:r>
            <a:endParaRPr sz="1000">
              <a:latin typeface="Jura Medium"/>
              <a:ea typeface="Jura Medium"/>
              <a:cs typeface="Jura Medium"/>
              <a:sym typeface="Jura Medium"/>
            </a:endParaRPr>
          </a:p>
        </p:txBody>
      </p:sp>
      <p:sp>
        <p:nvSpPr>
          <p:cNvPr id="172" name="Google Shape;172;p22"/>
          <p:cNvSpPr txBox="1"/>
          <p:nvPr/>
        </p:nvSpPr>
        <p:spPr>
          <a:xfrm>
            <a:off x="0" y="0"/>
            <a:ext cx="352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 sz="1800">
                <a:latin typeface="Jura"/>
                <a:ea typeface="Jura"/>
                <a:cs typeface="Jura"/>
                <a:sym typeface="Jura"/>
              </a:rPr>
              <a:t>Approach</a:t>
            </a:r>
            <a:endParaRPr b="1" sz="1800">
              <a:latin typeface="Jura"/>
              <a:ea typeface="Jura"/>
              <a:cs typeface="Jura"/>
              <a:sym typeface="Jura"/>
            </a:endParaRPr>
          </a:p>
        </p:txBody>
      </p:sp>
      <p:sp>
        <p:nvSpPr>
          <p:cNvPr id="173" name="Google Shape;173;p22"/>
          <p:cNvSpPr/>
          <p:nvPr/>
        </p:nvSpPr>
        <p:spPr>
          <a:xfrm>
            <a:off x="5677525" y="4699950"/>
            <a:ext cx="3529200" cy="373200"/>
          </a:xfrm>
          <a:prstGeom prst="roundRect">
            <a:avLst>
              <a:gd fmla="val 34747" name="adj"/>
            </a:avLst>
          </a:prstGeom>
          <a:gradFill>
            <a:gsLst>
              <a:gs pos="0">
                <a:srgbClr val="4CA4FF"/>
              </a:gs>
              <a:gs pos="100000">
                <a:srgbClr val="78EFD8"/>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6980075" y="244700"/>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7171525" y="3053750"/>
            <a:ext cx="541200" cy="5412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8459925" y="1809700"/>
            <a:ext cx="338700" cy="3387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0" y="391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uk" sz="1800">
                <a:latin typeface="Jura"/>
                <a:ea typeface="Jura"/>
                <a:cs typeface="Jura"/>
                <a:sym typeface="Jura"/>
              </a:rPr>
              <a:t>Future Considerations</a:t>
            </a:r>
            <a:r>
              <a:rPr b="1" lang="uk" sz="1800">
                <a:latin typeface="Jura"/>
                <a:ea typeface="Jura"/>
                <a:cs typeface="Jura"/>
                <a:sym typeface="Jura"/>
              </a:rPr>
              <a:t> and Changes</a:t>
            </a:r>
            <a:endParaRPr b="1" sz="1820">
              <a:latin typeface="Jura"/>
              <a:ea typeface="Jura"/>
              <a:cs typeface="Jura"/>
              <a:sym typeface="Jura"/>
            </a:endParaRPr>
          </a:p>
        </p:txBody>
      </p:sp>
      <p:sp>
        <p:nvSpPr>
          <p:cNvPr id="182" name="Google Shape;182;p23"/>
          <p:cNvSpPr txBox="1"/>
          <p:nvPr>
            <p:ph idx="1" type="body"/>
          </p:nvPr>
        </p:nvSpPr>
        <p:spPr>
          <a:xfrm>
            <a:off x="0" y="963725"/>
            <a:ext cx="5198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298450" lvl="0" marL="457200" rtl="0" algn="l">
              <a:lnSpc>
                <a:spcPct val="100000"/>
              </a:lnSpc>
              <a:spcBef>
                <a:spcPts val="1200"/>
              </a:spcBef>
              <a:spcAft>
                <a:spcPts val="0"/>
              </a:spcAft>
              <a:buClr>
                <a:schemeClr val="dk1"/>
              </a:buClr>
              <a:buSzPts val="1100"/>
              <a:buFont typeface="Jura Medium"/>
              <a:buChar char="●"/>
            </a:pPr>
            <a:r>
              <a:rPr lang="uk" sz="1100">
                <a:solidFill>
                  <a:schemeClr val="dk1"/>
                </a:solidFill>
                <a:latin typeface="Jura Medium"/>
                <a:ea typeface="Jura Medium"/>
                <a:cs typeface="Jura Medium"/>
                <a:sym typeface="Jura Medium"/>
              </a:rPr>
              <a:t>Create an </a:t>
            </a:r>
            <a:r>
              <a:rPr lang="uk" sz="1100">
                <a:solidFill>
                  <a:schemeClr val="dk1"/>
                </a:solidFill>
                <a:latin typeface="Jura Medium"/>
                <a:ea typeface="Jura Medium"/>
                <a:cs typeface="Jura Medium"/>
                <a:sym typeface="Jura Medium"/>
              </a:rPr>
              <a:t> AI Chatbot trained to run the model to give the user a percentage of risk of diabetes.</a:t>
            </a:r>
            <a:endParaRPr sz="1100">
              <a:solidFill>
                <a:schemeClr val="dk1"/>
              </a:solidFill>
              <a:latin typeface="Jura Medium"/>
              <a:ea typeface="Jura Medium"/>
              <a:cs typeface="Jura Medium"/>
              <a:sym typeface="Jura Medium"/>
            </a:endParaRPr>
          </a:p>
          <a:p>
            <a:pPr indent="0" lvl="0" marL="0" rtl="0" algn="l">
              <a:lnSpc>
                <a:spcPct val="100000"/>
              </a:lnSpc>
              <a:spcBef>
                <a:spcPts val="0"/>
              </a:spcBef>
              <a:spcAft>
                <a:spcPts val="0"/>
              </a:spcAft>
              <a:buNone/>
            </a:pPr>
            <a:r>
              <a:t/>
            </a:r>
            <a:endParaRPr sz="1100">
              <a:solidFill>
                <a:schemeClr val="dk1"/>
              </a:solidFill>
              <a:latin typeface="Jura Medium"/>
              <a:ea typeface="Jura Medium"/>
              <a:cs typeface="Jura Medium"/>
              <a:sym typeface="Jura Medium"/>
            </a:endParaRPr>
          </a:p>
          <a:p>
            <a:pPr indent="-298450" lvl="0" marL="457200" rtl="0" algn="l">
              <a:lnSpc>
                <a:spcPct val="100000"/>
              </a:lnSpc>
              <a:spcBef>
                <a:spcPts val="0"/>
              </a:spcBef>
              <a:spcAft>
                <a:spcPts val="0"/>
              </a:spcAft>
              <a:buClr>
                <a:schemeClr val="dk1"/>
              </a:buClr>
              <a:buSzPts val="1100"/>
              <a:buFont typeface="Jura Medium"/>
              <a:buChar char="●"/>
            </a:pPr>
            <a:r>
              <a:rPr lang="uk" sz="1100">
                <a:solidFill>
                  <a:schemeClr val="dk1"/>
                </a:solidFill>
                <a:latin typeface="Jura Medium"/>
                <a:ea typeface="Jura Medium"/>
                <a:cs typeface="Jura Medium"/>
                <a:sym typeface="Jura Medium"/>
              </a:rPr>
              <a:t>Investigate more features on Neural Network algorithms.</a:t>
            </a:r>
            <a:endParaRPr sz="1100">
              <a:solidFill>
                <a:schemeClr val="dk1"/>
              </a:solidFill>
              <a:latin typeface="Jura Medium"/>
              <a:ea typeface="Jura Medium"/>
              <a:cs typeface="Jura Medium"/>
              <a:sym typeface="Jura Medium"/>
            </a:endParaRPr>
          </a:p>
          <a:p>
            <a:pPr indent="0" lvl="0" marL="0" rtl="0" algn="l">
              <a:lnSpc>
                <a:spcPct val="100000"/>
              </a:lnSpc>
              <a:spcBef>
                <a:spcPts val="0"/>
              </a:spcBef>
              <a:spcAft>
                <a:spcPts val="0"/>
              </a:spcAft>
              <a:buNone/>
            </a:pPr>
            <a:r>
              <a:t/>
            </a:r>
            <a:endParaRPr sz="1100">
              <a:solidFill>
                <a:schemeClr val="dk1"/>
              </a:solidFill>
              <a:latin typeface="Jura Medium"/>
              <a:ea typeface="Jura Medium"/>
              <a:cs typeface="Jura Medium"/>
              <a:sym typeface="Jura Medium"/>
            </a:endParaRPr>
          </a:p>
          <a:p>
            <a:pPr indent="-298450" lvl="0" marL="457200" rtl="0" algn="l">
              <a:lnSpc>
                <a:spcPct val="100000"/>
              </a:lnSpc>
              <a:spcBef>
                <a:spcPts val="0"/>
              </a:spcBef>
              <a:spcAft>
                <a:spcPts val="0"/>
              </a:spcAft>
              <a:buClr>
                <a:schemeClr val="dk1"/>
              </a:buClr>
              <a:buSzPts val="1100"/>
              <a:buFont typeface="Jura Medium"/>
              <a:buChar char="●"/>
            </a:pPr>
            <a:r>
              <a:rPr lang="uk" sz="1100">
                <a:solidFill>
                  <a:schemeClr val="dk1"/>
                </a:solidFill>
                <a:latin typeface="Jura Medium"/>
                <a:ea typeface="Jura Medium"/>
                <a:cs typeface="Jura Medium"/>
                <a:sym typeface="Jura Medium"/>
              </a:rPr>
              <a:t>Search for more datasets to add into model.</a:t>
            </a:r>
            <a:endParaRPr sz="1100">
              <a:solidFill>
                <a:schemeClr val="dk1"/>
              </a:solidFill>
              <a:latin typeface="Jura Medium"/>
              <a:ea typeface="Jura Medium"/>
              <a:cs typeface="Jura Medium"/>
              <a:sym typeface="Jura Medium"/>
            </a:endParaRPr>
          </a:p>
          <a:p>
            <a:pPr indent="0" lvl="0" marL="0" rtl="0" algn="l">
              <a:lnSpc>
                <a:spcPct val="100000"/>
              </a:lnSpc>
              <a:spcBef>
                <a:spcPts val="0"/>
              </a:spcBef>
              <a:spcAft>
                <a:spcPts val="0"/>
              </a:spcAft>
              <a:buNone/>
            </a:pPr>
            <a:r>
              <a:t/>
            </a:r>
            <a:endParaRPr sz="1100">
              <a:solidFill>
                <a:schemeClr val="dk1"/>
              </a:solidFill>
              <a:latin typeface="Jura Medium"/>
              <a:ea typeface="Jura Medium"/>
              <a:cs typeface="Jura Medium"/>
              <a:sym typeface="Jura Medium"/>
            </a:endParaRPr>
          </a:p>
          <a:p>
            <a:pPr indent="-298450" lvl="0" marL="457200" rtl="0" algn="l">
              <a:lnSpc>
                <a:spcPct val="100000"/>
              </a:lnSpc>
              <a:spcBef>
                <a:spcPts val="0"/>
              </a:spcBef>
              <a:spcAft>
                <a:spcPts val="0"/>
              </a:spcAft>
              <a:buClr>
                <a:schemeClr val="dk1"/>
              </a:buClr>
              <a:buSzPts val="1100"/>
              <a:buFont typeface="Jura Medium"/>
              <a:buChar char="●"/>
            </a:pPr>
            <a:r>
              <a:rPr lang="uk" sz="1100">
                <a:solidFill>
                  <a:schemeClr val="dk1"/>
                </a:solidFill>
                <a:latin typeface="Jura Medium"/>
                <a:ea typeface="Jura Medium"/>
                <a:cs typeface="Jura Medium"/>
                <a:sym typeface="Jura Medium"/>
              </a:rPr>
              <a:t>Discuss with health care professionals how to fine-tune  the  model and balance false positives to false negatives.</a:t>
            </a:r>
            <a:endParaRPr sz="1100">
              <a:solidFill>
                <a:schemeClr val="dk1"/>
              </a:solidFill>
              <a:latin typeface="Jura Medium"/>
              <a:ea typeface="Jura Medium"/>
              <a:cs typeface="Jura Medium"/>
              <a:sym typeface="Jura Medium"/>
            </a:endParaRPr>
          </a:p>
          <a:p>
            <a:pPr indent="0" lvl="0" marL="457200" rtl="0" algn="l">
              <a:lnSpc>
                <a:spcPct val="100000"/>
              </a:lnSpc>
              <a:spcBef>
                <a:spcPts val="0"/>
              </a:spcBef>
              <a:spcAft>
                <a:spcPts val="0"/>
              </a:spcAft>
              <a:buNone/>
            </a:pPr>
            <a:r>
              <a:t/>
            </a:r>
            <a:endParaRPr sz="1200">
              <a:solidFill>
                <a:schemeClr val="dk1"/>
              </a:solidFill>
              <a:latin typeface="Jura Medium"/>
              <a:ea typeface="Jura Medium"/>
              <a:cs typeface="Jura Medium"/>
              <a:sym typeface="Jura Medium"/>
            </a:endParaRPr>
          </a:p>
        </p:txBody>
      </p:sp>
      <p:pic>
        <p:nvPicPr>
          <p:cNvPr id="183" name="Google Shape;183;p23"/>
          <p:cNvPicPr preferRelativeResize="0"/>
          <p:nvPr/>
        </p:nvPicPr>
        <p:blipFill>
          <a:blip r:embed="rId3">
            <a:alphaModFix/>
          </a:blip>
          <a:stretch>
            <a:fillRect/>
          </a:stretch>
        </p:blipFill>
        <p:spPr>
          <a:xfrm>
            <a:off x="5382150" y="963726"/>
            <a:ext cx="3269400" cy="2606625"/>
          </a:xfrm>
          <a:prstGeom prst="rect">
            <a:avLst/>
          </a:prstGeom>
          <a:noFill/>
          <a:ln>
            <a:noFill/>
          </a:ln>
        </p:spPr>
      </p:pic>
      <p:sp>
        <p:nvSpPr>
          <p:cNvPr id="184" name="Google Shape;184;p23"/>
          <p:cNvSpPr txBox="1"/>
          <p:nvPr/>
        </p:nvSpPr>
        <p:spPr>
          <a:xfrm>
            <a:off x="0" y="4689950"/>
            <a:ext cx="4585200" cy="10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800">
                <a:solidFill>
                  <a:schemeClr val="dk2"/>
                </a:solidFill>
              </a:rPr>
              <a:t>*https://nordvpn.com/wp-content/uploads/blog-featured-what-is-chatbot.svg</a:t>
            </a:r>
            <a:endParaRPr sz="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p:nvPr/>
        </p:nvSpPr>
        <p:spPr>
          <a:xfrm>
            <a:off x="-704850" y="-1638300"/>
            <a:ext cx="2552700" cy="25527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txBox="1"/>
          <p:nvPr/>
        </p:nvSpPr>
        <p:spPr>
          <a:xfrm>
            <a:off x="2055600" y="875075"/>
            <a:ext cx="43407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000">
                <a:latin typeface="Jura Medium"/>
                <a:ea typeface="Jura Medium"/>
                <a:cs typeface="Jura Medium"/>
                <a:sym typeface="Jura Medium"/>
              </a:rPr>
              <a:t>Diabetes was the eighth leading cause of death in the United States in 2021 based on the 103,294 death certificates in which diabetes was listed as the underlying cause of death. In 2021, diabetes was mentioned as a cause of death in a total of 399,401 certificates.</a:t>
            </a:r>
            <a:endParaRPr sz="1000">
              <a:latin typeface="Jura Medium"/>
              <a:ea typeface="Jura Medium"/>
              <a:cs typeface="Jura Medium"/>
              <a:sym typeface="Jura Medium"/>
            </a:endParaRPr>
          </a:p>
        </p:txBody>
      </p:sp>
      <p:sp>
        <p:nvSpPr>
          <p:cNvPr id="191" name="Google Shape;191;p24"/>
          <p:cNvSpPr txBox="1"/>
          <p:nvPr/>
        </p:nvSpPr>
        <p:spPr>
          <a:xfrm>
            <a:off x="2544235" y="234300"/>
            <a:ext cx="4947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uk" sz="1800">
                <a:latin typeface="Jura"/>
                <a:ea typeface="Jura"/>
                <a:cs typeface="Jura"/>
                <a:sym typeface="Jura"/>
              </a:rPr>
              <a:t>Statistics About Diabetes</a:t>
            </a:r>
            <a:endParaRPr b="1" sz="1800">
              <a:latin typeface="Jura"/>
              <a:ea typeface="Jura"/>
              <a:cs typeface="Jura"/>
              <a:sym typeface="Jura"/>
            </a:endParaRPr>
          </a:p>
        </p:txBody>
      </p:sp>
      <p:sp>
        <p:nvSpPr>
          <p:cNvPr id="192" name="Google Shape;192;p24"/>
          <p:cNvSpPr/>
          <p:nvPr/>
        </p:nvSpPr>
        <p:spPr>
          <a:xfrm>
            <a:off x="811375" y="2166325"/>
            <a:ext cx="2112000" cy="2223000"/>
          </a:xfrm>
          <a:prstGeom prst="roundRect">
            <a:avLst>
              <a:gd fmla="val 8810" name="adj"/>
            </a:avLst>
          </a:prstGeom>
          <a:gradFill>
            <a:gsLst>
              <a:gs pos="0">
                <a:srgbClr val="4CA4FF"/>
              </a:gs>
              <a:gs pos="100000">
                <a:srgbClr val="78EFD8"/>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3524087" y="2166325"/>
            <a:ext cx="2112000" cy="2223000"/>
          </a:xfrm>
          <a:prstGeom prst="roundRect">
            <a:avLst>
              <a:gd fmla="val 8810" name="adj"/>
            </a:avLst>
          </a:prstGeom>
          <a:gradFill>
            <a:gsLst>
              <a:gs pos="0">
                <a:srgbClr val="4CA4FF"/>
              </a:gs>
              <a:gs pos="100000">
                <a:srgbClr val="78EFD8"/>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6236799" y="2166325"/>
            <a:ext cx="2112000" cy="2223000"/>
          </a:xfrm>
          <a:prstGeom prst="roundRect">
            <a:avLst>
              <a:gd fmla="val 8810" name="adj"/>
            </a:avLst>
          </a:prstGeom>
          <a:gradFill>
            <a:gsLst>
              <a:gs pos="0">
                <a:srgbClr val="4CA4FF"/>
              </a:gs>
              <a:gs pos="100000">
                <a:srgbClr val="78EFD8"/>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nvSpPr>
        <p:spPr>
          <a:xfrm>
            <a:off x="917850" y="2166325"/>
            <a:ext cx="2005500" cy="228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000">
                <a:latin typeface="Nunito Sans SemiBold"/>
                <a:ea typeface="Nunito Sans SemiBold"/>
                <a:cs typeface="Nunito Sans SemiBold"/>
                <a:sym typeface="Nunito Sans SemiBold"/>
              </a:rPr>
              <a:t>Prevalence</a:t>
            </a:r>
            <a:endParaRPr sz="1000">
              <a:latin typeface="Nunito Sans SemiBold"/>
              <a:ea typeface="Nunito Sans SemiBold"/>
              <a:cs typeface="Nunito Sans SemiBold"/>
              <a:sym typeface="Nunito Sans SemiBold"/>
            </a:endParaRPr>
          </a:p>
          <a:p>
            <a:pPr indent="0" lvl="0" marL="0" rtl="0" algn="l">
              <a:lnSpc>
                <a:spcPct val="115000"/>
              </a:lnSpc>
              <a:spcBef>
                <a:spcPts val="0"/>
              </a:spcBef>
              <a:spcAft>
                <a:spcPts val="0"/>
              </a:spcAft>
              <a:buNone/>
            </a:pPr>
            <a:r>
              <a:t/>
            </a:r>
            <a:endParaRPr sz="1000">
              <a:latin typeface="Nunito Sans SemiBold"/>
              <a:ea typeface="Nunito Sans SemiBold"/>
              <a:cs typeface="Nunito Sans SemiBold"/>
              <a:sym typeface="Nunito Sans SemiBold"/>
            </a:endParaRPr>
          </a:p>
          <a:p>
            <a:pPr indent="0" lvl="0" marL="0" rtl="0" algn="l">
              <a:lnSpc>
                <a:spcPct val="115000"/>
              </a:lnSpc>
              <a:spcBef>
                <a:spcPts val="0"/>
              </a:spcBef>
              <a:spcAft>
                <a:spcPts val="0"/>
              </a:spcAft>
              <a:buNone/>
            </a:pPr>
            <a:r>
              <a:rPr lang="uk" sz="1000">
                <a:latin typeface="Jura Medium"/>
                <a:ea typeface="Jura Medium"/>
                <a:cs typeface="Jura Medium"/>
                <a:sym typeface="Jura Medium"/>
              </a:rPr>
              <a:t>In 2021, 38.4 million Americans, or 11.6% of the population, has diabetes.</a:t>
            </a:r>
            <a:endParaRPr sz="1000">
              <a:latin typeface="Jura Medium"/>
              <a:ea typeface="Jura Medium"/>
              <a:cs typeface="Jura Medium"/>
              <a:sym typeface="Jura Medium"/>
            </a:endParaRPr>
          </a:p>
          <a:p>
            <a:pPr indent="0" lvl="0" marL="0" rtl="0" algn="l">
              <a:lnSpc>
                <a:spcPct val="115000"/>
              </a:lnSpc>
              <a:spcBef>
                <a:spcPts val="0"/>
              </a:spcBef>
              <a:spcAft>
                <a:spcPts val="0"/>
              </a:spcAft>
              <a:buNone/>
            </a:pPr>
            <a:r>
              <a:t/>
            </a:r>
            <a:endParaRPr sz="1000">
              <a:latin typeface="Nunito Sans Light"/>
              <a:ea typeface="Nunito Sans Light"/>
              <a:cs typeface="Nunito Sans Light"/>
              <a:sym typeface="Nunito Sans Light"/>
            </a:endParaRPr>
          </a:p>
          <a:p>
            <a:pPr indent="0" lvl="0" marL="0" rtl="0" algn="l">
              <a:lnSpc>
                <a:spcPct val="115000"/>
              </a:lnSpc>
              <a:spcBef>
                <a:spcPts val="0"/>
              </a:spcBef>
              <a:spcAft>
                <a:spcPts val="0"/>
              </a:spcAft>
              <a:buNone/>
            </a:pPr>
            <a:r>
              <a:rPr lang="uk" sz="1000">
                <a:latin typeface="Jura Medium"/>
                <a:ea typeface="Jura Medium"/>
                <a:cs typeface="Jura Medium"/>
                <a:sym typeface="Jura Medium"/>
              </a:rPr>
              <a:t>The percentage of Americans age 65 and older remains high, at 29.2%, or 16.5 million seniors (diagnosed and undiagnosed).</a:t>
            </a:r>
            <a:endParaRPr sz="1000">
              <a:latin typeface="Jura Medium"/>
              <a:ea typeface="Jura Medium"/>
              <a:cs typeface="Jura Medium"/>
              <a:sym typeface="Jura Medium"/>
            </a:endParaRPr>
          </a:p>
        </p:txBody>
      </p:sp>
      <p:sp>
        <p:nvSpPr>
          <p:cNvPr id="196" name="Google Shape;196;p24"/>
          <p:cNvSpPr txBox="1"/>
          <p:nvPr/>
        </p:nvSpPr>
        <p:spPr>
          <a:xfrm>
            <a:off x="3630738" y="2233300"/>
            <a:ext cx="1898700" cy="122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000">
                <a:latin typeface="Nunito Sans SemiBold"/>
                <a:ea typeface="Nunito Sans SemiBold"/>
                <a:cs typeface="Nunito Sans SemiBold"/>
                <a:sym typeface="Nunito Sans SemiBold"/>
              </a:rPr>
              <a:t>Diagnosed and Undiagnosed</a:t>
            </a:r>
            <a:endParaRPr sz="1000">
              <a:latin typeface="Nunito Sans SemiBold"/>
              <a:ea typeface="Nunito Sans SemiBold"/>
              <a:cs typeface="Nunito Sans SemiBold"/>
              <a:sym typeface="Nunito Sans SemiBold"/>
            </a:endParaRPr>
          </a:p>
          <a:p>
            <a:pPr indent="0" lvl="0" marL="0" rtl="0" algn="l">
              <a:lnSpc>
                <a:spcPct val="115000"/>
              </a:lnSpc>
              <a:spcBef>
                <a:spcPts val="0"/>
              </a:spcBef>
              <a:spcAft>
                <a:spcPts val="0"/>
              </a:spcAft>
              <a:buNone/>
            </a:pPr>
            <a:r>
              <a:t/>
            </a:r>
            <a:endParaRPr sz="1000">
              <a:latin typeface="Nunito Sans SemiBold"/>
              <a:ea typeface="Nunito Sans SemiBold"/>
              <a:cs typeface="Nunito Sans SemiBold"/>
              <a:sym typeface="Nunito Sans SemiBold"/>
            </a:endParaRPr>
          </a:p>
          <a:p>
            <a:pPr indent="0" lvl="0" marL="0" rtl="0" algn="l">
              <a:lnSpc>
                <a:spcPct val="115000"/>
              </a:lnSpc>
              <a:spcBef>
                <a:spcPts val="0"/>
              </a:spcBef>
              <a:spcAft>
                <a:spcPts val="0"/>
              </a:spcAft>
              <a:buNone/>
            </a:pPr>
            <a:r>
              <a:rPr lang="uk" sz="1000">
                <a:latin typeface="Jura Medium"/>
                <a:ea typeface="Jura Medium"/>
                <a:cs typeface="Jura Medium"/>
                <a:sym typeface="Jura Medium"/>
              </a:rPr>
              <a:t>Of the 38.4 million adults with diabetes, 29.7 million were diagnosed, and 8.7 million were undiagnosed.</a:t>
            </a:r>
            <a:endParaRPr sz="1000">
              <a:latin typeface="Jura Medium"/>
              <a:ea typeface="Jura Medium"/>
              <a:cs typeface="Jura Medium"/>
              <a:sym typeface="Jura Medium"/>
            </a:endParaRPr>
          </a:p>
        </p:txBody>
      </p:sp>
      <p:sp>
        <p:nvSpPr>
          <p:cNvPr id="197" name="Google Shape;197;p24"/>
          <p:cNvSpPr txBox="1"/>
          <p:nvPr/>
        </p:nvSpPr>
        <p:spPr>
          <a:xfrm>
            <a:off x="6343425" y="2233300"/>
            <a:ext cx="1898700" cy="193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000">
                <a:latin typeface="Nunito Sans SemiBold"/>
                <a:ea typeface="Nunito Sans SemiBold"/>
                <a:cs typeface="Nunito Sans SemiBold"/>
                <a:sym typeface="Nunito Sans SemiBold"/>
              </a:rPr>
              <a:t>New Cases</a:t>
            </a:r>
            <a:endParaRPr sz="1000">
              <a:latin typeface="Nunito Sans SemiBold"/>
              <a:ea typeface="Nunito Sans SemiBold"/>
              <a:cs typeface="Nunito Sans SemiBold"/>
              <a:sym typeface="Nunito Sans SemiBold"/>
            </a:endParaRPr>
          </a:p>
          <a:p>
            <a:pPr indent="0" lvl="0" marL="0" rtl="0" algn="l">
              <a:lnSpc>
                <a:spcPct val="115000"/>
              </a:lnSpc>
              <a:spcBef>
                <a:spcPts val="0"/>
              </a:spcBef>
              <a:spcAft>
                <a:spcPts val="0"/>
              </a:spcAft>
              <a:buNone/>
            </a:pPr>
            <a:r>
              <a:rPr lang="uk" sz="1000">
                <a:solidFill>
                  <a:schemeClr val="dk1"/>
                </a:solidFill>
                <a:latin typeface="Jura Medium"/>
                <a:ea typeface="Jura Medium"/>
                <a:cs typeface="Jura Medium"/>
                <a:sym typeface="Jura Medium"/>
              </a:rPr>
              <a:t>1.2 million Americans are diagnosed with diabetes every year.</a:t>
            </a:r>
            <a:endParaRPr sz="1000">
              <a:solidFill>
                <a:schemeClr val="dk1"/>
              </a:solidFill>
              <a:latin typeface="Jura Medium"/>
              <a:ea typeface="Jura Medium"/>
              <a:cs typeface="Jura Medium"/>
              <a:sym typeface="Jura Medium"/>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unito Sans Light"/>
              <a:ea typeface="Nunito Sans Light"/>
              <a:cs typeface="Nunito Sans Light"/>
              <a:sym typeface="Nunito Sans Light"/>
            </a:endParaRPr>
          </a:p>
          <a:p>
            <a:pPr indent="0" lvl="0" marL="0" rtl="0" algn="l">
              <a:lnSpc>
                <a:spcPct val="115000"/>
              </a:lnSpc>
              <a:spcBef>
                <a:spcPts val="0"/>
              </a:spcBef>
              <a:spcAft>
                <a:spcPts val="0"/>
              </a:spcAft>
              <a:buNone/>
            </a:pPr>
            <a:r>
              <a:rPr lang="uk" sz="1000">
                <a:latin typeface="Nunito Sans SemiBold"/>
                <a:ea typeface="Nunito Sans SemiBold"/>
                <a:cs typeface="Nunito Sans SemiBold"/>
                <a:sym typeface="Nunito Sans SemiBold"/>
              </a:rPr>
              <a:t>Prediabetes</a:t>
            </a:r>
            <a:endParaRPr sz="1000">
              <a:latin typeface="Nunito Sans SemiBold"/>
              <a:ea typeface="Nunito Sans SemiBold"/>
              <a:cs typeface="Nunito Sans SemiBold"/>
              <a:sym typeface="Nunito Sans SemiBold"/>
            </a:endParaRPr>
          </a:p>
          <a:p>
            <a:pPr indent="0" lvl="0" marL="0" rtl="0" algn="l">
              <a:lnSpc>
                <a:spcPct val="115000"/>
              </a:lnSpc>
              <a:spcBef>
                <a:spcPts val="0"/>
              </a:spcBef>
              <a:spcAft>
                <a:spcPts val="0"/>
              </a:spcAft>
              <a:buClr>
                <a:schemeClr val="dk1"/>
              </a:buClr>
              <a:buSzPts val="1100"/>
              <a:buFont typeface="Arial"/>
              <a:buNone/>
            </a:pPr>
            <a:r>
              <a:rPr lang="uk" sz="1000">
                <a:solidFill>
                  <a:schemeClr val="dk1"/>
                </a:solidFill>
                <a:latin typeface="Jura Medium"/>
                <a:ea typeface="Jura Medium"/>
                <a:cs typeface="Jura Medium"/>
                <a:sym typeface="Jura Medium"/>
              </a:rPr>
              <a:t>In 2021, 97.6 million Americans age 18 and older had prediabetes.</a:t>
            </a:r>
            <a:endParaRPr sz="1000">
              <a:latin typeface="Jura Medium"/>
              <a:ea typeface="Jura Medium"/>
              <a:cs typeface="Jura Medium"/>
              <a:sym typeface="Jura Medium"/>
            </a:endParaRPr>
          </a:p>
          <a:p>
            <a:pPr indent="0" lvl="0" marL="0" rtl="0" algn="l">
              <a:lnSpc>
                <a:spcPct val="115000"/>
              </a:lnSpc>
              <a:spcBef>
                <a:spcPts val="0"/>
              </a:spcBef>
              <a:spcAft>
                <a:spcPts val="0"/>
              </a:spcAft>
              <a:buNone/>
            </a:pPr>
            <a:r>
              <a:t/>
            </a:r>
            <a:endParaRPr sz="1000">
              <a:latin typeface="Nunito Sans Light"/>
              <a:ea typeface="Nunito Sans Light"/>
              <a:cs typeface="Nunito Sans Light"/>
              <a:sym typeface="Nunito Sans Light"/>
            </a:endParaRPr>
          </a:p>
        </p:txBody>
      </p:sp>
      <p:sp>
        <p:nvSpPr>
          <p:cNvPr id="198" name="Google Shape;198;p24"/>
          <p:cNvSpPr/>
          <p:nvPr/>
        </p:nvSpPr>
        <p:spPr>
          <a:xfrm>
            <a:off x="8629650" y="3390900"/>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3089550" y="4065525"/>
            <a:ext cx="541200" cy="5412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7604400" y="314400"/>
            <a:ext cx="301500" cy="3015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txBox="1"/>
          <p:nvPr/>
        </p:nvSpPr>
        <p:spPr>
          <a:xfrm>
            <a:off x="4868225" y="4746250"/>
            <a:ext cx="46689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1100">
                <a:solidFill>
                  <a:schemeClr val="dk2"/>
                </a:solidFill>
              </a:rPr>
              <a:t>https://diabetes.org/about-diabetes/statistics/about-diabetes</a:t>
            </a:r>
            <a:endParaRPr sz="11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p:nvPr/>
        </p:nvSpPr>
        <p:spPr>
          <a:xfrm>
            <a:off x="-1006925" y="2970250"/>
            <a:ext cx="2552700" cy="25527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txBox="1"/>
          <p:nvPr/>
        </p:nvSpPr>
        <p:spPr>
          <a:xfrm>
            <a:off x="519075" y="971825"/>
            <a:ext cx="3058800" cy="296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latin typeface="Nunito Sans Light"/>
              <a:ea typeface="Nunito Sans Light"/>
              <a:cs typeface="Nunito Sans Light"/>
              <a:sym typeface="Nunito Sans Light"/>
            </a:endParaRPr>
          </a:p>
          <a:p>
            <a:pPr indent="-311150" lvl="0" marL="457200" rtl="0" algn="l">
              <a:lnSpc>
                <a:spcPct val="200000"/>
              </a:lnSpc>
              <a:spcBef>
                <a:spcPts val="0"/>
              </a:spcBef>
              <a:spcAft>
                <a:spcPts val="0"/>
              </a:spcAft>
              <a:buSzPts val="1300"/>
              <a:buFont typeface="Jura Medium"/>
              <a:buChar char="●"/>
            </a:pPr>
            <a:r>
              <a:rPr lang="uk" sz="1300">
                <a:latin typeface="Jura Medium"/>
                <a:ea typeface="Jura Medium"/>
                <a:cs typeface="Jura Medium"/>
                <a:sym typeface="Jura Medium"/>
              </a:rPr>
              <a:t>Unexplained Weight Loss</a:t>
            </a:r>
            <a:endParaRPr sz="1300">
              <a:latin typeface="Jura Medium"/>
              <a:ea typeface="Jura Medium"/>
              <a:cs typeface="Jura Medium"/>
              <a:sym typeface="Jura Medium"/>
            </a:endParaRPr>
          </a:p>
          <a:p>
            <a:pPr indent="-311150" lvl="0" marL="457200" rtl="0" algn="l">
              <a:lnSpc>
                <a:spcPct val="200000"/>
              </a:lnSpc>
              <a:spcBef>
                <a:spcPts val="0"/>
              </a:spcBef>
              <a:spcAft>
                <a:spcPts val="0"/>
              </a:spcAft>
              <a:buSzPts val="1300"/>
              <a:buFont typeface="Jura Medium"/>
              <a:buChar char="●"/>
            </a:pPr>
            <a:r>
              <a:rPr lang="uk" sz="1300">
                <a:latin typeface="Jura Medium"/>
                <a:ea typeface="Jura Medium"/>
                <a:cs typeface="Jura Medium"/>
                <a:sym typeface="Jura Medium"/>
              </a:rPr>
              <a:t>Fatigue</a:t>
            </a:r>
            <a:endParaRPr sz="1300">
              <a:latin typeface="Jura Medium"/>
              <a:ea typeface="Jura Medium"/>
              <a:cs typeface="Jura Medium"/>
              <a:sym typeface="Jura Medium"/>
            </a:endParaRPr>
          </a:p>
          <a:p>
            <a:pPr indent="-311150" lvl="0" marL="457200" rtl="0" algn="l">
              <a:lnSpc>
                <a:spcPct val="200000"/>
              </a:lnSpc>
              <a:spcBef>
                <a:spcPts val="0"/>
              </a:spcBef>
              <a:spcAft>
                <a:spcPts val="0"/>
              </a:spcAft>
              <a:buSzPts val="1300"/>
              <a:buFont typeface="Jura Medium"/>
              <a:buChar char="●"/>
            </a:pPr>
            <a:r>
              <a:rPr lang="uk" sz="1300">
                <a:latin typeface="Jura Medium"/>
                <a:ea typeface="Jura Medium"/>
                <a:cs typeface="Jura Medium"/>
                <a:sym typeface="Jura Medium"/>
              </a:rPr>
              <a:t>Blurred Vision</a:t>
            </a:r>
            <a:endParaRPr sz="1300">
              <a:latin typeface="Jura Medium"/>
              <a:ea typeface="Jura Medium"/>
              <a:cs typeface="Jura Medium"/>
              <a:sym typeface="Jura Medium"/>
            </a:endParaRPr>
          </a:p>
          <a:p>
            <a:pPr indent="-311150" lvl="0" marL="457200" rtl="0" algn="l">
              <a:lnSpc>
                <a:spcPct val="200000"/>
              </a:lnSpc>
              <a:spcBef>
                <a:spcPts val="0"/>
              </a:spcBef>
              <a:spcAft>
                <a:spcPts val="0"/>
              </a:spcAft>
              <a:buSzPts val="1300"/>
              <a:buFont typeface="Jura Medium"/>
              <a:buChar char="●"/>
            </a:pPr>
            <a:r>
              <a:rPr lang="uk" sz="1300">
                <a:latin typeface="Jura Medium"/>
                <a:ea typeface="Jura Medium"/>
                <a:cs typeface="Jura Medium"/>
                <a:sym typeface="Jura Medium"/>
              </a:rPr>
              <a:t>Frequent </a:t>
            </a:r>
            <a:r>
              <a:rPr lang="uk" sz="1300">
                <a:latin typeface="Jura Medium"/>
                <a:ea typeface="Jura Medium"/>
                <a:cs typeface="Jura Medium"/>
                <a:sym typeface="Jura Medium"/>
              </a:rPr>
              <a:t>Infections</a:t>
            </a:r>
            <a:endParaRPr sz="1300">
              <a:latin typeface="Jura Medium"/>
              <a:ea typeface="Jura Medium"/>
              <a:cs typeface="Jura Medium"/>
              <a:sym typeface="Jura Medium"/>
            </a:endParaRPr>
          </a:p>
          <a:p>
            <a:pPr indent="-311150" lvl="0" marL="457200" rtl="0" algn="l">
              <a:lnSpc>
                <a:spcPct val="200000"/>
              </a:lnSpc>
              <a:spcBef>
                <a:spcPts val="0"/>
              </a:spcBef>
              <a:spcAft>
                <a:spcPts val="0"/>
              </a:spcAft>
              <a:buSzPts val="1300"/>
              <a:buFont typeface="Jura Medium"/>
              <a:buChar char="●"/>
            </a:pPr>
            <a:r>
              <a:rPr lang="uk" sz="1300">
                <a:latin typeface="Jura Medium"/>
                <a:ea typeface="Jura Medium"/>
                <a:cs typeface="Jura Medium"/>
                <a:sym typeface="Jura Medium"/>
              </a:rPr>
              <a:t>Numbness or Tingling in Extremities</a:t>
            </a:r>
            <a:endParaRPr sz="1300">
              <a:latin typeface="Jura Medium"/>
              <a:ea typeface="Jura Medium"/>
              <a:cs typeface="Jura Medium"/>
              <a:sym typeface="Jura Medium"/>
            </a:endParaRPr>
          </a:p>
          <a:p>
            <a:pPr indent="-311150" lvl="0" marL="457200" rtl="0" algn="l">
              <a:lnSpc>
                <a:spcPct val="200000"/>
              </a:lnSpc>
              <a:spcBef>
                <a:spcPts val="0"/>
              </a:spcBef>
              <a:spcAft>
                <a:spcPts val="0"/>
              </a:spcAft>
              <a:buSzPts val="1300"/>
              <a:buFont typeface="Jura Medium"/>
              <a:buChar char="●"/>
            </a:pPr>
            <a:r>
              <a:rPr lang="uk" sz="1300">
                <a:latin typeface="Jura Medium"/>
                <a:ea typeface="Jura Medium"/>
                <a:cs typeface="Jura Medium"/>
                <a:sym typeface="Jura Medium"/>
              </a:rPr>
              <a:t>Darkened Skin Areas</a:t>
            </a:r>
            <a:endParaRPr sz="1300">
              <a:latin typeface="Jura Medium"/>
              <a:ea typeface="Jura Medium"/>
              <a:cs typeface="Jura Medium"/>
              <a:sym typeface="Jura Medium"/>
            </a:endParaRPr>
          </a:p>
        </p:txBody>
      </p:sp>
      <p:sp>
        <p:nvSpPr>
          <p:cNvPr id="208" name="Google Shape;208;p25"/>
          <p:cNvSpPr txBox="1"/>
          <p:nvPr/>
        </p:nvSpPr>
        <p:spPr>
          <a:xfrm>
            <a:off x="456150" y="207875"/>
            <a:ext cx="305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 sz="1800">
                <a:latin typeface="Jura"/>
                <a:ea typeface="Jura"/>
                <a:cs typeface="Jura"/>
                <a:sym typeface="Jura"/>
              </a:rPr>
              <a:t>Diabetes </a:t>
            </a:r>
            <a:r>
              <a:rPr b="1" lang="uk" sz="1800">
                <a:latin typeface="Jura"/>
                <a:ea typeface="Jura"/>
                <a:cs typeface="Jura"/>
                <a:sym typeface="Jura"/>
              </a:rPr>
              <a:t>symptoms</a:t>
            </a:r>
            <a:endParaRPr b="1" sz="1800">
              <a:latin typeface="Jura"/>
              <a:ea typeface="Jura"/>
              <a:cs typeface="Jura"/>
              <a:sym typeface="Jura"/>
            </a:endParaRPr>
          </a:p>
        </p:txBody>
      </p:sp>
      <p:sp>
        <p:nvSpPr>
          <p:cNvPr id="209" name="Google Shape;209;p25"/>
          <p:cNvSpPr/>
          <p:nvPr/>
        </p:nvSpPr>
        <p:spPr>
          <a:xfrm>
            <a:off x="3429000" y="-473425"/>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8153400" y="4094100"/>
            <a:ext cx="541200" cy="5412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25"/>
          <p:cNvPicPr preferRelativeResize="0"/>
          <p:nvPr/>
        </p:nvPicPr>
        <p:blipFill>
          <a:blip r:embed="rId3">
            <a:alphaModFix/>
          </a:blip>
          <a:stretch>
            <a:fillRect/>
          </a:stretch>
        </p:blipFill>
        <p:spPr>
          <a:xfrm>
            <a:off x="3986250" y="42463"/>
            <a:ext cx="3758776" cy="5058572"/>
          </a:xfrm>
          <a:prstGeom prst="rect">
            <a:avLst/>
          </a:prstGeom>
          <a:noFill/>
          <a:ln>
            <a:noFill/>
          </a:ln>
        </p:spPr>
      </p:pic>
      <p:sp>
        <p:nvSpPr>
          <p:cNvPr id="212" name="Google Shape;212;p25"/>
          <p:cNvSpPr txBox="1"/>
          <p:nvPr/>
        </p:nvSpPr>
        <p:spPr>
          <a:xfrm>
            <a:off x="1545775" y="4719425"/>
            <a:ext cx="14460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13" name="Google Shape;213;p25"/>
          <p:cNvSpPr txBox="1"/>
          <p:nvPr/>
        </p:nvSpPr>
        <p:spPr>
          <a:xfrm>
            <a:off x="185700" y="4617725"/>
            <a:ext cx="9097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1100"/>
              <a:t>I</a:t>
            </a:r>
            <a:r>
              <a:rPr lang="uk" sz="800"/>
              <a:t>mage from:</a:t>
            </a:r>
            <a:endParaRPr sz="800"/>
          </a:p>
          <a:p>
            <a:pPr indent="0" lvl="0" marL="0" rtl="0" algn="l">
              <a:spcBef>
                <a:spcPts val="0"/>
              </a:spcBef>
              <a:spcAft>
                <a:spcPts val="0"/>
              </a:spcAft>
              <a:buNone/>
            </a:pPr>
            <a:r>
              <a:rPr lang="uk" sz="800"/>
              <a:t>https://www.cdc.gov/diabetes/library/socialmedia/infographics/diabetes.html</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p:nvPr/>
        </p:nvSpPr>
        <p:spPr>
          <a:xfrm>
            <a:off x="3398375" y="2941100"/>
            <a:ext cx="2005200" cy="18681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txBox="1"/>
          <p:nvPr/>
        </p:nvSpPr>
        <p:spPr>
          <a:xfrm>
            <a:off x="0" y="1005675"/>
            <a:ext cx="5450400" cy="310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uk" sz="1000">
                <a:latin typeface="Jura Medium"/>
                <a:ea typeface="Jura Medium"/>
                <a:cs typeface="Jura Medium"/>
                <a:sym typeface="Jura Medium"/>
              </a:rPr>
              <a:t>While unable to implement a chatbot </a:t>
            </a:r>
            <a:r>
              <a:rPr lang="uk" sz="1000">
                <a:latin typeface="Jura Medium"/>
                <a:ea typeface="Jura Medium"/>
                <a:cs typeface="Jura Medium"/>
                <a:sym typeface="Jura Medium"/>
              </a:rPr>
              <a:t>feature</a:t>
            </a:r>
            <a:r>
              <a:rPr lang="uk" sz="1000">
                <a:latin typeface="Jura Medium"/>
                <a:ea typeface="Jura Medium"/>
                <a:cs typeface="Jura Medium"/>
                <a:sym typeface="Jura Medium"/>
              </a:rPr>
              <a:t> we were still </a:t>
            </a:r>
            <a:r>
              <a:rPr lang="uk" sz="1000">
                <a:latin typeface="Jura Medium"/>
                <a:ea typeface="Jura Medium"/>
                <a:cs typeface="Jura Medium"/>
                <a:sym typeface="Jura Medium"/>
              </a:rPr>
              <a:t>successfully</a:t>
            </a:r>
            <a:r>
              <a:rPr lang="uk" sz="1000">
                <a:latin typeface="Jura Medium"/>
                <a:ea typeface="Jura Medium"/>
                <a:cs typeface="Jura Medium"/>
                <a:sym typeface="Jura Medium"/>
              </a:rPr>
              <a:t> able to output logistic regression and random forest models with high </a:t>
            </a:r>
            <a:r>
              <a:rPr lang="uk" sz="1000">
                <a:latin typeface="Jura Medium"/>
                <a:ea typeface="Jura Medium"/>
                <a:cs typeface="Jura Medium"/>
                <a:sym typeface="Jura Medium"/>
              </a:rPr>
              <a:t>accuracy.</a:t>
            </a:r>
            <a:r>
              <a:rPr lang="uk" sz="1000">
                <a:latin typeface="Jura Medium"/>
                <a:ea typeface="Jura Medium"/>
                <a:cs typeface="Jura Medium"/>
                <a:sym typeface="Jura Medium"/>
              </a:rPr>
              <a:t> </a:t>
            </a:r>
            <a:endParaRPr sz="1000">
              <a:latin typeface="Jura Medium"/>
              <a:ea typeface="Jura Medium"/>
              <a:cs typeface="Jura Medium"/>
              <a:sym typeface="Jura Medium"/>
            </a:endParaRPr>
          </a:p>
          <a:p>
            <a:pPr indent="0" lvl="0" marL="0" rtl="0" algn="l">
              <a:lnSpc>
                <a:spcPct val="150000"/>
              </a:lnSpc>
              <a:spcBef>
                <a:spcPts val="0"/>
              </a:spcBef>
              <a:spcAft>
                <a:spcPts val="0"/>
              </a:spcAft>
              <a:buNone/>
            </a:pPr>
            <a:r>
              <a:t/>
            </a:r>
            <a:endParaRPr sz="1000">
              <a:latin typeface="Jura Medium"/>
              <a:ea typeface="Jura Medium"/>
              <a:cs typeface="Jura Medium"/>
              <a:sym typeface="Jura Medium"/>
            </a:endParaRPr>
          </a:p>
          <a:p>
            <a:pPr indent="0" lvl="0" marL="0" rtl="0" algn="l">
              <a:lnSpc>
                <a:spcPct val="150000"/>
              </a:lnSpc>
              <a:spcBef>
                <a:spcPts val="0"/>
              </a:spcBef>
              <a:spcAft>
                <a:spcPts val="0"/>
              </a:spcAft>
              <a:buNone/>
            </a:pPr>
            <a:r>
              <a:rPr lang="uk" sz="1000">
                <a:latin typeface="Jura Medium"/>
                <a:ea typeface="Jura Medium"/>
                <a:cs typeface="Jura Medium"/>
                <a:sym typeface="Jura Medium"/>
              </a:rPr>
              <a:t>We landed on using a Logistic Regression model as our main focus because of its flexibility and the fact that it provides the user with a percentage of likelihood rather than just classifying a patient as diabetic or non-diabetic. Although the accuracy score for the Logistic Regression was only 88% its ability to give a percentage to a health clinician made for a more reliable model in the field.</a:t>
            </a:r>
            <a:endParaRPr sz="1000">
              <a:latin typeface="Jura Medium"/>
              <a:ea typeface="Jura Medium"/>
              <a:cs typeface="Jura Medium"/>
              <a:sym typeface="Jura Medium"/>
            </a:endParaRPr>
          </a:p>
          <a:p>
            <a:pPr indent="0" lvl="0" marL="0" rtl="0" algn="l">
              <a:lnSpc>
                <a:spcPct val="150000"/>
              </a:lnSpc>
              <a:spcBef>
                <a:spcPts val="0"/>
              </a:spcBef>
              <a:spcAft>
                <a:spcPts val="0"/>
              </a:spcAft>
              <a:buNone/>
            </a:pPr>
            <a:r>
              <a:t/>
            </a:r>
            <a:endParaRPr sz="1000">
              <a:latin typeface="Jura Medium"/>
              <a:ea typeface="Jura Medium"/>
              <a:cs typeface="Jura Medium"/>
              <a:sym typeface="Jura Medium"/>
            </a:endParaRPr>
          </a:p>
          <a:p>
            <a:pPr indent="0" lvl="0" marL="0" rtl="0" algn="l">
              <a:lnSpc>
                <a:spcPct val="150000"/>
              </a:lnSpc>
              <a:spcBef>
                <a:spcPts val="0"/>
              </a:spcBef>
              <a:spcAft>
                <a:spcPts val="0"/>
              </a:spcAft>
              <a:buNone/>
            </a:pPr>
            <a:r>
              <a:rPr lang="uk" sz="1000">
                <a:latin typeface="Jura Medium"/>
                <a:ea typeface="Jura Medium"/>
                <a:cs typeface="Jura Medium"/>
                <a:sym typeface="Jura Medium"/>
              </a:rPr>
              <a:t>The Logistic Regression model also put the responsibility on a qualified health clinician to make the final call. It provides them the chance to adjust where in that percentage spectrum a "yes" or "no" determination would land.</a:t>
            </a:r>
            <a:endParaRPr sz="1000">
              <a:latin typeface="Jura Medium"/>
              <a:ea typeface="Jura Medium"/>
              <a:cs typeface="Jura Medium"/>
              <a:sym typeface="Jura Medium"/>
            </a:endParaRPr>
          </a:p>
          <a:p>
            <a:pPr indent="0" lvl="0" marL="0" rtl="0" algn="l">
              <a:lnSpc>
                <a:spcPct val="115000"/>
              </a:lnSpc>
              <a:spcBef>
                <a:spcPts val="0"/>
              </a:spcBef>
              <a:spcAft>
                <a:spcPts val="0"/>
              </a:spcAft>
              <a:buNone/>
            </a:pPr>
            <a:r>
              <a:t/>
            </a:r>
            <a:endParaRPr sz="1000">
              <a:latin typeface="Jura Medium"/>
              <a:ea typeface="Jura Medium"/>
              <a:cs typeface="Jura Medium"/>
              <a:sym typeface="Jura Medium"/>
            </a:endParaRPr>
          </a:p>
        </p:txBody>
      </p:sp>
      <p:sp>
        <p:nvSpPr>
          <p:cNvPr id="220" name="Google Shape;220;p26"/>
          <p:cNvSpPr txBox="1"/>
          <p:nvPr/>
        </p:nvSpPr>
        <p:spPr>
          <a:xfrm>
            <a:off x="0" y="409575"/>
            <a:ext cx="352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 sz="1800">
                <a:latin typeface="Jura"/>
                <a:ea typeface="Jura"/>
                <a:cs typeface="Jura"/>
                <a:sym typeface="Jura"/>
              </a:rPr>
              <a:t>Results and </a:t>
            </a:r>
            <a:r>
              <a:rPr b="1" lang="uk" sz="1800">
                <a:latin typeface="Jura"/>
                <a:ea typeface="Jura"/>
                <a:cs typeface="Jura"/>
                <a:sym typeface="Jura"/>
              </a:rPr>
              <a:t>Conclusions</a:t>
            </a:r>
            <a:endParaRPr b="1" sz="1800">
              <a:latin typeface="Jura"/>
              <a:ea typeface="Jura"/>
              <a:cs typeface="Jura"/>
              <a:sym typeface="Jura"/>
            </a:endParaRPr>
          </a:p>
        </p:txBody>
      </p:sp>
      <p:sp>
        <p:nvSpPr>
          <p:cNvPr id="221" name="Google Shape;221;p26"/>
          <p:cNvSpPr/>
          <p:nvPr/>
        </p:nvSpPr>
        <p:spPr>
          <a:xfrm>
            <a:off x="145050" y="4503400"/>
            <a:ext cx="541200" cy="5412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1314450" y="-733425"/>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4949500" y="504825"/>
            <a:ext cx="271200" cy="2712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26"/>
          <p:cNvPicPr preferRelativeResize="0"/>
          <p:nvPr/>
        </p:nvPicPr>
        <p:blipFill>
          <a:blip r:embed="rId3">
            <a:alphaModFix/>
          </a:blip>
          <a:stretch>
            <a:fillRect/>
          </a:stretch>
        </p:blipFill>
        <p:spPr>
          <a:xfrm>
            <a:off x="5677250" y="871275"/>
            <a:ext cx="3316275" cy="2211950"/>
          </a:xfrm>
          <a:prstGeom prst="rect">
            <a:avLst/>
          </a:prstGeom>
          <a:noFill/>
          <a:ln>
            <a:noFill/>
          </a:ln>
        </p:spPr>
      </p:pic>
      <p:sp>
        <p:nvSpPr>
          <p:cNvPr id="225" name="Google Shape;225;p26"/>
          <p:cNvSpPr txBox="1"/>
          <p:nvPr/>
        </p:nvSpPr>
        <p:spPr>
          <a:xfrm>
            <a:off x="74275" y="4747200"/>
            <a:ext cx="6205500" cy="11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900">
                <a:solidFill>
                  <a:schemeClr val="dk2"/>
                </a:solidFill>
              </a:rPr>
              <a:t>https://www.niddk.nih.gov/-/media/Images/Health-Information/Diabetes/doctor-injecting-patient_1000x667.jpg</a:t>
            </a:r>
            <a:endParaRPr sz="9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p:nvPr/>
        </p:nvSpPr>
        <p:spPr>
          <a:xfrm>
            <a:off x="3398375" y="2941100"/>
            <a:ext cx="2005200" cy="18681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txBox="1"/>
          <p:nvPr/>
        </p:nvSpPr>
        <p:spPr>
          <a:xfrm>
            <a:off x="2923600" y="197200"/>
            <a:ext cx="352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 sz="1800">
                <a:latin typeface="Jura"/>
                <a:ea typeface="Jura"/>
                <a:cs typeface="Jura"/>
                <a:sym typeface="Jura"/>
              </a:rPr>
              <a:t>Questions</a:t>
            </a:r>
            <a:endParaRPr b="1" sz="1800">
              <a:latin typeface="Jura"/>
              <a:ea typeface="Jura"/>
              <a:cs typeface="Jura"/>
              <a:sym typeface="Jura"/>
            </a:endParaRPr>
          </a:p>
        </p:txBody>
      </p:sp>
      <p:sp>
        <p:nvSpPr>
          <p:cNvPr id="232" name="Google Shape;232;p27"/>
          <p:cNvSpPr/>
          <p:nvPr/>
        </p:nvSpPr>
        <p:spPr>
          <a:xfrm>
            <a:off x="145050" y="4503400"/>
            <a:ext cx="541200" cy="5412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1314450" y="-733425"/>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4949500" y="504825"/>
            <a:ext cx="271200" cy="2712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27"/>
          <p:cNvPicPr preferRelativeResize="0"/>
          <p:nvPr/>
        </p:nvPicPr>
        <p:blipFill>
          <a:blip r:embed="rId3">
            <a:alphaModFix/>
          </a:blip>
          <a:stretch>
            <a:fillRect/>
          </a:stretch>
        </p:blipFill>
        <p:spPr>
          <a:xfrm>
            <a:off x="1228400" y="840532"/>
            <a:ext cx="5584815" cy="3725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p:nvPr/>
        </p:nvSpPr>
        <p:spPr>
          <a:xfrm>
            <a:off x="-704850" y="2364650"/>
            <a:ext cx="2552700" cy="25527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nvSpPr>
        <p:spPr>
          <a:xfrm>
            <a:off x="0" y="381950"/>
            <a:ext cx="3058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 sz="2000">
                <a:latin typeface="Jura"/>
                <a:ea typeface="Jura"/>
                <a:cs typeface="Jura"/>
                <a:sym typeface="Jura"/>
              </a:rPr>
              <a:t>Table of Contents</a:t>
            </a:r>
            <a:endParaRPr b="1" sz="2000">
              <a:latin typeface="Jura"/>
              <a:ea typeface="Jura"/>
              <a:cs typeface="Jura"/>
              <a:sym typeface="Jura"/>
            </a:endParaRPr>
          </a:p>
        </p:txBody>
      </p:sp>
      <p:sp>
        <p:nvSpPr>
          <p:cNvPr id="71" name="Google Shape;71;p14"/>
          <p:cNvSpPr txBox="1"/>
          <p:nvPr/>
        </p:nvSpPr>
        <p:spPr>
          <a:xfrm>
            <a:off x="4503025" y="2364650"/>
            <a:ext cx="3058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latin typeface="Nunito Sans Light"/>
              <a:ea typeface="Nunito Sans Light"/>
              <a:cs typeface="Nunito Sans Light"/>
              <a:sym typeface="Nunito Sans Light"/>
            </a:endParaRPr>
          </a:p>
        </p:txBody>
      </p:sp>
      <p:sp>
        <p:nvSpPr>
          <p:cNvPr id="72" name="Google Shape;72;p14"/>
          <p:cNvSpPr txBox="1"/>
          <p:nvPr/>
        </p:nvSpPr>
        <p:spPr>
          <a:xfrm>
            <a:off x="4503025" y="2086150"/>
            <a:ext cx="305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latin typeface="Jura"/>
              <a:ea typeface="Jura"/>
              <a:cs typeface="Jura"/>
              <a:sym typeface="Jura"/>
            </a:endParaRPr>
          </a:p>
        </p:txBody>
      </p:sp>
      <p:sp>
        <p:nvSpPr>
          <p:cNvPr id="73" name="Google Shape;73;p14"/>
          <p:cNvSpPr txBox="1"/>
          <p:nvPr/>
        </p:nvSpPr>
        <p:spPr>
          <a:xfrm>
            <a:off x="4503025" y="3401400"/>
            <a:ext cx="3058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latin typeface="Nunito Sans Light"/>
              <a:ea typeface="Nunito Sans Light"/>
              <a:cs typeface="Nunito Sans Light"/>
              <a:sym typeface="Nunito Sans Light"/>
            </a:endParaRPr>
          </a:p>
        </p:txBody>
      </p:sp>
      <p:sp>
        <p:nvSpPr>
          <p:cNvPr id="74" name="Google Shape;74;p14"/>
          <p:cNvSpPr/>
          <p:nvPr/>
        </p:nvSpPr>
        <p:spPr>
          <a:xfrm>
            <a:off x="5460925" y="-761050"/>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8153400" y="4094100"/>
            <a:ext cx="541200" cy="5412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nvSpPr>
        <p:spPr>
          <a:xfrm>
            <a:off x="1532100" y="1805700"/>
            <a:ext cx="2626500" cy="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endParaRPr>
          </a:p>
        </p:txBody>
      </p:sp>
      <p:sp>
        <p:nvSpPr>
          <p:cNvPr id="77" name="Google Shape;77;p14"/>
          <p:cNvSpPr txBox="1"/>
          <p:nvPr/>
        </p:nvSpPr>
        <p:spPr>
          <a:xfrm>
            <a:off x="0" y="994475"/>
            <a:ext cx="7236600" cy="3355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Jura Medium"/>
              <a:buAutoNum type="romanUcPeriod"/>
            </a:pPr>
            <a:r>
              <a:rPr lang="uk" sz="1800">
                <a:solidFill>
                  <a:schemeClr val="dk1"/>
                </a:solidFill>
                <a:latin typeface="Jura Medium"/>
                <a:ea typeface="Jura Medium"/>
                <a:cs typeface="Jura Medium"/>
                <a:sym typeface="Jura Medium"/>
              </a:rPr>
              <a:t>Executive Summary</a:t>
            </a:r>
            <a:endParaRPr sz="1800">
              <a:solidFill>
                <a:schemeClr val="dk1"/>
              </a:solidFill>
              <a:latin typeface="Jura Medium"/>
              <a:ea typeface="Jura Medium"/>
              <a:cs typeface="Jura Medium"/>
              <a:sym typeface="Jura Medium"/>
            </a:endParaRPr>
          </a:p>
          <a:p>
            <a:pPr indent="0" lvl="0" marL="457200" rtl="0" algn="l">
              <a:spcBef>
                <a:spcPts val="0"/>
              </a:spcBef>
              <a:spcAft>
                <a:spcPts val="0"/>
              </a:spcAft>
              <a:buNone/>
            </a:pPr>
            <a:r>
              <a:t/>
            </a:r>
            <a:endParaRPr sz="1800">
              <a:solidFill>
                <a:schemeClr val="dk1"/>
              </a:solidFill>
              <a:latin typeface="Jura Medium"/>
              <a:ea typeface="Jura Medium"/>
              <a:cs typeface="Jura Medium"/>
              <a:sym typeface="Jura Medium"/>
            </a:endParaRPr>
          </a:p>
          <a:p>
            <a:pPr indent="-342900" lvl="0" marL="457200" rtl="0" algn="l">
              <a:spcBef>
                <a:spcPts val="0"/>
              </a:spcBef>
              <a:spcAft>
                <a:spcPts val="0"/>
              </a:spcAft>
              <a:buClr>
                <a:schemeClr val="dk1"/>
              </a:buClr>
              <a:buSzPts val="1800"/>
              <a:buFont typeface="Jura Medium"/>
              <a:buAutoNum type="romanUcPeriod"/>
            </a:pPr>
            <a:r>
              <a:rPr lang="uk" sz="1800">
                <a:solidFill>
                  <a:schemeClr val="dk1"/>
                </a:solidFill>
                <a:latin typeface="Jura Medium"/>
                <a:ea typeface="Jura Medium"/>
                <a:cs typeface="Jura Medium"/>
                <a:sym typeface="Jura Medium"/>
              </a:rPr>
              <a:t>Overview of Data</a:t>
            </a:r>
            <a:endParaRPr sz="1800">
              <a:solidFill>
                <a:schemeClr val="dk1"/>
              </a:solidFill>
              <a:latin typeface="Jura Medium"/>
              <a:ea typeface="Jura Medium"/>
              <a:cs typeface="Jura Medium"/>
              <a:sym typeface="Jura Medium"/>
            </a:endParaRPr>
          </a:p>
          <a:p>
            <a:pPr indent="0" lvl="0" marL="457200" rtl="0" algn="l">
              <a:spcBef>
                <a:spcPts val="0"/>
              </a:spcBef>
              <a:spcAft>
                <a:spcPts val="0"/>
              </a:spcAft>
              <a:buNone/>
            </a:pPr>
            <a:r>
              <a:t/>
            </a:r>
            <a:endParaRPr sz="1800">
              <a:solidFill>
                <a:schemeClr val="dk1"/>
              </a:solidFill>
              <a:latin typeface="Jura Medium"/>
              <a:ea typeface="Jura Medium"/>
              <a:cs typeface="Jura Medium"/>
              <a:sym typeface="Jura Medium"/>
            </a:endParaRPr>
          </a:p>
          <a:p>
            <a:pPr indent="-342900" lvl="0" marL="457200" rtl="0" algn="l">
              <a:spcBef>
                <a:spcPts val="0"/>
              </a:spcBef>
              <a:spcAft>
                <a:spcPts val="0"/>
              </a:spcAft>
              <a:buClr>
                <a:schemeClr val="dk1"/>
              </a:buClr>
              <a:buSzPts val="1800"/>
              <a:buFont typeface="Jura Medium"/>
              <a:buAutoNum type="romanUcPeriod"/>
            </a:pPr>
            <a:r>
              <a:rPr lang="uk" sz="1800">
                <a:solidFill>
                  <a:schemeClr val="dk1"/>
                </a:solidFill>
                <a:latin typeface="Jura Medium"/>
                <a:ea typeface="Jura Medium"/>
                <a:cs typeface="Jura Medium"/>
                <a:sym typeface="Jura Medium"/>
              </a:rPr>
              <a:t>Approach</a:t>
            </a:r>
            <a:endParaRPr sz="1800">
              <a:solidFill>
                <a:schemeClr val="dk1"/>
              </a:solidFill>
              <a:latin typeface="Jura Medium"/>
              <a:ea typeface="Jura Medium"/>
              <a:cs typeface="Jura Medium"/>
              <a:sym typeface="Jura Medium"/>
            </a:endParaRPr>
          </a:p>
          <a:p>
            <a:pPr indent="0" lvl="0" marL="0" rtl="0" algn="l">
              <a:spcBef>
                <a:spcPts val="0"/>
              </a:spcBef>
              <a:spcAft>
                <a:spcPts val="0"/>
              </a:spcAft>
              <a:buNone/>
            </a:pPr>
            <a:r>
              <a:t/>
            </a:r>
            <a:endParaRPr sz="1800">
              <a:solidFill>
                <a:schemeClr val="dk1"/>
              </a:solidFill>
              <a:latin typeface="Jura Medium"/>
              <a:ea typeface="Jura Medium"/>
              <a:cs typeface="Jura Medium"/>
              <a:sym typeface="Jura Medium"/>
            </a:endParaRPr>
          </a:p>
          <a:p>
            <a:pPr indent="-342900" lvl="0" marL="457200" rtl="0" algn="l">
              <a:spcBef>
                <a:spcPts val="0"/>
              </a:spcBef>
              <a:spcAft>
                <a:spcPts val="0"/>
              </a:spcAft>
              <a:buClr>
                <a:schemeClr val="dk1"/>
              </a:buClr>
              <a:buSzPts val="1800"/>
              <a:buFont typeface="Jura Medium"/>
              <a:buAutoNum type="romanUcPeriod"/>
            </a:pPr>
            <a:r>
              <a:rPr lang="uk" sz="1800">
                <a:solidFill>
                  <a:schemeClr val="dk1"/>
                </a:solidFill>
                <a:latin typeface="Jura Medium"/>
                <a:ea typeface="Jura Medium"/>
                <a:cs typeface="Jura Medium"/>
                <a:sym typeface="Jura Medium"/>
              </a:rPr>
              <a:t>Future Considerations and Changes</a:t>
            </a:r>
            <a:endParaRPr sz="1800">
              <a:solidFill>
                <a:schemeClr val="dk1"/>
              </a:solidFill>
              <a:latin typeface="Jura Medium"/>
              <a:ea typeface="Jura Medium"/>
              <a:cs typeface="Jura Medium"/>
              <a:sym typeface="Jura Medium"/>
            </a:endParaRPr>
          </a:p>
          <a:p>
            <a:pPr indent="0" lvl="0" marL="457200" rtl="0" algn="l">
              <a:spcBef>
                <a:spcPts val="0"/>
              </a:spcBef>
              <a:spcAft>
                <a:spcPts val="0"/>
              </a:spcAft>
              <a:buNone/>
            </a:pPr>
            <a:r>
              <a:t/>
            </a:r>
            <a:endParaRPr sz="1800">
              <a:solidFill>
                <a:schemeClr val="dk1"/>
              </a:solidFill>
              <a:latin typeface="Jura Medium"/>
              <a:ea typeface="Jura Medium"/>
              <a:cs typeface="Jura Medium"/>
              <a:sym typeface="Jura Medium"/>
            </a:endParaRPr>
          </a:p>
          <a:p>
            <a:pPr indent="-342900" lvl="0" marL="457200" rtl="0" algn="l">
              <a:spcBef>
                <a:spcPts val="0"/>
              </a:spcBef>
              <a:spcAft>
                <a:spcPts val="0"/>
              </a:spcAft>
              <a:buClr>
                <a:schemeClr val="dk1"/>
              </a:buClr>
              <a:buSzPts val="1800"/>
              <a:buFont typeface="Jura Medium"/>
              <a:buAutoNum type="romanUcPeriod"/>
            </a:pPr>
            <a:r>
              <a:rPr lang="uk" sz="1800">
                <a:solidFill>
                  <a:schemeClr val="dk1"/>
                </a:solidFill>
                <a:latin typeface="Jura Medium"/>
                <a:ea typeface="Jura Medium"/>
                <a:cs typeface="Jura Medium"/>
                <a:sym typeface="Jura Medium"/>
              </a:rPr>
              <a:t>Results and Conclusions</a:t>
            </a:r>
            <a:endParaRPr sz="1800">
              <a:solidFill>
                <a:schemeClr val="dk1"/>
              </a:solidFill>
              <a:latin typeface="Jura Medium"/>
              <a:ea typeface="Jura Medium"/>
              <a:cs typeface="Jura Medium"/>
              <a:sym typeface="Jura Medium"/>
            </a:endParaRPr>
          </a:p>
          <a:p>
            <a:pPr indent="0" lvl="0" marL="45720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p:nvPr/>
        </p:nvSpPr>
        <p:spPr>
          <a:xfrm>
            <a:off x="5516100" y="3604475"/>
            <a:ext cx="2552700" cy="25527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5"/>
          <p:cNvPicPr preferRelativeResize="0"/>
          <p:nvPr/>
        </p:nvPicPr>
        <p:blipFill rotWithShape="1">
          <a:blip r:embed="rId3">
            <a:alphaModFix/>
          </a:blip>
          <a:srcRect b="0" l="10698" r="10690" t="0"/>
          <a:stretch/>
        </p:blipFill>
        <p:spPr>
          <a:xfrm>
            <a:off x="5835050" y="684575"/>
            <a:ext cx="2932500" cy="2487000"/>
          </a:xfrm>
          <a:prstGeom prst="roundRect">
            <a:avLst>
              <a:gd fmla="val 5962" name="adj"/>
            </a:avLst>
          </a:prstGeom>
          <a:noFill/>
          <a:ln>
            <a:noFill/>
          </a:ln>
        </p:spPr>
      </p:pic>
      <p:sp>
        <p:nvSpPr>
          <p:cNvPr id="84" name="Google Shape;84;p15"/>
          <p:cNvSpPr txBox="1"/>
          <p:nvPr/>
        </p:nvSpPr>
        <p:spPr>
          <a:xfrm>
            <a:off x="68400" y="684575"/>
            <a:ext cx="5516100" cy="4440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uk" sz="1000">
                <a:latin typeface="Jura Medium"/>
                <a:ea typeface="Jura Medium"/>
                <a:cs typeface="Jura Medium"/>
                <a:sym typeface="Jura Medium"/>
              </a:rPr>
              <a:t>Our project model helps health clinicians deliver patients a probability of their chances of contracting diabetes. </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rPr lang="uk" sz="1000">
                <a:latin typeface="Jura Medium"/>
                <a:ea typeface="Jura Medium"/>
                <a:cs typeface="Jura Medium"/>
                <a:sym typeface="Jura Medium"/>
              </a:rPr>
              <a:t>Initially we had planned to create this chatbot for patients to use. We pivoted, given that the data set included clinical categories that a patient might not be aware of like hypertension and blood glucose levels, HbA1c scores or body mass index. As such, we decided that qualified health clinicians would be a better target audience</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rPr lang="uk" sz="1000">
                <a:latin typeface="Jura Medium"/>
                <a:ea typeface="Jura Medium"/>
                <a:cs typeface="Jura Medium"/>
                <a:sym typeface="Jura Medium"/>
              </a:rPr>
              <a:t>Since the dataset answers are binary to our query of, "does the patient have diabetes?", our initial approach was to use logistic regression to create the predictive model.</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rPr lang="uk" sz="1000">
                <a:latin typeface="Jura Medium"/>
                <a:ea typeface="Jura Medium"/>
                <a:cs typeface="Jura Medium"/>
                <a:sym typeface="Jura Medium"/>
              </a:rPr>
              <a:t>Although the accuracy score for the Logistic Regression was only 88% (in comparison to the 99% accuracy score of the Random Forest classifier), it's ability to give a percentage to a health clinician made for a more reliable model in the field.</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50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15000"/>
              </a:lnSpc>
              <a:spcBef>
                <a:spcPts val="0"/>
              </a:spcBef>
              <a:spcAft>
                <a:spcPts val="0"/>
              </a:spcAft>
              <a:buClr>
                <a:schemeClr val="dk1"/>
              </a:buClr>
              <a:buSzPts val="1100"/>
              <a:buFont typeface="Arial"/>
              <a:buNone/>
            </a:pPr>
            <a:r>
              <a:t/>
            </a:r>
            <a:endParaRPr sz="1000">
              <a:latin typeface="Nunito Sans Light"/>
              <a:ea typeface="Nunito Sans Light"/>
              <a:cs typeface="Nunito Sans Light"/>
              <a:sym typeface="Nunito Sans Light"/>
            </a:endParaRPr>
          </a:p>
          <a:p>
            <a:pPr indent="0" lvl="0" marL="0" rtl="0" algn="l">
              <a:lnSpc>
                <a:spcPct val="115000"/>
              </a:lnSpc>
              <a:spcBef>
                <a:spcPts val="0"/>
              </a:spcBef>
              <a:spcAft>
                <a:spcPts val="0"/>
              </a:spcAft>
              <a:buClr>
                <a:schemeClr val="dk1"/>
              </a:buClr>
              <a:buSzPts val="1100"/>
              <a:buFont typeface="Arial"/>
              <a:buNone/>
            </a:pPr>
            <a:r>
              <a:t/>
            </a:r>
            <a:endParaRPr sz="1000">
              <a:latin typeface="Nunito Sans Light"/>
              <a:ea typeface="Nunito Sans Light"/>
              <a:cs typeface="Nunito Sans Light"/>
              <a:sym typeface="Nunito Sans Light"/>
            </a:endParaRPr>
          </a:p>
        </p:txBody>
      </p:sp>
      <p:sp>
        <p:nvSpPr>
          <p:cNvPr id="85" name="Google Shape;85;p15"/>
          <p:cNvSpPr txBox="1"/>
          <p:nvPr/>
        </p:nvSpPr>
        <p:spPr>
          <a:xfrm>
            <a:off x="0" y="0"/>
            <a:ext cx="352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 sz="1800">
                <a:latin typeface="Jura"/>
                <a:ea typeface="Jura"/>
                <a:cs typeface="Jura"/>
                <a:sym typeface="Jura"/>
              </a:rPr>
              <a:t>Executive Summary</a:t>
            </a:r>
            <a:endParaRPr b="1" sz="1800">
              <a:latin typeface="Jura"/>
              <a:ea typeface="Jura"/>
              <a:cs typeface="Jura"/>
              <a:sym typeface="Jura"/>
            </a:endParaRPr>
          </a:p>
        </p:txBody>
      </p:sp>
      <p:sp>
        <p:nvSpPr>
          <p:cNvPr id="86" name="Google Shape;86;p15"/>
          <p:cNvSpPr/>
          <p:nvPr/>
        </p:nvSpPr>
        <p:spPr>
          <a:xfrm>
            <a:off x="6870625" y="-761050"/>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224275" y="4111250"/>
            <a:ext cx="541200" cy="5412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3863125" y="345875"/>
            <a:ext cx="338700" cy="3387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nvSpPr>
        <p:spPr>
          <a:xfrm>
            <a:off x="0" y="4476800"/>
            <a:ext cx="90831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1000">
                <a:solidFill>
                  <a:schemeClr val="dk2"/>
                </a:solidFill>
                <a:latin typeface="Jura Medium"/>
                <a:ea typeface="Jura Medium"/>
                <a:cs typeface="Jura Medium"/>
                <a:sym typeface="Jura Medium"/>
              </a:rPr>
              <a:t>*</a:t>
            </a:r>
            <a:r>
              <a:rPr lang="uk" sz="800">
                <a:solidFill>
                  <a:schemeClr val="dk2"/>
                </a:solidFill>
                <a:latin typeface="Jura Medium"/>
                <a:ea typeface="Jura Medium"/>
                <a:cs typeface="Jura Medium"/>
                <a:sym typeface="Jura Medium"/>
              </a:rPr>
              <a:t>Image found at: https://www.dreamstime.com/stock-illustration-diabetes-mellitus-metabolic-disease-signs-symptoms-concept-d-rendering-rendered-healthcare-two-puzzle-pieces-joined-image92848592</a:t>
            </a:r>
            <a:endParaRPr sz="800">
              <a:solidFill>
                <a:schemeClr val="dk2"/>
              </a:solidFill>
              <a:latin typeface="Jura Medium"/>
              <a:ea typeface="Jura Medium"/>
              <a:cs typeface="Jura Medium"/>
              <a:sym typeface="Jura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p:nvPr/>
        </p:nvSpPr>
        <p:spPr>
          <a:xfrm>
            <a:off x="-704850" y="-1638300"/>
            <a:ext cx="2552700" cy="25527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nvSpPr>
        <p:spPr>
          <a:xfrm>
            <a:off x="3716025" y="914400"/>
            <a:ext cx="4632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000">
                <a:latin typeface="Jura Medium"/>
                <a:ea typeface="Jura Medium"/>
                <a:cs typeface="Jura Medium"/>
                <a:sym typeface="Jura Medium"/>
              </a:rPr>
              <a:t>Included nine initial fields, most of which are generally considered indicators for diabetes (age, hypertension, smoking history, blood glucose level, body mass index, HbA1c level and gender). The data set was </a:t>
            </a:r>
            <a:r>
              <a:rPr lang="uk" sz="1000">
                <a:latin typeface="Jura Medium"/>
                <a:ea typeface="Jura Medium"/>
                <a:cs typeface="Jura Medium"/>
                <a:sym typeface="Jura Medium"/>
              </a:rPr>
              <a:t>comprised</a:t>
            </a:r>
            <a:r>
              <a:rPr lang="uk" sz="1000">
                <a:latin typeface="Jura Medium"/>
                <a:ea typeface="Jura Medium"/>
                <a:cs typeface="Jura Medium"/>
                <a:sym typeface="Jura Medium"/>
              </a:rPr>
              <a:t> of 100,000 patients giving us a healthy sample size.</a:t>
            </a:r>
            <a:endParaRPr sz="1000">
              <a:latin typeface="Jura Medium"/>
              <a:ea typeface="Jura Medium"/>
              <a:cs typeface="Jura Medium"/>
              <a:sym typeface="Jura Medium"/>
            </a:endParaRPr>
          </a:p>
        </p:txBody>
      </p:sp>
      <p:sp>
        <p:nvSpPr>
          <p:cNvPr id="96" name="Google Shape;96;p16"/>
          <p:cNvSpPr txBox="1"/>
          <p:nvPr/>
        </p:nvSpPr>
        <p:spPr>
          <a:xfrm>
            <a:off x="738364" y="914400"/>
            <a:ext cx="2604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uk" sz="1800">
                <a:latin typeface="Jura"/>
                <a:ea typeface="Jura"/>
                <a:cs typeface="Jura"/>
                <a:sym typeface="Jura"/>
              </a:rPr>
              <a:t>Overview of Data Set</a:t>
            </a:r>
            <a:endParaRPr b="1" sz="1800">
              <a:latin typeface="Jura"/>
              <a:ea typeface="Jura"/>
              <a:cs typeface="Jura"/>
              <a:sym typeface="Jura"/>
            </a:endParaRPr>
          </a:p>
        </p:txBody>
      </p:sp>
      <p:sp>
        <p:nvSpPr>
          <p:cNvPr id="97" name="Google Shape;97;p16"/>
          <p:cNvSpPr/>
          <p:nvPr/>
        </p:nvSpPr>
        <p:spPr>
          <a:xfrm>
            <a:off x="811375" y="2166325"/>
            <a:ext cx="2112000" cy="2223000"/>
          </a:xfrm>
          <a:prstGeom prst="roundRect">
            <a:avLst>
              <a:gd fmla="val 8810" name="adj"/>
            </a:avLst>
          </a:prstGeom>
          <a:gradFill>
            <a:gsLst>
              <a:gs pos="0">
                <a:srgbClr val="4CA4FF"/>
              </a:gs>
              <a:gs pos="100000">
                <a:srgbClr val="78EFD8"/>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3524087" y="2166325"/>
            <a:ext cx="2112000" cy="2223000"/>
          </a:xfrm>
          <a:prstGeom prst="roundRect">
            <a:avLst>
              <a:gd fmla="val 8810" name="adj"/>
            </a:avLst>
          </a:prstGeom>
          <a:gradFill>
            <a:gsLst>
              <a:gs pos="0">
                <a:srgbClr val="4CA4FF"/>
              </a:gs>
              <a:gs pos="100000">
                <a:srgbClr val="78EFD8"/>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6236799" y="2166325"/>
            <a:ext cx="2112000" cy="2223000"/>
          </a:xfrm>
          <a:prstGeom prst="roundRect">
            <a:avLst>
              <a:gd fmla="val 8810" name="adj"/>
            </a:avLst>
          </a:prstGeom>
          <a:gradFill>
            <a:gsLst>
              <a:gs pos="0">
                <a:srgbClr val="4CA4FF"/>
              </a:gs>
              <a:gs pos="100000">
                <a:srgbClr val="78EFD8"/>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nvSpPr>
        <p:spPr>
          <a:xfrm>
            <a:off x="918025" y="2166325"/>
            <a:ext cx="1936800" cy="227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uk" sz="1000">
                <a:latin typeface="Jura"/>
                <a:ea typeface="Jura"/>
                <a:cs typeface="Jura"/>
                <a:sym typeface="Jura"/>
              </a:rPr>
              <a:t>Data Collection</a:t>
            </a:r>
            <a:endParaRPr b="1" sz="1000">
              <a:latin typeface="Jura"/>
              <a:ea typeface="Jura"/>
              <a:cs typeface="Jura"/>
              <a:sym typeface="Jura"/>
            </a:endParaRPr>
          </a:p>
          <a:p>
            <a:pPr indent="0" lvl="0" marL="0" rtl="0" algn="l">
              <a:lnSpc>
                <a:spcPct val="115000"/>
              </a:lnSpc>
              <a:spcBef>
                <a:spcPts val="0"/>
              </a:spcBef>
              <a:spcAft>
                <a:spcPts val="0"/>
              </a:spcAft>
              <a:buNone/>
            </a:pPr>
            <a:r>
              <a:t/>
            </a:r>
            <a:endParaRPr sz="1000">
              <a:latin typeface="Jura Medium"/>
              <a:ea typeface="Jura Medium"/>
              <a:cs typeface="Jura Medium"/>
              <a:sym typeface="Jura Medium"/>
            </a:endParaRPr>
          </a:p>
          <a:p>
            <a:pPr indent="0" lvl="0" marL="0" rtl="0" algn="l">
              <a:lnSpc>
                <a:spcPct val="115000"/>
              </a:lnSpc>
              <a:spcBef>
                <a:spcPts val="0"/>
              </a:spcBef>
              <a:spcAft>
                <a:spcPts val="0"/>
              </a:spcAft>
              <a:buNone/>
            </a:pPr>
            <a:r>
              <a:rPr lang="uk" sz="900">
                <a:latin typeface="Jura Medium"/>
                <a:ea typeface="Jura Medium"/>
                <a:cs typeface="Jura Medium"/>
                <a:sym typeface="Jura Medium"/>
              </a:rPr>
              <a:t>The Diabetes prediction dataset is a collection of medical and demographic data from patients, along with their diabetes status (positive or negative). The data includes features such as age, gender, body mass index (BMI), hypertension, heart disease, smoking history, HbA1c level, and blood glucose level.</a:t>
            </a:r>
            <a:endParaRPr sz="900">
              <a:latin typeface="Jura Medium"/>
              <a:ea typeface="Jura Medium"/>
              <a:cs typeface="Jura Medium"/>
              <a:sym typeface="Jura Medium"/>
            </a:endParaRPr>
          </a:p>
        </p:txBody>
      </p:sp>
      <p:sp>
        <p:nvSpPr>
          <p:cNvPr id="101" name="Google Shape;101;p16"/>
          <p:cNvSpPr txBox="1"/>
          <p:nvPr/>
        </p:nvSpPr>
        <p:spPr>
          <a:xfrm>
            <a:off x="3524075" y="2166325"/>
            <a:ext cx="2112000" cy="228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000">
                <a:latin typeface="Jura SemiBold"/>
                <a:ea typeface="Jura SemiBold"/>
                <a:cs typeface="Jura SemiBold"/>
                <a:sym typeface="Jura SemiBold"/>
              </a:rPr>
              <a:t>Clean Up</a:t>
            </a:r>
            <a:endParaRPr sz="1000">
              <a:latin typeface="Jura SemiBold"/>
              <a:ea typeface="Jura SemiBold"/>
              <a:cs typeface="Jura SemiBold"/>
              <a:sym typeface="Jura SemiBold"/>
            </a:endParaRPr>
          </a:p>
          <a:p>
            <a:pPr indent="0" lvl="0" marL="0" rtl="0" algn="l">
              <a:lnSpc>
                <a:spcPct val="115000"/>
              </a:lnSpc>
              <a:spcBef>
                <a:spcPts val="0"/>
              </a:spcBef>
              <a:spcAft>
                <a:spcPts val="0"/>
              </a:spcAft>
              <a:buNone/>
            </a:pPr>
            <a:r>
              <a:t/>
            </a:r>
            <a:endParaRPr sz="1000">
              <a:latin typeface="Nunito Sans SemiBold"/>
              <a:ea typeface="Nunito Sans SemiBold"/>
              <a:cs typeface="Nunito Sans SemiBold"/>
              <a:sym typeface="Nunito Sans SemiBold"/>
            </a:endParaRPr>
          </a:p>
          <a:p>
            <a:pPr indent="-285750" lvl="0" marL="457200" rtl="0" algn="l">
              <a:lnSpc>
                <a:spcPct val="115000"/>
              </a:lnSpc>
              <a:spcBef>
                <a:spcPts val="0"/>
              </a:spcBef>
              <a:spcAft>
                <a:spcPts val="0"/>
              </a:spcAft>
              <a:buSzPts val="900"/>
              <a:buFont typeface="Jura Medium"/>
              <a:buChar char="●"/>
            </a:pPr>
            <a:r>
              <a:rPr lang="uk" sz="900">
                <a:latin typeface="Jura Medium"/>
                <a:ea typeface="Jura Medium"/>
                <a:cs typeface="Jura Medium"/>
                <a:sym typeface="Jura Medium"/>
              </a:rPr>
              <a:t>Converting relevant variables to get dummies.</a:t>
            </a:r>
            <a:endParaRPr sz="900">
              <a:latin typeface="Jura Medium"/>
              <a:ea typeface="Jura Medium"/>
              <a:cs typeface="Jura Medium"/>
              <a:sym typeface="Jura Medium"/>
            </a:endParaRPr>
          </a:p>
          <a:p>
            <a:pPr indent="-285750" lvl="0" marL="457200" rtl="0" algn="l">
              <a:lnSpc>
                <a:spcPct val="115000"/>
              </a:lnSpc>
              <a:spcBef>
                <a:spcPts val="0"/>
              </a:spcBef>
              <a:spcAft>
                <a:spcPts val="0"/>
              </a:spcAft>
              <a:buSzPts val="900"/>
              <a:buFont typeface="Jura Medium"/>
              <a:buChar char="●"/>
            </a:pPr>
            <a:r>
              <a:rPr lang="uk" sz="900">
                <a:latin typeface="Jura Medium"/>
                <a:ea typeface="Jura Medium"/>
                <a:cs typeface="Jura Medium"/>
                <a:sym typeface="Jura Medium"/>
              </a:rPr>
              <a:t>Split training and testing sets</a:t>
            </a:r>
            <a:endParaRPr sz="900">
              <a:latin typeface="Jura Medium"/>
              <a:ea typeface="Jura Medium"/>
              <a:cs typeface="Jura Medium"/>
              <a:sym typeface="Jura Medium"/>
            </a:endParaRPr>
          </a:p>
          <a:p>
            <a:pPr indent="-285750" lvl="0" marL="457200" rtl="0" algn="l">
              <a:lnSpc>
                <a:spcPct val="115000"/>
              </a:lnSpc>
              <a:spcBef>
                <a:spcPts val="0"/>
              </a:spcBef>
              <a:spcAft>
                <a:spcPts val="0"/>
              </a:spcAft>
              <a:buSzPts val="900"/>
              <a:buFont typeface="Jura Medium"/>
              <a:buChar char="●"/>
            </a:pPr>
            <a:r>
              <a:rPr lang="uk" sz="900">
                <a:latin typeface="Jura Medium"/>
                <a:ea typeface="Jura Medium"/>
                <a:cs typeface="Jura Medium"/>
                <a:sym typeface="Jura Medium"/>
              </a:rPr>
              <a:t>We tried all classification models and neural networks but concluded logistic regression and random forest fit our data best</a:t>
            </a:r>
            <a:endParaRPr sz="900">
              <a:latin typeface="Jura Medium"/>
              <a:ea typeface="Jura Medium"/>
              <a:cs typeface="Jura Medium"/>
              <a:sym typeface="Jura Medium"/>
            </a:endParaRPr>
          </a:p>
          <a:p>
            <a:pPr indent="0" lvl="0" marL="0" rtl="0" algn="l">
              <a:lnSpc>
                <a:spcPct val="115000"/>
              </a:lnSpc>
              <a:spcBef>
                <a:spcPts val="0"/>
              </a:spcBef>
              <a:spcAft>
                <a:spcPts val="0"/>
              </a:spcAft>
              <a:buNone/>
            </a:pPr>
            <a:r>
              <a:t/>
            </a:r>
            <a:endParaRPr sz="1000">
              <a:latin typeface="Nunito Sans Light"/>
              <a:ea typeface="Nunito Sans Light"/>
              <a:cs typeface="Nunito Sans Light"/>
              <a:sym typeface="Nunito Sans Light"/>
            </a:endParaRPr>
          </a:p>
        </p:txBody>
      </p:sp>
      <p:sp>
        <p:nvSpPr>
          <p:cNvPr id="102" name="Google Shape;102;p16"/>
          <p:cNvSpPr txBox="1"/>
          <p:nvPr/>
        </p:nvSpPr>
        <p:spPr>
          <a:xfrm>
            <a:off x="6305325" y="2134975"/>
            <a:ext cx="1898700" cy="209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000">
                <a:latin typeface="Jura SemiBold"/>
                <a:ea typeface="Jura SemiBold"/>
                <a:cs typeface="Jura SemiBold"/>
                <a:sym typeface="Jura SemiBold"/>
              </a:rPr>
              <a:t>Optimization</a:t>
            </a:r>
            <a:endParaRPr sz="1000">
              <a:latin typeface="Jura SemiBold"/>
              <a:ea typeface="Jura SemiBold"/>
              <a:cs typeface="Jura SemiBold"/>
              <a:sym typeface="Jura SemiBold"/>
            </a:endParaRPr>
          </a:p>
          <a:p>
            <a:pPr indent="0" lvl="0" marL="0" rtl="0" algn="l">
              <a:lnSpc>
                <a:spcPct val="115000"/>
              </a:lnSpc>
              <a:spcBef>
                <a:spcPts val="0"/>
              </a:spcBef>
              <a:spcAft>
                <a:spcPts val="0"/>
              </a:spcAft>
              <a:buNone/>
            </a:pPr>
            <a:r>
              <a:t/>
            </a:r>
            <a:endParaRPr sz="900">
              <a:latin typeface="Nunito Sans SemiBold"/>
              <a:ea typeface="Nunito Sans SemiBold"/>
              <a:cs typeface="Nunito Sans SemiBold"/>
              <a:sym typeface="Nunito Sans SemiBold"/>
            </a:endParaRPr>
          </a:p>
          <a:p>
            <a:pPr indent="-285750" lvl="0" marL="457200" rtl="0" algn="l">
              <a:lnSpc>
                <a:spcPct val="115000"/>
              </a:lnSpc>
              <a:spcBef>
                <a:spcPts val="0"/>
              </a:spcBef>
              <a:spcAft>
                <a:spcPts val="0"/>
              </a:spcAft>
              <a:buSzPts val="900"/>
              <a:buFont typeface="Jura Medium"/>
              <a:buChar char="●"/>
            </a:pPr>
            <a:r>
              <a:rPr lang="uk" sz="900">
                <a:latin typeface="Jura Medium"/>
                <a:ea typeface="Jura Medium"/>
                <a:cs typeface="Jura Medium"/>
                <a:sym typeface="Jura Medium"/>
              </a:rPr>
              <a:t>Oversampled and undersampled Logistic Regression</a:t>
            </a:r>
            <a:endParaRPr sz="900">
              <a:latin typeface="Jura Medium"/>
              <a:ea typeface="Jura Medium"/>
              <a:cs typeface="Jura Medium"/>
              <a:sym typeface="Jura Medium"/>
            </a:endParaRPr>
          </a:p>
          <a:p>
            <a:pPr indent="-285750" lvl="0" marL="457200" rtl="0" algn="l">
              <a:lnSpc>
                <a:spcPct val="115000"/>
              </a:lnSpc>
              <a:spcBef>
                <a:spcPts val="0"/>
              </a:spcBef>
              <a:spcAft>
                <a:spcPts val="0"/>
              </a:spcAft>
              <a:buSzPts val="900"/>
              <a:buFont typeface="Jura Medium"/>
              <a:buChar char="●"/>
            </a:pPr>
            <a:r>
              <a:rPr lang="uk" sz="900">
                <a:latin typeface="Jura Medium"/>
                <a:ea typeface="Jura Medium"/>
                <a:cs typeface="Jura Medium"/>
                <a:sym typeface="Jura Medium"/>
              </a:rPr>
              <a:t>undersampled and oversampled Random Forest</a:t>
            </a:r>
            <a:endParaRPr sz="900">
              <a:latin typeface="Jura Medium"/>
              <a:ea typeface="Jura Medium"/>
              <a:cs typeface="Jura Medium"/>
              <a:sym typeface="Jura Medium"/>
            </a:endParaRPr>
          </a:p>
          <a:p>
            <a:pPr indent="-285750" lvl="0" marL="457200" rtl="0" algn="l">
              <a:lnSpc>
                <a:spcPct val="115000"/>
              </a:lnSpc>
              <a:spcBef>
                <a:spcPts val="0"/>
              </a:spcBef>
              <a:spcAft>
                <a:spcPts val="0"/>
              </a:spcAft>
              <a:buSzPts val="900"/>
              <a:buFont typeface="Jura Medium"/>
              <a:buChar char="●"/>
            </a:pPr>
            <a:r>
              <a:rPr lang="uk" sz="900">
                <a:latin typeface="Jura Medium"/>
                <a:ea typeface="Jura Medium"/>
                <a:cs typeface="Jura Medium"/>
                <a:sym typeface="Jura Medium"/>
              </a:rPr>
              <a:t>Cross validation</a:t>
            </a:r>
            <a:endParaRPr sz="900">
              <a:latin typeface="Jura Medium"/>
              <a:ea typeface="Jura Medium"/>
              <a:cs typeface="Jura Medium"/>
              <a:sym typeface="Jura Medium"/>
            </a:endParaRPr>
          </a:p>
          <a:p>
            <a:pPr indent="-285750" lvl="0" marL="457200" rtl="0" algn="l">
              <a:lnSpc>
                <a:spcPct val="115000"/>
              </a:lnSpc>
              <a:spcBef>
                <a:spcPts val="0"/>
              </a:spcBef>
              <a:spcAft>
                <a:spcPts val="0"/>
              </a:spcAft>
              <a:buSzPts val="900"/>
              <a:buFont typeface="Jura Medium"/>
              <a:buChar char="●"/>
            </a:pPr>
            <a:r>
              <a:rPr lang="uk" sz="900">
                <a:latin typeface="Jura Medium"/>
                <a:ea typeface="Jura Medium"/>
                <a:cs typeface="Jura Medium"/>
                <a:sym typeface="Jura Medium"/>
              </a:rPr>
              <a:t>Hyper parameter tuning</a:t>
            </a:r>
            <a:endParaRPr sz="900">
              <a:latin typeface="Jura Medium"/>
              <a:ea typeface="Jura Medium"/>
              <a:cs typeface="Jura Medium"/>
              <a:sym typeface="Jura Medium"/>
            </a:endParaRPr>
          </a:p>
          <a:p>
            <a:pPr indent="0" lvl="0" marL="457200" rtl="0" algn="l">
              <a:lnSpc>
                <a:spcPct val="115000"/>
              </a:lnSpc>
              <a:spcBef>
                <a:spcPts val="0"/>
              </a:spcBef>
              <a:spcAft>
                <a:spcPts val="0"/>
              </a:spcAft>
              <a:buNone/>
            </a:pPr>
            <a:r>
              <a:t/>
            </a:r>
            <a:endParaRPr sz="900">
              <a:latin typeface="Jura Medium"/>
              <a:ea typeface="Jura Medium"/>
              <a:cs typeface="Jura Medium"/>
              <a:sym typeface="Jura Medium"/>
            </a:endParaRPr>
          </a:p>
        </p:txBody>
      </p:sp>
      <p:sp>
        <p:nvSpPr>
          <p:cNvPr id="103" name="Google Shape;103;p16"/>
          <p:cNvSpPr/>
          <p:nvPr/>
        </p:nvSpPr>
        <p:spPr>
          <a:xfrm>
            <a:off x="8629650" y="3390900"/>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3089550" y="4065525"/>
            <a:ext cx="541200" cy="5412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7604400" y="314400"/>
            <a:ext cx="301500" cy="3015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p:nvPr/>
        </p:nvSpPr>
        <p:spPr>
          <a:xfrm>
            <a:off x="2575375" y="2342000"/>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712725" y="3002375"/>
            <a:ext cx="2552700" cy="25527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nvSpPr>
        <p:spPr>
          <a:xfrm>
            <a:off x="0" y="0"/>
            <a:ext cx="3849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uk" sz="1800">
                <a:latin typeface="Jura"/>
                <a:ea typeface="Jura"/>
                <a:cs typeface="Jura"/>
                <a:sym typeface="Jura"/>
              </a:rPr>
              <a:t>Dataset</a:t>
            </a:r>
            <a:endParaRPr b="1" sz="1800">
              <a:latin typeface="Jura"/>
              <a:ea typeface="Jura"/>
              <a:cs typeface="Jura"/>
              <a:sym typeface="Jura"/>
            </a:endParaRPr>
          </a:p>
        </p:txBody>
      </p:sp>
      <p:sp>
        <p:nvSpPr>
          <p:cNvPr id="113" name="Google Shape;113;p17"/>
          <p:cNvSpPr txBox="1"/>
          <p:nvPr/>
        </p:nvSpPr>
        <p:spPr>
          <a:xfrm>
            <a:off x="0" y="859875"/>
            <a:ext cx="4080000" cy="255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uk">
                <a:solidFill>
                  <a:schemeClr val="dk1"/>
                </a:solidFill>
                <a:latin typeface="Jura Medium"/>
                <a:ea typeface="Jura Medium"/>
                <a:cs typeface="Jura Medium"/>
                <a:sym typeface="Jura Medium"/>
              </a:rPr>
              <a:t>C</a:t>
            </a:r>
            <a:r>
              <a:rPr lang="uk">
                <a:solidFill>
                  <a:schemeClr val="dk1"/>
                </a:solidFill>
                <a:latin typeface="Jura Medium"/>
                <a:ea typeface="Jura Medium"/>
                <a:cs typeface="Jura Medium"/>
                <a:sym typeface="Jura Medium"/>
              </a:rPr>
              <a:t>orrelation plot of the X_train variables</a:t>
            </a:r>
            <a:endParaRPr>
              <a:solidFill>
                <a:schemeClr val="dk1"/>
              </a:solidFill>
              <a:latin typeface="Jura Medium"/>
              <a:ea typeface="Jura Medium"/>
              <a:cs typeface="Jura Medium"/>
              <a:sym typeface="Jura Medium"/>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Jura"/>
              <a:ea typeface="Jura"/>
              <a:cs typeface="Jura"/>
              <a:sym typeface="Jura"/>
            </a:endParaRPr>
          </a:p>
          <a:p>
            <a:pPr indent="-292100" lvl="0" marL="457200" rtl="0" algn="l">
              <a:lnSpc>
                <a:spcPct val="200000"/>
              </a:lnSpc>
              <a:spcBef>
                <a:spcPts val="0"/>
              </a:spcBef>
              <a:spcAft>
                <a:spcPts val="0"/>
              </a:spcAft>
              <a:buSzPts val="1000"/>
              <a:buFont typeface="Jura Medium"/>
              <a:buChar char="●"/>
            </a:pPr>
            <a:r>
              <a:rPr lang="uk" sz="1000">
                <a:latin typeface="Jura Medium"/>
                <a:ea typeface="Jura Medium"/>
                <a:cs typeface="Jura Medium"/>
                <a:sym typeface="Jura Medium"/>
              </a:rPr>
              <a:t>No significant correlation was found between variables</a:t>
            </a:r>
            <a:endParaRPr sz="1000">
              <a:latin typeface="Jura Medium"/>
              <a:ea typeface="Jura Medium"/>
              <a:cs typeface="Jura Medium"/>
              <a:sym typeface="Jura Medium"/>
            </a:endParaRPr>
          </a:p>
          <a:p>
            <a:pPr indent="-292100" lvl="0" marL="457200" rtl="0" algn="l">
              <a:lnSpc>
                <a:spcPct val="200000"/>
              </a:lnSpc>
              <a:spcBef>
                <a:spcPts val="0"/>
              </a:spcBef>
              <a:spcAft>
                <a:spcPts val="0"/>
              </a:spcAft>
              <a:buSzPts val="1000"/>
              <a:buFont typeface="Jura Medium"/>
              <a:buChar char="●"/>
            </a:pPr>
            <a:r>
              <a:rPr lang="uk" sz="1000">
                <a:latin typeface="Jura Medium"/>
                <a:ea typeface="Jura Medium"/>
                <a:cs typeface="Jura Medium"/>
                <a:sym typeface="Jura Medium"/>
              </a:rPr>
              <a:t>100K observations, 91.5K have no diabetes, 8.5K have diabetes</a:t>
            </a:r>
            <a:endParaRPr sz="1000">
              <a:latin typeface="Jura Medium"/>
              <a:ea typeface="Jura Medium"/>
              <a:cs typeface="Jura Medium"/>
              <a:sym typeface="Jura Medium"/>
            </a:endParaRPr>
          </a:p>
          <a:p>
            <a:pPr indent="-292100" lvl="0" marL="457200" rtl="0" algn="l">
              <a:lnSpc>
                <a:spcPct val="200000"/>
              </a:lnSpc>
              <a:spcBef>
                <a:spcPts val="0"/>
              </a:spcBef>
              <a:spcAft>
                <a:spcPts val="0"/>
              </a:spcAft>
              <a:buSzPts val="1000"/>
              <a:buFont typeface="Jura Medium"/>
              <a:buChar char="●"/>
            </a:pPr>
            <a:r>
              <a:rPr lang="uk" sz="1000">
                <a:latin typeface="Jura Medium"/>
                <a:ea typeface="Jura Medium"/>
                <a:cs typeface="Jura Medium"/>
                <a:sym typeface="Jura Medium"/>
              </a:rPr>
              <a:t>All data are medically considered predictors of diabetes in medicine</a:t>
            </a:r>
            <a:endParaRPr sz="1000">
              <a:latin typeface="Jura Medium"/>
              <a:ea typeface="Jura Medium"/>
              <a:cs typeface="Jura Medium"/>
              <a:sym typeface="Jura Medium"/>
            </a:endParaRPr>
          </a:p>
          <a:p>
            <a:pPr indent="0" lvl="0" marL="0" rtl="0" algn="l">
              <a:lnSpc>
                <a:spcPct val="115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15000"/>
              </a:lnSpc>
              <a:spcBef>
                <a:spcPts val="0"/>
              </a:spcBef>
              <a:spcAft>
                <a:spcPts val="0"/>
              </a:spcAft>
              <a:buNone/>
            </a:pPr>
            <a:r>
              <a:t/>
            </a:r>
            <a:endParaRPr sz="1000">
              <a:latin typeface="Jura Medium"/>
              <a:ea typeface="Jura Medium"/>
              <a:cs typeface="Jura Medium"/>
              <a:sym typeface="Jura Medium"/>
            </a:endParaRPr>
          </a:p>
        </p:txBody>
      </p:sp>
      <p:sp>
        <p:nvSpPr>
          <p:cNvPr id="114" name="Google Shape;114;p17"/>
          <p:cNvSpPr/>
          <p:nvPr/>
        </p:nvSpPr>
        <p:spPr>
          <a:xfrm>
            <a:off x="7696200" y="-904875"/>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7"/>
          <p:cNvPicPr preferRelativeResize="0"/>
          <p:nvPr/>
        </p:nvPicPr>
        <p:blipFill>
          <a:blip r:embed="rId3">
            <a:alphaModFix/>
          </a:blip>
          <a:stretch>
            <a:fillRect/>
          </a:stretch>
        </p:blipFill>
        <p:spPr>
          <a:xfrm>
            <a:off x="4080125" y="0"/>
            <a:ext cx="5063863"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3324225" y="4743450"/>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229550" y="2110500"/>
            <a:ext cx="2552700" cy="25527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txBox="1"/>
          <p:nvPr/>
        </p:nvSpPr>
        <p:spPr>
          <a:xfrm>
            <a:off x="0" y="0"/>
            <a:ext cx="3849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uk" sz="1800">
                <a:solidFill>
                  <a:schemeClr val="dk1"/>
                </a:solidFill>
                <a:latin typeface="Jura"/>
                <a:ea typeface="Jura"/>
                <a:cs typeface="Jura"/>
                <a:sym typeface="Jura"/>
              </a:rPr>
              <a:t>Model - </a:t>
            </a:r>
            <a:r>
              <a:rPr b="1" lang="uk">
                <a:solidFill>
                  <a:schemeClr val="dk1"/>
                </a:solidFill>
                <a:latin typeface="Jura"/>
                <a:ea typeface="Jura"/>
                <a:cs typeface="Jura"/>
                <a:sym typeface="Jura"/>
              </a:rPr>
              <a:t>Logistic Regression</a:t>
            </a:r>
            <a:endParaRPr b="1" sz="1800">
              <a:latin typeface="Jura"/>
              <a:ea typeface="Jura"/>
              <a:cs typeface="Jura"/>
              <a:sym typeface="Jura"/>
            </a:endParaRPr>
          </a:p>
        </p:txBody>
      </p:sp>
      <p:sp>
        <p:nvSpPr>
          <p:cNvPr id="123" name="Google Shape;123;p18"/>
          <p:cNvSpPr txBox="1"/>
          <p:nvPr/>
        </p:nvSpPr>
        <p:spPr>
          <a:xfrm>
            <a:off x="0" y="693538"/>
            <a:ext cx="4284000" cy="193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a:solidFill>
                  <a:schemeClr val="dk1"/>
                </a:solidFill>
                <a:latin typeface="Jura Medium"/>
                <a:ea typeface="Jura Medium"/>
                <a:cs typeface="Jura Medium"/>
                <a:sym typeface="Jura Medium"/>
              </a:rPr>
              <a:t>Logistic Regression</a:t>
            </a:r>
            <a:endParaRPr>
              <a:solidFill>
                <a:schemeClr val="dk1"/>
              </a:solidFill>
              <a:latin typeface="Jura Medium"/>
              <a:ea typeface="Jura Medium"/>
              <a:cs typeface="Jura Medium"/>
              <a:sym typeface="Jura Medium"/>
            </a:endParaRPr>
          </a:p>
          <a:p>
            <a:pPr indent="0" lvl="0" marL="0" rtl="0" algn="l">
              <a:lnSpc>
                <a:spcPct val="115000"/>
              </a:lnSpc>
              <a:spcBef>
                <a:spcPts val="0"/>
              </a:spcBef>
              <a:spcAft>
                <a:spcPts val="0"/>
              </a:spcAft>
              <a:buNone/>
            </a:pPr>
            <a:r>
              <a:t/>
            </a:r>
            <a:endParaRPr>
              <a:solidFill>
                <a:schemeClr val="dk1"/>
              </a:solidFill>
              <a:latin typeface="Jura Medium"/>
              <a:ea typeface="Jura Medium"/>
              <a:cs typeface="Jura Medium"/>
              <a:sym typeface="Jura Medium"/>
            </a:endParaRPr>
          </a:p>
          <a:p>
            <a:pPr indent="-292100" lvl="0" marL="457200" rtl="0" algn="l">
              <a:lnSpc>
                <a:spcPct val="200000"/>
              </a:lnSpc>
              <a:spcBef>
                <a:spcPts val="0"/>
              </a:spcBef>
              <a:spcAft>
                <a:spcPts val="0"/>
              </a:spcAft>
              <a:buSzPts val="1000"/>
              <a:buFont typeface="Jura Medium"/>
              <a:buChar char="●"/>
            </a:pPr>
            <a:r>
              <a:rPr lang="uk" sz="1000">
                <a:latin typeface="Jura Medium"/>
                <a:ea typeface="Jura Medium"/>
                <a:cs typeface="Jura Medium"/>
                <a:sym typeface="Jura Medium"/>
              </a:rPr>
              <a:t>Suggests all variables are highly significant</a:t>
            </a:r>
            <a:endParaRPr sz="1000">
              <a:latin typeface="Jura Medium"/>
              <a:ea typeface="Jura Medium"/>
              <a:cs typeface="Jura Medium"/>
              <a:sym typeface="Jura Medium"/>
            </a:endParaRPr>
          </a:p>
          <a:p>
            <a:pPr indent="-292100" lvl="0" marL="457200" rtl="0" algn="l">
              <a:lnSpc>
                <a:spcPct val="200000"/>
              </a:lnSpc>
              <a:spcBef>
                <a:spcPts val="0"/>
              </a:spcBef>
              <a:spcAft>
                <a:spcPts val="0"/>
              </a:spcAft>
              <a:buSzPts val="1000"/>
              <a:buFont typeface="Jura Medium"/>
              <a:buChar char="●"/>
            </a:pPr>
            <a:r>
              <a:rPr lang="uk" sz="1000">
                <a:latin typeface="Jura Medium"/>
                <a:ea typeface="Jura Medium"/>
                <a:cs typeface="Jura Medium"/>
                <a:sym typeface="Jura Medium"/>
              </a:rPr>
              <a:t>HbA1c level is most impactful</a:t>
            </a:r>
            <a:endParaRPr sz="1000">
              <a:latin typeface="Jura Medium"/>
              <a:ea typeface="Jura Medium"/>
              <a:cs typeface="Jura Medium"/>
              <a:sym typeface="Jura Medium"/>
            </a:endParaRPr>
          </a:p>
          <a:p>
            <a:pPr indent="-292100" lvl="0" marL="457200" rtl="0" algn="l">
              <a:lnSpc>
                <a:spcPct val="200000"/>
              </a:lnSpc>
              <a:spcBef>
                <a:spcPts val="0"/>
              </a:spcBef>
              <a:spcAft>
                <a:spcPts val="0"/>
              </a:spcAft>
              <a:buSzPts val="1000"/>
              <a:buFont typeface="Jura Medium"/>
              <a:buChar char="●"/>
            </a:pPr>
            <a:r>
              <a:rPr lang="uk" sz="1000">
                <a:latin typeface="Jura Medium"/>
                <a:ea typeface="Jura Medium"/>
                <a:cs typeface="Jura Medium"/>
                <a:sym typeface="Jura Medium"/>
              </a:rPr>
              <a:t>Hypertension second most impactful</a:t>
            </a:r>
            <a:endParaRPr sz="1000">
              <a:latin typeface="Jura Medium"/>
              <a:ea typeface="Jura Medium"/>
              <a:cs typeface="Jura Medium"/>
              <a:sym typeface="Jura Medium"/>
            </a:endParaRPr>
          </a:p>
          <a:p>
            <a:pPr indent="0" lvl="0" marL="0" rtl="0" algn="l">
              <a:lnSpc>
                <a:spcPct val="115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15000"/>
              </a:lnSpc>
              <a:spcBef>
                <a:spcPts val="0"/>
              </a:spcBef>
              <a:spcAft>
                <a:spcPts val="0"/>
              </a:spcAft>
              <a:buNone/>
            </a:pPr>
            <a:r>
              <a:t/>
            </a:r>
            <a:endParaRPr sz="1000">
              <a:latin typeface="Nunito Sans Light"/>
              <a:ea typeface="Nunito Sans Light"/>
              <a:cs typeface="Nunito Sans Light"/>
              <a:sym typeface="Nunito Sans Light"/>
            </a:endParaRPr>
          </a:p>
        </p:txBody>
      </p:sp>
      <p:sp>
        <p:nvSpPr>
          <p:cNvPr id="124" name="Google Shape;124;p18"/>
          <p:cNvSpPr/>
          <p:nvPr/>
        </p:nvSpPr>
        <p:spPr>
          <a:xfrm>
            <a:off x="7696200" y="-904875"/>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txBox="1"/>
          <p:nvPr/>
        </p:nvSpPr>
        <p:spPr>
          <a:xfrm>
            <a:off x="396700" y="4883600"/>
            <a:ext cx="3994500" cy="1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1800">
                <a:solidFill>
                  <a:schemeClr val="dk2"/>
                </a:solidFill>
              </a:rPr>
              <a:t>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26" name="Google Shape;126;p18"/>
          <p:cNvPicPr preferRelativeResize="0"/>
          <p:nvPr/>
        </p:nvPicPr>
        <p:blipFill>
          <a:blip r:embed="rId3">
            <a:alphaModFix/>
          </a:blip>
          <a:stretch>
            <a:fillRect/>
          </a:stretch>
        </p:blipFill>
        <p:spPr>
          <a:xfrm>
            <a:off x="3415750" y="238125"/>
            <a:ext cx="5728251" cy="348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p:nvPr/>
        </p:nvSpPr>
        <p:spPr>
          <a:xfrm>
            <a:off x="3324225" y="4743450"/>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229550" y="2110500"/>
            <a:ext cx="2552700" cy="25527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txBox="1"/>
          <p:nvPr/>
        </p:nvSpPr>
        <p:spPr>
          <a:xfrm>
            <a:off x="0" y="0"/>
            <a:ext cx="3849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uk" sz="1800">
                <a:latin typeface="Jura"/>
                <a:ea typeface="Jura"/>
                <a:cs typeface="Jura"/>
                <a:sym typeface="Jura"/>
              </a:rPr>
              <a:t>Model - </a:t>
            </a:r>
            <a:r>
              <a:rPr b="1" lang="uk">
                <a:solidFill>
                  <a:schemeClr val="dk1"/>
                </a:solidFill>
                <a:latin typeface="Jura"/>
                <a:ea typeface="Jura"/>
                <a:cs typeface="Jura"/>
                <a:sym typeface="Jura"/>
              </a:rPr>
              <a:t>Logistic Regression</a:t>
            </a:r>
            <a:endParaRPr b="1" sz="1800">
              <a:latin typeface="Jura"/>
              <a:ea typeface="Jura"/>
              <a:cs typeface="Jura"/>
              <a:sym typeface="Jura"/>
            </a:endParaRPr>
          </a:p>
        </p:txBody>
      </p:sp>
      <p:sp>
        <p:nvSpPr>
          <p:cNvPr id="134" name="Google Shape;134;p19"/>
          <p:cNvSpPr txBox="1"/>
          <p:nvPr/>
        </p:nvSpPr>
        <p:spPr>
          <a:xfrm>
            <a:off x="0" y="693538"/>
            <a:ext cx="4284000" cy="94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latin typeface="Jura Medium"/>
              <a:ea typeface="Jura Medium"/>
              <a:cs typeface="Jura Medium"/>
              <a:sym typeface="Jura Medium"/>
            </a:endParaRPr>
          </a:p>
          <a:p>
            <a:pPr indent="0" lvl="0" marL="0" rtl="0" algn="l">
              <a:lnSpc>
                <a:spcPct val="115000"/>
              </a:lnSpc>
              <a:spcBef>
                <a:spcPts val="0"/>
              </a:spcBef>
              <a:spcAft>
                <a:spcPts val="0"/>
              </a:spcAft>
              <a:buNone/>
            </a:pPr>
            <a:r>
              <a:t/>
            </a:r>
            <a:endParaRPr sz="1000">
              <a:latin typeface="Jura Medium"/>
              <a:ea typeface="Jura Medium"/>
              <a:cs typeface="Jura Medium"/>
              <a:sym typeface="Jura Medium"/>
            </a:endParaRPr>
          </a:p>
          <a:p>
            <a:pPr indent="0" lvl="0" marL="0" rtl="0" algn="l">
              <a:lnSpc>
                <a:spcPct val="115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15000"/>
              </a:lnSpc>
              <a:spcBef>
                <a:spcPts val="0"/>
              </a:spcBef>
              <a:spcAft>
                <a:spcPts val="0"/>
              </a:spcAft>
              <a:buNone/>
            </a:pPr>
            <a:r>
              <a:t/>
            </a:r>
            <a:endParaRPr sz="1000">
              <a:latin typeface="Nunito Sans Light"/>
              <a:ea typeface="Nunito Sans Light"/>
              <a:cs typeface="Nunito Sans Light"/>
              <a:sym typeface="Nunito Sans Light"/>
            </a:endParaRPr>
          </a:p>
        </p:txBody>
      </p:sp>
      <p:sp>
        <p:nvSpPr>
          <p:cNvPr id="135" name="Google Shape;135;p19"/>
          <p:cNvSpPr/>
          <p:nvPr/>
        </p:nvSpPr>
        <p:spPr>
          <a:xfrm>
            <a:off x="7696200" y="-904875"/>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nvSpPr>
        <p:spPr>
          <a:xfrm>
            <a:off x="396700" y="4883600"/>
            <a:ext cx="3994500" cy="1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1800">
                <a:solidFill>
                  <a:schemeClr val="dk2"/>
                </a:solidFill>
              </a:rPr>
              <a:t>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37" name="Google Shape;137;p19"/>
          <p:cNvPicPr preferRelativeResize="0"/>
          <p:nvPr/>
        </p:nvPicPr>
        <p:blipFill>
          <a:blip r:embed="rId3">
            <a:alphaModFix/>
          </a:blip>
          <a:stretch>
            <a:fillRect/>
          </a:stretch>
        </p:blipFill>
        <p:spPr>
          <a:xfrm>
            <a:off x="2081887" y="1078600"/>
            <a:ext cx="4371975" cy="624568"/>
          </a:xfrm>
          <a:prstGeom prst="rect">
            <a:avLst/>
          </a:prstGeom>
          <a:noFill/>
          <a:ln>
            <a:noFill/>
          </a:ln>
        </p:spPr>
      </p:pic>
      <p:pic>
        <p:nvPicPr>
          <p:cNvPr id="138" name="Google Shape;138;p19"/>
          <p:cNvPicPr preferRelativeResize="0"/>
          <p:nvPr/>
        </p:nvPicPr>
        <p:blipFill>
          <a:blip r:embed="rId4">
            <a:alphaModFix/>
          </a:blip>
          <a:stretch>
            <a:fillRect/>
          </a:stretch>
        </p:blipFill>
        <p:spPr>
          <a:xfrm>
            <a:off x="4391200" y="2699299"/>
            <a:ext cx="4371976" cy="883501"/>
          </a:xfrm>
          <a:prstGeom prst="rect">
            <a:avLst/>
          </a:prstGeom>
          <a:noFill/>
          <a:ln>
            <a:noFill/>
          </a:ln>
        </p:spPr>
      </p:pic>
      <p:sp>
        <p:nvSpPr>
          <p:cNvPr id="139" name="Google Shape;139;p19"/>
          <p:cNvSpPr txBox="1"/>
          <p:nvPr/>
        </p:nvSpPr>
        <p:spPr>
          <a:xfrm>
            <a:off x="4679525" y="2320063"/>
            <a:ext cx="4284000" cy="763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uk">
                <a:solidFill>
                  <a:schemeClr val="dk1"/>
                </a:solidFill>
                <a:latin typeface="Jura"/>
                <a:ea typeface="Jura"/>
                <a:cs typeface="Jura"/>
                <a:sym typeface="Jura"/>
              </a:rPr>
              <a:t>Standard: .95</a:t>
            </a:r>
            <a:endParaRPr b="1" sz="1000">
              <a:latin typeface="Jura"/>
              <a:ea typeface="Jura"/>
              <a:cs typeface="Jura"/>
              <a:sym typeface="Jura"/>
            </a:endParaRPr>
          </a:p>
          <a:p>
            <a:pPr indent="0" lvl="0" marL="0" rtl="0" algn="l">
              <a:lnSpc>
                <a:spcPct val="115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15000"/>
              </a:lnSpc>
              <a:spcBef>
                <a:spcPts val="0"/>
              </a:spcBef>
              <a:spcAft>
                <a:spcPts val="0"/>
              </a:spcAft>
              <a:buNone/>
            </a:pPr>
            <a:r>
              <a:t/>
            </a:r>
            <a:endParaRPr sz="1000">
              <a:latin typeface="Nunito Sans Light"/>
              <a:ea typeface="Nunito Sans Light"/>
              <a:cs typeface="Nunito Sans Light"/>
              <a:sym typeface="Nunito Sans Light"/>
            </a:endParaRPr>
          </a:p>
        </p:txBody>
      </p:sp>
      <p:pic>
        <p:nvPicPr>
          <p:cNvPr id="140" name="Google Shape;140;p19"/>
          <p:cNvPicPr preferRelativeResize="0"/>
          <p:nvPr/>
        </p:nvPicPr>
        <p:blipFill>
          <a:blip r:embed="rId5">
            <a:alphaModFix/>
          </a:blip>
          <a:stretch>
            <a:fillRect/>
          </a:stretch>
        </p:blipFill>
        <p:spPr>
          <a:xfrm>
            <a:off x="144750" y="2704152"/>
            <a:ext cx="3994500" cy="873797"/>
          </a:xfrm>
          <a:prstGeom prst="rect">
            <a:avLst/>
          </a:prstGeom>
          <a:noFill/>
          <a:ln>
            <a:noFill/>
          </a:ln>
        </p:spPr>
      </p:pic>
      <p:sp>
        <p:nvSpPr>
          <p:cNvPr id="141" name="Google Shape;141;p19"/>
          <p:cNvSpPr txBox="1"/>
          <p:nvPr/>
        </p:nvSpPr>
        <p:spPr>
          <a:xfrm>
            <a:off x="662975" y="2320063"/>
            <a:ext cx="4284000" cy="763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uk">
                <a:solidFill>
                  <a:schemeClr val="dk1"/>
                </a:solidFill>
                <a:latin typeface="Jura"/>
                <a:ea typeface="Jura"/>
                <a:cs typeface="Jura"/>
                <a:sym typeface="Jura"/>
              </a:rPr>
              <a:t>Undersampled</a:t>
            </a:r>
            <a:r>
              <a:rPr b="1" lang="uk">
                <a:solidFill>
                  <a:schemeClr val="dk1"/>
                </a:solidFill>
                <a:latin typeface="Jura"/>
                <a:ea typeface="Jura"/>
                <a:cs typeface="Jura"/>
                <a:sym typeface="Jura"/>
              </a:rPr>
              <a:t>: .88</a:t>
            </a:r>
            <a:endParaRPr b="1" sz="1000">
              <a:latin typeface="Jura"/>
              <a:ea typeface="Jura"/>
              <a:cs typeface="Jura"/>
              <a:sym typeface="Jura"/>
            </a:endParaRPr>
          </a:p>
          <a:p>
            <a:pPr indent="0" lvl="0" marL="0" rtl="0" algn="l">
              <a:lnSpc>
                <a:spcPct val="115000"/>
              </a:lnSpc>
              <a:spcBef>
                <a:spcPts val="0"/>
              </a:spcBef>
              <a:spcAft>
                <a:spcPts val="0"/>
              </a:spcAft>
              <a:buClr>
                <a:schemeClr val="dk1"/>
              </a:buClr>
              <a:buSzPts val="1100"/>
              <a:buFont typeface="Arial"/>
              <a:buNone/>
            </a:pPr>
            <a:r>
              <a:t/>
            </a:r>
            <a:endParaRPr sz="1000">
              <a:latin typeface="Jura Medium"/>
              <a:ea typeface="Jura Medium"/>
              <a:cs typeface="Jura Medium"/>
              <a:sym typeface="Jura Medium"/>
            </a:endParaRPr>
          </a:p>
          <a:p>
            <a:pPr indent="0" lvl="0" marL="0" rtl="0" algn="l">
              <a:lnSpc>
                <a:spcPct val="115000"/>
              </a:lnSpc>
              <a:spcBef>
                <a:spcPts val="0"/>
              </a:spcBef>
              <a:spcAft>
                <a:spcPts val="0"/>
              </a:spcAft>
              <a:buNone/>
            </a:pPr>
            <a:r>
              <a:t/>
            </a:r>
            <a:endParaRPr sz="1000">
              <a:latin typeface="Nunito Sans Light"/>
              <a:ea typeface="Nunito Sans Light"/>
              <a:cs typeface="Nunito Sans Light"/>
              <a:sym typeface="Nunito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p:nvPr/>
        </p:nvSpPr>
        <p:spPr>
          <a:xfrm>
            <a:off x="3324225" y="4743450"/>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704850" y="304800"/>
            <a:ext cx="2552700" cy="25527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nvSpPr>
        <p:spPr>
          <a:xfrm>
            <a:off x="0" y="0"/>
            <a:ext cx="3849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uk" sz="1800">
                <a:solidFill>
                  <a:schemeClr val="dk1"/>
                </a:solidFill>
                <a:latin typeface="Jura"/>
                <a:ea typeface="Jura"/>
                <a:cs typeface="Jura"/>
                <a:sym typeface="Jura"/>
              </a:rPr>
              <a:t>Model - </a:t>
            </a:r>
            <a:r>
              <a:rPr b="1" lang="uk">
                <a:solidFill>
                  <a:schemeClr val="dk1"/>
                </a:solidFill>
                <a:latin typeface="Jura"/>
                <a:ea typeface="Jura"/>
                <a:cs typeface="Jura"/>
                <a:sym typeface="Jura"/>
              </a:rPr>
              <a:t>Random Forest</a:t>
            </a:r>
            <a:endParaRPr b="1" sz="1800">
              <a:latin typeface="Jura"/>
              <a:ea typeface="Jura"/>
              <a:cs typeface="Jura"/>
              <a:sym typeface="Jura"/>
            </a:endParaRPr>
          </a:p>
        </p:txBody>
      </p:sp>
      <p:sp>
        <p:nvSpPr>
          <p:cNvPr id="149" name="Google Shape;149;p20"/>
          <p:cNvSpPr txBox="1"/>
          <p:nvPr/>
        </p:nvSpPr>
        <p:spPr>
          <a:xfrm>
            <a:off x="0" y="839325"/>
            <a:ext cx="3849300" cy="189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uk" sz="1300">
                <a:solidFill>
                  <a:schemeClr val="dk1"/>
                </a:solidFill>
                <a:latin typeface="Jura"/>
                <a:ea typeface="Jura"/>
                <a:cs typeface="Jura"/>
                <a:sym typeface="Jura"/>
              </a:rPr>
              <a:t>Relative influence plot for Random Forest</a:t>
            </a:r>
            <a:endParaRPr b="1" sz="1300">
              <a:solidFill>
                <a:schemeClr val="dk1"/>
              </a:solidFill>
              <a:latin typeface="Jura"/>
              <a:ea typeface="Jura"/>
              <a:cs typeface="Jura"/>
              <a:sym typeface="Jura"/>
            </a:endParaRPr>
          </a:p>
          <a:p>
            <a:pPr indent="0" lvl="0" marL="0" rtl="0" algn="l">
              <a:lnSpc>
                <a:spcPct val="115000"/>
              </a:lnSpc>
              <a:spcBef>
                <a:spcPts val="0"/>
              </a:spcBef>
              <a:spcAft>
                <a:spcPts val="0"/>
              </a:spcAft>
              <a:buNone/>
            </a:pPr>
            <a:r>
              <a:t/>
            </a:r>
            <a:endParaRPr b="1" sz="1300">
              <a:solidFill>
                <a:schemeClr val="dk1"/>
              </a:solidFill>
              <a:latin typeface="Jura"/>
              <a:ea typeface="Jura"/>
              <a:cs typeface="Jura"/>
              <a:sym typeface="Jura"/>
            </a:endParaRPr>
          </a:p>
          <a:p>
            <a:pPr indent="-292100" lvl="0" marL="457200" rtl="0" algn="l">
              <a:lnSpc>
                <a:spcPct val="200000"/>
              </a:lnSpc>
              <a:spcBef>
                <a:spcPts val="0"/>
              </a:spcBef>
              <a:spcAft>
                <a:spcPts val="0"/>
              </a:spcAft>
              <a:buSzPts val="1000"/>
              <a:buFont typeface="Jura Medium"/>
              <a:buChar char="●"/>
            </a:pPr>
            <a:r>
              <a:rPr lang="uk" sz="1000">
                <a:latin typeface="Jura Medium"/>
                <a:ea typeface="Jura Medium"/>
                <a:cs typeface="Jura Medium"/>
                <a:sym typeface="Jura Medium"/>
              </a:rPr>
              <a:t>HbA1c level and Blood glucose level are most influential for decision making if patient has diabetes</a:t>
            </a:r>
            <a:endParaRPr sz="1000">
              <a:latin typeface="Jura Medium"/>
              <a:ea typeface="Jura Medium"/>
              <a:cs typeface="Jura Medium"/>
              <a:sym typeface="Jura Medium"/>
            </a:endParaRPr>
          </a:p>
          <a:p>
            <a:pPr indent="0" lvl="0" marL="0" rtl="0" algn="l">
              <a:lnSpc>
                <a:spcPct val="115000"/>
              </a:lnSpc>
              <a:spcBef>
                <a:spcPts val="0"/>
              </a:spcBef>
              <a:spcAft>
                <a:spcPts val="0"/>
              </a:spcAft>
              <a:buClr>
                <a:schemeClr val="dk1"/>
              </a:buClr>
              <a:buSzPts val="1100"/>
              <a:buFont typeface="Arial"/>
              <a:buNone/>
            </a:pPr>
            <a:r>
              <a:t/>
            </a:r>
            <a:endParaRPr sz="1000">
              <a:latin typeface="Nunito Sans Light"/>
              <a:ea typeface="Nunito Sans Light"/>
              <a:cs typeface="Nunito Sans Light"/>
              <a:sym typeface="Nunito Sans Light"/>
            </a:endParaRPr>
          </a:p>
          <a:p>
            <a:pPr indent="0" lvl="0" marL="0" rtl="0" algn="l">
              <a:lnSpc>
                <a:spcPct val="115000"/>
              </a:lnSpc>
              <a:spcBef>
                <a:spcPts val="0"/>
              </a:spcBef>
              <a:spcAft>
                <a:spcPts val="0"/>
              </a:spcAft>
              <a:buNone/>
            </a:pPr>
            <a:r>
              <a:t/>
            </a:r>
            <a:endParaRPr sz="1000">
              <a:latin typeface="Nunito Sans Light"/>
              <a:ea typeface="Nunito Sans Light"/>
              <a:cs typeface="Nunito Sans Light"/>
              <a:sym typeface="Nunito Sans Light"/>
            </a:endParaRPr>
          </a:p>
        </p:txBody>
      </p:sp>
      <p:sp>
        <p:nvSpPr>
          <p:cNvPr id="150" name="Google Shape;150;p20"/>
          <p:cNvSpPr/>
          <p:nvPr/>
        </p:nvSpPr>
        <p:spPr>
          <a:xfrm>
            <a:off x="2277075" y="2546850"/>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nvSpPr>
        <p:spPr>
          <a:xfrm>
            <a:off x="396700" y="4883600"/>
            <a:ext cx="3994500" cy="1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1800">
                <a:solidFill>
                  <a:schemeClr val="dk2"/>
                </a:solidFill>
              </a:rPr>
              <a:t>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52" name="Google Shape;152;p20"/>
          <p:cNvPicPr preferRelativeResize="0"/>
          <p:nvPr/>
        </p:nvPicPr>
        <p:blipFill>
          <a:blip r:embed="rId3">
            <a:alphaModFix/>
          </a:blip>
          <a:stretch>
            <a:fillRect/>
          </a:stretch>
        </p:blipFill>
        <p:spPr>
          <a:xfrm>
            <a:off x="3849291" y="1035050"/>
            <a:ext cx="5202558" cy="31979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p:nvPr/>
        </p:nvSpPr>
        <p:spPr>
          <a:xfrm>
            <a:off x="3324225" y="4743450"/>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704850" y="304800"/>
            <a:ext cx="2552700" cy="25527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txBox="1"/>
          <p:nvPr/>
        </p:nvSpPr>
        <p:spPr>
          <a:xfrm>
            <a:off x="0" y="0"/>
            <a:ext cx="3849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uk" sz="1800">
                <a:latin typeface="Jura"/>
                <a:ea typeface="Jura"/>
                <a:cs typeface="Jura"/>
                <a:sym typeface="Jura"/>
              </a:rPr>
              <a:t>Model </a:t>
            </a:r>
            <a:r>
              <a:rPr b="1" lang="uk" sz="1800">
                <a:solidFill>
                  <a:schemeClr val="dk1"/>
                </a:solidFill>
                <a:latin typeface="Jura"/>
                <a:ea typeface="Jura"/>
                <a:cs typeface="Jura"/>
                <a:sym typeface="Jura"/>
              </a:rPr>
              <a:t>- </a:t>
            </a:r>
            <a:r>
              <a:rPr b="1" lang="uk">
                <a:solidFill>
                  <a:schemeClr val="dk1"/>
                </a:solidFill>
                <a:latin typeface="Jura"/>
                <a:ea typeface="Jura"/>
                <a:cs typeface="Jura"/>
                <a:sym typeface="Jura"/>
              </a:rPr>
              <a:t>Random Forest</a:t>
            </a:r>
            <a:endParaRPr b="1" sz="1800">
              <a:latin typeface="Jura"/>
              <a:ea typeface="Jura"/>
              <a:cs typeface="Jura"/>
              <a:sym typeface="Jura"/>
            </a:endParaRPr>
          </a:p>
        </p:txBody>
      </p:sp>
      <p:sp>
        <p:nvSpPr>
          <p:cNvPr id="160" name="Google Shape;160;p21"/>
          <p:cNvSpPr/>
          <p:nvPr/>
        </p:nvSpPr>
        <p:spPr>
          <a:xfrm>
            <a:off x="2277075" y="2546850"/>
            <a:ext cx="1143000" cy="1143000"/>
          </a:xfrm>
          <a:prstGeom prst="ellipse">
            <a:avLst/>
          </a:prstGeom>
          <a:noFill/>
          <a:ln cap="flat" cmpd="sng" w="114300">
            <a:solidFill>
              <a:srgbClr val="78EF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txBox="1"/>
          <p:nvPr/>
        </p:nvSpPr>
        <p:spPr>
          <a:xfrm>
            <a:off x="396700" y="4883600"/>
            <a:ext cx="3994500" cy="1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1800">
                <a:solidFill>
                  <a:schemeClr val="dk2"/>
                </a:solidFill>
              </a:rPr>
              <a:t>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62" name="Google Shape;162;p21"/>
          <p:cNvPicPr preferRelativeResize="0"/>
          <p:nvPr/>
        </p:nvPicPr>
        <p:blipFill>
          <a:blip r:embed="rId3">
            <a:alphaModFix/>
          </a:blip>
          <a:stretch>
            <a:fillRect/>
          </a:stretch>
        </p:blipFill>
        <p:spPr>
          <a:xfrm>
            <a:off x="511375" y="1836413"/>
            <a:ext cx="3581161" cy="1921425"/>
          </a:xfrm>
          <a:prstGeom prst="rect">
            <a:avLst/>
          </a:prstGeom>
          <a:noFill/>
          <a:ln>
            <a:noFill/>
          </a:ln>
        </p:spPr>
      </p:pic>
      <p:pic>
        <p:nvPicPr>
          <p:cNvPr id="163" name="Google Shape;163;p21"/>
          <p:cNvPicPr preferRelativeResize="0"/>
          <p:nvPr/>
        </p:nvPicPr>
        <p:blipFill>
          <a:blip r:embed="rId4">
            <a:alphaModFix/>
          </a:blip>
          <a:stretch>
            <a:fillRect/>
          </a:stretch>
        </p:blipFill>
        <p:spPr>
          <a:xfrm>
            <a:off x="4532700" y="1819250"/>
            <a:ext cx="3958300" cy="1955744"/>
          </a:xfrm>
          <a:prstGeom prst="rect">
            <a:avLst/>
          </a:prstGeom>
          <a:noFill/>
          <a:ln>
            <a:noFill/>
          </a:ln>
        </p:spPr>
      </p:pic>
      <p:sp>
        <p:nvSpPr>
          <p:cNvPr id="164" name="Google Shape;164;p21"/>
          <p:cNvSpPr txBox="1"/>
          <p:nvPr/>
        </p:nvSpPr>
        <p:spPr>
          <a:xfrm>
            <a:off x="778600" y="1423500"/>
            <a:ext cx="3130200" cy="7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uk">
                <a:solidFill>
                  <a:schemeClr val="dk1"/>
                </a:solidFill>
                <a:latin typeface="Jura"/>
                <a:ea typeface="Jura"/>
                <a:cs typeface="Jura"/>
                <a:sym typeface="Jura"/>
              </a:rPr>
              <a:t>standard no cross validation</a:t>
            </a:r>
            <a:endParaRPr b="1">
              <a:solidFill>
                <a:schemeClr val="dk1"/>
              </a:solidFill>
              <a:highlight>
                <a:srgbClr val="B0B1B0"/>
              </a:highlight>
              <a:latin typeface="Jura"/>
              <a:ea typeface="Jura"/>
              <a:cs typeface="Jura"/>
              <a:sym typeface="Jura"/>
            </a:endParaRPr>
          </a:p>
        </p:txBody>
      </p:sp>
      <p:sp>
        <p:nvSpPr>
          <p:cNvPr id="165" name="Google Shape;165;p21"/>
          <p:cNvSpPr txBox="1"/>
          <p:nvPr/>
        </p:nvSpPr>
        <p:spPr>
          <a:xfrm>
            <a:off x="5012750" y="1423500"/>
            <a:ext cx="3371100" cy="7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a:solidFill>
                  <a:schemeClr val="dk1"/>
                </a:solidFill>
                <a:latin typeface="Jura"/>
                <a:ea typeface="Jura"/>
                <a:cs typeface="Jura"/>
                <a:sym typeface="Jura"/>
              </a:rPr>
              <a:t>cross validation and tuned </a:t>
            </a:r>
            <a:endParaRPr b="1">
              <a:solidFill>
                <a:schemeClr val="dk1"/>
              </a:solidFill>
              <a:latin typeface="Jura"/>
              <a:ea typeface="Jura"/>
              <a:cs typeface="Jura"/>
              <a:sym typeface="Jur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