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2"/>
  </p:notesMasterIdLst>
  <p:handoutMasterIdLst>
    <p:handoutMasterId r:id="rId23"/>
  </p:handoutMasterIdLst>
  <p:sldIdLst>
    <p:sldId id="261" r:id="rId3"/>
    <p:sldId id="309" r:id="rId4"/>
    <p:sldId id="290" r:id="rId5"/>
    <p:sldId id="291" r:id="rId6"/>
    <p:sldId id="293" r:id="rId7"/>
    <p:sldId id="295" r:id="rId8"/>
    <p:sldId id="281" r:id="rId9"/>
    <p:sldId id="282" r:id="rId10"/>
    <p:sldId id="297" r:id="rId11"/>
    <p:sldId id="303" r:id="rId12"/>
    <p:sldId id="304" r:id="rId13"/>
    <p:sldId id="283" r:id="rId14"/>
    <p:sldId id="299" r:id="rId15"/>
    <p:sldId id="300" r:id="rId16"/>
    <p:sldId id="301" r:id="rId17"/>
    <p:sldId id="307" r:id="rId18"/>
    <p:sldId id="308" r:id="rId19"/>
    <p:sldId id="288" r:id="rId20"/>
    <p:sldId id="31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ppa satya" initials="ss" lastIdx="1" clrIdx="0">
    <p:extLst>
      <p:ext uri="{19B8F6BF-5375-455C-9EA6-DF929625EA0E}">
        <p15:presenceInfo xmlns:p15="http://schemas.microsoft.com/office/powerpoint/2012/main" userId="b4d96c8239e2af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590" autoAdjust="0"/>
  </p:normalViewPr>
  <p:slideViewPr>
    <p:cSldViewPr>
      <p:cViewPr>
        <p:scale>
          <a:sx n="91" d="100"/>
          <a:sy n="91" d="100"/>
        </p:scale>
        <p:origin x="122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pPr/>
              <a:t>4/29/2023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pPr/>
              <a:t>‹#›</a:t>
            </a:fld>
            <a:endParaRPr lang="en-US"/>
          </a:p>
        </p:txBody>
      </p:sp>
    </p:spTree>
    <p:extLst>
      <p:ext uri="{BB962C8B-B14F-4D97-AF65-F5344CB8AC3E}">
        <p14:creationId xmlns:p14="http://schemas.microsoft.com/office/powerpoint/2010/main" val="2392314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pPr/>
              <a:t>4/29/2023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pPr/>
              <a:t>‹#›</a:t>
            </a:fld>
            <a:endParaRPr lang="en-US"/>
          </a:p>
        </p:txBody>
      </p:sp>
    </p:spTree>
    <p:extLst>
      <p:ext uri="{BB962C8B-B14F-4D97-AF65-F5344CB8AC3E}">
        <p14:creationId xmlns:p14="http://schemas.microsoft.com/office/powerpoint/2010/main" val="798616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pPr/>
              <a:t>7</a:t>
            </a:fld>
            <a:endParaRPr lang="en-US"/>
          </a:p>
        </p:txBody>
      </p:sp>
    </p:spTree>
    <p:extLst>
      <p:ext uri="{BB962C8B-B14F-4D97-AF65-F5344CB8AC3E}">
        <p14:creationId xmlns:p14="http://schemas.microsoft.com/office/powerpoint/2010/main" val="2157429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6EC765-4EEE-40D6-8764-C358A9B0EA2D}" type="datetime3">
              <a:rPr lang="en-US" smtClean="0"/>
              <a:pPr/>
              <a:t>29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69781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A40CD3-6E5F-40AF-B983-BCBC5BE7EFA8}" type="datetime3">
              <a:rPr lang="en-US" smtClean="0"/>
              <a:pPr/>
              <a:t>29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050042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4D0355-2878-40EF-BB47-0AEFF38312E9}" type="datetime3">
              <a:rPr lang="en-US" smtClean="0"/>
              <a:pPr/>
              <a:t>29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066861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6EC765-4EEE-40D6-8764-C358A9B0EA2D}" type="datetime3">
              <a:rPr lang="en-US" smtClean="0"/>
              <a:pPr/>
              <a:t>29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571215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414E9F-A237-4082-B37B-D926ADB268EE}" type="datetime3">
              <a:rPr lang="en-US" smtClean="0"/>
              <a:pPr/>
              <a:t>29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78832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27418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EAEA68-FEEF-400D-AE97-0743E2B01B36}" type="datetime3">
              <a:rPr lang="en-US" smtClean="0"/>
              <a:pPr/>
              <a:t>29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472207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4555E2-DE6E-4EB6-8DFA-DC17E6D6B29D}" type="datetime3">
              <a:rPr lang="en-US" smtClean="0"/>
              <a:pPr/>
              <a:t>29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609100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9C9DA3-207B-4128-A780-0899C9C276AD}" type="datetime3">
              <a:rPr lang="en-US" smtClean="0"/>
              <a:pPr/>
              <a:t>29 April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246452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29 April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4002268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29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99034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414E9F-A237-4082-B37B-D926ADB268EE}" type="datetime3">
              <a:rPr lang="en-US" smtClean="0"/>
              <a:pPr/>
              <a:t>29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383148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29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3921658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A40CD3-6E5F-40AF-B983-BCBC5BE7EFA8}" type="datetime3">
              <a:rPr lang="en-US" smtClean="0"/>
              <a:pPr/>
              <a:t>29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930455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4D0355-2878-40EF-BB47-0AEFF38312E9}" type="datetime3">
              <a:rPr lang="en-US" smtClean="0"/>
              <a:pPr/>
              <a:t>29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4016331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643EF-B253-4651-964D-5C22C18A1755}" type="datetime3">
              <a:rPr lang="en-US" smtClean="0"/>
              <a:pPr/>
              <a:t>29 April 2023</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124409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EAEA68-FEEF-400D-AE97-0743E2B01B36}" type="datetime3">
              <a:rPr lang="en-US" smtClean="0"/>
              <a:pPr/>
              <a:t>29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01790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4555E2-DE6E-4EB6-8DFA-DC17E6D6B29D}" type="datetime3">
              <a:rPr lang="en-US" smtClean="0"/>
              <a:pPr/>
              <a:t>29 April 2023</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24034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C9DA3-207B-4128-A780-0899C9C276AD}" type="datetime3">
              <a:rPr lang="en-US" smtClean="0"/>
              <a:pPr/>
              <a:t>29 April 2023</a:t>
            </a:fld>
            <a:endParaRPr lang="en-US"/>
          </a:p>
        </p:txBody>
      </p:sp>
      <p:sp>
        <p:nvSpPr>
          <p:cNvPr id="4" name="Footer Placeholder 3"/>
          <p:cNvSpPr>
            <a:spLocks noGrp="1"/>
          </p:cNvSpPr>
          <p:nvPr>
            <p:ph type="ftr" sz="quarter" idx="11"/>
          </p:nvPr>
        </p:nvSpPr>
        <p:spPr/>
        <p:txBody>
          <a:bodyPr/>
          <a:lstStyle/>
          <a:p>
            <a:r>
              <a:rPr lang="en-US"/>
              <a:t>Department of CSE</a:t>
            </a:r>
          </a:p>
        </p:txBody>
      </p:sp>
      <p:sp>
        <p:nvSpPr>
          <p:cNvPr id="5" name="Slide Number Placeholder 4"/>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88019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28E112-8377-45A9-BD19-18629BBD0547}" type="datetime3">
              <a:rPr lang="en-US" smtClean="0"/>
              <a:pPr/>
              <a:t>29 April 2023</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335288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9DA7BD-A364-4835-B5C3-69F4869872EB}" type="datetime3">
              <a:rPr lang="en-US" smtClean="0"/>
              <a:pPr/>
              <a:t>29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7392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3E59191-5CCA-41B9-93A5-50C4E62DD0DE}" type="datetime3">
              <a:rPr lang="en-US" smtClean="0"/>
              <a:pPr/>
              <a:t>29 April 2023</a:t>
            </a:fld>
            <a:endParaRPr lang="en-US"/>
          </a:p>
        </p:txBody>
      </p:sp>
      <p:sp>
        <p:nvSpPr>
          <p:cNvPr id="6" name="Footer Placeholder 5"/>
          <p:cNvSpPr>
            <a:spLocks noGrp="1"/>
          </p:cNvSpPr>
          <p:nvPr>
            <p:ph type="ftr" sz="quarter" idx="11"/>
          </p:nvPr>
        </p:nvSpPr>
        <p:spPr/>
        <p:txBody>
          <a:bodyPr/>
          <a:lstStyle/>
          <a:p>
            <a:r>
              <a:rPr lang="en-US"/>
              <a:t>Department of CSE</a:t>
            </a:r>
          </a:p>
        </p:txBody>
      </p:sp>
      <p:sp>
        <p:nvSpPr>
          <p:cNvPr id="7" name="Slide Number Placeholder 6"/>
          <p:cNvSpPr>
            <a:spLocks noGrp="1"/>
          </p:cNvSpPr>
          <p:nvPr>
            <p:ph type="sldNum" sz="quarter" idx="12"/>
          </p:nvPr>
        </p:nvSpPr>
        <p:spPr/>
        <p:txBody>
          <a:bodyPr/>
          <a:lstStyle/>
          <a:p>
            <a:fld id="{7B28076C-CE04-4A00-BFAA-A90EA8355859}" type="slidenum">
              <a:rPr lang="en-US" smtClean="0"/>
              <a:pPr/>
              <a:t>‹#›</a:t>
            </a:fld>
            <a:endParaRPr lang="en-US"/>
          </a:p>
        </p:txBody>
      </p:sp>
    </p:spTree>
    <p:extLst>
      <p:ext uri="{BB962C8B-B14F-4D97-AF65-F5344CB8AC3E}">
        <p14:creationId xmlns:p14="http://schemas.microsoft.com/office/powerpoint/2010/main" val="245226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29 April 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3151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D50-3CC8-4828-A0F7-4352819C0BDB}" type="datetime3">
              <a:rPr lang="en-US" smtClean="0"/>
              <a:pPr/>
              <a:t>29 April 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pPr/>
              <a:t>‹#›</a:t>
            </a:fld>
            <a:endParaRPr lang="en-US"/>
          </a:p>
        </p:txBody>
      </p:sp>
      <p:sp>
        <p:nvSpPr>
          <p:cNvPr id="7" name="Rectangle 6">
            <a:extLst>
              <a:ext uri="{FF2B5EF4-FFF2-40B4-BE49-F238E27FC236}">
                <a16:creationId xmlns:a16="http://schemas.microsoft.com/office/drawing/2014/main" id="{A26CE165-E41F-58E2-D474-0D4B844BD5F0}"/>
              </a:ext>
            </a:extLst>
          </p:cNvPr>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AA547497-2D2B-DD0B-7F96-992687B747DB}"/>
              </a:ext>
            </a:extLst>
          </p:cNvPr>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14151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hyperlink" Target="https://specialistdirectinc.com/telecardiology-articles/uncategorized/a-guide-to-understanding-echocardiogram-results/" TargetMode="External"/><Relationship Id="rId2" Type="http://schemas.openxmlformats.org/officeDocument/2006/relationships/hyperlink" Target="https://www.kaggle.com/loganalive/echocardiogram-dataset-uci/report" TargetMode="External"/><Relationship Id="rId1" Type="http://schemas.openxmlformats.org/officeDocument/2006/relationships/slideLayout" Target="../slideLayouts/slideLayout13.xml"/><Relationship Id="rId6" Type="http://schemas.openxmlformats.org/officeDocument/2006/relationships/hyperlink" Target="https://www.nature.com/articles/s41746-018-0065-x" TargetMode="External"/><Relationship Id="rId5" Type="http://schemas.openxmlformats.org/officeDocument/2006/relationships/hyperlink" Target="https://erp.bioscientifica.com/view/journals/echo/2/1/G9.xml" TargetMode="External"/><Relationship Id="rId4" Type="http://schemas.openxmlformats.org/officeDocument/2006/relationships/hyperlink" Target="https://code.datasciencedojo.com/datasciencedojo/datasets/tree/master/Echocardiogra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609600" y="1905000"/>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r>
              <a:rPr lang="en-US" sz="1600" b="1" dirty="0"/>
              <a:t>.</a:t>
            </a:r>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smtClean="0"/>
              <a:pPr/>
              <a:t>1</a:t>
            </a:fld>
            <a:endParaRPr lang="en-US" sz="1600" dirty="0"/>
          </a:p>
        </p:txBody>
      </p:sp>
      <p:sp>
        <p:nvSpPr>
          <p:cNvPr id="7" name="Rectangle 6"/>
          <p:cNvSpPr/>
          <p:nvPr/>
        </p:nvSpPr>
        <p:spPr>
          <a:xfrm>
            <a:off x="228600" y="1905000"/>
            <a:ext cx="8610600" cy="584775"/>
          </a:xfrm>
          <a:prstGeom prst="rect">
            <a:avLst/>
          </a:prstGeom>
        </p:spPr>
        <p:txBody>
          <a:bodyPr wrap="square" lIns="91440" tIns="45720" rIns="91440" bIns="45720" anchor="t">
            <a:spAutoFit/>
          </a:bodyPr>
          <a:lstStyle/>
          <a:p>
            <a:pPr algn="ctr"/>
            <a:r>
              <a:rPr lang="en-US" sz="3200" dirty="0">
                <a:cs typeface="Calibri"/>
              </a:rPr>
              <a:t>ECHOCARDIOGRAM</a:t>
            </a:r>
          </a:p>
        </p:txBody>
      </p:sp>
      <p:sp>
        <p:nvSpPr>
          <p:cNvPr id="8" name="Rectangle 7"/>
          <p:cNvSpPr/>
          <p:nvPr/>
        </p:nvSpPr>
        <p:spPr>
          <a:xfrm>
            <a:off x="762000" y="3048000"/>
            <a:ext cx="7239000" cy="1980029"/>
          </a:xfrm>
          <a:prstGeom prst="rect">
            <a:avLst/>
          </a:prstGeom>
          <a:ln>
            <a:solidFill>
              <a:schemeClr val="accent1"/>
            </a:solidFill>
          </a:ln>
        </p:spPr>
        <p:txBody>
          <a:bodyPr wrap="square" lIns="91440" tIns="45720" rIns="91440" bIns="45720" anchor="t">
            <a:spAutoFit/>
          </a:bodyPr>
          <a:lstStyle/>
          <a:p>
            <a:endParaRPr lang="en-US" dirty="0">
              <a:latin typeface="Arial" pitchFamily="34" charset="0"/>
              <a:cs typeface="Arial" pitchFamily="34" charset="0"/>
            </a:endParaRPr>
          </a:p>
          <a:p>
            <a:pPr>
              <a:lnSpc>
                <a:spcPct val="150000"/>
              </a:lnSpc>
            </a:pPr>
            <a:r>
              <a:rPr lang="en-US" dirty="0">
                <a:latin typeface="Arial"/>
                <a:cs typeface="Arial"/>
              </a:rPr>
              <a:t>Name of the Students :  SAPPASATYAHARSHA </a:t>
            </a:r>
          </a:p>
          <a:p>
            <a:pPr>
              <a:lnSpc>
                <a:spcPct val="150000"/>
              </a:lnSpc>
            </a:pPr>
            <a:r>
              <a:rPr lang="en-US" dirty="0">
                <a:latin typeface="Arial"/>
                <a:cs typeface="Arial"/>
              </a:rPr>
              <a:t>Register Number: 40111142</a:t>
            </a:r>
          </a:p>
          <a:p>
            <a:pPr>
              <a:lnSpc>
                <a:spcPct val="150000"/>
              </a:lnSpc>
            </a:pPr>
            <a:endParaRPr lang="en-US" dirty="0">
              <a:latin typeface="Arial" pitchFamily="34" charset="0"/>
              <a:cs typeface="Arial" pitchFamily="34" charset="0"/>
            </a:endParaRPr>
          </a:p>
          <a:p>
            <a:pPr>
              <a:lnSpc>
                <a:spcPct val="150000"/>
              </a:lnSpc>
            </a:pPr>
            <a:r>
              <a:rPr lang="en-US" dirty="0">
                <a:latin typeface="Arial" pitchFamily="34" charset="0"/>
                <a:cs typeface="Arial" pitchFamily="34" charset="0"/>
              </a:rPr>
              <a:t>		</a:t>
            </a:r>
            <a:r>
              <a:rPr lang="en-US" dirty="0">
                <a:solidFill>
                  <a:srgbClr val="FF0000"/>
                </a:solidFill>
                <a:latin typeface="Arial" pitchFamily="34" charset="0"/>
                <a:cs typeface="Arial" pitchFamily="34" charset="0"/>
              </a:rPr>
              <a:t> SUPERVISOR – Dr.D.Sudha </a:t>
            </a:r>
            <a:r>
              <a:rPr lang="en-IN"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,M.E.,Ph.D.,</a:t>
            </a:r>
            <a:endParaRPr lang="en-US" dirty="0">
              <a:solidFill>
                <a:srgbClr val="FF0000"/>
              </a:solidFill>
              <a:latin typeface="Arial" pitchFamily="34" charset="0"/>
              <a:cs typeface="Arial" pitchFamily="34" charset="0"/>
            </a:endParaRPr>
          </a:p>
        </p:txBody>
      </p:sp>
      <p:pic>
        <p:nvPicPr>
          <p:cNvPr id="9" name="Picture 8" descr="new letter head July30_2020.png"/>
          <p:cNvPicPr/>
          <p:nvPr/>
        </p:nvPicPr>
        <p:blipFill>
          <a:blip r:embed="rId2" cstate="print"/>
          <a:stretch>
            <a:fillRect/>
          </a:stretch>
        </p:blipFill>
        <p:spPr>
          <a:xfrm>
            <a:off x="228600" y="1"/>
            <a:ext cx="8686800" cy="17525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103EEA-1D4F-411F-9C8C-961A41121478}"/>
              </a:ext>
            </a:extLst>
          </p:cNvPr>
          <p:cNvSpPr>
            <a:spLocks noGrp="1"/>
          </p:cNvSpPr>
          <p:nvPr>
            <p:ph idx="1"/>
          </p:nvPr>
        </p:nvSpPr>
        <p:spPr>
          <a:xfrm>
            <a:off x="304800" y="1676400"/>
            <a:ext cx="8610600" cy="4678363"/>
          </a:xfrm>
        </p:spPr>
        <p:txBody>
          <a:bodyPr vert="horz" lIns="91440" tIns="45720" rIns="91440" bIns="45720" rtlCol="0" anchor="t">
            <a:noAutofit/>
          </a:bodyPr>
          <a:lstStyle/>
          <a:p>
            <a:pPr algn="just"/>
            <a:r>
              <a:rPr lang="en-US" sz="2000" b="1" dirty="0">
                <a:latin typeface="Arial" panose="020B0604020202020204" pitchFamily="34" charset="0"/>
                <a:cs typeface="Arial" panose="020B0604020202020204" pitchFamily="34" charset="0"/>
              </a:rPr>
              <a:t>S</a:t>
            </a:r>
            <a:r>
              <a:rPr lang="en-US" sz="2000" b="1" i="0" dirty="0">
                <a:effectLst/>
                <a:latin typeface="Arial" panose="020B0604020202020204" pitchFamily="34" charset="0"/>
                <a:cs typeface="Arial" panose="020B0604020202020204" pitchFamily="34" charset="0"/>
              </a:rPr>
              <a:t>urvival : </a:t>
            </a:r>
            <a:r>
              <a:rPr lang="en-US" sz="2000" dirty="0">
                <a:latin typeface="Arial" panose="020B0604020202020204" pitchFamily="34" charset="0"/>
                <a:cs typeface="Arial" panose="020B0604020202020204" pitchFamily="34" charset="0"/>
              </a:rPr>
              <a:t>T</a:t>
            </a:r>
            <a:r>
              <a:rPr lang="en-US" sz="2000" b="0" i="0" dirty="0">
                <a:effectLst/>
                <a:latin typeface="Arial" panose="020B0604020202020204" pitchFamily="34" charset="0"/>
                <a:cs typeface="Arial" panose="020B0604020202020204" pitchFamily="34" charset="0"/>
              </a:rPr>
              <a:t>he number of months patient survived (has survived, if patient is still alive). Because all the patients had their heart attacks at different times, it is possible that some patients have survived less than one year but they are still alive. Check the second variable to confirm this. Such patients cannot be used for the prediction task mentioned above.</a:t>
            </a:r>
          </a:p>
          <a:p>
            <a:pPr algn="just"/>
            <a:r>
              <a:rPr lang="en-US" sz="2000" b="1" dirty="0">
                <a:latin typeface="Arial" panose="020B0604020202020204" pitchFamily="34" charset="0"/>
                <a:cs typeface="Arial" panose="020B0604020202020204" pitchFamily="34" charset="0"/>
              </a:rPr>
              <a:t>Still-alive : </a:t>
            </a:r>
            <a:r>
              <a:rPr lang="en-US" sz="2000" dirty="0">
                <a:latin typeface="Arial" panose="020B0604020202020204" pitchFamily="34" charset="0"/>
                <a:cs typeface="Arial" panose="020B0604020202020204" pitchFamily="34" charset="0"/>
              </a:rPr>
              <a:t>A binary   variable that depicts if the patient is still alive (0: dead at end of   survival period, 1: still alive)</a:t>
            </a:r>
          </a:p>
          <a:p>
            <a:pPr algn="just"/>
            <a:r>
              <a:rPr lang="en-US" sz="2000" b="1" dirty="0">
                <a:latin typeface="Arial" panose="020B0604020202020204" pitchFamily="34" charset="0"/>
                <a:cs typeface="Arial" panose="020B0604020202020204" pitchFamily="34" charset="0"/>
              </a:rPr>
              <a:t>Age-at-heart-attack : </a:t>
            </a:r>
            <a:r>
              <a:rPr lang="en-US" sz="2000" dirty="0">
                <a:latin typeface="Arial" panose="020B0604020202020204" pitchFamily="34" charset="0"/>
                <a:cs typeface="Arial" panose="020B0604020202020204" pitchFamily="34" charset="0"/>
              </a:rPr>
              <a:t>Age in years   when heart attack occurred</a:t>
            </a:r>
          </a:p>
          <a:p>
            <a:pPr algn="just"/>
            <a:r>
              <a:rPr lang="en-US" sz="2000" b="1" dirty="0">
                <a:latin typeface="Arial" panose="020B0604020202020204" pitchFamily="34" charset="0"/>
                <a:cs typeface="Arial" panose="020B0604020202020204" pitchFamily="34" charset="0"/>
              </a:rPr>
              <a:t>Pericardial-effusion :</a:t>
            </a:r>
            <a:r>
              <a:rPr lang="en-US" sz="2000" dirty="0">
                <a:latin typeface="Arial" panose="020B0604020202020204" pitchFamily="34" charset="0"/>
                <a:cs typeface="Arial" panose="020B0604020202020204" pitchFamily="34" charset="0"/>
              </a:rPr>
              <a:t> Pericardial   effusion is fluid around the heart (0: no fluid, 1: fluid)</a:t>
            </a:r>
          </a:p>
          <a:p>
            <a:pPr algn="just"/>
            <a:r>
              <a:rPr lang="en-US" sz="2000" b="1" dirty="0">
                <a:latin typeface="Arial" panose="020B0604020202020204" pitchFamily="34" charset="0"/>
                <a:cs typeface="Arial" panose="020B0604020202020204" pitchFamily="34" charset="0"/>
              </a:rPr>
              <a:t>Fractional-shortening : </a:t>
            </a:r>
            <a:r>
              <a:rPr lang="en-US" sz="2000" dirty="0">
                <a:latin typeface="Arial" panose="020B0604020202020204" pitchFamily="34" charset="0"/>
                <a:cs typeface="Arial" panose="020B0604020202020204" pitchFamily="34" charset="0"/>
              </a:rPr>
              <a:t>A measure of   contractility around the heart, lower numbers are increasingly abnormal</a:t>
            </a:r>
          </a:p>
        </p:txBody>
      </p:sp>
      <p:sp>
        <p:nvSpPr>
          <p:cNvPr id="4" name="Date Placeholder 3">
            <a:extLst>
              <a:ext uri="{FF2B5EF4-FFF2-40B4-BE49-F238E27FC236}">
                <a16:creationId xmlns:a16="http://schemas.microsoft.com/office/drawing/2014/main" id="{7420B538-59E6-41DD-AD04-D538DFD5165F}"/>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CE9FE673-8417-48A5-8683-DE1312F11553}"/>
              </a:ext>
            </a:extLst>
          </p:cNvPr>
          <p:cNvSpPr>
            <a:spLocks noGrp="1"/>
          </p:cNvSpPr>
          <p:nvPr>
            <p:ph type="ftr" sz="quarter" idx="11"/>
          </p:nvPr>
        </p:nvSpPr>
        <p:spPr/>
        <p:txBody>
          <a:bodyPr/>
          <a:lstStyle/>
          <a:p>
            <a:r>
              <a:rPr lang="en-US" dirty="0"/>
              <a:t>Department of CSE</a:t>
            </a:r>
          </a:p>
        </p:txBody>
      </p:sp>
      <p:sp>
        <p:nvSpPr>
          <p:cNvPr id="6" name="Slide Number Placeholder 5">
            <a:extLst>
              <a:ext uri="{FF2B5EF4-FFF2-40B4-BE49-F238E27FC236}">
                <a16:creationId xmlns:a16="http://schemas.microsoft.com/office/drawing/2014/main" id="{D4FB1940-E4A7-4D87-BBA6-42014E9C4E7C}"/>
              </a:ext>
            </a:extLst>
          </p:cNvPr>
          <p:cNvSpPr>
            <a:spLocks noGrp="1"/>
          </p:cNvSpPr>
          <p:nvPr>
            <p:ph type="sldNum" sz="quarter" idx="12"/>
          </p:nvPr>
        </p:nvSpPr>
        <p:spPr/>
        <p:txBody>
          <a:bodyPr/>
          <a:lstStyle/>
          <a:p>
            <a:fld id="{7B28076C-CE04-4A00-BFAA-A90EA8355859}" type="slidenum">
              <a:rPr lang="en-US" smtClean="0"/>
              <a:pPr/>
              <a:t>10</a:t>
            </a:fld>
            <a:endParaRPr lang="en-US" dirty="0"/>
          </a:p>
        </p:txBody>
      </p:sp>
      <p:sp>
        <p:nvSpPr>
          <p:cNvPr id="9" name="TextBox 8">
            <a:extLst>
              <a:ext uri="{FF2B5EF4-FFF2-40B4-BE49-F238E27FC236}">
                <a16:creationId xmlns:a16="http://schemas.microsoft.com/office/drawing/2014/main" id="{52D1971D-7E4B-0F2E-E730-B9E1F3D6A599}"/>
              </a:ext>
            </a:extLst>
          </p:cNvPr>
          <p:cNvSpPr txBox="1"/>
          <p:nvPr/>
        </p:nvSpPr>
        <p:spPr>
          <a:xfrm>
            <a:off x="1213520" y="333747"/>
            <a:ext cx="6716960" cy="707886"/>
          </a:xfrm>
          <a:prstGeom prst="rect">
            <a:avLst/>
          </a:prstGeom>
          <a:noFill/>
        </p:spPr>
        <p:txBody>
          <a:bodyPr wrap="square">
            <a:spAutoFit/>
          </a:bodyPr>
          <a:lstStyle/>
          <a:p>
            <a:pPr algn="ctr"/>
            <a:r>
              <a:rPr lang="en-US" sz="4000" dirty="0">
                <a:solidFill>
                  <a:srgbClr val="C00000"/>
                </a:solidFill>
                <a:latin typeface="Arial" pitchFamily="34" charset="0"/>
                <a:cs typeface="Arial" pitchFamily="34" charset="0"/>
              </a:rPr>
              <a:t>Project Implementation</a:t>
            </a:r>
            <a:endParaRPr lang="en-US" sz="4000" dirty="0"/>
          </a:p>
        </p:txBody>
      </p:sp>
    </p:spTree>
    <p:extLst>
      <p:ext uri="{BB962C8B-B14F-4D97-AF65-F5344CB8AC3E}">
        <p14:creationId xmlns:p14="http://schemas.microsoft.com/office/powerpoint/2010/main" val="475124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C6A21-03C6-4B02-8CF6-7FEB0688E884}"/>
              </a:ext>
            </a:extLst>
          </p:cNvPr>
          <p:cNvSpPr>
            <a:spLocks noGrp="1"/>
          </p:cNvSpPr>
          <p:nvPr>
            <p:ph idx="1"/>
          </p:nvPr>
        </p:nvSpPr>
        <p:spPr>
          <a:xfrm>
            <a:off x="457200" y="1577666"/>
            <a:ext cx="8229600" cy="4525963"/>
          </a:xfrm>
        </p:spPr>
        <p:txBody>
          <a:bodyPr vert="horz" lIns="91440" tIns="45720" rIns="91440" bIns="45720" rtlCol="0" anchor="t">
            <a:noAutofit/>
          </a:bodyPr>
          <a:lstStyle/>
          <a:p>
            <a:pPr algn="just">
              <a:lnSpc>
                <a:spcPct val="120000"/>
              </a:lnSpc>
            </a:pPr>
            <a:r>
              <a:rPr lang="en-US" sz="1600" b="1" dirty="0" err="1">
                <a:latin typeface="Arial" panose="020B0604020202020204" pitchFamily="34" charset="0"/>
                <a:cs typeface="Arial" panose="020B0604020202020204" pitchFamily="34" charset="0"/>
              </a:rPr>
              <a:t>Epss</a:t>
            </a:r>
            <a:r>
              <a:rPr lang="en-US" sz="1600" b="1"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E-point septal   separation, another measure of contractility. Larger numbers are increasingly   abnormal</a:t>
            </a:r>
            <a:endParaRPr lang="en-US" sz="1600" b="1" dirty="0">
              <a:latin typeface="Arial" panose="020B0604020202020204" pitchFamily="34" charset="0"/>
              <a:cs typeface="Arial" panose="020B0604020202020204" pitchFamily="34" charset="0"/>
            </a:endParaRPr>
          </a:p>
          <a:p>
            <a:pPr algn="just">
              <a:lnSpc>
                <a:spcPct val="120000"/>
              </a:lnSpc>
            </a:pPr>
            <a:r>
              <a:rPr lang="en-US" sz="1600" b="1" dirty="0" err="1">
                <a:latin typeface="Arial" panose="020B0604020202020204" pitchFamily="34" charset="0"/>
                <a:cs typeface="Arial" panose="020B0604020202020204" pitchFamily="34" charset="0"/>
              </a:rPr>
              <a:t>Lvdd</a:t>
            </a:r>
            <a:r>
              <a:rPr lang="en-US" sz="1600" b="1"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Left ventricular end-diastolic dimension. This is a measure of the size of the   heart at end-diastole. Large hearts tend to be sick hearts</a:t>
            </a:r>
          </a:p>
          <a:p>
            <a:pPr algn="just">
              <a:lnSpc>
                <a:spcPct val="120000"/>
              </a:lnSpc>
            </a:pPr>
            <a:r>
              <a:rPr lang="en-US" sz="1600" b="1" dirty="0">
                <a:latin typeface="Arial" panose="020B0604020202020204" pitchFamily="34" charset="0"/>
                <a:cs typeface="Arial" panose="020B0604020202020204" pitchFamily="34" charset="0"/>
              </a:rPr>
              <a:t>Wall-motion-score : </a:t>
            </a:r>
            <a:r>
              <a:rPr lang="en-US" sz="1600" dirty="0">
                <a:latin typeface="Arial" panose="020B0604020202020204" pitchFamily="34" charset="0"/>
                <a:cs typeface="Arial" panose="020B0604020202020204" pitchFamily="34" charset="0"/>
              </a:rPr>
              <a:t>A measure of   how the segments of the left ventricle are moving</a:t>
            </a:r>
          </a:p>
          <a:p>
            <a:pPr algn="just">
              <a:lnSpc>
                <a:spcPct val="120000"/>
              </a:lnSpc>
            </a:pPr>
            <a:r>
              <a:rPr lang="en-US" sz="1600" b="1" dirty="0">
                <a:latin typeface="Arial" panose="020B0604020202020204" pitchFamily="34" charset="0"/>
                <a:cs typeface="Arial" panose="020B0604020202020204" pitchFamily="34" charset="0"/>
              </a:rPr>
              <a:t>Wall-motion-index : </a:t>
            </a:r>
            <a:r>
              <a:rPr lang="en-US" sz="1600" dirty="0">
                <a:latin typeface="Arial" panose="020B0604020202020204" pitchFamily="34" charset="0"/>
                <a:cs typeface="Arial" panose="020B0604020202020204" pitchFamily="34" charset="0"/>
              </a:rPr>
              <a:t>Equals   wall-motion-score divided by number of segments seen. Usually 12-13 segments   are seen in an echocardiogram. (Preferable to use this variable INSTEAD of   the wall motion score)</a:t>
            </a:r>
          </a:p>
          <a:p>
            <a:pPr algn="just">
              <a:lnSpc>
                <a:spcPct val="120000"/>
              </a:lnSpc>
            </a:pPr>
            <a:r>
              <a:rPr lang="en-US" sz="1600" b="1" dirty="0" err="1">
                <a:latin typeface="Arial" panose="020B0604020202020204" pitchFamily="34" charset="0"/>
                <a:cs typeface="Arial" panose="020B0604020202020204" pitchFamily="34" charset="0"/>
              </a:rPr>
              <a:t>Mult</a:t>
            </a:r>
            <a:r>
              <a:rPr lang="en-US" sz="1600" b="1" dirty="0">
                <a:latin typeface="Arial" panose="020B0604020202020204" pitchFamily="34" charset="0"/>
                <a:cs typeface="Arial" panose="020B0604020202020204" pitchFamily="34" charset="0"/>
              </a:rPr>
              <a:t> : </a:t>
            </a:r>
            <a:r>
              <a:rPr lang="en-US" sz="1600" dirty="0">
                <a:latin typeface="Arial" panose="020B0604020202020204" pitchFamily="34" charset="0"/>
                <a:cs typeface="Arial" panose="020B0604020202020204" pitchFamily="34" charset="0"/>
              </a:rPr>
              <a:t>A derivate   variable (suggested that it can be ignored)</a:t>
            </a:r>
          </a:p>
          <a:p>
            <a:pPr algn="just">
              <a:lnSpc>
                <a:spcPct val="120000"/>
              </a:lnSpc>
            </a:pPr>
            <a:r>
              <a:rPr lang="en-US" sz="1600" b="1" dirty="0">
                <a:latin typeface="Arial" panose="020B0604020202020204" pitchFamily="34" charset="0"/>
                <a:cs typeface="Arial" panose="020B0604020202020204" pitchFamily="34" charset="0"/>
              </a:rPr>
              <a:t>Name : </a:t>
            </a:r>
            <a:r>
              <a:rPr lang="en-US" sz="1600" dirty="0">
                <a:latin typeface="Arial" panose="020B0604020202020204" pitchFamily="34" charset="0"/>
                <a:cs typeface="Arial" panose="020B0604020202020204" pitchFamily="34" charset="0"/>
              </a:rPr>
              <a:t>The Name of   the patient (Has </a:t>
            </a:r>
            <a:r>
              <a:rPr lang="en-US" sz="1600" dirty="0" err="1">
                <a:latin typeface="Arial" panose="020B0604020202020204" pitchFamily="34" charset="0"/>
                <a:cs typeface="Arial" panose="020B0604020202020204" pitchFamily="34" charset="0"/>
              </a:rPr>
              <a:t>benn</a:t>
            </a:r>
            <a:r>
              <a:rPr lang="en-US" sz="1600" dirty="0">
                <a:latin typeface="Arial" panose="020B0604020202020204" pitchFamily="34" charset="0"/>
                <a:cs typeface="Arial" panose="020B0604020202020204" pitchFamily="34" charset="0"/>
              </a:rPr>
              <a:t> replaced with "name" entirely)</a:t>
            </a:r>
          </a:p>
          <a:p>
            <a:pPr algn="just"/>
            <a:r>
              <a:rPr lang="en-US" sz="1600" b="1" dirty="0">
                <a:latin typeface="Arial" panose="020B0604020202020204" pitchFamily="34" charset="0"/>
                <a:cs typeface="Arial" panose="020B0604020202020204" pitchFamily="34" charset="0"/>
              </a:rPr>
              <a:t>Group : </a:t>
            </a:r>
            <a:r>
              <a:rPr lang="en-US" sz="1600" dirty="0">
                <a:latin typeface="Arial" panose="020B0604020202020204" pitchFamily="34" charset="0"/>
                <a:cs typeface="Arial" panose="020B0604020202020204" pitchFamily="34" charset="0"/>
              </a:rPr>
              <a:t>Group (Has been considered   meaningless and suggested to ignore)</a:t>
            </a:r>
          </a:p>
          <a:p>
            <a:pPr algn="just"/>
            <a:r>
              <a:rPr lang="en-US" sz="1600" b="1" dirty="0">
                <a:latin typeface="Arial" panose="020B0604020202020204" pitchFamily="34" charset="0"/>
                <a:cs typeface="Arial" panose="020B0604020202020204" pitchFamily="34" charset="0"/>
              </a:rPr>
              <a:t>Alive-at-1 : </a:t>
            </a:r>
            <a:r>
              <a:rPr lang="en-US" sz="1600" dirty="0">
                <a:latin typeface="Arial" panose="020B0604020202020204" pitchFamily="34" charset="0"/>
                <a:cs typeface="Arial" panose="020B0604020202020204" pitchFamily="34" charset="0"/>
              </a:rPr>
              <a:t>It is a   Boolean-valued variable derived from the first two attributes. (0: patient   was either dead after 1 year or had been followed for less than 1 year, 1:   patient was alive at 1 year)</a:t>
            </a:r>
          </a:p>
          <a:p>
            <a:pPr algn="just">
              <a:lnSpc>
                <a:spcPct val="120000"/>
              </a:lnSpc>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064429E5-16CC-498F-A82D-8B37D90B0FA5}"/>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052F3D92-EB1F-416C-AC72-51FE94402F0D}"/>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3146D535-61A6-43D6-B1FA-B7D7AF5928CC}"/>
              </a:ext>
            </a:extLst>
          </p:cNvPr>
          <p:cNvSpPr>
            <a:spLocks noGrp="1"/>
          </p:cNvSpPr>
          <p:nvPr>
            <p:ph type="sldNum" sz="quarter" idx="12"/>
          </p:nvPr>
        </p:nvSpPr>
        <p:spPr/>
        <p:txBody>
          <a:bodyPr/>
          <a:lstStyle/>
          <a:p>
            <a:fld id="{7B28076C-CE04-4A00-BFAA-A90EA8355859}" type="slidenum">
              <a:rPr lang="en-US" smtClean="0"/>
              <a:pPr/>
              <a:t>11</a:t>
            </a:fld>
            <a:endParaRPr lang="en-US"/>
          </a:p>
        </p:txBody>
      </p:sp>
      <p:sp>
        <p:nvSpPr>
          <p:cNvPr id="8" name="TextBox 7">
            <a:extLst>
              <a:ext uri="{FF2B5EF4-FFF2-40B4-BE49-F238E27FC236}">
                <a16:creationId xmlns:a16="http://schemas.microsoft.com/office/drawing/2014/main" id="{BF081FD8-0EAA-0FFB-943E-B4FE022BCE24}"/>
              </a:ext>
            </a:extLst>
          </p:cNvPr>
          <p:cNvSpPr txBox="1"/>
          <p:nvPr/>
        </p:nvSpPr>
        <p:spPr>
          <a:xfrm>
            <a:off x="1213520" y="389476"/>
            <a:ext cx="6716960" cy="707886"/>
          </a:xfrm>
          <a:prstGeom prst="rect">
            <a:avLst/>
          </a:prstGeom>
          <a:noFill/>
        </p:spPr>
        <p:txBody>
          <a:bodyPr wrap="square">
            <a:spAutoFit/>
          </a:bodyPr>
          <a:lstStyle/>
          <a:p>
            <a:pPr algn="ctr"/>
            <a:r>
              <a:rPr lang="en-US" sz="4000" dirty="0">
                <a:solidFill>
                  <a:srgbClr val="C00000"/>
                </a:solidFill>
                <a:latin typeface="Arial" pitchFamily="34" charset="0"/>
                <a:cs typeface="Arial" pitchFamily="34" charset="0"/>
              </a:rPr>
              <a:t>Project Implementation</a:t>
            </a:r>
            <a:endParaRPr lang="en-US" sz="4000" dirty="0"/>
          </a:p>
        </p:txBody>
      </p:sp>
    </p:spTree>
    <p:extLst>
      <p:ext uri="{BB962C8B-B14F-4D97-AF65-F5344CB8AC3E}">
        <p14:creationId xmlns:p14="http://schemas.microsoft.com/office/powerpoint/2010/main" val="2378438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81000" y="533400"/>
            <a:ext cx="8229600" cy="503238"/>
          </a:xfrm>
        </p:spPr>
        <p:txBody>
          <a:bodyPr>
            <a:normAutofit fontScale="90000"/>
          </a:bodyPr>
          <a:lstStyle/>
          <a:p>
            <a:pPr algn="ctr"/>
            <a:r>
              <a:rPr lang="en-US" dirty="0">
                <a:solidFill>
                  <a:srgbClr val="C00000"/>
                </a:solidFill>
                <a:latin typeface="Arial" pitchFamily="34" charset="0"/>
                <a:cs typeface="Arial" pitchFamily="34" charset="0"/>
              </a:rPr>
              <a:t>Methodology</a:t>
            </a:r>
          </a:p>
        </p:txBody>
      </p:sp>
      <p:sp>
        <p:nvSpPr>
          <p:cNvPr id="8" name="Content Placeholder 2"/>
          <p:cNvSpPr>
            <a:spLocks noGrp="1"/>
          </p:cNvSpPr>
          <p:nvPr>
            <p:ph idx="1"/>
          </p:nvPr>
        </p:nvSpPr>
        <p:spPr>
          <a:xfrm>
            <a:off x="457200" y="1371600"/>
            <a:ext cx="8305800" cy="5029200"/>
          </a:xfrm>
        </p:spPr>
        <p:txBody>
          <a:bodyPr vert="horz" lIns="91440" tIns="45720" rIns="91440" bIns="45720" rtlCol="0" anchor="t">
            <a:normAutofit/>
          </a:bodyPr>
          <a:lstStyle/>
          <a:p>
            <a:pPr marL="0" indent="0" algn="just">
              <a:lnSpc>
                <a:spcPct val="150000"/>
              </a:lnSpc>
              <a:buNone/>
            </a:pPr>
            <a:endParaRPr lang="en-US" sz="2800" dirty="0">
              <a:latin typeface="Arial"/>
              <a:cs typeface="Arial"/>
            </a:endParaRPr>
          </a:p>
          <a:p>
            <a:pPr algn="just">
              <a:lnSpc>
                <a:spcPct val="90000"/>
              </a:lnSpc>
            </a:pPr>
            <a:endParaRPr lang="en-US" sz="2800" dirty="0">
              <a:latin typeface="Arial" pitchFamily="34" charset="0"/>
              <a:cs typeface="Arial" pitchFamily="34" charset="0"/>
            </a:endParaRPr>
          </a:p>
          <a:p>
            <a:endParaRPr lang="en-US" dirty="0"/>
          </a:p>
        </p:txBody>
      </p:sp>
      <p:sp>
        <p:nvSpPr>
          <p:cNvPr id="4" name="Date Placeholder 3"/>
          <p:cNvSpPr>
            <a:spLocks noGrp="1"/>
          </p:cNvSpPr>
          <p:nvPr>
            <p:ph type="dt" sz="half" idx="10"/>
          </p:nvPr>
        </p:nvSpPr>
        <p:spPr/>
        <p:txBody>
          <a:bodyPr/>
          <a:lstStyle/>
          <a:p>
            <a:r>
              <a:rPr lang="en-US" dirty="0"/>
              <a:t>.</a:t>
            </a:r>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12</a:t>
            </a:fld>
            <a:endParaRPr lang="en-US"/>
          </a:p>
        </p:txBody>
      </p:sp>
      <p:sp>
        <p:nvSpPr>
          <p:cNvPr id="2" name="TextBox 1">
            <a:extLst>
              <a:ext uri="{FF2B5EF4-FFF2-40B4-BE49-F238E27FC236}">
                <a16:creationId xmlns:a16="http://schemas.microsoft.com/office/drawing/2014/main" id="{6A00DD94-3D8F-4C9E-AD80-5927EBE199F9}"/>
              </a:ext>
            </a:extLst>
          </p:cNvPr>
          <p:cNvSpPr txBox="1"/>
          <p:nvPr/>
        </p:nvSpPr>
        <p:spPr>
          <a:xfrm>
            <a:off x="457200" y="1600200"/>
            <a:ext cx="8215118"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Data Exploration:</a:t>
            </a:r>
            <a:endParaRPr lang="en-US" sz="2800" b="1" dirty="0">
              <a:cs typeface="Calibri"/>
            </a:endParaRPr>
          </a:p>
          <a:p>
            <a:pPr marL="342900" indent="-342900">
              <a:buFont typeface="Arial" panose="020B0604020202020204" pitchFamily="34" charset="0"/>
              <a:buChar char="•"/>
            </a:pPr>
            <a:r>
              <a:rPr lang="en-US" sz="2400" dirty="0">
                <a:ea typeface="+mn-lt"/>
                <a:cs typeface="+mn-lt"/>
              </a:rPr>
              <a:t>The data that is used in this project originally comes from the UCI machine learning repository. This intermediate level data</a:t>
            </a:r>
          </a:p>
          <a:p>
            <a:pPr marL="342900" indent="-342900">
              <a:buFont typeface="Arial" panose="020B0604020202020204" pitchFamily="34" charset="0"/>
              <a:buChar char="•"/>
            </a:pPr>
            <a:r>
              <a:rPr lang="en-US" sz="2400" dirty="0">
                <a:ea typeface="+mn-lt"/>
                <a:cs typeface="+mn-lt"/>
              </a:rPr>
              <a:t>set has 132 rows and 12 columns.</a:t>
            </a:r>
          </a:p>
          <a:p>
            <a:pPr marL="342900" indent="-342900">
              <a:buFont typeface="Arial" panose="020B0604020202020204" pitchFamily="34" charset="0"/>
              <a:buChar char="•"/>
            </a:pPr>
            <a:r>
              <a:rPr lang="en-US" sz="2400" dirty="0">
                <a:ea typeface="+mn-lt"/>
                <a:cs typeface="+mn-lt"/>
              </a:rPr>
              <a:t>The data set provides data that could be used for classifying if patients will survive for at least one year after a heart attack.</a:t>
            </a:r>
          </a:p>
          <a:p>
            <a:pPr marL="342900" indent="-342900">
              <a:buFont typeface="Arial" panose="020B0604020202020204" pitchFamily="34" charset="0"/>
              <a:buChar char="•"/>
            </a:pPr>
            <a:r>
              <a:rPr lang="en-US" sz="2400" dirty="0">
                <a:ea typeface="+mn-lt"/>
                <a:cs typeface="+mn-lt"/>
              </a:rPr>
              <a:t>All the patients suffered heart attacks at some point in the past. Some are still alive and some are not. </a:t>
            </a:r>
          </a:p>
          <a:p>
            <a:pPr marL="342900" indent="-342900">
              <a:buFont typeface="Arial" panose="020B0604020202020204" pitchFamily="34" charset="0"/>
              <a:buChar char="•"/>
            </a:pPr>
            <a:r>
              <a:rPr lang="en-US" sz="2400" dirty="0">
                <a:ea typeface="+mn-lt"/>
                <a:cs typeface="+mn-lt"/>
              </a:rPr>
              <a:t>The survival and still-alive variables, when taken together, indicate whether a patient survived for at least one year following the heart attack.</a:t>
            </a:r>
          </a:p>
          <a:p>
            <a:pPr algn="l"/>
            <a:endParaRPr lang="en-US" dirty="0">
              <a:cs typeface="Calibri"/>
            </a:endParaRPr>
          </a:p>
        </p:txBody>
      </p:sp>
    </p:spTree>
    <p:extLst>
      <p:ext uri="{BB962C8B-B14F-4D97-AF65-F5344CB8AC3E}">
        <p14:creationId xmlns:p14="http://schemas.microsoft.com/office/powerpoint/2010/main" val="125036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71AFC9-2806-44A6-9A3C-63360D0CF0F1}"/>
              </a:ext>
            </a:extLst>
          </p:cNvPr>
          <p:cNvSpPr>
            <a:spLocks noGrp="1"/>
          </p:cNvSpPr>
          <p:nvPr>
            <p:ph idx="1"/>
          </p:nvPr>
        </p:nvSpPr>
        <p:spPr/>
        <p:txBody>
          <a:bodyPr vert="horz" lIns="91440" tIns="45720" rIns="91440" bIns="45720" rtlCol="0" anchor="t">
            <a:noAutofit/>
          </a:bodyPr>
          <a:lstStyle/>
          <a:p>
            <a:r>
              <a:rPr lang="en-US" sz="2400" dirty="0">
                <a:ea typeface="+mn-lt"/>
                <a:cs typeface="+mn-lt"/>
              </a:rPr>
              <a:t>In this project, we are going to utilize python to develop a predictive machine learning model! begin by loading our data and exploring the columns.</a:t>
            </a:r>
            <a:endParaRPr lang="en-US" sz="2400" dirty="0">
              <a:cs typeface="Calibri"/>
            </a:endParaRPr>
          </a:p>
          <a:p>
            <a:r>
              <a:rPr lang="en-US" sz="2400" dirty="0"/>
              <a:t>The problem addressed by past researchers was to predict from the other variables whether or not the patient will survive at least one year. </a:t>
            </a:r>
          </a:p>
          <a:p>
            <a:r>
              <a:rPr lang="en-US" sz="2400" dirty="0"/>
              <a:t>The most difficult part of this problem is correctly predicting that the patient will NOT survive. (Part of the difficulty seems to be the size of the data set.)</a:t>
            </a:r>
          </a:p>
          <a:p>
            <a:r>
              <a:rPr lang="en-US" sz="2400" dirty="0"/>
              <a:t>This data set is recommended for learning and practicing your skills in exploratory data analysis, data visualization, dealing with missing values and classification modelling techniques.</a:t>
            </a:r>
          </a:p>
          <a:p>
            <a:endParaRPr lang="en-US" sz="2400" dirty="0"/>
          </a:p>
        </p:txBody>
      </p:sp>
      <p:sp>
        <p:nvSpPr>
          <p:cNvPr id="4" name="Date Placeholder 3">
            <a:extLst>
              <a:ext uri="{FF2B5EF4-FFF2-40B4-BE49-F238E27FC236}">
                <a16:creationId xmlns:a16="http://schemas.microsoft.com/office/drawing/2014/main" id="{E192006E-327C-4149-A038-C2D4A163CF45}"/>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31B7AEF3-2783-434F-899B-8E5A6B93626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1CBA1D5-E814-4F31-9FDE-CA6E8FF3B6C6}"/>
              </a:ext>
            </a:extLst>
          </p:cNvPr>
          <p:cNvSpPr>
            <a:spLocks noGrp="1"/>
          </p:cNvSpPr>
          <p:nvPr>
            <p:ph type="sldNum" sz="quarter" idx="12"/>
          </p:nvPr>
        </p:nvSpPr>
        <p:spPr/>
        <p:txBody>
          <a:bodyPr/>
          <a:lstStyle/>
          <a:p>
            <a:fld id="{7B28076C-CE04-4A00-BFAA-A90EA8355859}" type="slidenum">
              <a:rPr lang="en-US" smtClean="0"/>
              <a:pPr/>
              <a:t>13</a:t>
            </a:fld>
            <a:endParaRPr lang="en-US"/>
          </a:p>
        </p:txBody>
      </p:sp>
      <p:sp>
        <p:nvSpPr>
          <p:cNvPr id="10" name="TextBox 9">
            <a:extLst>
              <a:ext uri="{FF2B5EF4-FFF2-40B4-BE49-F238E27FC236}">
                <a16:creationId xmlns:a16="http://schemas.microsoft.com/office/drawing/2014/main" id="{5BCBF4F9-E419-B7E1-BFB0-4ECC9E4BD945}"/>
              </a:ext>
            </a:extLst>
          </p:cNvPr>
          <p:cNvSpPr txBox="1"/>
          <p:nvPr/>
        </p:nvSpPr>
        <p:spPr>
          <a:xfrm>
            <a:off x="1371600" y="327094"/>
            <a:ext cx="6261158" cy="707886"/>
          </a:xfrm>
          <a:prstGeom prst="rect">
            <a:avLst/>
          </a:prstGeom>
          <a:noFill/>
        </p:spPr>
        <p:txBody>
          <a:bodyPr wrap="square">
            <a:spAutoFit/>
          </a:bodyPr>
          <a:lstStyle/>
          <a:p>
            <a:pPr algn="ctr"/>
            <a:r>
              <a:rPr lang="en-US" sz="4000" dirty="0">
                <a:solidFill>
                  <a:srgbClr val="C00000"/>
                </a:solidFill>
                <a:latin typeface="Arial" pitchFamily="34" charset="0"/>
                <a:cs typeface="Arial" pitchFamily="34" charset="0"/>
              </a:rPr>
              <a:t>Methodology</a:t>
            </a:r>
            <a:endParaRPr lang="en-US" sz="4000" dirty="0"/>
          </a:p>
        </p:txBody>
      </p:sp>
    </p:spTree>
    <p:extLst>
      <p:ext uri="{BB962C8B-B14F-4D97-AF65-F5344CB8AC3E}">
        <p14:creationId xmlns:p14="http://schemas.microsoft.com/office/powerpoint/2010/main" val="72180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1C1548-7336-41C5-B3DB-10B7BACA12BF}"/>
              </a:ext>
            </a:extLst>
          </p:cNvPr>
          <p:cNvSpPr>
            <a:spLocks noGrp="1"/>
          </p:cNvSpPr>
          <p:nvPr>
            <p:ph idx="1"/>
          </p:nvPr>
        </p:nvSpPr>
        <p:spPr>
          <a:xfrm>
            <a:off x="381000" y="1295400"/>
            <a:ext cx="8382000" cy="5060951"/>
          </a:xfrm>
        </p:spPr>
        <p:txBody>
          <a:bodyPr vert="horz" lIns="91440" tIns="45720" rIns="91440" bIns="45720" rtlCol="0" anchor="t">
            <a:normAutofit fontScale="32500" lnSpcReduction="20000"/>
          </a:bodyPr>
          <a:lstStyle/>
          <a:p>
            <a:pPr marL="0" indent="0">
              <a:lnSpc>
                <a:spcPct val="110000"/>
              </a:lnSpc>
              <a:buNone/>
            </a:pPr>
            <a:r>
              <a:rPr lang="en-US" sz="4500" b="1" dirty="0">
                <a:latin typeface="Arial" panose="020B0604020202020204" pitchFamily="34" charset="0"/>
                <a:cs typeface="Arial" panose="020B0604020202020204" pitchFamily="34" charset="0"/>
              </a:rPr>
              <a:t>Data reading and Preparation :-</a:t>
            </a:r>
            <a:r>
              <a:rPr lang="en-US" sz="4500" dirty="0">
                <a:latin typeface="Arial" panose="020B0604020202020204" pitchFamily="34" charset="0"/>
                <a:cs typeface="Arial" panose="020B0604020202020204" pitchFamily="34" charset="0"/>
              </a:rPr>
              <a:t> </a:t>
            </a:r>
          </a:p>
          <a:p>
            <a:pPr marL="0" indent="0">
              <a:lnSpc>
                <a:spcPct val="110000"/>
              </a:lnSpc>
              <a:buNone/>
            </a:pPr>
            <a:r>
              <a:rPr lang="en-US" sz="4500" dirty="0">
                <a:latin typeface="Arial" panose="020B0604020202020204" pitchFamily="34" charset="0"/>
                <a:cs typeface="Arial" panose="020B0604020202020204" pitchFamily="34" charset="0"/>
              </a:rPr>
              <a:t>The library can also be used for data-mining and data analysis. The main machine learning functions that the Scikit-learn library can handle are classification, regression, clustering, dimensionality reduction, model selection, and preprocessing.</a:t>
            </a:r>
          </a:p>
          <a:p>
            <a:pPr marL="0" indent="0">
              <a:lnSpc>
                <a:spcPct val="110000"/>
              </a:lnSpc>
              <a:buNone/>
            </a:pPr>
            <a:endParaRPr lang="en-US" sz="4500" dirty="0">
              <a:latin typeface="Arial" panose="020B0604020202020204" pitchFamily="34" charset="0"/>
              <a:cs typeface="Arial" panose="020B0604020202020204" pitchFamily="34" charset="0"/>
            </a:endParaRPr>
          </a:p>
          <a:p>
            <a:pPr marL="0" indent="0">
              <a:lnSpc>
                <a:spcPct val="110000"/>
              </a:lnSpc>
              <a:buNone/>
            </a:pPr>
            <a:r>
              <a:rPr lang="en-US" sz="4500" dirty="0">
                <a:latin typeface="Arial" panose="020B0604020202020204" pitchFamily="34" charset="0"/>
                <a:cs typeface="Arial" panose="020B0604020202020204" pitchFamily="34" charset="0"/>
              </a:rPr>
              <a:t>library(ggplot2)</a:t>
            </a:r>
          </a:p>
          <a:p>
            <a:pPr marL="0" indent="0">
              <a:lnSpc>
                <a:spcPct val="110000"/>
              </a:lnSpc>
              <a:buNone/>
            </a:pPr>
            <a:r>
              <a:rPr lang="en-US" sz="4500" dirty="0">
                <a:latin typeface="Arial" panose="020B0604020202020204" pitchFamily="34" charset="0"/>
                <a:cs typeface="Arial" panose="020B0604020202020204" pitchFamily="34" charset="0"/>
              </a:rPr>
              <a:t>library(caret)</a:t>
            </a:r>
          </a:p>
          <a:p>
            <a:pPr marL="0" indent="0">
              <a:lnSpc>
                <a:spcPct val="110000"/>
              </a:lnSpc>
              <a:buNone/>
            </a:pPr>
            <a:r>
              <a:rPr lang="en-US" sz="4500" dirty="0">
                <a:latin typeface="Arial" panose="020B0604020202020204" pitchFamily="34" charset="0"/>
                <a:cs typeface="Arial" panose="020B0604020202020204" pitchFamily="34" charset="0"/>
              </a:rPr>
              <a:t>library(</a:t>
            </a:r>
            <a:r>
              <a:rPr lang="en-US" sz="4500" dirty="0" err="1">
                <a:latin typeface="Arial" panose="020B0604020202020204" pitchFamily="34" charset="0"/>
                <a:cs typeface="Arial" panose="020B0604020202020204" pitchFamily="34" charset="0"/>
              </a:rPr>
              <a:t>rpart</a:t>
            </a:r>
            <a:r>
              <a:rPr lang="en-US" sz="4500" dirty="0">
                <a:latin typeface="Arial" panose="020B0604020202020204" pitchFamily="34" charset="0"/>
                <a:cs typeface="Arial" panose="020B0604020202020204" pitchFamily="34" charset="0"/>
              </a:rPr>
              <a:t>)</a:t>
            </a:r>
          </a:p>
          <a:p>
            <a:pPr marL="0" indent="0">
              <a:lnSpc>
                <a:spcPct val="110000"/>
              </a:lnSpc>
              <a:buNone/>
            </a:pPr>
            <a:r>
              <a:rPr lang="en-US" sz="4500" dirty="0">
                <a:latin typeface="Arial" panose="020B0604020202020204" pitchFamily="34" charset="0"/>
                <a:cs typeface="Arial" panose="020B0604020202020204" pitchFamily="34" charset="0"/>
              </a:rPr>
              <a:t>library(</a:t>
            </a:r>
            <a:r>
              <a:rPr lang="en-US" sz="4500" dirty="0" err="1">
                <a:latin typeface="Arial" panose="020B0604020202020204" pitchFamily="34" charset="0"/>
                <a:cs typeface="Arial" panose="020B0604020202020204" pitchFamily="34" charset="0"/>
              </a:rPr>
              <a:t>rpart.plot</a:t>
            </a:r>
            <a:r>
              <a:rPr lang="en-US" sz="4500" dirty="0">
                <a:latin typeface="Arial" panose="020B0604020202020204" pitchFamily="34" charset="0"/>
                <a:cs typeface="Arial" panose="020B0604020202020204" pitchFamily="34" charset="0"/>
              </a:rPr>
              <a:t>)</a:t>
            </a:r>
          </a:p>
          <a:p>
            <a:pPr marL="0" indent="0">
              <a:lnSpc>
                <a:spcPct val="110000"/>
              </a:lnSpc>
              <a:buNone/>
            </a:pPr>
            <a:r>
              <a:rPr lang="en-US" sz="4500" dirty="0">
                <a:latin typeface="Arial" panose="020B0604020202020204" pitchFamily="34" charset="0"/>
                <a:cs typeface="Arial" panose="020B0604020202020204" pitchFamily="34" charset="0"/>
              </a:rPr>
              <a:t>library(</a:t>
            </a:r>
            <a:r>
              <a:rPr lang="en-US" sz="4500" dirty="0" err="1">
                <a:latin typeface="Arial" panose="020B0604020202020204" pitchFamily="34" charset="0"/>
                <a:cs typeface="Arial" panose="020B0604020202020204" pitchFamily="34" charset="0"/>
              </a:rPr>
              <a:t>dplyr</a:t>
            </a:r>
            <a:r>
              <a:rPr lang="en-US" sz="4500" dirty="0">
                <a:latin typeface="Arial" panose="020B0604020202020204" pitchFamily="34" charset="0"/>
                <a:cs typeface="Arial" panose="020B0604020202020204" pitchFamily="34" charset="0"/>
              </a:rPr>
              <a:t>)</a:t>
            </a:r>
          </a:p>
          <a:p>
            <a:pPr marL="0" indent="0">
              <a:lnSpc>
                <a:spcPct val="110000"/>
              </a:lnSpc>
              <a:buNone/>
            </a:pPr>
            <a:r>
              <a:rPr lang="en-US" sz="4500" dirty="0">
                <a:latin typeface="Arial" panose="020B0604020202020204" pitchFamily="34" charset="0"/>
                <a:cs typeface="Arial" panose="020B0604020202020204" pitchFamily="34" charset="0"/>
              </a:rPr>
              <a:t>library(</a:t>
            </a:r>
            <a:r>
              <a:rPr lang="en-US" sz="4500" dirty="0" err="1">
                <a:latin typeface="Arial" panose="020B0604020202020204" pitchFamily="34" charset="0"/>
                <a:cs typeface="Arial" panose="020B0604020202020204" pitchFamily="34" charset="0"/>
              </a:rPr>
              <a:t>tidyr</a:t>
            </a:r>
            <a:r>
              <a:rPr lang="en-US" sz="4500" dirty="0">
                <a:latin typeface="Arial" panose="020B0604020202020204" pitchFamily="34" charset="0"/>
                <a:cs typeface="Arial" panose="020B0604020202020204" pitchFamily="34" charset="0"/>
              </a:rPr>
              <a:t>)</a:t>
            </a:r>
          </a:p>
          <a:p>
            <a:pPr marL="0" indent="0">
              <a:lnSpc>
                <a:spcPct val="110000"/>
              </a:lnSpc>
              <a:buNone/>
            </a:pPr>
            <a:r>
              <a:rPr lang="en-US" sz="4500" dirty="0">
                <a:latin typeface="Arial" panose="020B0604020202020204" pitchFamily="34" charset="0"/>
                <a:cs typeface="Arial" panose="020B0604020202020204" pitchFamily="34" charset="0"/>
              </a:rPr>
              <a:t>library(</a:t>
            </a:r>
            <a:r>
              <a:rPr lang="en-US" sz="4500" dirty="0" err="1">
                <a:latin typeface="Arial" panose="020B0604020202020204" pitchFamily="34" charset="0"/>
                <a:cs typeface="Arial" panose="020B0604020202020204" pitchFamily="34" charset="0"/>
              </a:rPr>
              <a:t>DataExplorer</a:t>
            </a:r>
            <a:r>
              <a:rPr lang="en-US" sz="4500" dirty="0">
                <a:latin typeface="Arial" panose="020B0604020202020204" pitchFamily="34" charset="0"/>
                <a:cs typeface="Arial" panose="020B0604020202020204" pitchFamily="34" charset="0"/>
              </a:rPr>
              <a:t>)</a:t>
            </a:r>
          </a:p>
          <a:p>
            <a:pPr marL="0" indent="0">
              <a:lnSpc>
                <a:spcPct val="110000"/>
              </a:lnSpc>
              <a:buNone/>
            </a:pPr>
            <a:r>
              <a:rPr lang="en-US" sz="4500" dirty="0">
                <a:latin typeface="Arial" panose="020B0604020202020204" pitchFamily="34" charset="0"/>
                <a:cs typeface="Arial" panose="020B0604020202020204" pitchFamily="34" charset="0"/>
              </a:rPr>
              <a:t>library(</a:t>
            </a:r>
            <a:r>
              <a:rPr lang="en-US" sz="4500" dirty="0" err="1">
                <a:latin typeface="Arial" panose="020B0604020202020204" pitchFamily="34" charset="0"/>
                <a:cs typeface="Arial" panose="020B0604020202020204" pitchFamily="34" charset="0"/>
              </a:rPr>
              <a:t>FFTrees</a:t>
            </a:r>
            <a:r>
              <a:rPr lang="en-US" sz="4500" dirty="0">
                <a:latin typeface="Arial" panose="020B0604020202020204" pitchFamily="34" charset="0"/>
                <a:cs typeface="Arial" panose="020B0604020202020204" pitchFamily="34" charset="0"/>
              </a:rPr>
              <a:t>)</a:t>
            </a:r>
          </a:p>
          <a:p>
            <a:pPr marL="0" indent="0">
              <a:lnSpc>
                <a:spcPct val="110000"/>
              </a:lnSpc>
              <a:buNone/>
            </a:pPr>
            <a:endParaRPr lang="en-US" sz="4500" dirty="0">
              <a:latin typeface="Arial" panose="020B0604020202020204" pitchFamily="34" charset="0"/>
              <a:cs typeface="Arial" panose="020B0604020202020204" pitchFamily="34" charset="0"/>
            </a:endParaRPr>
          </a:p>
          <a:p>
            <a:pPr marL="0" indent="0">
              <a:lnSpc>
                <a:spcPct val="110000"/>
              </a:lnSpc>
              <a:buNone/>
            </a:pPr>
            <a:r>
              <a:rPr lang="en-US" sz="4500" dirty="0">
                <a:latin typeface="Arial" panose="020B0604020202020204" pitchFamily="34" charset="0"/>
                <a:cs typeface="Arial" panose="020B0604020202020204" pitchFamily="34" charset="0"/>
              </a:rPr>
              <a:t>data &lt;- read.csv("../input/echocardiogram.csv", </a:t>
            </a:r>
            <a:r>
              <a:rPr lang="en-US" sz="4500" dirty="0" err="1">
                <a:latin typeface="Arial" panose="020B0604020202020204" pitchFamily="34" charset="0"/>
                <a:cs typeface="Arial" panose="020B0604020202020204" pitchFamily="34" charset="0"/>
              </a:rPr>
              <a:t>sep</a:t>
            </a:r>
            <a:r>
              <a:rPr lang="en-US" sz="4500" dirty="0">
                <a:latin typeface="Arial" panose="020B0604020202020204" pitchFamily="34" charset="0"/>
                <a:cs typeface="Arial" panose="020B0604020202020204" pitchFamily="34" charset="0"/>
              </a:rPr>
              <a:t> =',', </a:t>
            </a:r>
            <a:r>
              <a:rPr lang="en-US" sz="4500" dirty="0" err="1">
                <a:latin typeface="Arial" panose="020B0604020202020204" pitchFamily="34" charset="0"/>
                <a:cs typeface="Arial" panose="020B0604020202020204" pitchFamily="34" charset="0"/>
              </a:rPr>
              <a:t>na.strings</a:t>
            </a:r>
            <a:r>
              <a:rPr lang="en-US" sz="4500" dirty="0">
                <a:latin typeface="Arial" panose="020B0604020202020204" pitchFamily="34" charset="0"/>
                <a:cs typeface="Arial" panose="020B0604020202020204" pitchFamily="34" charset="0"/>
              </a:rPr>
              <a:t> = c('NA','?'))</a:t>
            </a:r>
          </a:p>
          <a:p>
            <a:pPr marL="0" indent="0">
              <a:lnSpc>
                <a:spcPct val="110000"/>
              </a:lnSpc>
              <a:buNone/>
            </a:pPr>
            <a:r>
              <a:rPr lang="en-US" sz="4500" dirty="0">
                <a:latin typeface="Arial" panose="020B0604020202020204" pitchFamily="34" charset="0"/>
                <a:cs typeface="Arial" panose="020B0604020202020204" pitchFamily="34" charset="0"/>
              </a:rPr>
              <a:t>str(data)</a:t>
            </a:r>
          </a:p>
          <a:p>
            <a:pPr marL="0" indent="0">
              <a:buNone/>
            </a:pPr>
            <a:endParaRPr lang="en-US" sz="1800" dirty="0">
              <a:cs typeface="Calibri"/>
            </a:endParaRPr>
          </a:p>
        </p:txBody>
      </p:sp>
      <p:sp>
        <p:nvSpPr>
          <p:cNvPr id="4" name="Date Placeholder 3">
            <a:extLst>
              <a:ext uri="{FF2B5EF4-FFF2-40B4-BE49-F238E27FC236}">
                <a16:creationId xmlns:a16="http://schemas.microsoft.com/office/drawing/2014/main" id="{1ECD26E3-EBBB-497E-BC50-2F306E501B7B}"/>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61B204F6-BBBA-44CA-9432-F00098373733}"/>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DB552EF-C135-49D3-943F-24787A2AA78F}"/>
              </a:ext>
            </a:extLst>
          </p:cNvPr>
          <p:cNvSpPr>
            <a:spLocks noGrp="1"/>
          </p:cNvSpPr>
          <p:nvPr>
            <p:ph type="sldNum" sz="quarter" idx="12"/>
          </p:nvPr>
        </p:nvSpPr>
        <p:spPr/>
        <p:txBody>
          <a:bodyPr/>
          <a:lstStyle/>
          <a:p>
            <a:fld id="{7B28076C-CE04-4A00-BFAA-A90EA8355859}" type="slidenum">
              <a:rPr lang="en-US" smtClean="0"/>
              <a:pPr/>
              <a:t>14</a:t>
            </a:fld>
            <a:endParaRPr lang="en-US"/>
          </a:p>
        </p:txBody>
      </p:sp>
      <p:sp>
        <p:nvSpPr>
          <p:cNvPr id="10" name="TextBox 9">
            <a:extLst>
              <a:ext uri="{FF2B5EF4-FFF2-40B4-BE49-F238E27FC236}">
                <a16:creationId xmlns:a16="http://schemas.microsoft.com/office/drawing/2014/main" id="{87586E6F-C4DA-928B-30F8-C85C9D831C5F}"/>
              </a:ext>
            </a:extLst>
          </p:cNvPr>
          <p:cNvSpPr txBox="1"/>
          <p:nvPr/>
        </p:nvSpPr>
        <p:spPr>
          <a:xfrm>
            <a:off x="762000" y="560943"/>
            <a:ext cx="7391400" cy="646331"/>
          </a:xfrm>
          <a:prstGeom prst="rect">
            <a:avLst/>
          </a:prstGeom>
          <a:noFill/>
        </p:spPr>
        <p:txBody>
          <a:bodyPr wrap="square">
            <a:spAutoFit/>
          </a:bodyPr>
          <a:lstStyle/>
          <a:p>
            <a:pPr algn="ctr"/>
            <a:r>
              <a:rPr lang="en-US" sz="3600" dirty="0">
                <a:solidFill>
                  <a:srgbClr val="C00000"/>
                </a:solidFill>
                <a:latin typeface="Arial" pitchFamily="34" charset="0"/>
                <a:cs typeface="Arial" pitchFamily="34" charset="0"/>
              </a:rPr>
              <a:t>Methodology</a:t>
            </a:r>
            <a:endParaRPr lang="en-US" sz="3600" dirty="0"/>
          </a:p>
        </p:txBody>
      </p:sp>
    </p:spTree>
    <p:extLst>
      <p:ext uri="{BB962C8B-B14F-4D97-AF65-F5344CB8AC3E}">
        <p14:creationId xmlns:p14="http://schemas.microsoft.com/office/powerpoint/2010/main" val="2502585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4B63F-507B-41C2-ACD0-C93937F92287}"/>
              </a:ext>
            </a:extLst>
          </p:cNvPr>
          <p:cNvSpPr>
            <a:spLocks noGrp="1"/>
          </p:cNvSpPr>
          <p:nvPr>
            <p:ph idx="1"/>
          </p:nvPr>
        </p:nvSpPr>
        <p:spPr>
          <a:xfrm>
            <a:off x="457200" y="1309686"/>
            <a:ext cx="8229600" cy="5091114"/>
          </a:xfrm>
        </p:spPr>
        <p:txBody>
          <a:bodyPr vert="horz" lIns="91440" tIns="45720" rIns="91440" bIns="45720" rtlCol="0" anchor="t">
            <a:noAutofit/>
          </a:bodyPr>
          <a:lstStyle/>
          <a:p>
            <a:pPr>
              <a:lnSpc>
                <a:spcPct val="120000"/>
              </a:lnSpc>
            </a:pPr>
            <a:r>
              <a:rPr lang="en-US" sz="1200" dirty="0">
                <a:latin typeface="Arial" panose="020B0604020202020204" pitchFamily="34" charset="0"/>
                <a:ea typeface="+mn-lt"/>
                <a:cs typeface="Arial" panose="020B0604020202020204" pitchFamily="34" charset="0"/>
              </a:rPr>
              <a:t>This is the representation of the data sets that can be variables which were using in the echocardiogram</a:t>
            </a:r>
          </a:p>
          <a:p>
            <a:pPr>
              <a:lnSpc>
                <a:spcPct val="120000"/>
              </a:lnSpc>
            </a:pPr>
            <a:r>
              <a:rPr lang="en-US" sz="1200" dirty="0">
                <a:latin typeface="Arial" panose="020B0604020202020204" pitchFamily="34" charset="0"/>
                <a:ea typeface="+mn-lt"/>
                <a:cs typeface="Arial" panose="020B0604020202020204" pitchFamily="34" charset="0"/>
              </a:rPr>
              <a:t>Here we are using all the 123 variables with the values</a:t>
            </a:r>
          </a:p>
          <a:p>
            <a:pPr marL="0" indent="0">
              <a:buNone/>
            </a:pPr>
            <a:endParaRPr lang="en-US" sz="1200" dirty="0">
              <a:latin typeface="Arial" panose="020B0604020202020204" pitchFamily="34" charset="0"/>
              <a:ea typeface="+mn-lt"/>
              <a:cs typeface="Arial" panose="020B0604020202020204" pitchFamily="34" charset="0"/>
            </a:endParaRPr>
          </a:p>
          <a:p>
            <a:pPr marL="0" indent="0">
              <a:buNone/>
            </a:pPr>
            <a:r>
              <a:rPr lang="en-US" sz="1200" dirty="0">
                <a:latin typeface="Arial" panose="020B0604020202020204" pitchFamily="34" charset="0"/>
                <a:ea typeface="+mn-lt"/>
                <a:cs typeface="Arial" panose="020B0604020202020204" pitchFamily="34" charset="0"/>
              </a:rPr>
              <a:t>## '</a:t>
            </a:r>
            <a:r>
              <a:rPr lang="en-US" sz="1200" dirty="0" err="1">
                <a:latin typeface="Arial" panose="020B0604020202020204" pitchFamily="34" charset="0"/>
                <a:ea typeface="+mn-lt"/>
                <a:cs typeface="Arial" panose="020B0604020202020204" pitchFamily="34" charset="0"/>
              </a:rPr>
              <a:t>data.frame</a:t>
            </a:r>
            <a:r>
              <a:rPr lang="en-US" sz="1200" dirty="0">
                <a:latin typeface="Arial" panose="020B0604020202020204" pitchFamily="34" charset="0"/>
                <a:ea typeface="+mn-lt"/>
                <a:cs typeface="Arial" panose="020B0604020202020204" pitchFamily="34" charset="0"/>
              </a:rPr>
              <a:t>’	    :    133 obs. of  13 variables:</a:t>
            </a:r>
          </a:p>
          <a:p>
            <a:pPr marL="0" indent="0">
              <a:buNone/>
            </a:pPr>
            <a:r>
              <a:rPr lang="en-US" sz="1200" dirty="0">
                <a:latin typeface="Arial" panose="020B0604020202020204" pitchFamily="34" charset="0"/>
                <a:ea typeface="+mn-lt"/>
                <a:cs typeface="Arial" panose="020B0604020202020204" pitchFamily="34" charset="0"/>
              </a:rPr>
              <a:t>##  $ survival            	    : num  11 19 16 57 19 26 13 50 19 25 ...</a:t>
            </a:r>
          </a:p>
          <a:p>
            <a:pPr marL="0" indent="0">
              <a:buNone/>
            </a:pPr>
            <a:r>
              <a:rPr lang="en-US" sz="1200" dirty="0">
                <a:latin typeface="Arial" panose="020B0604020202020204" pitchFamily="34" charset="0"/>
                <a:ea typeface="+mn-lt"/>
                <a:cs typeface="Arial" panose="020B0604020202020204" pitchFamily="34" charset="0"/>
              </a:rPr>
              <a:t>##  $ alive                 	    : int  0 0 0 0 1 0 0 0 0 0 ...</a:t>
            </a:r>
          </a:p>
          <a:p>
            <a:pPr marL="0" indent="0">
              <a:buNone/>
            </a:pPr>
            <a:r>
              <a:rPr lang="en-US" sz="1200" dirty="0">
                <a:latin typeface="Arial" panose="020B0604020202020204" pitchFamily="34" charset="0"/>
                <a:ea typeface="+mn-lt"/>
                <a:cs typeface="Arial" panose="020B0604020202020204" pitchFamily="34" charset="0"/>
              </a:rPr>
              <a:t>##  $ age                 	    : num  71 72 55 60 57 68 62 60 46 54 ...</a:t>
            </a:r>
          </a:p>
          <a:p>
            <a:pPr marL="0" indent="0">
              <a:buNone/>
            </a:pPr>
            <a:r>
              <a:rPr lang="en-US" sz="1200" dirty="0">
                <a:latin typeface="Arial" panose="020B0604020202020204" pitchFamily="34" charset="0"/>
                <a:ea typeface="+mn-lt"/>
                <a:cs typeface="Arial" panose="020B0604020202020204" pitchFamily="34" charset="0"/>
              </a:rPr>
              <a:t>##  $ </a:t>
            </a:r>
            <a:r>
              <a:rPr lang="en-US" sz="1200" dirty="0" err="1">
                <a:latin typeface="Arial" panose="020B0604020202020204" pitchFamily="34" charset="0"/>
                <a:ea typeface="+mn-lt"/>
                <a:cs typeface="Arial" panose="020B0604020202020204" pitchFamily="34" charset="0"/>
              </a:rPr>
              <a:t>pericardialeffusion</a:t>
            </a:r>
            <a:r>
              <a:rPr lang="en-US" sz="1200" dirty="0">
                <a:latin typeface="Arial" panose="020B0604020202020204" pitchFamily="34" charset="0"/>
                <a:ea typeface="+mn-lt"/>
                <a:cs typeface="Arial" panose="020B0604020202020204" pitchFamily="34" charset="0"/>
              </a:rPr>
              <a:t>   : int  0 0 0 0 0 0 0 0 0 0 ...</a:t>
            </a:r>
          </a:p>
          <a:p>
            <a:pPr marL="0" indent="0">
              <a:buNone/>
            </a:pPr>
            <a:r>
              <a:rPr lang="en-US" sz="1200" dirty="0">
                <a:latin typeface="Arial" panose="020B0604020202020204" pitchFamily="34" charset="0"/>
                <a:ea typeface="+mn-lt"/>
                <a:cs typeface="Arial" panose="020B0604020202020204" pitchFamily="34" charset="0"/>
              </a:rPr>
              <a:t>##  $ </a:t>
            </a:r>
            <a:r>
              <a:rPr lang="en-US" sz="1200" dirty="0" err="1">
                <a:latin typeface="Arial" panose="020B0604020202020204" pitchFamily="34" charset="0"/>
                <a:ea typeface="+mn-lt"/>
                <a:cs typeface="Arial" panose="020B0604020202020204" pitchFamily="34" charset="0"/>
              </a:rPr>
              <a:t>fractionalshortening</a:t>
            </a:r>
            <a:r>
              <a:rPr lang="en-US" sz="1200" dirty="0">
                <a:latin typeface="Arial" panose="020B0604020202020204" pitchFamily="34" charset="0"/>
                <a:ea typeface="+mn-lt"/>
                <a:cs typeface="Arial" panose="020B0604020202020204" pitchFamily="34" charset="0"/>
              </a:rPr>
              <a:t> : num  0.26 0.38 0.26 0.253 0.16 0.26 0.23 0.33 0.34 0.14 ...</a:t>
            </a:r>
          </a:p>
          <a:p>
            <a:pPr marL="0" indent="0">
              <a:buNone/>
            </a:pPr>
            <a:r>
              <a:rPr lang="en-US" sz="1200" dirty="0">
                <a:latin typeface="Arial" panose="020B0604020202020204" pitchFamily="34" charset="0"/>
                <a:ea typeface="+mn-lt"/>
                <a:cs typeface="Arial" panose="020B0604020202020204" pitchFamily="34" charset="0"/>
              </a:rPr>
              <a:t>##  $ </a:t>
            </a:r>
            <a:r>
              <a:rPr lang="en-US" sz="1200" dirty="0" err="1">
                <a:latin typeface="Arial" panose="020B0604020202020204" pitchFamily="34" charset="0"/>
                <a:ea typeface="+mn-lt"/>
                <a:cs typeface="Arial" panose="020B0604020202020204" pitchFamily="34" charset="0"/>
              </a:rPr>
              <a:t>epss</a:t>
            </a:r>
            <a:r>
              <a:rPr lang="en-US" sz="1200" dirty="0">
                <a:latin typeface="Arial" panose="020B0604020202020204" pitchFamily="34" charset="0"/>
                <a:ea typeface="+mn-lt"/>
                <a:cs typeface="Arial" panose="020B0604020202020204" pitchFamily="34" charset="0"/>
              </a:rPr>
              <a:t>                	    : num  9 6 4 12.1 22 ...</a:t>
            </a:r>
          </a:p>
          <a:p>
            <a:pPr marL="0" indent="0">
              <a:buNone/>
            </a:pPr>
            <a:r>
              <a:rPr lang="en-US" sz="1200" dirty="0">
                <a:latin typeface="Arial" panose="020B0604020202020204" pitchFamily="34" charset="0"/>
                <a:ea typeface="+mn-lt"/>
                <a:cs typeface="Arial" panose="020B0604020202020204" pitchFamily="34" charset="0"/>
              </a:rPr>
              <a:t>##  $ </a:t>
            </a:r>
            <a:r>
              <a:rPr lang="en-US" sz="1200" dirty="0" err="1">
                <a:latin typeface="Arial" panose="020B0604020202020204" pitchFamily="34" charset="0"/>
                <a:ea typeface="+mn-lt"/>
                <a:cs typeface="Arial" panose="020B0604020202020204" pitchFamily="34" charset="0"/>
              </a:rPr>
              <a:t>lvdd</a:t>
            </a:r>
            <a:r>
              <a:rPr lang="en-US" sz="1200" dirty="0">
                <a:latin typeface="Arial" panose="020B0604020202020204" pitchFamily="34" charset="0"/>
                <a:ea typeface="+mn-lt"/>
                <a:cs typeface="Arial" panose="020B0604020202020204" pitchFamily="34" charset="0"/>
              </a:rPr>
              <a:t>                         : num  4.6 4.1 3.42 4.6 5.75 ...</a:t>
            </a:r>
          </a:p>
          <a:p>
            <a:pPr marL="0" indent="0">
              <a:buNone/>
            </a:pPr>
            <a:r>
              <a:rPr lang="en-US" sz="1200" dirty="0">
                <a:latin typeface="Arial" panose="020B0604020202020204" pitchFamily="34" charset="0"/>
                <a:ea typeface="+mn-lt"/>
                <a:cs typeface="Arial" panose="020B0604020202020204" pitchFamily="34" charset="0"/>
              </a:rPr>
              <a:t>##  $ </a:t>
            </a:r>
            <a:r>
              <a:rPr lang="en-US" sz="1200" dirty="0" err="1">
                <a:latin typeface="Arial" panose="020B0604020202020204" pitchFamily="34" charset="0"/>
                <a:ea typeface="+mn-lt"/>
                <a:cs typeface="Arial" panose="020B0604020202020204" pitchFamily="34" charset="0"/>
              </a:rPr>
              <a:t>wallmotion.score</a:t>
            </a:r>
            <a:r>
              <a:rPr lang="en-US" sz="1200" dirty="0">
                <a:latin typeface="Arial" panose="020B0604020202020204" pitchFamily="34" charset="0"/>
                <a:ea typeface="+mn-lt"/>
                <a:cs typeface="Arial" panose="020B0604020202020204" pitchFamily="34" charset="0"/>
              </a:rPr>
              <a:t>     : num  14 14 14 16 18 12 22.5 14 16 15.5 ...</a:t>
            </a:r>
          </a:p>
          <a:p>
            <a:pPr marL="0" indent="0">
              <a:buNone/>
            </a:pPr>
            <a:r>
              <a:rPr lang="en-US" sz="1200" dirty="0">
                <a:latin typeface="Arial" panose="020B0604020202020204" pitchFamily="34" charset="0"/>
                <a:ea typeface="+mn-lt"/>
                <a:cs typeface="Arial" panose="020B0604020202020204" pitchFamily="34" charset="0"/>
              </a:rPr>
              <a:t>##  $ </a:t>
            </a:r>
            <a:r>
              <a:rPr lang="en-US" sz="1200" dirty="0" err="1">
                <a:latin typeface="Arial" panose="020B0604020202020204" pitchFamily="34" charset="0"/>
                <a:ea typeface="+mn-lt"/>
                <a:cs typeface="Arial" panose="020B0604020202020204" pitchFamily="34" charset="0"/>
              </a:rPr>
              <a:t>wallmotion.index</a:t>
            </a:r>
            <a:r>
              <a:rPr lang="en-US" sz="1200" dirty="0">
                <a:latin typeface="Arial" panose="020B0604020202020204" pitchFamily="34" charset="0"/>
                <a:ea typeface="+mn-lt"/>
                <a:cs typeface="Arial" panose="020B0604020202020204" pitchFamily="34" charset="0"/>
              </a:rPr>
              <a:t>     : num  1 1.7 1 1.45 2.25 ...</a:t>
            </a:r>
          </a:p>
          <a:p>
            <a:pPr marL="0" indent="0">
              <a:buNone/>
            </a:pPr>
            <a:r>
              <a:rPr lang="en-US" sz="1200" dirty="0">
                <a:latin typeface="Arial" panose="020B0604020202020204" pitchFamily="34" charset="0"/>
                <a:ea typeface="+mn-lt"/>
                <a:cs typeface="Arial" panose="020B0604020202020204" pitchFamily="34" charset="0"/>
              </a:rPr>
              <a:t>##  $ </a:t>
            </a:r>
            <a:r>
              <a:rPr lang="en-US" sz="1200" dirty="0" err="1">
                <a:latin typeface="Arial" panose="020B0604020202020204" pitchFamily="34" charset="0"/>
                <a:ea typeface="+mn-lt"/>
                <a:cs typeface="Arial" panose="020B0604020202020204" pitchFamily="34" charset="0"/>
              </a:rPr>
              <a:t>mult</a:t>
            </a:r>
            <a:r>
              <a:rPr lang="en-US" sz="1200" dirty="0">
                <a:latin typeface="Arial" panose="020B0604020202020204" pitchFamily="34" charset="0"/>
                <a:ea typeface="+mn-lt"/>
                <a:cs typeface="Arial" panose="020B0604020202020204" pitchFamily="34" charset="0"/>
              </a:rPr>
              <a:t>                	    : num  1 0.588 1 0.788 0.571 ...</a:t>
            </a:r>
          </a:p>
          <a:p>
            <a:pPr marL="0" indent="0">
              <a:buNone/>
            </a:pPr>
            <a:r>
              <a:rPr lang="en-US" sz="1200" dirty="0">
                <a:latin typeface="Arial" panose="020B0604020202020204" pitchFamily="34" charset="0"/>
                <a:ea typeface="+mn-lt"/>
                <a:cs typeface="Arial" panose="020B0604020202020204" pitchFamily="34" charset="0"/>
              </a:rPr>
              <a:t>##  $ name                       : Factor w/ 2 levels "","name": 2 2 2 2 2 2 2 2 2 2 ...</a:t>
            </a:r>
          </a:p>
          <a:p>
            <a:pPr marL="0" indent="0">
              <a:buNone/>
            </a:pPr>
            <a:r>
              <a:rPr lang="en-US" sz="1200" dirty="0">
                <a:latin typeface="Arial" panose="020B0604020202020204" pitchFamily="34" charset="0"/>
                <a:ea typeface="+mn-lt"/>
                <a:cs typeface="Arial" panose="020B0604020202020204" pitchFamily="34" charset="0"/>
              </a:rPr>
              <a:t>##  $ group                       : Factor w/ 4 levels "","1","2","name": 2 2 2 2 2 2 2 2 2 2 ...</a:t>
            </a:r>
          </a:p>
          <a:p>
            <a:pPr marL="0" indent="0">
              <a:buNone/>
            </a:pPr>
            <a:r>
              <a:rPr lang="en-US" sz="1200" dirty="0">
                <a:latin typeface="Arial" panose="020B0604020202020204" pitchFamily="34" charset="0"/>
                <a:ea typeface="+mn-lt"/>
                <a:cs typeface="Arial" panose="020B0604020202020204" pitchFamily="34" charset="0"/>
              </a:rPr>
              <a:t>##  $ aliveat1                    : int  0 0 0 0 0 0 0 0 0 0 ...</a:t>
            </a:r>
          </a:p>
        </p:txBody>
      </p:sp>
      <p:sp>
        <p:nvSpPr>
          <p:cNvPr id="4" name="Date Placeholder 3">
            <a:extLst>
              <a:ext uri="{FF2B5EF4-FFF2-40B4-BE49-F238E27FC236}">
                <a16:creationId xmlns:a16="http://schemas.microsoft.com/office/drawing/2014/main" id="{9239E53C-24DF-41A7-83D7-25EABEA54F73}"/>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033C8B3E-61EF-468A-83A2-302291537BA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F2497B2-67CE-4DDC-B674-52E6A0A8655C}"/>
              </a:ext>
            </a:extLst>
          </p:cNvPr>
          <p:cNvSpPr>
            <a:spLocks noGrp="1"/>
          </p:cNvSpPr>
          <p:nvPr>
            <p:ph type="sldNum" sz="quarter" idx="12"/>
          </p:nvPr>
        </p:nvSpPr>
        <p:spPr/>
        <p:txBody>
          <a:bodyPr/>
          <a:lstStyle/>
          <a:p>
            <a:fld id="{7B28076C-CE04-4A00-BFAA-A90EA8355859}" type="slidenum">
              <a:rPr lang="en-US" smtClean="0"/>
              <a:pPr/>
              <a:t>15</a:t>
            </a:fld>
            <a:endParaRPr lang="en-US"/>
          </a:p>
        </p:txBody>
      </p:sp>
      <p:sp>
        <p:nvSpPr>
          <p:cNvPr id="9" name="TextBox 8">
            <a:extLst>
              <a:ext uri="{FF2B5EF4-FFF2-40B4-BE49-F238E27FC236}">
                <a16:creationId xmlns:a16="http://schemas.microsoft.com/office/drawing/2014/main" id="{F32AB62A-2249-1505-ED19-F5B9ACDA3134}"/>
              </a:ext>
            </a:extLst>
          </p:cNvPr>
          <p:cNvSpPr txBox="1"/>
          <p:nvPr/>
        </p:nvSpPr>
        <p:spPr>
          <a:xfrm>
            <a:off x="762000" y="420469"/>
            <a:ext cx="7391400" cy="646331"/>
          </a:xfrm>
          <a:prstGeom prst="rect">
            <a:avLst/>
          </a:prstGeom>
          <a:noFill/>
        </p:spPr>
        <p:txBody>
          <a:bodyPr wrap="square">
            <a:spAutoFit/>
          </a:bodyPr>
          <a:lstStyle/>
          <a:p>
            <a:pPr algn="ctr"/>
            <a:r>
              <a:rPr lang="en-US" sz="3600" dirty="0">
                <a:solidFill>
                  <a:srgbClr val="C00000"/>
                </a:solidFill>
                <a:latin typeface="Arial" pitchFamily="34" charset="0"/>
                <a:cs typeface="Arial" pitchFamily="34" charset="0"/>
              </a:rPr>
              <a:t>Methodology</a:t>
            </a:r>
            <a:endParaRPr lang="en-US" sz="3600" dirty="0"/>
          </a:p>
        </p:txBody>
      </p:sp>
    </p:spTree>
    <p:extLst>
      <p:ext uri="{BB962C8B-B14F-4D97-AF65-F5344CB8AC3E}">
        <p14:creationId xmlns:p14="http://schemas.microsoft.com/office/powerpoint/2010/main" val="4257330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F1CD-AB65-4365-9450-52A0FCC42EE8}"/>
              </a:ext>
            </a:extLst>
          </p:cNvPr>
          <p:cNvSpPr>
            <a:spLocks noGrp="1"/>
          </p:cNvSpPr>
          <p:nvPr>
            <p:ph type="title"/>
          </p:nvPr>
        </p:nvSpPr>
        <p:spPr>
          <a:xfrm>
            <a:off x="641840" y="14209"/>
            <a:ext cx="7886700" cy="1325563"/>
          </a:xfrm>
        </p:spPr>
        <p:txBody>
          <a:bodyPr/>
          <a:lstStyle/>
          <a:p>
            <a:pPr algn="ctr"/>
            <a:r>
              <a:rPr lang="en-US" dirty="0">
                <a:solidFill>
                  <a:srgbClr val="C00000"/>
                </a:solidFill>
                <a:latin typeface="Arial"/>
                <a:cs typeface="Arial"/>
              </a:rPr>
              <a:t>Results and Discussion</a:t>
            </a:r>
            <a:endParaRPr lang="en-US" dirty="0">
              <a:ea typeface="+mj-lt"/>
              <a:cs typeface="+mj-lt"/>
            </a:endParaRPr>
          </a:p>
        </p:txBody>
      </p:sp>
      <p:pic>
        <p:nvPicPr>
          <p:cNvPr id="9" name="Content Placeholder 8">
            <a:extLst>
              <a:ext uri="{FF2B5EF4-FFF2-40B4-BE49-F238E27FC236}">
                <a16:creationId xmlns:a16="http://schemas.microsoft.com/office/drawing/2014/main" id="{7BCF2FEF-C312-E7A1-0FDF-09FA7D30D26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295400"/>
            <a:ext cx="7233140" cy="3886200"/>
          </a:xfrm>
          <a:prstGeom prst="rect">
            <a:avLst/>
          </a:prstGeom>
          <a:noFill/>
          <a:ln>
            <a:noFill/>
          </a:ln>
        </p:spPr>
      </p:pic>
      <p:sp>
        <p:nvSpPr>
          <p:cNvPr id="4" name="Date Placeholder 3">
            <a:extLst>
              <a:ext uri="{FF2B5EF4-FFF2-40B4-BE49-F238E27FC236}">
                <a16:creationId xmlns:a16="http://schemas.microsoft.com/office/drawing/2014/main" id="{020FA762-41FC-4C46-8CC4-F5C79D459E05}"/>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0F4D0444-48CD-4D4C-8682-E3F3292949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1DD3C1D8-C707-4E9E-83DE-D30C7364C86A}"/>
              </a:ext>
            </a:extLst>
          </p:cNvPr>
          <p:cNvSpPr>
            <a:spLocks noGrp="1"/>
          </p:cNvSpPr>
          <p:nvPr>
            <p:ph type="sldNum" sz="quarter" idx="12"/>
          </p:nvPr>
        </p:nvSpPr>
        <p:spPr/>
        <p:txBody>
          <a:bodyPr/>
          <a:lstStyle/>
          <a:p>
            <a:fld id="{7B28076C-CE04-4A00-BFAA-A90EA8355859}" type="slidenum">
              <a:rPr lang="en-US" smtClean="0"/>
              <a:pPr/>
              <a:t>16</a:t>
            </a:fld>
            <a:endParaRPr lang="en-US"/>
          </a:p>
        </p:txBody>
      </p:sp>
      <p:sp>
        <p:nvSpPr>
          <p:cNvPr id="3" name="Rectangle 2">
            <a:extLst>
              <a:ext uri="{FF2B5EF4-FFF2-40B4-BE49-F238E27FC236}">
                <a16:creationId xmlns:a16="http://schemas.microsoft.com/office/drawing/2014/main" id="{0203AC72-4495-8A87-EDAE-D41F35BF5374}"/>
              </a:ext>
            </a:extLst>
          </p:cNvPr>
          <p:cNvSpPr/>
          <p:nvPr/>
        </p:nvSpPr>
        <p:spPr>
          <a:xfrm>
            <a:off x="691660" y="5286187"/>
            <a:ext cx="7995140" cy="1255600"/>
          </a:xfrm>
          <a:prstGeom prst="rect">
            <a:avLst/>
          </a:prstGeom>
          <a:noFill/>
        </p:spPr>
        <p:txBody>
          <a:bodyPr wrap="square" lIns="91440" tIns="45720" rIns="91440" bIns="45720">
            <a:spAutoFit/>
          </a:bodyPr>
          <a:lstStyle/>
          <a:p>
            <a:pPr marL="171450" indent="-171450">
              <a:lnSpc>
                <a:spcPct val="150000"/>
              </a:lnSpc>
              <a:buFont typeface="Wingdings" panose="05000000000000000000" pitchFamily="2" charset="2"/>
              <a:buChar char="Ø"/>
            </a:pPr>
            <a:r>
              <a:rPr lang="en-US" sz="1300" dirty="0">
                <a:latin typeface="Arial" panose="020B0604020202020204" pitchFamily="34" charset="0"/>
                <a:ea typeface="+mn-lt"/>
                <a:cs typeface="Arial" panose="020B0604020202020204" pitchFamily="34" charset="0"/>
              </a:rPr>
              <a:t>The Decision tree we used are calculated using </a:t>
            </a:r>
            <a:r>
              <a:rPr lang="en-US" sz="1300" dirty="0" err="1">
                <a:latin typeface="Arial" panose="020B0604020202020204" pitchFamily="34" charset="0"/>
                <a:ea typeface="+mn-lt"/>
                <a:cs typeface="Arial" panose="020B0604020202020204" pitchFamily="34" charset="0"/>
              </a:rPr>
              <a:t>sklearn</a:t>
            </a:r>
            <a:r>
              <a:rPr lang="en-US" sz="1300" dirty="0">
                <a:latin typeface="Arial" panose="020B0604020202020204" pitchFamily="34" charset="0"/>
                <a:ea typeface="+mn-lt"/>
                <a:cs typeface="Arial" panose="020B0604020202020204" pitchFamily="34" charset="0"/>
              </a:rPr>
              <a:t> wrapper so can be trusted for the model performance. Our end goal was to have a Trained model that could beat the untuned benchmark which it did by a very fine margin. So the solution described below is satisfactory to our initial expectations. We generated a final model with above list of tuned parameters.</a:t>
            </a:r>
            <a:endParaRPr lang="en-US" sz="1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770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A4A1-9982-4FDF-BB15-159F36121BC0}"/>
              </a:ext>
            </a:extLst>
          </p:cNvPr>
          <p:cNvSpPr>
            <a:spLocks noGrp="1"/>
          </p:cNvSpPr>
          <p:nvPr>
            <p:ph type="title"/>
          </p:nvPr>
        </p:nvSpPr>
        <p:spPr>
          <a:xfrm>
            <a:off x="607678" y="47929"/>
            <a:ext cx="7886700" cy="1325563"/>
          </a:xfrm>
        </p:spPr>
        <p:txBody>
          <a:bodyPr/>
          <a:lstStyle/>
          <a:p>
            <a:pPr algn="ctr"/>
            <a:r>
              <a:rPr lang="en-US" dirty="0">
                <a:solidFill>
                  <a:srgbClr val="C00000"/>
                </a:solidFill>
                <a:latin typeface="Arial" panose="020B0604020202020204" pitchFamily="34" charset="0"/>
                <a:cs typeface="Arial" panose="020B0604020202020204" pitchFamily="34" charset="0"/>
              </a:rPr>
              <a:t>Conclusion</a:t>
            </a:r>
            <a:endParaRPr lang="en-IN"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2D7D01A-0950-4EB8-92B5-0FD05E09504A}"/>
              </a:ext>
            </a:extLst>
          </p:cNvPr>
          <p:cNvSpPr>
            <a:spLocks noGrp="1"/>
          </p:cNvSpPr>
          <p:nvPr>
            <p:ph idx="1"/>
          </p:nvPr>
        </p:nvSpPr>
        <p:spPr>
          <a:xfrm>
            <a:off x="298940" y="1387475"/>
            <a:ext cx="8546120" cy="5334000"/>
          </a:xfrm>
        </p:spPr>
        <p:txBody>
          <a:bodyPr>
            <a:noAutofit/>
          </a:bodyPr>
          <a:lstStyle/>
          <a:p>
            <a:pPr algn="just"/>
            <a:r>
              <a:rPr lang="en-US" sz="1900" dirty="0">
                <a:latin typeface="Arial" panose="020B0604020202020204" pitchFamily="34" charset="0"/>
                <a:cs typeface="Arial" panose="020B0604020202020204" pitchFamily="34" charset="0"/>
              </a:rPr>
              <a:t>Machine learning techniques are widely used data analysis methods in various business and industrial sectors. </a:t>
            </a:r>
          </a:p>
          <a:p>
            <a:pPr algn="just"/>
            <a:r>
              <a:rPr lang="en-US" sz="1900" dirty="0">
                <a:latin typeface="Arial" panose="020B0604020202020204" pitchFamily="34" charset="0"/>
                <a:cs typeface="Arial" panose="020B0604020202020204" pitchFamily="34" charset="0"/>
              </a:rPr>
              <a:t>The main reason for that because ML can build predictive models to produce better predictions and achieve the desired level of accuracy, leading to better outcomes. </a:t>
            </a:r>
          </a:p>
          <a:p>
            <a:pPr algn="just"/>
            <a:r>
              <a:rPr lang="en-US" sz="1900" dirty="0">
                <a:latin typeface="Arial" panose="020B0604020202020204" pitchFamily="34" charset="0"/>
                <a:cs typeface="Arial" panose="020B0604020202020204" pitchFamily="34" charset="0"/>
              </a:rPr>
              <a:t>The main challenges in data analysis are data preparation and cleaning, the selection of appropriate models and attributes used in their implementation.</a:t>
            </a:r>
          </a:p>
          <a:p>
            <a:pPr algn="just"/>
            <a:r>
              <a:rPr lang="en-US" sz="1900" dirty="0">
                <a:latin typeface="Arial" panose="020B0604020202020204" pitchFamily="34" charset="0"/>
                <a:cs typeface="Arial" panose="020B0604020202020204" pitchFamily="34" charset="0"/>
              </a:rPr>
              <a:t>The aim of the project is how to use machine learning techniques for analysis and making predictions using </a:t>
            </a:r>
            <a:r>
              <a:rPr lang="en-US" sz="1900" b="0" i="0" dirty="0">
                <a:effectLst/>
                <a:latin typeface="Arial" panose="020B0604020202020204" pitchFamily="34" charset="0"/>
                <a:cs typeface="Arial" panose="020B0604020202020204" pitchFamily="34" charset="0"/>
              </a:rPr>
              <a:t>to determine if the person’s heart is working properly or has significant problems.</a:t>
            </a:r>
          </a:p>
          <a:p>
            <a:pPr algn="just"/>
            <a:r>
              <a:rPr lang="en-US" sz="1900" b="0" i="0" dirty="0">
                <a:effectLst/>
                <a:latin typeface="Arial" panose="020B0604020202020204" pitchFamily="34" charset="0"/>
                <a:cs typeface="Arial" panose="020B0604020202020204" pitchFamily="34" charset="0"/>
              </a:rPr>
              <a:t>Heart defects are generally diagnosed in infants and children, but can be found in adults too. </a:t>
            </a:r>
            <a:r>
              <a:rPr lang="en-US" sz="1900" b="0" i="0" dirty="0" err="1">
                <a:effectLst/>
                <a:latin typeface="Arial" panose="020B0604020202020204" pitchFamily="34" charset="0"/>
                <a:cs typeface="Arial" panose="020B0604020202020204" pitchFamily="34" charset="0"/>
              </a:rPr>
              <a:t>Echos</a:t>
            </a:r>
            <a:r>
              <a:rPr lang="en-US" sz="1900" b="0" i="0" dirty="0">
                <a:effectLst/>
                <a:latin typeface="Arial" panose="020B0604020202020204" pitchFamily="34" charset="0"/>
                <a:cs typeface="Arial" panose="020B0604020202020204" pitchFamily="34" charset="0"/>
              </a:rPr>
              <a:t> can even be done during pregnancy to check for fetal issues.</a:t>
            </a:r>
          </a:p>
          <a:p>
            <a:pPr algn="just"/>
            <a:r>
              <a:rPr lang="en-US" sz="1900" b="0" i="0" dirty="0">
                <a:effectLst/>
                <a:latin typeface="Arial" panose="020B0604020202020204" pitchFamily="34" charset="0"/>
                <a:cs typeface="Arial" panose="020B0604020202020204" pitchFamily="34" charset="0"/>
              </a:rPr>
              <a:t>By checking size, pumping strength, and heart rate, your doctor can find defects. A heart defect can be a hole in a chamber or improper connections between the heart muscles and arteries.</a:t>
            </a:r>
          </a:p>
          <a:p>
            <a:pPr algn="just"/>
            <a:endParaRPr lang="en-US" sz="19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4F6ADA4C-CB5F-44AE-9492-CF19FA6519B1}"/>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0873AA79-FFCF-457B-96B2-80FB0BAA59A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40A79FFF-5458-4145-958F-457A7CB6574B}"/>
              </a:ext>
            </a:extLst>
          </p:cNvPr>
          <p:cNvSpPr>
            <a:spLocks noGrp="1"/>
          </p:cNvSpPr>
          <p:nvPr>
            <p:ph type="sldNum" sz="quarter" idx="12"/>
          </p:nvPr>
        </p:nvSpPr>
        <p:spPr/>
        <p:txBody>
          <a:bodyPr/>
          <a:lstStyle/>
          <a:p>
            <a:fld id="{7B28076C-CE04-4A00-BFAA-A90EA8355859}" type="slidenum">
              <a:rPr lang="en-US" smtClean="0"/>
              <a:pPr/>
              <a:t>17</a:t>
            </a:fld>
            <a:endParaRPr lang="en-US"/>
          </a:p>
        </p:txBody>
      </p:sp>
    </p:spTree>
    <p:extLst>
      <p:ext uri="{BB962C8B-B14F-4D97-AF65-F5344CB8AC3E}">
        <p14:creationId xmlns:p14="http://schemas.microsoft.com/office/powerpoint/2010/main" val="2044121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6"/>
          <p:cNvGraphicFramePr>
            <a:graphicFrameLocks noGrp="1"/>
          </p:cNvGraphicFramePr>
          <p:nvPr>
            <p:ph idx="1"/>
            <p:extLst>
              <p:ext uri="{D42A27DB-BD31-4B8C-83A1-F6EECF244321}">
                <p14:modId xmlns:p14="http://schemas.microsoft.com/office/powerpoint/2010/main" val="2425469956"/>
              </p:ext>
            </p:extLst>
          </p:nvPr>
        </p:nvGraphicFramePr>
        <p:xfrm>
          <a:off x="519953" y="1371600"/>
          <a:ext cx="8153398" cy="5577840"/>
        </p:xfrm>
        <a:graphic>
          <a:graphicData uri="http://schemas.openxmlformats.org/drawingml/2006/table">
            <a:tbl>
              <a:tblPr firstRow="1" bandRow="1">
                <a:tableStyleId>{5940675A-B579-460E-94D1-54222C63F5DA}</a:tableStyleId>
              </a:tblPr>
              <a:tblGrid>
                <a:gridCol w="513521">
                  <a:extLst>
                    <a:ext uri="{9D8B030D-6E8A-4147-A177-3AD203B41FA5}">
                      <a16:colId xmlns:a16="http://schemas.microsoft.com/office/drawing/2014/main" val="20000"/>
                    </a:ext>
                  </a:extLst>
                </a:gridCol>
                <a:gridCol w="7639877">
                  <a:extLst>
                    <a:ext uri="{9D8B030D-6E8A-4147-A177-3AD203B41FA5}">
                      <a16:colId xmlns:a16="http://schemas.microsoft.com/office/drawing/2014/main" val="20001"/>
                    </a:ext>
                  </a:extLst>
                </a:gridCol>
              </a:tblGrid>
              <a:tr h="1212980">
                <a:tc>
                  <a:txBody>
                    <a:bodyPr/>
                    <a:lstStyle/>
                    <a:p>
                      <a:pPr marL="285750" indent="-285750">
                        <a:buFont typeface="Arial" panose="020B0604020202020204" pitchFamily="34" charset="0"/>
                        <a:buChar char="•"/>
                      </a:pP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indent="0" algn="just">
                        <a:lnSpc>
                          <a:spcPct val="150000"/>
                        </a:lnSpc>
                        <a:buFont typeface="Arial" panose="020B0604020202020204" pitchFamily="34" charset="0"/>
                        <a:buNone/>
                      </a:pPr>
                      <a:r>
                        <a:rPr lang="en-US" sz="1800" u="none" dirty="0">
                          <a:solidFill>
                            <a:schemeClr val="tx1"/>
                          </a:solidFill>
                        </a:rPr>
                        <a:t>Here we are</a:t>
                      </a:r>
                      <a:r>
                        <a:rPr lang="en-US" sz="1800" dirty="0">
                          <a:solidFill>
                            <a:schemeClr val="tx1"/>
                          </a:solidFill>
                        </a:rPr>
                        <a:t> providing the reference links which we have followed during the project work</a:t>
                      </a:r>
                      <a:endParaRPr lang="en-US" sz="1800" dirty="0">
                        <a:solidFill>
                          <a:schemeClr val="tx1"/>
                        </a:solidFill>
                        <a:hlinkClick r:id="rId2">
                          <a:extLst>
                            <a:ext uri="{A12FA001-AC4F-418D-AE19-62706E023703}">
                              <ahyp:hlinkClr xmlns:ahyp="http://schemas.microsoft.com/office/drawing/2018/hyperlinkcolor" val="tx"/>
                            </a:ext>
                          </a:extLst>
                        </a:hlinkClick>
                      </a:endParaRPr>
                    </a:p>
                    <a:p>
                      <a:pPr marL="285750" indent="-285750" algn="just">
                        <a:lnSpc>
                          <a:spcPct val="150000"/>
                        </a:lnSpc>
                        <a:buFont typeface="Arial" panose="020B0604020202020204" pitchFamily="34" charset="0"/>
                        <a:buChar char="•"/>
                      </a:pPr>
                      <a:r>
                        <a:rPr lang="en-US" sz="1800" dirty="0">
                          <a:solidFill>
                            <a:srgbClr val="0000FF"/>
                          </a:solidFill>
                          <a:hlinkClick r:id="rId2"/>
                        </a:rPr>
                        <a:t>https://www.kaggle.com/loganalive/echocardiogram-dataset-uci/report#missing-value-treatment--</a:t>
                      </a:r>
                      <a:endParaRPr lang="en-US" sz="1800" dirty="0"/>
                    </a:p>
                    <a:p>
                      <a:pPr marL="285750" indent="-285750" algn="just">
                        <a:lnSpc>
                          <a:spcPct val="150000"/>
                        </a:lnSpc>
                        <a:buFont typeface="Arial" panose="020B0604020202020204" pitchFamily="34" charset="0"/>
                        <a:buChar char="•"/>
                      </a:pPr>
                      <a:r>
                        <a:rPr lang="en-US" sz="1800" dirty="0">
                          <a:hlinkClick r:id="rId3"/>
                        </a:rPr>
                        <a:t>https://specialistdirectinc.com/telecardiology-articles/uncategorized/a-guide-to-understanding-echocardiogram-results/</a:t>
                      </a:r>
                      <a:endParaRPr lang="en-US" sz="1800" dirty="0"/>
                    </a:p>
                    <a:p>
                      <a:pPr marL="285750" indent="-285750" algn="just">
                        <a:lnSpc>
                          <a:spcPct val="150000"/>
                        </a:lnSpc>
                        <a:buFont typeface="Arial" panose="020B0604020202020204" pitchFamily="34" charset="0"/>
                        <a:buChar char="•"/>
                      </a:pPr>
                      <a:r>
                        <a:rPr lang="en-US" sz="1800" dirty="0">
                          <a:hlinkClick r:id="rId4"/>
                        </a:rPr>
                        <a:t>https://code.datasciencedojo.com/datasciencedojo/datasets/tree/master/Echocardiogram</a:t>
                      </a:r>
                      <a:endParaRPr lang="en-US" sz="1800" dirty="0"/>
                    </a:p>
                    <a:p>
                      <a:pPr marL="285750" indent="-285750" algn="just">
                        <a:lnSpc>
                          <a:spcPct val="150000"/>
                        </a:lnSpc>
                        <a:buFont typeface="Arial" panose="020B0604020202020204" pitchFamily="34" charset="0"/>
                        <a:buChar char="•"/>
                      </a:pPr>
                      <a:r>
                        <a:rPr lang="en-US" sz="1800" dirty="0">
                          <a:hlinkClick r:id="rId5"/>
                        </a:rPr>
                        <a:t>https://erp.bioscientifica.com/view/journals/echo/2/1/G9.xml</a:t>
                      </a:r>
                      <a:endParaRPr lang="en-US" sz="1800" dirty="0"/>
                    </a:p>
                    <a:p>
                      <a:pPr marL="285750" indent="-285750" algn="just">
                        <a:lnSpc>
                          <a:spcPct val="150000"/>
                        </a:lnSpc>
                        <a:buFont typeface="Arial" panose="020B0604020202020204" pitchFamily="34" charset="0"/>
                        <a:buChar char="•"/>
                      </a:pPr>
                      <a:r>
                        <a:rPr lang="en-US" sz="1800" dirty="0">
                          <a:hlinkClick r:id="rId6"/>
                        </a:rPr>
                        <a:t>https://www.nature.com/articles/s41746-018-0065-x</a:t>
                      </a:r>
                      <a:endParaRPr lang="en-US" sz="1800" dirty="0"/>
                    </a:p>
                    <a:p>
                      <a:pPr marL="0" indent="0" algn="just">
                        <a:buFont typeface="Arial" panose="020B0604020202020204" pitchFamily="34" charset="0"/>
                        <a:buNone/>
                      </a:pPr>
                      <a:endParaRPr lang="en-US" sz="1800" dirty="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endParaRPr lang="en-US" sz="1800" dirty="0"/>
                    </a:p>
                    <a:p>
                      <a:pPr marL="285750" indent="-285750" algn="just">
                        <a:buFont typeface="Arial" panose="020B0604020202020204" pitchFamily="34" charset="0"/>
                        <a:buChar char="•"/>
                      </a:pPr>
                      <a:endParaRPr 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r>
              <a:rPr lang="en-US" dirty="0"/>
              <a:t>.</a:t>
            </a:r>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18</a:t>
            </a:fld>
            <a:endParaRPr lang="en-US"/>
          </a:p>
        </p:txBody>
      </p:sp>
      <p:sp>
        <p:nvSpPr>
          <p:cNvPr id="7" name="Title 1"/>
          <p:cNvSpPr txBox="1">
            <a:spLocks/>
          </p:cNvSpPr>
          <p:nvPr/>
        </p:nvSpPr>
        <p:spPr>
          <a:xfrm>
            <a:off x="3124036" y="304800"/>
            <a:ext cx="82296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sz="4000" dirty="0">
              <a:solidFill>
                <a:srgbClr val="C00000"/>
              </a:solidFill>
              <a:latin typeface="Arial" pitchFamily="34" charset="0"/>
              <a:cs typeface="Arial" pitchFamily="34" charset="0"/>
            </a:endParaRPr>
          </a:p>
          <a:p>
            <a:pPr algn="l"/>
            <a:r>
              <a:rPr lang="en-US" sz="4000" dirty="0">
                <a:solidFill>
                  <a:srgbClr val="C00000"/>
                </a:solidFill>
                <a:latin typeface="Arial" pitchFamily="34" charset="0"/>
                <a:cs typeface="Arial" pitchFamily="34" charset="0"/>
              </a:rPr>
              <a:t>References</a:t>
            </a:r>
            <a:br>
              <a:rPr lang="en-US" sz="4000" dirty="0">
                <a:latin typeface="Arial" pitchFamily="34" charset="0"/>
                <a:cs typeface="Arial" pitchFamily="34" charset="0"/>
              </a:rPr>
            </a:br>
            <a:endParaRPr lang="en-US" sz="4000" dirty="0">
              <a:latin typeface="Arial" pitchFamily="34" charset="0"/>
              <a:cs typeface="Arial" pitchFamily="34" charset="0"/>
            </a:endParaRPr>
          </a:p>
        </p:txBody>
      </p:sp>
    </p:spTree>
    <p:extLst>
      <p:ext uri="{BB962C8B-B14F-4D97-AF65-F5344CB8AC3E}">
        <p14:creationId xmlns:p14="http://schemas.microsoft.com/office/powerpoint/2010/main" val="197919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C84E0D-ADED-7C8C-D2C9-92278848EF15}"/>
              </a:ext>
            </a:extLst>
          </p:cNvPr>
          <p:cNvSpPr>
            <a:spLocks noGrp="1"/>
          </p:cNvSpPr>
          <p:nvPr>
            <p:ph type="dt" sz="half" idx="10"/>
          </p:nvPr>
        </p:nvSpPr>
        <p:spPr/>
        <p:txBody>
          <a:bodyPr/>
          <a:lstStyle/>
          <a:p>
            <a:fld id="{A2414E9F-A237-4082-B37B-D926ADB268EE}" type="datetime3">
              <a:rPr lang="en-US" smtClean="0"/>
              <a:pPr/>
              <a:t>29 April 2023</a:t>
            </a:fld>
            <a:endParaRPr lang="en-US"/>
          </a:p>
        </p:txBody>
      </p:sp>
      <p:sp>
        <p:nvSpPr>
          <p:cNvPr id="5" name="Footer Placeholder 4">
            <a:extLst>
              <a:ext uri="{FF2B5EF4-FFF2-40B4-BE49-F238E27FC236}">
                <a16:creationId xmlns:a16="http://schemas.microsoft.com/office/drawing/2014/main" id="{FCFFC4FE-0CB6-8C15-C107-A9D7EDD9AB7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0DFC9DAE-6C4B-1D80-57A1-79D8CDF763AB}"/>
              </a:ext>
            </a:extLst>
          </p:cNvPr>
          <p:cNvSpPr>
            <a:spLocks noGrp="1"/>
          </p:cNvSpPr>
          <p:nvPr>
            <p:ph type="sldNum" sz="quarter" idx="12"/>
          </p:nvPr>
        </p:nvSpPr>
        <p:spPr/>
        <p:txBody>
          <a:bodyPr/>
          <a:lstStyle/>
          <a:p>
            <a:fld id="{7B28076C-CE04-4A00-BFAA-A90EA8355859}" type="slidenum">
              <a:rPr lang="en-US" smtClean="0"/>
              <a:pPr/>
              <a:t>19</a:t>
            </a:fld>
            <a:endParaRPr lang="en-US"/>
          </a:p>
        </p:txBody>
      </p:sp>
      <p:sp>
        <p:nvSpPr>
          <p:cNvPr id="7" name="Rectangle 6">
            <a:extLst>
              <a:ext uri="{FF2B5EF4-FFF2-40B4-BE49-F238E27FC236}">
                <a16:creationId xmlns:a16="http://schemas.microsoft.com/office/drawing/2014/main" id="{96C4711E-FFF4-677E-B965-857BC39661D3}"/>
              </a:ext>
            </a:extLst>
          </p:cNvPr>
          <p:cNvSpPr/>
          <p:nvPr/>
        </p:nvSpPr>
        <p:spPr>
          <a:xfrm>
            <a:off x="2590800" y="3048000"/>
            <a:ext cx="4404091" cy="923330"/>
          </a:xfrm>
          <a:prstGeom prst="rect">
            <a:avLst/>
          </a:prstGeom>
          <a:noFill/>
        </p:spPr>
        <p:txBody>
          <a:bodyPr wrap="none" lIns="91440" tIns="45720" rIns="91440" bIns="45720">
            <a:spAutoFit/>
          </a:bodyPr>
          <a:lstStyle/>
          <a:p>
            <a:pPr algn="l"/>
            <a:r>
              <a:rPr lang="en-US" sz="5400" dirty="0">
                <a:solidFill>
                  <a:srgbClr val="C00000"/>
                </a:solidFill>
                <a:latin typeface="Arial" pitchFamily="34" charset="0"/>
                <a:cs typeface="Arial" pitchFamily="34" charset="0"/>
              </a:rPr>
              <a:t>THANK YOU </a:t>
            </a:r>
            <a:endParaRPr lang="en-US" sz="5400" dirty="0">
              <a:latin typeface="Arial" pitchFamily="34" charset="0"/>
              <a:cs typeface="Arial" pitchFamily="34" charset="0"/>
            </a:endParaRPr>
          </a:p>
        </p:txBody>
      </p:sp>
    </p:spTree>
    <p:extLst>
      <p:ext uri="{BB962C8B-B14F-4D97-AF65-F5344CB8AC3E}">
        <p14:creationId xmlns:p14="http://schemas.microsoft.com/office/powerpoint/2010/main" val="3991940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F5E542-6917-E5BC-FBC0-F01FD8A163EF}"/>
              </a:ext>
            </a:extLst>
          </p:cNvPr>
          <p:cNvSpPr>
            <a:spLocks noGrp="1"/>
          </p:cNvSpPr>
          <p:nvPr>
            <p:ph type="dt" sz="half" idx="10"/>
          </p:nvPr>
        </p:nvSpPr>
        <p:spPr/>
        <p:txBody>
          <a:bodyPr/>
          <a:lstStyle/>
          <a:p>
            <a:fld id="{9828E112-8377-45A9-BD19-18629BBD0547}" type="datetime3">
              <a:rPr lang="en-US" smtClean="0"/>
              <a:pPr/>
              <a:t>29 April 2023</a:t>
            </a:fld>
            <a:endParaRPr lang="en-US"/>
          </a:p>
        </p:txBody>
      </p:sp>
      <p:sp>
        <p:nvSpPr>
          <p:cNvPr id="3" name="Footer Placeholder 2">
            <a:extLst>
              <a:ext uri="{FF2B5EF4-FFF2-40B4-BE49-F238E27FC236}">
                <a16:creationId xmlns:a16="http://schemas.microsoft.com/office/drawing/2014/main" id="{583DB712-3096-927C-13EB-6B58D03CF4A3}"/>
              </a:ext>
            </a:extLst>
          </p:cNvPr>
          <p:cNvSpPr>
            <a:spLocks noGrp="1"/>
          </p:cNvSpPr>
          <p:nvPr>
            <p:ph type="ftr" sz="quarter" idx="11"/>
          </p:nvPr>
        </p:nvSpPr>
        <p:spPr/>
        <p:txBody>
          <a:bodyPr/>
          <a:lstStyle/>
          <a:p>
            <a:r>
              <a:rPr lang="en-US"/>
              <a:t>Department of CSE</a:t>
            </a:r>
          </a:p>
        </p:txBody>
      </p:sp>
      <p:sp>
        <p:nvSpPr>
          <p:cNvPr id="4" name="Slide Number Placeholder 3">
            <a:extLst>
              <a:ext uri="{FF2B5EF4-FFF2-40B4-BE49-F238E27FC236}">
                <a16:creationId xmlns:a16="http://schemas.microsoft.com/office/drawing/2014/main" id="{F666B817-7F7D-3FA9-1C27-D28CC3933278}"/>
              </a:ext>
            </a:extLst>
          </p:cNvPr>
          <p:cNvSpPr>
            <a:spLocks noGrp="1"/>
          </p:cNvSpPr>
          <p:nvPr>
            <p:ph type="sldNum" sz="quarter" idx="12"/>
          </p:nvPr>
        </p:nvSpPr>
        <p:spPr/>
        <p:txBody>
          <a:bodyPr/>
          <a:lstStyle/>
          <a:p>
            <a:fld id="{7B28076C-CE04-4A00-BFAA-A90EA8355859}" type="slidenum">
              <a:rPr lang="en-US" smtClean="0"/>
              <a:pPr/>
              <a:t>2</a:t>
            </a:fld>
            <a:endParaRPr lang="en-US"/>
          </a:p>
        </p:txBody>
      </p:sp>
      <p:pic>
        <p:nvPicPr>
          <p:cNvPr id="9" name="Picture 8">
            <a:extLst>
              <a:ext uri="{FF2B5EF4-FFF2-40B4-BE49-F238E27FC236}">
                <a16:creationId xmlns:a16="http://schemas.microsoft.com/office/drawing/2014/main" id="{03E3365A-68DC-9148-9859-9DCCC48A7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43" y="220210"/>
            <a:ext cx="8536497" cy="6492875"/>
          </a:xfrm>
          <a:prstGeom prst="rect">
            <a:avLst/>
          </a:prstGeom>
        </p:spPr>
      </p:pic>
    </p:spTree>
    <p:extLst>
      <p:ext uri="{BB962C8B-B14F-4D97-AF65-F5344CB8AC3E}">
        <p14:creationId xmlns:p14="http://schemas.microsoft.com/office/powerpoint/2010/main" val="555672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609600" y="1600200"/>
            <a:ext cx="8229600" cy="4525963"/>
          </a:xfrm>
        </p:spPr>
        <p:txBody>
          <a:bodyPr vert="horz" lIns="91440" tIns="45720" rIns="91440" bIns="45720" rtlCol="0" anchor="t">
            <a:normAutofit/>
          </a:bodyPr>
          <a:lstStyle/>
          <a:p>
            <a:pPr>
              <a:lnSpc>
                <a:spcPct val="150000"/>
              </a:lnSpc>
            </a:pPr>
            <a:r>
              <a:rPr lang="en-US" sz="2000" dirty="0">
                <a:latin typeface="Arial" pitchFamily="34" charset="0"/>
                <a:cs typeface="Arial" pitchFamily="34" charset="0"/>
              </a:rPr>
              <a:t>Introduction</a:t>
            </a:r>
          </a:p>
          <a:p>
            <a:pPr>
              <a:lnSpc>
                <a:spcPct val="150000"/>
              </a:lnSpc>
            </a:pPr>
            <a:r>
              <a:rPr lang="en-US" sz="2000" dirty="0">
                <a:latin typeface="Arial" pitchFamily="34" charset="0"/>
                <a:cs typeface="Arial" pitchFamily="34" charset="0"/>
              </a:rPr>
              <a:t>Objectives</a:t>
            </a:r>
          </a:p>
          <a:p>
            <a:pPr>
              <a:lnSpc>
                <a:spcPct val="150000"/>
              </a:lnSpc>
            </a:pPr>
            <a:r>
              <a:rPr lang="en-US" sz="2000" dirty="0">
                <a:latin typeface="Arial" pitchFamily="34" charset="0"/>
                <a:cs typeface="Arial" pitchFamily="34" charset="0"/>
              </a:rPr>
              <a:t>System Architecture / Ideation Map</a:t>
            </a:r>
          </a:p>
          <a:p>
            <a:pPr>
              <a:lnSpc>
                <a:spcPct val="150000"/>
              </a:lnSpc>
            </a:pPr>
            <a:r>
              <a:rPr lang="en-US" sz="2000" dirty="0">
                <a:latin typeface="Arial"/>
                <a:cs typeface="Arial"/>
              </a:rPr>
              <a:t>Module Implementation</a:t>
            </a:r>
          </a:p>
          <a:p>
            <a:pPr>
              <a:lnSpc>
                <a:spcPct val="150000"/>
              </a:lnSpc>
            </a:pPr>
            <a:r>
              <a:rPr lang="en-US" sz="2000" dirty="0">
                <a:latin typeface="Arial" pitchFamily="34" charset="0"/>
                <a:cs typeface="Arial" pitchFamily="34" charset="0"/>
              </a:rPr>
              <a:t>Results and Discussions</a:t>
            </a:r>
          </a:p>
          <a:p>
            <a:pPr>
              <a:lnSpc>
                <a:spcPct val="150000"/>
              </a:lnSpc>
            </a:pPr>
            <a:r>
              <a:rPr lang="en-US" sz="2000" dirty="0">
                <a:latin typeface="Arial"/>
                <a:cs typeface="Arial"/>
              </a:rPr>
              <a:t>Conclusion </a:t>
            </a:r>
            <a:endParaRPr lang="en-US" sz="2000" dirty="0">
              <a:latin typeface="Arial" pitchFamily="34" charset="0"/>
              <a:cs typeface="Arial" pitchFamily="34" charset="0"/>
            </a:endParaRPr>
          </a:p>
          <a:p>
            <a:pPr>
              <a:lnSpc>
                <a:spcPct val="150000"/>
              </a:lnSpc>
            </a:pPr>
            <a:r>
              <a:rPr lang="en-US" sz="2000" dirty="0">
                <a:latin typeface="Arial" pitchFamily="34" charset="0"/>
                <a:cs typeface="Arial" pitchFamily="34" charset="0"/>
              </a:rPr>
              <a:t>References</a:t>
            </a:r>
          </a:p>
          <a:p>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33400" y="381000"/>
            <a:ext cx="8229600" cy="65563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a:solidFill>
                  <a:srgbClr val="C00000"/>
                </a:solidFill>
                <a:latin typeface="Arial" panose="020B0604020202020204" pitchFamily="34" charset="0"/>
                <a:cs typeface="Arial" panose="020B0604020202020204" pitchFamily="34" charset="0"/>
              </a:rPr>
              <a:t>Introduction</a:t>
            </a:r>
          </a:p>
        </p:txBody>
      </p:sp>
      <p:sp>
        <p:nvSpPr>
          <p:cNvPr id="6" name="Content Placeholder 2"/>
          <p:cNvSpPr txBox="1">
            <a:spLocks/>
          </p:cNvSpPr>
          <p:nvPr/>
        </p:nvSpPr>
        <p:spPr>
          <a:xfrm>
            <a:off x="450908" y="1447800"/>
            <a:ext cx="8305800" cy="5029200"/>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buFont typeface="Wingdings" pitchFamily="34" charset="0"/>
              <a:buChar char="§"/>
            </a:pPr>
            <a:r>
              <a:rPr lang="en-US" sz="1800" dirty="0">
                <a:cs typeface="Calibri"/>
              </a:rPr>
              <a:t>Machine Learning(ML) is a branch of Artificial Intelligence(AI) &amp; Computer Science which focuses on the use of data and algorithms to imitate the way that humans learn and gradually improving accuracy</a:t>
            </a:r>
          </a:p>
          <a:p>
            <a:pPr algn="just">
              <a:lnSpc>
                <a:spcPct val="80000"/>
              </a:lnSpc>
              <a:buFont typeface="Wingdings" pitchFamily="34" charset="0"/>
              <a:buChar char="§"/>
            </a:pPr>
            <a:r>
              <a:rPr lang="en-US" sz="1800" dirty="0">
                <a:cs typeface="Calibri"/>
              </a:rPr>
              <a:t>During an echocardiogram, a doctor will generate a real-time image of the heart. The test monitors ultrasound, high-frequency sound waves, which are projected through the chest and bounce back to create an image of your heart.</a:t>
            </a:r>
          </a:p>
          <a:p>
            <a:pPr algn="just">
              <a:lnSpc>
                <a:spcPct val="80000"/>
              </a:lnSpc>
              <a:buFont typeface="Wingdings" pitchFamily="34" charset="0"/>
              <a:buChar char="§"/>
            </a:pPr>
            <a:r>
              <a:rPr lang="en-US" sz="1800" dirty="0">
                <a:cs typeface="Calibri"/>
              </a:rPr>
              <a:t>All the patients suffered heart attacks at some point in the past. Some are still alive and some are not. The survival and still-alive variables, when taken together, indicate whether a patient survived for at least one year following the heart attack.</a:t>
            </a:r>
            <a:r>
              <a:rPr lang="en-IN" sz="1800" dirty="0"/>
              <a:t> </a:t>
            </a:r>
          </a:p>
          <a:p>
            <a:pPr algn="just">
              <a:lnSpc>
                <a:spcPct val="80000"/>
              </a:lnSpc>
              <a:buFont typeface="Wingdings" pitchFamily="34" charset="0"/>
              <a:buChar char="§"/>
            </a:pPr>
            <a:r>
              <a:rPr lang="en-IN" sz="1800" dirty="0"/>
              <a:t>Decision Tree is the most important support tool with a tree-like structure that models probable outcomes, cost of resources, utilities and possible consequences of supervised learning. </a:t>
            </a:r>
          </a:p>
          <a:p>
            <a:pPr algn="just">
              <a:lnSpc>
                <a:spcPct val="80000"/>
              </a:lnSpc>
              <a:buFont typeface="Wingdings" pitchFamily="34" charset="0"/>
              <a:buChar char="§"/>
            </a:pPr>
            <a:r>
              <a:rPr lang="en-US" sz="1800" b="0" i="0" dirty="0">
                <a:solidFill>
                  <a:srgbClr val="123654"/>
                </a:solidFill>
                <a:effectLst/>
              </a:rPr>
              <a:t>The problem addressed by past researchers was to predict from the other variables whether or not the patient will survive at least one year. The most difficult part of this problem is correctly predicting that the patient will NOT survive. (Part of the difficulty seems to be the size of the data set.</a:t>
            </a:r>
            <a:endParaRPr lang="en-US" sz="1800" dirty="0">
              <a:cs typeface="Calibri"/>
            </a:endParaRPr>
          </a:p>
          <a:p>
            <a:endParaRPr lang="en-US" sz="1800" dirty="0">
              <a:solidFill>
                <a:srgbClr val="FF0000"/>
              </a:solidFill>
              <a:cs typeface="Calibri"/>
            </a:endParaRPr>
          </a:p>
          <a:p>
            <a:r>
              <a:rPr lang="en-US" sz="1800" dirty="0">
                <a:solidFill>
                  <a:srgbClr val="FF0000"/>
                </a:solidFill>
                <a:cs typeface="Calibri"/>
              </a:rPr>
              <a:t>Problem Statement : </a:t>
            </a:r>
            <a:r>
              <a:rPr lang="en-US" sz="1800" dirty="0">
                <a:cs typeface="Calibri"/>
              </a:rPr>
              <a:t>The classification goal is to predict still-alive using features from 3 to 10 </a:t>
            </a:r>
            <a:endParaRPr lang="en-US" sz="1800" dirty="0">
              <a:solidFill>
                <a:srgbClr val="FF0000"/>
              </a:solidFill>
              <a:cs typeface="Calibri"/>
            </a:endParaRPr>
          </a:p>
          <a:p>
            <a:pPr algn="just">
              <a:lnSpc>
                <a:spcPct val="80000"/>
              </a:lnSpc>
              <a:buFont typeface="Wingdings" pitchFamily="34" charset="0"/>
              <a:buChar char="§"/>
            </a:pPr>
            <a:endParaRPr lang="en-IN" sz="1800" dirty="0"/>
          </a:p>
          <a:p>
            <a:pPr algn="just">
              <a:lnSpc>
                <a:spcPct val="80000"/>
              </a:lnSpc>
              <a:buFont typeface="Wingdings" pitchFamily="34" charset="0"/>
              <a:buChar char="§"/>
            </a:pPr>
            <a:endParaRPr lang="en-US" sz="1800" dirty="0"/>
          </a:p>
          <a:p>
            <a:pPr algn="just">
              <a:lnSpc>
                <a:spcPct val="80000"/>
              </a:lnSpc>
              <a:buFont typeface="Wingdings" pitchFamily="34" charset="0"/>
              <a:buChar char="§"/>
            </a:pPr>
            <a:endParaRPr lang="en-US" sz="1800" dirty="0">
              <a:cs typeface="Calibri"/>
            </a:endParaRPr>
          </a:p>
        </p:txBody>
      </p:sp>
      <p:sp>
        <p:nvSpPr>
          <p:cNvPr id="7" name="Date Placeholder 6"/>
          <p:cNvSpPr>
            <a:spLocks noGrp="1"/>
          </p:cNvSpPr>
          <p:nvPr>
            <p:ph type="dt" sz="half" idx="10"/>
          </p:nvPr>
        </p:nvSpPr>
        <p:spPr/>
        <p:txBody>
          <a:bodyPr/>
          <a:lstStyle/>
          <a:p>
            <a:r>
              <a:rPr lang="en-US" dirty="0"/>
              <a:t>.</a:t>
            </a:r>
          </a:p>
        </p:txBody>
      </p:sp>
      <p:sp>
        <p:nvSpPr>
          <p:cNvPr id="8" name="Footer Placeholder 7"/>
          <p:cNvSpPr>
            <a:spLocks noGrp="1"/>
          </p:cNvSpPr>
          <p:nvPr>
            <p:ph type="ftr" sz="quarter" idx="11"/>
          </p:nvPr>
        </p:nvSpPr>
        <p:spPr/>
        <p:txBody>
          <a:bodyPr/>
          <a:lstStyle/>
          <a:p>
            <a:r>
              <a:rPr lang="en-US" dirty="0"/>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4</a:t>
            </a:fld>
            <a:endParaRPr lang="en-US"/>
          </a:p>
        </p:txBody>
      </p:sp>
    </p:spTree>
    <p:extLst>
      <p:ext uri="{BB962C8B-B14F-4D97-AF65-F5344CB8AC3E}">
        <p14:creationId xmlns:p14="http://schemas.microsoft.com/office/powerpoint/2010/main" val="3905252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51CA-BE39-4E3A-8EA9-116D87AF1F44}"/>
              </a:ext>
            </a:extLst>
          </p:cNvPr>
          <p:cNvSpPr>
            <a:spLocks noGrp="1"/>
          </p:cNvSpPr>
          <p:nvPr>
            <p:ph type="title"/>
          </p:nvPr>
        </p:nvSpPr>
        <p:spPr>
          <a:xfrm>
            <a:off x="628650" y="0"/>
            <a:ext cx="7886700" cy="1325563"/>
          </a:xfrm>
        </p:spPr>
        <p:txBody>
          <a:bodyPr/>
          <a:lstStyle/>
          <a:p>
            <a:pPr algn="ctr"/>
            <a:r>
              <a:rPr lang="en-US" dirty="0">
                <a:solidFill>
                  <a:srgbClr val="C00000"/>
                </a:solidFill>
                <a:latin typeface="Arial" panose="020B0604020202020204" pitchFamily="34" charset="0"/>
                <a:cs typeface="Arial" panose="020B0604020202020204" pitchFamily="34" charset="0"/>
              </a:rPr>
              <a:t>Objectives</a:t>
            </a:r>
          </a:p>
        </p:txBody>
      </p:sp>
      <p:sp>
        <p:nvSpPr>
          <p:cNvPr id="3" name="Content Placeholder 2">
            <a:extLst>
              <a:ext uri="{FF2B5EF4-FFF2-40B4-BE49-F238E27FC236}">
                <a16:creationId xmlns:a16="http://schemas.microsoft.com/office/drawing/2014/main" id="{AB5E7DB7-0393-441C-96F6-BC31F5853316}"/>
              </a:ext>
            </a:extLst>
          </p:cNvPr>
          <p:cNvSpPr>
            <a:spLocks noGrp="1"/>
          </p:cNvSpPr>
          <p:nvPr>
            <p:ph idx="1"/>
          </p:nvPr>
        </p:nvSpPr>
        <p:spPr>
          <a:xfrm>
            <a:off x="381000" y="1447800"/>
            <a:ext cx="8458200" cy="4729163"/>
          </a:xfrm>
        </p:spPr>
        <p:txBody>
          <a:bodyPr vert="horz" lIns="91440" tIns="45720" rIns="91440" bIns="45720" rtlCol="0" anchor="t">
            <a:normAutofit fontScale="92500"/>
          </a:bodyPr>
          <a:lstStyle/>
          <a:p>
            <a:pPr algn="just"/>
            <a:r>
              <a:rPr lang="en-US" sz="2400" dirty="0">
                <a:ea typeface="+mn-lt"/>
                <a:cs typeface="+mn-lt"/>
              </a:rPr>
              <a:t>The objective of the project is to find how to use machine learning techniques for analysis and making predictions using echocardiogram dataset . To find </a:t>
            </a:r>
            <a:r>
              <a:rPr lang="en-US" sz="2400" dirty="0">
                <a:cs typeface="Calibri"/>
              </a:rPr>
              <a:t>The classification goal is to predict still-alive using features from 3 to 10 </a:t>
            </a:r>
            <a:r>
              <a:rPr lang="en-US" sz="2400" dirty="0">
                <a:ea typeface="+mn-lt"/>
                <a:cs typeface="+mn-lt"/>
              </a:rPr>
              <a:t>. </a:t>
            </a:r>
            <a:r>
              <a:rPr lang="en-US" sz="2400" b="0" i="0" dirty="0">
                <a:effectLst/>
              </a:rPr>
              <a:t>The survival and still-alive variables, when taken together, indicate whether a patient survived for at least one year following the heart attack.</a:t>
            </a:r>
            <a:endParaRPr lang="en-US" sz="2400" dirty="0">
              <a:ea typeface="+mn-lt"/>
              <a:cs typeface="+mn-lt"/>
            </a:endParaRPr>
          </a:p>
          <a:p>
            <a:pPr algn="just"/>
            <a:r>
              <a:rPr lang="en-US" sz="2400" dirty="0">
                <a:ea typeface="+mn-lt"/>
                <a:cs typeface="+mn-lt"/>
              </a:rPr>
              <a:t>This report examines how to use machine learning techniques to analyze and predict using echocardiogram dataset. </a:t>
            </a:r>
          </a:p>
          <a:p>
            <a:pPr algn="just"/>
            <a:r>
              <a:rPr lang="en-US" sz="2400" dirty="0">
                <a:ea typeface="+mn-lt"/>
                <a:cs typeface="+mn-lt"/>
              </a:rPr>
              <a:t>This data set is used for exploratory data analysis, data visualization, dealing with missing values and classification modelling techniques</a:t>
            </a:r>
          </a:p>
          <a:p>
            <a:pPr algn="just"/>
            <a:r>
              <a:rPr lang="en-US" sz="2400" dirty="0">
                <a:ea typeface="+mn-lt"/>
                <a:cs typeface="+mn-lt"/>
              </a:rPr>
              <a:t>An ECG should be attached ensuring good tracings to facilitate the acquisition of complete digital loops. Loops should be examined and adjusted accordingly in order to ensure a clear representation of the image acquired.</a:t>
            </a:r>
          </a:p>
          <a:p>
            <a:pPr marL="0" indent="0" algn="just">
              <a:buNone/>
            </a:pPr>
            <a:endParaRPr lang="en-US" sz="2400" dirty="0">
              <a:cs typeface="Calibri"/>
            </a:endParaRPr>
          </a:p>
        </p:txBody>
      </p:sp>
      <p:sp>
        <p:nvSpPr>
          <p:cNvPr id="5" name="Footer Placeholder 4">
            <a:extLst>
              <a:ext uri="{FF2B5EF4-FFF2-40B4-BE49-F238E27FC236}">
                <a16:creationId xmlns:a16="http://schemas.microsoft.com/office/drawing/2014/main" id="{1FAACC4A-6B24-42C6-8F4D-2DD9626AC26B}"/>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91031D3C-E918-44A8-8BD8-84DF9AE280D5}"/>
              </a:ext>
            </a:extLst>
          </p:cNvPr>
          <p:cNvSpPr>
            <a:spLocks noGrp="1"/>
          </p:cNvSpPr>
          <p:nvPr>
            <p:ph type="sldNum" sz="quarter" idx="12"/>
          </p:nvPr>
        </p:nvSpPr>
        <p:spPr/>
        <p:txBody>
          <a:bodyPr/>
          <a:lstStyle/>
          <a:p>
            <a:fld id="{7B28076C-CE04-4A00-BFAA-A90EA8355859}" type="slidenum">
              <a:rPr lang="en-US" smtClean="0"/>
              <a:pPr/>
              <a:t>5</a:t>
            </a:fld>
            <a:endParaRPr lang="en-US"/>
          </a:p>
        </p:txBody>
      </p:sp>
    </p:spTree>
    <p:extLst>
      <p:ext uri="{BB962C8B-B14F-4D97-AF65-F5344CB8AC3E}">
        <p14:creationId xmlns:p14="http://schemas.microsoft.com/office/powerpoint/2010/main" val="1743738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8C4744-C2BC-4FDC-A810-2F9645577B78}"/>
              </a:ext>
            </a:extLst>
          </p:cNvPr>
          <p:cNvSpPr>
            <a:spLocks noGrp="1"/>
          </p:cNvSpPr>
          <p:nvPr>
            <p:ph idx="1"/>
          </p:nvPr>
        </p:nvSpPr>
        <p:spPr>
          <a:xfrm>
            <a:off x="457200" y="1965326"/>
            <a:ext cx="8229600" cy="3429000"/>
          </a:xfrm>
        </p:spPr>
        <p:txBody>
          <a:bodyPr vert="horz" lIns="91440" tIns="45720" rIns="91440" bIns="45720" rtlCol="0" anchor="t">
            <a:normAutofit/>
          </a:bodyPr>
          <a:lstStyle/>
          <a:p>
            <a:pPr algn="just"/>
            <a:r>
              <a:rPr lang="en-US" sz="2000" b="0" i="0" dirty="0">
                <a:effectLst/>
                <a:latin typeface="Arial" panose="020B0604020202020204" pitchFamily="34" charset="0"/>
                <a:cs typeface="Arial" panose="020B0604020202020204" pitchFamily="34" charset="0"/>
              </a:rPr>
              <a:t>There are three main types of echocardiogram tests that a doctor may perform.</a:t>
            </a:r>
          </a:p>
          <a:p>
            <a:pPr algn="just"/>
            <a:r>
              <a:rPr lang="en-US" sz="2000" b="0" i="0" dirty="0">
                <a:effectLst/>
                <a:latin typeface="Arial" panose="020B0604020202020204" pitchFamily="34" charset="0"/>
                <a:cs typeface="Arial" panose="020B0604020202020204" pitchFamily="34" charset="0"/>
              </a:rPr>
              <a:t>A transthoracic echocardiogram is noninvasive. It uses a transducer moved across your chest to produce the heart image.</a:t>
            </a:r>
          </a:p>
          <a:p>
            <a:pPr algn="just"/>
            <a:r>
              <a:rPr lang="en-US" sz="2000" b="0" i="0" dirty="0">
                <a:effectLst/>
                <a:latin typeface="Arial" panose="020B0604020202020204" pitchFamily="34" charset="0"/>
                <a:cs typeface="Arial" panose="020B0604020202020204" pitchFamily="34" charset="0"/>
              </a:rPr>
              <a:t>A transesophageal echo test is performed with a tube transducer in your throat. This helps to view the heart from a different angle.</a:t>
            </a:r>
          </a:p>
          <a:p>
            <a:pPr algn="just"/>
            <a:r>
              <a:rPr lang="en-US" sz="2000" b="0" i="0" dirty="0">
                <a:effectLst/>
                <a:latin typeface="Arial" panose="020B0604020202020204" pitchFamily="34" charset="0"/>
                <a:cs typeface="Arial" panose="020B0604020202020204" pitchFamily="34" charset="0"/>
              </a:rPr>
              <a:t>Last, a stress echocardiogram occurs during exercise on a treadmill or bike. This is to monitor your heart’s response to physical activity.</a:t>
            </a:r>
          </a:p>
          <a:p>
            <a:pPr algn="just"/>
            <a:r>
              <a:rPr lang="en-US" sz="2000" b="0" i="0" dirty="0">
                <a:effectLst/>
                <a:latin typeface="Roboto" panose="02000000000000000000" pitchFamily="2" charset="0"/>
              </a:rPr>
              <a:t>The test is useful for diagnosing and monitoring heart problems and creating treatment plans.</a:t>
            </a:r>
          </a:p>
          <a:p>
            <a:pPr algn="just"/>
            <a:endParaRPr lang="en-US" sz="2000" b="0" i="0" dirty="0">
              <a:effectLst/>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0E6C0BCD-AF98-4A25-8651-B5D2522BC009}"/>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81B712C1-B766-41BA-8C95-5F316EC31389}"/>
              </a:ext>
            </a:extLst>
          </p:cNvPr>
          <p:cNvSpPr>
            <a:spLocks noGrp="1"/>
          </p:cNvSpPr>
          <p:nvPr>
            <p:ph type="sldNum" sz="quarter" idx="12"/>
          </p:nvPr>
        </p:nvSpPr>
        <p:spPr/>
        <p:txBody>
          <a:bodyPr/>
          <a:lstStyle/>
          <a:p>
            <a:fld id="{7B28076C-CE04-4A00-BFAA-A90EA8355859}" type="slidenum">
              <a:rPr lang="en-US" smtClean="0"/>
              <a:pPr/>
              <a:t>6</a:t>
            </a:fld>
            <a:endParaRPr lang="en-US"/>
          </a:p>
        </p:txBody>
      </p:sp>
      <p:sp>
        <p:nvSpPr>
          <p:cNvPr id="7" name="TextBox 6">
            <a:extLst>
              <a:ext uri="{FF2B5EF4-FFF2-40B4-BE49-F238E27FC236}">
                <a16:creationId xmlns:a16="http://schemas.microsoft.com/office/drawing/2014/main" id="{A2C01C09-6A01-B7E0-30DE-12E67CE6018D}"/>
              </a:ext>
            </a:extLst>
          </p:cNvPr>
          <p:cNvSpPr txBox="1"/>
          <p:nvPr/>
        </p:nvSpPr>
        <p:spPr>
          <a:xfrm>
            <a:off x="1254766" y="250638"/>
            <a:ext cx="6634468" cy="769441"/>
          </a:xfrm>
          <a:prstGeom prst="rect">
            <a:avLst/>
          </a:prstGeom>
          <a:noFill/>
        </p:spPr>
        <p:txBody>
          <a:bodyPr wrap="square">
            <a:spAutoFit/>
          </a:bodyPr>
          <a:lstStyle/>
          <a:p>
            <a:pPr algn="ctr"/>
            <a:r>
              <a:rPr lang="en-US" sz="4400" dirty="0">
                <a:solidFill>
                  <a:srgbClr val="C00000"/>
                </a:solidFill>
                <a:latin typeface="Arial" panose="020B0604020202020204" pitchFamily="34" charset="0"/>
                <a:cs typeface="Arial" panose="020B0604020202020204" pitchFamily="34" charset="0"/>
              </a:rPr>
              <a:t>Objectives</a:t>
            </a:r>
            <a:endParaRPr lang="en-US" sz="4400" dirty="0"/>
          </a:p>
        </p:txBody>
      </p:sp>
    </p:spTree>
    <p:extLst>
      <p:ext uri="{BB962C8B-B14F-4D97-AF65-F5344CB8AC3E}">
        <p14:creationId xmlns:p14="http://schemas.microsoft.com/office/powerpoint/2010/main" val="348867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381000" y="381000"/>
            <a:ext cx="8229600" cy="609600"/>
          </a:xfrm>
        </p:spPr>
        <p:txBody>
          <a:bodyPr>
            <a:normAutofit fontScale="90000"/>
          </a:bodyPr>
          <a:lstStyle/>
          <a:p>
            <a:pPr algn="l"/>
            <a:r>
              <a:rPr lang="en-US" dirty="0">
                <a:solidFill>
                  <a:srgbClr val="C00000"/>
                </a:solidFill>
                <a:latin typeface="Arial" pitchFamily="34" charset="0"/>
                <a:cs typeface="Arial" pitchFamily="34" charset="0"/>
              </a:rPr>
              <a:t>System Architecture / Ideation Map</a:t>
            </a:r>
            <a:endParaRPr lang="en-US" dirty="0">
              <a:solidFill>
                <a:srgbClr val="C00000"/>
              </a:solidFill>
            </a:endParaRPr>
          </a:p>
        </p:txBody>
      </p:sp>
      <p:sp>
        <p:nvSpPr>
          <p:cNvPr id="4" name="Date Placeholder 3"/>
          <p:cNvSpPr>
            <a:spLocks noGrp="1"/>
          </p:cNvSpPr>
          <p:nvPr>
            <p:ph type="dt" sz="half" idx="10"/>
          </p:nvPr>
        </p:nvSpPr>
        <p:spPr/>
        <p:txBody>
          <a:bodyPr/>
          <a:lstStyle/>
          <a:p>
            <a:r>
              <a:rPr lang="en-US" dirty="0"/>
              <a:t>.</a:t>
            </a:r>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7</a:t>
            </a:fld>
            <a:endParaRPr lang="en-US"/>
          </a:p>
        </p:txBody>
      </p:sp>
      <p:sp>
        <p:nvSpPr>
          <p:cNvPr id="2" name="Rectangle: Rounded Corners 1">
            <a:extLst>
              <a:ext uri="{FF2B5EF4-FFF2-40B4-BE49-F238E27FC236}">
                <a16:creationId xmlns:a16="http://schemas.microsoft.com/office/drawing/2014/main" id="{8FE706A3-1B5A-495E-93E9-C4D827731BBB}"/>
              </a:ext>
            </a:extLst>
          </p:cNvPr>
          <p:cNvSpPr/>
          <p:nvPr/>
        </p:nvSpPr>
        <p:spPr>
          <a:xfrm>
            <a:off x="484095" y="1449047"/>
            <a:ext cx="2244623" cy="1230921"/>
          </a:xfrm>
          <a:prstGeom prst="round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2000" dirty="0">
                <a:cs typeface="Calibri"/>
              </a:rPr>
              <a:t>Import all the necessary Modules(</a:t>
            </a:r>
            <a:r>
              <a:rPr lang="en-US" sz="2000" dirty="0" err="1">
                <a:cs typeface="Calibri"/>
              </a:rPr>
              <a:t>numpy,pandas,matplotlib</a:t>
            </a:r>
            <a:r>
              <a:rPr lang="en-US" sz="2000" dirty="0">
                <a:cs typeface="Calibri"/>
              </a:rPr>
              <a:t> etc.)</a:t>
            </a:r>
          </a:p>
        </p:txBody>
      </p:sp>
      <p:sp>
        <p:nvSpPr>
          <p:cNvPr id="7" name="Rectangle: Rounded Corners 6">
            <a:extLst>
              <a:ext uri="{FF2B5EF4-FFF2-40B4-BE49-F238E27FC236}">
                <a16:creationId xmlns:a16="http://schemas.microsoft.com/office/drawing/2014/main" id="{DE2811E2-6FE8-41AB-A227-4ABF5D7773BC}"/>
              </a:ext>
            </a:extLst>
          </p:cNvPr>
          <p:cNvSpPr/>
          <p:nvPr/>
        </p:nvSpPr>
        <p:spPr>
          <a:xfrm>
            <a:off x="480216" y="3245004"/>
            <a:ext cx="2368750" cy="1220578"/>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Importing the </a:t>
            </a:r>
            <a:r>
              <a:rPr lang="en-US" sz="2000" dirty="0" err="1">
                <a:cs typeface="Calibri"/>
              </a:rPr>
              <a:t>DataSet</a:t>
            </a:r>
            <a:r>
              <a:rPr lang="en-US" sz="2000" dirty="0">
                <a:cs typeface="Calibri"/>
              </a:rPr>
              <a:t> (CSV) file to Jupiter Notebook</a:t>
            </a:r>
          </a:p>
        </p:txBody>
      </p:sp>
      <p:sp>
        <p:nvSpPr>
          <p:cNvPr id="10" name="Rectangle: Rounded Corners 9">
            <a:extLst>
              <a:ext uri="{FF2B5EF4-FFF2-40B4-BE49-F238E27FC236}">
                <a16:creationId xmlns:a16="http://schemas.microsoft.com/office/drawing/2014/main" id="{E885CA67-C8E6-421E-81AB-EC640BC4D646}"/>
              </a:ext>
            </a:extLst>
          </p:cNvPr>
          <p:cNvSpPr/>
          <p:nvPr/>
        </p:nvSpPr>
        <p:spPr>
          <a:xfrm>
            <a:off x="488620" y="4939462"/>
            <a:ext cx="2430814" cy="1220579"/>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a:cs typeface="Calibri"/>
              </a:rPr>
              <a:t>Performing Exploring Data Analysis(EDA)</a:t>
            </a:r>
          </a:p>
        </p:txBody>
      </p:sp>
      <p:sp>
        <p:nvSpPr>
          <p:cNvPr id="11" name="Rectangle: Rounded Corners 10">
            <a:extLst>
              <a:ext uri="{FF2B5EF4-FFF2-40B4-BE49-F238E27FC236}">
                <a16:creationId xmlns:a16="http://schemas.microsoft.com/office/drawing/2014/main" id="{8DA12BAB-D3E8-4D80-A79C-C5BE2B5BD1DB}"/>
              </a:ext>
            </a:extLst>
          </p:cNvPr>
          <p:cNvSpPr/>
          <p:nvPr/>
        </p:nvSpPr>
        <p:spPr>
          <a:xfrm>
            <a:off x="3517440" y="4937525"/>
            <a:ext cx="2368750" cy="1220578"/>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Using Random Forest Classification Method</a:t>
            </a:r>
          </a:p>
          <a:p>
            <a:pPr algn="ctr"/>
            <a:r>
              <a:rPr lang="en-US" sz="2000" dirty="0">
                <a:cs typeface="Calibri"/>
              </a:rPr>
              <a:t>For prediction</a:t>
            </a:r>
          </a:p>
        </p:txBody>
      </p:sp>
      <p:sp>
        <p:nvSpPr>
          <p:cNvPr id="12" name="Rectangle: Rounded Corners 11">
            <a:extLst>
              <a:ext uri="{FF2B5EF4-FFF2-40B4-BE49-F238E27FC236}">
                <a16:creationId xmlns:a16="http://schemas.microsoft.com/office/drawing/2014/main" id="{B15AC4EB-41DB-4D94-A2C5-CB9C56CE996D}"/>
              </a:ext>
            </a:extLst>
          </p:cNvPr>
          <p:cNvSpPr/>
          <p:nvPr/>
        </p:nvSpPr>
        <p:spPr>
          <a:xfrm>
            <a:off x="6360071" y="4935585"/>
            <a:ext cx="2368750" cy="1220578"/>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cs typeface="Calibri"/>
              </a:rPr>
              <a:t>Getting Dummies of </a:t>
            </a:r>
            <a:r>
              <a:rPr lang="en-US" sz="2000">
                <a:cs typeface="Calibri"/>
              </a:rPr>
              <a:t>the Data</a:t>
            </a:r>
          </a:p>
        </p:txBody>
      </p:sp>
      <p:sp>
        <p:nvSpPr>
          <p:cNvPr id="13" name="Rectangle: Rounded Corners 12">
            <a:extLst>
              <a:ext uri="{FF2B5EF4-FFF2-40B4-BE49-F238E27FC236}">
                <a16:creationId xmlns:a16="http://schemas.microsoft.com/office/drawing/2014/main" id="{122CC6D0-B7D3-4E5C-A3D8-47AC50980B8D}"/>
              </a:ext>
            </a:extLst>
          </p:cNvPr>
          <p:cNvSpPr/>
          <p:nvPr/>
        </p:nvSpPr>
        <p:spPr>
          <a:xfrm>
            <a:off x="6358131" y="3247591"/>
            <a:ext cx="2368749" cy="1075764"/>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000">
                <a:cs typeface="Calibri"/>
              </a:rPr>
              <a:t>Running the TestCases of the program</a:t>
            </a:r>
          </a:p>
        </p:txBody>
      </p:sp>
      <p:sp>
        <p:nvSpPr>
          <p:cNvPr id="14" name="Rectangle: Rounded Corners 13">
            <a:extLst>
              <a:ext uri="{FF2B5EF4-FFF2-40B4-BE49-F238E27FC236}">
                <a16:creationId xmlns:a16="http://schemas.microsoft.com/office/drawing/2014/main" id="{E9B48FE4-4A37-4138-AAD8-812918222454}"/>
              </a:ext>
            </a:extLst>
          </p:cNvPr>
          <p:cNvSpPr/>
          <p:nvPr/>
        </p:nvSpPr>
        <p:spPr>
          <a:xfrm>
            <a:off x="6356193" y="1456159"/>
            <a:ext cx="2368749" cy="1179202"/>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2400">
                <a:cs typeface="Calibri"/>
              </a:rPr>
              <a:t>Analyse the Result</a:t>
            </a:r>
            <a:endParaRPr lang="en-US" sz="2000">
              <a:cs typeface="Calibri"/>
            </a:endParaRPr>
          </a:p>
        </p:txBody>
      </p:sp>
      <p:sp>
        <p:nvSpPr>
          <p:cNvPr id="16" name="Arrow: Down 15">
            <a:extLst>
              <a:ext uri="{FF2B5EF4-FFF2-40B4-BE49-F238E27FC236}">
                <a16:creationId xmlns:a16="http://schemas.microsoft.com/office/drawing/2014/main" id="{979F4376-966B-4D87-8B12-819283943224}"/>
              </a:ext>
            </a:extLst>
          </p:cNvPr>
          <p:cNvSpPr/>
          <p:nvPr/>
        </p:nvSpPr>
        <p:spPr>
          <a:xfrm>
            <a:off x="1415939" y="2682229"/>
            <a:ext cx="434443" cy="568914"/>
          </a:xfrm>
          <a:prstGeom prst="downArrow">
            <a:avLst/>
          </a:prstGeom>
          <a:solidFill>
            <a:schemeClr val="tx1"/>
          </a:solidFill>
          <a:ln w="127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Arrow: Down 16">
            <a:extLst>
              <a:ext uri="{FF2B5EF4-FFF2-40B4-BE49-F238E27FC236}">
                <a16:creationId xmlns:a16="http://schemas.microsoft.com/office/drawing/2014/main" id="{2BE5E199-5150-45DB-9C34-17CBE2980845}"/>
              </a:ext>
            </a:extLst>
          </p:cNvPr>
          <p:cNvSpPr/>
          <p:nvPr/>
        </p:nvSpPr>
        <p:spPr>
          <a:xfrm>
            <a:off x="1476063" y="4469782"/>
            <a:ext cx="424099" cy="465475"/>
          </a:xfrm>
          <a:prstGeom prst="down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F1E978D9-D793-428F-83EC-EFC9444209E7}"/>
              </a:ext>
            </a:extLst>
          </p:cNvPr>
          <p:cNvSpPr/>
          <p:nvPr/>
        </p:nvSpPr>
        <p:spPr>
          <a:xfrm>
            <a:off x="2923633" y="5304334"/>
            <a:ext cx="610289" cy="362036"/>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Arrow: Right 18">
            <a:extLst>
              <a:ext uri="{FF2B5EF4-FFF2-40B4-BE49-F238E27FC236}">
                <a16:creationId xmlns:a16="http://schemas.microsoft.com/office/drawing/2014/main" id="{9E1CCF87-6DC4-464E-90B4-186F3D2BB4C8}"/>
              </a:ext>
            </a:extLst>
          </p:cNvPr>
          <p:cNvSpPr/>
          <p:nvPr/>
        </p:nvSpPr>
        <p:spPr>
          <a:xfrm>
            <a:off x="5890390" y="5302394"/>
            <a:ext cx="475820" cy="372379"/>
          </a:xfrm>
          <a:prstGeom prst="rightArrow">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Arrow: Up 19">
            <a:extLst>
              <a:ext uri="{FF2B5EF4-FFF2-40B4-BE49-F238E27FC236}">
                <a16:creationId xmlns:a16="http://schemas.microsoft.com/office/drawing/2014/main" id="{C7E66060-ADD7-4CA4-8E39-D7B600BEDABC}"/>
              </a:ext>
            </a:extLst>
          </p:cNvPr>
          <p:cNvSpPr/>
          <p:nvPr/>
        </p:nvSpPr>
        <p:spPr>
          <a:xfrm>
            <a:off x="7417981" y="4319149"/>
            <a:ext cx="362037" cy="610289"/>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Up 20">
            <a:extLst>
              <a:ext uri="{FF2B5EF4-FFF2-40B4-BE49-F238E27FC236}">
                <a16:creationId xmlns:a16="http://schemas.microsoft.com/office/drawing/2014/main" id="{C7DA44B6-0DF7-4DE7-8C52-64C1F9ED620F}"/>
              </a:ext>
            </a:extLst>
          </p:cNvPr>
          <p:cNvSpPr/>
          <p:nvPr/>
        </p:nvSpPr>
        <p:spPr>
          <a:xfrm>
            <a:off x="7302259" y="2631156"/>
            <a:ext cx="424100" cy="62063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552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81000" y="381699"/>
            <a:ext cx="8229600" cy="655638"/>
          </a:xfrm>
        </p:spPr>
        <p:txBody>
          <a:bodyPr>
            <a:normAutofit fontScale="90000"/>
          </a:bodyPr>
          <a:lstStyle/>
          <a:p>
            <a:pPr algn="ctr"/>
            <a:r>
              <a:rPr lang="en-US" dirty="0">
                <a:solidFill>
                  <a:srgbClr val="C00000"/>
                </a:solidFill>
                <a:latin typeface="Arial" pitchFamily="34" charset="0"/>
                <a:cs typeface="Arial" pitchFamily="34" charset="0"/>
              </a:rPr>
              <a:t>Project Implementation</a:t>
            </a:r>
            <a:endParaRPr lang="en-US" dirty="0">
              <a:solidFill>
                <a:srgbClr val="C00000"/>
              </a:solidFill>
            </a:endParaRPr>
          </a:p>
        </p:txBody>
      </p:sp>
      <p:sp>
        <p:nvSpPr>
          <p:cNvPr id="8" name="Content Placeholder 2"/>
          <p:cNvSpPr>
            <a:spLocks noGrp="1"/>
          </p:cNvSpPr>
          <p:nvPr>
            <p:ph idx="1"/>
          </p:nvPr>
        </p:nvSpPr>
        <p:spPr>
          <a:xfrm>
            <a:off x="457200" y="1371600"/>
            <a:ext cx="8305800" cy="5867401"/>
          </a:xfrm>
        </p:spPr>
        <p:txBody>
          <a:bodyPr vert="horz" lIns="91440" tIns="45720" rIns="91440" bIns="45720" rtlCol="0" anchor="t">
            <a:noAutofit/>
          </a:bodyPr>
          <a:lstStyle/>
          <a:p>
            <a:pPr marL="0" indent="0">
              <a:lnSpc>
                <a:spcPct val="100000"/>
              </a:lnSpc>
              <a:buNone/>
            </a:pPr>
            <a:r>
              <a:rPr lang="en-US" sz="1600" dirty="0">
                <a:latin typeface="Arial" panose="020B0604020202020204" pitchFamily="34" charset="0"/>
                <a:ea typeface="+mn-lt"/>
                <a:cs typeface="Arial" panose="020B0604020202020204" pitchFamily="34" charset="0"/>
              </a:rPr>
              <a:t>In this project I will demonstrate how to predict still alive from 3 to 10 in Python using the following steps:</a:t>
            </a:r>
            <a:endParaRPr lang="en-US" sz="1600" dirty="0">
              <a:latin typeface="Arial" panose="020B0604020202020204" pitchFamily="34" charset="0"/>
              <a:cs typeface="Arial" pitchFamily="34" charset="0"/>
            </a:endParaRPr>
          </a:p>
          <a:p>
            <a:pPr>
              <a:lnSpc>
                <a:spcPct val="100000"/>
              </a:lnSpc>
            </a:pPr>
            <a:r>
              <a:rPr lang="en-US" sz="1600" dirty="0">
                <a:latin typeface="Arial" panose="020B0604020202020204" pitchFamily="34" charset="0"/>
                <a:cs typeface="Arial" pitchFamily="34" charset="0"/>
              </a:rPr>
              <a:t>Data preparation</a:t>
            </a:r>
          </a:p>
          <a:p>
            <a:pPr>
              <a:lnSpc>
                <a:spcPct val="100000"/>
              </a:lnSpc>
            </a:pPr>
            <a:r>
              <a:rPr lang="en-US" sz="1600" dirty="0">
                <a:latin typeface="Arial" panose="020B0604020202020204" pitchFamily="34" charset="0"/>
                <a:cs typeface="Arial" pitchFamily="34" charset="0"/>
              </a:rPr>
              <a:t>Exploratory Data Analysis</a:t>
            </a:r>
          </a:p>
          <a:p>
            <a:pPr>
              <a:lnSpc>
                <a:spcPct val="100000"/>
              </a:lnSpc>
            </a:pPr>
            <a:r>
              <a:rPr lang="en-US" sz="1600" dirty="0">
                <a:latin typeface="Arial" panose="020B0604020202020204" pitchFamily="34" charset="0"/>
                <a:cs typeface="Arial" pitchFamily="34" charset="0"/>
              </a:rPr>
              <a:t>Analyzing the correlation to numerical features</a:t>
            </a:r>
          </a:p>
          <a:p>
            <a:pPr>
              <a:lnSpc>
                <a:spcPct val="100000"/>
              </a:lnSpc>
            </a:pPr>
            <a:r>
              <a:rPr lang="en-US" sz="1600" dirty="0">
                <a:latin typeface="Arial" panose="020B0604020202020204" pitchFamily="34" charset="0"/>
                <a:cs typeface="Arial" pitchFamily="34" charset="0"/>
              </a:rPr>
              <a:t>Encode categorical features</a:t>
            </a:r>
          </a:p>
          <a:p>
            <a:pPr>
              <a:lnSpc>
                <a:spcPct val="100000"/>
              </a:lnSpc>
            </a:pPr>
            <a:r>
              <a:rPr lang="en-US" sz="1600" dirty="0">
                <a:latin typeface="Arial" panose="020B0604020202020204" pitchFamily="34" charset="0"/>
                <a:cs typeface="Arial" pitchFamily="34" charset="0"/>
              </a:rPr>
              <a:t>Using Machine Learning Decision Tree’s echocardiogram Algorithm for getting output</a:t>
            </a:r>
          </a:p>
          <a:p>
            <a:pPr marL="0" indent="0">
              <a:lnSpc>
                <a:spcPct val="150000"/>
              </a:lnSpc>
              <a:buNone/>
            </a:pPr>
            <a:endParaRPr lang="en-US" sz="1600" dirty="0">
              <a:latin typeface="Arial" panose="020B0604020202020204" pitchFamily="34" charset="0"/>
              <a:cs typeface="Arial" pitchFamily="34" charset="0"/>
            </a:endParaRPr>
          </a:p>
          <a:p>
            <a:pPr algn="just">
              <a:lnSpc>
                <a:spcPct val="100000"/>
              </a:lnSpc>
              <a:buFont typeface="Wingdings" panose="05000000000000000000" pitchFamily="2" charset="2"/>
              <a:buChar char="§"/>
            </a:pPr>
            <a:r>
              <a:rPr lang="en-US" sz="1600" dirty="0">
                <a:solidFill>
                  <a:srgbClr val="FF0000"/>
                </a:solidFill>
                <a:latin typeface="Arial" panose="020B0604020202020204" pitchFamily="34" charset="0"/>
                <a:cs typeface="Arial" panose="020B0604020202020204" pitchFamily="34" charset="0"/>
              </a:rPr>
              <a:t>Hardware &amp; Software Requirements:</a:t>
            </a:r>
            <a:endParaRPr lang="en-US" sz="1600" dirty="0">
              <a:solidFill>
                <a:srgbClr val="000000"/>
              </a:solidFill>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
            </a:pPr>
            <a:r>
              <a:rPr lang="en-US" sz="1600" dirty="0">
                <a:latin typeface="Arial" panose="020B0604020202020204" pitchFamily="34" charset="0"/>
                <a:cs typeface="Arial" panose="020B0604020202020204" pitchFamily="34" charset="0"/>
              </a:rPr>
              <a:t>4GB RAM</a:t>
            </a:r>
            <a:endParaRPr lang="en-US" sz="1600" dirty="0">
              <a:solidFill>
                <a:srgbClr val="000000"/>
              </a:solidFill>
              <a:latin typeface="Arial" panose="020B0604020202020204" pitchFamily="34" charset="0"/>
              <a:cs typeface="Arial" panose="020B0604020202020204" pitchFamily="34" charset="0"/>
            </a:endParaRPr>
          </a:p>
          <a:p>
            <a:pPr algn="just">
              <a:lnSpc>
                <a:spcPct val="100000"/>
              </a:lnSpc>
              <a:buFont typeface="Wingdings" panose="05000000000000000000" pitchFamily="2" charset="2"/>
              <a:buChar char="§"/>
            </a:pPr>
            <a:r>
              <a:rPr lang="en-US" sz="1600" dirty="0">
                <a:solidFill>
                  <a:srgbClr val="000000"/>
                </a:solidFill>
                <a:latin typeface="Arial" panose="020B0604020202020204" pitchFamily="34" charset="0"/>
                <a:cs typeface="Arial" panose="020B0604020202020204" pitchFamily="34" charset="0"/>
              </a:rPr>
              <a:t>Operating System</a:t>
            </a:r>
          </a:p>
          <a:p>
            <a:pPr algn="just">
              <a:lnSpc>
                <a:spcPct val="100000"/>
              </a:lnSpc>
              <a:buFont typeface="Wingdings" panose="05000000000000000000" pitchFamily="2" charset="2"/>
              <a:buChar char="§"/>
            </a:pPr>
            <a:r>
              <a:rPr lang="en-US" sz="1600" dirty="0">
                <a:solidFill>
                  <a:srgbClr val="000000"/>
                </a:solidFill>
                <a:latin typeface="Arial" panose="020B0604020202020204" pitchFamily="34" charset="0"/>
                <a:cs typeface="Arial" panose="020B0604020202020204" pitchFamily="34" charset="0"/>
              </a:rPr>
              <a:t>Windows 10,Core i5</a:t>
            </a:r>
          </a:p>
          <a:p>
            <a:pPr algn="just">
              <a:lnSpc>
                <a:spcPct val="100000"/>
              </a:lnSpc>
              <a:buFont typeface="Wingdings" panose="05000000000000000000" pitchFamily="2" charset="2"/>
              <a:buChar char="§"/>
            </a:pPr>
            <a:r>
              <a:rPr lang="en-US" sz="1600" dirty="0">
                <a:solidFill>
                  <a:srgbClr val="000000"/>
                </a:solidFill>
                <a:latin typeface="Arial" panose="020B0604020202020204" pitchFamily="34" charset="0"/>
                <a:cs typeface="Arial" panose="020B0604020202020204" pitchFamily="34" charset="0"/>
              </a:rPr>
              <a:t>Anaconda Navigator along with Python 3.8</a:t>
            </a:r>
            <a:endParaRPr lang="en-US" sz="1600" b="1"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r>
              <a:rPr lang="en-US" dirty="0"/>
              <a:t>.</a:t>
            </a:r>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8</a:t>
            </a:fld>
            <a:endParaRPr lang="en-US"/>
          </a:p>
        </p:txBody>
      </p:sp>
    </p:spTree>
    <p:extLst>
      <p:ext uri="{BB962C8B-B14F-4D97-AF65-F5344CB8AC3E}">
        <p14:creationId xmlns:p14="http://schemas.microsoft.com/office/powerpoint/2010/main" val="252648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F4491-9DEC-4EE6-A5F5-CE0CC2BC1411}"/>
              </a:ext>
            </a:extLst>
          </p:cNvPr>
          <p:cNvSpPr>
            <a:spLocks noGrp="1"/>
          </p:cNvSpPr>
          <p:nvPr>
            <p:ph type="title"/>
          </p:nvPr>
        </p:nvSpPr>
        <p:spPr>
          <a:xfrm>
            <a:off x="628650" y="46037"/>
            <a:ext cx="7886700" cy="1325563"/>
          </a:xfrm>
        </p:spPr>
        <p:txBody>
          <a:bodyPr/>
          <a:lstStyle/>
          <a:p>
            <a:pPr algn="ctr"/>
            <a:r>
              <a:rPr lang="en-US" dirty="0">
                <a:solidFill>
                  <a:srgbClr val="C00000"/>
                </a:solidFill>
                <a:latin typeface="Arial" panose="020B0604020202020204" pitchFamily="34" charset="0"/>
                <a:cs typeface="Arial" panose="020B0604020202020204" pitchFamily="34" charset="0"/>
              </a:rPr>
              <a:t>Project Implementation</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07E150E-5358-4BE7-A033-236F3729DEC9}"/>
              </a:ext>
            </a:extLst>
          </p:cNvPr>
          <p:cNvSpPr>
            <a:spLocks noGrp="1"/>
          </p:cNvSpPr>
          <p:nvPr>
            <p:ph idx="1"/>
          </p:nvPr>
        </p:nvSpPr>
        <p:spPr>
          <a:xfrm>
            <a:off x="457200" y="1371599"/>
            <a:ext cx="8229600" cy="4984751"/>
          </a:xfrm>
        </p:spPr>
        <p:txBody>
          <a:bodyPr vert="horz" lIns="91440" tIns="45720" rIns="91440" bIns="45720" rtlCol="0" anchor="t">
            <a:noAutofit/>
          </a:bodyPr>
          <a:lstStyle/>
          <a:p>
            <a:pPr algn="just">
              <a:lnSpc>
                <a:spcPct val="120000"/>
              </a:lnSpc>
            </a:pPr>
            <a:r>
              <a:rPr lang="en-US" sz="1300" dirty="0">
                <a:solidFill>
                  <a:srgbClr val="FF0000"/>
                </a:solidFill>
                <a:latin typeface="Arial" panose="020B0604020202020204" pitchFamily="34" charset="0"/>
                <a:cs typeface="Arial" panose="020B0604020202020204" pitchFamily="34" charset="0"/>
              </a:rPr>
              <a:t>Construction of the Project : </a:t>
            </a:r>
            <a:r>
              <a:rPr lang="en-US" sz="1300" dirty="0">
                <a:latin typeface="Arial" panose="020B0604020202020204" pitchFamily="34" charset="0"/>
                <a:ea typeface="+mn-lt"/>
                <a:cs typeface="Arial" panose="020B0604020202020204" pitchFamily="34" charset="0"/>
              </a:rPr>
              <a:t>T</a:t>
            </a:r>
            <a:r>
              <a:rPr lang="en-US" sz="1300" dirty="0">
                <a:solidFill>
                  <a:srgbClr val="000000"/>
                </a:solidFill>
                <a:latin typeface="Arial" panose="020B0604020202020204" pitchFamily="34" charset="0"/>
                <a:ea typeface="+mn-lt"/>
                <a:cs typeface="Arial" panose="020B0604020202020204" pitchFamily="34" charset="0"/>
              </a:rPr>
              <a:t>he</a:t>
            </a:r>
            <a:r>
              <a:rPr lang="en-US" sz="1300" dirty="0">
                <a:latin typeface="Arial" panose="020B0604020202020204" pitchFamily="34" charset="0"/>
                <a:ea typeface="+mn-lt"/>
                <a:cs typeface="Arial" panose="020B0604020202020204" pitchFamily="34" charset="0"/>
              </a:rPr>
              <a:t> dataset used for this project relates to direct marketing campaigns of a Portuguese banking institution. The purpose of building the models is to predict whether the client will subscribe for a term deposit. In order to accomplish the project problem, the proposed solution can be described in following steps</a:t>
            </a:r>
            <a:r>
              <a:rPr lang="en-US" sz="1300" dirty="0">
                <a:ea typeface="+mn-lt"/>
                <a:cs typeface="+mn-lt"/>
              </a:rPr>
              <a:t>:</a:t>
            </a:r>
          </a:p>
          <a:p>
            <a:pPr algn="just">
              <a:lnSpc>
                <a:spcPct val="170000"/>
              </a:lnSpc>
            </a:pPr>
            <a:r>
              <a:rPr lang="en-US" sz="1300" b="1" dirty="0">
                <a:latin typeface="Arial" panose="020B0604020202020204" pitchFamily="34" charset="0"/>
                <a:ea typeface="+mn-lt"/>
                <a:cs typeface="Arial" panose="020B0604020202020204" pitchFamily="34" charset="0"/>
              </a:rPr>
              <a:t>Step.1:</a:t>
            </a:r>
            <a:r>
              <a:rPr lang="en-US" sz="1300" dirty="0">
                <a:latin typeface="Arial" panose="020B0604020202020204" pitchFamily="34" charset="0"/>
                <a:ea typeface="+mn-lt"/>
                <a:cs typeface="Arial" panose="020B0604020202020204" pitchFamily="34" charset="0"/>
              </a:rPr>
              <a:t> identifying the problem, collecting, describing the dataset</a:t>
            </a:r>
          </a:p>
          <a:p>
            <a:pPr algn="just">
              <a:lnSpc>
                <a:spcPct val="170000"/>
              </a:lnSpc>
            </a:pPr>
            <a:r>
              <a:rPr lang="en-US" sz="1300" b="1" dirty="0">
                <a:latin typeface="Arial" panose="020B0604020202020204" pitchFamily="34" charset="0"/>
                <a:ea typeface="+mn-lt"/>
                <a:cs typeface="Arial" panose="020B0604020202020204" pitchFamily="34" charset="0"/>
              </a:rPr>
              <a:t>Step.2:</a:t>
            </a:r>
            <a:r>
              <a:rPr lang="en-US" sz="1300" dirty="0">
                <a:latin typeface="Arial" panose="020B0604020202020204" pitchFamily="34" charset="0"/>
                <a:ea typeface="+mn-lt"/>
                <a:cs typeface="Arial" panose="020B0604020202020204" pitchFamily="34" charset="0"/>
              </a:rPr>
              <a:t> Exploring, data cleaning and preparation</a:t>
            </a:r>
          </a:p>
          <a:p>
            <a:pPr algn="just">
              <a:lnSpc>
                <a:spcPct val="170000"/>
              </a:lnSpc>
            </a:pPr>
            <a:r>
              <a:rPr lang="en-US" sz="1300" b="1" dirty="0">
                <a:latin typeface="Arial" panose="020B0604020202020204" pitchFamily="34" charset="0"/>
                <a:ea typeface="+mn-lt"/>
                <a:cs typeface="Arial" panose="020B0604020202020204" pitchFamily="34" charset="0"/>
              </a:rPr>
              <a:t>Step.3:</a:t>
            </a:r>
            <a:r>
              <a:rPr lang="en-US" sz="1300" dirty="0">
                <a:latin typeface="Arial" panose="020B0604020202020204" pitchFamily="34" charset="0"/>
                <a:ea typeface="+mn-lt"/>
                <a:cs typeface="Arial" panose="020B0604020202020204" pitchFamily="34" charset="0"/>
              </a:rPr>
              <a:t> Building the models</a:t>
            </a:r>
          </a:p>
          <a:p>
            <a:pPr algn="just">
              <a:lnSpc>
                <a:spcPct val="170000"/>
              </a:lnSpc>
            </a:pPr>
            <a:r>
              <a:rPr lang="en-US" sz="1300" b="1" dirty="0">
                <a:latin typeface="Arial" panose="020B0604020202020204" pitchFamily="34" charset="0"/>
                <a:ea typeface="+mn-lt"/>
                <a:cs typeface="Arial" panose="020B0604020202020204" pitchFamily="34" charset="0"/>
              </a:rPr>
              <a:t>Step.4:</a:t>
            </a:r>
            <a:r>
              <a:rPr lang="en-US" sz="1300" dirty="0">
                <a:latin typeface="Arial" panose="020B0604020202020204" pitchFamily="34" charset="0"/>
                <a:ea typeface="+mn-lt"/>
                <a:cs typeface="Arial" panose="020B0604020202020204" pitchFamily="34" charset="0"/>
              </a:rPr>
              <a:t> Test and evaluate the performance of the models</a:t>
            </a:r>
          </a:p>
          <a:p>
            <a:pPr algn="just">
              <a:lnSpc>
                <a:spcPct val="170000"/>
              </a:lnSpc>
            </a:pPr>
            <a:r>
              <a:rPr lang="en-US" sz="1300" b="1" dirty="0">
                <a:latin typeface="Arial" panose="020B0604020202020204" pitchFamily="34" charset="0"/>
                <a:cs typeface="Arial" panose="020B0604020202020204" pitchFamily="34" charset="0"/>
              </a:rPr>
              <a:t>Metrics : </a:t>
            </a:r>
            <a:r>
              <a:rPr lang="en-US" sz="1300" dirty="0">
                <a:latin typeface="Arial" panose="020B0604020202020204" pitchFamily="34" charset="0"/>
                <a:ea typeface="+mn-lt"/>
                <a:cs typeface="Arial" panose="020B0604020202020204" pitchFamily="34" charset="0"/>
              </a:rPr>
              <a:t>The evaluation metrics proposed are appropriate given the context of the data, the problem statement, and the intended solution. </a:t>
            </a:r>
            <a:r>
              <a:rPr lang="en-US" sz="1300" b="0" i="0" dirty="0">
                <a:effectLst/>
                <a:latin typeface="Arial" panose="020B0604020202020204" pitchFamily="34" charset="0"/>
                <a:cs typeface="Arial" panose="020B0604020202020204" pitchFamily="34" charset="0"/>
              </a:rPr>
              <a:t>The resulting image of an echocardiogram can show a big picture image of heart health, function, and strength. For example, the test can show if the heart is enlarged or has thickened walls. Walls thicker than 1.5cm are considered abnormal. They may indicate high blood pressure and weak or damaged valves. An echocardiogram can also measure if your heart is pumping enough blood through your body.</a:t>
            </a:r>
            <a:endParaRPr lang="en-US" sz="1300" dirty="0">
              <a:solidFill>
                <a:srgbClr val="FF0000"/>
              </a:solidFill>
              <a:cs typeface="Calibri"/>
            </a:endParaRPr>
          </a:p>
          <a:p>
            <a:pPr marL="0" indent="0">
              <a:buNone/>
            </a:pPr>
            <a:endParaRPr lang="en-US" sz="1300" dirty="0">
              <a:solidFill>
                <a:srgbClr val="000000"/>
              </a:solidFill>
              <a:cs typeface="Calibri"/>
            </a:endParaRPr>
          </a:p>
        </p:txBody>
      </p:sp>
      <p:sp>
        <p:nvSpPr>
          <p:cNvPr id="4" name="Date Placeholder 3">
            <a:extLst>
              <a:ext uri="{FF2B5EF4-FFF2-40B4-BE49-F238E27FC236}">
                <a16:creationId xmlns:a16="http://schemas.microsoft.com/office/drawing/2014/main" id="{6F796C40-803B-45A3-A10F-5F47882AE024}"/>
              </a:ext>
            </a:extLst>
          </p:cNvPr>
          <p:cNvSpPr>
            <a:spLocks noGrp="1"/>
          </p:cNvSpPr>
          <p:nvPr>
            <p:ph type="dt" sz="half" idx="10"/>
          </p:nvPr>
        </p:nvSpPr>
        <p:spPr/>
        <p:txBody>
          <a:bodyPr/>
          <a:lstStyle/>
          <a:p>
            <a:r>
              <a:rPr lang="en-US" dirty="0"/>
              <a:t>.</a:t>
            </a:r>
          </a:p>
        </p:txBody>
      </p:sp>
      <p:sp>
        <p:nvSpPr>
          <p:cNvPr id="5" name="Footer Placeholder 4">
            <a:extLst>
              <a:ext uri="{FF2B5EF4-FFF2-40B4-BE49-F238E27FC236}">
                <a16:creationId xmlns:a16="http://schemas.microsoft.com/office/drawing/2014/main" id="{EC19CF75-D7D9-4968-9E13-FDE5EB6A4C5F}"/>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EDA2D05D-6700-4707-89BF-E08AEC64B217}"/>
              </a:ext>
            </a:extLst>
          </p:cNvPr>
          <p:cNvSpPr>
            <a:spLocks noGrp="1"/>
          </p:cNvSpPr>
          <p:nvPr>
            <p:ph type="sldNum" sz="quarter" idx="12"/>
          </p:nvPr>
        </p:nvSpPr>
        <p:spPr/>
        <p:txBody>
          <a:bodyPr/>
          <a:lstStyle/>
          <a:p>
            <a:fld id="{7B28076C-CE04-4A00-BFAA-A90EA8355859}" type="slidenum">
              <a:rPr lang="en-US" smtClean="0"/>
              <a:pPr/>
              <a:t>9</a:t>
            </a:fld>
            <a:endParaRPr lang="en-US"/>
          </a:p>
        </p:txBody>
      </p:sp>
    </p:spTree>
    <p:extLst>
      <p:ext uri="{BB962C8B-B14F-4D97-AF65-F5344CB8AC3E}">
        <p14:creationId xmlns:p14="http://schemas.microsoft.com/office/powerpoint/2010/main" val="2979680809"/>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942</TotalTime>
  <Words>2174</Words>
  <Application>Microsoft Office PowerPoint</Application>
  <PresentationFormat>On-screen Show (4:3)</PresentationFormat>
  <Paragraphs>202</Paragraphs>
  <Slides>19</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19</vt:i4>
      </vt:variant>
    </vt:vector>
  </HeadingPairs>
  <TitlesOfParts>
    <vt:vector size="26" baseType="lpstr">
      <vt:lpstr>Arial</vt:lpstr>
      <vt:lpstr>Calibri</vt:lpstr>
      <vt:lpstr>Calibri Light</vt:lpstr>
      <vt:lpstr>Roboto</vt:lpstr>
      <vt:lpstr>Wingdings</vt:lpstr>
      <vt:lpstr>Custom Design</vt:lpstr>
      <vt:lpstr>Office Theme</vt:lpstr>
      <vt:lpstr> </vt:lpstr>
      <vt:lpstr>PowerPoint Presentation</vt:lpstr>
      <vt:lpstr>Presentation Outline</vt:lpstr>
      <vt:lpstr>PowerPoint Presentation</vt:lpstr>
      <vt:lpstr>Objectives</vt:lpstr>
      <vt:lpstr>PowerPoint Presentation</vt:lpstr>
      <vt:lpstr>System Architecture / Ideation Map</vt:lpstr>
      <vt:lpstr>Project Implementation</vt:lpstr>
      <vt:lpstr>Project Implementation</vt:lpstr>
      <vt:lpstr>PowerPoint Presentation</vt:lpstr>
      <vt:lpstr>PowerPoint Presentation</vt:lpstr>
      <vt:lpstr>Methodology</vt:lpstr>
      <vt:lpstr>PowerPoint Presentation</vt:lpstr>
      <vt:lpstr>PowerPoint Presentation</vt:lpstr>
      <vt:lpstr>PowerPoint Presentation</vt:lpstr>
      <vt:lpstr>Results and Discussion</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sappa</cp:lastModifiedBy>
  <cp:revision>776</cp:revision>
  <dcterms:created xsi:type="dcterms:W3CDTF">2019-11-06T07:48:53Z</dcterms:created>
  <dcterms:modified xsi:type="dcterms:W3CDTF">2023-04-28T20:54:24Z</dcterms:modified>
</cp:coreProperties>
</file>